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42"/>
  </p:notesMasterIdLst>
  <p:handoutMasterIdLst>
    <p:handoutMasterId r:id="rId43"/>
  </p:handoutMasterIdLst>
  <p:sldIdLst>
    <p:sldId id="365" r:id="rId2"/>
    <p:sldId id="366" r:id="rId3"/>
    <p:sldId id="367" r:id="rId4"/>
    <p:sldId id="372" r:id="rId5"/>
    <p:sldId id="403" r:id="rId6"/>
    <p:sldId id="473" r:id="rId7"/>
    <p:sldId id="497" r:id="rId8"/>
    <p:sldId id="500" r:id="rId9"/>
    <p:sldId id="505" r:id="rId10"/>
    <p:sldId id="501" r:id="rId11"/>
    <p:sldId id="502" r:id="rId12"/>
    <p:sldId id="485" r:id="rId13"/>
    <p:sldId id="487" r:id="rId14"/>
    <p:sldId id="486" r:id="rId15"/>
    <p:sldId id="498" r:id="rId16"/>
    <p:sldId id="484" r:id="rId17"/>
    <p:sldId id="475" r:id="rId18"/>
    <p:sldId id="477" r:id="rId19"/>
    <p:sldId id="483" r:id="rId20"/>
    <p:sldId id="478" r:id="rId21"/>
    <p:sldId id="496" r:id="rId22"/>
    <p:sldId id="479" r:id="rId23"/>
    <p:sldId id="480" r:id="rId24"/>
    <p:sldId id="499" r:id="rId25"/>
    <p:sldId id="503" r:id="rId26"/>
    <p:sldId id="488" r:id="rId27"/>
    <p:sldId id="476" r:id="rId28"/>
    <p:sldId id="481" r:id="rId29"/>
    <p:sldId id="482" r:id="rId30"/>
    <p:sldId id="489" r:id="rId31"/>
    <p:sldId id="490" r:id="rId32"/>
    <p:sldId id="474" r:id="rId33"/>
    <p:sldId id="504" r:id="rId34"/>
    <p:sldId id="491" r:id="rId35"/>
    <p:sldId id="495" r:id="rId36"/>
    <p:sldId id="494" r:id="rId37"/>
    <p:sldId id="492" r:id="rId38"/>
    <p:sldId id="429" r:id="rId39"/>
    <p:sldId id="371" r:id="rId40"/>
    <p:sldId id="370" r:id="rId41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  <p:cmAuthor id="2" name="Reviewer" initials="a" lastIdx="1" clrIdx="1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86600" autoAdjust="0"/>
  </p:normalViewPr>
  <p:slideViewPr>
    <p:cSldViewPr snapToObjects="1">
      <p:cViewPr varScale="1">
        <p:scale>
          <a:sx n="71" d="100"/>
          <a:sy n="71" d="100"/>
        </p:scale>
        <p:origin x="14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16.2.2019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uzaklık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949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Tüm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kuvvetleri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çizelim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0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Hidrojen yarıçapı 53 </a:t>
            </a:r>
            <a:r>
              <a:rPr lang="tr-TR" noProof="0" dirty="0" err="1" smtClean="0"/>
              <a:t>pm</a:t>
            </a:r>
            <a:r>
              <a:rPr lang="tr-TR" noProof="0" dirty="0" smtClean="0"/>
              <a:t> (0,3 ile 3 Armstrong arasında)</a:t>
            </a:r>
            <a:r>
              <a:rPr lang="tr-TR" baseline="0" noProof="0" dirty="0" smtClean="0"/>
              <a:t> </a:t>
            </a:r>
            <a:r>
              <a:rPr lang="tr-TR" noProof="0" dirty="0" smtClean="0"/>
              <a:t>ise dönme sürati 2,2x10</a:t>
            </a:r>
            <a:r>
              <a:rPr lang="tr-TR" baseline="30000" noProof="0" dirty="0" smtClean="0"/>
              <a:t>6</a:t>
            </a:r>
            <a:r>
              <a:rPr lang="tr-TR" noProof="0" dirty="0" smtClean="0"/>
              <a:t> m/s yani saniyede 2200 km. Türkiye'nin bir ucundan diğer ucu. Bu 0,0073c yaklaşık yüzde bir ışık hızı ile gitmektedir.</a:t>
            </a:r>
            <a:r>
              <a:rPr lang="tr-TR" baseline="0" noProof="0" dirty="0" smtClean="0"/>
              <a:t> </a:t>
            </a:r>
          </a:p>
          <a:p>
            <a:endParaRPr lang="tr-TR" baseline="0" noProof="0" dirty="0" smtClean="0"/>
          </a:p>
          <a:p>
            <a:r>
              <a:rPr lang="tr-TR" baseline="0" noProof="0" dirty="0" smtClean="0"/>
              <a:t>Atomun çevresi 2 pi r den 3,33x10</a:t>
            </a:r>
            <a:r>
              <a:rPr lang="tr-TR" baseline="30000" noProof="0" dirty="0" smtClean="0"/>
              <a:t>-10</a:t>
            </a:r>
            <a:r>
              <a:rPr lang="tr-TR" baseline="0" noProof="0" dirty="0" smtClean="0"/>
              <a:t> m olur. Elektronun bir saniyede çekirdek etrafında attığı tur sayısı 6,6x10</a:t>
            </a:r>
            <a:r>
              <a:rPr lang="tr-TR" baseline="30000" noProof="0" dirty="0" smtClean="0"/>
              <a:t>15</a:t>
            </a:r>
            <a:r>
              <a:rPr lang="tr-TR" baseline="0" noProof="0" dirty="0" smtClean="0"/>
              <a:t> </a:t>
            </a:r>
            <a:r>
              <a:rPr lang="en-US" baseline="0" noProof="0" dirty="0" smtClean="0"/>
              <a:t> </a:t>
            </a:r>
            <a:r>
              <a:rPr lang="tr-TR" baseline="0" noProof="0" dirty="0" smtClean="0"/>
              <a:t>olur.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44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Atomun</a:t>
            </a:r>
            <a:r>
              <a:rPr lang="tr-TR" baseline="0" noProof="0" dirty="0" smtClean="0"/>
              <a:t> yarıçapını 1,7 Armstrong, atomdaki ortalama elektron sayısını 20 ve parma</a:t>
            </a:r>
            <a:r>
              <a:rPr lang="tr-TR" noProof="0" dirty="0" smtClean="0"/>
              <a:t>ğın temas ettiği düşünülen yüzey alanını</a:t>
            </a:r>
            <a:r>
              <a:rPr lang="tr-TR" baseline="0" noProof="0" dirty="0" smtClean="0"/>
              <a:t> 1,5 cm</a:t>
            </a:r>
            <a:r>
              <a:rPr lang="tr-TR" baseline="30000" noProof="0" dirty="0" smtClean="0"/>
              <a:t>3</a:t>
            </a:r>
            <a:r>
              <a:rPr lang="tr-TR" baseline="0" noProof="0" dirty="0" smtClean="0"/>
              <a:t> alırsak,  </a:t>
            </a:r>
          </a:p>
          <a:p>
            <a:endParaRPr lang="tr-TR" baseline="0" noProof="0" dirty="0" smtClean="0"/>
          </a:p>
          <a:p>
            <a:r>
              <a:rPr lang="tr-TR" baseline="0" noProof="0" dirty="0" smtClean="0"/>
              <a:t>1,6x10</a:t>
            </a:r>
            <a:r>
              <a:rPr lang="tr-TR" baseline="30000" noProof="0" dirty="0" smtClean="0"/>
              <a:t>15</a:t>
            </a:r>
            <a:r>
              <a:rPr lang="tr-TR" baseline="0" noProof="0" dirty="0" smtClean="0"/>
              <a:t> bir parmaktaki atom ve 3,3x10</a:t>
            </a:r>
            <a:r>
              <a:rPr lang="tr-TR" baseline="30000" noProof="0" dirty="0" smtClean="0"/>
              <a:t>16</a:t>
            </a:r>
            <a:r>
              <a:rPr lang="tr-TR" baseline="0" noProof="0" dirty="0" smtClean="0"/>
              <a:t> her parmaktaki elektron sayısı eder.</a:t>
            </a:r>
          </a:p>
          <a:p>
            <a:endParaRPr lang="tr-TR" baseline="0" noProof="0" dirty="0" smtClean="0"/>
          </a:p>
          <a:p>
            <a:r>
              <a:rPr lang="tr-TR" baseline="0" noProof="0" dirty="0" smtClean="0"/>
              <a:t>Yalnızca elektronlar etkileşirse,</a:t>
            </a:r>
          </a:p>
          <a:p>
            <a:endParaRPr lang="tr-TR" baseline="0" noProof="0" dirty="0" smtClean="0"/>
          </a:p>
          <a:p>
            <a:r>
              <a:rPr lang="tr-TR" baseline="0" noProof="0" dirty="0" smtClean="0"/>
              <a:t>d = 1 mikrometre F = 7,6 newton</a:t>
            </a:r>
          </a:p>
          <a:p>
            <a:endParaRPr lang="tr-TR" baseline="0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noProof="0" dirty="0" smtClean="0"/>
              <a:t>d = 1 a</a:t>
            </a:r>
            <a:r>
              <a:rPr lang="en-US" baseline="0" noProof="0" dirty="0" smtClean="0"/>
              <a:t>r</a:t>
            </a:r>
            <a:r>
              <a:rPr lang="tr-TR" baseline="0" noProof="0" dirty="0" err="1" smtClean="0"/>
              <a:t>mstrong</a:t>
            </a:r>
            <a:r>
              <a:rPr lang="tr-TR" baseline="0" noProof="0" dirty="0" smtClean="0"/>
              <a:t> F = 7,6x10</a:t>
            </a:r>
            <a:r>
              <a:rPr lang="tr-TR" baseline="30000" noProof="0" dirty="0" smtClean="0"/>
              <a:t>8</a:t>
            </a:r>
            <a:r>
              <a:rPr lang="tr-TR" baseline="0" noProof="0" dirty="0" smtClean="0"/>
              <a:t>  newton</a:t>
            </a:r>
          </a:p>
          <a:p>
            <a:endParaRPr lang="tr-TR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noProof="0" dirty="0" smtClean="0"/>
              <a:t>Elektronun çapı ( ortalama 5,7x10</a:t>
            </a:r>
            <a:r>
              <a:rPr lang="tr-TR" baseline="30000" noProof="0" dirty="0" smtClean="0"/>
              <a:t>-15</a:t>
            </a:r>
            <a:r>
              <a:rPr lang="tr-TR" baseline="0" noProof="0" dirty="0" smtClean="0"/>
              <a:t> m) </a:t>
            </a:r>
            <a:r>
              <a:rPr lang="tr-TR" baseline="0" noProof="0" dirty="0" err="1" smtClean="0"/>
              <a:t>lik</a:t>
            </a:r>
            <a:r>
              <a:rPr lang="tr-TR" baseline="0" noProof="0" dirty="0" smtClean="0"/>
              <a:t> boşluk olursa F = 2,34x10</a:t>
            </a:r>
            <a:r>
              <a:rPr lang="tr-TR" baseline="30000" noProof="0" dirty="0" smtClean="0"/>
              <a:t>17</a:t>
            </a:r>
            <a:r>
              <a:rPr lang="tr-TR" baseline="0" noProof="0" dirty="0" smtClean="0"/>
              <a:t> newton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137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98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Çeşitli</a:t>
            </a:r>
            <a:r>
              <a:rPr lang="en-US" dirty="0" smtClean="0"/>
              <a:t> </a:t>
            </a:r>
            <a:r>
              <a:rPr lang="en-US" dirty="0" err="1" smtClean="0"/>
              <a:t>Örnekler</a:t>
            </a:r>
            <a:r>
              <a:rPr lang="en-US" dirty="0" smtClean="0"/>
              <a:t> </a:t>
            </a:r>
            <a:r>
              <a:rPr lang="en-US" dirty="0" err="1" smtClean="0"/>
              <a:t>Çözülür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943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Yük fazla olursa elektrik alan çizgilerine ne olur?</a:t>
            </a:r>
          </a:p>
          <a:p>
            <a:r>
              <a:rPr lang="tr-TR" noProof="0" dirty="0" smtClean="0"/>
              <a:t>Cisim içerisinde elektrik alan</a:t>
            </a:r>
            <a:r>
              <a:rPr lang="tr-TR" baseline="0" noProof="0" dirty="0" smtClean="0"/>
              <a:t> olur mu?</a:t>
            </a:r>
          </a:p>
          <a:p>
            <a:r>
              <a:rPr lang="tr-TR" baseline="0" noProof="0" dirty="0" smtClean="0"/>
              <a:t>Elektrik alan çizgileri birbirini keser mi?</a:t>
            </a:r>
          </a:p>
          <a:p>
            <a:r>
              <a:rPr lang="tr-TR" baseline="0" noProof="0" dirty="0" smtClean="0"/>
              <a:t>Elektrik alan çizgilerinin başı ve sonu nerede?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56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Futbol</a:t>
            </a:r>
            <a:r>
              <a:rPr lang="en-US" dirty="0" smtClean="0"/>
              <a:t> </a:t>
            </a:r>
            <a:r>
              <a:rPr lang="en-US" dirty="0" err="1" smtClean="0"/>
              <a:t>sahası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dünya</a:t>
            </a:r>
            <a:r>
              <a:rPr lang="en-US" dirty="0" smtClean="0"/>
              <a:t> atom </a:t>
            </a:r>
            <a:r>
              <a:rPr lang="en-US" dirty="0" err="1" smtClean="0"/>
              <a:t>benzetmesi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Ekstra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bilgi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Atomun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yarıçapı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çekirdeğin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yarıçapından</a:t>
            </a:r>
            <a:r>
              <a:rPr lang="en-US" baseline="0" dirty="0" smtClean="0"/>
              <a:t> 10 bin </a:t>
            </a:r>
            <a:r>
              <a:rPr lang="en-US" baseline="0" dirty="0" err="1" smtClean="0"/>
              <a:t>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büyüktür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Görünür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ışık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boyunun</a:t>
            </a:r>
            <a:r>
              <a:rPr lang="en-US" baseline="0" dirty="0" smtClean="0"/>
              <a:t> 1/1000’ninden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küçüktür</a:t>
            </a:r>
            <a:r>
              <a:rPr lang="en-US" baseline="0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11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Futbol</a:t>
            </a:r>
            <a:r>
              <a:rPr lang="en-US" dirty="0" smtClean="0"/>
              <a:t> </a:t>
            </a:r>
            <a:r>
              <a:rPr lang="en-US" dirty="0" err="1" smtClean="0"/>
              <a:t>sahası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dünya</a:t>
            </a:r>
            <a:r>
              <a:rPr lang="en-US" dirty="0" smtClean="0"/>
              <a:t> atom </a:t>
            </a:r>
            <a:r>
              <a:rPr lang="en-US" dirty="0" err="1" smtClean="0"/>
              <a:t>benzetmesi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Ekstra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bilgi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Atomun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yarıçapı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çekirdeğin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yarıçapından</a:t>
            </a:r>
            <a:r>
              <a:rPr lang="en-US" baseline="0" dirty="0" smtClean="0"/>
              <a:t> 10 bin </a:t>
            </a:r>
            <a:r>
              <a:rPr lang="en-US" baseline="0" dirty="0" err="1" smtClean="0"/>
              <a:t>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büyüktür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Görünür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ışık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boyunun</a:t>
            </a:r>
            <a:r>
              <a:rPr lang="en-US" baseline="0" dirty="0" smtClean="0"/>
              <a:t> 1/1000’ninden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küçüktür</a:t>
            </a:r>
            <a:r>
              <a:rPr lang="en-US" baseline="0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30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İnsanı oluşturan atomların </a:t>
            </a:r>
            <a:r>
              <a:rPr lang="tr-TR" baseline="0" noProof="0" dirty="0" smtClean="0"/>
              <a:t>arasındaki boşluklar giderse ne kadar kalır?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30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Yerküre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arasındaki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boşluklar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giderse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kalır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Yaklaşık</a:t>
            </a:r>
            <a:r>
              <a:rPr lang="en-US" baseline="0" dirty="0" smtClean="0"/>
              <a:t> 300 km </a:t>
            </a:r>
            <a:r>
              <a:rPr lang="en-US" baseline="0" dirty="0" err="1" smtClean="0"/>
              <a:t>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yarıçapı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kalır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Yerkürenin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yarıçapı</a:t>
            </a:r>
            <a:r>
              <a:rPr lang="en-US" baseline="0" dirty="0" smtClean="0"/>
              <a:t> 6400 km dir.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4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16.2.2019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lektriksel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Kuvvet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Elektrik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Alan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437112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</a:rPr>
              <a:t>Proton Elektronu Çeker mi? İnsan Vücudunun Yüzde Kaçı Boşluktan Oluşuyor?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343786"/>
            <a:ext cx="2865107" cy="343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58" y="4075906"/>
            <a:ext cx="2762250" cy="16573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759285" y="4657903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ight Arrow 6"/>
          <p:cNvSpPr/>
          <p:nvPr/>
        </p:nvSpPr>
        <p:spPr>
          <a:xfrm>
            <a:off x="6759285" y="2883007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8904312" y="2780928"/>
            <a:ext cx="21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1/10000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16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</a:rPr>
              <a:t>Proton Elektronu Çeker mi? Yerküre’nin Yüzde Kaçı Boşluktan Oluşuyor?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r="21837"/>
          <a:stretch/>
        </p:blipFill>
        <p:spPr>
          <a:xfrm>
            <a:off x="3215680" y="2636912"/>
            <a:ext cx="3168352" cy="30003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104112" y="3933056"/>
            <a:ext cx="20162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9768408" y="3429000"/>
            <a:ext cx="1368152" cy="151216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6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Elektronu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Ne Kadar </a:t>
            </a:r>
            <a:r>
              <a:rPr lang="en-US" b="0" dirty="0" err="1">
                <a:solidFill>
                  <a:schemeClr val="tx1"/>
                </a:solidFill>
                <a:effectLst/>
              </a:rPr>
              <a:t>K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uvvetle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</a:rPr>
              <a:t>Ç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eker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0296" y="3523074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F = ?</a:t>
            </a:r>
            <a:endParaRPr lang="tr-TR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Proton-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Elektron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Arasındaki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Kuvvetler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Nelerdir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Hangisi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Büyüktür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60296" y="3523074"/>
                <a:ext cx="2568332" cy="165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6600" dirty="0" smtClean="0"/>
                  <a:t> = ?</a:t>
                </a:r>
                <a:endParaRPr lang="tr-TR" sz="6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3523074"/>
                <a:ext cx="2568332" cy="1655197"/>
              </a:xfrm>
              <a:prstGeom prst="rect">
                <a:avLst/>
              </a:prstGeom>
              <a:blipFill>
                <a:blip r:embed="rId3"/>
                <a:stretch>
                  <a:fillRect r="-15439" b="-118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Elektronu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Nasıl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Çeker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0296" y="3523074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F = ?</a:t>
            </a:r>
            <a:endParaRPr lang="tr-TR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</a:rPr>
              <a:t>Parmaklar Birbirlerine Gerçekten Dokunuyor Mu?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49" t="9815" r="10226"/>
          <a:stretch/>
        </p:blipFill>
        <p:spPr>
          <a:xfrm>
            <a:off x="5375920" y="1601243"/>
            <a:ext cx="3600400" cy="3964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3772" y="578191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Yani parmakları oluşturan, moleküller, atomlar veya elektronlar birbirine dokunuyor mu?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4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82" y="1424657"/>
            <a:ext cx="2422436" cy="4008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880" y="56612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</a:t>
            </a:r>
            <a:r>
              <a:rPr lang="en-US" dirty="0" err="1" smtClean="0"/>
              <a:t>Auqustin</a:t>
            </a:r>
            <a:r>
              <a:rPr lang="en-US" dirty="0" smtClean="0"/>
              <a:t> de Coulomb 1784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8328248" y="14246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~ 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.q</a:t>
            </a:r>
            <a:r>
              <a:rPr lang="en-US" baseline="-25000" dirty="0" smtClean="0"/>
              <a:t>2</a:t>
            </a:r>
            <a:endParaRPr lang="tr-TR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400256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~  1/d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tr-TR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56" y="2879915"/>
            <a:ext cx="4096268" cy="1599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40216" y="4692040"/>
                <a:ext cx="1234056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4692040"/>
                <a:ext cx="1234056" cy="474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5655205"/>
            <a:ext cx="3456384" cy="1077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1664" y="1628800"/>
                <a:ext cx="5256584" cy="308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 = 8,9875x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/>
                  <a:t> N.m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/C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cs typeface="Calibri" panose="020F0502020204030204" pitchFamily="34" charset="0"/>
                  </a:rPr>
                  <a:t>≈ </a:t>
                </a:r>
                <a:r>
                  <a:rPr lang="en-US" dirty="0" smtClean="0"/>
                  <a:t>9x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N.m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/C</a:t>
                </a:r>
                <a:r>
                  <a:rPr lang="en-US" baseline="30000" dirty="0" smtClean="0"/>
                  <a:t>2</a:t>
                </a:r>
              </a:p>
              <a:p>
                <a:endParaRPr lang="en-US" baseline="30000" dirty="0">
                  <a:cs typeface="Calibri" panose="020F0502020204030204" pitchFamily="34" charset="0"/>
                </a:endParaRPr>
              </a:p>
              <a:p>
                <a:r>
                  <a:rPr lang="en-US" dirty="0" smtClean="0">
                    <a:cs typeface="Calibri" panose="020F0502020204030204" pitchFamily="34" charset="0"/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π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Ꜫ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: Coulomb </a:t>
                </a:r>
                <a:r>
                  <a:rPr lang="en-US" dirty="0" err="1" smtClean="0">
                    <a:cs typeface="Calibri" panose="020F0502020204030204" pitchFamily="34" charset="0"/>
                  </a:rPr>
                  <a:t>sabiti</a:t>
                </a:r>
                <a:r>
                  <a:rPr lang="en-US" dirty="0" smtClean="0">
                    <a:cs typeface="Calibri" panose="020F0502020204030204" pitchFamily="34" charset="0"/>
                  </a:rPr>
                  <a:t> </a:t>
                </a:r>
              </a:p>
              <a:p>
                <a:endParaRPr lang="en-US" baseline="30000" dirty="0">
                  <a:cs typeface="Calibri" panose="020F0502020204030204" pitchFamily="34" charset="0"/>
                </a:endParaRPr>
              </a:p>
              <a:p>
                <a:endParaRPr lang="en-US" baseline="30000" dirty="0" smtClean="0">
                  <a:cs typeface="Calibri" panose="020F0502020204030204" pitchFamily="34" charset="0"/>
                </a:endParaRPr>
              </a:p>
              <a:p>
                <a:endParaRPr lang="en-US" baseline="30000" dirty="0">
                  <a:cs typeface="Calibri" panose="020F0502020204030204" pitchFamily="34" charset="0"/>
                </a:endParaRPr>
              </a:p>
              <a:p>
                <a:endParaRPr lang="en-US" baseline="30000" dirty="0" smtClean="0">
                  <a:cs typeface="Calibri" panose="020F0502020204030204" pitchFamily="34" charset="0"/>
                </a:endParaRPr>
              </a:p>
              <a:p>
                <a:pPr marL="461963" indent="-461963"/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Ꜫ</m:t>
                    </m:r>
                    <m:r>
                      <a:rPr lang="en-US" i="1" baseline="-25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= 8,85x10</a:t>
                </a:r>
                <a:r>
                  <a:rPr lang="en-US" baseline="30000" dirty="0" smtClean="0"/>
                  <a:t>-12</a:t>
                </a:r>
                <a:r>
                  <a:rPr lang="en-US" dirty="0" smtClean="0"/>
                  <a:t> F/m : </a:t>
                </a:r>
                <a:r>
                  <a:rPr lang="en-US" sz="1400" dirty="0" err="1" smtClean="0"/>
                  <a:t>Boşluğun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Elektrik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Geçirgenliği</a:t>
                </a:r>
                <a:endParaRPr lang="en-US" sz="1400" dirty="0" smtClean="0"/>
              </a:p>
              <a:p>
                <a:pPr marL="461963" indent="-461963"/>
                <a:endParaRPr lang="en-US" baseline="30000" dirty="0"/>
              </a:p>
              <a:p>
                <a:pPr marL="461963" indent="-461963"/>
                <a:endParaRPr lang="en-US" baseline="30000" dirty="0" smtClean="0"/>
              </a:p>
              <a:p>
                <a:pPr marL="461963" indent="-461963"/>
                <a:r>
                  <a:rPr lang="en-US" dirty="0" smtClean="0"/>
                  <a:t>1 C = 6,25x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err="1" smtClean="0"/>
                  <a:t>elektronun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yükü</a:t>
                </a:r>
                <a:endParaRPr lang="en-US" dirty="0" smtClean="0"/>
              </a:p>
              <a:p>
                <a:pPr marL="461963" indent="-461963"/>
                <a:endParaRPr lang="en-US" baseline="30000" dirty="0"/>
              </a:p>
              <a:p>
                <a:pPr marL="461963" indent="-461963"/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= 1,6x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/>
                  <a:t> C</a:t>
                </a:r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1628800"/>
                <a:ext cx="5256584" cy="3084755"/>
              </a:xfrm>
              <a:prstGeom prst="rect">
                <a:avLst/>
              </a:prstGeom>
              <a:blipFill>
                <a:blip r:embed="rId2"/>
                <a:stretch>
                  <a:fillRect l="-1044" t="-593" b="-23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042412"/>
            <a:ext cx="3863752" cy="54088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Hangisi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298" y="1052736"/>
            <a:ext cx="3910644" cy="5368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2" y="2708920"/>
            <a:ext cx="32415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Hangi Uzaklık?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Hangi Kuvvet?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Kuvvetler Farklı Olabilir Mi?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27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772816"/>
            <a:ext cx="7620000" cy="302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0757" y="5308600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Açılar Farklı Olabilir Mi?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1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1844824"/>
            <a:ext cx="1070457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11.2.1. Elektriksel Kuvvet ve Elektrik Alanı</a:t>
            </a:r>
          </a:p>
          <a:p>
            <a:endParaRPr lang="tr-TR" dirty="0"/>
          </a:p>
          <a:p>
            <a:r>
              <a:rPr lang="tr-TR" b="1" dirty="0"/>
              <a:t>11.2.1.1. Yüklü cisimler arasındaki elektriksel kuvveti etkileyen değişkenleri belirler. </a:t>
            </a:r>
            <a:endParaRPr lang="tr-TR" dirty="0"/>
          </a:p>
          <a:p>
            <a:pPr marL="801688"/>
            <a:r>
              <a:rPr lang="tr-TR" i="1" dirty="0"/>
              <a:t>a) Öğrencilerin deney veya simülasyonlardan yararlanmaları sağlanır. </a:t>
            </a:r>
            <a:endParaRPr lang="tr-TR" dirty="0"/>
          </a:p>
          <a:p>
            <a:pPr marL="801688"/>
            <a:r>
              <a:rPr lang="tr-TR" i="1" dirty="0"/>
              <a:t>b) </a:t>
            </a:r>
            <a:r>
              <a:rPr lang="tr-TR" i="1" dirty="0" err="1"/>
              <a:t>Coulomb</a:t>
            </a:r>
            <a:r>
              <a:rPr lang="tr-TR" i="1" dirty="0"/>
              <a:t> sabitinin (k), ortamın elektriksel geçirgenliği ile ilişkisi vurgulanır. </a:t>
            </a:r>
            <a:endParaRPr lang="en-US" i="1" dirty="0" smtClean="0"/>
          </a:p>
          <a:p>
            <a:endParaRPr lang="tr-TR" dirty="0"/>
          </a:p>
          <a:p>
            <a:r>
              <a:rPr lang="tr-TR" b="1" dirty="0"/>
              <a:t>11.2.1.2. Noktasal yük için elektrik alanı açıklar.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664" y="1556792"/>
            <a:ext cx="813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Hidrojen atomundaki elektron ve proton birbirlerine ne kadar elektriksel kuvvet uygular?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420888"/>
            <a:ext cx="7112333" cy="973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789040"/>
            <a:ext cx="2991708" cy="757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21513" y="1340768"/>
                <a:ext cx="8136903" cy="4423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Hidrojen atomundaki elektron ve protonun elektriksel kuvvetten dolayı ivmeleri ne olur?</a:t>
                </a:r>
                <a:endParaRPr lang="en-US" dirty="0" smtClean="0"/>
              </a:p>
              <a:p>
                <a:endParaRPr lang="tr-TR" dirty="0" smtClean="0"/>
              </a:p>
              <a:p>
                <a:r>
                  <a:rPr lang="tr-TR" dirty="0" err="1" smtClean="0"/>
                  <a:t>m</a:t>
                </a:r>
                <a:r>
                  <a:rPr lang="tr-TR" baseline="-25000" dirty="0" err="1" smtClean="0"/>
                  <a:t>p</a:t>
                </a:r>
                <a:r>
                  <a:rPr lang="tr-TR" dirty="0" smtClean="0"/>
                  <a:t> = 1,67x10</a:t>
                </a:r>
                <a:r>
                  <a:rPr lang="tr-TR" baseline="30000" dirty="0" smtClean="0"/>
                  <a:t>-27</a:t>
                </a:r>
                <a:r>
                  <a:rPr lang="tr-TR" dirty="0" smtClean="0"/>
                  <a:t> kg</a:t>
                </a:r>
              </a:p>
              <a:p>
                <a:r>
                  <a:rPr lang="tr-TR" dirty="0" smtClean="0"/>
                  <a:t>m</a:t>
                </a:r>
                <a:r>
                  <a:rPr lang="tr-TR" baseline="-25000" dirty="0" smtClean="0"/>
                  <a:t>e</a:t>
                </a:r>
                <a:r>
                  <a:rPr lang="tr-TR" dirty="0" smtClean="0"/>
                  <a:t> </a:t>
                </a:r>
                <a:r>
                  <a:rPr lang="tr-TR" dirty="0"/>
                  <a:t>= </a:t>
                </a:r>
                <a:r>
                  <a:rPr lang="tr-TR" dirty="0" smtClean="0"/>
                  <a:t>9,11x10</a:t>
                </a:r>
                <a:r>
                  <a:rPr lang="tr-TR" baseline="30000" dirty="0" smtClean="0"/>
                  <a:t>-31</a:t>
                </a:r>
                <a:r>
                  <a:rPr lang="tr-TR" dirty="0" smtClean="0"/>
                  <a:t> kg</a:t>
                </a:r>
              </a:p>
              <a:p>
                <a:endParaRPr lang="tr-TR" dirty="0"/>
              </a:p>
              <a:p>
                <a:r>
                  <a:rPr lang="tr-TR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tr-T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b="0" i="0" smtClean="0"/>
                          <m:t>8</m:t>
                        </m:r>
                        <m:r>
                          <m:rPr>
                            <m:nor/>
                          </m:rPr>
                          <a:rPr lang="tr-TR"/>
                          <m:t>,</m:t>
                        </m:r>
                        <m:r>
                          <m:rPr>
                            <m:nor/>
                          </m:rPr>
                          <a:rPr lang="tr-TR" b="0" i="0" smtClean="0"/>
                          <m:t>2</m:t>
                        </m:r>
                        <m:r>
                          <m:rPr>
                            <m:nor/>
                          </m:rPr>
                          <a:rPr lang="tr-TR"/>
                          <m:t>x</m:t>
                        </m:r>
                        <m:r>
                          <m:rPr>
                            <m:nor/>
                          </m:rPr>
                          <a:rPr lang="tr-TR"/>
                          <m:t>10−8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/>
                          <m:t>9,11</m:t>
                        </m:r>
                        <m:r>
                          <m:rPr>
                            <m:nor/>
                          </m:rPr>
                          <a:rPr lang="tr-TR"/>
                          <m:t>x</m:t>
                        </m:r>
                        <m:r>
                          <m:rPr>
                            <m:nor/>
                          </m:rPr>
                          <a:rPr lang="tr-TR"/>
                          <m:t>10−31</m:t>
                        </m:r>
                      </m:den>
                    </m:f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= 9,0x10</a:t>
                </a:r>
                <a:r>
                  <a:rPr lang="tr-TR" baseline="30000" dirty="0" smtClean="0"/>
                  <a:t>22 </a:t>
                </a:r>
                <a:r>
                  <a:rPr lang="tr-TR" dirty="0" smtClean="0"/>
                  <a:t>m/s</a:t>
                </a:r>
                <a:r>
                  <a:rPr lang="tr-TR" baseline="30000" dirty="0" smtClean="0"/>
                  <a:t>2 </a:t>
                </a:r>
                <a:r>
                  <a:rPr lang="tr-TR" dirty="0" smtClean="0"/>
                  <a:t>Elektron için</a:t>
                </a:r>
              </a:p>
              <a:p>
                <a:endParaRPr lang="tr-TR" dirty="0"/>
              </a:p>
              <a:p>
                <a:r>
                  <a:rPr lang="tr-TR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tr-T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/>
                          <m:t>8,2</m:t>
                        </m:r>
                        <m:r>
                          <m:rPr>
                            <m:nor/>
                          </m:rPr>
                          <a:rPr lang="tr-TR"/>
                          <m:t>x</m:t>
                        </m:r>
                        <m:r>
                          <m:rPr>
                            <m:nor/>
                          </m:rPr>
                          <a:rPr lang="tr-TR"/>
                          <m:t>10−8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b="0" i="0" smtClean="0"/>
                          <m:t>1</m:t>
                        </m:r>
                        <m:r>
                          <m:rPr>
                            <m:nor/>
                          </m:rPr>
                          <a:rPr lang="tr-TR"/>
                          <m:t>,</m:t>
                        </m:r>
                        <m:r>
                          <m:rPr>
                            <m:nor/>
                          </m:rPr>
                          <a:rPr lang="tr-TR" b="0" i="0" smtClean="0"/>
                          <m:t>67</m:t>
                        </m:r>
                        <m:r>
                          <m:rPr>
                            <m:nor/>
                          </m:rPr>
                          <a:rPr lang="tr-TR"/>
                          <m:t>x</m:t>
                        </m:r>
                        <m:r>
                          <m:rPr>
                            <m:nor/>
                          </m:rPr>
                          <a:rPr lang="tr-TR"/>
                          <m:t>10−27</m:t>
                        </m:r>
                      </m:den>
                    </m:f>
                  </m:oMath>
                </a14:m>
                <a:r>
                  <a:rPr lang="tr-TR" dirty="0"/>
                  <a:t> = </a:t>
                </a:r>
                <a:r>
                  <a:rPr lang="tr-TR" dirty="0" smtClean="0"/>
                  <a:t>4,9x10</a:t>
                </a:r>
                <a:r>
                  <a:rPr lang="tr-TR" baseline="30000" dirty="0" smtClean="0"/>
                  <a:t>19 </a:t>
                </a:r>
                <a:r>
                  <a:rPr lang="tr-TR" dirty="0"/>
                  <a:t>m/s</a:t>
                </a:r>
                <a:r>
                  <a:rPr lang="tr-TR" baseline="30000" dirty="0"/>
                  <a:t>2 </a:t>
                </a:r>
                <a:r>
                  <a:rPr lang="tr-TR" dirty="0" smtClean="0"/>
                  <a:t>Proton için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Yerçekimi ivmesi = 10 m/s</a:t>
                </a:r>
                <a:r>
                  <a:rPr lang="tr-TR" baseline="30000" dirty="0" smtClean="0"/>
                  <a:t>2</a:t>
                </a:r>
                <a:endParaRPr lang="tr-TR" baseline="30000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13" y="1340768"/>
                <a:ext cx="8136903" cy="4423903"/>
              </a:xfrm>
              <a:prstGeom prst="rect">
                <a:avLst/>
              </a:prstGeom>
              <a:blipFill>
                <a:blip r:embed="rId3"/>
                <a:stretch>
                  <a:fillRect l="-599" t="-826" r="-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9575" y="4509120"/>
            <a:ext cx="52565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Dönme sürati 2,2x10</a:t>
            </a:r>
            <a:r>
              <a:rPr lang="tr-TR" baseline="30000" dirty="0" smtClean="0"/>
              <a:t>6</a:t>
            </a:r>
            <a:r>
              <a:rPr lang="tr-TR" dirty="0" smtClean="0"/>
              <a:t> m/s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Y</a:t>
            </a:r>
            <a:r>
              <a:rPr lang="tr-TR" dirty="0" smtClean="0"/>
              <a:t>ani saniyede 2200 km.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Elektronun bir saniyede çekirdek etrafında attığı tur sayısı 6,6x10</a:t>
            </a:r>
            <a:r>
              <a:rPr lang="tr-TR" baseline="30000" dirty="0" smtClean="0"/>
              <a:t>15</a:t>
            </a:r>
            <a:r>
              <a:rPr lang="tr-TR" dirty="0" smtClean="0"/>
              <a:t> olur. 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4931601" y="4824936"/>
            <a:ext cx="6480720" cy="923330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600" dirty="0" smtClean="0"/>
              <a:t>Atom Niye Doluymuş?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435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664" y="15567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Hidrojen atomundaki elektron ve proton birbirlerine ne kadar kütle çekim kuvveti uygular?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480150"/>
            <a:ext cx="6531019" cy="1474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831" y="4232075"/>
            <a:ext cx="3770486" cy="730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9656" y="155679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Hidrojen atomundaki elektron ve proton birbirlerine uyguladıkları elektriksel kuvvetin birbirlerine uyguladıkları kütle çekim kuvvetine oranı nedir?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3212976"/>
            <a:ext cx="4297543" cy="1522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Parmaklar Birbirlerine Gerçekten Dokunuyor Mu?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49" t="9815" r="10226"/>
          <a:stretch/>
        </p:blipFill>
        <p:spPr>
          <a:xfrm>
            <a:off x="8132836" y="2204081"/>
            <a:ext cx="3465468" cy="3816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1364" y="16288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Yani parmakları oluşturan, moleküller, atomlar veya elektronlar birbirine dokunuyor mu?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5701"/>
          <a:stretch/>
        </p:blipFill>
        <p:spPr>
          <a:xfrm>
            <a:off x="5375920" y="4112124"/>
            <a:ext cx="1728192" cy="973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7888" y="25649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İki Elektron Olsaydı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6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60648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Parmaklar Birbirlerine Gerçekten Dokunuyor Mu?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49" t="9815" r="10226"/>
          <a:stretch/>
        </p:blipFill>
        <p:spPr>
          <a:xfrm>
            <a:off x="9291060" y="832148"/>
            <a:ext cx="1872208" cy="2061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1624" y="16288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Yani parmakları oluşturan, moleküller, atomlar veya elektronlar birbirine dokunuyor mu?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1624" y="2996952"/>
            <a:ext cx="91633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Atomun yarıçapını 1,7 Armstrong, atomdaki ortalama elektron sayısını 20 ve parmağın temas ettiği düşünülen yüzey alanını 1,5 cm</a:t>
            </a:r>
            <a:r>
              <a:rPr lang="tr-TR" baseline="30000" dirty="0" smtClean="0"/>
              <a:t>3</a:t>
            </a:r>
            <a:r>
              <a:rPr lang="tr-TR" dirty="0" smtClean="0"/>
              <a:t> alırsak,  </a:t>
            </a:r>
            <a:endParaRPr lang="en-US" dirty="0" smtClean="0"/>
          </a:p>
          <a:p>
            <a:endParaRPr lang="en-US" dirty="0" smtClean="0"/>
          </a:p>
          <a:p>
            <a:r>
              <a:rPr lang="tr-TR" dirty="0" smtClean="0"/>
              <a:t>1,6x10</a:t>
            </a:r>
            <a:r>
              <a:rPr lang="tr-TR" baseline="30000" dirty="0" smtClean="0"/>
              <a:t>15</a:t>
            </a:r>
            <a:r>
              <a:rPr lang="tr-TR" dirty="0" smtClean="0"/>
              <a:t> </a:t>
            </a:r>
            <a:r>
              <a:rPr lang="tr-TR" dirty="0"/>
              <a:t>bir parmaktaki atom ve 3,3x10</a:t>
            </a:r>
            <a:r>
              <a:rPr lang="tr-TR" baseline="30000" dirty="0"/>
              <a:t>16</a:t>
            </a:r>
            <a:r>
              <a:rPr lang="tr-TR" dirty="0"/>
              <a:t> her parmaktaki elektron sayısı eder.</a:t>
            </a:r>
          </a:p>
          <a:p>
            <a:endParaRPr lang="tr-TR" dirty="0"/>
          </a:p>
          <a:p>
            <a:r>
              <a:rPr lang="tr-TR" dirty="0"/>
              <a:t>Yalnızca elektronlar etkileşirse,</a:t>
            </a:r>
          </a:p>
          <a:p>
            <a:endParaRPr lang="tr-TR" dirty="0" smtClean="0"/>
          </a:p>
          <a:p>
            <a:r>
              <a:rPr lang="tr-TR" dirty="0" smtClean="0"/>
              <a:t>d = 1 mikrometre F = 7,6 newton</a:t>
            </a:r>
          </a:p>
          <a:p>
            <a:endParaRPr lang="tr-TR" dirty="0" smtClean="0"/>
          </a:p>
          <a:p>
            <a:pPr lvl="0">
              <a:defRPr/>
            </a:pPr>
            <a:r>
              <a:rPr lang="tr-TR" dirty="0" smtClean="0"/>
              <a:t>d = 1 Armstrong F = 7,6x10</a:t>
            </a:r>
            <a:r>
              <a:rPr lang="tr-TR" baseline="30000" dirty="0" smtClean="0"/>
              <a:t>8</a:t>
            </a:r>
            <a:r>
              <a:rPr lang="tr-TR" dirty="0" smtClean="0"/>
              <a:t>  newton</a:t>
            </a:r>
          </a:p>
          <a:p>
            <a:endParaRPr lang="tr-TR" dirty="0" smtClean="0"/>
          </a:p>
          <a:p>
            <a:pPr lvl="0">
              <a:defRPr/>
            </a:pPr>
            <a:r>
              <a:rPr lang="tr-TR" dirty="0" smtClean="0"/>
              <a:t>Elektronun çapı (ortalama 5,7x10</a:t>
            </a:r>
            <a:r>
              <a:rPr lang="tr-TR" baseline="30000" dirty="0" smtClean="0"/>
              <a:t>-15</a:t>
            </a:r>
            <a:r>
              <a:rPr lang="tr-TR" dirty="0" smtClean="0"/>
              <a:t> m) </a:t>
            </a:r>
            <a:r>
              <a:rPr lang="tr-TR" dirty="0" err="1" smtClean="0"/>
              <a:t>lik</a:t>
            </a:r>
            <a:r>
              <a:rPr lang="tr-TR" dirty="0" smtClean="0"/>
              <a:t> boşluk olursa F = 2,34x10</a:t>
            </a:r>
            <a:r>
              <a:rPr lang="tr-TR" baseline="30000" dirty="0" smtClean="0"/>
              <a:t>17</a:t>
            </a:r>
            <a:r>
              <a:rPr lang="tr-TR" dirty="0" smtClean="0"/>
              <a:t> newton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59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Kendimizi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Deneyelim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Elektriksel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Alan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1664" y="1628800"/>
                <a:ext cx="6552728" cy="339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 = </a:t>
                </a:r>
                <a:r>
                  <a:rPr lang="en-US" sz="2800" dirty="0" err="1" smtClean="0"/>
                  <a:t>q.E</a:t>
                </a:r>
                <a:endParaRPr lang="en-US" sz="2800" dirty="0" smtClean="0"/>
              </a:p>
              <a:p>
                <a:endParaRPr lang="en-US" sz="2800" baseline="30000" dirty="0"/>
              </a:p>
              <a:p>
                <a:endParaRPr lang="en-US" sz="2800" baseline="30000" dirty="0" smtClean="0"/>
              </a:p>
              <a:p>
                <a:endParaRPr lang="en-US" sz="2800" baseline="30000" dirty="0"/>
              </a:p>
              <a:p>
                <a:endParaRPr lang="en-US" sz="2800" baseline="30000" dirty="0" smtClean="0"/>
              </a:p>
              <a:p>
                <a:endParaRPr lang="en-US" sz="2800" baseline="30000" dirty="0"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E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 : Coulomb </a:t>
                </a:r>
                <a:r>
                  <a:rPr lang="en-US" sz="2800" dirty="0" err="1" smtClean="0">
                    <a:cs typeface="Calibri" panose="020F0502020204030204" pitchFamily="34" charset="0"/>
                  </a:rPr>
                  <a:t>sabiti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 </a:t>
                </a:r>
              </a:p>
              <a:p>
                <a:endParaRPr lang="en-US" sz="2800" baseline="30000" dirty="0">
                  <a:cs typeface="Calibri" panose="020F0502020204030204" pitchFamily="34" charset="0"/>
                </a:endParaRPr>
              </a:p>
              <a:p>
                <a:endParaRPr lang="en-US" sz="2800" baseline="30000" dirty="0" smtClean="0">
                  <a:cs typeface="Calibri" panose="020F0502020204030204" pitchFamily="34" charset="0"/>
                </a:endParaRPr>
              </a:p>
              <a:p>
                <a:endParaRPr lang="en-US" sz="2800" baseline="30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1628800"/>
                <a:ext cx="6552728" cy="3397790"/>
              </a:xfrm>
              <a:prstGeom prst="rect">
                <a:avLst/>
              </a:prstGeom>
              <a:blipFill>
                <a:blip r:embed="rId2"/>
                <a:stretch>
                  <a:fillRect l="-1953" t="-17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Elektriksel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Alan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Çizgileri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248129"/>
            <a:ext cx="4948619" cy="4834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Elektriksel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Alan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Çizgileri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268538"/>
            <a:ext cx="4608512" cy="4640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7848" y="1196752"/>
            <a:ext cx="54165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Proton-Elektronu Çeker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Proton Elektronu Ne Kadar Kuvvetle Çeker?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Proton-Elektron Arasındaki Kuvvetler Nelerdir?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Proton Elektronu Nasıl Çeker?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Coulomb</a:t>
            </a:r>
            <a:r>
              <a:rPr lang="tr-TR" dirty="0" smtClean="0"/>
              <a:t> Kanunu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Kendimizi 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Alan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Kendimizi 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Kendimizi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Deneyelim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0056" y="980728"/>
            <a:ext cx="5784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Yük fazla olursa elektrik alan çizgilerine ne olur?</a:t>
            </a:r>
          </a:p>
          <a:p>
            <a:r>
              <a:rPr lang="tr-TR" dirty="0"/>
              <a:t>Cisim içerisinde elektrik alan olur mu?</a:t>
            </a:r>
          </a:p>
          <a:p>
            <a:r>
              <a:rPr lang="tr-TR" dirty="0"/>
              <a:t>Elektrik alan çizgileri birbirini keser mi?</a:t>
            </a:r>
          </a:p>
          <a:p>
            <a:r>
              <a:rPr lang="tr-TR" dirty="0"/>
              <a:t>Elektrik alan çizgilerinin başı ve sonu nerede?</a:t>
            </a:r>
          </a:p>
        </p:txBody>
      </p:sp>
    </p:spTree>
    <p:extLst>
      <p:ext uri="{BB962C8B-B14F-4D97-AF65-F5344CB8AC3E}">
        <p14:creationId xmlns:p14="http://schemas.microsoft.com/office/powerpoint/2010/main" val="16006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Günün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67" y="1259632"/>
            <a:ext cx="2380962" cy="2160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83" y="1812049"/>
            <a:ext cx="2805754" cy="463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210" y="0"/>
            <a:ext cx="4272724" cy="16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395" y="908720"/>
            <a:ext cx="6696743" cy="5855267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329394" y="5661248"/>
            <a:ext cx="4727045" cy="429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04512" y="630932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2018TYT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4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39" y="1052736"/>
            <a:ext cx="5132290" cy="520706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6768639" y="5030852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63" y="1201770"/>
            <a:ext cx="4896544" cy="5382624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231904" y="5343982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226659"/>
            <a:ext cx="4691605" cy="544133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58934" y="4771158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133362"/>
            <a:ext cx="4135371" cy="5703497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506356" y="6021288"/>
            <a:ext cx="1021691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756" y="1124745"/>
            <a:ext cx="4331524" cy="5655034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4267624" y="4325180"/>
            <a:ext cx="3916607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97407" y="1844824"/>
            <a:ext cx="10704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>
                <a:solidFill>
                  <a:srgbClr val="FF0000"/>
                </a:solidFill>
              </a:rPr>
              <a:t>11.2.1. Elektriksel Kuvvet ve Elektrik Alanı</a:t>
            </a:r>
          </a:p>
          <a:p>
            <a:endParaRPr lang="tr-TR" dirty="0"/>
          </a:p>
          <a:p>
            <a:r>
              <a:rPr lang="tr-TR" b="1" dirty="0"/>
              <a:t>11.2.1.1. Yüklü cisimler arasındaki elektriksel kuvveti etkileyen değişkenleri belirler. </a:t>
            </a:r>
            <a:endParaRPr lang="tr-TR" dirty="0"/>
          </a:p>
          <a:p>
            <a:pPr marL="801688"/>
            <a:r>
              <a:rPr lang="tr-TR" i="1" dirty="0"/>
              <a:t>a) Öğrencilerin deney veya simülasyonlardan yararlanmaları sağlanır. </a:t>
            </a:r>
            <a:endParaRPr lang="tr-TR" dirty="0"/>
          </a:p>
          <a:p>
            <a:pPr marL="801688"/>
            <a:r>
              <a:rPr lang="tr-TR" i="1" dirty="0"/>
              <a:t>b) </a:t>
            </a:r>
            <a:r>
              <a:rPr lang="tr-TR" i="1" dirty="0" err="1"/>
              <a:t>Coulomb</a:t>
            </a:r>
            <a:r>
              <a:rPr lang="tr-TR" i="1" dirty="0"/>
              <a:t> sabitinin (k), ortamın elektriksel geçirgenliği ile ilişkisi vurgulanır. </a:t>
            </a:r>
            <a:endParaRPr lang="en-US" i="1" dirty="0" smtClean="0"/>
          </a:p>
          <a:p>
            <a:endParaRPr lang="en-US" i="1" dirty="0"/>
          </a:p>
          <a:p>
            <a:endParaRPr lang="tr-TR" dirty="0"/>
          </a:p>
          <a:p>
            <a:r>
              <a:rPr lang="tr-TR" b="1" dirty="0"/>
              <a:t>11.2.1.2. Noktasal yük için elektrik alanı açıklar. </a:t>
            </a:r>
            <a:endParaRPr lang="tr-TR" dirty="0"/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7" y="2276872"/>
            <a:ext cx="10704577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>
                <a:solidFill>
                  <a:srgbClr val="FF0000"/>
                </a:solidFill>
              </a:rPr>
              <a:t>11.2.1. Elektriksel Kuvvet ve Elektrik Alanı</a:t>
            </a:r>
          </a:p>
          <a:p>
            <a:endParaRPr lang="tr-TR" dirty="0"/>
          </a:p>
          <a:p>
            <a:pPr marL="339725"/>
            <a:r>
              <a:rPr lang="tr-TR" b="1" dirty="0"/>
              <a:t>11.2.1.2. Noktasal yük için elektrik alanı açıklar. </a:t>
            </a:r>
            <a:endParaRPr lang="en-US" b="1" dirty="0" smtClean="0"/>
          </a:p>
          <a:p>
            <a:pPr marL="339725"/>
            <a:endParaRPr lang="en-US" b="1" dirty="0"/>
          </a:p>
          <a:p>
            <a:pPr marL="339725"/>
            <a:endParaRPr lang="tr-TR" dirty="0"/>
          </a:p>
          <a:p>
            <a:pPr marL="339725"/>
            <a:r>
              <a:rPr lang="tr-TR" b="1" dirty="0"/>
              <a:t>11.2.1.3. Noktasal yüklerde elektriksel kuvvet ve elektrik alanı ile ilgili hesaplamalar yapar. 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08" y="71223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291" y="1235456"/>
            <a:ext cx="55027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667108" y="1571612"/>
            <a:ext cx="657229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91744" y="1561321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Dünya’yı Oynatabilir miyiz?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Bir-</a:t>
            </a:r>
            <a:r>
              <a:rPr lang="tr-TR" dirty="0" err="1" smtClean="0"/>
              <a:t>Dört’ü</a:t>
            </a:r>
            <a:r>
              <a:rPr lang="tr-TR" dirty="0" smtClean="0"/>
              <a:t> Yener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Basit Makineler ve İşlevleri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Verim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Makine Tasarlama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Dünya’yı Oynatabilir miyiz?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Bir-</a:t>
            </a:r>
            <a:r>
              <a:rPr lang="tr-TR" dirty="0" err="1"/>
              <a:t>Dört’ü</a:t>
            </a:r>
            <a:r>
              <a:rPr lang="tr-TR" dirty="0"/>
              <a:t> Yener mi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51" y="1423049"/>
            <a:ext cx="1953605" cy="1961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082" y="3532863"/>
            <a:ext cx="2045386" cy="22038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911" y="1556793"/>
            <a:ext cx="2291163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43" r="58874"/>
          <a:stretch/>
        </p:blipFill>
        <p:spPr>
          <a:xfrm>
            <a:off x="6217920" y="1569967"/>
            <a:ext cx="1371600" cy="178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062" y="4357751"/>
            <a:ext cx="4982055" cy="1997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841" y="58398"/>
            <a:ext cx="1563493" cy="210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1740" y="4523191"/>
            <a:ext cx="3322099" cy="2334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599888"/>
            <a:ext cx="2351583" cy="142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847" y="1556792"/>
            <a:ext cx="1691786" cy="2264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1881" y="44624"/>
            <a:ext cx="2140237" cy="1440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6655" y="84708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Elektronu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Çeker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mi?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0296" y="3523074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F = ?</a:t>
            </a:r>
            <a:endParaRPr lang="tr-TR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Proton Elektronu Çeker mi? Aralarındaki Mesafe Ne Kadar?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0296" y="3523074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F = ?</a:t>
            </a:r>
            <a:endParaRPr lang="tr-TR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Proton Elektronu Çeker mi? Aralarındaki Mesafe Ne Kadar?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114" y="1893958"/>
            <a:ext cx="3831886" cy="3479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1664" y="2684012"/>
            <a:ext cx="51090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Atomun Çapı 10</a:t>
            </a:r>
            <a:r>
              <a:rPr lang="tr-TR" baseline="30000" dirty="0" smtClean="0"/>
              <a:t>-10</a:t>
            </a:r>
            <a:r>
              <a:rPr lang="tr-TR" dirty="0" smtClean="0"/>
              <a:t> metre</a:t>
            </a:r>
          </a:p>
          <a:p>
            <a:endParaRPr lang="tr-TR" dirty="0" smtClean="0"/>
          </a:p>
          <a:p>
            <a:r>
              <a:rPr lang="tr-TR" dirty="0" smtClean="0"/>
              <a:t>Çekirdeğin Çapı 10</a:t>
            </a:r>
            <a:r>
              <a:rPr lang="tr-TR" baseline="30000" dirty="0" smtClean="0"/>
              <a:t>-14</a:t>
            </a:r>
            <a:r>
              <a:rPr lang="tr-TR" dirty="0" smtClean="0"/>
              <a:t> metre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Çekirdek, atomdan 10 bin defa daha küçük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49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Proton Elektronu Çeker mi? Aralarındaki Mesafe Ne Kadar?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1" y="1700808"/>
            <a:ext cx="6912768" cy="4608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3573016"/>
            <a:ext cx="953481" cy="8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17821</TotalTime>
  <Words>2235</Words>
  <Application>Microsoft Office PowerPoint</Application>
  <PresentationFormat>Widescreen</PresentationFormat>
  <Paragraphs>595</Paragraphs>
  <Slides>40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Kalabalık</vt:lpstr>
      <vt:lpstr>11. SINIF: ELEKTRİK ve MANYETİZMA ÜNİTESİ   Elektriksel Kuvvet ve Elektrik Alan</vt:lpstr>
      <vt:lpstr>PowerPoint Presentation</vt:lpstr>
      <vt:lpstr>PowerPoint Presentation</vt:lpstr>
      <vt:lpstr>PowerPoint Presentation</vt:lpstr>
      <vt:lpstr>PowerPoint Presentation</vt:lpstr>
      <vt:lpstr>Proton Elektronu Çeker mi? </vt:lpstr>
      <vt:lpstr>Proton Elektronu Çeker mi? Aralarındaki Mesafe Ne Kadar? </vt:lpstr>
      <vt:lpstr>Proton Elektronu Çeker mi? Aralarındaki Mesafe Ne Kadar? </vt:lpstr>
      <vt:lpstr>Proton Elektronu Çeker mi? Aralarındaki Mesafe Ne Kadar? </vt:lpstr>
      <vt:lpstr>Proton Elektronu Çeker mi? İnsan Vücudunun Yüzde Kaçı Boşluktan Oluşuyor?</vt:lpstr>
      <vt:lpstr>Proton Elektronu Çeker mi? Yerküre’nin Yüzde Kaçı Boşluktan Oluşuyor?</vt:lpstr>
      <vt:lpstr>Proton Elektronu Ne Kadar Kuvvetle Çeker? </vt:lpstr>
      <vt:lpstr>Proton-Elektron Arasındaki Kuvvetler Nelerdir? Hangisi Büyüktür?</vt:lpstr>
      <vt:lpstr>Proton Elektronu Nasıl Çeker? </vt:lpstr>
      <vt:lpstr>Parmaklar Birbirlerine Gerçekten Dokunuyor Mu?</vt:lpstr>
      <vt:lpstr>Coulomb Kanunu</vt:lpstr>
      <vt:lpstr>Coulomb Kanunu</vt:lpstr>
      <vt:lpstr>Coulomb Kanunu: Hangisi?</vt:lpstr>
      <vt:lpstr>Coulomb Kanunu</vt:lpstr>
      <vt:lpstr>Coulomb Kanunu</vt:lpstr>
      <vt:lpstr>Coulomb Kanunu</vt:lpstr>
      <vt:lpstr>Coulomb Kanunu</vt:lpstr>
      <vt:lpstr>Coulomb Kanunu</vt:lpstr>
      <vt:lpstr>Parmaklar Birbirlerine Gerçekten Dokunuyor Mu?</vt:lpstr>
      <vt:lpstr>Parmaklar Birbirlerine Gerçekten Dokunuyor Mu?</vt:lpstr>
      <vt:lpstr>Kendimizi Deneyelim</vt:lpstr>
      <vt:lpstr>Elektriksel Alan</vt:lpstr>
      <vt:lpstr>Elektriksel Alan Çizgileri</vt:lpstr>
      <vt:lpstr>Elektriksel Alan Çizgileri</vt:lpstr>
      <vt:lpstr>Kendimizi Deneyelim</vt:lpstr>
      <vt:lpstr>Günün Özeti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Zubeyr Furkan Eryilmaz</cp:lastModifiedBy>
  <cp:revision>622</cp:revision>
  <cp:lastPrinted>2017-02-10T21:37:55Z</cp:lastPrinted>
  <dcterms:created xsi:type="dcterms:W3CDTF">2016-04-01T12:40:28Z</dcterms:created>
  <dcterms:modified xsi:type="dcterms:W3CDTF">2019-02-16T00:22:39Z</dcterms:modified>
</cp:coreProperties>
</file>