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notesMasterIdLst>
    <p:notesMasterId r:id="rId54"/>
  </p:notesMasterIdLst>
  <p:sldIdLst>
    <p:sldId id="256" r:id="rId2"/>
    <p:sldId id="268" r:id="rId3"/>
    <p:sldId id="270" r:id="rId4"/>
    <p:sldId id="269" r:id="rId5"/>
    <p:sldId id="271" r:id="rId6"/>
    <p:sldId id="272" r:id="rId7"/>
    <p:sldId id="273" r:id="rId8"/>
    <p:sldId id="281" r:id="rId9"/>
    <p:sldId id="292" r:id="rId10"/>
    <p:sldId id="296" r:id="rId11"/>
    <p:sldId id="295" r:id="rId12"/>
    <p:sldId id="294" r:id="rId13"/>
    <p:sldId id="293" r:id="rId14"/>
    <p:sldId id="291" r:id="rId15"/>
    <p:sldId id="290" r:id="rId16"/>
    <p:sldId id="286" r:id="rId17"/>
    <p:sldId id="282" r:id="rId18"/>
    <p:sldId id="297" r:id="rId19"/>
    <p:sldId id="275" r:id="rId20"/>
    <p:sldId id="329" r:id="rId21"/>
    <p:sldId id="330" r:id="rId22"/>
    <p:sldId id="323" r:id="rId23"/>
    <p:sldId id="305" r:id="rId24"/>
    <p:sldId id="306" r:id="rId25"/>
    <p:sldId id="307" r:id="rId26"/>
    <p:sldId id="308" r:id="rId27"/>
    <p:sldId id="300" r:id="rId28"/>
    <p:sldId id="309" r:id="rId29"/>
    <p:sldId id="301" r:id="rId30"/>
    <p:sldId id="310" r:id="rId31"/>
    <p:sldId id="299" r:id="rId32"/>
    <p:sldId id="311" r:id="rId33"/>
    <p:sldId id="302" r:id="rId34"/>
    <p:sldId id="304" r:id="rId35"/>
    <p:sldId id="276" r:id="rId36"/>
    <p:sldId id="312" r:id="rId37"/>
    <p:sldId id="277" r:id="rId38"/>
    <p:sldId id="284" r:id="rId39"/>
    <p:sldId id="327" r:id="rId40"/>
    <p:sldId id="326" r:id="rId41"/>
    <p:sldId id="325" r:id="rId42"/>
    <p:sldId id="313" r:id="rId43"/>
    <p:sldId id="314" r:id="rId44"/>
    <p:sldId id="316" r:id="rId45"/>
    <p:sldId id="318" r:id="rId46"/>
    <p:sldId id="322" r:id="rId47"/>
    <p:sldId id="321" r:id="rId48"/>
    <p:sldId id="320" r:id="rId49"/>
    <p:sldId id="319" r:id="rId50"/>
    <p:sldId id="278" r:id="rId51"/>
    <p:sldId id="279" r:id="rId52"/>
    <p:sldId id="328" r:id="rId5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83149" autoAdjust="0"/>
  </p:normalViewPr>
  <p:slideViewPr>
    <p:cSldViewPr snapToGrid="0">
      <p:cViewPr varScale="1">
        <p:scale>
          <a:sx n="83" d="100"/>
          <a:sy n="83" d="100"/>
        </p:scale>
        <p:origin x="60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686DB-78C6-4BCA-A6DA-22CA1967EC71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65F1F-1A01-4468-863F-1524A63BAE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92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https://www.youtube.com/watch?v=6pLrfq8CHQI</a:t>
            </a:r>
          </a:p>
          <a:p>
            <a:endParaRPr lang="tr-TR" dirty="0" smtClean="0"/>
          </a:p>
          <a:p>
            <a:r>
              <a:rPr lang="tr-TR" dirty="0" smtClean="0"/>
              <a:t>Hızı artan?Azalan?Sabit?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577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Göktürk-2 uydusu yükseklik: 686 km</a:t>
            </a:r>
          </a:p>
          <a:p>
            <a:r>
              <a:rPr lang="tr-TR" dirty="0" smtClean="0"/>
              <a:t>Dünyanın yarıçapı: 6371 km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992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i="1" dirty="0" smtClean="0">
                <a:solidFill>
                  <a:srgbClr val="00B0F0"/>
                </a:solidFill>
              </a:rPr>
              <a:t>(Y)</a:t>
            </a:r>
            <a:r>
              <a:rPr lang="tr-TR" i="1" dirty="0" smtClean="0"/>
              <a:t>Yer çekimi sadece cisimlere yere düşerken etki eder.</a:t>
            </a:r>
            <a:endParaRPr lang="tr-TR" dirty="0" smtClean="0"/>
          </a:p>
          <a:p>
            <a:pPr marL="0" indent="0">
              <a:buNone/>
            </a:pPr>
            <a:r>
              <a:rPr lang="tr-TR" i="1" dirty="0" smtClean="0">
                <a:solidFill>
                  <a:srgbClr val="00B0F0"/>
                </a:solidFill>
              </a:rPr>
              <a:t>(Y)</a:t>
            </a:r>
            <a:r>
              <a:rPr lang="tr-TR" i="1" dirty="0" smtClean="0"/>
              <a:t> Kütlesi büyük olan cisimler daha önce yere düşer.</a:t>
            </a:r>
            <a:endParaRPr lang="tr-TR" dirty="0" smtClean="0"/>
          </a:p>
          <a:p>
            <a:pPr marL="0" indent="0">
              <a:buNone/>
            </a:pPr>
            <a:r>
              <a:rPr lang="tr-TR" i="1" dirty="0" smtClean="0">
                <a:solidFill>
                  <a:srgbClr val="00B0F0"/>
                </a:solidFill>
              </a:rPr>
              <a:t>(Y)</a:t>
            </a:r>
            <a:r>
              <a:rPr lang="tr-TR" i="1" dirty="0" smtClean="0"/>
              <a:t> Hareket eden bütün cisimlere hareketleri boyunca  bir kuvvet etki eder.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620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083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Yatay</a:t>
            </a:r>
            <a:r>
              <a:rPr lang="tr-TR" baseline="0" dirty="0" smtClean="0"/>
              <a:t> atış ve eğik atış, iki boyutta hareketin örnekleridir. Günlük hayatta en çok spor aktivitelerinde ve su hareketlerinde karşılaşmaktayız.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27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2013 lys 2  7 c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006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2012lys12 d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229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2010 lys 2 10b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3335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2006fen2</a:t>
            </a:r>
            <a:r>
              <a:rPr lang="tr-TR" baseline="0" dirty="0" smtClean="0"/>
              <a:t> b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5688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1987 öss 9c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6692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1985 öys 6c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884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http://www.stmary.ws/HighSchool/Physics/home/animations3/ProjectileMotionVyVx.html</a:t>
            </a:r>
          </a:p>
          <a:p>
            <a:endParaRPr lang="tr-TR" dirty="0" smtClean="0"/>
          </a:p>
          <a:p>
            <a:r>
              <a:rPr lang="tr-TR" dirty="0" smtClean="0"/>
              <a:t>Animasyonda ki noktaların birim zamanda bırakıldıklarını vurgula.</a:t>
            </a:r>
          </a:p>
          <a:p>
            <a:endParaRPr lang="tr-TR" dirty="0" smtClean="0"/>
          </a:p>
          <a:p>
            <a:r>
              <a:rPr lang="tr-TR" dirty="0" smtClean="0"/>
              <a:t>Yıldız işaretleri olan sayfalar vurgulanmalı.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4634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1984 öys 5e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216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1983 öys  4a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64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Sorusu</a:t>
            </a:r>
            <a:r>
              <a:rPr lang="tr-TR" baseline="0" dirty="0" smtClean="0"/>
              <a:t> olan var mı?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083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https://www.youtube.com/watch?v=6pLrfq8CHQI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152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u="sng" dirty="0" smtClean="0"/>
              <a:t>http://phet.colorado.edu/sims/projectile-motion/projectile-motion_tr.html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34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u="sng" dirty="0" smtClean="0"/>
              <a:t>http://phet.colorado.edu/sims/projectile-motion/projectile-motion_tr.html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340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844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Maymunu hedef aldığımızda,</a:t>
            </a:r>
            <a:r>
              <a:rPr lang="tr-TR" baseline="0" dirty="0" smtClean="0"/>
              <a:t> maymunun daldan aşağı inen maymun ile muzun uçuş süresi aynıdır. Muz maymuna ulaşması için maymunu hedef alarak muzu fırlatmalıyız.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606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016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6530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6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877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77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5375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95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79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2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50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008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53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7EB9FAA-32F8-4992-8778-90ADB1E390F8}" type="datetimeFigureOut">
              <a:rPr lang="tr-TR" smtClean="0"/>
              <a:pPr/>
              <a:t>26.11.2016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06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gi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1077238"/>
            <a:ext cx="9418320" cy="3723362"/>
          </a:xfrm>
        </p:spPr>
        <p:txBody>
          <a:bodyPr>
            <a:normAutofit fontScale="90000"/>
          </a:bodyPr>
          <a:lstStyle/>
          <a:p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/>
              <a:t/>
            </a:r>
            <a:br>
              <a:rPr lang="tr-TR" sz="6000" b="1" dirty="0"/>
            </a:b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/>
              <a:t/>
            </a:r>
            <a:br>
              <a:rPr lang="tr-TR" sz="6000" b="1" dirty="0"/>
            </a:b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/>
              <a:t/>
            </a:r>
            <a:br>
              <a:rPr lang="tr-TR" sz="6000" b="1" dirty="0"/>
            </a:br>
            <a:r>
              <a:rPr lang="tr-TR" sz="6000" b="1" dirty="0" smtClean="0"/>
              <a:t>İki Boyutta </a:t>
            </a:r>
            <a:br>
              <a:rPr lang="tr-TR" sz="6000" b="1" dirty="0" smtClean="0"/>
            </a:br>
            <a:r>
              <a:rPr lang="tr-TR" sz="6000" b="1" dirty="0"/>
              <a:t>	</a:t>
            </a:r>
            <a:r>
              <a:rPr lang="tr-TR" sz="6000" b="1" dirty="0" smtClean="0"/>
              <a:t>	Sabit İvmeli Hareket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9242" y="6352540"/>
            <a:ext cx="4354548" cy="505460"/>
          </a:xfrm>
        </p:spPr>
        <p:txBody>
          <a:bodyPr>
            <a:normAutofit/>
          </a:bodyPr>
          <a:lstStyle/>
          <a:p>
            <a:pPr algn="r"/>
            <a:r>
              <a:rPr lang="tr-TR" dirty="0" smtClean="0"/>
              <a:t>Arş. Gör. Dilber Demirtaş</a:t>
            </a:r>
          </a:p>
        </p:txBody>
      </p:sp>
    </p:spTree>
    <p:extLst>
      <p:ext uri="{BB962C8B-B14F-4D97-AF65-F5344CB8AC3E}">
        <p14:creationId xmlns:p14="http://schemas.microsoft.com/office/powerpoint/2010/main" val="23515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45938"/>
              </p:ext>
            </p:extLst>
          </p:nvPr>
        </p:nvGraphicFramePr>
        <p:xfrm>
          <a:off x="96850" y="3478530"/>
          <a:ext cx="6006771" cy="290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57"/>
                <a:gridCol w="2002257"/>
                <a:gridCol w="2002257"/>
              </a:tblGrid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Yatayda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Düşeyde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Kuvvet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</a:t>
                      </a:r>
                      <a:r>
                        <a:rPr lang="tr-TR" baseline="0" dirty="0" smtClean="0"/>
                        <a:t> Kuvveti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95457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1175879"/>
            <a:ext cx="4560823" cy="221244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322" y="193813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9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071668"/>
              </p:ext>
            </p:extLst>
          </p:nvPr>
        </p:nvGraphicFramePr>
        <p:xfrm>
          <a:off x="96850" y="3478530"/>
          <a:ext cx="6006771" cy="3025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57"/>
                <a:gridCol w="2002257"/>
                <a:gridCol w="2002257"/>
              </a:tblGrid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Yatayda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Düşeyde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Kuvvet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Var</a:t>
                      </a:r>
                    </a:p>
                    <a:p>
                      <a:r>
                        <a:rPr lang="tr-TR" dirty="0" smtClean="0"/>
                        <a:t>Yerçekim</a:t>
                      </a:r>
                      <a:r>
                        <a:rPr lang="tr-TR" baseline="0" dirty="0" smtClean="0"/>
                        <a:t> Kuvveti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İvme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95457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1175879"/>
            <a:ext cx="4560823" cy="221244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322" y="193813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5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82670"/>
              </p:ext>
            </p:extLst>
          </p:nvPr>
        </p:nvGraphicFramePr>
        <p:xfrm>
          <a:off x="96850" y="3478530"/>
          <a:ext cx="6006771" cy="290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57"/>
                <a:gridCol w="2002257"/>
                <a:gridCol w="2002257"/>
              </a:tblGrid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Yatayda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Düşeyde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Kuvvet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</a:t>
                      </a:r>
                      <a:r>
                        <a:rPr lang="tr-TR" baseline="0" dirty="0" smtClean="0"/>
                        <a:t> Kuvveti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İvme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95457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1175879"/>
            <a:ext cx="4560823" cy="221244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322" y="193813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3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396324"/>
              </p:ext>
            </p:extLst>
          </p:nvPr>
        </p:nvGraphicFramePr>
        <p:xfrm>
          <a:off x="96850" y="3478530"/>
          <a:ext cx="6006771" cy="290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57"/>
                <a:gridCol w="2002257"/>
                <a:gridCol w="2002257"/>
              </a:tblGrid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Yatayda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Düşeyde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Kuvvet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</a:t>
                      </a:r>
                      <a:r>
                        <a:rPr lang="tr-TR" baseline="0" dirty="0" smtClean="0"/>
                        <a:t> Kuvveti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İvme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 </a:t>
                      </a:r>
                    </a:p>
                    <a:p>
                      <a:r>
                        <a:rPr lang="tr-TR" dirty="0" smtClean="0"/>
                        <a:t>İvmesi</a:t>
                      </a:r>
                      <a:endParaRPr lang="tr-TR" dirty="0"/>
                    </a:p>
                  </a:txBody>
                  <a:tcPr/>
                </a:tc>
              </a:tr>
              <a:tr h="95457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1175879"/>
            <a:ext cx="4560823" cy="221244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322" y="209311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2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75016"/>
              </p:ext>
            </p:extLst>
          </p:nvPr>
        </p:nvGraphicFramePr>
        <p:xfrm>
          <a:off x="96850" y="3478530"/>
          <a:ext cx="6006771" cy="290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57"/>
                <a:gridCol w="2002257"/>
                <a:gridCol w="2002257"/>
              </a:tblGrid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Yatayda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Düşeyde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Kuvvet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</a:t>
                      </a:r>
                      <a:r>
                        <a:rPr lang="tr-TR" baseline="0" dirty="0" smtClean="0"/>
                        <a:t> Kuvveti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İvme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 </a:t>
                      </a:r>
                    </a:p>
                    <a:p>
                      <a:r>
                        <a:rPr lang="tr-TR" dirty="0" smtClean="0"/>
                        <a:t>İvmesi</a:t>
                      </a:r>
                      <a:endParaRPr lang="tr-TR" dirty="0"/>
                    </a:p>
                  </a:txBody>
                  <a:tcPr/>
                </a:tc>
              </a:tr>
              <a:tr h="954571">
                <a:tc>
                  <a:txBody>
                    <a:bodyPr/>
                    <a:lstStyle/>
                    <a:p>
                      <a:r>
                        <a:rPr lang="tr-TR" dirty="0" smtClean="0"/>
                        <a:t>Hız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1175879"/>
            <a:ext cx="4560823" cy="221244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322" y="193813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07245"/>
              </p:ext>
            </p:extLst>
          </p:nvPr>
        </p:nvGraphicFramePr>
        <p:xfrm>
          <a:off x="96850" y="3478530"/>
          <a:ext cx="6006771" cy="290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57"/>
                <a:gridCol w="2002257"/>
                <a:gridCol w="2002257"/>
              </a:tblGrid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Yatayda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Düşeyde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Kuvvet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</a:t>
                      </a:r>
                      <a:r>
                        <a:rPr lang="tr-TR" baseline="0" dirty="0" smtClean="0"/>
                        <a:t> Kuvveti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İvme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 </a:t>
                      </a:r>
                    </a:p>
                    <a:p>
                      <a:r>
                        <a:rPr lang="tr-TR" dirty="0" smtClean="0"/>
                        <a:t>İvmesi</a:t>
                      </a:r>
                      <a:endParaRPr lang="tr-TR" dirty="0"/>
                    </a:p>
                  </a:txBody>
                  <a:tcPr/>
                </a:tc>
              </a:tr>
              <a:tr h="954571">
                <a:tc>
                  <a:txBody>
                    <a:bodyPr/>
                    <a:lstStyle/>
                    <a:p>
                      <a:r>
                        <a:rPr lang="tr-TR" dirty="0" smtClean="0"/>
                        <a:t>Hız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Sabit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1175879"/>
            <a:ext cx="4560823" cy="221244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322" y="193813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0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549104"/>
              </p:ext>
            </p:extLst>
          </p:nvPr>
        </p:nvGraphicFramePr>
        <p:xfrm>
          <a:off x="96850" y="3478530"/>
          <a:ext cx="6006771" cy="290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57"/>
                <a:gridCol w="2002257"/>
                <a:gridCol w="2002257"/>
              </a:tblGrid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Yatayda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Düşeyde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Kuvvet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</a:t>
                      </a:r>
                      <a:r>
                        <a:rPr lang="tr-TR" baseline="0" dirty="0" smtClean="0"/>
                        <a:t> Kuvveti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İvme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Yerçekim </a:t>
                      </a:r>
                    </a:p>
                    <a:p>
                      <a:r>
                        <a:rPr lang="tr-TR" dirty="0" smtClean="0"/>
                        <a:t>İvmesi</a:t>
                      </a:r>
                      <a:endParaRPr lang="tr-TR" dirty="0"/>
                    </a:p>
                  </a:txBody>
                  <a:tcPr/>
                </a:tc>
              </a:tr>
              <a:tr h="954571">
                <a:tc>
                  <a:txBody>
                    <a:bodyPr/>
                    <a:lstStyle/>
                    <a:p>
                      <a:r>
                        <a:rPr lang="tr-TR" dirty="0" smtClean="0"/>
                        <a:t>Hız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Sabit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İvmeye bağlı olarak değişiyor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4" y="1234440"/>
            <a:ext cx="3200400" cy="19145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322" y="193813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9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"/>
            <a:ext cx="9692640" cy="113157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Deneyelim-Araba camından atılan bozuk para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12" y="1371600"/>
            <a:ext cx="5356098" cy="4351337"/>
          </a:xfrm>
        </p:spPr>
        <p:txBody>
          <a:bodyPr/>
          <a:lstStyle/>
          <a:p>
            <a:r>
              <a:rPr lang="tr-TR" dirty="0" smtClean="0"/>
              <a:t>Tahmin edelim: Hareket halinde ki arabanın camından bozuk para bırakırsanız paranın hareketi ne olur?</a:t>
            </a:r>
          </a:p>
          <a:p>
            <a:r>
              <a:rPr lang="tr-TR" dirty="0" smtClean="0"/>
              <a:t>Deneyelim: Herkes eline küçük bir cisim alsın ve;</a:t>
            </a:r>
          </a:p>
          <a:p>
            <a:pPr lvl="1"/>
            <a:r>
              <a:rPr lang="tr-TR" dirty="0" smtClean="0"/>
              <a:t>Dururken havaya atsın,</a:t>
            </a:r>
          </a:p>
          <a:p>
            <a:pPr lvl="1"/>
            <a:r>
              <a:rPr lang="tr-TR" dirty="0" smtClean="0"/>
              <a:t>Yürürken havaya atsın,</a:t>
            </a:r>
          </a:p>
          <a:p>
            <a:pPr lvl="1"/>
            <a:r>
              <a:rPr lang="tr-TR" dirty="0" smtClean="0"/>
              <a:t>Yürürken ileriye doğru yukarı atsın,</a:t>
            </a:r>
          </a:p>
          <a:p>
            <a:pPr lvl="1"/>
            <a:r>
              <a:rPr lang="tr-TR" dirty="0" smtClean="0"/>
              <a:t>Yürürken geriye doğru yukarı atsın,</a:t>
            </a:r>
          </a:p>
          <a:p>
            <a:r>
              <a:rPr lang="tr-TR" dirty="0" smtClean="0"/>
              <a:t>Açıklayalım: Neden?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52226" name="Picture 2" descr="soru işaret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417" y="4711483"/>
            <a:ext cx="1974459" cy="1805553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74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77899"/>
            <a:ext cx="9692640" cy="1019382"/>
          </a:xfrm>
        </p:spPr>
        <p:txBody>
          <a:bodyPr/>
          <a:lstStyle/>
          <a:p>
            <a:r>
              <a:rPr lang="tr-TR" dirty="0"/>
              <a:t>Y</a:t>
            </a:r>
            <a:r>
              <a:rPr lang="tr-TR" dirty="0" smtClean="0"/>
              <a:t>ok artık LeBron James!</a:t>
            </a:r>
            <a:endParaRPr lang="tr-TR" dirty="0"/>
          </a:p>
        </p:txBody>
      </p:sp>
      <p:pic>
        <p:nvPicPr>
          <p:cNvPr id="4" name="Picture 2" descr="http://t1.gstatic.com/images?q=tbn:ANd9GcSM94NLcSGMbHEXVG7_SwcCH97uS97Y9Ta4VggSwYhQQmiE4h1IO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" y="1180824"/>
            <a:ext cx="3954780" cy="42281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8630" y="5408976"/>
            <a:ext cx="5246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LeBron James ünlü bir basketbol oyuncusudur. Video da görüldüğü gibi her atışı basket olmaktadır. Peki bu başarısının sırrı nedir? Her atışın basket olabilmesi için nelere dikkat etmek gerekir?</a:t>
            </a:r>
            <a:endParaRPr lang="tr-T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0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052" y="262393"/>
            <a:ext cx="9549358" cy="78916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Etkinlik:</a:t>
            </a:r>
            <a:r>
              <a:rPr lang="tr-TR" sz="3600" dirty="0" smtClean="0"/>
              <a:t>İki boyutta sabit ivmeli hareket nelere bağlıdır?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4708773" y="1122658"/>
            <a:ext cx="330327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u="sng" dirty="0" smtClean="0"/>
              <a:t>Hava </a:t>
            </a:r>
            <a:r>
              <a:rPr lang="tr-TR" sz="1400" i="1" u="sng" dirty="0"/>
              <a:t>direncinin ihmal edildiği </a:t>
            </a:r>
            <a:r>
              <a:rPr lang="tr-TR" sz="1400" i="1" u="sng" dirty="0" smtClean="0"/>
              <a:t>durumda, </a:t>
            </a:r>
          </a:p>
          <a:p>
            <a:endParaRPr lang="tr-TR" sz="1400" dirty="0"/>
          </a:p>
          <a:p>
            <a:r>
              <a:rPr lang="tr-TR" sz="1400" dirty="0" smtClean="0"/>
              <a:t>1. Eğik </a:t>
            </a:r>
            <a:r>
              <a:rPr lang="tr-TR" sz="1400" dirty="0"/>
              <a:t>atış hareketinde yatayla </a:t>
            </a:r>
            <a:r>
              <a:rPr lang="tr-TR" sz="1400" dirty="0" smtClean="0"/>
              <a:t>yapılan </a:t>
            </a:r>
            <a:r>
              <a:rPr lang="tr-TR" sz="1400" dirty="0"/>
              <a:t>açının harekete olan </a:t>
            </a:r>
            <a:r>
              <a:rPr lang="tr-TR" sz="1400" dirty="0" smtClean="0"/>
              <a:t>etkisi nedir?</a:t>
            </a:r>
          </a:p>
          <a:p>
            <a:pPr lvl="0"/>
            <a:r>
              <a:rPr lang="tr-TR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45 </a:t>
            </a:r>
            <a:r>
              <a:rPr lang="tr-T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dereceye kadar açı arttıkça, menzil uzaklığı artar, daha sonra menzil uzaklığı azalır. Maximum menzil uzaklığını 45 derecede yapar. Açı arttıkça yüksekliği artar</a:t>
            </a:r>
            <a:r>
              <a:rPr lang="tr-TR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0"/>
            <a:endParaRPr lang="tr-TR" sz="1200" dirty="0" smtClean="0"/>
          </a:p>
          <a:p>
            <a:pPr marL="342900" indent="-342900"/>
            <a:endParaRPr lang="tr-TR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2424" t="8750" r="4843" b="8477"/>
          <a:stretch/>
        </p:blipFill>
        <p:spPr>
          <a:xfrm>
            <a:off x="291461" y="1051560"/>
            <a:ext cx="3893081" cy="3694003"/>
          </a:xfrm>
          <a:prstGeom prst="rect">
            <a:avLst/>
          </a:prstGeom>
        </p:spPr>
      </p:pic>
      <p:pic>
        <p:nvPicPr>
          <p:cNvPr id="7" name="Picture 2" descr="C:\Users\Dilber\Desktop\rangevsangl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5583" y="3890075"/>
            <a:ext cx="3775962" cy="2293749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47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62393"/>
            <a:ext cx="10017252" cy="1428929"/>
          </a:xfrm>
        </p:spPr>
        <p:txBody>
          <a:bodyPr/>
          <a:lstStyle/>
          <a:p>
            <a:r>
              <a:rPr lang="tr-TR" dirty="0" smtClean="0"/>
              <a:t>Kazanımlar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434590"/>
            <a:ext cx="9208008" cy="3745547"/>
          </a:xfrm>
        </p:spPr>
        <p:txBody>
          <a:bodyPr/>
          <a:lstStyle/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11.1.5.1. İki boyutta sabit ivmeli harekete örnekler verir ve tek boyutta sabit ivmeli hareket ile ilişkilendirir. </a:t>
            </a:r>
            <a:endParaRPr lang="tr-TR" dirty="0">
              <a:solidFill>
                <a:schemeClr val="tx1"/>
              </a:solidFill>
            </a:endParaRP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11.1.5.2. Atış hareketlerini yatay ve düşey boyutta analiz eder. </a:t>
            </a: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11.1.5.3. İki boyutta sabit ivmeli hareket ile ilgili günlük hayattan problemler çözer. 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8773" y="1122658"/>
            <a:ext cx="330327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u="sng" dirty="0" smtClean="0"/>
              <a:t>Hava </a:t>
            </a:r>
            <a:r>
              <a:rPr lang="tr-TR" sz="1400" i="1" u="sng" dirty="0"/>
              <a:t>direncinin ihmal edildiği </a:t>
            </a:r>
            <a:r>
              <a:rPr lang="tr-TR" sz="1400" i="1" u="sng" dirty="0" smtClean="0"/>
              <a:t>durumda, </a:t>
            </a:r>
          </a:p>
          <a:p>
            <a:endParaRPr lang="tr-TR" sz="1400" dirty="0"/>
          </a:p>
          <a:p>
            <a:pPr lvl="0"/>
            <a:endParaRPr lang="tr-TR" sz="1400" dirty="0" smtClean="0"/>
          </a:p>
          <a:p>
            <a:pPr lvl="0"/>
            <a:r>
              <a:rPr lang="tr-TR" sz="1400" dirty="0" smtClean="0"/>
              <a:t>2. </a:t>
            </a:r>
            <a:r>
              <a:rPr lang="tr-TR" sz="1400" dirty="0"/>
              <a:t>İ</a:t>
            </a:r>
            <a:r>
              <a:rPr lang="tr-TR" sz="1400" dirty="0" smtClean="0"/>
              <a:t>lk </a:t>
            </a:r>
            <a:r>
              <a:rPr lang="tr-TR" sz="1400" dirty="0"/>
              <a:t>atış hızının harekete olan </a:t>
            </a:r>
            <a:r>
              <a:rPr lang="tr-TR" sz="1400" dirty="0" smtClean="0"/>
              <a:t>etkisi nedir?</a:t>
            </a:r>
          </a:p>
          <a:p>
            <a:r>
              <a:rPr lang="tr-TR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Hız </a:t>
            </a:r>
            <a:r>
              <a:rPr lang="tr-T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arttıkça, hem menzil uzalığı hem yükseklik artar. </a:t>
            </a:r>
            <a:endParaRPr lang="tr-TR" sz="1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tr-TR" sz="1400" dirty="0"/>
          </a:p>
          <a:p>
            <a:pPr lvl="0"/>
            <a:r>
              <a:rPr lang="tr-TR" sz="1400" dirty="0" smtClean="0"/>
              <a:t>3. </a:t>
            </a:r>
            <a:r>
              <a:rPr lang="tr-TR" sz="1400" dirty="0"/>
              <a:t>K</a:t>
            </a:r>
            <a:r>
              <a:rPr lang="tr-TR" sz="1400" dirty="0" smtClean="0"/>
              <a:t>ütlenin </a:t>
            </a:r>
            <a:r>
              <a:rPr lang="tr-TR" sz="1400" dirty="0"/>
              <a:t>harekete olan </a:t>
            </a:r>
            <a:r>
              <a:rPr lang="tr-TR" sz="1400" dirty="0" smtClean="0"/>
              <a:t>etkisi nedir?</a:t>
            </a:r>
          </a:p>
          <a:p>
            <a:r>
              <a:rPr lang="tr-TR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Kütlenin </a:t>
            </a:r>
            <a:r>
              <a:rPr lang="tr-T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harekete </a:t>
            </a:r>
            <a:r>
              <a:rPr lang="tr-TR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etkisi </a:t>
            </a:r>
            <a:r>
              <a:rPr lang="tr-T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yoktur</a:t>
            </a:r>
            <a:r>
              <a:rPr lang="tr-TR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 4. Atılan </a:t>
            </a:r>
            <a:r>
              <a:rPr lang="tr-TR" sz="1400" dirty="0"/>
              <a:t>cismin yarı çapının harekete olan </a:t>
            </a:r>
            <a:r>
              <a:rPr lang="tr-TR" sz="1400" dirty="0" smtClean="0"/>
              <a:t>etkisi nedir?</a:t>
            </a:r>
            <a:r>
              <a:rPr lang="tr-TR" sz="1400" dirty="0"/>
              <a:t>	</a:t>
            </a:r>
            <a:endParaRPr lang="tr-TR" sz="1400" dirty="0" smtClean="0"/>
          </a:p>
          <a:p>
            <a:pPr lvl="0"/>
            <a:r>
              <a:rPr lang="tr-TR" sz="1400" dirty="0" smtClean="0"/>
              <a:t> </a:t>
            </a:r>
            <a:r>
              <a:rPr lang="tr-TR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Cismin </a:t>
            </a:r>
            <a:r>
              <a:rPr lang="tr-TR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yarı çapının harekete hiç bir etkisi yoktur.</a:t>
            </a:r>
            <a:r>
              <a:rPr lang="tr-TR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tr-TR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/>
            <a:endParaRPr lang="tr-TR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2424" t="8750" r="4843" b="8477"/>
          <a:stretch/>
        </p:blipFill>
        <p:spPr>
          <a:xfrm>
            <a:off x="291461" y="1051560"/>
            <a:ext cx="3893081" cy="3694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5640" y="5176501"/>
            <a:ext cx="524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Her atışın basket olabilmesi için nelere dikkat etmek gerekir?</a:t>
            </a:r>
            <a:endParaRPr lang="tr-TR" dirty="0"/>
          </a:p>
        </p:txBody>
      </p:sp>
      <p:pic>
        <p:nvPicPr>
          <p:cNvPr id="10244" name="Picture 4" descr="İlgili res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311" y="4945470"/>
            <a:ext cx="2917109" cy="191253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6052" y="262393"/>
            <a:ext cx="9549358" cy="789167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Etkinlik:</a:t>
            </a:r>
            <a:r>
              <a:rPr kumimoji="0" lang="tr-TR" sz="36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 nelere bağlıdır?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47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55" y="200400"/>
            <a:ext cx="9692640" cy="1428929"/>
          </a:xfrm>
        </p:spPr>
        <p:txBody>
          <a:bodyPr/>
          <a:lstStyle/>
          <a:p>
            <a:r>
              <a:rPr lang="tr-TR" dirty="0" smtClean="0"/>
              <a:t>Formüller-Grafikler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380" t="26888" r="26222" b="26556"/>
          <a:stretch/>
        </p:blipFill>
        <p:spPr>
          <a:xfrm>
            <a:off x="500483" y="1844299"/>
            <a:ext cx="3994026" cy="3073612"/>
          </a:xfrm>
          <a:prstGeom prst="rect">
            <a:avLst/>
          </a:prstGeom>
        </p:spPr>
      </p:pic>
      <p:pic>
        <p:nvPicPr>
          <p:cNvPr id="5" name="Picture 3" descr="C:\Users\Dilber\Desktop\2eb5sh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8053" y="1782305"/>
            <a:ext cx="3974487" cy="3270142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963" y="246896"/>
            <a:ext cx="6487281" cy="1101458"/>
          </a:xfrm>
        </p:spPr>
        <p:txBody>
          <a:bodyPr/>
          <a:lstStyle/>
          <a:p>
            <a:r>
              <a:rPr lang="tr-TR" dirty="0" smtClean="0"/>
              <a:t>Örnek soru çözümü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941" t="34214" r="34074" b="28413"/>
          <a:stretch>
            <a:fillRect/>
          </a:stretch>
        </p:blipFill>
        <p:spPr bwMode="auto">
          <a:xfrm>
            <a:off x="309967" y="1344053"/>
            <a:ext cx="6253636" cy="505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153545" y="4014062"/>
            <a:ext cx="743918" cy="3874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2973091" y="4724401"/>
            <a:ext cx="743918" cy="3874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5483816" y="5871275"/>
            <a:ext cx="743918" cy="3874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08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78" y="246896"/>
            <a:ext cx="8254087" cy="992970"/>
          </a:xfrm>
        </p:spPr>
        <p:txBody>
          <a:bodyPr/>
          <a:lstStyle/>
          <a:p>
            <a:r>
              <a:rPr lang="tr-TR" dirty="0" smtClean="0"/>
              <a:t>Maymun-muz ikilemi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7231199" cy="4351337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Şekilde ki maymuna muz fırlatmak isteyen bir hayvanat bahçesi bekçisi düşünelim. Bekçi muzu fırlattığı anda maymun dalı bırakmaktadır. Fırlattığı muzun maymuna ulaşması için bekçi muzu nereye fırlatmalıdır?</a:t>
            </a:r>
          </a:p>
          <a:p>
            <a:pPr marL="457200" indent="-457200">
              <a:buAutoNum type="alphaLcParenR"/>
            </a:pPr>
            <a:r>
              <a:rPr lang="tr-TR" dirty="0" smtClean="0"/>
              <a:t>Maymunun üst tarafına</a:t>
            </a:r>
          </a:p>
          <a:p>
            <a:pPr marL="457200" indent="-457200">
              <a:buAutoNum type="alphaLcParenR"/>
            </a:pPr>
            <a:r>
              <a:rPr lang="tr-TR" dirty="0" smtClean="0"/>
              <a:t>Maymuna doğru</a:t>
            </a:r>
          </a:p>
          <a:p>
            <a:pPr marL="457200" indent="-457200">
              <a:buAutoNum type="alphaLcParenR"/>
            </a:pPr>
            <a:r>
              <a:rPr lang="tr-TR" dirty="0" smtClean="0"/>
              <a:t>Maymunun alt tarafına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751" t="6362" r="70713" b="69076"/>
          <a:stretch/>
        </p:blipFill>
        <p:spPr>
          <a:xfrm>
            <a:off x="4813802" y="3435194"/>
            <a:ext cx="3518992" cy="242316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8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 yerçekim ivmesi olmasaydı?</a:t>
            </a:r>
            <a:endParaRPr lang="tr-T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5478" y="246896"/>
            <a:ext cx="8254087" cy="99297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Maymun-muz ikilemi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8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 yerçekim ivmesi olmasaydı?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2" y="2619195"/>
            <a:ext cx="5138928" cy="356094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478" y="246896"/>
            <a:ext cx="8254087" cy="99297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Maymun-muz ikilemi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5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Yerçekim ivmesi neyi değiştirir?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751" t="6362" r="70713" b="69076"/>
          <a:stretch/>
        </p:blipFill>
        <p:spPr>
          <a:xfrm>
            <a:off x="521053" y="2389060"/>
            <a:ext cx="3665286" cy="2523903"/>
          </a:xfrm>
          <a:prstGeom prst="rect">
            <a:avLst/>
          </a:prstGeom>
        </p:spPr>
      </p:pic>
      <p:pic>
        <p:nvPicPr>
          <p:cNvPr id="1026" name="Picture 2" descr="http://www.empiricalzeal.com/wp-content/uploads/2013/06/monkeyshot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16" y="2462535"/>
            <a:ext cx="3750704" cy="258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5478" y="246896"/>
            <a:ext cx="8254087" cy="99297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Maymun-muz ikilemi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261872" y="1874520"/>
            <a:ext cx="620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Fırlattığımız muzun ilk hızı yüksek olursa ne olur?</a:t>
            </a:r>
            <a:endParaRPr lang="tr-T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5478" y="246896"/>
            <a:ext cx="8254087" cy="99297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Maymun-muz ikilemi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8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2427050"/>
            <a:ext cx="5904738" cy="4091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1872" y="1874520"/>
            <a:ext cx="620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Fırlattığımız muzun ilk hızı yüksek olursa ne olur?</a:t>
            </a:r>
            <a:endParaRPr lang="tr-T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5478" y="246896"/>
            <a:ext cx="8254087" cy="99297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Maymun-muz ikilemi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76392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8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261872" y="1840230"/>
            <a:ext cx="611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Fırlattığımız muzun ilk hızı az olursa ne olur?</a:t>
            </a:r>
            <a:endParaRPr lang="tr-T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5478" y="262394"/>
            <a:ext cx="8254087" cy="99297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Maymun-muz ikilemi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5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228103"/>
            <a:ext cx="9692640" cy="983477"/>
          </a:xfrm>
        </p:spPr>
        <p:txBody>
          <a:bodyPr/>
          <a:lstStyle/>
          <a:p>
            <a:r>
              <a:rPr lang="tr-TR" dirty="0" smtClean="0"/>
              <a:t>Geçen Haftanın Özeti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Yağmur damlası  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 Skydiving: Gökyüzünden dalış 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 Limit hız 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 Limit hız nelere bağlıdır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 Soru Çözümleri </a:t>
            </a:r>
          </a:p>
          <a:p>
            <a:pPr>
              <a:buFont typeface="Courier New" pitchFamily="49" charset="0"/>
              <a:buChar char="o"/>
            </a:pPr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39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2358470"/>
            <a:ext cx="5850132" cy="4053760"/>
          </a:xfrm>
        </p:spPr>
      </p:pic>
      <p:sp>
        <p:nvSpPr>
          <p:cNvPr id="5" name="TextBox 4"/>
          <p:cNvSpPr txBox="1"/>
          <p:nvPr/>
        </p:nvSpPr>
        <p:spPr>
          <a:xfrm>
            <a:off x="1261872" y="1840230"/>
            <a:ext cx="611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Fırlattığımız muzun ilk hızı az olursa ne olur?</a:t>
            </a:r>
            <a:endParaRPr lang="tr-T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5478" y="246896"/>
            <a:ext cx="8254087" cy="99297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Maymun-muz ikilemi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6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1261872" y="1817370"/>
            <a:ext cx="659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Maymunu hedef alarak fırlatmazsak ne olur?</a:t>
            </a:r>
            <a:endParaRPr lang="tr-T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5478" y="246896"/>
            <a:ext cx="8254087" cy="99297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Maymun-muz ikilemi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1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1" y="2312750"/>
            <a:ext cx="5767657" cy="3996610"/>
          </a:xfrm>
        </p:spPr>
      </p:pic>
      <p:sp>
        <p:nvSpPr>
          <p:cNvPr id="6" name="TextBox 5"/>
          <p:cNvSpPr txBox="1"/>
          <p:nvPr/>
        </p:nvSpPr>
        <p:spPr>
          <a:xfrm>
            <a:off x="1261872" y="1817370"/>
            <a:ext cx="659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Maymunu hedef alarak fırlatmazsak ne olur?</a:t>
            </a:r>
            <a:endParaRPr lang="tr-T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5478" y="246896"/>
            <a:ext cx="8254087" cy="99297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Maymun-muz ikilemi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 descr="soru işaret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806" y="5207431"/>
            <a:ext cx="1433155" cy="1650569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77" y="231397"/>
            <a:ext cx="9692640" cy="899979"/>
          </a:xfrm>
        </p:spPr>
        <p:txBody>
          <a:bodyPr/>
          <a:lstStyle/>
          <a:p>
            <a:r>
              <a:rPr lang="tr-TR" dirty="0" smtClean="0"/>
              <a:t>Uydu Hareketi: </a:t>
            </a:r>
            <a:r>
              <a:rPr lang="tr-TR" sz="4000" dirty="0" smtClean="0"/>
              <a:t>Uydular düşer mi?</a:t>
            </a:r>
            <a:endParaRPr lang="tr-TR" dirty="0"/>
          </a:p>
        </p:txBody>
      </p:sp>
      <p:pic>
        <p:nvPicPr>
          <p:cNvPr id="2050" name="Picture 2" descr="GIF Anim'n: Inertia Path of Sat.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5" y="1823428"/>
            <a:ext cx="1729301" cy="16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469" y="1177097"/>
            <a:ext cx="4144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Yerçekim olmasaydı dağdan yataya fırlattığımız top nasıl ilerler?</a:t>
            </a:r>
            <a:endParaRPr lang="tr-TR" dirty="0"/>
          </a:p>
        </p:txBody>
      </p:sp>
      <p:pic>
        <p:nvPicPr>
          <p:cNvPr id="2054" name="Picture 6" descr="http://www.physicsclassroom.com/mmedia/vectors/4km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64" y="1721742"/>
            <a:ext cx="1707640" cy="162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6874" y="1328137"/>
            <a:ext cx="364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Yerçekim olduğunda?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443057" y="3597199"/>
            <a:ext cx="285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Daha hızlı fırlatırsak?</a:t>
            </a:r>
            <a:endParaRPr lang="tr-TR" dirty="0"/>
          </a:p>
        </p:txBody>
      </p:sp>
      <p:pic>
        <p:nvPicPr>
          <p:cNvPr id="2056" name="Picture 8" descr="http://www.physicsclassroom.com/mmedia/vectors/6km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2" y="3995557"/>
            <a:ext cx="17907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09864" y="3633966"/>
            <a:ext cx="323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Daha da hızlı?</a:t>
            </a:r>
            <a:endParaRPr lang="tr-TR" dirty="0"/>
          </a:p>
        </p:txBody>
      </p:sp>
      <p:pic>
        <p:nvPicPr>
          <p:cNvPr id="2058" name="Picture 10" descr="http://www.physicsclassroom.com/mmedia/vectors/co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966" y="4018794"/>
            <a:ext cx="17907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9932" y="5858359"/>
            <a:ext cx="6400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Uydular da kütle çekiminin etkisiyle düşer. Ama dünyanın üzerine (fall into) düşmez, dünyanın etrafına (fall around) düşer </a:t>
            </a:r>
            <a:r>
              <a:rPr lang="tr-TR" dirty="0" smtClean="0">
                <a:sym typeface="Wingdings" panose="05000000000000000000" pitchFamily="2" charset="2"/>
              </a:rPr>
              <a:t> </a:t>
            </a:r>
            <a:endParaRPr lang="tr-TR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hysicsclassroom.com/mmedia/vectors/curv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8" y="3516848"/>
            <a:ext cx="5973318" cy="17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7281" y="1258656"/>
            <a:ext cx="7442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Dünyamızın yüzeyi yaklaşık olarak yatayda 8000m ilerdiğimizde, düşeyde 5m eğrilir. O zaman fırlattığımız uydu bir boyutta 8000m yol alırken, diğer boyutta 5m yol almalı. Yer çekimi etkisiyle hareket eden bir cisim düşeyde alacağı yol saniyede yaklaşık 5m’dir. (1/2gt</a:t>
            </a:r>
            <a:r>
              <a:rPr lang="tr-TR" sz="1000" dirty="0" smtClean="0"/>
              <a:t>2</a:t>
            </a:r>
            <a:r>
              <a:rPr lang="tr-TR" dirty="0" smtClean="0"/>
              <a:t>,</a:t>
            </a:r>
            <a:r>
              <a:rPr lang="tr-TR" sz="1000" dirty="0" smtClean="0"/>
              <a:t> </a:t>
            </a:r>
            <a:r>
              <a:rPr lang="tr-TR" dirty="0" smtClean="0"/>
              <a:t>g=10 ve t=1). Yatayda 8000m/s hızla hareket eden bir uydu dünya üzerine düşmez, dünya etrafına düşer. </a:t>
            </a:r>
            <a:endParaRPr lang="tr-T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0977" y="0"/>
            <a:ext cx="9692640" cy="89997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Uydu Hareketi: </a:t>
            </a:r>
            <a:r>
              <a:rPr kumimoji="0" lang="tr-TR" sz="40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Uydular düşer mi?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0" name="Picture 2" descr="soru işareti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6823" y="5432989"/>
            <a:ext cx="1568882" cy="1425011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2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239533"/>
            <a:ext cx="8842248" cy="1029197"/>
          </a:xfrm>
        </p:spPr>
        <p:txBody>
          <a:bodyPr/>
          <a:lstStyle/>
          <a:p>
            <a:r>
              <a:rPr lang="tr-TR" dirty="0" smtClean="0"/>
              <a:t>Doğru mu? Yanlış mı?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508760"/>
            <a:ext cx="7264908" cy="4351337"/>
          </a:xfrm>
        </p:spPr>
        <p:txBody>
          <a:bodyPr/>
          <a:lstStyle/>
          <a:p>
            <a:pPr marL="0" indent="0">
              <a:buNone/>
            </a:pPr>
            <a:r>
              <a:rPr lang="tr-TR" i="1" dirty="0" smtClean="0">
                <a:solidFill>
                  <a:srgbClr val="00B0F0"/>
                </a:solidFill>
              </a:rPr>
              <a:t>( )</a:t>
            </a:r>
            <a:r>
              <a:rPr lang="tr-TR" i="1" dirty="0"/>
              <a:t>Yer çekimi sadece cisimlere yere düşerken etki eder.</a:t>
            </a:r>
            <a:endParaRPr lang="tr-TR" dirty="0"/>
          </a:p>
          <a:p>
            <a:pPr marL="0" indent="0">
              <a:buNone/>
            </a:pPr>
            <a:r>
              <a:rPr lang="tr-TR" sz="1800" dirty="0"/>
              <a:t>Cisimler eğik atış hareketi yaparken, veya yukarı çıkarkende etki eder. </a:t>
            </a:r>
          </a:p>
          <a:p>
            <a:pPr marL="0" indent="0">
              <a:buNone/>
            </a:pPr>
            <a:r>
              <a:rPr lang="tr-TR" i="1" dirty="0" smtClean="0">
                <a:solidFill>
                  <a:srgbClr val="00B0F0"/>
                </a:solidFill>
              </a:rPr>
              <a:t>( )</a:t>
            </a:r>
            <a:r>
              <a:rPr lang="tr-TR" i="1" dirty="0" smtClean="0"/>
              <a:t> </a:t>
            </a:r>
            <a:r>
              <a:rPr lang="tr-TR" i="1" dirty="0"/>
              <a:t>Kütlesi büyük olan cisimler daha önce yere düşer.</a:t>
            </a:r>
            <a:endParaRPr lang="tr-TR" dirty="0"/>
          </a:p>
          <a:p>
            <a:pPr marL="0" indent="0">
              <a:buNone/>
            </a:pPr>
            <a:r>
              <a:rPr lang="tr-TR" sz="1800" dirty="0" smtClean="0"/>
              <a:t>Hava </a:t>
            </a:r>
            <a:r>
              <a:rPr lang="tr-TR" sz="1800" dirty="0"/>
              <a:t>sürtünmesi ihmal edildiğinde cisimler aynı anda düşer</a:t>
            </a:r>
            <a:r>
              <a:rPr lang="tr-TR" sz="1800" dirty="0" smtClean="0"/>
              <a:t>.</a:t>
            </a:r>
          </a:p>
          <a:p>
            <a:pPr marL="0" indent="0">
              <a:buNone/>
            </a:pPr>
            <a:r>
              <a:rPr lang="tr-TR" i="1" dirty="0" smtClean="0">
                <a:solidFill>
                  <a:srgbClr val="00B0F0"/>
                </a:solidFill>
              </a:rPr>
              <a:t>( )</a:t>
            </a:r>
            <a:r>
              <a:rPr lang="tr-TR" i="1" dirty="0" smtClean="0"/>
              <a:t> </a:t>
            </a:r>
            <a:r>
              <a:rPr lang="tr-TR" i="1" dirty="0"/>
              <a:t>Hareket eden bütün cisimlere hareketleri boyunca  bir kuvvet etki eder.</a:t>
            </a:r>
            <a:endParaRPr lang="tr-TR" dirty="0"/>
          </a:p>
          <a:p>
            <a:pPr marL="0" indent="0">
              <a:buNone/>
            </a:pPr>
            <a:r>
              <a:rPr lang="tr-TR" sz="1800" dirty="0"/>
              <a:t>Düzgün doğrusal hareketi düşünürsek, net kuvvet sıfır. Yada herhangi bir hareket için net kuvvete bakılır, tek bir kuvvete değil.</a:t>
            </a:r>
          </a:p>
          <a:p>
            <a:endParaRPr lang="tr-T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3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86" y="215898"/>
            <a:ext cx="9692640" cy="1349431"/>
          </a:xfrm>
        </p:spPr>
        <p:txBody>
          <a:bodyPr/>
          <a:lstStyle/>
          <a:p>
            <a:r>
              <a:rPr lang="tr-TR" dirty="0" smtClean="0"/>
              <a:t>Hava sürtünmesinin ihmal edilmediği durumlar</a:t>
            </a:r>
            <a:endParaRPr lang="tr-TR" dirty="0"/>
          </a:p>
        </p:txBody>
      </p:sp>
      <p:pic>
        <p:nvPicPr>
          <p:cNvPr id="5122" name="Picture 2" descr="projectile motion air resistance ile ilgili g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t="36207" r="7490" b="7974"/>
          <a:stretch/>
        </p:blipFill>
        <p:spPr bwMode="auto">
          <a:xfrm>
            <a:off x="730551" y="2225038"/>
            <a:ext cx="564642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3528" y="2503557"/>
            <a:ext cx="21945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Hava sürtünmesi yok iken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2109254" y="3498709"/>
            <a:ext cx="14135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Hava sürtünmesi var iken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495946" y="5383017"/>
            <a:ext cx="476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Her iki boyutta sabit ivmeli hareket yapar.</a:t>
            </a:r>
            <a:endParaRPr lang="tr-TR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54" y="250963"/>
            <a:ext cx="7863526" cy="1017767"/>
          </a:xfrm>
        </p:spPr>
        <p:txBody>
          <a:bodyPr/>
          <a:lstStyle/>
          <a:p>
            <a:r>
              <a:rPr lang="tr-TR" dirty="0" smtClean="0"/>
              <a:t>Günlük hayattan örnekler</a:t>
            </a:r>
            <a:endParaRPr lang="tr-T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60020" y="-5029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55" name="Picture 7" descr="http://www.ux1.eiu.edu/~cfadd/1150/03Vct2D/Images/wat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4" y="4180043"/>
            <a:ext cx="17621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ire hose ile ilgili görsel sonuc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52" b="26452"/>
          <a:stretch/>
        </p:blipFill>
        <p:spPr bwMode="auto">
          <a:xfrm>
            <a:off x="5033327" y="3254212"/>
            <a:ext cx="25717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www.ux1.eiu.edu/~cfadd/1150/03Vct2D/Images/ball2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9"/>
          <a:stretch/>
        </p:blipFill>
        <p:spPr bwMode="auto">
          <a:xfrm>
            <a:off x="269875" y="1985802"/>
            <a:ext cx="1762125" cy="202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www.ux1.eiu.edu/~cfadd/1150/03Vct2D/Images/ball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22" y="2013354"/>
            <a:ext cx="26289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fountain ile ilgili görsel sonuc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72" y="4015739"/>
            <a:ext cx="2464630" cy="16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projectile motion astronomy ile ilgili görsel sonuc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4"/>
          <a:stretch/>
        </p:blipFill>
        <p:spPr bwMode="auto">
          <a:xfrm>
            <a:off x="5052377" y="2036681"/>
            <a:ext cx="2552700" cy="143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angry birds ile ilgili görsel sonucu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5"/>
          <a:stretch/>
        </p:blipFill>
        <p:spPr bwMode="auto">
          <a:xfrm>
            <a:off x="5052374" y="5227321"/>
            <a:ext cx="2269286" cy="15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01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155139"/>
            <a:ext cx="9692640" cy="987862"/>
          </a:xfrm>
        </p:spPr>
        <p:txBody>
          <a:bodyPr/>
          <a:lstStyle/>
          <a:p>
            <a:r>
              <a:rPr lang="tr-TR" dirty="0" smtClean="0"/>
              <a:t>Tarihi Bilgi</a:t>
            </a:r>
            <a:endParaRPr lang="tr-TR" dirty="0"/>
          </a:p>
        </p:txBody>
      </p:sp>
      <p:sp>
        <p:nvSpPr>
          <p:cNvPr id="6" name="AutoShape 6" descr="aristotelian projectile motio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2247576" cy="224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552" y="5029672"/>
            <a:ext cx="2740983" cy="18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ristoteles ile ilgili g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56"/>
          <a:stretch/>
        </p:blipFill>
        <p:spPr bwMode="auto">
          <a:xfrm>
            <a:off x="150552" y="1218543"/>
            <a:ext cx="3170555" cy="18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88" y="1221343"/>
            <a:ext cx="3361887" cy="18826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552" y="3275346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Atılan cisim içsel kuvvetini kaybedene kadar, atıldığı doğru boyunca ilerler, kuvvet bitince yere düşer.</a:t>
            </a:r>
            <a:endParaRPr lang="tr-TR" dirty="0"/>
          </a:p>
        </p:txBody>
      </p:sp>
      <p:pic>
        <p:nvPicPr>
          <p:cNvPr id="5134" name="Picture 14" descr="https://www.mansfieldct.org/Schools/MMS/staff/hand/galile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88" y="4799592"/>
            <a:ext cx="2692664" cy="173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00560" y="3213132"/>
            <a:ext cx="3135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Atılan cisim eğik yol izler,  yatayda ki ve düşeyde ki haraketleri birbirimizden bağımsızdır. Bileşkesi eğik hareketi oluşturur.</a:t>
            </a:r>
            <a:endParaRPr lang="tr-T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669030" y="1218543"/>
            <a:ext cx="0" cy="5490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446" t="32412" r="33722" b="34464"/>
          <a:stretch>
            <a:fillRect/>
          </a:stretch>
        </p:blipFill>
        <p:spPr bwMode="auto">
          <a:xfrm>
            <a:off x="449450" y="1238062"/>
            <a:ext cx="7333199" cy="528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9466" y="246895"/>
            <a:ext cx="9692640" cy="1054963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Ulusal sınav soruları ve çıkması muhtemel sorular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87116" y="5997845"/>
            <a:ext cx="976395" cy="480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8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72" y="0"/>
            <a:ext cx="6270498" cy="914897"/>
          </a:xfrm>
        </p:spPr>
        <p:txBody>
          <a:bodyPr/>
          <a:lstStyle/>
          <a:p>
            <a:r>
              <a:rPr lang="tr-TR" dirty="0" smtClean="0"/>
              <a:t>Neler öğreneceğiz?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960894"/>
            <a:ext cx="8595360" cy="5897106"/>
          </a:xfrm>
        </p:spPr>
        <p:txBody>
          <a:bodyPr>
            <a:normAutofit fontScale="62500" lnSpcReduction="20000"/>
          </a:bodyPr>
          <a:lstStyle/>
          <a:p>
            <a:r>
              <a:rPr lang="tr-TR" sz="2600" dirty="0" smtClean="0"/>
              <a:t>Video: Yok artık LeBron James!</a:t>
            </a:r>
          </a:p>
          <a:p>
            <a:r>
              <a:rPr lang="tr-TR" sz="2600" dirty="0" smtClean="0"/>
              <a:t>İki boyutta boyutta sabit ivmeli hareket</a:t>
            </a:r>
          </a:p>
          <a:p>
            <a:r>
              <a:rPr lang="tr-TR" sz="2600" dirty="0" smtClean="0"/>
              <a:t>Etkinlik 1:</a:t>
            </a:r>
          </a:p>
          <a:p>
            <a:pPr lvl="1"/>
            <a:r>
              <a:rPr lang="tr-TR" sz="2200" dirty="0" smtClean="0"/>
              <a:t> Araba camından atılan bozuk para</a:t>
            </a:r>
          </a:p>
          <a:p>
            <a:r>
              <a:rPr lang="tr-TR" sz="2600" dirty="0" smtClean="0"/>
              <a:t>Etkinlik 2: </a:t>
            </a:r>
          </a:p>
          <a:p>
            <a:pPr lvl="1"/>
            <a:r>
              <a:rPr lang="tr-TR" sz="2200" dirty="0" smtClean="0"/>
              <a:t>İki boyutta sabit ivmeli hareket nelere bağlıdır?</a:t>
            </a:r>
          </a:p>
          <a:p>
            <a:r>
              <a:rPr lang="tr-TR" sz="2600" dirty="0" smtClean="0"/>
              <a:t>Formüller/Grafikler</a:t>
            </a:r>
          </a:p>
          <a:p>
            <a:r>
              <a:rPr lang="tr-TR" sz="2600" dirty="0" smtClean="0"/>
              <a:t>Örnek soru çözümü</a:t>
            </a:r>
          </a:p>
          <a:p>
            <a:r>
              <a:rPr lang="tr-TR" sz="2600" dirty="0" smtClean="0"/>
              <a:t>Maymun-Muz ikilemi</a:t>
            </a:r>
          </a:p>
          <a:p>
            <a:r>
              <a:rPr lang="tr-TR" sz="2600" dirty="0" smtClean="0"/>
              <a:t>Uydu hareketi</a:t>
            </a:r>
          </a:p>
          <a:p>
            <a:r>
              <a:rPr lang="tr-TR" sz="2600" dirty="0" smtClean="0"/>
              <a:t>Doğru mu?Yanlış mı?</a:t>
            </a:r>
          </a:p>
          <a:p>
            <a:r>
              <a:rPr lang="tr-TR" sz="2600" dirty="0" smtClean="0"/>
              <a:t>Hava sürtünmesi ihmal edilirse?</a:t>
            </a:r>
          </a:p>
          <a:p>
            <a:r>
              <a:rPr lang="tr-TR" sz="2600" dirty="0" smtClean="0"/>
              <a:t>Günlük </a:t>
            </a:r>
            <a:r>
              <a:rPr lang="tr-TR" sz="2600" dirty="0" smtClean="0"/>
              <a:t>hayattan </a:t>
            </a:r>
            <a:r>
              <a:rPr lang="tr-TR" sz="2600" dirty="0" smtClean="0"/>
              <a:t>örnekler</a:t>
            </a:r>
          </a:p>
          <a:p>
            <a:r>
              <a:rPr lang="tr-TR" sz="2600" dirty="0" smtClean="0"/>
              <a:t>Tarihi bilgi</a:t>
            </a:r>
          </a:p>
          <a:p>
            <a:r>
              <a:rPr lang="tr-TR" sz="2600" dirty="0" smtClean="0"/>
              <a:t>Sınav soruları</a:t>
            </a:r>
          </a:p>
          <a:p>
            <a:r>
              <a:rPr lang="tr-TR" sz="2600" dirty="0" smtClean="0"/>
              <a:t>Özet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92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646" t="50577" r="35124" b="8107"/>
          <a:stretch>
            <a:fillRect/>
          </a:stretch>
        </p:blipFill>
        <p:spPr bwMode="auto">
          <a:xfrm>
            <a:off x="619932" y="1180432"/>
            <a:ext cx="5687878" cy="545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9466" y="246895"/>
            <a:ext cx="9692640" cy="1054963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Ulusal sınav soruları ve çıkması muhtemel sorular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22169" y="5811866"/>
            <a:ext cx="743918" cy="821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8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845" t="45212" r="34924" b="23423"/>
          <a:stretch>
            <a:fillRect/>
          </a:stretch>
        </p:blipFill>
        <p:spPr bwMode="auto">
          <a:xfrm>
            <a:off x="350266" y="1518834"/>
            <a:ext cx="7051724" cy="492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9466" y="246895"/>
            <a:ext cx="9692640" cy="1054963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Ulusal sınav soruları ve çıkması muhtemel sorular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87497" y="5935852"/>
            <a:ext cx="1131378" cy="4959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93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6" y="246895"/>
            <a:ext cx="9692640" cy="105496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Ulusal sınav soruları ve çıkması muhtemel sorular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4923" y="6059838"/>
            <a:ext cx="1518834" cy="464948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2013 LYS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l="23865" t="25766" r="51152" b="35450"/>
          <a:stretch>
            <a:fillRect/>
          </a:stretch>
        </p:blipFill>
        <p:spPr>
          <a:xfrm>
            <a:off x="573437" y="1237614"/>
            <a:ext cx="4525506" cy="56203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17736" y="5811864"/>
            <a:ext cx="573437" cy="4339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88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3766" t="22795" r="51343" b="32683"/>
          <a:stretch>
            <a:fillRect/>
          </a:stretch>
        </p:blipFill>
        <p:spPr>
          <a:xfrm>
            <a:off x="464949" y="959067"/>
            <a:ext cx="4122549" cy="589893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9466" y="246895"/>
            <a:ext cx="9692640" cy="105496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Ulusal sınav soruları ve çıkması muhtemel sorular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4231037" y="6230318"/>
            <a:ext cx="212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2012 LYS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1038386" y="5997844"/>
            <a:ext cx="1022889" cy="5579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1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l="25365" t="26269" r="50833" b="36228"/>
          <a:stretch>
            <a:fillRect/>
          </a:stretch>
        </p:blipFill>
        <p:spPr>
          <a:xfrm>
            <a:off x="449451" y="1295866"/>
            <a:ext cx="4424920" cy="55776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9466" y="246895"/>
            <a:ext cx="9692640" cy="1054963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Ulusal sınav soruları ve çıkması muhtemel sorular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17356" y="6199322"/>
            <a:ext cx="867906" cy="464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5160935" y="6090834"/>
            <a:ext cx="189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2010 LYS</a:t>
            </a:r>
            <a:endParaRPr lang="tr-T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6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0937" t="28850" r="24273" b="31615"/>
          <a:stretch>
            <a:fillRect/>
          </a:stretch>
        </p:blipFill>
        <p:spPr>
          <a:xfrm>
            <a:off x="542440" y="1245210"/>
            <a:ext cx="4399215" cy="56127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9466" y="246895"/>
            <a:ext cx="9692640" cy="1054963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Ulusal sınav soruları ve çıkması muhtemel sorular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79348" y="6044338"/>
            <a:ext cx="743919" cy="6121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4649491" y="6292311"/>
            <a:ext cx="189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2006 ÖSS</a:t>
            </a:r>
            <a:endParaRPr lang="tr-T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13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185" t="19946" r="42509" b="20573"/>
          <a:stretch>
            <a:fillRect/>
          </a:stretch>
        </p:blipFill>
        <p:spPr>
          <a:xfrm>
            <a:off x="464948" y="1363850"/>
            <a:ext cx="5230955" cy="549414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9466" y="246895"/>
            <a:ext cx="9692640" cy="1054963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Ulusal sınav soruları ve çıkması muhtemel sorular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53165" y="3828080"/>
            <a:ext cx="743919" cy="6121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43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470" t="18521" r="43364" b="33396"/>
          <a:stretch>
            <a:fillRect/>
          </a:stretch>
        </p:blipFill>
        <p:spPr>
          <a:xfrm>
            <a:off x="263472" y="1109380"/>
            <a:ext cx="6600270" cy="57486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9466" y="246895"/>
            <a:ext cx="9692640" cy="1054963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Ulusal sınav soruları ve çıkması muhtemel sorular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07050" y="5532894"/>
            <a:ext cx="743919" cy="6121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50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330" t="34193" r="42225" b="24847"/>
          <a:stretch>
            <a:fillRect/>
          </a:stretch>
        </p:blipFill>
        <p:spPr>
          <a:xfrm>
            <a:off x="340963" y="1118826"/>
            <a:ext cx="7794164" cy="549894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9466" y="246895"/>
            <a:ext cx="9692640" cy="1054963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Ulusal sınav soruları ve çıkması muhtemel sorular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78629" y="5858358"/>
            <a:ext cx="929900" cy="619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3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470" t="23507" r="41085" b="33752"/>
          <a:stretch>
            <a:fillRect/>
          </a:stretch>
        </p:blipFill>
        <p:spPr>
          <a:xfrm>
            <a:off x="495944" y="1372692"/>
            <a:ext cx="7103519" cy="522958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9466" y="246895"/>
            <a:ext cx="9692640" cy="1054963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Ulusal sınav soruları ve çıkması muhtemel sorular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5463" y="4804474"/>
            <a:ext cx="929900" cy="6044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4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77899"/>
            <a:ext cx="9692640" cy="1019382"/>
          </a:xfrm>
        </p:spPr>
        <p:txBody>
          <a:bodyPr/>
          <a:lstStyle/>
          <a:p>
            <a:r>
              <a:rPr lang="tr-TR" dirty="0"/>
              <a:t>Y</a:t>
            </a:r>
            <a:r>
              <a:rPr lang="tr-TR" dirty="0" smtClean="0"/>
              <a:t>ok artık LeBron James!</a:t>
            </a:r>
            <a:endParaRPr lang="tr-TR" dirty="0"/>
          </a:p>
        </p:txBody>
      </p:sp>
      <p:pic>
        <p:nvPicPr>
          <p:cNvPr id="4" name="Picture 2" descr="http://t1.gstatic.com/images?q=tbn:ANd9GcSM94NLcSGMbHEXVG7_SwcCH97uS97Y9Ta4VggSwYhQQmiE4h1IO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" y="1180824"/>
            <a:ext cx="3463290" cy="3702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8630" y="5103674"/>
            <a:ext cx="5246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Video da LeBron James’in basket atışlarını izlediniz. Şimdiye kadar öğrendiklerimizden yola çıkarak basket topunun hareketinin hızı için ne söyleyebiliriz?</a:t>
            </a:r>
            <a:endParaRPr lang="tr-T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9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" y="159523"/>
            <a:ext cx="6773418" cy="1017767"/>
          </a:xfrm>
        </p:spPr>
        <p:txBody>
          <a:bodyPr>
            <a:normAutofit/>
          </a:bodyPr>
          <a:lstStyle/>
          <a:p>
            <a:r>
              <a:rPr lang="tr-TR" dirty="0" smtClean="0"/>
              <a:t>Özet: Neler Öğrendik?</a:t>
            </a:r>
            <a:endParaRPr lang="tr-TR" dirty="0"/>
          </a:p>
        </p:txBody>
      </p:sp>
      <p:pic>
        <p:nvPicPr>
          <p:cNvPr id="3074" name="Picture 2" descr="iki boyutta sabit ivmeli harek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3" y="1348740"/>
            <a:ext cx="446394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25380" t="26888" r="26222" b="26556"/>
          <a:stretch/>
        </p:blipFill>
        <p:spPr>
          <a:xfrm>
            <a:off x="4546327" y="1078460"/>
            <a:ext cx="4054839" cy="3120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446020"/>
            <a:ext cx="72009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türüdür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3103935" y="2377045"/>
            <a:ext cx="7315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türüdür</a:t>
            </a:r>
            <a:endParaRPr lang="tr-T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C:\Users\Dilber\Desktop\2eb5sh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6428" y="4457700"/>
            <a:ext cx="2809548" cy="2311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22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70953"/>
            <a:ext cx="9692640" cy="892037"/>
          </a:xfrm>
        </p:spPr>
        <p:txBody>
          <a:bodyPr/>
          <a:lstStyle/>
          <a:p>
            <a:r>
              <a:rPr lang="tr-TR" dirty="0" smtClean="0"/>
              <a:t>Neler Öğrendik?</a:t>
            </a:r>
            <a:endParaRPr lang="tr-T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11.1.5.1. İki boyutta sabit ivmeli harekete örnekler verir ve tek boyutta sabit ivmeli hareket ile ilişkilendirir. </a:t>
            </a:r>
            <a:endParaRPr lang="tr-TR" dirty="0">
              <a:solidFill>
                <a:schemeClr val="tx1"/>
              </a:solidFill>
            </a:endParaRP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11.1.5.2. Atış hareketlerini yatay ve düşey boyutta analiz eder. </a:t>
            </a: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11.1.5.3. İki boyutta sabit ivmeli hareket ile ilgili günlük hayattan problemler çözer. 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60" y="215899"/>
            <a:ext cx="9692640" cy="1085960"/>
          </a:xfrm>
        </p:spPr>
        <p:txBody>
          <a:bodyPr/>
          <a:lstStyle/>
          <a:p>
            <a:r>
              <a:rPr lang="tr-TR" dirty="0" smtClean="0"/>
              <a:t>Gelecek hafta</a:t>
            </a:r>
            <a:endParaRPr lang="tr-T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82903" y="1737166"/>
            <a:ext cx="9208008" cy="3745547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11.1.6.1. Esneklik potansiyel enerjisini örneklerle açıklar</a:t>
            </a: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	a. Öğrencilerin deney yaparak yaylara uygulanan kuvvet ile yayın 	boyunda ki değişim arasında ki matematiksel modeli çıkarmaları 	sağlanır.</a:t>
            </a: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	b. Öğrencilerin kuvvet-uzama miktarı grafiğinden yararlanarak 	esneklik potansiyel enerjisini hesaplamaları sağlanr.  </a:t>
            </a:r>
            <a:endParaRPr lang="tr-TR" dirty="0">
              <a:solidFill>
                <a:schemeClr val="tx1"/>
              </a:solidFill>
            </a:endParaRP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11.1.6.2. Cisimlerin hareketini mekanik enerji korunumunu kullanarak analiz 	eder ve problerler çözer.</a:t>
            </a:r>
          </a:p>
          <a:p>
            <a:pPr marL="82296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	a. Öğrencilerin serbest düşme, atış hareketleri ve esnek yay içeren 	olayları incelemeleri ve mekanik enerjinin korunumunu kullanarak 	problemler çözmeleri sağlanır.</a:t>
            </a:r>
          </a:p>
        </p:txBody>
      </p:sp>
    </p:spTree>
    <p:extLst>
      <p:ext uri="{BB962C8B-B14F-4D97-AF65-F5344CB8AC3E}">
        <p14:creationId xmlns:p14="http://schemas.microsoft.com/office/powerpoint/2010/main" val="16610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193813"/>
            <a:ext cx="9692640" cy="869177"/>
          </a:xfrm>
        </p:spPr>
        <p:txBody>
          <a:bodyPr/>
          <a:lstStyle/>
          <a:p>
            <a:r>
              <a:rPr lang="tr-TR" dirty="0" smtClean="0"/>
              <a:t>İki boyutta sabit ivmeli hareket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3192" y="4297286"/>
            <a:ext cx="6990588" cy="2297824"/>
          </a:xfrm>
        </p:spPr>
        <p:txBody>
          <a:bodyPr>
            <a:noAutofit/>
          </a:bodyPr>
          <a:lstStyle/>
          <a:p>
            <a:r>
              <a:rPr lang="tr-TR" sz="1600" dirty="0" smtClean="0"/>
              <a:t>Yatayda ilerleyen topun hareketi için ne söylenebilir?  </a:t>
            </a:r>
          </a:p>
          <a:p>
            <a:pPr lvl="1"/>
            <a:r>
              <a:rPr lang="tr-TR" sz="1400" dirty="0" smtClean="0"/>
              <a:t>Sabit hızlı hareket.</a:t>
            </a:r>
          </a:p>
          <a:p>
            <a:r>
              <a:rPr lang="tr-TR" sz="1600" dirty="0" smtClean="0"/>
              <a:t>Çocuğun kafasında sektirdiği top (düşeyde ilerleyen) için ne söylenebilir? </a:t>
            </a:r>
          </a:p>
          <a:p>
            <a:pPr lvl="1"/>
            <a:r>
              <a:rPr lang="tr-TR" sz="1400" dirty="0" smtClean="0"/>
              <a:t>Sabit ivmeli hareket.</a:t>
            </a:r>
          </a:p>
          <a:p>
            <a:r>
              <a:rPr lang="tr-TR" sz="1600" dirty="0" smtClean="0"/>
              <a:t>Peki, eğik atış hareketi yapan top için ne söylenebilir? </a:t>
            </a:r>
          </a:p>
          <a:p>
            <a:pPr lvl="1"/>
            <a:r>
              <a:rPr lang="tr-TR" sz="1400" dirty="0" smtClean="0"/>
              <a:t>İki hareketin bileşkesidir. İki boyutta sabit ivmeli harekettir. Yukarıda ki örnek, eğik atış örneğidir. </a:t>
            </a:r>
            <a:endParaRPr lang="tr-TR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7353" t="9015" r="17234" b="42489"/>
          <a:stretch/>
        </p:blipFill>
        <p:spPr>
          <a:xfrm>
            <a:off x="393193" y="1314055"/>
            <a:ext cx="3927289" cy="2560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25380" t="26888" r="26222" b="26556"/>
          <a:stretch/>
        </p:blipFill>
        <p:spPr>
          <a:xfrm>
            <a:off x="4493090" y="1098068"/>
            <a:ext cx="4009255" cy="3085311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7547675" y="5641383"/>
            <a:ext cx="805912" cy="9608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28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161" y="4375230"/>
            <a:ext cx="8628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İki boyutta sabit ivmeli harekette  </a:t>
            </a:r>
            <a:r>
              <a:rPr lang="tr-TR" sz="1600" dirty="0">
                <a:solidFill>
                  <a:schemeClr val="accent1">
                    <a:lumMod val="75000"/>
                  </a:schemeClr>
                </a:solidFill>
              </a:rPr>
              <a:t>iki boyut birbirine diktir</a:t>
            </a:r>
            <a:r>
              <a:rPr lang="tr-TR" sz="1600" dirty="0"/>
              <a:t>, </a:t>
            </a:r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</a:rPr>
              <a:t>birinin </a:t>
            </a:r>
            <a:r>
              <a:rPr lang="tr-TR" sz="1600" dirty="0">
                <a:solidFill>
                  <a:schemeClr val="accent1">
                    <a:lumMod val="75000"/>
                  </a:schemeClr>
                </a:solidFill>
              </a:rPr>
              <a:t>diğerinin üzerine izdüşümü </a:t>
            </a:r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</a:rPr>
              <a:t>yoktur.</a:t>
            </a:r>
            <a:endParaRPr lang="tr-TR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1600" dirty="0" smtClean="0"/>
              <a:t>Not: 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Solda ki şekilde hareketin hız (V</a:t>
            </a:r>
            <a:r>
              <a:rPr lang="tr-TR" sz="1100" dirty="0" smtClean="0"/>
              <a:t>x, </a:t>
            </a:r>
            <a:r>
              <a:rPr lang="tr-TR" sz="1600" dirty="0" smtClean="0"/>
              <a:t>V</a:t>
            </a:r>
            <a:r>
              <a:rPr lang="tr-TR" sz="1100" dirty="0" smtClean="0"/>
              <a:t>y</a:t>
            </a:r>
            <a:r>
              <a:rPr lang="tr-TR" sz="1600" dirty="0" smtClean="0"/>
              <a:t>) vektörlerini ve ivme (a) vektörlerini görmektesiniz.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Ortada ki şekilde farklı kaynaklardan aynı anda bırakılan yatay atış ve serbest düşme hareketini görmektesiniz.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Sağdaki şekilde aynı kaynaktan aynı anda bırakılan yatay atış ve serbest düşme hareketini görmektesiniz. </a:t>
            </a:r>
            <a:endParaRPr lang="tr-TR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004" y="1185784"/>
            <a:ext cx="2343150" cy="2966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41" y="1201284"/>
            <a:ext cx="2367438" cy="2966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378"/>
            <a:ext cx="4235359" cy="2497219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7981626" y="6059838"/>
            <a:ext cx="557939" cy="798162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0322" y="193813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255245"/>
              </p:ext>
            </p:extLst>
          </p:nvPr>
        </p:nvGraphicFramePr>
        <p:xfrm>
          <a:off x="96850" y="3478530"/>
          <a:ext cx="6006771" cy="290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57"/>
                <a:gridCol w="2002257"/>
                <a:gridCol w="2002257"/>
              </a:tblGrid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Yatayda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Düşeyde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Kuvvet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95457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1175879"/>
            <a:ext cx="4560823" cy="221244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322" y="193813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60" y="342403"/>
            <a:ext cx="3104388" cy="892037"/>
          </a:xfrm>
        </p:spPr>
        <p:txBody>
          <a:bodyPr/>
          <a:lstStyle/>
          <a:p>
            <a:r>
              <a:rPr lang="tr-TR" dirty="0" smtClean="0"/>
              <a:t>Önemli!</a:t>
            </a:r>
            <a:endParaRPr lang="tr-T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1521"/>
              </p:ext>
            </p:extLst>
          </p:nvPr>
        </p:nvGraphicFramePr>
        <p:xfrm>
          <a:off x="96850" y="3478530"/>
          <a:ext cx="6006771" cy="290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57"/>
                <a:gridCol w="2002257"/>
                <a:gridCol w="2002257"/>
              </a:tblGrid>
              <a:tr h="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Yatayda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Düşeyde</a:t>
                      </a:r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r>
                        <a:rPr lang="tr-TR" dirty="0" smtClean="0"/>
                        <a:t>Kuvvet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Yok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79126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95457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5" y="1175879"/>
            <a:ext cx="4560823" cy="221244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0322" y="193813"/>
            <a:ext cx="9692640" cy="8691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-5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İki boyutta sabit ivmeli hareket</a:t>
            </a:r>
            <a:endParaRPr kumimoji="0" lang="tr-TR" sz="4400" b="1" i="0" u="none" strike="noStrike" kern="1200" cap="none" spc="-5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489249" y="960894"/>
            <a:ext cx="3702751" cy="589710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Video: Yok artık LeBron James!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boyutta sabit ivmeli hareket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1: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Araba camından atılan bozuk para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Etkinlik 2: </a:t>
            </a:r>
          </a:p>
          <a:p>
            <a:pPr marL="457200" marR="0" lvl="1" indent="-18288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 boyutta sabit ivmeli hareket nelere bağlıdır?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Formüller/Grafikler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soru çözümü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Maymun-Muz ikilemi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Uydu hareketi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Doğru mu?Yanlış mı?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Hava sürtünmesi ihmal edilirse?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Günlük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hayattan 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örnekler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Tarihi bilgi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Sınav soruları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Özet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3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solidFill>
          <a:schemeClr val="bg1"/>
        </a:solidFill>
        <a:ln w="28575">
          <a:solidFill>
            <a:schemeClr val="accent5">
              <a:lumMod val="60000"/>
              <a:lumOff val="40000"/>
            </a:schemeClr>
          </a:solidFill>
        </a:ln>
      </a:spPr>
      <a:bodyPr vert="horz" lIns="91440" tIns="45720" rIns="91440" bIns="45720" rtlCol="0">
        <a:normAutofit fontScale="55000" lnSpcReduction="20000"/>
      </a:bodyPr>
      <a:lstStyle>
        <a:defPPr marL="182880" marR="0" indent="-182880" algn="l" defTabSz="914400" rtl="0" eaLnBrk="1" fontAlgn="auto" latinLnBrk="0" hangingPunct="1">
          <a:lnSpc>
            <a:spcPct val="95000"/>
          </a:lnSpc>
          <a:spcBef>
            <a:spcPts val="1400"/>
          </a:spcBef>
          <a:spcAft>
            <a:spcPts val="200"/>
          </a:spcAft>
          <a:buClr>
            <a:schemeClr val="accent1"/>
          </a:buClr>
          <a:buSzPct val="80000"/>
          <a:buFont typeface="Arial" pitchFamily="34" charset="0"/>
          <a:buChar char="•"/>
          <a:tabLst/>
          <a:defRPr kumimoji="0" sz="2600" b="0" i="0" u="none" strike="noStrike" kern="1200" cap="none" spc="10" normalizeH="0" baseline="0" noProof="0" dirty="0" smtClean="0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1968</TotalTime>
  <Words>4024</Words>
  <Application>Microsoft Office PowerPoint</Application>
  <PresentationFormat>Widescreen</PresentationFormat>
  <Paragraphs>1012</Paragraphs>
  <Slides>52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Century Schoolbook</vt:lpstr>
      <vt:lpstr>Courier New</vt:lpstr>
      <vt:lpstr>Wingdings</vt:lpstr>
      <vt:lpstr>Wingdings 2</vt:lpstr>
      <vt:lpstr>View</vt:lpstr>
      <vt:lpstr>       İki Boyutta    Sabit İvmeli Hareket </vt:lpstr>
      <vt:lpstr>Kazanımlar</vt:lpstr>
      <vt:lpstr>Geçen Haftanın Özeti</vt:lpstr>
      <vt:lpstr>Neler öğreneceğiz?</vt:lpstr>
      <vt:lpstr>Yok artık LeBron James!</vt:lpstr>
      <vt:lpstr>İki boyutta sabit ivmeli hareket</vt:lpstr>
      <vt:lpstr>PowerPoint Presentation</vt:lpstr>
      <vt:lpstr>PowerPoint Presentation</vt:lpstr>
      <vt:lpstr>Önemli!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Deneyelim-Araba camından atılan bozuk para </vt:lpstr>
      <vt:lpstr>Yok artık LeBron James!</vt:lpstr>
      <vt:lpstr>Etkinlik:İki boyutta sabit ivmeli hareket nelere bağlıdır?</vt:lpstr>
      <vt:lpstr>PowerPoint Presentation</vt:lpstr>
      <vt:lpstr>Formüller-Grafikler</vt:lpstr>
      <vt:lpstr>Örnek soru çözümü</vt:lpstr>
      <vt:lpstr>Maymun-muz ikilemi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Uydu Hareketi: Uydular düşer mi?</vt:lpstr>
      <vt:lpstr>PowerPoint Presentation</vt:lpstr>
      <vt:lpstr>Doğru mu? Yanlış mı?</vt:lpstr>
      <vt:lpstr>Hava sürtünmesinin ihmal edilmediği durumlar</vt:lpstr>
      <vt:lpstr>Günlük hayattan örnekler</vt:lpstr>
      <vt:lpstr>Tarihi Bilgi</vt:lpstr>
      <vt:lpstr>PowerPoint Presentation</vt:lpstr>
      <vt:lpstr>PowerPoint Presentation</vt:lpstr>
      <vt:lpstr>PowerPoint Presentation</vt:lpstr>
      <vt:lpstr>Ulusal sınav soruları ve çıkması muhtemel sorular</vt:lpstr>
      <vt:lpstr>Ulusal sınav soruları ve çıkması muhtemel sorular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Özet: Neler Öğrendik?</vt:lpstr>
      <vt:lpstr>Neler Öğrendik?</vt:lpstr>
      <vt:lpstr>Gelecek hafta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Lise Öğrencilerinin Basit Elektrik Devreleri ve Geometrik Optik Konusundaki Kavram Yanılgıları</dc:title>
  <dc:creator>Dilber</dc:creator>
  <cp:lastModifiedBy>Dilber</cp:lastModifiedBy>
  <cp:revision>132</cp:revision>
  <dcterms:created xsi:type="dcterms:W3CDTF">2016-08-15T13:01:36Z</dcterms:created>
  <dcterms:modified xsi:type="dcterms:W3CDTF">2016-11-26T06:51:29Z</dcterms:modified>
</cp:coreProperties>
</file>