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3"/>
  </p:notesMasterIdLst>
  <p:sldIdLst>
    <p:sldId id="257" r:id="rId2"/>
    <p:sldId id="537" r:id="rId3"/>
    <p:sldId id="526" r:id="rId4"/>
    <p:sldId id="402" r:id="rId5"/>
    <p:sldId id="476" r:id="rId6"/>
    <p:sldId id="403" r:id="rId7"/>
    <p:sldId id="475" r:id="rId8"/>
    <p:sldId id="516" r:id="rId9"/>
    <p:sldId id="515" r:id="rId10"/>
    <p:sldId id="517" r:id="rId11"/>
    <p:sldId id="519" r:id="rId12"/>
    <p:sldId id="518" r:id="rId13"/>
    <p:sldId id="520" r:id="rId14"/>
    <p:sldId id="404" r:id="rId15"/>
    <p:sldId id="394" r:id="rId16"/>
    <p:sldId id="393" r:id="rId17"/>
    <p:sldId id="513" r:id="rId18"/>
    <p:sldId id="527" r:id="rId19"/>
    <p:sldId id="484" r:id="rId20"/>
    <p:sldId id="521" r:id="rId21"/>
    <p:sldId id="535" r:id="rId22"/>
    <p:sldId id="534" r:id="rId23"/>
    <p:sldId id="481" r:id="rId24"/>
    <p:sldId id="482" r:id="rId25"/>
    <p:sldId id="483" r:id="rId26"/>
    <p:sldId id="485" r:id="rId27"/>
    <p:sldId id="486" r:id="rId28"/>
    <p:sldId id="487" r:id="rId29"/>
    <p:sldId id="488" r:id="rId30"/>
    <p:sldId id="489" r:id="rId31"/>
    <p:sldId id="536" r:id="rId32"/>
    <p:sldId id="491" r:id="rId33"/>
    <p:sldId id="480" r:id="rId34"/>
    <p:sldId id="479" r:id="rId35"/>
    <p:sldId id="492" r:id="rId36"/>
    <p:sldId id="493" r:id="rId37"/>
    <p:sldId id="494" r:id="rId38"/>
    <p:sldId id="495" r:id="rId39"/>
    <p:sldId id="496" r:id="rId40"/>
    <p:sldId id="497" r:id="rId41"/>
    <p:sldId id="478" r:id="rId42"/>
    <p:sldId id="499" r:id="rId43"/>
    <p:sldId id="498" r:id="rId44"/>
    <p:sldId id="540" r:id="rId45"/>
    <p:sldId id="500" r:id="rId46"/>
    <p:sldId id="502" r:id="rId47"/>
    <p:sldId id="501" r:id="rId48"/>
    <p:sldId id="523" r:id="rId49"/>
    <p:sldId id="524" r:id="rId50"/>
    <p:sldId id="477" r:id="rId51"/>
    <p:sldId id="530" r:id="rId52"/>
    <p:sldId id="532" r:id="rId53"/>
    <p:sldId id="503" r:id="rId54"/>
    <p:sldId id="504" r:id="rId55"/>
    <p:sldId id="511" r:id="rId56"/>
    <p:sldId id="510" r:id="rId57"/>
    <p:sldId id="507" r:id="rId58"/>
    <p:sldId id="508" r:id="rId59"/>
    <p:sldId id="509" r:id="rId60"/>
    <p:sldId id="512" r:id="rId61"/>
    <p:sldId id="525" r:id="rId6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4693" autoAdjust="0"/>
  </p:normalViewPr>
  <p:slideViewPr>
    <p:cSldViewPr>
      <p:cViewPr varScale="1">
        <p:scale>
          <a:sx n="82" d="100"/>
          <a:sy n="82" d="100"/>
        </p:scale>
        <p:origin x="1334"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2C9C1-79BD-4982-AFF4-FC9AA2C92FA8}" type="datetimeFigureOut">
              <a:rPr lang="tr-TR" smtClean="0"/>
              <a:t>6.11.2022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4664F-5D2E-48CB-82B2-1C1152A21D31}" type="slidenum">
              <a:rPr lang="tr-TR" smtClean="0"/>
              <a:t>‹#›</a:t>
            </a:fld>
            <a:endParaRPr lang="tr-TR"/>
          </a:p>
        </p:txBody>
      </p:sp>
    </p:spTree>
    <p:extLst>
      <p:ext uri="{BB962C8B-B14F-4D97-AF65-F5344CB8AC3E}">
        <p14:creationId xmlns:p14="http://schemas.microsoft.com/office/powerpoint/2010/main" val="38819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E64664F-5D2E-48CB-82B2-1C1152A21D31}" type="slidenum">
              <a:rPr lang="tr-TR" smtClean="0"/>
              <a:t>1</a:t>
            </a:fld>
            <a:endParaRPr lang="tr-TR"/>
          </a:p>
        </p:txBody>
      </p:sp>
    </p:spTree>
    <p:extLst>
      <p:ext uri="{BB962C8B-B14F-4D97-AF65-F5344CB8AC3E}">
        <p14:creationId xmlns:p14="http://schemas.microsoft.com/office/powerpoint/2010/main" val="226794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4664F-5D2E-48CB-82B2-1C1152A21D3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11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tr-TR"/>
              <a:t>Asıl başlık stili için tıklatın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tr-TR"/>
              <a:t>Asıl başlık stili için tıklatın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tr-TR"/>
              <a:t>Asıl başlık stili için tıklatın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8" name="Footer Placeholder 7"/>
          <p:cNvSpPr>
            <a:spLocks noGrp="1"/>
          </p:cNvSpPr>
          <p:nvPr>
            <p:ph type="ftr" sz="quarter" idx="11"/>
          </p:nvPr>
        </p:nvSpPr>
        <p:spPr/>
        <p:txBody>
          <a:bodyPr/>
          <a:lstStyle/>
          <a:p>
            <a:endParaRPr lang="tr-TR">
              <a:solidFill>
                <a:prstClr val="white">
                  <a:shade val="50000"/>
                </a:prstClr>
              </a:solidFill>
            </a:endParaRPr>
          </a:p>
        </p:txBody>
      </p:sp>
      <p:sp>
        <p:nvSpPr>
          <p:cNvPr id="9" name="Slide Number Placeholder 8"/>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4" name="Footer Placeholder 3"/>
          <p:cNvSpPr>
            <a:spLocks noGrp="1"/>
          </p:cNvSpPr>
          <p:nvPr>
            <p:ph type="ftr" sz="quarter" idx="11"/>
          </p:nvPr>
        </p:nvSpPr>
        <p:spPr/>
        <p:txBody>
          <a:bodyPr/>
          <a:lstStyle/>
          <a:p>
            <a:endParaRPr lang="tr-TR">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3" name="Footer Placeholder 2"/>
          <p:cNvSpPr>
            <a:spLocks noGrp="1"/>
          </p:cNvSpPr>
          <p:nvPr>
            <p:ph type="ftr" sz="quarter" idx="11"/>
          </p:nvPr>
        </p:nvSpPr>
        <p:spPr/>
        <p:txBody>
          <a:bodyPr/>
          <a:lstStyle/>
          <a:p>
            <a:endParaRPr lang="tr-TR">
              <a:solidFill>
                <a:prstClr val="white">
                  <a:shade val="50000"/>
                </a:prstClr>
              </a:solidFill>
            </a:endParaRPr>
          </a:p>
        </p:txBody>
      </p:sp>
      <p:sp>
        <p:nvSpPr>
          <p:cNvPr id="4" name="Slide Number Placeholder 3"/>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tr-TR"/>
              <a:t>Asıl başlık stili için tıklatın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tr-TR"/>
              <a:t>Resim eklemek için simgeyi tıklatın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r>
              <a:rPr lang="en-US">
                <a:solidFill>
                  <a:prstClr val="white">
                    <a:shade val="50000"/>
                  </a:prstClr>
                </a:solidFill>
              </a:rPr>
              <a:t>November 7, 2022</a:t>
            </a:r>
            <a:endParaRPr lang="tr-TR">
              <a:solidFill>
                <a:prstClr val="white">
                  <a:shade val="50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tr-TR">
              <a:solidFill>
                <a:prstClr val="white">
                  <a:shade val="50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K0zjgk4-6C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LlKDKFJMGOI"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801" y="1122715"/>
            <a:ext cx="7056784" cy="2529423"/>
          </a:xfrm>
        </p:spPr>
        <p:txBody>
          <a:bodyPr>
            <a:noAutofit/>
          </a:bodyPr>
          <a:lstStyle/>
          <a:p>
            <a:pPr lvl="0">
              <a:spcBef>
                <a:spcPct val="20000"/>
              </a:spcBef>
              <a:spcAft>
                <a:spcPts val="600"/>
              </a:spcAft>
            </a:pP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r>
              <a:rPr lang="en-GB" sz="2800" b="1" dirty="0">
                <a:ea typeface="+mn-ea"/>
                <a:cs typeface="+mn-cs"/>
              </a:rPr>
              <a:t>CHEM 491 </a:t>
            </a:r>
            <a:br>
              <a:rPr lang="en-GB" sz="2800" b="1" dirty="0">
                <a:solidFill>
                  <a:srgbClr val="FFFF00"/>
                </a:solidFill>
                <a:ea typeface="+mn-ea"/>
                <a:cs typeface="+mn-cs"/>
              </a:rPr>
            </a:br>
            <a:r>
              <a:rPr lang="tr-TR" sz="2800" b="1" dirty="0">
                <a:solidFill>
                  <a:srgbClr val="FFFF00"/>
                </a:solidFill>
                <a:ea typeface="+mn-ea"/>
                <a:cs typeface="+mn-cs"/>
              </a:rPr>
              <a:t>BE</a:t>
            </a:r>
            <a:r>
              <a:rPr lang="en-GB" sz="2800" b="1" dirty="0">
                <a:solidFill>
                  <a:srgbClr val="FFFF00"/>
                </a:solidFill>
                <a:ea typeface="+mn-ea"/>
                <a:cs typeface="+mn-cs"/>
              </a:rPr>
              <a:t>ER &amp; LEATHER TANNING TECHNOLOGIES</a:t>
            </a:r>
            <a:br>
              <a:rPr lang="en-GB" sz="2800" b="1" dirty="0">
                <a:solidFill>
                  <a:srgbClr val="FFFF00"/>
                </a:solidFill>
                <a:ea typeface="+mn-ea"/>
                <a:cs typeface="+mn-cs"/>
              </a:rPr>
            </a:br>
            <a:r>
              <a:rPr lang="en-GB" sz="2800" b="1" dirty="0">
                <a:solidFill>
                  <a:srgbClr val="FFFF00"/>
                </a:solidFill>
                <a:ea typeface="+mn-ea"/>
                <a:cs typeface="+mn-cs"/>
              </a:rPr>
              <a:t>OF SUMERIAN CHEMISTS</a:t>
            </a:r>
            <a:br>
              <a:rPr lang="tr-TR" sz="2800" b="1" dirty="0">
                <a:solidFill>
                  <a:prstClr val="white"/>
                </a:solidFill>
                <a:ea typeface="+mn-ea"/>
                <a:cs typeface="+mn-cs"/>
              </a:rPr>
            </a:br>
            <a:r>
              <a:rPr lang="tr-TR" sz="2800" b="1" dirty="0">
                <a:solidFill>
                  <a:prstClr val="white"/>
                </a:solidFill>
                <a:ea typeface="+mn-ea"/>
                <a:cs typeface="+mn-cs"/>
              </a:rPr>
              <a:t>November 7, </a:t>
            </a:r>
            <a:r>
              <a:rPr lang="en-GB" sz="2800" b="1" dirty="0"/>
              <a:t>202</a:t>
            </a:r>
            <a:r>
              <a:rPr lang="tr-TR" sz="2800" b="1" dirty="0"/>
              <a:t>2</a:t>
            </a:r>
            <a:r>
              <a:rPr lang="en-GB" sz="2800" b="1" dirty="0"/>
              <a:t> LECTURE</a:t>
            </a:r>
            <a:endParaRPr lang="tr-TR" sz="2800" b="1" dirty="0"/>
          </a:p>
        </p:txBody>
      </p:sp>
      <p:sp>
        <p:nvSpPr>
          <p:cNvPr id="3" name="Subtitle 2"/>
          <p:cNvSpPr>
            <a:spLocks noGrp="1"/>
          </p:cNvSpPr>
          <p:nvPr>
            <p:ph type="subTitle" idx="1"/>
          </p:nvPr>
        </p:nvSpPr>
        <p:spPr>
          <a:xfrm>
            <a:off x="1312388" y="4470573"/>
            <a:ext cx="6879264" cy="1481237"/>
          </a:xfrm>
        </p:spPr>
        <p:txBody>
          <a:bodyPr>
            <a:noAutofit/>
          </a:bodyPr>
          <a:lstStyle/>
          <a:p>
            <a:pPr algn="r"/>
            <a:r>
              <a:rPr lang="tr-TR" sz="2400" b="1" dirty="0">
                <a:solidFill>
                  <a:schemeClr val="tx1"/>
                </a:solidFill>
              </a:rPr>
              <a:t>                       </a:t>
            </a:r>
            <a:r>
              <a:rPr lang="en-GB" b="1" dirty="0">
                <a:solidFill>
                  <a:schemeClr val="tx1"/>
                </a:solidFill>
              </a:rPr>
              <a:t>Prof. Dr. </a:t>
            </a:r>
            <a:r>
              <a:rPr lang="tr-TR" b="1" dirty="0">
                <a:solidFill>
                  <a:schemeClr val="tx1"/>
                </a:solidFill>
              </a:rPr>
              <a:t>U</a:t>
            </a:r>
            <a:r>
              <a:rPr lang="en-GB" b="1" dirty="0">
                <a:solidFill>
                  <a:schemeClr val="tx1"/>
                </a:solidFill>
              </a:rPr>
              <a:t>ral A</a:t>
            </a:r>
            <a:r>
              <a:rPr lang="tr-TR" b="1" dirty="0">
                <a:solidFill>
                  <a:schemeClr val="tx1"/>
                </a:solidFill>
              </a:rPr>
              <a:t>KBULUT</a:t>
            </a:r>
            <a:endParaRPr lang="en-GB" b="1" dirty="0">
              <a:solidFill>
                <a:schemeClr val="tx1"/>
              </a:solidFill>
            </a:endParaRPr>
          </a:p>
          <a:p>
            <a:pPr algn="r"/>
            <a:r>
              <a:rPr lang="en-GB" b="1" dirty="0">
                <a:solidFill>
                  <a:schemeClr val="tx1"/>
                </a:solidFill>
              </a:rPr>
              <a:t>METU Chemistry </a:t>
            </a:r>
          </a:p>
          <a:p>
            <a:pPr algn="r"/>
            <a:r>
              <a:rPr lang="en-GB" b="1" dirty="0">
                <a:solidFill>
                  <a:schemeClr val="tx1"/>
                </a:solidFill>
              </a:rPr>
              <a:t>Department</a:t>
            </a:r>
          </a:p>
          <a:p>
            <a:pPr algn="r"/>
            <a:r>
              <a:rPr lang="tr-TR" sz="2400" b="1" dirty="0">
                <a:solidFill>
                  <a:schemeClr val="tx1"/>
                </a:solidFill>
              </a:rPr>
              <a:t>                        </a:t>
            </a:r>
            <a:endParaRPr lang="tr-TR" b="1" dirty="0">
              <a:solidFill>
                <a:schemeClr val="tx1"/>
              </a:solidFill>
            </a:endParaRPr>
          </a:p>
        </p:txBody>
      </p:sp>
      <p:sp>
        <p:nvSpPr>
          <p:cNvPr id="5" name="Date Placeholder 4"/>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1</a:t>
            </a:fld>
            <a:endParaRPr lang="tr-TR">
              <a:solidFill>
                <a:prstClr val="white">
                  <a:shade val="50000"/>
                </a:prstClr>
              </a:solidFill>
            </a:endParaRPr>
          </a:p>
        </p:txBody>
      </p:sp>
    </p:spTree>
    <p:extLst>
      <p:ext uri="{BB962C8B-B14F-4D97-AF65-F5344CB8AC3E}">
        <p14:creationId xmlns:p14="http://schemas.microsoft.com/office/powerpoint/2010/main" val="333177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C5654A-0B4C-44C3-8317-655CFB06506E}"/>
              </a:ext>
            </a:extLst>
          </p:cNvPr>
          <p:cNvSpPr>
            <a:spLocks noGrp="1"/>
          </p:cNvSpPr>
          <p:nvPr>
            <p:ph type="title"/>
          </p:nvPr>
        </p:nvSpPr>
        <p:spPr>
          <a:xfrm>
            <a:off x="572658" y="116632"/>
            <a:ext cx="8463838" cy="1800200"/>
          </a:xfrm>
        </p:spPr>
        <p:txBody>
          <a:bodyPr/>
          <a:lstStyle/>
          <a:p>
            <a:r>
              <a:rPr lang="tr-TR" b="1" dirty="0">
                <a:solidFill>
                  <a:srgbClr val="FFFF00"/>
                </a:solidFill>
              </a:rPr>
              <a:t>Golden beer drinking straw, and the beer containers (</a:t>
            </a:r>
            <a:r>
              <a:rPr lang="tr-TR" b="1" dirty="0"/>
              <a:t>silver</a:t>
            </a:r>
            <a:r>
              <a:rPr lang="tr-TR" b="1" dirty="0">
                <a:solidFill>
                  <a:srgbClr val="FFFF00"/>
                </a:solidFill>
              </a:rPr>
              <a:t>) of Sumerian Queen Puabi ( 2600 B.C.)</a:t>
            </a:r>
            <a:endParaRPr lang="en-US" b="1" dirty="0">
              <a:solidFill>
                <a:srgbClr val="FFFF00"/>
              </a:solidFill>
            </a:endParaRPr>
          </a:p>
        </p:txBody>
      </p:sp>
      <p:sp>
        <p:nvSpPr>
          <p:cNvPr id="4" name="Veri Yer Tutucusu 3">
            <a:extLst>
              <a:ext uri="{FF2B5EF4-FFF2-40B4-BE49-F238E27FC236}">
                <a16:creationId xmlns:a16="http://schemas.microsoft.com/office/drawing/2014/main" id="{E8C1BAF4-7166-419C-98A4-4EEC75C6891F}"/>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64599FC-6372-48B0-BE2D-2CD60F305CB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10</a:t>
            </a:fld>
            <a:endParaRPr lang="tr-TR">
              <a:solidFill>
                <a:prstClr val="white">
                  <a:shade val="50000"/>
                </a:prstClr>
              </a:solidFill>
            </a:endParaRPr>
          </a:p>
        </p:txBody>
      </p:sp>
      <p:pic>
        <p:nvPicPr>
          <p:cNvPr id="6" name="İçerik Yer Tutucusu 5" descr="https://popular-archaeology.com/wp-content/uploads/2018/08/straws4-300x200.jpg">
            <a:extLst>
              <a:ext uri="{FF2B5EF4-FFF2-40B4-BE49-F238E27FC236}">
                <a16:creationId xmlns:a16="http://schemas.microsoft.com/office/drawing/2014/main" id="{B728CE7C-9D94-423C-96E0-3B8C67A17F0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8280920" cy="4616127"/>
          </a:xfrm>
          <a:prstGeom prst="rect">
            <a:avLst/>
          </a:prstGeom>
          <a:noFill/>
          <a:ln>
            <a:noFill/>
          </a:ln>
        </p:spPr>
      </p:pic>
    </p:spTree>
    <p:extLst>
      <p:ext uri="{BB962C8B-B14F-4D97-AF65-F5344CB8AC3E}">
        <p14:creationId xmlns:p14="http://schemas.microsoft.com/office/powerpoint/2010/main" val="345223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B4CDF64-CF26-4A5A-B1FA-9D782924C21A}"/>
              </a:ext>
            </a:extLst>
          </p:cNvPr>
          <p:cNvSpPr>
            <a:spLocks noGrp="1"/>
          </p:cNvSpPr>
          <p:nvPr>
            <p:ph type="title"/>
          </p:nvPr>
        </p:nvSpPr>
        <p:spPr>
          <a:xfrm>
            <a:off x="586045" y="541065"/>
            <a:ext cx="4032447" cy="5775870"/>
          </a:xfrm>
        </p:spPr>
        <p:txBody>
          <a:bodyPr/>
          <a:lstStyle/>
          <a:p>
            <a:r>
              <a:rPr lang="tr-TR" b="1" dirty="0">
                <a:solidFill>
                  <a:srgbClr val="FFFF00"/>
                </a:solidFill>
              </a:rPr>
              <a:t>Sumerian Queen Puabi’s golden headgear </a:t>
            </a:r>
            <a:r>
              <a:rPr lang="tr-TR" b="1" dirty="0"/>
              <a:t>(</a:t>
            </a:r>
            <a:r>
              <a:rPr lang="tr-TR" i="1" dirty="0"/>
              <a:t>şapka</a:t>
            </a:r>
            <a:r>
              <a:rPr lang="tr-TR" b="1" dirty="0"/>
              <a:t>) </a:t>
            </a:r>
            <a:r>
              <a:rPr lang="tr-TR" b="1" dirty="0">
                <a:solidFill>
                  <a:srgbClr val="FFFF00"/>
                </a:solidFill>
              </a:rPr>
              <a:t>and her necklaces </a:t>
            </a:r>
            <a:r>
              <a:rPr lang="tr-TR" b="1" dirty="0"/>
              <a:t>(</a:t>
            </a:r>
            <a:r>
              <a:rPr lang="tr-TR" i="1" dirty="0"/>
              <a:t>kolyeler</a:t>
            </a:r>
            <a:r>
              <a:rPr lang="tr-TR" b="1" dirty="0"/>
              <a:t>)</a:t>
            </a:r>
            <a:endParaRPr lang="en-US" b="1" dirty="0"/>
          </a:p>
        </p:txBody>
      </p:sp>
      <p:sp>
        <p:nvSpPr>
          <p:cNvPr id="4" name="Veri Yer Tutucusu 3">
            <a:extLst>
              <a:ext uri="{FF2B5EF4-FFF2-40B4-BE49-F238E27FC236}">
                <a16:creationId xmlns:a16="http://schemas.microsoft.com/office/drawing/2014/main" id="{BA23A9D8-61A3-4600-9C97-A5B0633A1C4F}"/>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0C5A27CE-F345-48EB-86E5-7868299EC11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11</a:t>
            </a:fld>
            <a:endParaRPr lang="tr-TR">
              <a:solidFill>
                <a:prstClr val="white">
                  <a:shade val="50000"/>
                </a:prstClr>
              </a:solidFill>
            </a:endParaRPr>
          </a:p>
        </p:txBody>
      </p:sp>
      <p:pic>
        <p:nvPicPr>
          <p:cNvPr id="4098" name="Picture 2" descr="https://upload.wikimedia.org/wikipedia/commons/thumb/5/57/Reconstructed_sumerian_headgear_necklaces_british_museum.JPG/220px-Reconstructed_sumerian_headgear_necklaces_british_museum.JPG">
            <a:extLst>
              <a:ext uri="{FF2B5EF4-FFF2-40B4-BE49-F238E27FC236}">
                <a16:creationId xmlns:a16="http://schemas.microsoft.com/office/drawing/2014/main" id="{51B188C7-2952-422A-A06E-C56C13109B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8497" y="309579"/>
            <a:ext cx="4032447" cy="623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92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3A73E7F-02E3-471A-B6F4-974BCF50848C}"/>
              </a:ext>
            </a:extLst>
          </p:cNvPr>
          <p:cNvSpPr>
            <a:spLocks noGrp="1"/>
          </p:cNvSpPr>
          <p:nvPr>
            <p:ph type="title"/>
          </p:nvPr>
        </p:nvSpPr>
        <p:spPr>
          <a:xfrm>
            <a:off x="683568" y="503632"/>
            <a:ext cx="8064896" cy="924475"/>
          </a:xfrm>
        </p:spPr>
        <p:txBody>
          <a:bodyPr/>
          <a:lstStyle/>
          <a:p>
            <a:r>
              <a:rPr lang="tr-TR" b="1" dirty="0">
                <a:solidFill>
                  <a:srgbClr val="FFFF00"/>
                </a:solidFill>
              </a:rPr>
              <a:t>Sumerian Queen Puabi (seated) with her attendants (</a:t>
            </a:r>
            <a:r>
              <a:rPr lang="tr-TR" i="1" dirty="0"/>
              <a:t>uşaklar</a:t>
            </a:r>
            <a:r>
              <a:rPr lang="tr-TR" b="1" dirty="0">
                <a:solidFill>
                  <a:srgbClr val="FFFF00"/>
                </a:solidFill>
              </a:rPr>
              <a:t>)</a:t>
            </a:r>
            <a:endParaRPr lang="en-US" b="1" dirty="0">
              <a:solidFill>
                <a:srgbClr val="FFFF00"/>
              </a:solidFill>
            </a:endParaRPr>
          </a:p>
        </p:txBody>
      </p:sp>
      <p:sp>
        <p:nvSpPr>
          <p:cNvPr id="4" name="Veri Yer Tutucusu 3">
            <a:extLst>
              <a:ext uri="{FF2B5EF4-FFF2-40B4-BE49-F238E27FC236}">
                <a16:creationId xmlns:a16="http://schemas.microsoft.com/office/drawing/2014/main" id="{E5C5871B-1441-4979-AEA7-8EA3E2ABAA8A}"/>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E396C905-A059-401B-93BC-F0DD9AC2977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12</a:t>
            </a:fld>
            <a:endParaRPr lang="tr-TR">
              <a:solidFill>
                <a:prstClr val="white">
                  <a:shade val="50000"/>
                </a:prstClr>
              </a:solidFill>
            </a:endParaRPr>
          </a:p>
        </p:txBody>
      </p:sp>
      <p:pic>
        <p:nvPicPr>
          <p:cNvPr id="3074" name="Picture 2" descr="Queen Puabi with attendants.jpg">
            <a:extLst>
              <a:ext uri="{FF2B5EF4-FFF2-40B4-BE49-F238E27FC236}">
                <a16:creationId xmlns:a16="http://schemas.microsoft.com/office/drawing/2014/main" id="{C8ACB9E4-5DE6-420F-9A8A-EA53F39E0B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632653"/>
            <a:ext cx="6048672" cy="502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4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0D6073-D6D0-4F4E-BEED-9C44D94A1E1A}"/>
              </a:ext>
            </a:extLst>
          </p:cNvPr>
          <p:cNvSpPr>
            <a:spLocks noGrp="1"/>
          </p:cNvSpPr>
          <p:nvPr>
            <p:ph type="title"/>
          </p:nvPr>
        </p:nvSpPr>
        <p:spPr>
          <a:xfrm>
            <a:off x="572658" y="295379"/>
            <a:ext cx="7998286" cy="1284659"/>
          </a:xfrm>
        </p:spPr>
        <p:txBody>
          <a:bodyPr/>
          <a:lstStyle/>
          <a:p>
            <a:r>
              <a:rPr lang="tr-TR" b="1" dirty="0">
                <a:solidFill>
                  <a:srgbClr val="FFFF00"/>
                </a:solidFill>
              </a:rPr>
              <a:t>Egyptian beer production center (3000 B.C.)</a:t>
            </a:r>
            <a:endParaRPr lang="en-US" b="1" dirty="0">
              <a:solidFill>
                <a:srgbClr val="FFFF00"/>
              </a:solidFill>
            </a:endParaRPr>
          </a:p>
        </p:txBody>
      </p:sp>
      <p:sp>
        <p:nvSpPr>
          <p:cNvPr id="4" name="Veri Yer Tutucusu 3">
            <a:extLst>
              <a:ext uri="{FF2B5EF4-FFF2-40B4-BE49-F238E27FC236}">
                <a16:creationId xmlns:a16="http://schemas.microsoft.com/office/drawing/2014/main" id="{DE56E102-AAFB-4C08-8B52-A081D90FF20D}"/>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06396575-5A38-4A96-AE5A-774AA84442D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13</a:t>
            </a:fld>
            <a:endParaRPr lang="tr-TR">
              <a:solidFill>
                <a:prstClr val="white">
                  <a:shade val="50000"/>
                </a:prstClr>
              </a:solidFill>
            </a:endParaRPr>
          </a:p>
        </p:txBody>
      </p:sp>
      <p:pic>
        <p:nvPicPr>
          <p:cNvPr id="5122" name="Picture 2" descr="Clay Beer Factory Basins">
            <a:extLst>
              <a:ext uri="{FF2B5EF4-FFF2-40B4-BE49-F238E27FC236}">
                <a16:creationId xmlns:a16="http://schemas.microsoft.com/office/drawing/2014/main" id="{0DA4876B-FC1B-4EAA-9DB5-756B21DB29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2659" y="1830187"/>
            <a:ext cx="8417374" cy="473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5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3786768" cy="5760640"/>
          </a:xfrm>
        </p:spPr>
        <p:txBody>
          <a:bodyPr/>
          <a:lstStyle/>
          <a:p>
            <a:r>
              <a:rPr lang="en-GB" sz="3300" b="1" dirty="0">
                <a:solidFill>
                  <a:srgbClr val="FFFF00"/>
                </a:solidFill>
              </a:rPr>
              <a:t>Sumerian </a:t>
            </a:r>
            <a:r>
              <a:rPr lang="tr-TR" sz="3300" b="1" dirty="0">
                <a:solidFill>
                  <a:srgbClr val="FFFF00"/>
                </a:solidFill>
              </a:rPr>
              <a:t>chemists</a:t>
            </a:r>
            <a:r>
              <a:rPr lang="en-GB" sz="3300" b="1" dirty="0">
                <a:solidFill>
                  <a:srgbClr val="FFFF00"/>
                </a:solidFill>
              </a:rPr>
              <a:t> explain </a:t>
            </a:r>
            <a:r>
              <a:rPr lang="en-GB" sz="3300" b="1" u="sng" dirty="0">
                <a:solidFill>
                  <a:srgbClr val="FFFF00"/>
                </a:solidFill>
              </a:rPr>
              <a:t>beer making </a:t>
            </a:r>
            <a:r>
              <a:rPr lang="en-GB" sz="3300" b="1" dirty="0">
                <a:solidFill>
                  <a:srgbClr val="FFFF00"/>
                </a:solidFill>
              </a:rPr>
              <a:t>procedure </a:t>
            </a:r>
            <a:r>
              <a:rPr lang="tr-TR" sz="3300" b="1" dirty="0">
                <a:solidFill>
                  <a:srgbClr val="FFFF00"/>
                </a:solidFill>
              </a:rPr>
              <a:t>o</a:t>
            </a:r>
            <a:r>
              <a:rPr lang="en-GB" sz="3300" b="1" dirty="0">
                <a:solidFill>
                  <a:srgbClr val="FFFF00"/>
                </a:solidFill>
              </a:rPr>
              <a:t>n this tablet. </a:t>
            </a:r>
            <a:br>
              <a:rPr lang="en-GB" sz="3300" b="1" dirty="0">
                <a:solidFill>
                  <a:srgbClr val="FFFF00"/>
                </a:solidFill>
              </a:rPr>
            </a:br>
            <a:r>
              <a:rPr lang="en-GB" sz="3300" b="1" dirty="0">
                <a:solidFill>
                  <a:srgbClr val="FFFF00"/>
                </a:solidFill>
              </a:rPr>
              <a:t>Its called </a:t>
            </a:r>
            <a:r>
              <a:rPr lang="en-GB" sz="3300" b="1" u="sng" dirty="0">
                <a:solidFill>
                  <a:srgbClr val="FFFF00"/>
                </a:solidFill>
              </a:rPr>
              <a:t>Ninkasi Hymn</a:t>
            </a:r>
            <a:br>
              <a:rPr lang="en-GB" sz="3300" b="1" dirty="0">
                <a:solidFill>
                  <a:srgbClr val="FFFF00"/>
                </a:solidFill>
              </a:rPr>
            </a:br>
            <a:r>
              <a:rPr lang="en-GB" sz="3300" b="1" dirty="0">
                <a:solidFill>
                  <a:srgbClr val="FFFF00"/>
                </a:solidFill>
              </a:rPr>
              <a:t>(</a:t>
            </a:r>
            <a:r>
              <a:rPr lang="en-GB" sz="3300" i="1" dirty="0"/>
              <a:t>Ninkasi İlahisi</a:t>
            </a:r>
            <a:r>
              <a:rPr lang="en-GB" sz="3300" b="1" dirty="0">
                <a:solidFill>
                  <a:srgbClr val="FFFF00"/>
                </a:solidFill>
              </a:rPr>
              <a:t>)</a:t>
            </a:r>
            <a:br>
              <a:rPr lang="en-GB" sz="3300" b="1" dirty="0">
                <a:solidFill>
                  <a:srgbClr val="FFFF00"/>
                </a:solidFill>
              </a:rPr>
            </a:br>
            <a:r>
              <a:rPr lang="en-GB" sz="3300" b="1" dirty="0">
                <a:solidFill>
                  <a:srgbClr val="FFFF00"/>
                </a:solidFill>
              </a:rPr>
              <a:t>1800 B.C</a:t>
            </a:r>
            <a:endParaRPr lang="tr-TR" sz="3300" b="1" dirty="0">
              <a:solidFill>
                <a:srgbClr val="FFFF00"/>
              </a:solidFill>
            </a:endParaRPr>
          </a:p>
        </p:txBody>
      </p:sp>
      <p:pic>
        <p:nvPicPr>
          <p:cNvPr id="6" name="Content Placeholder 5"/>
          <p:cNvPicPr>
            <a:picLocks noGrp="1" noChangeAspect="1"/>
          </p:cNvPicPr>
          <p:nvPr>
            <p:ph idx="1"/>
          </p:nvPr>
        </p:nvPicPr>
        <p:blipFill>
          <a:blip r:embed="rId4"/>
          <a:stretch>
            <a:fillRect/>
          </a:stretch>
        </p:blipFill>
        <p:spPr>
          <a:xfrm>
            <a:off x="4067944" y="404664"/>
            <a:ext cx="4971716" cy="6130223"/>
          </a:xfrm>
          <a:prstGeom prst="rect">
            <a:avLst/>
          </a:prstGeom>
        </p:spPr>
      </p:pic>
      <p:sp>
        <p:nvSpPr>
          <p:cNvPr id="4" name="Date Placeholder 3"/>
          <p:cNvSpPr>
            <a:spLocks noGrp="1"/>
          </p:cNvSpPr>
          <p:nvPr>
            <p:ph type="dt" sz="half" idx="10"/>
          </p:nvPr>
        </p:nvSpPr>
        <p:spPr/>
        <p:txBody>
          <a:bodyPr/>
          <a:lstStyle/>
          <a:p>
            <a:r>
              <a:rPr lang="en-US">
                <a:solidFill>
                  <a:srgbClr val="FF9000"/>
                </a:solidFill>
              </a:rPr>
              <a:t>November 7, 2022</a:t>
            </a:r>
            <a:endParaRPr lang="tr-TR">
              <a:solidFill>
                <a:srgbClr val="FF9000"/>
              </a:solidFill>
            </a:endParaRPr>
          </a:p>
        </p:txBody>
      </p:sp>
      <p:sp>
        <p:nvSpPr>
          <p:cNvPr id="5" name="Slide Number Placeholder 4"/>
          <p:cNvSpPr>
            <a:spLocks noGrp="1"/>
          </p:cNvSpPr>
          <p:nvPr>
            <p:ph type="sldNum" sz="quarter" idx="12"/>
          </p:nvPr>
        </p:nvSpPr>
        <p:spPr/>
        <p:txBody>
          <a:bodyPr/>
          <a:lstStyle/>
          <a:p>
            <a:fld id="{F8DAC1E0-100C-4F04-8FCE-67623D04FCC0}" type="slidenum">
              <a:rPr lang="tr-TR" smtClean="0">
                <a:solidFill>
                  <a:srgbClr val="FF9000"/>
                </a:solidFill>
              </a:rPr>
              <a:pPr/>
              <a:t>14</a:t>
            </a:fld>
            <a:endParaRPr lang="tr-TR" dirty="0">
              <a:solidFill>
                <a:srgbClr val="FF9000"/>
              </a:solidFill>
            </a:endParaRPr>
          </a:p>
        </p:txBody>
      </p:sp>
      <p:pic>
        <p:nvPicPr>
          <p:cNvPr id="3" name="Recorded Sound">
            <a:hlinkClick r:id="" action="ppaction://media"/>
            <a:extLst>
              <a:ext uri="{FF2B5EF4-FFF2-40B4-BE49-F238E27FC236}">
                <a16:creationId xmlns:a16="http://schemas.microsoft.com/office/drawing/2014/main" id="{B4EB8214-182C-4C37-9EAC-ECB41AACC561}"/>
              </a:ext>
            </a:extLst>
          </p:cNvPr>
          <p:cNvPicPr>
            <a:picLocks noChangeAspect="1"/>
          </p:cNvPicPr>
          <p:nvPr>
            <a:audioFile r:link="rId1"/>
            <p:extLst>
              <p:ext uri="{DAA4B4D4-6D71-4841-9C94-3DE7FCFB9230}">
                <p14:media xmlns:p14="http://schemas.microsoft.com/office/powerpoint/2010/main" r:embed="rId2">
                  <p14:trim end="10909.3718"/>
                  <p14:fade in="250"/>
                </p14:media>
              </p:ext>
            </p:extLst>
          </p:nvPr>
        </p:nvPicPr>
        <p:blipFill>
          <a:blip r:embed="rId5"/>
          <a:stretch>
            <a:fillRect/>
          </a:stretch>
        </p:blipFill>
        <p:spPr>
          <a:xfrm>
            <a:off x="3203848" y="1124744"/>
            <a:ext cx="609600" cy="609600"/>
          </a:xfrm>
          <a:prstGeom prst="rect">
            <a:avLst/>
          </a:prstGeom>
        </p:spPr>
      </p:pic>
    </p:spTree>
    <p:extLst>
      <p:ext uri="{BB962C8B-B14F-4D97-AF65-F5344CB8AC3E}">
        <p14:creationId xmlns:p14="http://schemas.microsoft.com/office/powerpoint/2010/main" val="31374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50F9-F83D-44CA-9D3B-E138FF126B98}"/>
              </a:ext>
            </a:extLst>
          </p:cNvPr>
          <p:cNvSpPr>
            <a:spLocks noGrp="1"/>
          </p:cNvSpPr>
          <p:nvPr>
            <p:ph type="title"/>
          </p:nvPr>
        </p:nvSpPr>
        <p:spPr>
          <a:xfrm>
            <a:off x="647564" y="374507"/>
            <a:ext cx="7848872" cy="924475"/>
          </a:xfrm>
        </p:spPr>
        <p:txBody>
          <a:bodyPr/>
          <a:lstStyle/>
          <a:p>
            <a:r>
              <a:rPr lang="en-GB" b="1" dirty="0">
                <a:solidFill>
                  <a:srgbClr val="FFFF00"/>
                </a:solidFill>
              </a:rPr>
              <a:t>Sumerian </a:t>
            </a:r>
            <a:r>
              <a:rPr lang="en-GB" b="1" u="sng" dirty="0">
                <a:solidFill>
                  <a:srgbClr val="FFFF00"/>
                </a:solidFill>
              </a:rPr>
              <a:t>Beer</a:t>
            </a:r>
            <a:r>
              <a:rPr lang="en-GB" b="1" dirty="0">
                <a:solidFill>
                  <a:srgbClr val="FFFF00"/>
                </a:solidFill>
              </a:rPr>
              <a:t>: By </a:t>
            </a:r>
            <a:r>
              <a:rPr lang="en-GB" b="1" u="sng" dirty="0">
                <a:solidFill>
                  <a:srgbClr val="FFFF00"/>
                </a:solidFill>
              </a:rPr>
              <a:t>fermentation of barley bread</a:t>
            </a:r>
            <a:r>
              <a:rPr lang="en-GB" b="1" dirty="0">
                <a:solidFill>
                  <a:srgbClr val="FFFF00"/>
                </a:solidFill>
              </a:rPr>
              <a:t> and grains</a:t>
            </a:r>
          </a:p>
        </p:txBody>
      </p:sp>
      <p:sp>
        <p:nvSpPr>
          <p:cNvPr id="3" name="Content Placeholder 2">
            <a:extLst>
              <a:ext uri="{FF2B5EF4-FFF2-40B4-BE49-F238E27FC236}">
                <a16:creationId xmlns:a16="http://schemas.microsoft.com/office/drawing/2014/main" id="{BF12D1ED-7F43-4DF3-8755-654C95F0816B}"/>
              </a:ext>
            </a:extLst>
          </p:cNvPr>
          <p:cNvSpPr>
            <a:spLocks noGrp="1"/>
          </p:cNvSpPr>
          <p:nvPr>
            <p:ph idx="1"/>
          </p:nvPr>
        </p:nvSpPr>
        <p:spPr>
          <a:xfrm>
            <a:off x="395536" y="1545229"/>
            <a:ext cx="8640960" cy="5328592"/>
          </a:xfrm>
        </p:spPr>
        <p:txBody>
          <a:bodyPr>
            <a:normAutofit/>
          </a:bodyPr>
          <a:lstStyle/>
          <a:p>
            <a:r>
              <a:rPr lang="en-GB" sz="2800" b="1" dirty="0"/>
              <a:t>Ninkasi Hymn is a hymn (</a:t>
            </a:r>
            <a:r>
              <a:rPr lang="en-GB" sz="2800" i="1" dirty="0">
                <a:solidFill>
                  <a:srgbClr val="FFFF00"/>
                </a:solidFill>
              </a:rPr>
              <a:t>ilahi</a:t>
            </a:r>
            <a:r>
              <a:rPr lang="en-GB" sz="2800" b="1" dirty="0"/>
              <a:t>) dedicated to “</a:t>
            </a:r>
            <a:r>
              <a:rPr lang="en-GB" sz="2800" b="1" u="sng" dirty="0"/>
              <a:t>Beer God Ninkasi</a:t>
            </a:r>
            <a:r>
              <a:rPr lang="en-GB" sz="2800" b="1" dirty="0"/>
              <a:t>”</a:t>
            </a:r>
          </a:p>
          <a:p>
            <a:r>
              <a:rPr lang="en-GB" sz="2800" b="1" dirty="0"/>
              <a:t>The author of </a:t>
            </a:r>
            <a:r>
              <a:rPr lang="tr-TR" sz="2800" b="1" dirty="0"/>
              <a:t>the </a:t>
            </a:r>
            <a:r>
              <a:rPr lang="en-GB" sz="2800" b="1" dirty="0"/>
              <a:t>hymn explains how beer was produced by fermenting </a:t>
            </a:r>
            <a:r>
              <a:rPr lang="en-GB" sz="2800" b="1" u="sng" dirty="0"/>
              <a:t>barley bread</a:t>
            </a:r>
            <a:r>
              <a:rPr lang="en-GB" sz="2800" b="1" dirty="0"/>
              <a:t> and some </a:t>
            </a:r>
            <a:r>
              <a:rPr lang="en-GB" sz="2800" b="1" u="sng" dirty="0"/>
              <a:t>grains</a:t>
            </a:r>
          </a:p>
          <a:p>
            <a:r>
              <a:rPr lang="en-GB" sz="2800" b="1" dirty="0"/>
              <a:t>In </a:t>
            </a:r>
            <a:r>
              <a:rPr lang="tr-TR" sz="2800" b="1" dirty="0"/>
              <a:t>the </a:t>
            </a:r>
            <a:r>
              <a:rPr lang="en-GB" sz="2800" b="1" dirty="0"/>
              <a:t>early days, women made beer. Because women were making bread. So it was normal for them to make beer</a:t>
            </a:r>
          </a:p>
          <a:p>
            <a:r>
              <a:rPr lang="en-GB" sz="2800" b="1" u="sng" dirty="0"/>
              <a:t>Originally women sold beer</a:t>
            </a:r>
            <a:r>
              <a:rPr lang="en-GB" sz="2800" b="1" dirty="0"/>
              <a:t> in bars (or pubs). Later men </a:t>
            </a:r>
            <a:r>
              <a:rPr lang="tr-TR" sz="2800" b="1" dirty="0"/>
              <a:t>also </a:t>
            </a:r>
            <a:r>
              <a:rPr lang="en-GB" sz="2800" b="1" dirty="0"/>
              <a:t>sold beer in bars</a:t>
            </a:r>
          </a:p>
          <a:p>
            <a:endParaRPr lang="en-GB" sz="2800" b="1" dirty="0"/>
          </a:p>
        </p:txBody>
      </p:sp>
      <p:sp>
        <p:nvSpPr>
          <p:cNvPr id="4" name="Date Placeholder 3">
            <a:extLst>
              <a:ext uri="{FF2B5EF4-FFF2-40B4-BE49-F238E27FC236}">
                <a16:creationId xmlns:a16="http://schemas.microsoft.com/office/drawing/2014/main" id="{5C193A3A-2A1A-4628-807C-3FFB96C1D767}"/>
              </a:ext>
            </a:extLst>
          </p:cNvPr>
          <p:cNvSpPr>
            <a:spLocks noGrp="1"/>
          </p:cNvSpPr>
          <p:nvPr>
            <p:ph type="dt" sz="half" idx="10"/>
          </p:nvPr>
        </p:nvSpPr>
        <p:spPr>
          <a:xfrm>
            <a:off x="6546304" y="6134372"/>
            <a:ext cx="2133600" cy="365125"/>
          </a:xfrm>
        </p:spPr>
        <p:txBody>
          <a:bodyPr/>
          <a:lstStyle/>
          <a:p>
            <a:r>
              <a:rPr lang="en-US" dirty="0">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1D315DC-3FE8-42B4-A71B-F61EE4710F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15</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32239685-1C34-49ED-A473-5C434D3D4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1052736"/>
            <a:ext cx="609600" cy="609600"/>
          </a:xfrm>
          <a:prstGeom prst="rect">
            <a:avLst/>
          </a:prstGeom>
        </p:spPr>
      </p:pic>
    </p:spTree>
    <p:extLst>
      <p:ext uri="{BB962C8B-B14F-4D97-AF65-F5344CB8AC3E}">
        <p14:creationId xmlns:p14="http://schemas.microsoft.com/office/powerpoint/2010/main" val="33923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6729-900A-4B53-AD76-A71A16F2AD4B}"/>
              </a:ext>
            </a:extLst>
          </p:cNvPr>
          <p:cNvSpPr>
            <a:spLocks noGrp="1"/>
          </p:cNvSpPr>
          <p:nvPr>
            <p:ph type="title"/>
          </p:nvPr>
        </p:nvSpPr>
        <p:spPr>
          <a:xfrm>
            <a:off x="611560" y="332657"/>
            <a:ext cx="7992888" cy="1152128"/>
          </a:xfrm>
        </p:spPr>
        <p:txBody>
          <a:bodyPr/>
          <a:lstStyle/>
          <a:p>
            <a:r>
              <a:rPr lang="en-GB" b="1" dirty="0">
                <a:solidFill>
                  <a:srgbClr val="FFFF00"/>
                </a:solidFill>
              </a:rPr>
              <a:t>Sumerian Beer: Fermentation of barley bread and grains</a:t>
            </a:r>
            <a:endParaRPr lang="en-GB" dirty="0"/>
          </a:p>
        </p:txBody>
      </p:sp>
      <p:sp>
        <p:nvSpPr>
          <p:cNvPr id="3" name="Content Placeholder 2">
            <a:extLst>
              <a:ext uri="{FF2B5EF4-FFF2-40B4-BE49-F238E27FC236}">
                <a16:creationId xmlns:a16="http://schemas.microsoft.com/office/drawing/2014/main" id="{685788BF-331D-4BA9-8C43-55F2B9D569C7}"/>
              </a:ext>
            </a:extLst>
          </p:cNvPr>
          <p:cNvSpPr>
            <a:spLocks noGrp="1"/>
          </p:cNvSpPr>
          <p:nvPr>
            <p:ph idx="1"/>
          </p:nvPr>
        </p:nvSpPr>
        <p:spPr>
          <a:xfrm>
            <a:off x="467544" y="1700808"/>
            <a:ext cx="8352928" cy="4824536"/>
          </a:xfrm>
        </p:spPr>
        <p:txBody>
          <a:bodyPr>
            <a:normAutofit/>
          </a:bodyPr>
          <a:lstStyle/>
          <a:p>
            <a:r>
              <a:rPr lang="en-GB" sz="2800" b="1" dirty="0"/>
              <a:t>Sumerian beer was made with malted barley (barley that has been allowed to germinate (</a:t>
            </a:r>
            <a:r>
              <a:rPr lang="en-GB" sz="2800" i="1" dirty="0"/>
              <a:t>filizlendirmek</a:t>
            </a:r>
            <a:r>
              <a:rPr lang="en-GB" sz="2800" b="1" dirty="0"/>
              <a:t>)) mixed with special barley bread. Sumerians  called it </a:t>
            </a:r>
            <a:r>
              <a:rPr lang="en-GB" sz="2800" b="1" dirty="0">
                <a:solidFill>
                  <a:srgbClr val="FFFF00"/>
                </a:solidFill>
              </a:rPr>
              <a:t>“bappir” </a:t>
            </a:r>
            <a:r>
              <a:rPr lang="en-GB" sz="2800" b="1" dirty="0"/>
              <a:t>(</a:t>
            </a:r>
            <a:r>
              <a:rPr lang="tr-TR" sz="2800" i="1" dirty="0"/>
              <a:t>twice-baked</a:t>
            </a:r>
            <a:r>
              <a:rPr lang="en-GB" sz="2800" i="1" dirty="0"/>
              <a:t> barley bread</a:t>
            </a:r>
            <a:r>
              <a:rPr lang="en-GB" sz="2800" b="1" dirty="0"/>
              <a:t>)</a:t>
            </a:r>
          </a:p>
          <a:p>
            <a:r>
              <a:rPr lang="en-GB" sz="2800" b="1" dirty="0"/>
              <a:t>They mixed barley bread and germinated barley in hot water and fermented it to make beer </a:t>
            </a:r>
          </a:p>
          <a:p>
            <a:pPr marL="0" indent="0">
              <a:buNone/>
            </a:pPr>
            <a:r>
              <a:rPr lang="en-GB" sz="2800" i="1" dirty="0">
                <a:solidFill>
                  <a:srgbClr val="FFFF00"/>
                </a:solidFill>
              </a:rPr>
              <a:t>(</a:t>
            </a:r>
            <a:r>
              <a:rPr lang="en-GB" sz="2800" i="1" u="sng" dirty="0">
                <a:solidFill>
                  <a:srgbClr val="FFFF00"/>
                </a:solidFill>
              </a:rPr>
              <a:t>Do you know how modern beer is made?)</a:t>
            </a:r>
          </a:p>
          <a:p>
            <a:endParaRPr lang="en-GB" sz="2800" b="1" dirty="0"/>
          </a:p>
        </p:txBody>
      </p:sp>
      <p:sp>
        <p:nvSpPr>
          <p:cNvPr id="4" name="Date Placeholder 3">
            <a:extLst>
              <a:ext uri="{FF2B5EF4-FFF2-40B4-BE49-F238E27FC236}">
                <a16:creationId xmlns:a16="http://schemas.microsoft.com/office/drawing/2014/main" id="{F5093CA5-0399-4E72-9301-730160F73C1C}"/>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2DD4BFB-6258-4C99-AAAA-AA19A1DBC85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16</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C442D19D-45CB-4F88-8529-63B9345EE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764704"/>
            <a:ext cx="609600" cy="609600"/>
          </a:xfrm>
          <a:prstGeom prst="rect">
            <a:avLst/>
          </a:prstGeom>
        </p:spPr>
      </p:pic>
    </p:spTree>
    <p:extLst>
      <p:ext uri="{BB962C8B-B14F-4D97-AF65-F5344CB8AC3E}">
        <p14:creationId xmlns:p14="http://schemas.microsoft.com/office/powerpoint/2010/main" val="100130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6729-900A-4B53-AD76-A71A16F2AD4B}"/>
              </a:ext>
            </a:extLst>
          </p:cNvPr>
          <p:cNvSpPr>
            <a:spLocks noGrp="1"/>
          </p:cNvSpPr>
          <p:nvPr>
            <p:ph type="title"/>
          </p:nvPr>
        </p:nvSpPr>
        <p:spPr>
          <a:xfrm>
            <a:off x="566775" y="541065"/>
            <a:ext cx="7992888" cy="1152128"/>
          </a:xfrm>
        </p:spPr>
        <p:txBody>
          <a:bodyPr/>
          <a:lstStyle/>
          <a:p>
            <a:r>
              <a:rPr lang="en-GB" b="1" dirty="0">
                <a:solidFill>
                  <a:srgbClr val="FFFF00"/>
                </a:solidFill>
              </a:rPr>
              <a:t>Sumerian Beer: Fermentation of barley bread and grains</a:t>
            </a:r>
            <a:endParaRPr lang="en-GB" dirty="0"/>
          </a:p>
        </p:txBody>
      </p:sp>
      <p:sp>
        <p:nvSpPr>
          <p:cNvPr id="4" name="Date Placeholder 3">
            <a:extLst>
              <a:ext uri="{FF2B5EF4-FFF2-40B4-BE49-F238E27FC236}">
                <a16:creationId xmlns:a16="http://schemas.microsoft.com/office/drawing/2014/main" id="{F5093CA5-0399-4E72-9301-730160F73C1C}"/>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2DD4BFB-6258-4C99-AAAA-AA19A1DBC85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C442D19D-45CB-4F88-8529-63B9345EE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971063"/>
            <a:ext cx="609600" cy="609600"/>
          </a:xfrm>
          <a:prstGeom prst="rect">
            <a:avLst/>
          </a:prstGeom>
        </p:spPr>
      </p:pic>
      <p:sp>
        <p:nvSpPr>
          <p:cNvPr id="7" name="İçerik Yer Tutucusu 6">
            <a:extLst>
              <a:ext uri="{FF2B5EF4-FFF2-40B4-BE49-F238E27FC236}">
                <a16:creationId xmlns:a16="http://schemas.microsoft.com/office/drawing/2014/main" id="{EB79FF8C-2D7D-4864-9034-C440F887202D}"/>
              </a:ext>
            </a:extLst>
          </p:cNvPr>
          <p:cNvSpPr>
            <a:spLocks noGrp="1"/>
          </p:cNvSpPr>
          <p:nvPr>
            <p:ph idx="1"/>
          </p:nvPr>
        </p:nvSpPr>
        <p:spPr>
          <a:xfrm>
            <a:off x="395537" y="1807361"/>
            <a:ext cx="4176464" cy="4144449"/>
          </a:xfrm>
        </p:spPr>
        <p:txBody>
          <a:bodyPr>
            <a:normAutofit/>
          </a:bodyPr>
          <a:lstStyle/>
          <a:p>
            <a:r>
              <a:rPr lang="tr-TR" sz="3200" b="1" dirty="0"/>
              <a:t>This Sumerian clay tablet (2050 B.C.) is a sales receipt of buying high-quality beer (Iraq)</a:t>
            </a:r>
            <a:endParaRPr lang="en-US" sz="3200" b="1" dirty="0"/>
          </a:p>
        </p:txBody>
      </p:sp>
      <p:pic>
        <p:nvPicPr>
          <p:cNvPr id="9" name="Picture 2" descr="https://upload.wikimedia.org/wikipedia/commons/thumb/f/f7/Alulu_Beer_Receipt.jpg/220px-Alulu_Beer_Receipt.jpg">
            <a:extLst>
              <a:ext uri="{FF2B5EF4-FFF2-40B4-BE49-F238E27FC236}">
                <a16:creationId xmlns:a16="http://schemas.microsoft.com/office/drawing/2014/main" id="{0BBDA995-AD81-4EA3-8D35-95AF34055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122" y="1834748"/>
            <a:ext cx="4057038" cy="486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2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2144-5BEB-4E83-AF9B-43D602228220}"/>
              </a:ext>
            </a:extLst>
          </p:cNvPr>
          <p:cNvSpPr>
            <a:spLocks noGrp="1"/>
          </p:cNvSpPr>
          <p:nvPr>
            <p:ph type="title"/>
          </p:nvPr>
        </p:nvSpPr>
        <p:spPr>
          <a:xfrm>
            <a:off x="467544" y="404664"/>
            <a:ext cx="8352928" cy="924475"/>
          </a:xfrm>
        </p:spPr>
        <p:txBody>
          <a:bodyPr/>
          <a:lstStyle/>
          <a:p>
            <a:r>
              <a:rPr lang="en-GB" b="1" dirty="0">
                <a:solidFill>
                  <a:srgbClr val="FFFF00"/>
                </a:solidFill>
              </a:rPr>
              <a:t>Sumerian leather tanning recipes</a:t>
            </a:r>
          </a:p>
        </p:txBody>
      </p:sp>
      <p:sp>
        <p:nvSpPr>
          <p:cNvPr id="3" name="Content Placeholder 2">
            <a:extLst>
              <a:ext uri="{FF2B5EF4-FFF2-40B4-BE49-F238E27FC236}">
                <a16:creationId xmlns:a16="http://schemas.microsoft.com/office/drawing/2014/main" id="{0A2C5332-F78B-4791-9A5A-AE6B937650CF}"/>
              </a:ext>
            </a:extLst>
          </p:cNvPr>
          <p:cNvSpPr>
            <a:spLocks noGrp="1"/>
          </p:cNvSpPr>
          <p:nvPr>
            <p:ph idx="1"/>
          </p:nvPr>
        </p:nvSpPr>
        <p:spPr>
          <a:xfrm>
            <a:off x="467544" y="1321025"/>
            <a:ext cx="8136904" cy="4968552"/>
          </a:xfrm>
        </p:spPr>
        <p:txBody>
          <a:bodyPr>
            <a:normAutofit fontScale="92500" lnSpcReduction="10000"/>
          </a:bodyPr>
          <a:lstStyle/>
          <a:p>
            <a:r>
              <a:rPr lang="en-GB" sz="2800" b="1" dirty="0"/>
              <a:t>T</a:t>
            </a:r>
            <a:r>
              <a:rPr lang="en-GB" sz="3000" b="1" dirty="0"/>
              <a:t>anning (</a:t>
            </a:r>
            <a:r>
              <a:rPr lang="en-GB" sz="3000" i="1" dirty="0">
                <a:solidFill>
                  <a:srgbClr val="FFFF00"/>
                </a:solidFill>
              </a:rPr>
              <a:t>deri dabaklama</a:t>
            </a:r>
            <a:r>
              <a:rPr lang="en-GB" sz="3000" b="1" dirty="0"/>
              <a:t>) technology is one of the oldest technologies in the world</a:t>
            </a:r>
          </a:p>
          <a:p>
            <a:r>
              <a:rPr lang="en-GB" sz="3000" b="1" dirty="0"/>
              <a:t>Cave </a:t>
            </a:r>
            <a:r>
              <a:rPr lang="tr-TR" sz="3000" b="1" dirty="0"/>
              <a:t>men</a:t>
            </a:r>
            <a:r>
              <a:rPr lang="en-GB" sz="3000" b="1" dirty="0"/>
              <a:t> used animal skins to protect themselves from cold weather, rain, snow</a:t>
            </a:r>
            <a:r>
              <a:rPr lang="tr-TR" sz="3000" b="1" dirty="0"/>
              <a:t>,</a:t>
            </a:r>
            <a:r>
              <a:rPr lang="en-GB" sz="3000" b="1" dirty="0"/>
              <a:t> etc (</a:t>
            </a:r>
            <a:r>
              <a:rPr lang="en-GB" sz="3000" i="1" dirty="0"/>
              <a:t>They made clothes, shoes, tents</a:t>
            </a:r>
            <a:r>
              <a:rPr lang="tr-TR" sz="3000" i="1" dirty="0"/>
              <a:t>,</a:t>
            </a:r>
            <a:r>
              <a:rPr lang="en-GB" sz="3000" i="1" dirty="0"/>
              <a:t> etc</a:t>
            </a:r>
            <a:r>
              <a:rPr lang="en-GB" sz="3000" b="1" dirty="0"/>
              <a:t>)</a:t>
            </a:r>
          </a:p>
          <a:p>
            <a:r>
              <a:rPr lang="tr-TR" sz="3000" b="1" dirty="0"/>
              <a:t>T</a:t>
            </a:r>
            <a:r>
              <a:rPr lang="en-GB" sz="3000" b="1" dirty="0"/>
              <a:t>he first written documents explain</a:t>
            </a:r>
            <a:r>
              <a:rPr lang="tr-TR" sz="3000" b="1" dirty="0"/>
              <a:t>ing</a:t>
            </a:r>
            <a:r>
              <a:rPr lang="en-GB" sz="3000" b="1" dirty="0"/>
              <a:t> how animal skin was treated with chemicals to produce leather </a:t>
            </a:r>
            <a:r>
              <a:rPr lang="en-GB" sz="3000" b="1" u="sng" dirty="0"/>
              <a:t>were written by Sumerians </a:t>
            </a:r>
          </a:p>
        </p:txBody>
      </p:sp>
      <p:sp>
        <p:nvSpPr>
          <p:cNvPr id="4" name="Date Placeholder 3">
            <a:extLst>
              <a:ext uri="{FF2B5EF4-FFF2-40B4-BE49-F238E27FC236}">
                <a16:creationId xmlns:a16="http://schemas.microsoft.com/office/drawing/2014/main" id="{FF42AC67-B700-4259-8F92-0AAEA32C672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7B2044A-5A78-425D-88EE-9BA3C7A6D69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18</a:t>
            </a:fld>
            <a:endParaRPr lang="tr-TR">
              <a:solidFill>
                <a:prstClr val="white">
                  <a:shade val="50000"/>
                </a:prstClr>
              </a:solidFill>
            </a:endParaRPr>
          </a:p>
        </p:txBody>
      </p:sp>
    </p:spTree>
    <p:extLst>
      <p:ext uri="{BB962C8B-B14F-4D97-AF65-F5344CB8AC3E}">
        <p14:creationId xmlns:p14="http://schemas.microsoft.com/office/powerpoint/2010/main" val="156377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2144-5BEB-4E83-AF9B-43D602228220}"/>
              </a:ext>
            </a:extLst>
          </p:cNvPr>
          <p:cNvSpPr>
            <a:spLocks noGrp="1"/>
          </p:cNvSpPr>
          <p:nvPr>
            <p:ph type="title"/>
          </p:nvPr>
        </p:nvSpPr>
        <p:spPr>
          <a:xfrm>
            <a:off x="467544" y="404664"/>
            <a:ext cx="8352928" cy="924475"/>
          </a:xfrm>
        </p:spPr>
        <p:txBody>
          <a:bodyPr/>
          <a:lstStyle/>
          <a:p>
            <a:r>
              <a:rPr lang="en-GB" b="1" dirty="0">
                <a:solidFill>
                  <a:srgbClr val="FFFF00"/>
                </a:solidFill>
              </a:rPr>
              <a:t>Sumerian leather tanning recipes</a:t>
            </a:r>
          </a:p>
        </p:txBody>
      </p:sp>
      <p:sp>
        <p:nvSpPr>
          <p:cNvPr id="3" name="Content Placeholder 2">
            <a:extLst>
              <a:ext uri="{FF2B5EF4-FFF2-40B4-BE49-F238E27FC236}">
                <a16:creationId xmlns:a16="http://schemas.microsoft.com/office/drawing/2014/main" id="{0A2C5332-F78B-4791-9A5A-AE6B937650CF}"/>
              </a:ext>
            </a:extLst>
          </p:cNvPr>
          <p:cNvSpPr>
            <a:spLocks noGrp="1"/>
          </p:cNvSpPr>
          <p:nvPr>
            <p:ph idx="1"/>
          </p:nvPr>
        </p:nvSpPr>
        <p:spPr>
          <a:xfrm>
            <a:off x="323528" y="1340768"/>
            <a:ext cx="8424936" cy="5256584"/>
          </a:xfrm>
        </p:spPr>
        <p:txBody>
          <a:bodyPr>
            <a:normAutofit fontScale="92500" lnSpcReduction="10000"/>
          </a:bodyPr>
          <a:lstStyle/>
          <a:p>
            <a:endParaRPr lang="en-GB" sz="2800" b="1" dirty="0"/>
          </a:p>
          <a:p>
            <a:r>
              <a:rPr lang="en-GB" sz="3000" b="1" dirty="0"/>
              <a:t>Tanning is a chemical process converting </a:t>
            </a:r>
            <a:r>
              <a:rPr lang="en-GB" sz="3000" b="1" u="sng" dirty="0"/>
              <a:t>hide to leather</a:t>
            </a:r>
          </a:p>
          <a:p>
            <a:r>
              <a:rPr lang="en-GB" sz="3000" b="1" dirty="0"/>
              <a:t>If not tanned, hides deteriorate and </a:t>
            </a:r>
            <a:r>
              <a:rPr lang="tr-TR" sz="3000" b="1" dirty="0"/>
              <a:t>they</a:t>
            </a:r>
            <a:r>
              <a:rPr lang="en-GB" sz="3000" b="1" dirty="0"/>
              <a:t> </a:t>
            </a:r>
            <a:r>
              <a:rPr lang="tr-TR" sz="3000" b="1" dirty="0"/>
              <a:t>lose</a:t>
            </a:r>
            <a:r>
              <a:rPr lang="en-GB" sz="3000" b="1" dirty="0"/>
              <a:t> a valuable economical asset</a:t>
            </a:r>
          </a:p>
          <a:p>
            <a:r>
              <a:rPr lang="en-GB" sz="3000" b="1" dirty="0"/>
              <a:t>Tanning creates </a:t>
            </a:r>
            <a:r>
              <a:rPr lang="en-GB" sz="3000" b="1" u="sng" dirty="0"/>
              <a:t>cross-linking</a:t>
            </a:r>
            <a:r>
              <a:rPr lang="en-GB" sz="3000" b="1" dirty="0"/>
              <a:t> between protein molecules of hide</a:t>
            </a:r>
          </a:p>
          <a:p>
            <a:r>
              <a:rPr lang="en-GB" sz="3000" b="1" dirty="0"/>
              <a:t>Crosslinking alters </a:t>
            </a:r>
            <a:r>
              <a:rPr lang="tr-TR" sz="3000" b="1" dirty="0"/>
              <a:t>the </a:t>
            </a:r>
            <a:r>
              <a:rPr lang="en-GB" sz="3000" b="1" dirty="0"/>
              <a:t>chemical structure of hide permanently and leather gains durability for a very long time</a:t>
            </a:r>
          </a:p>
          <a:p>
            <a:endParaRPr lang="en-GB" sz="2800" b="1" dirty="0"/>
          </a:p>
          <a:p>
            <a:endParaRPr lang="en-GB" sz="2800" b="1" dirty="0"/>
          </a:p>
        </p:txBody>
      </p:sp>
      <p:sp>
        <p:nvSpPr>
          <p:cNvPr id="4" name="Date Placeholder 3">
            <a:extLst>
              <a:ext uri="{FF2B5EF4-FFF2-40B4-BE49-F238E27FC236}">
                <a16:creationId xmlns:a16="http://schemas.microsoft.com/office/drawing/2014/main" id="{FF42AC67-B700-4259-8F92-0AAEA32C672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7B2044A-5A78-425D-88EE-9BA3C7A6D69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19</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48796AD3-05D5-434D-B821-B9F706BA9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908720"/>
            <a:ext cx="609600" cy="609600"/>
          </a:xfrm>
          <a:prstGeom prst="rect">
            <a:avLst/>
          </a:prstGeom>
        </p:spPr>
      </p:pic>
    </p:spTree>
    <p:extLst>
      <p:ext uri="{BB962C8B-B14F-4D97-AF65-F5344CB8AC3E}">
        <p14:creationId xmlns:p14="http://schemas.microsoft.com/office/powerpoint/2010/main" val="296915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48D9-F2E0-47E7-9D62-C8D9574C288E}"/>
              </a:ext>
            </a:extLst>
          </p:cNvPr>
          <p:cNvSpPr>
            <a:spLocks noGrp="1"/>
          </p:cNvSpPr>
          <p:nvPr>
            <p:ph type="title"/>
          </p:nvPr>
        </p:nvSpPr>
        <p:spPr>
          <a:xfrm>
            <a:off x="395536" y="260648"/>
            <a:ext cx="8496944" cy="2448272"/>
          </a:xfrm>
        </p:spPr>
        <p:txBody>
          <a:bodyPr/>
          <a:lstStyle/>
          <a:p>
            <a:r>
              <a:rPr lang="en-GB" sz="2800" b="1" dirty="0">
                <a:solidFill>
                  <a:srgbClr val="FFFF00"/>
                </a:solidFill>
              </a:rPr>
              <a:t>Sumerians invented </a:t>
            </a:r>
            <a:r>
              <a:rPr lang="tr-TR" sz="2800" b="1" dirty="0">
                <a:solidFill>
                  <a:srgbClr val="FFFF00"/>
                </a:solidFill>
              </a:rPr>
              <a:t>the </a:t>
            </a:r>
            <a:r>
              <a:rPr lang="tr-TR" sz="2800" b="1" u="sng" dirty="0">
                <a:solidFill>
                  <a:srgbClr val="FFFF00"/>
                </a:solidFill>
              </a:rPr>
              <a:t>plow</a:t>
            </a:r>
            <a:r>
              <a:rPr lang="en-GB" sz="2800" b="1" dirty="0">
                <a:solidFill>
                  <a:srgbClr val="FFFF00"/>
                </a:solidFill>
              </a:rPr>
              <a:t> </a:t>
            </a:r>
            <a:r>
              <a:rPr lang="en-GB" sz="2800" dirty="0"/>
              <a:t>(</a:t>
            </a:r>
            <a:r>
              <a:rPr lang="en-GB" sz="2800" i="1" dirty="0"/>
              <a:t>saban</a:t>
            </a:r>
            <a:r>
              <a:rPr lang="en-GB" sz="2800" dirty="0"/>
              <a:t>) </a:t>
            </a:r>
            <a:r>
              <a:rPr lang="en-GB" sz="2800" b="1" dirty="0">
                <a:solidFill>
                  <a:srgbClr val="FFFF00"/>
                </a:solidFill>
              </a:rPr>
              <a:t>and </a:t>
            </a:r>
            <a:r>
              <a:rPr lang="tr-TR" sz="2800" b="1" dirty="0">
                <a:solidFill>
                  <a:srgbClr val="FFFF00"/>
                </a:solidFill>
              </a:rPr>
              <a:t>they </a:t>
            </a:r>
            <a:r>
              <a:rPr lang="en-GB" sz="2800" b="1" dirty="0">
                <a:solidFill>
                  <a:srgbClr val="FFFF00"/>
                </a:solidFill>
              </a:rPr>
              <a:t>grew </a:t>
            </a:r>
            <a:r>
              <a:rPr lang="en-GB" sz="2800" b="1" u="sng" dirty="0">
                <a:solidFill>
                  <a:srgbClr val="FFFF00"/>
                </a:solidFill>
              </a:rPr>
              <a:t>barley</a:t>
            </a:r>
            <a:r>
              <a:rPr lang="en-GB" sz="2800" b="1" dirty="0">
                <a:solidFill>
                  <a:srgbClr val="FFFF00"/>
                </a:solidFill>
              </a:rPr>
              <a:t>. </a:t>
            </a:r>
            <a:r>
              <a:rPr lang="en-GB" sz="2800" b="1" u="sng" dirty="0">
                <a:solidFill>
                  <a:srgbClr val="FFFF00"/>
                </a:solidFill>
              </a:rPr>
              <a:t>They fermented barley bread to make beer</a:t>
            </a:r>
            <a:r>
              <a:rPr lang="en-GB" sz="2800" b="1" dirty="0">
                <a:solidFill>
                  <a:srgbClr val="FFFF00"/>
                </a:solidFill>
              </a:rPr>
              <a:t> </a:t>
            </a:r>
            <a:r>
              <a:rPr lang="en-GB" sz="2400" dirty="0">
                <a:solidFill>
                  <a:srgbClr val="FFFF00"/>
                </a:solidFill>
              </a:rPr>
              <a:t>(</a:t>
            </a:r>
            <a:r>
              <a:rPr lang="tr-TR" sz="2400" dirty="0">
                <a:solidFill>
                  <a:srgbClr val="FFFF00"/>
                </a:solidFill>
              </a:rPr>
              <a:t>The image</a:t>
            </a:r>
            <a:r>
              <a:rPr lang="en-GB" sz="2400" dirty="0">
                <a:solidFill>
                  <a:srgbClr val="FFFF00"/>
                </a:solidFill>
              </a:rPr>
              <a:t> is </a:t>
            </a:r>
            <a:r>
              <a:rPr lang="tr-TR" sz="2400" dirty="0">
                <a:solidFill>
                  <a:srgbClr val="FFFF00"/>
                </a:solidFill>
              </a:rPr>
              <a:t>an </a:t>
            </a:r>
            <a:r>
              <a:rPr lang="en-GB" sz="2400" dirty="0">
                <a:solidFill>
                  <a:srgbClr val="FFFF00"/>
                </a:solidFill>
              </a:rPr>
              <a:t>impression of a cylinder seal (</a:t>
            </a:r>
            <a:r>
              <a:rPr lang="tr-TR" sz="2400" i="1" dirty="0"/>
              <a:t>silindir</a:t>
            </a:r>
            <a:r>
              <a:rPr lang="en-GB" sz="2400" i="1" dirty="0"/>
              <a:t> mühür</a:t>
            </a:r>
            <a:r>
              <a:rPr lang="en-GB" sz="2400" dirty="0">
                <a:solidFill>
                  <a:srgbClr val="FFFF00"/>
                </a:solidFill>
              </a:rPr>
              <a:t>) depicting </a:t>
            </a:r>
            <a:r>
              <a:rPr lang="tr-TR" sz="2400" dirty="0">
                <a:solidFill>
                  <a:srgbClr val="FFFF00"/>
                </a:solidFill>
              </a:rPr>
              <a:t>a </a:t>
            </a:r>
            <a:r>
              <a:rPr lang="en-GB" sz="2400" dirty="0">
                <a:solidFill>
                  <a:srgbClr val="FFFF00"/>
                </a:solidFill>
              </a:rPr>
              <a:t>m</a:t>
            </a:r>
            <a:r>
              <a:rPr lang="tr-TR" sz="2400" dirty="0">
                <a:solidFill>
                  <a:srgbClr val="FFFF00"/>
                </a:solidFill>
              </a:rPr>
              <a:t>a</a:t>
            </a:r>
            <a:r>
              <a:rPr lang="en-GB" sz="2400" dirty="0">
                <a:solidFill>
                  <a:srgbClr val="FFFF00"/>
                </a:solidFill>
              </a:rPr>
              <a:t>n and </a:t>
            </a:r>
            <a:r>
              <a:rPr lang="tr-TR" sz="2400" dirty="0">
                <a:solidFill>
                  <a:srgbClr val="FFFF00"/>
                </a:solidFill>
              </a:rPr>
              <a:t>a plow</a:t>
            </a:r>
            <a:r>
              <a:rPr lang="en-GB" sz="2400" dirty="0">
                <a:solidFill>
                  <a:srgbClr val="FFFF00"/>
                </a:solidFill>
              </a:rPr>
              <a:t>)</a:t>
            </a:r>
          </a:p>
        </p:txBody>
      </p:sp>
      <p:sp>
        <p:nvSpPr>
          <p:cNvPr id="4" name="Date Placeholder 3">
            <a:extLst>
              <a:ext uri="{FF2B5EF4-FFF2-40B4-BE49-F238E27FC236}">
                <a16:creationId xmlns:a16="http://schemas.microsoft.com/office/drawing/2014/main" id="{71AB509B-5A62-4839-A145-4E33261F46CA}"/>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0F9691EF-C6DD-424B-937D-AE7E610074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a:t>
            </a:fld>
            <a:endParaRPr lang="tr-TR">
              <a:solidFill>
                <a:prstClr val="white">
                  <a:shade val="50000"/>
                </a:prstClr>
              </a:solidFill>
            </a:endParaRPr>
          </a:p>
        </p:txBody>
      </p:sp>
      <p:pic>
        <p:nvPicPr>
          <p:cNvPr id="3" name="Recorded Sound">
            <a:hlinkClick r:id="" action="ppaction://media"/>
            <a:extLst>
              <a:ext uri="{FF2B5EF4-FFF2-40B4-BE49-F238E27FC236}">
                <a16:creationId xmlns:a16="http://schemas.microsoft.com/office/drawing/2014/main" id="{5DCEA14A-06A3-41AA-905D-28126FC097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3978" y="1268760"/>
            <a:ext cx="609600" cy="609600"/>
          </a:xfrm>
          <a:prstGeom prst="rect">
            <a:avLst/>
          </a:prstGeom>
        </p:spPr>
      </p:pic>
      <p:pic>
        <p:nvPicPr>
          <p:cNvPr id="8" name="İçerik Yer Tutucusu 7" descr="Man prodding plowing ox | Seals and Tablets | The Morgan Library &amp; Museum">
            <a:extLst>
              <a:ext uri="{FF2B5EF4-FFF2-40B4-BE49-F238E27FC236}">
                <a16:creationId xmlns:a16="http://schemas.microsoft.com/office/drawing/2014/main" id="{B1670D71-629C-4B0D-8FDF-2C4D2D3F1FE0}"/>
              </a:ext>
            </a:extLst>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708920"/>
            <a:ext cx="7743360" cy="3888432"/>
          </a:xfrm>
          <a:prstGeom prst="rect">
            <a:avLst/>
          </a:prstGeom>
          <a:noFill/>
          <a:ln>
            <a:noFill/>
          </a:ln>
        </p:spPr>
      </p:pic>
    </p:spTree>
    <p:extLst>
      <p:ext uri="{BB962C8B-B14F-4D97-AF65-F5344CB8AC3E}">
        <p14:creationId xmlns:p14="http://schemas.microsoft.com/office/powerpoint/2010/main" val="11746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3B665DB-73E0-48E4-9064-4799C4916626}"/>
              </a:ext>
            </a:extLst>
          </p:cNvPr>
          <p:cNvSpPr>
            <a:spLocks noGrp="1"/>
          </p:cNvSpPr>
          <p:nvPr>
            <p:ph type="title"/>
          </p:nvPr>
        </p:nvSpPr>
        <p:spPr>
          <a:xfrm>
            <a:off x="755576" y="675724"/>
            <a:ext cx="7992888" cy="924475"/>
          </a:xfrm>
        </p:spPr>
        <p:txBody>
          <a:bodyPr/>
          <a:lstStyle/>
          <a:p>
            <a:r>
              <a:rPr lang="en-GB" b="1" dirty="0">
                <a:solidFill>
                  <a:srgbClr val="FFFF00"/>
                </a:solidFill>
              </a:rPr>
              <a:t>Sumerian leather tanning recipes</a:t>
            </a:r>
            <a:endParaRPr lang="en-US" dirty="0"/>
          </a:p>
        </p:txBody>
      </p:sp>
      <p:sp>
        <p:nvSpPr>
          <p:cNvPr id="3" name="İçerik Yer Tutucusu 2">
            <a:extLst>
              <a:ext uri="{FF2B5EF4-FFF2-40B4-BE49-F238E27FC236}">
                <a16:creationId xmlns:a16="http://schemas.microsoft.com/office/drawing/2014/main" id="{1E6E5B50-02FC-49B8-AE60-71E701EE4551}"/>
              </a:ext>
            </a:extLst>
          </p:cNvPr>
          <p:cNvSpPr>
            <a:spLocks noGrp="1"/>
          </p:cNvSpPr>
          <p:nvPr>
            <p:ph idx="1"/>
          </p:nvPr>
        </p:nvSpPr>
        <p:spPr>
          <a:xfrm>
            <a:off x="755576" y="1471749"/>
            <a:ext cx="7992888" cy="4608511"/>
          </a:xfrm>
        </p:spPr>
        <p:txBody>
          <a:bodyPr>
            <a:normAutofit/>
          </a:bodyPr>
          <a:lstStyle/>
          <a:p>
            <a:r>
              <a:rPr lang="tr-TR" sz="2800" b="1" dirty="0"/>
              <a:t>One of the oldest</a:t>
            </a:r>
            <a:r>
              <a:rPr lang="en-US" sz="2800" b="1" dirty="0"/>
              <a:t> </a:t>
            </a:r>
            <a:r>
              <a:rPr lang="tr-TR" sz="2800" b="1" dirty="0"/>
              <a:t>tanning processes</a:t>
            </a:r>
            <a:r>
              <a:rPr lang="en-US" sz="2800" b="1" dirty="0"/>
              <a:t> was </a:t>
            </a:r>
            <a:r>
              <a:rPr lang="tr-TR" sz="2800" b="1" dirty="0"/>
              <a:t>tanning leathers by </a:t>
            </a:r>
            <a:r>
              <a:rPr lang="en-US" sz="2800" b="1" u="sng" dirty="0" err="1"/>
              <a:t>smok</a:t>
            </a:r>
            <a:r>
              <a:rPr lang="tr-TR" sz="2800" b="1" u="sng" dirty="0"/>
              <a:t>e</a:t>
            </a:r>
            <a:r>
              <a:rPr lang="en-US" sz="2800" b="1" dirty="0"/>
              <a:t>  </a:t>
            </a:r>
            <a:endParaRPr lang="tr-TR" sz="2800" b="1" dirty="0"/>
          </a:p>
          <a:p>
            <a:r>
              <a:rPr lang="tr-TR" sz="2800" b="1" u="sng" dirty="0"/>
              <a:t>F</a:t>
            </a:r>
            <a:r>
              <a:rPr lang="en-US" sz="2800" b="1" u="sng" dirty="0"/>
              <a:t>ormaldehyde</a:t>
            </a:r>
            <a:r>
              <a:rPr lang="en-US" sz="2800" b="1" dirty="0"/>
              <a:t> is</a:t>
            </a:r>
            <a:r>
              <a:rPr lang="tr-TR" sz="2800" b="1" dirty="0"/>
              <a:t> present</a:t>
            </a:r>
            <a:r>
              <a:rPr lang="en-US" sz="2800" b="1" dirty="0"/>
              <a:t> in the vapors produced by burning</a:t>
            </a:r>
            <a:r>
              <a:rPr lang="tr-TR" sz="2800" b="1" dirty="0"/>
              <a:t> fresh</a:t>
            </a:r>
            <a:r>
              <a:rPr lang="en-US" sz="2800" b="1" dirty="0"/>
              <a:t> branches </a:t>
            </a:r>
            <a:r>
              <a:rPr lang="tr-TR" sz="2800" b="1" dirty="0"/>
              <a:t>which is a </a:t>
            </a:r>
            <a:r>
              <a:rPr lang="tr-TR" sz="2800" b="1" u="sng" dirty="0"/>
              <a:t>tanning agent</a:t>
            </a:r>
          </a:p>
          <a:p>
            <a:r>
              <a:rPr lang="tr-TR" sz="2800" b="1" dirty="0"/>
              <a:t>Formaldehyde forms cross-</a:t>
            </a:r>
            <a:r>
              <a:rPr lang="tr-TR" sz="2800" b="1" dirty="0" err="1"/>
              <a:t>links</a:t>
            </a:r>
            <a:r>
              <a:rPr lang="tr-TR" sz="2800" b="1" dirty="0"/>
              <a:t> in the collagen of hides</a:t>
            </a:r>
          </a:p>
          <a:p>
            <a:r>
              <a:rPr lang="tr-TR" sz="2800" b="1" dirty="0"/>
              <a:t>Formaldehyde was used for many years in modern tanning factories</a:t>
            </a:r>
          </a:p>
        </p:txBody>
      </p:sp>
      <p:sp>
        <p:nvSpPr>
          <p:cNvPr id="4" name="Veri Yer Tutucusu 3">
            <a:extLst>
              <a:ext uri="{FF2B5EF4-FFF2-40B4-BE49-F238E27FC236}">
                <a16:creationId xmlns:a16="http://schemas.microsoft.com/office/drawing/2014/main" id="{EFBA6E1C-1F2E-47F6-AD30-AB71AFA01D9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BB6EFC9-E18F-44F6-949D-D3CE15CDD1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20</a:t>
            </a:fld>
            <a:endParaRPr lang="tr-TR">
              <a:solidFill>
                <a:prstClr val="white">
                  <a:shade val="50000"/>
                </a:prstClr>
              </a:solidFill>
            </a:endParaRPr>
          </a:p>
        </p:txBody>
      </p:sp>
    </p:spTree>
    <p:extLst>
      <p:ext uri="{BB962C8B-B14F-4D97-AF65-F5344CB8AC3E}">
        <p14:creationId xmlns:p14="http://schemas.microsoft.com/office/powerpoint/2010/main" val="252511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3B665DB-73E0-48E4-9064-4799C4916626}"/>
              </a:ext>
            </a:extLst>
          </p:cNvPr>
          <p:cNvSpPr>
            <a:spLocks noGrp="1"/>
          </p:cNvSpPr>
          <p:nvPr>
            <p:ph type="title"/>
          </p:nvPr>
        </p:nvSpPr>
        <p:spPr>
          <a:xfrm>
            <a:off x="755576" y="675724"/>
            <a:ext cx="7992888" cy="924475"/>
          </a:xfrm>
        </p:spPr>
        <p:txBody>
          <a:bodyPr/>
          <a:lstStyle/>
          <a:p>
            <a:r>
              <a:rPr lang="en-GB" b="1" dirty="0">
                <a:solidFill>
                  <a:srgbClr val="FFFF00"/>
                </a:solidFill>
              </a:rPr>
              <a:t>Sumerian leather tanning recipes</a:t>
            </a:r>
            <a:endParaRPr lang="en-US" dirty="0"/>
          </a:p>
        </p:txBody>
      </p:sp>
      <p:sp>
        <p:nvSpPr>
          <p:cNvPr id="3" name="İçerik Yer Tutucusu 2">
            <a:extLst>
              <a:ext uri="{FF2B5EF4-FFF2-40B4-BE49-F238E27FC236}">
                <a16:creationId xmlns:a16="http://schemas.microsoft.com/office/drawing/2014/main" id="{1E6E5B50-02FC-49B8-AE60-71E701EE4551}"/>
              </a:ext>
            </a:extLst>
          </p:cNvPr>
          <p:cNvSpPr>
            <a:spLocks noGrp="1"/>
          </p:cNvSpPr>
          <p:nvPr>
            <p:ph idx="1"/>
          </p:nvPr>
        </p:nvSpPr>
        <p:spPr>
          <a:xfrm>
            <a:off x="755576" y="1600199"/>
            <a:ext cx="7992888" cy="4925145"/>
          </a:xfrm>
        </p:spPr>
        <p:txBody>
          <a:bodyPr>
            <a:normAutofit/>
          </a:bodyPr>
          <a:lstStyle/>
          <a:p>
            <a:r>
              <a:rPr lang="tr-TR" sz="2800" b="1" dirty="0"/>
              <a:t>Collagen of the hide is composed of proteins </a:t>
            </a:r>
          </a:p>
          <a:p>
            <a:r>
              <a:rPr lang="tr-TR" sz="2800" b="1" dirty="0"/>
              <a:t>Formaldehyde (like other tanning agents) crosslinks collagen and makes hide durable</a:t>
            </a:r>
          </a:p>
          <a:p>
            <a:r>
              <a:rPr lang="tr-TR" sz="2800" b="1" dirty="0"/>
              <a:t>Later it</a:t>
            </a:r>
            <a:r>
              <a:rPr lang="en-US" sz="2800" b="1" dirty="0"/>
              <a:t> was discovered that </a:t>
            </a:r>
            <a:r>
              <a:rPr lang="tr-TR" sz="2800" b="1" dirty="0"/>
              <a:t>the </a:t>
            </a:r>
            <a:r>
              <a:rPr lang="en-US" sz="2800" b="1" dirty="0"/>
              <a:t>rotting </a:t>
            </a:r>
            <a:r>
              <a:rPr lang="tr-TR" sz="2800" b="1" dirty="0"/>
              <a:t>of fresh hide</a:t>
            </a:r>
            <a:r>
              <a:rPr lang="en-US" sz="2800" b="1" dirty="0"/>
              <a:t> could also be stopped by drying, carried out by exposure to the sun</a:t>
            </a:r>
            <a:r>
              <a:rPr lang="tr-TR" sz="2800" b="1" dirty="0"/>
              <a:t>,</a:t>
            </a:r>
            <a:r>
              <a:rPr lang="en-US" sz="2800" b="1" dirty="0"/>
              <a:t> or by the dehydrating action of salt</a:t>
            </a:r>
            <a:endParaRPr lang="tr-TR" sz="2800" b="1" dirty="0"/>
          </a:p>
        </p:txBody>
      </p:sp>
      <p:sp>
        <p:nvSpPr>
          <p:cNvPr id="4" name="Veri Yer Tutucusu 3">
            <a:extLst>
              <a:ext uri="{FF2B5EF4-FFF2-40B4-BE49-F238E27FC236}">
                <a16:creationId xmlns:a16="http://schemas.microsoft.com/office/drawing/2014/main" id="{EFBA6E1C-1F2E-47F6-AD30-AB71AFA01D9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BB6EFC9-E18F-44F6-949D-D3CE15CDD1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21</a:t>
            </a:fld>
            <a:endParaRPr lang="tr-TR">
              <a:solidFill>
                <a:prstClr val="white">
                  <a:shade val="50000"/>
                </a:prstClr>
              </a:solidFill>
            </a:endParaRPr>
          </a:p>
        </p:txBody>
      </p:sp>
    </p:spTree>
    <p:extLst>
      <p:ext uri="{BB962C8B-B14F-4D97-AF65-F5344CB8AC3E}">
        <p14:creationId xmlns:p14="http://schemas.microsoft.com/office/powerpoint/2010/main" val="295254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3B665DB-73E0-48E4-9064-4799C4916626}"/>
              </a:ext>
            </a:extLst>
          </p:cNvPr>
          <p:cNvSpPr>
            <a:spLocks noGrp="1"/>
          </p:cNvSpPr>
          <p:nvPr>
            <p:ph type="title"/>
          </p:nvPr>
        </p:nvSpPr>
        <p:spPr>
          <a:xfrm>
            <a:off x="755576" y="675724"/>
            <a:ext cx="7992888" cy="924475"/>
          </a:xfrm>
        </p:spPr>
        <p:txBody>
          <a:bodyPr/>
          <a:lstStyle/>
          <a:p>
            <a:r>
              <a:rPr lang="en-GB" b="1" dirty="0">
                <a:solidFill>
                  <a:srgbClr val="FFFF00"/>
                </a:solidFill>
              </a:rPr>
              <a:t>Sumerian leather tanning recipes</a:t>
            </a:r>
            <a:endParaRPr lang="en-US" dirty="0"/>
          </a:p>
        </p:txBody>
      </p:sp>
      <p:sp>
        <p:nvSpPr>
          <p:cNvPr id="3" name="İçerik Yer Tutucusu 2">
            <a:extLst>
              <a:ext uri="{FF2B5EF4-FFF2-40B4-BE49-F238E27FC236}">
                <a16:creationId xmlns:a16="http://schemas.microsoft.com/office/drawing/2014/main" id="{1E6E5B50-02FC-49B8-AE60-71E701EE4551}"/>
              </a:ext>
            </a:extLst>
          </p:cNvPr>
          <p:cNvSpPr>
            <a:spLocks noGrp="1"/>
          </p:cNvSpPr>
          <p:nvPr>
            <p:ph idx="1"/>
          </p:nvPr>
        </p:nvSpPr>
        <p:spPr>
          <a:xfrm>
            <a:off x="755576" y="1471749"/>
            <a:ext cx="7992888" cy="4845186"/>
          </a:xfrm>
        </p:spPr>
        <p:txBody>
          <a:bodyPr>
            <a:normAutofit/>
          </a:bodyPr>
          <a:lstStyle/>
          <a:p>
            <a:r>
              <a:rPr lang="tr-TR" sz="2800" b="1" dirty="0"/>
              <a:t>Even though drying hides; under the sun or salting prevents rutting of hide, </a:t>
            </a:r>
            <a:r>
              <a:rPr lang="tr-TR" sz="2800" b="1" u="sng" dirty="0"/>
              <a:t>no cross-linking takes place</a:t>
            </a:r>
          </a:p>
          <a:p>
            <a:r>
              <a:rPr lang="tr-TR" sz="2800" b="1" dirty="0"/>
              <a:t>Therefore hide can not be turned into stable leather </a:t>
            </a:r>
            <a:r>
              <a:rPr lang="tr-TR" sz="2800" b="1" dirty="0" err="1"/>
              <a:t>so</a:t>
            </a:r>
            <a:r>
              <a:rPr lang="tr-TR" sz="2800" b="1" dirty="0"/>
              <a:t> it can not last for too long</a:t>
            </a:r>
          </a:p>
          <a:p>
            <a:r>
              <a:rPr lang="tr-TR" sz="2800" b="1" dirty="0"/>
              <a:t>Sumerians invented the use of </a:t>
            </a:r>
            <a:r>
              <a:rPr lang="tr-TR" sz="2800" b="1" u="sng" dirty="0" err="1"/>
              <a:t>tannin</a:t>
            </a:r>
            <a:r>
              <a:rPr lang="tr-TR" sz="2800" b="1" u="sng" dirty="0"/>
              <a:t>-containing</a:t>
            </a:r>
            <a:r>
              <a:rPr lang="tr-TR" sz="2800" b="1" dirty="0"/>
              <a:t> plants for tanning</a:t>
            </a:r>
          </a:p>
          <a:p>
            <a:r>
              <a:rPr lang="tr-TR" sz="2800" b="1" dirty="0"/>
              <a:t>Tannin molecules form cross-linking and tan the leather</a:t>
            </a:r>
            <a:endParaRPr lang="en-US" sz="2800" b="1" dirty="0"/>
          </a:p>
        </p:txBody>
      </p:sp>
      <p:sp>
        <p:nvSpPr>
          <p:cNvPr id="4" name="Veri Yer Tutucusu 3">
            <a:extLst>
              <a:ext uri="{FF2B5EF4-FFF2-40B4-BE49-F238E27FC236}">
                <a16:creationId xmlns:a16="http://schemas.microsoft.com/office/drawing/2014/main" id="{EFBA6E1C-1F2E-47F6-AD30-AB71AFA01D9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BB6EFC9-E18F-44F6-949D-D3CE15CDD1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22</a:t>
            </a:fld>
            <a:endParaRPr lang="tr-TR">
              <a:solidFill>
                <a:prstClr val="white">
                  <a:shade val="50000"/>
                </a:prstClr>
              </a:solidFill>
            </a:endParaRPr>
          </a:p>
        </p:txBody>
      </p:sp>
    </p:spTree>
    <p:extLst>
      <p:ext uri="{BB962C8B-B14F-4D97-AF65-F5344CB8AC3E}">
        <p14:creationId xmlns:p14="http://schemas.microsoft.com/office/powerpoint/2010/main" val="2884269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683568" y="404665"/>
            <a:ext cx="8064896" cy="864096"/>
          </a:xfrm>
        </p:spPr>
        <p:txBody>
          <a:bodyPr/>
          <a:lstStyle/>
          <a:p>
            <a:r>
              <a:rPr lang="en-GB" b="1" dirty="0">
                <a:solidFill>
                  <a:srgbClr val="FFFF00"/>
                </a:solidFill>
              </a:rPr>
              <a:t>Sumerian leather tanning recipes</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467544" y="1268760"/>
            <a:ext cx="8208912" cy="5040559"/>
          </a:xfrm>
        </p:spPr>
        <p:txBody>
          <a:bodyPr>
            <a:normAutofit lnSpcReduction="10000"/>
          </a:bodyPr>
          <a:lstStyle/>
          <a:p>
            <a:r>
              <a:rPr lang="en-GB" sz="2800" b="1" dirty="0"/>
              <a:t>There are many words related to leather and tanning in Sumerian clay tablets</a:t>
            </a:r>
          </a:p>
          <a:p>
            <a:r>
              <a:rPr lang="en-GB" sz="2800" b="1" dirty="0"/>
              <a:t>The man who tanned hides (tanner) was called </a:t>
            </a:r>
            <a:r>
              <a:rPr lang="en-GB" sz="2800" b="1" i="1" dirty="0">
                <a:solidFill>
                  <a:srgbClr val="FFFF00"/>
                </a:solidFill>
              </a:rPr>
              <a:t>ASGAB</a:t>
            </a:r>
            <a:r>
              <a:rPr lang="en-GB" sz="2800" b="1" dirty="0"/>
              <a:t> in Sumerian language and </a:t>
            </a:r>
            <a:r>
              <a:rPr lang="en-GB" sz="2800" b="1" i="1" dirty="0">
                <a:solidFill>
                  <a:srgbClr val="FFFF00"/>
                </a:solidFill>
              </a:rPr>
              <a:t>askappu</a:t>
            </a:r>
            <a:r>
              <a:rPr lang="en-GB" sz="2800" b="1" dirty="0">
                <a:solidFill>
                  <a:srgbClr val="FFFF00"/>
                </a:solidFill>
              </a:rPr>
              <a:t> </a:t>
            </a:r>
            <a:r>
              <a:rPr lang="en-GB" sz="2800" b="1" dirty="0"/>
              <a:t>in </a:t>
            </a:r>
            <a:r>
              <a:rPr lang="tr-TR" sz="2800" b="1" dirty="0"/>
              <a:t>the </a:t>
            </a:r>
            <a:r>
              <a:rPr lang="en-GB" sz="2800" b="1" dirty="0"/>
              <a:t>Akkadian language</a:t>
            </a:r>
          </a:p>
          <a:p>
            <a:r>
              <a:rPr lang="en-GB" sz="2800" b="1" dirty="0"/>
              <a:t>Sumerians used leather everywhere</a:t>
            </a:r>
          </a:p>
          <a:p>
            <a:r>
              <a:rPr lang="en-GB" sz="2800" b="1" dirty="0"/>
              <a:t>In </a:t>
            </a:r>
            <a:r>
              <a:rPr lang="tr-TR" sz="2800" b="1" dirty="0"/>
              <a:t>the </a:t>
            </a:r>
            <a:r>
              <a:rPr lang="en-GB" sz="2800" b="1" dirty="0"/>
              <a:t>city of </a:t>
            </a:r>
            <a:r>
              <a:rPr lang="en-GB" sz="2800" b="1" dirty="0">
                <a:solidFill>
                  <a:srgbClr val="FFFF00"/>
                </a:solidFill>
              </a:rPr>
              <a:t>UR</a:t>
            </a:r>
            <a:r>
              <a:rPr lang="en-GB" sz="2800" b="1" dirty="0"/>
              <a:t>, one out of every 8 shops was </a:t>
            </a:r>
            <a:r>
              <a:rPr lang="tr-TR" sz="2800" b="1" dirty="0"/>
              <a:t>a </a:t>
            </a:r>
            <a:r>
              <a:rPr lang="en-GB" sz="2800" b="1" dirty="0"/>
              <a:t>tanning </a:t>
            </a:r>
            <a:r>
              <a:rPr lang="tr-TR" sz="2800" b="1" dirty="0"/>
              <a:t>workshop</a:t>
            </a:r>
            <a:r>
              <a:rPr lang="en-GB" sz="2800" b="1" dirty="0"/>
              <a:t> (2000 B.C.)</a:t>
            </a:r>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15CE19DB-A0B5-4FEE-87D8-DF8070A793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124744"/>
            <a:ext cx="609600" cy="609600"/>
          </a:xfrm>
          <a:prstGeom prst="rect">
            <a:avLst/>
          </a:prstGeom>
        </p:spPr>
      </p:pic>
    </p:spTree>
    <p:extLst>
      <p:ext uri="{BB962C8B-B14F-4D97-AF65-F5344CB8AC3E}">
        <p14:creationId xmlns:p14="http://schemas.microsoft.com/office/powerpoint/2010/main" val="352052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683568" y="404664"/>
            <a:ext cx="8064896" cy="1195535"/>
          </a:xfrm>
        </p:spPr>
        <p:txBody>
          <a:bodyPr/>
          <a:lstStyle/>
          <a:p>
            <a:r>
              <a:rPr lang="en-GB" b="1" dirty="0">
                <a:solidFill>
                  <a:srgbClr val="FFFF00"/>
                </a:solidFill>
              </a:rPr>
              <a:t>Sumerian leather tanning recipes</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539552" y="1484784"/>
            <a:ext cx="8208912" cy="5184576"/>
          </a:xfrm>
        </p:spPr>
        <p:txBody>
          <a:bodyPr>
            <a:normAutofit lnSpcReduction="10000"/>
          </a:bodyPr>
          <a:lstStyle/>
          <a:p>
            <a:r>
              <a:rPr lang="en-GB" sz="2800" b="1" dirty="0"/>
              <a:t>Due to the bad </a:t>
            </a:r>
            <a:r>
              <a:rPr lang="tr-TR" sz="2800" b="1" dirty="0"/>
              <a:t>odor</a:t>
            </a:r>
            <a:r>
              <a:rPr lang="en-GB" sz="2800" b="1" dirty="0"/>
              <a:t> coming out of tanning </a:t>
            </a:r>
            <a:r>
              <a:rPr lang="tr-TR" sz="2800" b="1" dirty="0"/>
              <a:t>workshops</a:t>
            </a:r>
            <a:r>
              <a:rPr lang="en-GB" sz="2800" b="1" dirty="0"/>
              <a:t>, the tanners (</a:t>
            </a:r>
            <a:r>
              <a:rPr lang="en-GB" sz="2800" i="1" dirty="0">
                <a:solidFill>
                  <a:srgbClr val="FFFF00"/>
                </a:solidFill>
              </a:rPr>
              <a:t>deri dabaklayıcıları</a:t>
            </a:r>
            <a:r>
              <a:rPr lang="en-GB" sz="2800" b="1" dirty="0"/>
              <a:t>) had to work in </a:t>
            </a:r>
            <a:r>
              <a:rPr lang="tr-TR" sz="2800" b="1" dirty="0"/>
              <a:t>the </a:t>
            </a:r>
            <a:r>
              <a:rPr lang="en-GB" sz="2800" b="1" dirty="0"/>
              <a:t>“</a:t>
            </a:r>
            <a:r>
              <a:rPr lang="tr-TR" sz="2800" b="1" u="sng" dirty="0"/>
              <a:t>T</a:t>
            </a:r>
            <a:r>
              <a:rPr lang="en-GB" sz="2800" b="1" u="sng" dirty="0"/>
              <a:t>own of </a:t>
            </a:r>
            <a:r>
              <a:rPr lang="tr-TR" sz="2800" b="1" u="sng" dirty="0"/>
              <a:t>L</a:t>
            </a:r>
            <a:r>
              <a:rPr lang="en-GB" sz="2800" b="1" u="sng" dirty="0" err="1"/>
              <a:t>eather</a:t>
            </a:r>
            <a:r>
              <a:rPr lang="en-GB" sz="2800" b="1" u="sng" dirty="0"/>
              <a:t> </a:t>
            </a:r>
            <a:r>
              <a:rPr lang="tr-TR" sz="2800" b="1" u="sng" dirty="0"/>
              <a:t>W</a:t>
            </a:r>
            <a:r>
              <a:rPr lang="en-GB" sz="2800" b="1" u="sng" dirty="0" err="1"/>
              <a:t>orkers</a:t>
            </a:r>
            <a:r>
              <a:rPr lang="en-GB" sz="2800" b="1" dirty="0"/>
              <a:t>” away from cities where </a:t>
            </a:r>
            <a:r>
              <a:rPr lang="tr-TR" sz="2800" b="1" dirty="0"/>
              <a:t>the </a:t>
            </a:r>
            <a:r>
              <a:rPr lang="en-GB" sz="2800" b="1" dirty="0"/>
              <a:t>public lived</a:t>
            </a:r>
          </a:p>
          <a:p>
            <a:r>
              <a:rPr lang="en-GB" sz="2800" b="1" dirty="0"/>
              <a:t>The kings did not allow tanners to work in </a:t>
            </a:r>
            <a:r>
              <a:rPr lang="tr-TR" sz="2800" b="1" dirty="0"/>
              <a:t>the centers of </a:t>
            </a:r>
            <a:r>
              <a:rPr lang="en-GB" sz="2800" b="1" dirty="0"/>
              <a:t>ordinary cities</a:t>
            </a:r>
          </a:p>
          <a:p>
            <a:r>
              <a:rPr lang="en-GB" sz="2800" b="1" dirty="0"/>
              <a:t>The tanners specialized in various fields such as Armour (</a:t>
            </a:r>
            <a:r>
              <a:rPr lang="en-GB" sz="2800" i="1" dirty="0">
                <a:solidFill>
                  <a:srgbClr val="FFFF00"/>
                </a:solidFill>
              </a:rPr>
              <a:t>zırh</a:t>
            </a:r>
            <a:r>
              <a:rPr lang="en-GB" sz="2800" b="1" dirty="0"/>
              <a:t>), wagon (</a:t>
            </a:r>
            <a:r>
              <a:rPr lang="en-GB" sz="2800" i="1" dirty="0">
                <a:solidFill>
                  <a:srgbClr val="FFFF00"/>
                </a:solidFill>
              </a:rPr>
              <a:t>at arabası</a:t>
            </a:r>
            <a:r>
              <a:rPr lang="en-GB" sz="2800" b="1" dirty="0"/>
              <a:t>), saddlery (</a:t>
            </a:r>
            <a:r>
              <a:rPr lang="en-GB" sz="2800" i="1" dirty="0">
                <a:solidFill>
                  <a:srgbClr val="FFFF00"/>
                </a:solidFill>
              </a:rPr>
              <a:t>at eyeri, at koşumu</a:t>
            </a:r>
            <a:r>
              <a:rPr lang="en-GB" sz="2800" b="1" dirty="0"/>
              <a:t>), fur (</a:t>
            </a:r>
            <a:r>
              <a:rPr lang="en-GB" sz="2800" i="1" dirty="0">
                <a:solidFill>
                  <a:srgbClr val="FFFF00"/>
                </a:solidFill>
              </a:rPr>
              <a:t>kürk</a:t>
            </a:r>
            <a:r>
              <a:rPr lang="en-GB" sz="2800" b="1" dirty="0"/>
              <a:t>)</a:t>
            </a:r>
            <a:r>
              <a:rPr lang="tr-TR" sz="2800" b="1" dirty="0"/>
              <a:t>,</a:t>
            </a:r>
            <a:r>
              <a:rPr lang="en-GB" sz="2800" b="1" dirty="0"/>
              <a:t> etc.</a:t>
            </a:r>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CA08619-8B41-45FA-BFFA-9BEB716E5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1124744"/>
            <a:ext cx="609600" cy="609600"/>
          </a:xfrm>
          <a:prstGeom prst="rect">
            <a:avLst/>
          </a:prstGeom>
        </p:spPr>
      </p:pic>
    </p:spTree>
    <p:extLst>
      <p:ext uri="{BB962C8B-B14F-4D97-AF65-F5344CB8AC3E}">
        <p14:creationId xmlns:p14="http://schemas.microsoft.com/office/powerpoint/2010/main" val="35578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683568" y="332656"/>
            <a:ext cx="8064896" cy="864097"/>
          </a:xfrm>
        </p:spPr>
        <p:txBody>
          <a:bodyPr/>
          <a:lstStyle/>
          <a:p>
            <a:r>
              <a:rPr lang="en-GB" b="1" dirty="0">
                <a:solidFill>
                  <a:srgbClr val="FFFF00"/>
                </a:solidFill>
              </a:rPr>
              <a:t>Sumerian leather tanning recipes</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539552" y="1340768"/>
            <a:ext cx="8208912" cy="5328592"/>
          </a:xfrm>
        </p:spPr>
        <p:txBody>
          <a:bodyPr>
            <a:normAutofit lnSpcReduction="10000"/>
          </a:bodyPr>
          <a:lstStyle/>
          <a:p>
            <a:endParaRPr lang="en-GB" sz="2800" b="1" dirty="0"/>
          </a:p>
          <a:p>
            <a:r>
              <a:rPr lang="en-GB" sz="2800" b="1" dirty="0"/>
              <a:t>The tanner </a:t>
            </a:r>
            <a:r>
              <a:rPr lang="en-GB" sz="2800" b="1" u="sng" dirty="0"/>
              <a:t>who made fur</a:t>
            </a:r>
            <a:r>
              <a:rPr lang="en-GB" sz="2800" b="1" dirty="0"/>
              <a:t> was called: </a:t>
            </a:r>
            <a:r>
              <a:rPr lang="en-GB" sz="2800" b="1" i="1" dirty="0">
                <a:solidFill>
                  <a:srgbClr val="FFFF00"/>
                </a:solidFill>
              </a:rPr>
              <a:t>KUS.SIG.GA</a:t>
            </a:r>
            <a:r>
              <a:rPr lang="tr-TR" sz="2800" b="1" i="1" dirty="0">
                <a:solidFill>
                  <a:srgbClr val="FFFF00"/>
                </a:solidFill>
              </a:rPr>
              <a:t> (</a:t>
            </a:r>
            <a:r>
              <a:rPr lang="tr-TR" sz="2800" i="1" dirty="0"/>
              <a:t>kürkçü</a:t>
            </a:r>
            <a:r>
              <a:rPr lang="tr-TR" sz="2800" b="1" i="1" dirty="0">
                <a:solidFill>
                  <a:srgbClr val="FFFF00"/>
                </a:solidFill>
              </a:rPr>
              <a:t>)</a:t>
            </a:r>
            <a:endParaRPr lang="en-GB" sz="2800" b="1" i="1" dirty="0">
              <a:solidFill>
                <a:srgbClr val="FFFF00"/>
              </a:solidFill>
            </a:endParaRPr>
          </a:p>
          <a:p>
            <a:r>
              <a:rPr lang="en-GB" sz="2800" b="1" dirty="0"/>
              <a:t>Most of </a:t>
            </a:r>
            <a:r>
              <a:rPr lang="tr-TR" sz="2800" b="1" dirty="0"/>
              <a:t>the </a:t>
            </a:r>
            <a:r>
              <a:rPr lang="en-GB" sz="2800" b="1" dirty="0"/>
              <a:t>workers in tanning workshops were </a:t>
            </a:r>
            <a:r>
              <a:rPr lang="en-GB" sz="2800" b="1" u="sng" dirty="0"/>
              <a:t>slaves</a:t>
            </a:r>
            <a:r>
              <a:rPr lang="en-GB" sz="2800" b="1" dirty="0"/>
              <a:t> or </a:t>
            </a:r>
            <a:r>
              <a:rPr lang="en-GB" sz="2800" b="1" u="sng" dirty="0"/>
              <a:t>blind men</a:t>
            </a:r>
          </a:p>
          <a:p>
            <a:r>
              <a:rPr lang="en-GB" sz="2800" b="1" dirty="0"/>
              <a:t>Sumerians made; boats, door hinges (</a:t>
            </a:r>
            <a:r>
              <a:rPr lang="en-GB" sz="2800" i="1" dirty="0">
                <a:solidFill>
                  <a:srgbClr val="FFFF00"/>
                </a:solidFill>
              </a:rPr>
              <a:t>menteşe</a:t>
            </a:r>
            <a:r>
              <a:rPr lang="en-GB" sz="2800" b="1" dirty="0"/>
              <a:t>), bags to drink water, </a:t>
            </a:r>
            <a:r>
              <a:rPr lang="tr-TR" sz="2800" b="1" dirty="0"/>
              <a:t>pouches</a:t>
            </a:r>
            <a:r>
              <a:rPr lang="en-GB" sz="2800" b="1" dirty="0"/>
              <a:t> (</a:t>
            </a:r>
            <a:r>
              <a:rPr lang="en-GB" sz="2800" i="1" dirty="0">
                <a:solidFill>
                  <a:srgbClr val="FFFF00"/>
                </a:solidFill>
              </a:rPr>
              <a:t>kese</a:t>
            </a:r>
            <a:r>
              <a:rPr lang="en-GB" sz="2800" b="1" dirty="0"/>
              <a:t>) for butter, salt</a:t>
            </a:r>
            <a:r>
              <a:rPr lang="tr-TR" sz="2800" b="1" dirty="0"/>
              <a:t>,</a:t>
            </a:r>
            <a:r>
              <a:rPr lang="en-GB" sz="2800" b="1" dirty="0"/>
              <a:t> stylus </a:t>
            </a:r>
            <a:r>
              <a:rPr lang="tr-TR" sz="2800" b="1" dirty="0"/>
              <a:t>cases</a:t>
            </a:r>
            <a:r>
              <a:rPr lang="en-GB" sz="2800" b="1" dirty="0"/>
              <a:t> (</a:t>
            </a:r>
            <a:r>
              <a:rPr lang="en-GB" sz="2800" i="1" dirty="0">
                <a:solidFill>
                  <a:srgbClr val="FFFF00"/>
                </a:solidFill>
              </a:rPr>
              <a:t>kelem kutusu</a:t>
            </a:r>
            <a:r>
              <a:rPr lang="en-GB" sz="2800" b="1" dirty="0"/>
              <a:t>), </a:t>
            </a:r>
            <a:r>
              <a:rPr lang="tr-TR" sz="2800" b="1" dirty="0"/>
              <a:t>covers</a:t>
            </a:r>
            <a:r>
              <a:rPr lang="en-GB" sz="2800" b="1" dirty="0"/>
              <a:t> for amulets (</a:t>
            </a:r>
            <a:r>
              <a:rPr lang="en-GB" sz="2800" i="1" dirty="0">
                <a:solidFill>
                  <a:srgbClr val="FFFF00"/>
                </a:solidFill>
              </a:rPr>
              <a:t>muska</a:t>
            </a:r>
            <a:r>
              <a:rPr lang="en-GB" sz="2800" b="1" dirty="0"/>
              <a:t>), </a:t>
            </a:r>
            <a:r>
              <a:rPr lang="tr-TR" sz="2800" b="1" dirty="0"/>
              <a:t>helmets</a:t>
            </a:r>
            <a:r>
              <a:rPr lang="en-GB" sz="2800" b="1" dirty="0"/>
              <a:t>, </a:t>
            </a:r>
            <a:r>
              <a:rPr lang="tr-TR" sz="2800" b="1" dirty="0"/>
              <a:t>shields</a:t>
            </a:r>
            <a:r>
              <a:rPr lang="en-GB" sz="2800" b="1" dirty="0"/>
              <a:t>, quiver (</a:t>
            </a:r>
            <a:r>
              <a:rPr lang="en-GB" sz="2800" i="1" dirty="0">
                <a:solidFill>
                  <a:srgbClr val="FFFF00"/>
                </a:solidFill>
              </a:rPr>
              <a:t>ok sadağı</a:t>
            </a:r>
            <a:r>
              <a:rPr lang="en-GB" sz="2800" b="1" dirty="0"/>
              <a:t>, sound skin for drums, shoes, sandals, belts</a:t>
            </a:r>
            <a:r>
              <a:rPr lang="tr-TR" sz="2800" b="1" dirty="0"/>
              <a:t>,</a:t>
            </a:r>
            <a:r>
              <a:rPr lang="en-GB" sz="2800" b="1" dirty="0"/>
              <a:t> etc.</a:t>
            </a:r>
          </a:p>
          <a:p>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25</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AD8C76E7-DCAD-4B5B-A5D3-016884F1D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980728"/>
            <a:ext cx="609600" cy="609600"/>
          </a:xfrm>
          <a:prstGeom prst="rect">
            <a:avLst/>
          </a:prstGeom>
        </p:spPr>
      </p:pic>
    </p:spTree>
    <p:extLst>
      <p:ext uri="{BB962C8B-B14F-4D97-AF65-F5344CB8AC3E}">
        <p14:creationId xmlns:p14="http://schemas.microsoft.com/office/powerpoint/2010/main" val="1944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395536" y="404664"/>
            <a:ext cx="8496944" cy="2016224"/>
          </a:xfrm>
        </p:spPr>
        <p:txBody>
          <a:bodyPr/>
          <a:lstStyle/>
          <a:p>
            <a:r>
              <a:rPr lang="en-GB" b="1" dirty="0">
                <a:solidFill>
                  <a:srgbClr val="FFFF00"/>
                </a:solidFill>
              </a:rPr>
              <a:t>Mesopotamian “Leather Air Bag” </a:t>
            </a:r>
            <a:br>
              <a:rPr lang="en-GB" b="1" dirty="0">
                <a:solidFill>
                  <a:srgbClr val="FFFF00"/>
                </a:solidFill>
              </a:rPr>
            </a:br>
            <a:r>
              <a:rPr lang="en-GB" sz="2400" b="1" dirty="0"/>
              <a:t>In Mesopotamia, Assyrian soldiers crossing river under water by breathing from a leather air bag. (</a:t>
            </a:r>
            <a:r>
              <a:rPr lang="en-GB" sz="2400" i="1" dirty="0"/>
              <a:t>That’s how they won a war</a:t>
            </a:r>
            <a:r>
              <a:rPr lang="en-GB" sz="2400" b="1" dirty="0"/>
              <a:t>)</a:t>
            </a:r>
            <a:endParaRPr lang="en-GB" sz="2400"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1979712" y="2636912"/>
            <a:ext cx="5544616" cy="3816424"/>
          </a:xfrm>
        </p:spPr>
        <p:txBody>
          <a:bodyPr>
            <a:normAutofit/>
          </a:bodyPr>
          <a:lstStyle/>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26</a:t>
            </a:fld>
            <a:endParaRPr lang="tr-TR">
              <a:solidFill>
                <a:prstClr val="white">
                  <a:shade val="50000"/>
                </a:prstClr>
              </a:solidFill>
            </a:endParaRPr>
          </a:p>
        </p:txBody>
      </p:sp>
      <p:pic>
        <p:nvPicPr>
          <p:cNvPr id="6" name="Picture 5" descr="http://www.iro.umontreal.ca/~vaucher/History/Prehistoric_Craft/img/Figure_1166.jpg">
            <a:extLst>
              <a:ext uri="{FF2B5EF4-FFF2-40B4-BE49-F238E27FC236}">
                <a16:creationId xmlns:a16="http://schemas.microsoft.com/office/drawing/2014/main" id="{A77BB111-C63B-491F-B76B-EE6E04DD18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339843"/>
            <a:ext cx="6912768" cy="4410561"/>
          </a:xfrm>
          <a:prstGeom prst="rect">
            <a:avLst/>
          </a:prstGeom>
          <a:noFill/>
          <a:ln>
            <a:noFill/>
          </a:ln>
        </p:spPr>
      </p:pic>
      <p:pic>
        <p:nvPicPr>
          <p:cNvPr id="7" name="Recorded Sound">
            <a:hlinkClick r:id="" action="ppaction://media"/>
            <a:extLst>
              <a:ext uri="{FF2B5EF4-FFF2-40B4-BE49-F238E27FC236}">
                <a16:creationId xmlns:a16="http://schemas.microsoft.com/office/drawing/2014/main" id="{21A22B6F-38DE-4F86-98B2-4F06C0A528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692696"/>
            <a:ext cx="609600" cy="609600"/>
          </a:xfrm>
          <a:prstGeom prst="rect">
            <a:avLst/>
          </a:prstGeom>
        </p:spPr>
      </p:pic>
    </p:spTree>
    <p:extLst>
      <p:ext uri="{BB962C8B-B14F-4D97-AF65-F5344CB8AC3E}">
        <p14:creationId xmlns:p14="http://schemas.microsoft.com/office/powerpoint/2010/main" val="348924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723669" y="548680"/>
            <a:ext cx="8388424"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575048" y="1052736"/>
            <a:ext cx="7995896" cy="5472608"/>
          </a:xfrm>
        </p:spPr>
        <p:txBody>
          <a:bodyPr>
            <a:normAutofit lnSpcReduction="10000"/>
          </a:bodyPr>
          <a:lstStyle/>
          <a:p>
            <a:pPr marL="0" indent="0">
              <a:buNone/>
            </a:pPr>
            <a:endParaRPr lang="en-GB" sz="2800" b="1" dirty="0"/>
          </a:p>
          <a:p>
            <a:r>
              <a:rPr lang="en-GB" sz="2800" b="1" dirty="0"/>
              <a:t>Sumerians developed various steps for tanning, similar to modern tanning</a:t>
            </a:r>
          </a:p>
          <a:p>
            <a:r>
              <a:rPr lang="tr-TR" sz="2800" b="1" dirty="0"/>
              <a:t>T</a:t>
            </a:r>
            <a:r>
              <a:rPr lang="en-GB" sz="2800" b="1" dirty="0"/>
              <a:t>hey </a:t>
            </a:r>
            <a:r>
              <a:rPr lang="en-GB" sz="2800" b="1" u="sng" dirty="0"/>
              <a:t>salted</a:t>
            </a:r>
            <a:r>
              <a:rPr lang="en-GB" sz="2800" b="1" dirty="0"/>
              <a:t> </a:t>
            </a:r>
            <a:r>
              <a:rPr lang="tr-TR" sz="2800" b="1" dirty="0"/>
              <a:t>the </a:t>
            </a:r>
            <a:r>
              <a:rPr lang="en-GB" sz="2800" b="1" dirty="0"/>
              <a:t>hides after flaying (</a:t>
            </a:r>
            <a:r>
              <a:rPr lang="en-GB" sz="2800" i="1" dirty="0">
                <a:solidFill>
                  <a:srgbClr val="FFFF00"/>
                </a:solidFill>
              </a:rPr>
              <a:t>deriyi yüzmek</a:t>
            </a:r>
            <a:r>
              <a:rPr lang="en-GB" sz="2800" b="1" dirty="0"/>
              <a:t>) as today (</a:t>
            </a:r>
            <a:r>
              <a:rPr lang="tr-TR" sz="2800" b="1" dirty="0"/>
              <a:t>salting</a:t>
            </a:r>
            <a:r>
              <a:rPr lang="en-GB" sz="2800" b="1" dirty="0"/>
              <a:t> step is called “</a:t>
            </a:r>
            <a:r>
              <a:rPr lang="en-GB" sz="2800" b="1" u="sng" dirty="0"/>
              <a:t>curing”</a:t>
            </a:r>
            <a:r>
              <a:rPr lang="en-GB" sz="2800" b="1" dirty="0"/>
              <a:t>)</a:t>
            </a:r>
          </a:p>
          <a:p>
            <a:r>
              <a:rPr lang="en-GB" sz="2800" b="1" dirty="0"/>
              <a:t>Then the tanner soaked the hides into a pit (</a:t>
            </a:r>
            <a:r>
              <a:rPr lang="en-GB" sz="2800" i="1" dirty="0">
                <a:solidFill>
                  <a:srgbClr val="FFFF00"/>
                </a:solidFill>
              </a:rPr>
              <a:t>çukur</a:t>
            </a:r>
            <a:r>
              <a:rPr lang="en-GB" sz="2800" b="1" dirty="0"/>
              <a:t>) filled with water. They called the pit </a:t>
            </a:r>
            <a:r>
              <a:rPr lang="en-GB" sz="2800" b="1" i="1" dirty="0">
                <a:solidFill>
                  <a:srgbClr val="FFFF00"/>
                </a:solidFill>
              </a:rPr>
              <a:t>AGAR</a:t>
            </a:r>
          </a:p>
          <a:p>
            <a:r>
              <a:rPr lang="en-GB" sz="2800" b="1" dirty="0"/>
              <a:t>This step is known as “</a:t>
            </a:r>
            <a:r>
              <a:rPr lang="en-GB" sz="2800" b="1" u="sng" dirty="0"/>
              <a:t>soaking</a:t>
            </a:r>
            <a:r>
              <a:rPr lang="en-GB" sz="2800" b="1" dirty="0"/>
              <a:t>” its for washing dirt (</a:t>
            </a:r>
            <a:r>
              <a:rPr lang="tr-TR" sz="2800" b="1" dirty="0"/>
              <a:t>and </a:t>
            </a:r>
            <a:r>
              <a:rPr lang="en-GB" sz="2800" b="1" dirty="0"/>
              <a:t>salt too)</a:t>
            </a:r>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7D336AE0-2B82-436E-B5BF-681640CEE6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836712"/>
            <a:ext cx="609600" cy="609600"/>
          </a:xfrm>
          <a:prstGeom prst="rect">
            <a:avLst/>
          </a:prstGeom>
        </p:spPr>
      </p:pic>
    </p:spTree>
    <p:extLst>
      <p:ext uri="{BB962C8B-B14F-4D97-AF65-F5344CB8AC3E}">
        <p14:creationId xmlns:p14="http://schemas.microsoft.com/office/powerpoint/2010/main" val="19294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755576" y="476672"/>
            <a:ext cx="8208912"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539552" y="1484784"/>
            <a:ext cx="8280920" cy="5472608"/>
          </a:xfrm>
        </p:spPr>
        <p:txBody>
          <a:bodyPr>
            <a:normAutofit fontScale="85000" lnSpcReduction="20000"/>
          </a:bodyPr>
          <a:lstStyle/>
          <a:p>
            <a:pPr marL="0" indent="0">
              <a:buNone/>
            </a:pPr>
            <a:endParaRPr lang="en-GB" sz="2800" b="1" dirty="0"/>
          </a:p>
          <a:p>
            <a:r>
              <a:rPr lang="tr-TR" sz="3300" b="1" dirty="0"/>
              <a:t>To</a:t>
            </a:r>
            <a:r>
              <a:rPr lang="en-GB" sz="3300" b="1" dirty="0"/>
              <a:t> remove the hair from the hide easily they used </a:t>
            </a:r>
            <a:r>
              <a:rPr lang="en-GB" sz="3300" b="1" u="sng" dirty="0"/>
              <a:t>urine</a:t>
            </a:r>
          </a:p>
          <a:p>
            <a:r>
              <a:rPr lang="en-GB" sz="3300" b="1" dirty="0"/>
              <a:t>Urine is still used today in primitive cultures during </a:t>
            </a:r>
            <a:r>
              <a:rPr lang="tr-TR" sz="3300" b="1" dirty="0"/>
              <a:t>the </a:t>
            </a:r>
            <a:r>
              <a:rPr lang="en-GB" sz="3300" b="1" dirty="0"/>
              <a:t>tanning</a:t>
            </a:r>
          </a:p>
          <a:p>
            <a:r>
              <a:rPr lang="en-GB" sz="3300" b="1" dirty="0"/>
              <a:t>Urine serves two purposes a) to remove fat, grease</a:t>
            </a:r>
            <a:r>
              <a:rPr lang="tr-TR" sz="3300" b="1" dirty="0"/>
              <a:t>,</a:t>
            </a:r>
            <a:r>
              <a:rPr lang="en-GB" sz="3300" b="1" dirty="0"/>
              <a:t> etc</a:t>
            </a:r>
            <a:r>
              <a:rPr lang="tr-TR" sz="3300" b="1" dirty="0"/>
              <a:t>,</a:t>
            </a:r>
            <a:r>
              <a:rPr lang="en-GB" sz="3300" b="1" dirty="0"/>
              <a:t> </a:t>
            </a:r>
            <a:r>
              <a:rPr lang="tr-TR" sz="3300" b="1" dirty="0"/>
              <a:t>and </a:t>
            </a:r>
            <a:r>
              <a:rPr lang="en-GB" sz="3300" b="1" dirty="0"/>
              <a:t>b) to loosen the hair on the hide</a:t>
            </a:r>
          </a:p>
          <a:p>
            <a:r>
              <a:rPr lang="en-GB" sz="3300" b="1" dirty="0">
                <a:solidFill>
                  <a:srgbClr val="FFFF00"/>
                </a:solidFill>
              </a:rPr>
              <a:t>“</a:t>
            </a:r>
            <a:r>
              <a:rPr lang="en-GB" sz="3300" i="1" dirty="0">
                <a:solidFill>
                  <a:srgbClr val="FFFF00"/>
                </a:solidFill>
              </a:rPr>
              <a:t>Urine was used for washing clothes for centuries in the past</a:t>
            </a:r>
            <a:r>
              <a:rPr lang="en-GB" sz="3300" b="1" dirty="0">
                <a:solidFill>
                  <a:srgbClr val="FFFF00"/>
                </a:solidFill>
              </a:rPr>
              <a:t>”</a:t>
            </a:r>
          </a:p>
          <a:p>
            <a:r>
              <a:rPr lang="en-GB" sz="3300" b="1" dirty="0"/>
              <a:t>Urine is a </a:t>
            </a:r>
            <a:r>
              <a:rPr lang="en-GB" sz="3300" b="1" u="sng" dirty="0"/>
              <a:t>basic solution</a:t>
            </a:r>
            <a:r>
              <a:rPr lang="en-GB" sz="3300" b="1" dirty="0"/>
              <a:t> that’s why it cleans and loosens hair on hides</a:t>
            </a:r>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28</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88F3F0E7-DA05-4C72-B5DD-40A30485E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908720"/>
            <a:ext cx="609600" cy="609600"/>
          </a:xfrm>
          <a:prstGeom prst="rect">
            <a:avLst/>
          </a:prstGeom>
        </p:spPr>
      </p:pic>
    </p:spTree>
    <p:extLst>
      <p:ext uri="{BB962C8B-B14F-4D97-AF65-F5344CB8AC3E}">
        <p14:creationId xmlns:p14="http://schemas.microsoft.com/office/powerpoint/2010/main" val="34141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755576" y="404664"/>
            <a:ext cx="8208912"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539552" y="1313384"/>
            <a:ext cx="8280920" cy="5355976"/>
          </a:xfrm>
        </p:spPr>
        <p:txBody>
          <a:bodyPr>
            <a:normAutofit fontScale="40000" lnSpcReduction="20000"/>
          </a:bodyPr>
          <a:lstStyle/>
          <a:p>
            <a:endParaRPr lang="en-GB" sz="2800" b="1" dirty="0"/>
          </a:p>
          <a:p>
            <a:r>
              <a:rPr lang="en-GB" sz="7000" b="1" dirty="0"/>
              <a:t>Sumerians also let hides stay in water pits for a long time to partly deteriorate them</a:t>
            </a:r>
          </a:p>
          <a:p>
            <a:r>
              <a:rPr lang="en-GB" sz="7000" b="1" dirty="0"/>
              <a:t>Partial deterioration loosens hair of hides, so it becomes easy to remove the hair</a:t>
            </a:r>
          </a:p>
          <a:p>
            <a:r>
              <a:rPr lang="en-GB" sz="7000" b="1" dirty="0"/>
              <a:t>This step is called “</a:t>
            </a:r>
            <a:r>
              <a:rPr lang="en-GB" sz="7000" b="1" u="sng" dirty="0"/>
              <a:t>depilation</a:t>
            </a:r>
            <a:r>
              <a:rPr lang="en-GB" sz="7000" b="1" dirty="0"/>
              <a:t>”</a:t>
            </a:r>
            <a:r>
              <a:rPr lang="en-GB" sz="7000" b="1" u="sng" dirty="0"/>
              <a:t> </a:t>
            </a:r>
          </a:p>
          <a:p>
            <a:r>
              <a:rPr lang="en-GB" sz="7000" b="1" dirty="0"/>
              <a:t>Hair was removed by blunt knives </a:t>
            </a:r>
            <a:r>
              <a:rPr lang="tr-TR" sz="7000" b="1" dirty="0"/>
              <a:t>(</a:t>
            </a:r>
            <a:r>
              <a:rPr lang="tr-TR" sz="7000" i="1" dirty="0">
                <a:solidFill>
                  <a:srgbClr val="FFFF00"/>
                </a:solidFill>
              </a:rPr>
              <a:t>kör bıçak</a:t>
            </a:r>
            <a:r>
              <a:rPr lang="tr-TR" sz="7000" b="1" dirty="0"/>
              <a:t>) </a:t>
            </a:r>
            <a:r>
              <a:rPr lang="en-GB" sz="7000" b="1" dirty="0"/>
              <a:t>or wooden knives</a:t>
            </a:r>
          </a:p>
          <a:p>
            <a:r>
              <a:rPr lang="en-GB" sz="7000" b="1" dirty="0"/>
              <a:t>The inner surface of the hides were also cleaned with knives to remove fat and unwanted tissues</a:t>
            </a:r>
            <a:endParaRPr lang="en-GB" sz="2800" b="1" dirty="0"/>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29</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9300CF7-FAC5-492D-8FDC-C0FD1B64F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548680"/>
            <a:ext cx="609600" cy="609600"/>
          </a:xfrm>
          <a:prstGeom prst="rect">
            <a:avLst/>
          </a:prstGeom>
        </p:spPr>
      </p:pic>
    </p:spTree>
    <p:extLst>
      <p:ext uri="{BB962C8B-B14F-4D97-AF65-F5344CB8AC3E}">
        <p14:creationId xmlns:p14="http://schemas.microsoft.com/office/powerpoint/2010/main" val="20626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2AD61C0-7E2D-4BA6-9997-A405B5E8A65B}"/>
              </a:ext>
            </a:extLst>
          </p:cNvPr>
          <p:cNvSpPr>
            <a:spLocks noGrp="1"/>
          </p:cNvSpPr>
          <p:nvPr>
            <p:ph type="title"/>
          </p:nvPr>
        </p:nvSpPr>
        <p:spPr>
          <a:xfrm>
            <a:off x="683568" y="980728"/>
            <a:ext cx="3600400" cy="5336207"/>
          </a:xfrm>
        </p:spPr>
        <p:txBody>
          <a:bodyPr/>
          <a:lstStyle/>
          <a:p>
            <a:r>
              <a:rPr lang="tr-TR" b="1" dirty="0"/>
              <a:t>Sumerian clay tablet about the amount of barley given monthly to adults and children (</a:t>
            </a:r>
            <a:r>
              <a:rPr lang="tr-TR" i="1" dirty="0">
                <a:solidFill>
                  <a:srgbClr val="FFFF00"/>
                </a:solidFill>
              </a:rPr>
              <a:t>aylık gıda dağıtım tablosu</a:t>
            </a:r>
            <a:r>
              <a:rPr lang="tr-TR" b="1" dirty="0"/>
              <a:t>)</a:t>
            </a:r>
            <a:br>
              <a:rPr lang="tr-TR" b="1" dirty="0"/>
            </a:br>
            <a:r>
              <a:rPr lang="tr-TR" b="1" dirty="0"/>
              <a:t>(2350 B.C.)</a:t>
            </a:r>
            <a:endParaRPr lang="en-US" b="1" dirty="0"/>
          </a:p>
        </p:txBody>
      </p:sp>
      <p:sp>
        <p:nvSpPr>
          <p:cNvPr id="4" name="Veri Yer Tutucusu 3">
            <a:extLst>
              <a:ext uri="{FF2B5EF4-FFF2-40B4-BE49-F238E27FC236}">
                <a16:creationId xmlns:a16="http://schemas.microsoft.com/office/drawing/2014/main" id="{780BC0E3-4486-4A67-B9A8-CA771051FC3B}"/>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1296B5A-8167-4FA0-B7CD-E32980E9964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a:t>
            </a:fld>
            <a:endParaRPr lang="tr-TR">
              <a:solidFill>
                <a:prstClr val="white">
                  <a:shade val="50000"/>
                </a:prstClr>
              </a:solidFill>
            </a:endParaRPr>
          </a:p>
        </p:txBody>
      </p:sp>
      <p:pic>
        <p:nvPicPr>
          <p:cNvPr id="1026" name="Picture 2" descr="https://upload.wikimedia.org/wikipedia/commons/thumb/e/e5/Issue_of_barley_rations.JPG/220px-Issue_of_barley_rations.JPG">
            <a:extLst>
              <a:ext uri="{FF2B5EF4-FFF2-40B4-BE49-F238E27FC236}">
                <a16:creationId xmlns:a16="http://schemas.microsoft.com/office/drawing/2014/main" id="{8E1F6D0F-3DDD-4D62-A1B1-31BE547B5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3968" y="980728"/>
            <a:ext cx="4536504" cy="523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0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611560" y="404664"/>
            <a:ext cx="8352928"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650776" y="1133297"/>
            <a:ext cx="7737648" cy="5104015"/>
          </a:xfrm>
        </p:spPr>
        <p:txBody>
          <a:bodyPr>
            <a:normAutofit fontScale="70000" lnSpcReduction="20000"/>
          </a:bodyPr>
          <a:lstStyle/>
          <a:p>
            <a:endParaRPr lang="en-GB" sz="4000" b="1" dirty="0"/>
          </a:p>
          <a:p>
            <a:r>
              <a:rPr lang="en-GB" sz="4000" b="1" dirty="0"/>
              <a:t>The final two steps of Sumerian tanning were very important chemical procedures</a:t>
            </a:r>
          </a:p>
          <a:p>
            <a:r>
              <a:rPr lang="en-GB" sz="4000" b="1" dirty="0"/>
              <a:t>“</a:t>
            </a:r>
            <a:r>
              <a:rPr lang="en-GB" sz="4000" b="1" u="sng" dirty="0"/>
              <a:t>Bating</a:t>
            </a:r>
            <a:r>
              <a:rPr lang="en-GB" sz="4000" b="1" dirty="0"/>
              <a:t>” step of Sumerians was to treat hide with animal dung (</a:t>
            </a:r>
            <a:r>
              <a:rPr lang="en-GB" sz="4000" i="1" dirty="0">
                <a:solidFill>
                  <a:srgbClr val="FFFF00"/>
                </a:solidFill>
              </a:rPr>
              <a:t>gübre</a:t>
            </a:r>
            <a:r>
              <a:rPr lang="en-GB" sz="4000" b="1" dirty="0"/>
              <a:t>)</a:t>
            </a:r>
          </a:p>
          <a:p>
            <a:r>
              <a:rPr lang="en-GB" sz="4000" b="1" dirty="0"/>
              <a:t>“</a:t>
            </a:r>
            <a:r>
              <a:rPr lang="en-GB" sz="4000" b="1" dirty="0">
                <a:solidFill>
                  <a:srgbClr val="FFFF00"/>
                </a:solidFill>
              </a:rPr>
              <a:t>Dog manure</a:t>
            </a:r>
            <a:r>
              <a:rPr lang="en-GB" sz="4000" b="1" dirty="0"/>
              <a:t>” </a:t>
            </a:r>
            <a:r>
              <a:rPr lang="tr-TR" sz="4000" b="1" dirty="0"/>
              <a:t>(</a:t>
            </a:r>
            <a:r>
              <a:rPr lang="tr-TR" sz="4000" i="1" dirty="0"/>
              <a:t>köpek dışkısı</a:t>
            </a:r>
            <a:r>
              <a:rPr lang="tr-TR" sz="4000" b="1" dirty="0"/>
              <a:t>) </a:t>
            </a:r>
            <a:r>
              <a:rPr lang="en-GB" sz="4000" b="1" dirty="0"/>
              <a:t>was used in modern tanning factories for many centuries. It is still used by some people who prefer to live in natural environments </a:t>
            </a:r>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30</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9F40E055-9E1A-4071-8D6F-385832EDA6A0}"/>
              </a:ext>
            </a:extLst>
          </p:cNvPr>
          <p:cNvPicPr>
            <a:picLocks noChangeAspect="1"/>
          </p:cNvPicPr>
          <p:nvPr>
            <a:audioFile r:link="rId1"/>
            <p:extLst>
              <p:ext uri="{DAA4B4D4-6D71-4841-9C94-3DE7FCFB9230}">
                <p14:media xmlns:p14="http://schemas.microsoft.com/office/powerpoint/2010/main" r:embed="rId2">
                  <p14:trim end="41768.9455"/>
                </p14:media>
              </p:ext>
            </p:extLst>
          </p:nvPr>
        </p:nvPicPr>
        <p:blipFill>
          <a:blip r:embed="rId4"/>
          <a:stretch>
            <a:fillRect/>
          </a:stretch>
        </p:blipFill>
        <p:spPr>
          <a:xfrm>
            <a:off x="8172400" y="620688"/>
            <a:ext cx="609600" cy="609600"/>
          </a:xfrm>
          <a:prstGeom prst="rect">
            <a:avLst/>
          </a:prstGeom>
        </p:spPr>
      </p:pic>
    </p:spTree>
    <p:extLst>
      <p:ext uri="{BB962C8B-B14F-4D97-AF65-F5344CB8AC3E}">
        <p14:creationId xmlns:p14="http://schemas.microsoft.com/office/powerpoint/2010/main" val="412957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AE46-199E-4C18-A2CE-98A5102CAC93}"/>
              </a:ext>
            </a:extLst>
          </p:cNvPr>
          <p:cNvSpPr>
            <a:spLocks noGrp="1"/>
          </p:cNvSpPr>
          <p:nvPr>
            <p:ph type="title"/>
          </p:nvPr>
        </p:nvSpPr>
        <p:spPr>
          <a:xfrm>
            <a:off x="611560" y="404664"/>
            <a:ext cx="8352928"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C2D23E63-1FF6-4E22-9BC5-F913D67A8E00}"/>
              </a:ext>
            </a:extLst>
          </p:cNvPr>
          <p:cNvSpPr>
            <a:spLocks noGrp="1"/>
          </p:cNvSpPr>
          <p:nvPr>
            <p:ph idx="1"/>
          </p:nvPr>
        </p:nvSpPr>
        <p:spPr>
          <a:xfrm>
            <a:off x="809834" y="1412776"/>
            <a:ext cx="7738392" cy="4721522"/>
          </a:xfrm>
        </p:spPr>
        <p:txBody>
          <a:bodyPr>
            <a:normAutofit/>
          </a:bodyPr>
          <a:lstStyle/>
          <a:p>
            <a:endParaRPr lang="en-GB" sz="2800" b="1" dirty="0"/>
          </a:p>
          <a:p>
            <a:r>
              <a:rPr lang="tr-TR" sz="2800" b="1" dirty="0"/>
              <a:t>The dog manure contains certain enzymes</a:t>
            </a:r>
          </a:p>
          <a:p>
            <a:r>
              <a:rPr lang="tr-TR" sz="2800" b="1" dirty="0"/>
              <a:t>When</a:t>
            </a:r>
            <a:r>
              <a:rPr lang="en-GB" sz="2800" b="1" dirty="0"/>
              <a:t> </a:t>
            </a:r>
            <a:r>
              <a:rPr lang="tr-TR" sz="2800" b="1" dirty="0"/>
              <a:t>the </a:t>
            </a:r>
            <a:r>
              <a:rPr lang="en-GB" sz="2800" b="1" dirty="0"/>
              <a:t>hide is treated with </a:t>
            </a:r>
            <a:r>
              <a:rPr lang="tr-TR" sz="2800" b="1" dirty="0"/>
              <a:t>dog manure</a:t>
            </a:r>
            <a:r>
              <a:rPr lang="en-GB" sz="2800" b="1" dirty="0"/>
              <a:t> </a:t>
            </a:r>
            <a:r>
              <a:rPr lang="tr-TR" sz="2800" b="1" dirty="0"/>
              <a:t>or animal dung</a:t>
            </a:r>
            <a:r>
              <a:rPr lang="en-GB" sz="2800" b="1" dirty="0"/>
              <a:t> </a:t>
            </a:r>
            <a:r>
              <a:rPr lang="tr-TR" sz="2800" b="1" dirty="0"/>
              <a:t>the</a:t>
            </a:r>
            <a:r>
              <a:rPr lang="en-GB" sz="2800" b="1" dirty="0"/>
              <a:t> </a:t>
            </a:r>
            <a:r>
              <a:rPr lang="en-GB" sz="2800" b="1" u="sng" dirty="0"/>
              <a:t>enzyme</a:t>
            </a:r>
            <a:r>
              <a:rPr lang="tr-TR" sz="2800" b="1" u="sng" dirty="0"/>
              <a:t>s</a:t>
            </a:r>
            <a:r>
              <a:rPr lang="en-GB" sz="2800" b="1" dirty="0"/>
              <a:t> </a:t>
            </a:r>
            <a:r>
              <a:rPr lang="tr-TR" sz="2800" b="1" dirty="0"/>
              <a:t>present in them remove</a:t>
            </a:r>
            <a:r>
              <a:rPr lang="en-GB" sz="2800" b="1" dirty="0"/>
              <a:t> some unwanted proteins</a:t>
            </a:r>
            <a:endParaRPr lang="tr-TR" sz="2800" b="1" dirty="0"/>
          </a:p>
          <a:p>
            <a:r>
              <a:rPr lang="tr-TR" sz="2800" b="1" dirty="0"/>
              <a:t>This step makes the leather soft and more durable</a:t>
            </a:r>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0A65E757-C75D-4EF1-9DAD-4B49A26398E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5A0F9F4-956E-47AB-83B0-97980A70170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31</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9F40E055-9E1A-4071-8D6F-385832EDA6A0}"/>
              </a:ext>
            </a:extLst>
          </p:cNvPr>
          <p:cNvPicPr>
            <a:picLocks noChangeAspect="1"/>
          </p:cNvPicPr>
          <p:nvPr>
            <a:audioFile r:link="rId1"/>
            <p:extLst>
              <p:ext uri="{DAA4B4D4-6D71-4841-9C94-3DE7FCFB9230}">
                <p14:media xmlns:p14="http://schemas.microsoft.com/office/powerpoint/2010/main" r:embed="rId2">
                  <p14:trim end="41768.9455"/>
                </p14:media>
              </p:ext>
            </p:extLst>
          </p:nvPr>
        </p:nvPicPr>
        <p:blipFill>
          <a:blip r:embed="rId4"/>
          <a:stretch>
            <a:fillRect/>
          </a:stretch>
        </p:blipFill>
        <p:spPr>
          <a:xfrm>
            <a:off x="8172400" y="620688"/>
            <a:ext cx="609600" cy="609600"/>
          </a:xfrm>
          <a:prstGeom prst="rect">
            <a:avLst/>
          </a:prstGeom>
        </p:spPr>
      </p:pic>
    </p:spTree>
    <p:extLst>
      <p:ext uri="{BB962C8B-B14F-4D97-AF65-F5344CB8AC3E}">
        <p14:creationId xmlns:p14="http://schemas.microsoft.com/office/powerpoint/2010/main" val="12359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0EF5-D17C-49F6-993A-B3E6538CF820}"/>
              </a:ext>
            </a:extLst>
          </p:cNvPr>
          <p:cNvSpPr>
            <a:spLocks noGrp="1"/>
          </p:cNvSpPr>
          <p:nvPr>
            <p:ph type="title"/>
          </p:nvPr>
        </p:nvSpPr>
        <p:spPr>
          <a:xfrm>
            <a:off x="755576" y="404665"/>
            <a:ext cx="7776864" cy="864096"/>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B09C9917-BD8B-405A-8FCA-FA9BD9999073}"/>
              </a:ext>
            </a:extLst>
          </p:cNvPr>
          <p:cNvSpPr>
            <a:spLocks noGrp="1"/>
          </p:cNvSpPr>
          <p:nvPr>
            <p:ph idx="1"/>
          </p:nvPr>
        </p:nvSpPr>
        <p:spPr>
          <a:xfrm>
            <a:off x="759836" y="1530829"/>
            <a:ext cx="7811108" cy="4896543"/>
          </a:xfrm>
        </p:spPr>
        <p:txBody>
          <a:bodyPr>
            <a:normAutofit lnSpcReduction="10000"/>
          </a:bodyPr>
          <a:lstStyle/>
          <a:p>
            <a:r>
              <a:rPr lang="tr-TR" sz="2800" b="1" dirty="0"/>
              <a:t>B</a:t>
            </a:r>
            <a:r>
              <a:rPr lang="en-GB" sz="2800" b="1" dirty="0"/>
              <a:t>ating step </a:t>
            </a:r>
            <a:r>
              <a:rPr lang="tr-TR" sz="2800" b="1" dirty="0"/>
              <a:t>is an important step for </a:t>
            </a:r>
            <a:r>
              <a:rPr lang="en-GB" sz="2800" b="1" dirty="0"/>
              <a:t>increas</a:t>
            </a:r>
            <a:r>
              <a:rPr lang="tr-TR" sz="2800" b="1" dirty="0"/>
              <a:t>ing</a:t>
            </a:r>
            <a:r>
              <a:rPr lang="en-GB" sz="2800" b="1" dirty="0"/>
              <a:t> the quality of </a:t>
            </a:r>
            <a:r>
              <a:rPr lang="tr-TR" sz="2800" b="1" dirty="0"/>
              <a:t>leather</a:t>
            </a:r>
            <a:r>
              <a:rPr lang="en-GB" sz="2800" b="1" dirty="0"/>
              <a:t> </a:t>
            </a:r>
          </a:p>
          <a:p>
            <a:r>
              <a:rPr lang="en-GB" sz="2800" b="1" dirty="0"/>
              <a:t>Sumerians used animal dung. Later fresh dog manure was preferred because it was more effective </a:t>
            </a:r>
          </a:p>
          <a:p>
            <a:r>
              <a:rPr lang="en-GB" sz="2800" b="1" dirty="0"/>
              <a:t>Modern factories use </a:t>
            </a:r>
            <a:r>
              <a:rPr lang="en-GB" sz="2800" b="1" u="sng" dirty="0"/>
              <a:t>isolated enzymes</a:t>
            </a:r>
            <a:r>
              <a:rPr lang="tr-TR" sz="2800" b="1" dirty="0"/>
              <a:t> for bating step</a:t>
            </a:r>
            <a:endParaRPr lang="en-GB" sz="2800" b="1" dirty="0"/>
          </a:p>
          <a:p>
            <a:r>
              <a:rPr lang="en-GB" sz="2800" b="1" dirty="0"/>
              <a:t>The last step of Sumerians was the “</a:t>
            </a:r>
            <a:r>
              <a:rPr lang="en-GB" sz="2800" b="1" u="sng" dirty="0"/>
              <a:t>tanning</a:t>
            </a:r>
            <a:r>
              <a:rPr lang="en-GB" sz="2800" b="1" dirty="0"/>
              <a:t>” step which convert</a:t>
            </a:r>
            <a:r>
              <a:rPr lang="tr-TR" sz="2800" b="1" dirty="0"/>
              <a:t>ed</a:t>
            </a:r>
            <a:r>
              <a:rPr lang="en-GB" sz="2800" b="1" dirty="0"/>
              <a:t> hide to usable and durable leather</a:t>
            </a:r>
          </a:p>
          <a:p>
            <a:endParaRPr lang="en-GB" dirty="0"/>
          </a:p>
        </p:txBody>
      </p:sp>
      <p:sp>
        <p:nvSpPr>
          <p:cNvPr id="4" name="Date Placeholder 3">
            <a:extLst>
              <a:ext uri="{FF2B5EF4-FFF2-40B4-BE49-F238E27FC236}">
                <a16:creationId xmlns:a16="http://schemas.microsoft.com/office/drawing/2014/main" id="{D29495AD-AB0E-44B2-9CFA-10BCAF2EDA73}"/>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5C7D1BD-6AC6-4651-A29F-AA706B34C0C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32</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155DA639-7E42-4DA4-AED0-8607D497B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764704"/>
            <a:ext cx="609600" cy="609600"/>
          </a:xfrm>
          <a:prstGeom prst="rect">
            <a:avLst/>
          </a:prstGeom>
        </p:spPr>
      </p:pic>
    </p:spTree>
    <p:extLst>
      <p:ext uri="{BB962C8B-B14F-4D97-AF65-F5344CB8AC3E}">
        <p14:creationId xmlns:p14="http://schemas.microsoft.com/office/powerpoint/2010/main" val="16219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27013-5C41-408C-8995-DB4E80B6D40B}"/>
              </a:ext>
            </a:extLst>
          </p:cNvPr>
          <p:cNvSpPr>
            <a:spLocks noGrp="1"/>
          </p:cNvSpPr>
          <p:nvPr>
            <p:ph type="title"/>
          </p:nvPr>
        </p:nvSpPr>
        <p:spPr>
          <a:xfrm>
            <a:off x="611560" y="332657"/>
            <a:ext cx="7848872" cy="792088"/>
          </a:xfrm>
        </p:spPr>
        <p:txBody>
          <a:bodyPr/>
          <a:lstStyle/>
          <a:p>
            <a:r>
              <a:rPr lang="en-GB" b="1" dirty="0">
                <a:solidFill>
                  <a:srgbClr val="FFFF00"/>
                </a:solidFill>
              </a:rPr>
              <a:t>Sumerian leather tanning steps </a:t>
            </a:r>
            <a:endParaRPr lang="en-GB" dirty="0"/>
          </a:p>
        </p:txBody>
      </p:sp>
      <p:sp>
        <p:nvSpPr>
          <p:cNvPr id="3" name="Content Placeholder 2">
            <a:extLst>
              <a:ext uri="{FF2B5EF4-FFF2-40B4-BE49-F238E27FC236}">
                <a16:creationId xmlns:a16="http://schemas.microsoft.com/office/drawing/2014/main" id="{6C5E5AD3-4A1F-49D1-A7E8-3B5A52C2393D}"/>
              </a:ext>
            </a:extLst>
          </p:cNvPr>
          <p:cNvSpPr>
            <a:spLocks noGrp="1"/>
          </p:cNvSpPr>
          <p:nvPr>
            <p:ph idx="1"/>
          </p:nvPr>
        </p:nvSpPr>
        <p:spPr>
          <a:xfrm>
            <a:off x="251520" y="1124744"/>
            <a:ext cx="8496944" cy="5400600"/>
          </a:xfrm>
        </p:spPr>
        <p:txBody>
          <a:bodyPr>
            <a:normAutofit lnSpcReduction="10000"/>
          </a:bodyPr>
          <a:lstStyle/>
          <a:p>
            <a:pPr lvl="0">
              <a:buClr>
                <a:srgbClr val="FF9000"/>
              </a:buClr>
            </a:pPr>
            <a:endParaRPr lang="en-GB" sz="2800" b="1" dirty="0">
              <a:solidFill>
                <a:prstClr val="white"/>
              </a:solidFill>
            </a:endParaRPr>
          </a:p>
          <a:p>
            <a:pPr>
              <a:buClr>
                <a:srgbClr val="FF9000"/>
              </a:buClr>
            </a:pPr>
            <a:r>
              <a:rPr lang="en-GB" sz="2800" b="1" dirty="0">
                <a:solidFill>
                  <a:prstClr val="white"/>
                </a:solidFill>
              </a:rPr>
              <a:t>Sumerians</a:t>
            </a:r>
            <a:r>
              <a:rPr lang="tr-TR" sz="2800" b="1" dirty="0">
                <a:solidFill>
                  <a:prstClr val="white"/>
                </a:solidFill>
              </a:rPr>
              <a:t> </a:t>
            </a:r>
            <a:r>
              <a:rPr lang="en-GB" sz="2800" b="1" dirty="0">
                <a:solidFill>
                  <a:prstClr val="white"/>
                </a:solidFill>
              </a:rPr>
              <a:t>used mineral tanning agents such as </a:t>
            </a:r>
            <a:r>
              <a:rPr lang="en-GB" sz="2800" b="1" u="sng" dirty="0">
                <a:solidFill>
                  <a:prstClr val="white"/>
                </a:solidFill>
              </a:rPr>
              <a:t>alum</a:t>
            </a:r>
            <a:r>
              <a:rPr lang="tr-TR" sz="2800" b="1" dirty="0">
                <a:solidFill>
                  <a:prstClr val="white"/>
                </a:solidFill>
              </a:rPr>
              <a:t> too (</a:t>
            </a:r>
            <a:r>
              <a:rPr lang="tr-TR" sz="2800" i="1" u="sng" dirty="0">
                <a:solidFill>
                  <a:srgbClr val="FFFF00"/>
                </a:solidFill>
              </a:rPr>
              <a:t>şap</a:t>
            </a:r>
            <a:r>
              <a:rPr lang="tr-TR" sz="2800" dirty="0">
                <a:solidFill>
                  <a:prstClr val="white"/>
                </a:solidFill>
              </a:rPr>
              <a:t>: </a:t>
            </a:r>
            <a:r>
              <a:rPr lang="tr-TR" sz="2400" b="1" dirty="0">
                <a:solidFill>
                  <a:srgbClr val="FFFF00"/>
                </a:solidFill>
              </a:rPr>
              <a:t>KAl</a:t>
            </a:r>
            <a:r>
              <a:rPr lang="tr-TR" sz="2400" b="1" baseline="-25000" dirty="0">
                <a:solidFill>
                  <a:srgbClr val="FFFF00"/>
                </a:solidFill>
              </a:rPr>
              <a:t>3</a:t>
            </a:r>
            <a:r>
              <a:rPr lang="tr-TR" sz="2400" b="1" dirty="0">
                <a:solidFill>
                  <a:srgbClr val="FFFF00"/>
                </a:solidFill>
              </a:rPr>
              <a:t>(SO</a:t>
            </a:r>
            <a:r>
              <a:rPr lang="tr-TR" sz="2400" b="1" baseline="-25000" dirty="0">
                <a:solidFill>
                  <a:srgbClr val="FFFF00"/>
                </a:solidFill>
              </a:rPr>
              <a:t>4</a:t>
            </a:r>
            <a:r>
              <a:rPr lang="tr-TR" sz="2400" b="1" dirty="0">
                <a:solidFill>
                  <a:srgbClr val="FFFF00"/>
                </a:solidFill>
              </a:rPr>
              <a:t>)</a:t>
            </a:r>
            <a:r>
              <a:rPr lang="tr-TR" sz="2400" b="1" baseline="-25000" dirty="0">
                <a:solidFill>
                  <a:srgbClr val="FFFF00"/>
                </a:solidFill>
              </a:rPr>
              <a:t>2</a:t>
            </a:r>
            <a:r>
              <a:rPr lang="tr-TR" sz="2400" b="1" dirty="0">
                <a:solidFill>
                  <a:srgbClr val="FFFF00"/>
                </a:solidFill>
              </a:rPr>
              <a:t> (OH)</a:t>
            </a:r>
            <a:r>
              <a:rPr lang="tr-TR" b="1" baseline="-25000" dirty="0">
                <a:solidFill>
                  <a:srgbClr val="FFFF00"/>
                </a:solidFill>
              </a:rPr>
              <a:t>6 </a:t>
            </a:r>
            <a:r>
              <a:rPr lang="tr-TR" sz="2400" b="1" dirty="0">
                <a:solidFill>
                  <a:prstClr val="white"/>
                </a:solidFill>
              </a:rPr>
              <a:t>)</a:t>
            </a:r>
            <a:endParaRPr lang="en-GB" sz="2800" b="1" dirty="0">
              <a:solidFill>
                <a:prstClr val="white"/>
              </a:solidFill>
            </a:endParaRPr>
          </a:p>
          <a:p>
            <a:pPr lvl="0">
              <a:buClr>
                <a:srgbClr val="FF9000"/>
              </a:buClr>
            </a:pPr>
            <a:r>
              <a:rPr lang="en-GB" sz="2800" b="1" dirty="0">
                <a:solidFill>
                  <a:prstClr val="white"/>
                </a:solidFill>
              </a:rPr>
              <a:t>They also used vegetable tanning agents such as gal nut, </a:t>
            </a:r>
            <a:r>
              <a:rPr lang="tr-TR" sz="2800" b="1" dirty="0">
                <a:solidFill>
                  <a:prstClr val="white"/>
                </a:solidFill>
              </a:rPr>
              <a:t>the </a:t>
            </a:r>
            <a:r>
              <a:rPr lang="en-GB" sz="2800" b="1" dirty="0">
                <a:solidFill>
                  <a:prstClr val="white"/>
                </a:solidFill>
              </a:rPr>
              <a:t>bark of </a:t>
            </a:r>
            <a:r>
              <a:rPr lang="tr-TR" sz="2800" b="1" dirty="0">
                <a:solidFill>
                  <a:prstClr val="white"/>
                </a:solidFill>
              </a:rPr>
              <a:t>an </a:t>
            </a:r>
            <a:r>
              <a:rPr lang="en-GB" sz="2800" b="1" dirty="0">
                <a:solidFill>
                  <a:prstClr val="white"/>
                </a:solidFill>
              </a:rPr>
              <a:t>oak tree, </a:t>
            </a:r>
            <a:r>
              <a:rPr lang="tr-TR" sz="2800" b="1" dirty="0">
                <a:solidFill>
                  <a:prstClr val="white"/>
                </a:solidFill>
              </a:rPr>
              <a:t>and </a:t>
            </a:r>
            <a:r>
              <a:rPr lang="en-GB" sz="2800" b="1" dirty="0">
                <a:solidFill>
                  <a:prstClr val="white"/>
                </a:solidFill>
              </a:rPr>
              <a:t>pomegranate (</a:t>
            </a:r>
            <a:r>
              <a:rPr lang="en-GB" sz="2800" i="1" dirty="0">
                <a:solidFill>
                  <a:srgbClr val="FFFF00"/>
                </a:solidFill>
              </a:rPr>
              <a:t>nar</a:t>
            </a:r>
            <a:r>
              <a:rPr lang="en-GB" sz="2800" i="1" dirty="0">
                <a:solidFill>
                  <a:prstClr val="white"/>
                </a:solidFill>
              </a:rPr>
              <a:t>) </a:t>
            </a:r>
            <a:r>
              <a:rPr lang="en-GB" sz="2800" b="1" dirty="0">
                <a:solidFill>
                  <a:prstClr val="white"/>
                </a:solidFill>
              </a:rPr>
              <a:t>rinds (</a:t>
            </a:r>
            <a:r>
              <a:rPr lang="en-GB" sz="2800" i="1" dirty="0">
                <a:solidFill>
                  <a:srgbClr val="FFFF00"/>
                </a:solidFill>
              </a:rPr>
              <a:t>kabuk</a:t>
            </a:r>
            <a:r>
              <a:rPr lang="en-GB" sz="2800" b="1" dirty="0">
                <a:solidFill>
                  <a:prstClr val="white"/>
                </a:solidFill>
              </a:rPr>
              <a:t>)</a:t>
            </a:r>
            <a:r>
              <a:rPr lang="tr-TR" sz="2800" b="1" dirty="0">
                <a:solidFill>
                  <a:prstClr val="white"/>
                </a:solidFill>
              </a:rPr>
              <a:t>. These plants all contain </a:t>
            </a:r>
            <a:r>
              <a:rPr lang="tr-TR" sz="2800" b="1" u="sng" dirty="0" err="1">
                <a:solidFill>
                  <a:prstClr val="white"/>
                </a:solidFill>
              </a:rPr>
              <a:t>tannin</a:t>
            </a:r>
            <a:endParaRPr lang="en-GB" sz="2800" b="1" u="sng" dirty="0">
              <a:solidFill>
                <a:prstClr val="white"/>
              </a:solidFill>
            </a:endParaRPr>
          </a:p>
          <a:p>
            <a:pPr lvl="0">
              <a:buClr>
                <a:srgbClr val="FF9000"/>
              </a:buClr>
            </a:pPr>
            <a:r>
              <a:rPr lang="en-GB" sz="2800" b="1" dirty="0">
                <a:solidFill>
                  <a:prstClr val="white"/>
                </a:solidFill>
              </a:rPr>
              <a:t>Tanning agents create </a:t>
            </a:r>
            <a:r>
              <a:rPr lang="tr-TR" sz="2800" b="1" dirty="0">
                <a:solidFill>
                  <a:prstClr val="white"/>
                </a:solidFill>
              </a:rPr>
              <a:t>cross-linking</a:t>
            </a:r>
            <a:r>
              <a:rPr lang="en-GB" sz="2800" b="1" dirty="0">
                <a:solidFill>
                  <a:prstClr val="white"/>
                </a:solidFill>
              </a:rPr>
              <a:t> bonds between protein chains of hides</a:t>
            </a:r>
          </a:p>
          <a:p>
            <a:pPr lvl="0">
              <a:buClr>
                <a:srgbClr val="FF9000"/>
              </a:buClr>
            </a:pPr>
            <a:r>
              <a:rPr lang="en-GB" sz="2800" b="1" dirty="0">
                <a:solidFill>
                  <a:prstClr val="white"/>
                </a:solidFill>
              </a:rPr>
              <a:t>Modern factories use </a:t>
            </a:r>
            <a:r>
              <a:rPr lang="en-GB" sz="2800" b="1" u="sng" dirty="0">
                <a:solidFill>
                  <a:srgbClr val="FFFF00"/>
                </a:solidFill>
              </a:rPr>
              <a:t>chrome alum</a:t>
            </a:r>
            <a:r>
              <a:rPr lang="en-GB" sz="2800" b="1" dirty="0">
                <a:solidFill>
                  <a:srgbClr val="FFFF00"/>
                </a:solidFill>
              </a:rPr>
              <a:t> </a:t>
            </a:r>
            <a:r>
              <a:rPr lang="tr-TR" sz="2800" b="1" dirty="0">
                <a:solidFill>
                  <a:srgbClr val="FFFF00"/>
                </a:solidFill>
              </a:rPr>
              <a:t>(</a:t>
            </a:r>
            <a:r>
              <a:rPr lang="en-US" sz="2800" b="1" dirty="0">
                <a:solidFill>
                  <a:srgbClr val="FFFF00"/>
                </a:solidFill>
              </a:rPr>
              <a:t>KCr(SO</a:t>
            </a:r>
            <a:r>
              <a:rPr lang="en-US" sz="2800" b="1" baseline="-25000" dirty="0">
                <a:solidFill>
                  <a:srgbClr val="FFFF00"/>
                </a:solidFill>
              </a:rPr>
              <a:t>4</a:t>
            </a:r>
            <a:r>
              <a:rPr lang="en-US" sz="2800" b="1" dirty="0">
                <a:solidFill>
                  <a:srgbClr val="FFFF00"/>
                </a:solidFill>
              </a:rPr>
              <a:t>)</a:t>
            </a:r>
            <a:r>
              <a:rPr lang="en-US" sz="2800" b="1" baseline="-25000" dirty="0">
                <a:solidFill>
                  <a:srgbClr val="FFFF00"/>
                </a:solidFill>
              </a:rPr>
              <a:t>2</a:t>
            </a:r>
            <a:r>
              <a:rPr lang="tr-TR" sz="2800" b="1" dirty="0">
                <a:solidFill>
                  <a:srgbClr val="FFFF00"/>
                </a:solidFill>
              </a:rPr>
              <a:t>)</a:t>
            </a:r>
            <a:r>
              <a:rPr lang="tr-TR" sz="2800" b="1" dirty="0">
                <a:solidFill>
                  <a:prstClr val="white"/>
                </a:solidFill>
              </a:rPr>
              <a:t> f</a:t>
            </a:r>
            <a:r>
              <a:rPr lang="en-GB" sz="2800" b="1" dirty="0">
                <a:solidFill>
                  <a:prstClr val="white"/>
                </a:solidFill>
              </a:rPr>
              <a:t>or tanning step</a:t>
            </a:r>
          </a:p>
          <a:p>
            <a:pPr lvl="0">
              <a:buClr>
                <a:srgbClr val="FF9000"/>
              </a:buClr>
            </a:pPr>
            <a:endParaRPr lang="en-GB" sz="2800" b="1" dirty="0">
              <a:solidFill>
                <a:prstClr val="white"/>
              </a:solidFill>
            </a:endParaRPr>
          </a:p>
          <a:p>
            <a:endParaRPr lang="en-GB" dirty="0"/>
          </a:p>
        </p:txBody>
      </p:sp>
      <p:sp>
        <p:nvSpPr>
          <p:cNvPr id="4" name="Date Placeholder 3">
            <a:extLst>
              <a:ext uri="{FF2B5EF4-FFF2-40B4-BE49-F238E27FC236}">
                <a16:creationId xmlns:a16="http://schemas.microsoft.com/office/drawing/2014/main" id="{CC8D1586-BC47-42C1-BE4E-A6C72D6C6B19}"/>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950D18B-8258-4742-BD08-2013A4892A1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4503BAFF-B3C9-49E7-A82A-5B3A9A57C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692696"/>
            <a:ext cx="609600" cy="609600"/>
          </a:xfrm>
          <a:prstGeom prst="rect">
            <a:avLst/>
          </a:prstGeom>
        </p:spPr>
      </p:pic>
    </p:spTree>
    <p:extLst>
      <p:ext uri="{BB962C8B-B14F-4D97-AF65-F5344CB8AC3E}">
        <p14:creationId xmlns:p14="http://schemas.microsoft.com/office/powerpoint/2010/main" val="10035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Documents about Sumerian tanning  </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539552" y="1412776"/>
            <a:ext cx="8208912" cy="4968552"/>
          </a:xfrm>
        </p:spPr>
        <p:txBody>
          <a:bodyPr>
            <a:normAutofit fontScale="92500"/>
          </a:bodyPr>
          <a:lstStyle/>
          <a:p>
            <a:r>
              <a:rPr lang="en-GB" sz="2800" b="1" dirty="0">
                <a:ea typeface="+mj-ea"/>
              </a:rPr>
              <a:t>One of many Sumerian clay tablets related to leather is given below. Tablet lists the materials delivered to a </a:t>
            </a:r>
            <a:r>
              <a:rPr lang="en-GB" sz="2800" b="1" u="sng" dirty="0">
                <a:ea typeface="+mj-ea"/>
              </a:rPr>
              <a:t>leather tanning worker named Kininai</a:t>
            </a:r>
          </a:p>
          <a:p>
            <a:pPr marL="0" indent="0">
              <a:buNone/>
            </a:pPr>
            <a:r>
              <a:rPr lang="en-GB" sz="2800" b="1" dirty="0">
                <a:ea typeface="+mj-ea"/>
              </a:rPr>
              <a:t>“</a:t>
            </a:r>
            <a:r>
              <a:rPr lang="en-GB" sz="2800" b="1" dirty="0">
                <a:solidFill>
                  <a:srgbClr val="FFFF00"/>
                </a:solidFill>
                <a:ea typeface="+mj-ea"/>
              </a:rPr>
              <a:t>…6 shekels of alum … mina gal nuts 1/3 qa of fat, 1/3 mina and 2 shekels of </a:t>
            </a:r>
            <a:r>
              <a:rPr lang="tr-TR" sz="2800" b="1" dirty="0">
                <a:solidFill>
                  <a:srgbClr val="FFFF00"/>
                </a:solidFill>
                <a:ea typeface="+mj-ea"/>
              </a:rPr>
              <a:t>myrrh (</a:t>
            </a:r>
            <a:r>
              <a:rPr lang="tr-TR" sz="2800" i="1" dirty="0">
                <a:ea typeface="+mj-ea"/>
              </a:rPr>
              <a:t>mür</a:t>
            </a:r>
            <a:r>
              <a:rPr lang="tr-TR" sz="2800" b="1" dirty="0">
                <a:solidFill>
                  <a:srgbClr val="FFFF00"/>
                </a:solidFill>
                <a:ea typeface="+mj-ea"/>
              </a:rPr>
              <a:t>) </a:t>
            </a:r>
            <a:r>
              <a:rPr lang="en-GB" sz="2800" b="1" dirty="0">
                <a:solidFill>
                  <a:srgbClr val="FFFF00"/>
                </a:solidFill>
                <a:ea typeface="+mj-ea"/>
              </a:rPr>
              <a:t>for tanning 11</a:t>
            </a:r>
            <a:r>
              <a:rPr lang="en-GB" sz="2800" b="1" baseline="30000" dirty="0">
                <a:solidFill>
                  <a:srgbClr val="FFFF00"/>
                </a:solidFill>
                <a:ea typeface="+mj-ea"/>
              </a:rPr>
              <a:t>th</a:t>
            </a:r>
            <a:r>
              <a:rPr lang="en-GB" sz="2800" b="1" dirty="0">
                <a:solidFill>
                  <a:srgbClr val="FFFF00"/>
                </a:solidFill>
                <a:ea typeface="+mj-ea"/>
              </a:rPr>
              <a:t> day of Airu to </a:t>
            </a:r>
            <a:r>
              <a:rPr lang="en-GB" sz="2800" b="1" u="sng" dirty="0">
                <a:solidFill>
                  <a:srgbClr val="FFFF00"/>
                </a:solidFill>
                <a:ea typeface="+mj-ea"/>
              </a:rPr>
              <a:t>Kininai</a:t>
            </a:r>
            <a:r>
              <a:rPr lang="en-GB" sz="2800" b="1" dirty="0">
                <a:solidFill>
                  <a:srgbClr val="FFFF00"/>
                </a:solidFill>
                <a:ea typeface="+mj-ea"/>
              </a:rPr>
              <a:t> the leather worker has been delivered….</a:t>
            </a:r>
            <a:r>
              <a:rPr lang="en-GB" sz="2800" b="1" dirty="0">
                <a:ea typeface="+mj-ea"/>
              </a:rPr>
              <a:t>”</a:t>
            </a:r>
          </a:p>
          <a:p>
            <a:pPr marL="0" indent="0">
              <a:buNone/>
            </a:pPr>
            <a:r>
              <a:rPr lang="en-GB" sz="2800" b="1" dirty="0">
                <a:ea typeface="+mj-ea"/>
              </a:rPr>
              <a:t>(Mina and shekel are measures of weight)</a:t>
            </a:r>
          </a:p>
          <a:p>
            <a:endParaRPr lang="en-GB" sz="2800" dirty="0"/>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35F4818-1EB3-4733-9676-1F68C4A48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268760"/>
            <a:ext cx="609600" cy="609600"/>
          </a:xfrm>
          <a:prstGeom prst="rect">
            <a:avLst/>
          </a:prstGeom>
        </p:spPr>
      </p:pic>
    </p:spTree>
    <p:extLst>
      <p:ext uri="{BB962C8B-B14F-4D97-AF65-F5344CB8AC3E}">
        <p14:creationId xmlns:p14="http://schemas.microsoft.com/office/powerpoint/2010/main" val="3765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Documents about Sumerian tanning  </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572658" y="1406217"/>
            <a:ext cx="8064896" cy="4824535"/>
          </a:xfrm>
        </p:spPr>
        <p:txBody>
          <a:bodyPr>
            <a:normAutofit/>
          </a:bodyPr>
          <a:lstStyle/>
          <a:p>
            <a:r>
              <a:rPr lang="en-GB" sz="2800" b="1" dirty="0"/>
              <a:t>In that document</a:t>
            </a:r>
            <a:r>
              <a:rPr lang="tr-TR" sz="2800" b="1" dirty="0"/>
              <a:t>;</a:t>
            </a:r>
            <a:r>
              <a:rPr lang="en-GB" sz="2800" b="1" dirty="0"/>
              <a:t> we see that </a:t>
            </a:r>
            <a:r>
              <a:rPr lang="en-GB" sz="2800" b="1" u="sng" dirty="0"/>
              <a:t>alum</a:t>
            </a:r>
            <a:r>
              <a:rPr lang="en-GB" sz="2800" b="1" dirty="0"/>
              <a:t> which is a mineral tanning agent and gal nut (</a:t>
            </a:r>
            <a:r>
              <a:rPr lang="en-GB" sz="2800" i="1" dirty="0">
                <a:solidFill>
                  <a:srgbClr val="FFFF00"/>
                </a:solidFill>
              </a:rPr>
              <a:t>meşe palamutu</a:t>
            </a:r>
            <a:r>
              <a:rPr lang="en-GB" sz="2800" b="1" dirty="0"/>
              <a:t>) which is a vegetable tanning agent (</a:t>
            </a:r>
            <a:r>
              <a:rPr lang="tr-TR" sz="2800" i="1" dirty="0"/>
              <a:t>it</a:t>
            </a:r>
            <a:r>
              <a:rPr lang="en-GB" sz="2800" i="1" dirty="0"/>
              <a:t> was used in modern times too</a:t>
            </a:r>
            <a:r>
              <a:rPr lang="en-GB" sz="2800" b="1" dirty="0"/>
              <a:t>) </a:t>
            </a:r>
            <a:r>
              <a:rPr lang="tr-TR" sz="2800" b="1" dirty="0"/>
              <a:t>m</a:t>
            </a:r>
            <a:r>
              <a:rPr lang="en-GB" sz="2800" b="1" dirty="0"/>
              <a:t>yrrh (</a:t>
            </a:r>
            <a:r>
              <a:rPr lang="en-GB" sz="2800" i="1" dirty="0"/>
              <a:t>a plant </a:t>
            </a:r>
            <a:r>
              <a:rPr lang="tr-TR" sz="2800" i="1" dirty="0"/>
              <a:t>that</a:t>
            </a:r>
            <a:r>
              <a:rPr lang="en-GB" sz="2800" i="1" dirty="0"/>
              <a:t> gives </a:t>
            </a:r>
            <a:r>
              <a:rPr lang="tr-TR" sz="2800" i="1" dirty="0"/>
              <a:t>a </a:t>
            </a:r>
            <a:r>
              <a:rPr lang="en-GB" sz="2800" i="1" dirty="0"/>
              <a:t>good </a:t>
            </a:r>
            <a:r>
              <a:rPr lang="tr-TR" sz="2800" i="1" dirty="0"/>
              <a:t>odor</a:t>
            </a:r>
            <a:r>
              <a:rPr lang="en-GB" sz="2800" i="1" dirty="0"/>
              <a:t> to leather</a:t>
            </a:r>
            <a:r>
              <a:rPr lang="en-GB" sz="2800" b="1" dirty="0"/>
              <a:t>) </a:t>
            </a:r>
            <a:r>
              <a:rPr lang="tr-TR" sz="2800" b="1" dirty="0"/>
              <a:t>were</a:t>
            </a:r>
            <a:r>
              <a:rPr lang="en-GB" sz="2800" b="1" dirty="0"/>
              <a:t> listed</a:t>
            </a:r>
          </a:p>
          <a:p>
            <a:r>
              <a:rPr lang="en-GB" sz="2800" b="1" dirty="0"/>
              <a:t>Tablets inform us about the materials which were used by Sumerian tanners </a:t>
            </a:r>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35</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9DE07719-F85D-4E99-B027-00BBB63776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1124744"/>
            <a:ext cx="609600" cy="609600"/>
          </a:xfrm>
          <a:prstGeom prst="rect">
            <a:avLst/>
          </a:prstGeom>
        </p:spPr>
      </p:pic>
    </p:spTree>
    <p:extLst>
      <p:ext uri="{BB962C8B-B14F-4D97-AF65-F5344CB8AC3E}">
        <p14:creationId xmlns:p14="http://schemas.microsoft.com/office/powerpoint/2010/main" val="15434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Documents about Sumerian tanning  </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683568" y="1412776"/>
            <a:ext cx="8064896" cy="4824535"/>
          </a:xfrm>
        </p:spPr>
        <p:txBody>
          <a:bodyPr>
            <a:normAutofit/>
          </a:bodyPr>
          <a:lstStyle/>
          <a:p>
            <a:r>
              <a:rPr lang="en-GB" sz="2800" b="1" dirty="0"/>
              <a:t>Following clay tablet tells how they prepared sound skin for a drum:</a:t>
            </a:r>
          </a:p>
          <a:p>
            <a:pPr marL="0" indent="0">
              <a:buNone/>
            </a:pPr>
            <a:r>
              <a:rPr lang="en-GB" sz="2800" b="1" dirty="0"/>
              <a:t>“</a:t>
            </a:r>
            <a:r>
              <a:rPr lang="en-GB" sz="2800" b="1" dirty="0">
                <a:solidFill>
                  <a:srgbClr val="FFFF00"/>
                </a:solidFill>
              </a:rPr>
              <a:t>You take this hide and steep it in pulverized flour of pure wheat in </a:t>
            </a:r>
            <a:r>
              <a:rPr lang="tr-TR" sz="2800" b="1" dirty="0">
                <a:solidFill>
                  <a:srgbClr val="FFFF00"/>
                </a:solidFill>
              </a:rPr>
              <a:t>an </a:t>
            </a:r>
            <a:r>
              <a:rPr lang="en-GB" sz="2800" b="1" dirty="0">
                <a:solidFill>
                  <a:srgbClr val="FFFF00"/>
                </a:solidFill>
              </a:rPr>
              <a:t>aqueous mixture </a:t>
            </a:r>
            <a:r>
              <a:rPr lang="tr-TR" sz="2800" b="1" dirty="0">
                <a:solidFill>
                  <a:srgbClr val="FFFF00"/>
                </a:solidFill>
              </a:rPr>
              <a:t>of </a:t>
            </a:r>
            <a:r>
              <a:rPr lang="en-GB" sz="2800" b="1" dirty="0">
                <a:solidFill>
                  <a:srgbClr val="FFFF00"/>
                </a:solidFill>
              </a:rPr>
              <a:t>fine wine, (then) rub it with fine fat of a pure bullock, Alum of the </a:t>
            </a:r>
            <a:r>
              <a:rPr lang="en-GB" sz="3200" b="1" u="sng" dirty="0">
                <a:solidFill>
                  <a:srgbClr val="FFFF00"/>
                </a:solidFill>
              </a:rPr>
              <a:t>Hittite Country</a:t>
            </a:r>
            <a:r>
              <a:rPr lang="en-GB" sz="2800" b="1" dirty="0">
                <a:solidFill>
                  <a:srgbClr val="FFFF00"/>
                </a:solidFill>
              </a:rPr>
              <a:t>, and gall nuts. Then you will spread it over the brass kettle drum</a:t>
            </a:r>
            <a:r>
              <a:rPr lang="en-GB" sz="2800" b="1" dirty="0"/>
              <a:t>” </a:t>
            </a:r>
            <a:r>
              <a:rPr lang="en-GB" sz="2800" i="1" u="sng" dirty="0"/>
              <a:t>Do you know how sound skins for drums are made today?</a:t>
            </a:r>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36</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B1FE769C-62C2-45A9-B1DD-84A6FB9B5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1124744"/>
            <a:ext cx="609600" cy="609600"/>
          </a:xfrm>
          <a:prstGeom prst="rect">
            <a:avLst/>
          </a:prstGeom>
        </p:spPr>
      </p:pic>
    </p:spTree>
    <p:extLst>
      <p:ext uri="{BB962C8B-B14F-4D97-AF65-F5344CB8AC3E}">
        <p14:creationId xmlns:p14="http://schemas.microsoft.com/office/powerpoint/2010/main" val="20534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Documents about Sumerian tanning  </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683568" y="1412776"/>
            <a:ext cx="8064896" cy="4824535"/>
          </a:xfrm>
        </p:spPr>
        <p:txBody>
          <a:bodyPr>
            <a:normAutofit/>
          </a:bodyPr>
          <a:lstStyle/>
          <a:p>
            <a:r>
              <a:rPr lang="en-GB" sz="2800" b="1" dirty="0"/>
              <a:t>Another tablet about tanning:</a:t>
            </a:r>
            <a:endParaRPr lang="en-GB" sz="2600" b="1" dirty="0"/>
          </a:p>
          <a:p>
            <a:pPr marL="0" indent="0">
              <a:buNone/>
            </a:pPr>
            <a:r>
              <a:rPr lang="en-GB" sz="2600" b="1" dirty="0"/>
              <a:t>“</a:t>
            </a:r>
            <a:r>
              <a:rPr lang="en-GB" sz="2600" b="1" dirty="0">
                <a:solidFill>
                  <a:srgbClr val="FFFF00"/>
                </a:solidFill>
              </a:rPr>
              <a:t>You will take the hide of this bullock and in pulverized flour of pure wheat, in aqueous mixture with the best beer and in wine, you will steep it. In the fat of pure bullock and extracts of aromatic plants 4 qa of malt flour (</a:t>
            </a:r>
            <a:r>
              <a:rPr lang="en-GB" sz="2600" i="1" dirty="0"/>
              <a:t>arpa unu</a:t>
            </a:r>
            <a:r>
              <a:rPr lang="en-GB" sz="2600" b="1" dirty="0">
                <a:solidFill>
                  <a:srgbClr val="FFFF00"/>
                </a:solidFill>
              </a:rPr>
              <a:t>), 4 qa of </a:t>
            </a:r>
            <a:r>
              <a:rPr lang="en-GB" sz="2600" b="1" u="sng" dirty="0">
                <a:solidFill>
                  <a:srgbClr val="FFFF00"/>
                </a:solidFill>
              </a:rPr>
              <a:t>bit-</a:t>
            </a:r>
            <a:r>
              <a:rPr lang="en-GB" sz="2600" b="1" u="sng" dirty="0" err="1">
                <a:solidFill>
                  <a:srgbClr val="FFFF00"/>
                </a:solidFill>
              </a:rPr>
              <a:t>qu</a:t>
            </a:r>
            <a:r>
              <a:rPr lang="en-GB" sz="2600" b="1" dirty="0">
                <a:solidFill>
                  <a:srgbClr val="FFFF00"/>
                </a:solidFill>
              </a:rPr>
              <a:t> flour?, 1 qa of </a:t>
            </a:r>
            <a:r>
              <a:rPr lang="en-GB" sz="2600" b="1" u="sng" dirty="0" err="1">
                <a:solidFill>
                  <a:srgbClr val="FFFF00"/>
                </a:solidFill>
              </a:rPr>
              <a:t>satru</a:t>
            </a:r>
            <a:r>
              <a:rPr lang="en-GB" sz="2600" b="1" dirty="0">
                <a:solidFill>
                  <a:srgbClr val="FFFF00"/>
                </a:solidFill>
              </a:rPr>
              <a:t> flour, you will steep it. You will rub it with gall nuts and alum of </a:t>
            </a:r>
            <a:r>
              <a:rPr lang="en-GB" sz="3600" b="1" u="sng" dirty="0">
                <a:solidFill>
                  <a:srgbClr val="FFFF00"/>
                </a:solidFill>
              </a:rPr>
              <a:t>Hittite Country</a:t>
            </a:r>
            <a:r>
              <a:rPr lang="en-GB" sz="2600" b="1" dirty="0"/>
              <a:t>”</a:t>
            </a:r>
            <a:endParaRPr lang="en-GB" sz="2800" b="1" dirty="0"/>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8624B861-8F21-4127-849B-F92E500B1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1340768"/>
            <a:ext cx="609600" cy="609600"/>
          </a:xfrm>
          <a:prstGeom prst="rect">
            <a:avLst/>
          </a:prstGeom>
        </p:spPr>
      </p:pic>
    </p:spTree>
    <p:extLst>
      <p:ext uri="{BB962C8B-B14F-4D97-AF65-F5344CB8AC3E}">
        <p14:creationId xmlns:p14="http://schemas.microsoft.com/office/powerpoint/2010/main" val="409040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Documents about Sumerian tanning  </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683568" y="1412776"/>
            <a:ext cx="8064896" cy="4824535"/>
          </a:xfrm>
        </p:spPr>
        <p:txBody>
          <a:bodyPr>
            <a:normAutofit/>
          </a:bodyPr>
          <a:lstStyle/>
          <a:p>
            <a:r>
              <a:rPr lang="en-GB" sz="2800" b="1" dirty="0"/>
              <a:t>Another tanning tablet:</a:t>
            </a:r>
          </a:p>
          <a:p>
            <a:pPr marL="0" indent="0">
              <a:buNone/>
            </a:pPr>
            <a:r>
              <a:rPr lang="en-GB" sz="2800" b="1" dirty="0"/>
              <a:t>“</a:t>
            </a:r>
            <a:r>
              <a:rPr lang="en-GB" sz="2800" b="1" dirty="0">
                <a:solidFill>
                  <a:srgbClr val="FFFF00"/>
                </a:solidFill>
              </a:rPr>
              <a:t>You will steep the skin of a young goat with milk of a yellow goat and with flour. You grease with fine oil and fat of a pure cow. You will soak the alum in grape juice and cover the surface of the skin with gall nuts of the arboricultuvators (</a:t>
            </a:r>
            <a:r>
              <a:rPr lang="en-GB" sz="2800" i="1" dirty="0"/>
              <a:t>ormancılar</a:t>
            </a:r>
            <a:r>
              <a:rPr lang="en-GB" sz="2800" b="1" dirty="0">
                <a:solidFill>
                  <a:srgbClr val="FFFF00"/>
                </a:solidFill>
              </a:rPr>
              <a:t>) of the </a:t>
            </a:r>
            <a:r>
              <a:rPr lang="en-GB" sz="3200" b="1" dirty="0">
                <a:solidFill>
                  <a:srgbClr val="FFFF00"/>
                </a:solidFill>
              </a:rPr>
              <a:t>Hittite Country</a:t>
            </a:r>
            <a:r>
              <a:rPr lang="en-GB" sz="3200" b="1" dirty="0"/>
              <a:t>”</a:t>
            </a:r>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38</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6A3AEEBF-4FC9-4ED7-A15A-3813E9A810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1268760"/>
            <a:ext cx="609600" cy="609600"/>
          </a:xfrm>
          <a:prstGeom prst="rect">
            <a:avLst/>
          </a:prstGeom>
        </p:spPr>
      </p:pic>
    </p:spTree>
    <p:extLst>
      <p:ext uri="{BB962C8B-B14F-4D97-AF65-F5344CB8AC3E}">
        <p14:creationId xmlns:p14="http://schemas.microsoft.com/office/powerpoint/2010/main" val="307973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467544" y="332656"/>
            <a:ext cx="8424936" cy="936105"/>
          </a:xfrm>
        </p:spPr>
        <p:txBody>
          <a:bodyPr/>
          <a:lstStyle/>
          <a:p>
            <a:r>
              <a:rPr lang="en-GB" b="1" dirty="0">
                <a:solidFill>
                  <a:srgbClr val="FFFF00"/>
                </a:solidFill>
              </a:rPr>
              <a:t>Sumerian tanning materials</a:t>
            </a:r>
            <a:endParaRPr lang="en-GB" dirty="0"/>
          </a:p>
        </p:txBody>
      </p:sp>
      <p:sp>
        <p:nvSpPr>
          <p:cNvPr id="3" name="Content Placeholder 2">
            <a:extLst>
              <a:ext uri="{FF2B5EF4-FFF2-40B4-BE49-F238E27FC236}">
                <a16:creationId xmlns:a16="http://schemas.microsoft.com/office/drawing/2014/main" id="{FE10584C-EC86-4E4F-B9D0-21C3659562E9}"/>
              </a:ext>
            </a:extLst>
          </p:cNvPr>
          <p:cNvSpPr>
            <a:spLocks noGrp="1"/>
          </p:cNvSpPr>
          <p:nvPr>
            <p:ph idx="1"/>
          </p:nvPr>
        </p:nvSpPr>
        <p:spPr>
          <a:xfrm>
            <a:off x="539552" y="1484784"/>
            <a:ext cx="8064896" cy="4824535"/>
          </a:xfrm>
        </p:spPr>
        <p:txBody>
          <a:bodyPr>
            <a:normAutofit lnSpcReduction="10000"/>
          </a:bodyPr>
          <a:lstStyle/>
          <a:p>
            <a:r>
              <a:rPr lang="en-GB" sz="2800" b="1" dirty="0"/>
              <a:t>Sumerians also used oil for tanning to produce soft leather </a:t>
            </a:r>
          </a:p>
          <a:p>
            <a:r>
              <a:rPr lang="en-GB" sz="2800" b="1" dirty="0"/>
              <a:t>They rubbed hide with oil and fat. (</a:t>
            </a:r>
            <a:r>
              <a:rPr lang="en-GB" sz="2800" i="1" dirty="0"/>
              <a:t>Oil and fat replaced water slowly</a:t>
            </a:r>
            <a:r>
              <a:rPr lang="en-GB" sz="2800" b="1" dirty="0"/>
              <a:t>)</a:t>
            </a:r>
          </a:p>
          <a:p>
            <a:r>
              <a:rPr lang="en-GB" sz="2800" b="1" dirty="0"/>
              <a:t>When most of the water is replaced by oil or fat the leather becomes soft and durable</a:t>
            </a:r>
          </a:p>
          <a:p>
            <a:r>
              <a:rPr lang="en-GB" sz="2800" b="1" dirty="0"/>
              <a:t>Modern manufacturers, rub hides with oxidizable oils to obtain soft fur and chamois (</a:t>
            </a:r>
            <a:r>
              <a:rPr lang="en-GB" sz="2800" i="1" dirty="0">
                <a:solidFill>
                  <a:srgbClr val="FFFF00"/>
                </a:solidFill>
              </a:rPr>
              <a:t>güderi</a:t>
            </a:r>
            <a:r>
              <a:rPr lang="en-GB" sz="2800" b="1" dirty="0"/>
              <a:t>)</a:t>
            </a:r>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39</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A35838AC-B38E-4933-909C-6AED1257B1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692696"/>
            <a:ext cx="609600" cy="609600"/>
          </a:xfrm>
          <a:prstGeom prst="rect">
            <a:avLst/>
          </a:prstGeom>
        </p:spPr>
      </p:pic>
    </p:spTree>
    <p:extLst>
      <p:ext uri="{BB962C8B-B14F-4D97-AF65-F5344CB8AC3E}">
        <p14:creationId xmlns:p14="http://schemas.microsoft.com/office/powerpoint/2010/main" val="33585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6B4A-F79A-401C-9288-E6B74185CD5E}"/>
              </a:ext>
            </a:extLst>
          </p:cNvPr>
          <p:cNvSpPr>
            <a:spLocks noGrp="1"/>
          </p:cNvSpPr>
          <p:nvPr>
            <p:ph type="title"/>
          </p:nvPr>
        </p:nvSpPr>
        <p:spPr>
          <a:xfrm>
            <a:off x="323528" y="332656"/>
            <a:ext cx="8640960" cy="1267543"/>
          </a:xfrm>
        </p:spPr>
        <p:txBody>
          <a:bodyPr/>
          <a:lstStyle/>
          <a:p>
            <a:r>
              <a:rPr lang="en-GB" sz="2800" b="1" dirty="0">
                <a:solidFill>
                  <a:srgbClr val="FFFF00"/>
                </a:solidFill>
              </a:rPr>
              <a:t>Another cylinder seal (</a:t>
            </a:r>
            <a:r>
              <a:rPr lang="en-GB" sz="2800" i="1" dirty="0"/>
              <a:t>silindir mühür) </a:t>
            </a:r>
            <a:r>
              <a:rPr lang="tr-TR" sz="2800" b="1" dirty="0">
                <a:solidFill>
                  <a:srgbClr val="FFFF00"/>
                </a:solidFill>
              </a:rPr>
              <a:t>shows </a:t>
            </a:r>
            <a:r>
              <a:rPr lang="en-GB" sz="2800" b="1" dirty="0">
                <a:solidFill>
                  <a:srgbClr val="FFFF00"/>
                </a:solidFill>
              </a:rPr>
              <a:t>farmers and </a:t>
            </a:r>
            <a:r>
              <a:rPr lang="en-GB" sz="2800" b="1" u="sng" dirty="0" err="1">
                <a:solidFill>
                  <a:srgbClr val="FFFF00"/>
                </a:solidFill>
              </a:rPr>
              <a:t>plo</a:t>
            </a:r>
            <a:r>
              <a:rPr lang="tr-TR" sz="2800" b="1" u="sng" dirty="0">
                <a:solidFill>
                  <a:srgbClr val="FFFF00"/>
                </a:solidFill>
              </a:rPr>
              <a:t>w</a:t>
            </a:r>
            <a:r>
              <a:rPr lang="en-GB" sz="2800" b="1" dirty="0">
                <a:solidFill>
                  <a:srgbClr val="FFFF00"/>
                </a:solidFill>
              </a:rPr>
              <a:t> (</a:t>
            </a:r>
            <a:r>
              <a:rPr lang="en-GB" sz="2800" i="1" dirty="0"/>
              <a:t>saban</a:t>
            </a:r>
            <a:r>
              <a:rPr lang="en-GB" sz="2800" b="1" dirty="0">
                <a:solidFill>
                  <a:srgbClr val="FFFF00"/>
                </a:solidFill>
              </a:rPr>
              <a:t>)</a:t>
            </a:r>
            <a:r>
              <a:rPr lang="tr-TR" sz="2800" b="1" dirty="0">
                <a:solidFill>
                  <a:srgbClr val="FFFF00"/>
                </a:solidFill>
              </a:rPr>
              <a:t>.</a:t>
            </a:r>
            <a:r>
              <a:rPr lang="en-GB" sz="2800" b="1" dirty="0">
                <a:solidFill>
                  <a:srgbClr val="FFFF00"/>
                </a:solidFill>
              </a:rPr>
              <a:t> </a:t>
            </a:r>
            <a:r>
              <a:rPr lang="tr-TR" sz="2800" b="1" dirty="0">
                <a:solidFill>
                  <a:srgbClr val="FFFF00"/>
                </a:solidFill>
              </a:rPr>
              <a:t>The plow is a </a:t>
            </a:r>
            <a:r>
              <a:rPr lang="en-GB" sz="2800" b="1" dirty="0">
                <a:solidFill>
                  <a:srgbClr val="FFFF00"/>
                </a:solidFill>
              </a:rPr>
              <a:t>Sumerian invention (3000 B.C.)</a:t>
            </a:r>
          </a:p>
        </p:txBody>
      </p:sp>
      <p:sp>
        <p:nvSpPr>
          <p:cNvPr id="4" name="Date Placeholder 3">
            <a:extLst>
              <a:ext uri="{FF2B5EF4-FFF2-40B4-BE49-F238E27FC236}">
                <a16:creationId xmlns:a16="http://schemas.microsoft.com/office/drawing/2014/main" id="{77FA04FD-F8BB-4F2B-A37E-35814B42B5B4}"/>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66E6A2D-7670-4772-9DC5-DC184CD7412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a:t>
            </a:fld>
            <a:endParaRPr lang="tr-TR">
              <a:solidFill>
                <a:prstClr val="white">
                  <a:shade val="50000"/>
                </a:prstClr>
              </a:solidFill>
            </a:endParaRPr>
          </a:p>
        </p:txBody>
      </p:sp>
      <p:pic>
        <p:nvPicPr>
          <p:cNvPr id="13314" name="Picture 2" descr="https://1.bp.blogspot.com/-h-zwNtUtAls/XsEcO7-XTmI/AAAAAAAAP1Q/YSA8sdqwpT41Q-HZSJ3hQEW2lFkmBBXnwCLcBGAsYHQ/s1600/ploughing%2Bseal.jpg">
            <a:extLst>
              <a:ext uri="{FF2B5EF4-FFF2-40B4-BE49-F238E27FC236}">
                <a16:creationId xmlns:a16="http://schemas.microsoft.com/office/drawing/2014/main" id="{7FD1F441-E87E-4AA2-82D7-492EC32237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1874071"/>
            <a:ext cx="8597626" cy="495557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E6A5FEA-753A-4AD0-BA82-08B6EE679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2427" y="236265"/>
            <a:ext cx="609600" cy="609600"/>
          </a:xfrm>
          <a:prstGeom prst="rect">
            <a:avLst/>
          </a:prstGeom>
        </p:spPr>
      </p:pic>
    </p:spTree>
    <p:extLst>
      <p:ext uri="{BB962C8B-B14F-4D97-AF65-F5344CB8AC3E}">
        <p14:creationId xmlns:p14="http://schemas.microsoft.com/office/powerpoint/2010/main" val="387194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13A1-FEA2-4B55-AAEF-4F3AFB814CCB}"/>
              </a:ext>
            </a:extLst>
          </p:cNvPr>
          <p:cNvSpPr>
            <a:spLocks noGrp="1"/>
          </p:cNvSpPr>
          <p:nvPr>
            <p:ph type="title"/>
          </p:nvPr>
        </p:nvSpPr>
        <p:spPr>
          <a:xfrm>
            <a:off x="755576" y="476672"/>
            <a:ext cx="3888432" cy="5616624"/>
          </a:xfrm>
        </p:spPr>
        <p:txBody>
          <a:bodyPr/>
          <a:lstStyle/>
          <a:p>
            <a:br>
              <a:rPr lang="en-GB" b="1" dirty="0">
                <a:solidFill>
                  <a:srgbClr val="FFFF00"/>
                </a:solidFill>
              </a:rPr>
            </a:br>
            <a:br>
              <a:rPr lang="en-GB" b="1" dirty="0">
                <a:solidFill>
                  <a:srgbClr val="FFFF00"/>
                </a:solidFill>
              </a:rPr>
            </a:br>
            <a:br>
              <a:rPr lang="en-GB" b="1" dirty="0">
                <a:solidFill>
                  <a:srgbClr val="FFFF00"/>
                </a:solidFill>
              </a:rPr>
            </a:br>
            <a:r>
              <a:rPr lang="en-GB" sz="3600" b="1" dirty="0">
                <a:solidFill>
                  <a:srgbClr val="FFFF00"/>
                </a:solidFill>
              </a:rPr>
              <a:t>Picture of Myrrh </a:t>
            </a:r>
            <a:r>
              <a:rPr lang="tr-TR" sz="3600" b="1" dirty="0">
                <a:solidFill>
                  <a:srgbClr val="FFFF00"/>
                </a:solidFill>
              </a:rPr>
              <a:t>(</a:t>
            </a:r>
            <a:r>
              <a:rPr lang="tr-TR" sz="3600" i="1" dirty="0"/>
              <a:t>mür</a:t>
            </a:r>
            <a:r>
              <a:rPr lang="tr-TR" sz="3600" b="1" dirty="0">
                <a:solidFill>
                  <a:srgbClr val="FFFF00"/>
                </a:solidFill>
              </a:rPr>
              <a:t>) </a:t>
            </a:r>
            <a:r>
              <a:rPr lang="en-GB" sz="3600" b="1" dirty="0">
                <a:solidFill>
                  <a:srgbClr val="FFFF00"/>
                </a:solidFill>
              </a:rPr>
              <a:t>plant</a:t>
            </a:r>
            <a:br>
              <a:rPr lang="en-GB" b="1" dirty="0">
                <a:solidFill>
                  <a:srgbClr val="FFFF00"/>
                </a:solidFill>
              </a:rPr>
            </a:br>
            <a:br>
              <a:rPr lang="en-GB" b="1" dirty="0">
                <a:solidFill>
                  <a:srgbClr val="FFFF00"/>
                </a:solidFill>
              </a:rPr>
            </a:br>
            <a:r>
              <a:rPr lang="en-GB" b="1" u="sng" dirty="0"/>
              <a:t>Myrrh</a:t>
            </a:r>
            <a:r>
              <a:rPr lang="en-GB" b="1" dirty="0"/>
              <a:t> resin obtained from </a:t>
            </a:r>
            <a:r>
              <a:rPr lang="tr-TR" b="1" dirty="0"/>
              <a:t>the </a:t>
            </a:r>
            <a:r>
              <a:rPr lang="en-GB" b="1" dirty="0"/>
              <a:t>myrrh plant and used by  Sumerians to make leather smell good</a:t>
            </a:r>
            <a:br>
              <a:rPr lang="en-GB" b="1" dirty="0">
                <a:solidFill>
                  <a:srgbClr val="FFFF00"/>
                </a:solidFill>
              </a:rPr>
            </a:br>
            <a:br>
              <a:rPr lang="en-GB" b="1" dirty="0">
                <a:solidFill>
                  <a:srgbClr val="FFFF00"/>
                </a:solidFill>
              </a:rPr>
            </a:br>
            <a:endParaRPr lang="en-GB" sz="3600" dirty="0"/>
          </a:p>
        </p:txBody>
      </p:sp>
      <p:sp>
        <p:nvSpPr>
          <p:cNvPr id="4" name="Date Placeholder 3">
            <a:extLst>
              <a:ext uri="{FF2B5EF4-FFF2-40B4-BE49-F238E27FC236}">
                <a16:creationId xmlns:a16="http://schemas.microsoft.com/office/drawing/2014/main" id="{BC5D420A-5397-488C-A4FB-6A71B2685C2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2615F44-D7B3-4CA3-AF9A-245003741F5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40</a:t>
            </a:fld>
            <a:endParaRPr lang="tr-TR">
              <a:solidFill>
                <a:prstClr val="white">
                  <a:shade val="50000"/>
                </a:prstClr>
              </a:solidFill>
            </a:endParaRPr>
          </a:p>
        </p:txBody>
      </p:sp>
      <p:pic>
        <p:nvPicPr>
          <p:cNvPr id="2050" name="Picture 2" descr="https://upload.wikimedia.org/wikipedia/commons/8/86/Commiphora_myrrha_-_K%C3%B6hler%E2%80%93s_Medizinal-Pflanzen-019.jpg">
            <a:extLst>
              <a:ext uri="{FF2B5EF4-FFF2-40B4-BE49-F238E27FC236}">
                <a16:creationId xmlns:a16="http://schemas.microsoft.com/office/drawing/2014/main" id="{958CAE88-CA24-42F3-AD22-3E2669F6663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16016" y="548681"/>
            <a:ext cx="4248150" cy="554461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0CAA0D53-3DFC-4BDF-A068-02FAF08A7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7904" y="476672"/>
            <a:ext cx="609600" cy="609600"/>
          </a:xfrm>
          <a:prstGeom prst="rect">
            <a:avLst/>
          </a:prstGeom>
        </p:spPr>
      </p:pic>
    </p:spTree>
    <p:extLst>
      <p:ext uri="{BB962C8B-B14F-4D97-AF65-F5344CB8AC3E}">
        <p14:creationId xmlns:p14="http://schemas.microsoft.com/office/powerpoint/2010/main" val="347940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6FE-5B02-4A40-A0EB-DF990E8E0B89}"/>
              </a:ext>
            </a:extLst>
          </p:cNvPr>
          <p:cNvSpPr>
            <a:spLocks noGrp="1"/>
          </p:cNvSpPr>
          <p:nvPr>
            <p:ph type="title"/>
          </p:nvPr>
        </p:nvSpPr>
        <p:spPr>
          <a:xfrm>
            <a:off x="755576" y="620688"/>
            <a:ext cx="8374820" cy="924475"/>
          </a:xfrm>
        </p:spPr>
        <p:txBody>
          <a:bodyPr/>
          <a:lstStyle/>
          <a:p>
            <a:r>
              <a:rPr lang="en-GB" sz="3600" b="1" dirty="0">
                <a:solidFill>
                  <a:srgbClr val="FFFF00"/>
                </a:solidFill>
              </a:rPr>
              <a:t>Sumerian tanning materials</a:t>
            </a:r>
          </a:p>
        </p:txBody>
      </p:sp>
      <p:sp>
        <p:nvSpPr>
          <p:cNvPr id="3" name="Content Placeholder 2">
            <a:extLst>
              <a:ext uri="{FF2B5EF4-FFF2-40B4-BE49-F238E27FC236}">
                <a16:creationId xmlns:a16="http://schemas.microsoft.com/office/drawing/2014/main" id="{478F8D12-E795-402C-9B09-E81305632748}"/>
              </a:ext>
            </a:extLst>
          </p:cNvPr>
          <p:cNvSpPr>
            <a:spLocks noGrp="1"/>
          </p:cNvSpPr>
          <p:nvPr>
            <p:ph idx="1"/>
          </p:nvPr>
        </p:nvSpPr>
        <p:spPr>
          <a:xfrm>
            <a:off x="683568" y="1484784"/>
            <a:ext cx="8374820" cy="5112568"/>
          </a:xfrm>
        </p:spPr>
        <p:txBody>
          <a:bodyPr>
            <a:normAutofit lnSpcReduction="10000"/>
          </a:bodyPr>
          <a:lstStyle/>
          <a:p>
            <a:r>
              <a:rPr lang="en-GB" sz="2800" b="1" dirty="0"/>
              <a:t>Sumerians used </a:t>
            </a:r>
            <a:r>
              <a:rPr lang="en-GB" sz="2800" b="1" u="sng" dirty="0"/>
              <a:t>alum</a:t>
            </a:r>
            <a:r>
              <a:rPr lang="en-GB" sz="2800" b="1" dirty="0"/>
              <a:t> as a tanning agent (Potassium </a:t>
            </a:r>
            <a:r>
              <a:rPr lang="tr-TR" sz="2800" b="1" dirty="0"/>
              <a:t>aluminum</a:t>
            </a:r>
            <a:r>
              <a:rPr lang="en-GB" sz="2800" b="1" dirty="0"/>
              <a:t> </a:t>
            </a:r>
            <a:r>
              <a:rPr lang="tr-TR" sz="2800" b="1" dirty="0"/>
              <a:t>sulfate</a:t>
            </a:r>
            <a:r>
              <a:rPr lang="en-GB" sz="2800" b="1" dirty="0"/>
              <a:t>) </a:t>
            </a:r>
            <a:r>
              <a:rPr lang="pt-BR" sz="2800" b="1" dirty="0"/>
              <a:t>KAl(SO</a:t>
            </a:r>
            <a:r>
              <a:rPr lang="pt-BR" sz="2800" b="1" baseline="-25000" dirty="0"/>
              <a:t>4</a:t>
            </a:r>
            <a:r>
              <a:rPr lang="pt-BR" sz="2800" b="1" dirty="0"/>
              <a:t>)</a:t>
            </a:r>
            <a:r>
              <a:rPr lang="pt-BR" sz="2800" b="1" baseline="-25000" dirty="0"/>
              <a:t>2</a:t>
            </a:r>
            <a:r>
              <a:rPr lang="pt-BR" sz="2800" b="1" dirty="0"/>
              <a:t>·12H</a:t>
            </a:r>
            <a:r>
              <a:rPr lang="pt-BR" sz="2800" b="1" baseline="-25000" dirty="0"/>
              <a:t>2</a:t>
            </a:r>
            <a:r>
              <a:rPr lang="pt-BR" sz="2800" b="1" dirty="0"/>
              <a:t>O. </a:t>
            </a:r>
          </a:p>
          <a:p>
            <a:r>
              <a:rPr lang="pt-BR" sz="2800" b="1" dirty="0"/>
              <a:t>Sumerians called alum </a:t>
            </a:r>
            <a:r>
              <a:rPr lang="pt-BR" sz="2800" b="1" dirty="0">
                <a:solidFill>
                  <a:srgbClr val="FFFF00"/>
                </a:solidFill>
              </a:rPr>
              <a:t>IM.SAHAR.NA KUR.RA (alluharum </a:t>
            </a:r>
            <a:r>
              <a:rPr lang="pt-BR" sz="2800" b="1" dirty="0"/>
              <a:t>in Akkadian</a:t>
            </a:r>
            <a:r>
              <a:rPr lang="pt-BR" sz="2800" b="1" dirty="0">
                <a:solidFill>
                  <a:srgbClr val="FFFF00"/>
                </a:solidFill>
              </a:rPr>
              <a:t>)</a:t>
            </a:r>
          </a:p>
          <a:p>
            <a:r>
              <a:rPr lang="pt-BR" sz="2800" b="1" dirty="0"/>
              <a:t>They imported alum from Anatolia (Hittites) and Egypt                     </a:t>
            </a:r>
            <a:r>
              <a:rPr lang="tr-TR" sz="2800" b="1" dirty="0"/>
              <a:t>        </a:t>
            </a:r>
            <a:r>
              <a:rPr lang="pt-BR" sz="2800" b="1" dirty="0">
                <a:solidFill>
                  <a:srgbClr val="FFFF00"/>
                </a:solidFill>
              </a:rPr>
              <a:t>“</a:t>
            </a:r>
            <a:r>
              <a:rPr lang="pt-BR" sz="2400" b="1" i="1" u="sng" dirty="0">
                <a:solidFill>
                  <a:srgbClr val="FFFF00"/>
                </a:solidFill>
              </a:rPr>
              <a:t>Do you know where else alum is used today</a:t>
            </a:r>
            <a:r>
              <a:rPr lang="pt-BR" sz="2800" b="1" i="1" dirty="0">
                <a:solidFill>
                  <a:srgbClr val="FFFF00"/>
                </a:solidFill>
              </a:rPr>
              <a:t>?”</a:t>
            </a:r>
          </a:p>
          <a:p>
            <a:pPr marL="0" indent="0">
              <a:buNone/>
            </a:pPr>
            <a:r>
              <a:rPr lang="pt-BR" sz="2800" b="1" i="1" dirty="0">
                <a:solidFill>
                  <a:srgbClr val="FFFF00"/>
                </a:solidFill>
              </a:rPr>
              <a:t>“</a:t>
            </a:r>
            <a:r>
              <a:rPr lang="pt-BR" sz="2400" b="1" i="1" u="sng" dirty="0">
                <a:solidFill>
                  <a:srgbClr val="FFFF00"/>
                </a:solidFill>
              </a:rPr>
              <a:t>Where do you think the name of </a:t>
            </a:r>
            <a:r>
              <a:rPr lang="tr-TR" sz="2400" b="1" i="1" u="sng" dirty="0">
                <a:solidFill>
                  <a:srgbClr val="FFFF00"/>
                </a:solidFill>
              </a:rPr>
              <a:t>aluminum</a:t>
            </a:r>
            <a:r>
              <a:rPr lang="pt-BR" sz="2400" b="1" i="1" u="sng" dirty="0">
                <a:solidFill>
                  <a:srgbClr val="FFFF00"/>
                </a:solidFill>
              </a:rPr>
              <a:t> comes from</a:t>
            </a:r>
            <a:r>
              <a:rPr lang="pt-BR" sz="2400" b="1" i="1" dirty="0">
                <a:solidFill>
                  <a:srgbClr val="FFFF00"/>
                </a:solidFill>
              </a:rPr>
              <a:t>?” </a:t>
            </a:r>
            <a:r>
              <a:rPr lang="pt-BR" sz="2800" i="1" dirty="0"/>
              <a:t>     </a:t>
            </a:r>
            <a:endParaRPr lang="en-GB" sz="2800" i="1" dirty="0"/>
          </a:p>
        </p:txBody>
      </p:sp>
      <p:sp>
        <p:nvSpPr>
          <p:cNvPr id="4" name="Date Placeholder 3">
            <a:extLst>
              <a:ext uri="{FF2B5EF4-FFF2-40B4-BE49-F238E27FC236}">
                <a16:creationId xmlns:a16="http://schemas.microsoft.com/office/drawing/2014/main" id="{79BE8B49-CAB3-4681-845F-3F8E92C7D495}"/>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D877C280-E78A-4CD3-9BCA-0C4B456E50E4}"/>
              </a:ext>
            </a:extLst>
          </p:cNvPr>
          <p:cNvSpPr>
            <a:spLocks noGrp="1"/>
          </p:cNvSpPr>
          <p:nvPr>
            <p:ph type="sldNum" sz="quarter" idx="12"/>
          </p:nvPr>
        </p:nvSpPr>
        <p:spPr>
          <a:xfrm>
            <a:off x="431554" y="6232227"/>
            <a:ext cx="648043" cy="365125"/>
          </a:xfrm>
        </p:spPr>
        <p:txBody>
          <a:bodyPr/>
          <a:lstStyle/>
          <a:p>
            <a:fld id="{83585796-D667-4CB2-BC00-3BF368760D37}" type="slidenum">
              <a:rPr lang="tr-TR" smtClean="0">
                <a:solidFill>
                  <a:prstClr val="white">
                    <a:shade val="50000"/>
                  </a:prstClr>
                </a:solidFill>
              </a:rPr>
              <a:pPr/>
              <a:t>41</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A4B66378-9773-4001-BBF8-B508C1E882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196752"/>
            <a:ext cx="609600" cy="609600"/>
          </a:xfrm>
          <a:prstGeom prst="rect">
            <a:avLst/>
          </a:prstGeom>
        </p:spPr>
      </p:pic>
    </p:spTree>
    <p:extLst>
      <p:ext uri="{BB962C8B-B14F-4D97-AF65-F5344CB8AC3E}">
        <p14:creationId xmlns:p14="http://schemas.microsoft.com/office/powerpoint/2010/main" val="348475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6FE-5B02-4A40-A0EB-DF990E8E0B89}"/>
              </a:ext>
            </a:extLst>
          </p:cNvPr>
          <p:cNvSpPr>
            <a:spLocks noGrp="1"/>
          </p:cNvSpPr>
          <p:nvPr>
            <p:ph type="title"/>
          </p:nvPr>
        </p:nvSpPr>
        <p:spPr>
          <a:xfrm>
            <a:off x="611560" y="675724"/>
            <a:ext cx="7522995" cy="924475"/>
          </a:xfrm>
        </p:spPr>
        <p:txBody>
          <a:bodyPr/>
          <a:lstStyle/>
          <a:p>
            <a:r>
              <a:rPr lang="en-GB" sz="3600" b="1" dirty="0">
                <a:solidFill>
                  <a:srgbClr val="FFFF00"/>
                </a:solidFill>
              </a:rPr>
              <a:t>Sumerian tanning materials</a:t>
            </a:r>
          </a:p>
        </p:txBody>
      </p:sp>
      <p:sp>
        <p:nvSpPr>
          <p:cNvPr id="3" name="Content Placeholder 2">
            <a:extLst>
              <a:ext uri="{FF2B5EF4-FFF2-40B4-BE49-F238E27FC236}">
                <a16:creationId xmlns:a16="http://schemas.microsoft.com/office/drawing/2014/main" id="{478F8D12-E795-402C-9B09-E81305632748}"/>
              </a:ext>
            </a:extLst>
          </p:cNvPr>
          <p:cNvSpPr>
            <a:spLocks noGrp="1"/>
          </p:cNvSpPr>
          <p:nvPr>
            <p:ph idx="1"/>
          </p:nvPr>
        </p:nvSpPr>
        <p:spPr>
          <a:xfrm>
            <a:off x="539552" y="1807361"/>
            <a:ext cx="8064896" cy="4501959"/>
          </a:xfrm>
        </p:spPr>
        <p:txBody>
          <a:bodyPr>
            <a:normAutofit/>
          </a:bodyPr>
          <a:lstStyle/>
          <a:p>
            <a:r>
              <a:rPr lang="en-GB" sz="2800" b="1" dirty="0"/>
              <a:t>Sumerians used </a:t>
            </a:r>
            <a:r>
              <a:rPr lang="en-GB" sz="2800" b="1" dirty="0">
                <a:solidFill>
                  <a:srgbClr val="FFFF00"/>
                </a:solidFill>
              </a:rPr>
              <a:t>gall nut </a:t>
            </a:r>
            <a:r>
              <a:rPr lang="en-GB" sz="2800" b="1" dirty="0"/>
              <a:t>for tanning (</a:t>
            </a:r>
            <a:r>
              <a:rPr lang="tr-TR" sz="2800" i="1" dirty="0"/>
              <a:t>we call it </a:t>
            </a:r>
            <a:r>
              <a:rPr lang="en-GB" sz="2800" i="1" dirty="0"/>
              <a:t>vegetable tanning</a:t>
            </a:r>
            <a:r>
              <a:rPr lang="en-GB" sz="2800" b="1" dirty="0"/>
              <a:t>) along with alum</a:t>
            </a:r>
            <a:r>
              <a:rPr lang="tr-TR" sz="2800" b="1" dirty="0"/>
              <a:t> (</a:t>
            </a:r>
            <a:r>
              <a:rPr lang="tr-TR" sz="2800" i="1" dirty="0"/>
              <a:t>mineral tanning agent</a:t>
            </a:r>
            <a:r>
              <a:rPr lang="tr-TR" sz="2800" b="1" dirty="0"/>
              <a:t>)</a:t>
            </a:r>
            <a:endParaRPr lang="en-GB" sz="2800" b="1" dirty="0"/>
          </a:p>
          <a:p>
            <a:r>
              <a:rPr lang="en-GB" sz="2800" b="1" dirty="0"/>
              <a:t>Gall nut contains </a:t>
            </a:r>
            <a:r>
              <a:rPr lang="tr-TR" sz="2800" b="1" dirty="0"/>
              <a:t>a </a:t>
            </a:r>
            <a:r>
              <a:rPr lang="en-GB" sz="2800" b="1" dirty="0"/>
              <a:t>large amount of tannic acid (about 50%) which is the best organic tanning agent</a:t>
            </a:r>
          </a:p>
          <a:p>
            <a:r>
              <a:rPr lang="en-GB" sz="2800" b="1" dirty="0"/>
              <a:t>Sumerians imported gall </a:t>
            </a:r>
            <a:r>
              <a:rPr lang="tr-TR" sz="2800" b="1" dirty="0"/>
              <a:t>nuts</a:t>
            </a:r>
            <a:r>
              <a:rPr lang="en-GB" sz="2800" b="1" dirty="0"/>
              <a:t> from </a:t>
            </a:r>
            <a:r>
              <a:rPr lang="en-GB" sz="2800" b="1" u="sng" dirty="0">
                <a:solidFill>
                  <a:srgbClr val="FFFF00"/>
                </a:solidFill>
              </a:rPr>
              <a:t>Anatolia</a:t>
            </a:r>
            <a:r>
              <a:rPr lang="en-GB" sz="2800" b="1" dirty="0"/>
              <a:t> where oak trees are abundant</a:t>
            </a:r>
          </a:p>
          <a:p>
            <a:endParaRPr lang="en-GB" sz="2800" b="1" dirty="0"/>
          </a:p>
        </p:txBody>
      </p:sp>
      <p:sp>
        <p:nvSpPr>
          <p:cNvPr id="4" name="Date Placeholder 3">
            <a:extLst>
              <a:ext uri="{FF2B5EF4-FFF2-40B4-BE49-F238E27FC236}">
                <a16:creationId xmlns:a16="http://schemas.microsoft.com/office/drawing/2014/main" id="{79BE8B49-CAB3-4681-845F-3F8E92C7D495}"/>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D877C280-E78A-4CD3-9BCA-0C4B456E50E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42</a:t>
            </a:fld>
            <a:endParaRPr lang="tr-TR">
              <a:solidFill>
                <a:prstClr val="white">
                  <a:shade val="50000"/>
                </a:prstClr>
              </a:solidFill>
            </a:endParaRPr>
          </a:p>
        </p:txBody>
      </p:sp>
    </p:spTree>
    <p:extLst>
      <p:ext uri="{BB962C8B-B14F-4D97-AF65-F5344CB8AC3E}">
        <p14:creationId xmlns:p14="http://schemas.microsoft.com/office/powerpoint/2010/main" val="272135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1044-A78E-4928-AB2C-C7766980D179}"/>
              </a:ext>
            </a:extLst>
          </p:cNvPr>
          <p:cNvSpPr>
            <a:spLocks noGrp="1"/>
          </p:cNvSpPr>
          <p:nvPr>
            <p:ph type="title"/>
          </p:nvPr>
        </p:nvSpPr>
        <p:spPr>
          <a:xfrm>
            <a:off x="683568" y="260648"/>
            <a:ext cx="7920880" cy="1944216"/>
          </a:xfrm>
        </p:spPr>
        <p:txBody>
          <a:bodyPr/>
          <a:lstStyle/>
          <a:p>
            <a:r>
              <a:rPr lang="en-GB" sz="2800" b="1" dirty="0">
                <a:solidFill>
                  <a:srgbClr val="FFFF00"/>
                </a:solidFill>
              </a:rPr>
              <a:t>Gall nut was used for tanning by Sumerians. It is rich in </a:t>
            </a:r>
            <a:r>
              <a:rPr lang="en-GB" sz="2800" b="1" u="sng" dirty="0">
                <a:solidFill>
                  <a:srgbClr val="FFFF00"/>
                </a:solidFill>
              </a:rPr>
              <a:t>Tannic Acid</a:t>
            </a:r>
            <a:r>
              <a:rPr lang="en-GB" sz="2800" b="1" dirty="0">
                <a:solidFill>
                  <a:srgbClr val="FFFF00"/>
                </a:solidFill>
              </a:rPr>
              <a:t>. Tannic acid forms </a:t>
            </a:r>
            <a:r>
              <a:rPr lang="tr-TR" sz="2800" b="1" dirty="0">
                <a:solidFill>
                  <a:srgbClr val="FFFF00"/>
                </a:solidFill>
              </a:rPr>
              <a:t>cross-linking</a:t>
            </a:r>
            <a:r>
              <a:rPr lang="en-GB" sz="2800" b="1" dirty="0">
                <a:solidFill>
                  <a:srgbClr val="FFFF00"/>
                </a:solidFill>
              </a:rPr>
              <a:t> bonds </a:t>
            </a:r>
            <a:r>
              <a:rPr lang="tr-TR" sz="2800" b="1" dirty="0">
                <a:solidFill>
                  <a:srgbClr val="FFFF00"/>
                </a:solidFill>
              </a:rPr>
              <a:t>in collagen</a:t>
            </a:r>
            <a:r>
              <a:rPr lang="en-GB" sz="2800" b="1" dirty="0">
                <a:solidFill>
                  <a:srgbClr val="FFFF00"/>
                </a:solidFill>
              </a:rPr>
              <a:t> of hide</a:t>
            </a:r>
          </a:p>
        </p:txBody>
      </p:sp>
      <p:sp>
        <p:nvSpPr>
          <p:cNvPr id="4" name="Date Placeholder 3">
            <a:extLst>
              <a:ext uri="{FF2B5EF4-FFF2-40B4-BE49-F238E27FC236}">
                <a16:creationId xmlns:a16="http://schemas.microsoft.com/office/drawing/2014/main" id="{E3A83E49-683A-410E-B8FA-0FBAFDE825C2}"/>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2A5472BD-4D1E-410B-81F0-19A6D0D57F0D}"/>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43</a:t>
            </a:fld>
            <a:endParaRPr lang="tr-TR">
              <a:solidFill>
                <a:prstClr val="white">
                  <a:shade val="50000"/>
                </a:prstClr>
              </a:solidFill>
            </a:endParaRPr>
          </a:p>
        </p:txBody>
      </p:sp>
      <p:pic>
        <p:nvPicPr>
          <p:cNvPr id="3076" name="Picture 4" descr="Tannic Acid Tannin Molecule It Type Of Polyphenol Structural Chemical  Formula And Molecule Model Stock Illustration - Download Image Now - iStock">
            <a:extLst>
              <a:ext uri="{FF2B5EF4-FFF2-40B4-BE49-F238E27FC236}">
                <a16:creationId xmlns:a16="http://schemas.microsoft.com/office/drawing/2014/main" id="{A1FB2E3F-F9E2-40F8-BC84-45FDAB1F2A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1026" y="2204864"/>
            <a:ext cx="6938376" cy="445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57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D67F822-FBCE-4568-BA97-A217EB136602}"/>
              </a:ext>
            </a:extLst>
          </p:cNvPr>
          <p:cNvSpPr>
            <a:spLocks noGrp="1"/>
          </p:cNvSpPr>
          <p:nvPr>
            <p:ph type="title"/>
          </p:nvPr>
        </p:nvSpPr>
        <p:spPr>
          <a:xfrm>
            <a:off x="1180945" y="527271"/>
            <a:ext cx="7125113" cy="924475"/>
          </a:xfrm>
        </p:spPr>
        <p:txBody>
          <a:bodyPr/>
          <a:lstStyle/>
          <a:p>
            <a:r>
              <a:rPr lang="tr-TR" sz="3600" b="1" dirty="0">
                <a:solidFill>
                  <a:srgbClr val="FFFF00"/>
                </a:solidFill>
              </a:rPr>
              <a:t>Structure of collagen</a:t>
            </a:r>
            <a:endParaRPr lang="en-US" sz="3600" b="1" dirty="0">
              <a:solidFill>
                <a:srgbClr val="FFFF00"/>
              </a:solidFill>
            </a:endParaRPr>
          </a:p>
        </p:txBody>
      </p:sp>
      <p:pic>
        <p:nvPicPr>
          <p:cNvPr id="6" name="İçerik Yer Tutucusu 5">
            <a:extLst>
              <a:ext uri="{FF2B5EF4-FFF2-40B4-BE49-F238E27FC236}">
                <a16:creationId xmlns:a16="http://schemas.microsoft.com/office/drawing/2014/main" id="{9587E5E2-55D1-4920-9CEC-074E00BE8A85}"/>
              </a:ext>
            </a:extLst>
          </p:cNvPr>
          <p:cNvPicPr>
            <a:picLocks noGrp="1" noChangeAspect="1"/>
          </p:cNvPicPr>
          <p:nvPr>
            <p:ph idx="1"/>
          </p:nvPr>
        </p:nvPicPr>
        <p:blipFill>
          <a:blip r:embed="rId2"/>
          <a:stretch>
            <a:fillRect/>
          </a:stretch>
        </p:blipFill>
        <p:spPr>
          <a:xfrm>
            <a:off x="1148281" y="1617170"/>
            <a:ext cx="6847438" cy="4713558"/>
          </a:xfrm>
          <a:prstGeom prst="rect">
            <a:avLst/>
          </a:prstGeom>
        </p:spPr>
      </p:pic>
      <p:sp>
        <p:nvSpPr>
          <p:cNvPr id="4" name="Veri Yer Tutucusu 3">
            <a:extLst>
              <a:ext uri="{FF2B5EF4-FFF2-40B4-BE49-F238E27FC236}">
                <a16:creationId xmlns:a16="http://schemas.microsoft.com/office/drawing/2014/main" id="{5D54DE65-EA40-49AD-81C7-C9E255D91A7E}"/>
              </a:ext>
            </a:extLst>
          </p:cNvPr>
          <p:cNvSpPr>
            <a:spLocks noGrp="1"/>
          </p:cNvSpPr>
          <p:nvPr>
            <p:ph type="dt" sz="half" idx="10"/>
          </p:nvPr>
        </p:nvSpPr>
        <p:spPr>
          <a:xfrm>
            <a:off x="6516216" y="6148166"/>
            <a:ext cx="2133600" cy="365125"/>
          </a:xfrm>
        </p:spPr>
        <p:txBody>
          <a:bodyPr/>
          <a:lstStyle/>
          <a:p>
            <a:r>
              <a:rPr lang="en-US" dirty="0">
                <a:solidFill>
                  <a:prstClr val="white">
                    <a:shade val="50000"/>
                  </a:prstClr>
                </a:solidFill>
              </a:rPr>
              <a:t>November 7, 2022</a:t>
            </a:r>
            <a:endParaRPr lang="tr-TR" dirty="0">
              <a:solidFill>
                <a:prstClr val="white">
                  <a:shade val="50000"/>
                </a:prstClr>
              </a:solidFill>
            </a:endParaRPr>
          </a:p>
        </p:txBody>
      </p:sp>
      <p:sp>
        <p:nvSpPr>
          <p:cNvPr id="5" name="Slayt Numarası Yer Tutucusu 4">
            <a:extLst>
              <a:ext uri="{FF2B5EF4-FFF2-40B4-BE49-F238E27FC236}">
                <a16:creationId xmlns:a16="http://schemas.microsoft.com/office/drawing/2014/main" id="{A51B570C-392C-4171-BDC9-648F8699C574}"/>
              </a:ext>
            </a:extLst>
          </p:cNvPr>
          <p:cNvSpPr>
            <a:spLocks noGrp="1"/>
          </p:cNvSpPr>
          <p:nvPr>
            <p:ph type="sldNum" sz="quarter" idx="12"/>
          </p:nvPr>
        </p:nvSpPr>
        <p:spPr>
          <a:xfrm>
            <a:off x="562989" y="6093296"/>
            <a:ext cx="608287" cy="365125"/>
          </a:xfrm>
        </p:spPr>
        <p:txBody>
          <a:bodyPr/>
          <a:lstStyle/>
          <a:p>
            <a:fld id="{83585796-D667-4CB2-BC00-3BF368760D37}" type="slidenum">
              <a:rPr lang="tr-TR" smtClean="0">
                <a:solidFill>
                  <a:prstClr val="white">
                    <a:shade val="50000"/>
                  </a:prstClr>
                </a:solidFill>
              </a:rPr>
              <a:pPr/>
              <a:t>44</a:t>
            </a:fld>
            <a:endParaRPr lang="tr-TR">
              <a:solidFill>
                <a:prstClr val="white">
                  <a:shade val="50000"/>
                </a:prstClr>
              </a:solidFill>
            </a:endParaRPr>
          </a:p>
        </p:txBody>
      </p:sp>
    </p:spTree>
    <p:extLst>
      <p:ext uri="{BB962C8B-B14F-4D97-AF65-F5344CB8AC3E}">
        <p14:creationId xmlns:p14="http://schemas.microsoft.com/office/powerpoint/2010/main" val="22961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6FE-5B02-4A40-A0EB-DF990E8E0B89}"/>
              </a:ext>
            </a:extLst>
          </p:cNvPr>
          <p:cNvSpPr>
            <a:spLocks noGrp="1"/>
          </p:cNvSpPr>
          <p:nvPr>
            <p:ph type="title"/>
          </p:nvPr>
        </p:nvSpPr>
        <p:spPr>
          <a:xfrm>
            <a:off x="827584" y="675724"/>
            <a:ext cx="7306971" cy="924475"/>
          </a:xfrm>
        </p:spPr>
        <p:txBody>
          <a:bodyPr/>
          <a:lstStyle/>
          <a:p>
            <a:r>
              <a:rPr lang="en-GB" b="1" dirty="0">
                <a:solidFill>
                  <a:srgbClr val="FFFF00"/>
                </a:solidFill>
              </a:rPr>
              <a:t>Sumerian tanning materials</a:t>
            </a:r>
          </a:p>
        </p:txBody>
      </p:sp>
      <p:sp>
        <p:nvSpPr>
          <p:cNvPr id="3" name="Content Placeholder 2">
            <a:extLst>
              <a:ext uri="{FF2B5EF4-FFF2-40B4-BE49-F238E27FC236}">
                <a16:creationId xmlns:a16="http://schemas.microsoft.com/office/drawing/2014/main" id="{478F8D12-E795-402C-9B09-E81305632748}"/>
              </a:ext>
            </a:extLst>
          </p:cNvPr>
          <p:cNvSpPr>
            <a:spLocks noGrp="1"/>
          </p:cNvSpPr>
          <p:nvPr>
            <p:ph idx="1"/>
          </p:nvPr>
        </p:nvSpPr>
        <p:spPr>
          <a:xfrm>
            <a:off x="539552" y="1700809"/>
            <a:ext cx="8064896" cy="4608512"/>
          </a:xfrm>
        </p:spPr>
        <p:txBody>
          <a:bodyPr>
            <a:normAutofit lnSpcReduction="10000"/>
          </a:bodyPr>
          <a:lstStyle/>
          <a:p>
            <a:r>
              <a:rPr lang="en-GB" sz="2800" b="1" dirty="0"/>
              <a:t>Sumerians used many organic materials (plants) for tanning (</a:t>
            </a:r>
            <a:r>
              <a:rPr lang="en-GB" sz="2800" i="1" dirty="0"/>
              <a:t>we call </a:t>
            </a:r>
            <a:r>
              <a:rPr lang="tr-TR" sz="2800" i="1" dirty="0"/>
              <a:t>that procedure </a:t>
            </a:r>
            <a:r>
              <a:rPr lang="en-GB" sz="2800" i="1" u="sng" dirty="0"/>
              <a:t>vegetable tanning</a:t>
            </a:r>
            <a:r>
              <a:rPr lang="en-GB" sz="2800" b="1" dirty="0"/>
              <a:t>) </a:t>
            </a:r>
          </a:p>
          <a:p>
            <a:r>
              <a:rPr lang="en-GB" sz="2800" b="1" dirty="0">
                <a:solidFill>
                  <a:srgbClr val="FFFF00"/>
                </a:solidFill>
              </a:rPr>
              <a:t>Pomegranate rind </a:t>
            </a:r>
            <a:r>
              <a:rPr lang="en-GB" sz="2800" b="1" dirty="0"/>
              <a:t>was used which contains tannic acid</a:t>
            </a:r>
          </a:p>
          <a:p>
            <a:r>
              <a:rPr lang="en-GB" sz="2800" b="1" dirty="0">
                <a:solidFill>
                  <a:srgbClr val="FFFF00"/>
                </a:solidFill>
              </a:rPr>
              <a:t>Oak bark </a:t>
            </a:r>
            <a:r>
              <a:rPr lang="en-GB" sz="2800" b="1" dirty="0"/>
              <a:t>was used (has tannic acid)</a:t>
            </a:r>
          </a:p>
          <a:p>
            <a:r>
              <a:rPr lang="en-GB" sz="2800" b="1" dirty="0">
                <a:solidFill>
                  <a:srgbClr val="FFFF00"/>
                </a:solidFill>
              </a:rPr>
              <a:t>Wine</a:t>
            </a:r>
            <a:r>
              <a:rPr lang="en-GB" sz="2800" b="1" dirty="0"/>
              <a:t> was used (has tannic acid)</a:t>
            </a:r>
          </a:p>
          <a:p>
            <a:r>
              <a:rPr lang="en-GB" sz="2800" b="1" dirty="0"/>
              <a:t>Sumac (</a:t>
            </a:r>
            <a:r>
              <a:rPr lang="en-GB" sz="2800" i="1" dirty="0">
                <a:solidFill>
                  <a:srgbClr val="FFFF00"/>
                </a:solidFill>
              </a:rPr>
              <a:t>sumak</a:t>
            </a:r>
            <a:r>
              <a:rPr lang="en-GB" sz="2800" b="1" dirty="0"/>
              <a:t>) was used (has tannic acid)</a:t>
            </a:r>
          </a:p>
          <a:p>
            <a:endParaRPr lang="en-GB" sz="2800" b="1" dirty="0"/>
          </a:p>
        </p:txBody>
      </p:sp>
      <p:sp>
        <p:nvSpPr>
          <p:cNvPr id="4" name="Date Placeholder 3">
            <a:extLst>
              <a:ext uri="{FF2B5EF4-FFF2-40B4-BE49-F238E27FC236}">
                <a16:creationId xmlns:a16="http://schemas.microsoft.com/office/drawing/2014/main" id="{79BE8B49-CAB3-4681-845F-3F8E92C7D495}"/>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D877C280-E78A-4CD3-9BCA-0C4B456E50E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45</a:t>
            </a:fld>
            <a:endParaRPr lang="tr-TR">
              <a:solidFill>
                <a:prstClr val="white">
                  <a:shade val="50000"/>
                </a:prstClr>
              </a:solidFill>
            </a:endParaRPr>
          </a:p>
        </p:txBody>
      </p:sp>
    </p:spTree>
    <p:extLst>
      <p:ext uri="{BB962C8B-B14F-4D97-AF65-F5344CB8AC3E}">
        <p14:creationId xmlns:p14="http://schemas.microsoft.com/office/powerpoint/2010/main" val="2931517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6FE-5B02-4A40-A0EB-DF990E8E0B89}"/>
              </a:ext>
            </a:extLst>
          </p:cNvPr>
          <p:cNvSpPr>
            <a:spLocks noGrp="1"/>
          </p:cNvSpPr>
          <p:nvPr>
            <p:ph type="title"/>
          </p:nvPr>
        </p:nvSpPr>
        <p:spPr>
          <a:xfrm>
            <a:off x="271872" y="346134"/>
            <a:ext cx="8404584" cy="924475"/>
          </a:xfrm>
        </p:spPr>
        <p:txBody>
          <a:bodyPr/>
          <a:lstStyle/>
          <a:p>
            <a:r>
              <a:rPr lang="en-GB" b="1" dirty="0">
                <a:solidFill>
                  <a:srgbClr val="FFFF00"/>
                </a:solidFill>
              </a:rPr>
              <a:t>Musical strings from </a:t>
            </a:r>
            <a:r>
              <a:rPr lang="tr-TR" b="1" dirty="0">
                <a:solidFill>
                  <a:srgbClr val="FFFF00"/>
                </a:solidFill>
              </a:rPr>
              <a:t>the </a:t>
            </a:r>
            <a:r>
              <a:rPr lang="en-GB" b="1" dirty="0">
                <a:solidFill>
                  <a:srgbClr val="FFFF00"/>
                </a:solidFill>
              </a:rPr>
              <a:t>intestine</a:t>
            </a:r>
          </a:p>
        </p:txBody>
      </p:sp>
      <p:sp>
        <p:nvSpPr>
          <p:cNvPr id="3" name="Content Placeholder 2">
            <a:extLst>
              <a:ext uri="{FF2B5EF4-FFF2-40B4-BE49-F238E27FC236}">
                <a16:creationId xmlns:a16="http://schemas.microsoft.com/office/drawing/2014/main" id="{478F8D12-E795-402C-9B09-E81305632748}"/>
              </a:ext>
            </a:extLst>
          </p:cNvPr>
          <p:cNvSpPr>
            <a:spLocks noGrp="1"/>
          </p:cNvSpPr>
          <p:nvPr>
            <p:ph idx="1"/>
          </p:nvPr>
        </p:nvSpPr>
        <p:spPr>
          <a:xfrm>
            <a:off x="611560" y="1700808"/>
            <a:ext cx="3816424" cy="4968552"/>
          </a:xfrm>
        </p:spPr>
        <p:txBody>
          <a:bodyPr>
            <a:normAutofit/>
          </a:bodyPr>
          <a:lstStyle/>
          <a:p>
            <a:endParaRPr lang="en-GB" sz="2800" dirty="0"/>
          </a:p>
          <a:p>
            <a:endParaRPr lang="en-GB" sz="2800" b="1" dirty="0"/>
          </a:p>
          <a:p>
            <a:pPr marL="0" indent="0">
              <a:buNone/>
            </a:pPr>
            <a:r>
              <a:rPr lang="en-GB" sz="2800" b="1" dirty="0"/>
              <a:t>Sumerians used</a:t>
            </a:r>
            <a:r>
              <a:rPr lang="tr-TR" sz="2800" b="1" dirty="0"/>
              <a:t> </a:t>
            </a:r>
            <a:r>
              <a:rPr lang="en-GB" sz="2800" b="1" dirty="0"/>
              <a:t>animal intestines</a:t>
            </a:r>
            <a:r>
              <a:rPr lang="tr-TR" sz="2800" b="1" dirty="0"/>
              <a:t> to </a:t>
            </a:r>
            <a:r>
              <a:rPr lang="en-GB" sz="2800" b="1" dirty="0"/>
              <a:t>make strings for</a:t>
            </a:r>
            <a:r>
              <a:rPr lang="tr-TR" sz="2800" b="1" dirty="0"/>
              <a:t> musical</a:t>
            </a:r>
            <a:r>
              <a:rPr lang="en-GB" sz="2800" b="1" dirty="0"/>
              <a:t> instruments</a:t>
            </a:r>
            <a:r>
              <a:rPr lang="tr-TR" sz="2800" b="1" dirty="0"/>
              <a:t> </a:t>
            </a:r>
            <a:r>
              <a:rPr lang="en-GB" sz="2800" b="1" dirty="0"/>
              <a:t>like harps, </a:t>
            </a:r>
            <a:r>
              <a:rPr lang="tr-TR" sz="2800" b="1" dirty="0"/>
              <a:t>lyres,</a:t>
            </a:r>
            <a:r>
              <a:rPr lang="en-GB" sz="2800" b="1" dirty="0"/>
              <a:t> etc</a:t>
            </a:r>
          </a:p>
          <a:p>
            <a:pPr marL="0" indent="0">
              <a:buNone/>
            </a:pPr>
            <a:endParaRPr lang="en-GB" sz="2800" b="1" dirty="0"/>
          </a:p>
          <a:p>
            <a:pPr marL="0" indent="0">
              <a:buNone/>
            </a:pPr>
            <a:endParaRPr lang="en-GB" sz="2800" b="1" dirty="0"/>
          </a:p>
          <a:p>
            <a:endParaRPr lang="en-GB" sz="2800" b="1" dirty="0"/>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79BE8B49-CAB3-4681-845F-3F8E92C7D495}"/>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D877C280-E78A-4CD3-9BCA-0C4B456E50E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46</a:t>
            </a:fld>
            <a:endParaRPr lang="tr-TR">
              <a:solidFill>
                <a:prstClr val="white">
                  <a:shade val="50000"/>
                </a:prstClr>
              </a:solidFill>
            </a:endParaRPr>
          </a:p>
        </p:txBody>
      </p:sp>
      <p:pic>
        <p:nvPicPr>
          <p:cNvPr id="5122" name="Picture 2" descr="https://upload.wikimedia.org/wikipedia/commons/b/b6/Ur_lyre.jpg">
            <a:extLst>
              <a:ext uri="{FF2B5EF4-FFF2-40B4-BE49-F238E27FC236}">
                <a16:creationId xmlns:a16="http://schemas.microsoft.com/office/drawing/2014/main" id="{135B72BC-5227-45C2-A355-8E358B135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820" y="1194921"/>
            <a:ext cx="4141636" cy="542046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AD6BC90D-456A-46BF-836F-36B7B7A73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2528" y="585321"/>
            <a:ext cx="609600" cy="609600"/>
          </a:xfrm>
          <a:prstGeom prst="rect">
            <a:avLst/>
          </a:prstGeom>
        </p:spPr>
      </p:pic>
    </p:spTree>
    <p:extLst>
      <p:ext uri="{BB962C8B-B14F-4D97-AF65-F5344CB8AC3E}">
        <p14:creationId xmlns:p14="http://schemas.microsoft.com/office/powerpoint/2010/main" val="13181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6FE-5B02-4A40-A0EB-DF990E8E0B89}"/>
              </a:ext>
            </a:extLst>
          </p:cNvPr>
          <p:cNvSpPr>
            <a:spLocks noGrp="1"/>
          </p:cNvSpPr>
          <p:nvPr>
            <p:ph type="title"/>
          </p:nvPr>
        </p:nvSpPr>
        <p:spPr>
          <a:xfrm>
            <a:off x="611560" y="675724"/>
            <a:ext cx="4536504" cy="5705604"/>
          </a:xfrm>
        </p:spPr>
        <p:txBody>
          <a:bodyPr/>
          <a:lstStyle/>
          <a:p>
            <a:r>
              <a:rPr lang="en-GB" b="1" dirty="0">
                <a:solidFill>
                  <a:srgbClr val="FFFF00"/>
                </a:solidFill>
              </a:rPr>
              <a:t>Sumerian harp (</a:t>
            </a:r>
            <a:r>
              <a:rPr lang="en-GB" b="1" dirty="0"/>
              <a:t>or Lyre</a:t>
            </a:r>
            <a:r>
              <a:rPr lang="en-GB" b="1" dirty="0">
                <a:solidFill>
                  <a:srgbClr val="FFFF00"/>
                </a:solidFill>
              </a:rPr>
              <a:t>) 2400 B.C.</a:t>
            </a:r>
            <a:br>
              <a:rPr lang="en-GB" b="1" dirty="0">
                <a:solidFill>
                  <a:srgbClr val="FFFF00"/>
                </a:solidFill>
              </a:rPr>
            </a:br>
            <a:r>
              <a:rPr lang="en-GB" b="1" dirty="0">
                <a:solidFill>
                  <a:srgbClr val="FFFF00"/>
                </a:solidFill>
              </a:rPr>
              <a:t>The strings were  made out of animal intestine (</a:t>
            </a:r>
            <a:r>
              <a:rPr lang="en-GB" sz="2800" b="1" dirty="0"/>
              <a:t>original strings were disintegrated</a:t>
            </a:r>
            <a:r>
              <a:rPr lang="en-GB" b="1" dirty="0">
                <a:solidFill>
                  <a:srgbClr val="FFFF00"/>
                </a:solidFill>
              </a:rPr>
              <a:t>)</a:t>
            </a:r>
          </a:p>
        </p:txBody>
      </p:sp>
      <p:sp>
        <p:nvSpPr>
          <p:cNvPr id="4" name="Date Placeholder 3">
            <a:extLst>
              <a:ext uri="{FF2B5EF4-FFF2-40B4-BE49-F238E27FC236}">
                <a16:creationId xmlns:a16="http://schemas.microsoft.com/office/drawing/2014/main" id="{79BE8B49-CAB3-4681-845F-3F8E92C7D495}"/>
              </a:ext>
            </a:extLst>
          </p:cNvPr>
          <p:cNvSpPr>
            <a:spLocks noGrp="1"/>
          </p:cNvSpPr>
          <p:nvPr>
            <p:ph type="dt" sz="half" idx="10"/>
          </p:nvPr>
        </p:nvSpPr>
        <p:spPr/>
        <p:txBody>
          <a:bodyPr/>
          <a:lstStyle/>
          <a:p>
            <a:r>
              <a:rPr lang="en-US">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D877C280-E78A-4CD3-9BCA-0C4B456E50E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47</a:t>
            </a:fld>
            <a:endParaRPr lang="tr-TR">
              <a:solidFill>
                <a:prstClr val="white">
                  <a:shade val="50000"/>
                </a:prstClr>
              </a:solidFill>
            </a:endParaRPr>
          </a:p>
        </p:txBody>
      </p:sp>
      <p:pic>
        <p:nvPicPr>
          <p:cNvPr id="4098" name="Picture 2" descr="https://lh3.googleusercontent.com/DkcWrkQbxcmEn3QUu87JalLvJj2qub_dPctgmWU9K5Dwj-dgAp039V326cwFdpCUW2OgrCqbING_02LNlDxqxvcVKzZsng=s2048">
            <a:extLst>
              <a:ext uri="{FF2B5EF4-FFF2-40B4-BE49-F238E27FC236}">
                <a16:creationId xmlns:a16="http://schemas.microsoft.com/office/drawing/2014/main" id="{1864E3F6-F2CE-44D9-B482-5D4AFCB9F44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268760"/>
            <a:ext cx="3672408" cy="465126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5285BDB8-1013-4874-B97B-79643E85D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3968" y="692696"/>
            <a:ext cx="609600" cy="609600"/>
          </a:xfrm>
          <a:prstGeom prst="rect">
            <a:avLst/>
          </a:prstGeom>
        </p:spPr>
      </p:pic>
    </p:spTree>
    <p:extLst>
      <p:ext uri="{BB962C8B-B14F-4D97-AF65-F5344CB8AC3E}">
        <p14:creationId xmlns:p14="http://schemas.microsoft.com/office/powerpoint/2010/main" val="427298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0E6D263-A316-4C74-9ABA-9539E225597E}"/>
              </a:ext>
            </a:extLst>
          </p:cNvPr>
          <p:cNvSpPr>
            <a:spLocks noGrp="1"/>
          </p:cNvSpPr>
          <p:nvPr>
            <p:ph type="title"/>
          </p:nvPr>
        </p:nvSpPr>
        <p:spPr>
          <a:xfrm>
            <a:off x="827584" y="675724"/>
            <a:ext cx="7743360" cy="924475"/>
          </a:xfrm>
        </p:spPr>
        <p:txBody>
          <a:bodyPr/>
          <a:lstStyle/>
          <a:p>
            <a:r>
              <a:rPr lang="tr-TR" b="1" dirty="0">
                <a:solidFill>
                  <a:srgbClr val="FFFF00"/>
                </a:solidFill>
              </a:rPr>
              <a:t>Modernization of leather tanning</a:t>
            </a:r>
            <a:endParaRPr lang="en-US" b="1" dirty="0">
              <a:solidFill>
                <a:srgbClr val="FFFF00"/>
              </a:solidFill>
            </a:endParaRPr>
          </a:p>
        </p:txBody>
      </p:sp>
      <p:sp>
        <p:nvSpPr>
          <p:cNvPr id="3" name="İçerik Yer Tutucusu 2">
            <a:extLst>
              <a:ext uri="{FF2B5EF4-FFF2-40B4-BE49-F238E27FC236}">
                <a16:creationId xmlns:a16="http://schemas.microsoft.com/office/drawing/2014/main" id="{6B9B84A8-4B10-4297-8E6E-35448E2C42E6}"/>
              </a:ext>
            </a:extLst>
          </p:cNvPr>
          <p:cNvSpPr>
            <a:spLocks noGrp="1"/>
          </p:cNvSpPr>
          <p:nvPr>
            <p:ph idx="1"/>
          </p:nvPr>
        </p:nvSpPr>
        <p:spPr>
          <a:xfrm>
            <a:off x="572658" y="1600199"/>
            <a:ext cx="8247814" cy="4716736"/>
          </a:xfrm>
        </p:spPr>
        <p:txBody>
          <a:bodyPr>
            <a:normAutofit lnSpcReduction="10000"/>
          </a:bodyPr>
          <a:lstStyle/>
          <a:p>
            <a:r>
              <a:rPr lang="tr-TR" sz="2800" b="1" dirty="0"/>
              <a:t>The primitive men used animal hide without tanning in the early days</a:t>
            </a:r>
          </a:p>
          <a:p>
            <a:r>
              <a:rPr lang="tr-TR" sz="2800" b="1" dirty="0"/>
              <a:t>They used them for clothing, as doors for caves or primitive houses, etc.</a:t>
            </a:r>
          </a:p>
          <a:p>
            <a:r>
              <a:rPr lang="tr-TR" sz="2800" b="1" dirty="0"/>
              <a:t>However fresh hides rotten soon</a:t>
            </a:r>
          </a:p>
          <a:p>
            <a:r>
              <a:rPr lang="tr-TR" sz="2800" b="1" dirty="0"/>
              <a:t>Then they start stinking and decomposing</a:t>
            </a:r>
          </a:p>
          <a:p>
            <a:r>
              <a:rPr lang="tr-TR" sz="2800" b="1" dirty="0"/>
              <a:t>The primitive men then discovered that smoke increased the durability of hides</a:t>
            </a:r>
            <a:endParaRPr lang="en-US" sz="3200" b="1" dirty="0"/>
          </a:p>
        </p:txBody>
      </p:sp>
      <p:sp>
        <p:nvSpPr>
          <p:cNvPr id="4" name="Veri Yer Tutucusu 3">
            <a:extLst>
              <a:ext uri="{FF2B5EF4-FFF2-40B4-BE49-F238E27FC236}">
                <a16:creationId xmlns:a16="http://schemas.microsoft.com/office/drawing/2014/main" id="{F0139C66-D788-4ACC-A19F-A6050235888C}"/>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D68BB0A-3AA2-4D36-A17C-420D0CEC2DC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48</a:t>
            </a:fld>
            <a:endParaRPr lang="tr-TR">
              <a:solidFill>
                <a:prstClr val="white">
                  <a:shade val="50000"/>
                </a:prstClr>
              </a:solidFill>
            </a:endParaRPr>
          </a:p>
        </p:txBody>
      </p:sp>
    </p:spTree>
    <p:extLst>
      <p:ext uri="{BB962C8B-B14F-4D97-AF65-F5344CB8AC3E}">
        <p14:creationId xmlns:p14="http://schemas.microsoft.com/office/powerpoint/2010/main" val="667879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0E6D263-A316-4C74-9ABA-9539E225597E}"/>
              </a:ext>
            </a:extLst>
          </p:cNvPr>
          <p:cNvSpPr>
            <a:spLocks noGrp="1"/>
          </p:cNvSpPr>
          <p:nvPr>
            <p:ph type="title"/>
          </p:nvPr>
        </p:nvSpPr>
        <p:spPr>
          <a:xfrm>
            <a:off x="700121" y="476672"/>
            <a:ext cx="7743360" cy="924475"/>
          </a:xfrm>
        </p:spPr>
        <p:txBody>
          <a:bodyPr/>
          <a:lstStyle/>
          <a:p>
            <a:r>
              <a:rPr lang="tr-TR" b="1" dirty="0">
                <a:solidFill>
                  <a:srgbClr val="FFFF00"/>
                </a:solidFill>
              </a:rPr>
              <a:t>Modernization of leather tanning</a:t>
            </a:r>
            <a:endParaRPr lang="en-US" b="1" dirty="0">
              <a:solidFill>
                <a:srgbClr val="FFFF00"/>
              </a:solidFill>
            </a:endParaRPr>
          </a:p>
        </p:txBody>
      </p:sp>
      <p:sp>
        <p:nvSpPr>
          <p:cNvPr id="3" name="İçerik Yer Tutucusu 2">
            <a:extLst>
              <a:ext uri="{FF2B5EF4-FFF2-40B4-BE49-F238E27FC236}">
                <a16:creationId xmlns:a16="http://schemas.microsoft.com/office/drawing/2014/main" id="{6B9B84A8-4B10-4297-8E6E-35448E2C42E6}"/>
              </a:ext>
            </a:extLst>
          </p:cNvPr>
          <p:cNvSpPr>
            <a:spLocks noGrp="1"/>
          </p:cNvSpPr>
          <p:nvPr>
            <p:ph idx="1"/>
          </p:nvPr>
        </p:nvSpPr>
        <p:spPr>
          <a:xfrm>
            <a:off x="572658" y="1484784"/>
            <a:ext cx="7998286" cy="4582077"/>
          </a:xfrm>
        </p:spPr>
        <p:txBody>
          <a:bodyPr>
            <a:normAutofit/>
          </a:bodyPr>
          <a:lstStyle/>
          <a:p>
            <a:r>
              <a:rPr lang="tr-TR" sz="2800" b="1" dirty="0"/>
              <a:t>Scientists believe that tanning by smoke was accidentally discovered by primitive men</a:t>
            </a:r>
          </a:p>
          <a:p>
            <a:r>
              <a:rPr lang="tr-TR" sz="2800" b="1" dirty="0"/>
              <a:t>Wood smoke increases the durability of a hide because of the presence of «</a:t>
            </a:r>
            <a:r>
              <a:rPr lang="tr-TR" sz="2800" b="1" u="sng" dirty="0"/>
              <a:t>formaldehyde</a:t>
            </a:r>
            <a:r>
              <a:rPr lang="tr-TR" sz="2800" b="1" dirty="0"/>
              <a:t>» vapor released from green leaves and tree branches</a:t>
            </a:r>
          </a:p>
          <a:p>
            <a:r>
              <a:rPr lang="tr-TR" sz="2800" b="1" dirty="0"/>
              <a:t>American Indians still tan buffalo hide with wood smoke</a:t>
            </a:r>
            <a:endParaRPr lang="en-US" sz="2800" b="1" dirty="0"/>
          </a:p>
        </p:txBody>
      </p:sp>
      <p:sp>
        <p:nvSpPr>
          <p:cNvPr id="4" name="Veri Yer Tutucusu 3">
            <a:extLst>
              <a:ext uri="{FF2B5EF4-FFF2-40B4-BE49-F238E27FC236}">
                <a16:creationId xmlns:a16="http://schemas.microsoft.com/office/drawing/2014/main" id="{F0139C66-D788-4ACC-A19F-A6050235888C}"/>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D68BB0A-3AA2-4D36-A17C-420D0CEC2DC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49</a:t>
            </a:fld>
            <a:endParaRPr lang="tr-TR">
              <a:solidFill>
                <a:prstClr val="white">
                  <a:shade val="50000"/>
                </a:prstClr>
              </a:solidFill>
            </a:endParaRPr>
          </a:p>
        </p:txBody>
      </p:sp>
    </p:spTree>
    <p:extLst>
      <p:ext uri="{BB962C8B-B14F-4D97-AF65-F5344CB8AC3E}">
        <p14:creationId xmlns:p14="http://schemas.microsoft.com/office/powerpoint/2010/main" val="169522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EAB1-41BA-43B5-90B7-1B83230E248B}"/>
              </a:ext>
            </a:extLst>
          </p:cNvPr>
          <p:cNvSpPr>
            <a:spLocks noGrp="1"/>
          </p:cNvSpPr>
          <p:nvPr>
            <p:ph type="title"/>
          </p:nvPr>
        </p:nvSpPr>
        <p:spPr>
          <a:xfrm>
            <a:off x="323528" y="116632"/>
            <a:ext cx="8640960" cy="3240360"/>
          </a:xfrm>
        </p:spPr>
        <p:txBody>
          <a:bodyPr/>
          <a:lstStyle/>
          <a:p>
            <a:r>
              <a:rPr lang="en-GB" sz="2800" b="1" u="sng" dirty="0">
                <a:solidFill>
                  <a:srgbClr val="FFFF00"/>
                </a:solidFill>
              </a:rPr>
              <a:t>Cylinder seals</a:t>
            </a:r>
            <a:r>
              <a:rPr lang="en-GB" sz="2800" b="1" dirty="0">
                <a:solidFill>
                  <a:srgbClr val="FFFF00"/>
                </a:solidFill>
              </a:rPr>
              <a:t> </a:t>
            </a:r>
            <a:r>
              <a:rPr lang="tr-TR" sz="2800" b="1" dirty="0">
                <a:solidFill>
                  <a:srgbClr val="FFFF00"/>
                </a:solidFill>
              </a:rPr>
              <a:t>were </a:t>
            </a:r>
            <a:r>
              <a:rPr lang="en-GB" sz="2800" b="1" dirty="0">
                <a:solidFill>
                  <a:srgbClr val="FFFF00"/>
                </a:solidFill>
              </a:rPr>
              <a:t>invented by Sumerians. Small, stone cylinders (3-4 cm.). When rolled on </a:t>
            </a:r>
            <a:r>
              <a:rPr lang="tr-TR" sz="2800" b="1" dirty="0">
                <a:solidFill>
                  <a:srgbClr val="FFFF00"/>
                </a:solidFill>
              </a:rPr>
              <a:t>wet clay</a:t>
            </a:r>
            <a:r>
              <a:rPr lang="en-GB" sz="2800" b="1" dirty="0">
                <a:solidFill>
                  <a:srgbClr val="FFFF00"/>
                </a:solidFill>
              </a:rPr>
              <a:t>, </a:t>
            </a:r>
            <a:r>
              <a:rPr lang="tr-TR" sz="2800" b="1" dirty="0">
                <a:solidFill>
                  <a:srgbClr val="FFFF00"/>
                </a:solidFill>
              </a:rPr>
              <a:t>the </a:t>
            </a:r>
            <a:r>
              <a:rPr lang="en-GB" sz="2800" b="1" dirty="0">
                <a:solidFill>
                  <a:srgbClr val="FFFF00"/>
                </a:solidFill>
              </a:rPr>
              <a:t>seal left a long impression that could prove ownership or identity. Used for 3000 years. </a:t>
            </a:r>
            <a:r>
              <a:rPr lang="en-GB" sz="2400" b="1" dirty="0">
                <a:solidFill>
                  <a:srgbClr val="FFFF00"/>
                </a:solidFill>
              </a:rPr>
              <a:t>(</a:t>
            </a:r>
            <a:r>
              <a:rPr lang="en-GB" sz="2400" i="1" dirty="0"/>
              <a:t>Excavated in Turkey, Iraq, Syria</a:t>
            </a:r>
            <a:r>
              <a:rPr lang="tr-TR" sz="2400" i="1" dirty="0"/>
              <a:t>,</a:t>
            </a:r>
            <a:r>
              <a:rPr lang="en-GB" sz="2400" i="1" dirty="0"/>
              <a:t> and Iran</a:t>
            </a:r>
            <a:r>
              <a:rPr lang="en-GB" sz="2400" b="1" dirty="0">
                <a:solidFill>
                  <a:srgbClr val="FFFF00"/>
                </a:solidFill>
              </a:rPr>
              <a:t>)</a:t>
            </a:r>
          </a:p>
        </p:txBody>
      </p:sp>
      <p:sp>
        <p:nvSpPr>
          <p:cNvPr id="4" name="Date Placeholder 3">
            <a:extLst>
              <a:ext uri="{FF2B5EF4-FFF2-40B4-BE49-F238E27FC236}">
                <a16:creationId xmlns:a16="http://schemas.microsoft.com/office/drawing/2014/main" id="{17BF724D-951B-4BF4-8C2E-C3C90F4EC3B1}"/>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921BBD4-D997-4E4E-BCC6-84D029CE215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a:t>
            </a:fld>
            <a:endParaRPr lang="tr-TR">
              <a:solidFill>
                <a:prstClr val="white">
                  <a:shade val="50000"/>
                </a:prstClr>
              </a:solidFill>
            </a:endParaRPr>
          </a:p>
        </p:txBody>
      </p:sp>
      <p:pic>
        <p:nvPicPr>
          <p:cNvPr id="1026" name="Picture 2" descr="Mesopotamian limestone cylinder seal and impression—worship of Shamash, (Louvre), public domain, via Wikimedia Commons 13. Women in Mesopotamian Society">
            <a:extLst>
              <a:ext uri="{FF2B5EF4-FFF2-40B4-BE49-F238E27FC236}">
                <a16:creationId xmlns:a16="http://schemas.microsoft.com/office/drawing/2014/main" id="{52C024E7-1C80-41EE-885D-4E3D9CFC17F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43608" y="3074659"/>
            <a:ext cx="7200800" cy="363973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60CFECB-7B91-4464-9BF6-52DA46C01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1124744"/>
            <a:ext cx="609600" cy="609600"/>
          </a:xfrm>
          <a:prstGeom prst="rect">
            <a:avLst/>
          </a:prstGeom>
        </p:spPr>
      </p:pic>
    </p:spTree>
    <p:extLst>
      <p:ext uri="{BB962C8B-B14F-4D97-AF65-F5344CB8AC3E}">
        <p14:creationId xmlns:p14="http://schemas.microsoft.com/office/powerpoint/2010/main" val="216012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4AD7-DB51-4A44-8749-FDEA43C583D1}"/>
              </a:ext>
            </a:extLst>
          </p:cNvPr>
          <p:cNvSpPr>
            <a:spLocks noGrp="1"/>
          </p:cNvSpPr>
          <p:nvPr>
            <p:ph type="title"/>
          </p:nvPr>
        </p:nvSpPr>
        <p:spPr>
          <a:xfrm>
            <a:off x="755576" y="545933"/>
            <a:ext cx="7450987" cy="924475"/>
          </a:xfrm>
        </p:spPr>
        <p:txBody>
          <a:bodyPr/>
          <a:lstStyle/>
          <a:p>
            <a:r>
              <a:rPr lang="en-GB" b="1" dirty="0">
                <a:solidFill>
                  <a:srgbClr val="FFFF00"/>
                </a:solidFill>
              </a:rPr>
              <a:t>Modern leather tanning</a:t>
            </a:r>
          </a:p>
        </p:txBody>
      </p:sp>
      <p:sp>
        <p:nvSpPr>
          <p:cNvPr id="3" name="Content Placeholder 2">
            <a:extLst>
              <a:ext uri="{FF2B5EF4-FFF2-40B4-BE49-F238E27FC236}">
                <a16:creationId xmlns:a16="http://schemas.microsoft.com/office/drawing/2014/main" id="{8DE68F99-4884-4D6F-BCB5-F9159FF04585}"/>
              </a:ext>
            </a:extLst>
          </p:cNvPr>
          <p:cNvSpPr>
            <a:spLocks noGrp="1"/>
          </p:cNvSpPr>
          <p:nvPr>
            <p:ph idx="1"/>
          </p:nvPr>
        </p:nvSpPr>
        <p:spPr>
          <a:xfrm>
            <a:off x="395536" y="1628800"/>
            <a:ext cx="8496944" cy="4896544"/>
          </a:xfrm>
        </p:spPr>
        <p:txBody>
          <a:bodyPr>
            <a:normAutofit lnSpcReduction="10000"/>
          </a:bodyPr>
          <a:lstStyle/>
          <a:p>
            <a:r>
              <a:rPr lang="en-GB" sz="2800" b="1" dirty="0"/>
              <a:t>Tanning technology was similar in all countries. Usually</a:t>
            </a:r>
            <a:r>
              <a:rPr lang="tr-TR" sz="2800" b="1" dirty="0"/>
              <a:t>,</a:t>
            </a:r>
            <a:r>
              <a:rPr lang="en-GB" sz="2800" b="1" dirty="0"/>
              <a:t> poor people living </a:t>
            </a:r>
            <a:r>
              <a:rPr lang="en-GB" sz="2800" b="1" u="sng" dirty="0"/>
              <a:t>in suburbs of cities</a:t>
            </a:r>
            <a:r>
              <a:rPr lang="en-GB" sz="2800" b="1" dirty="0"/>
              <a:t> tanned leather because of bad </a:t>
            </a:r>
            <a:r>
              <a:rPr lang="tr-TR" sz="2800" b="1" dirty="0"/>
              <a:t>odor</a:t>
            </a:r>
            <a:endParaRPr lang="en-GB" sz="2800" b="1" dirty="0"/>
          </a:p>
          <a:p>
            <a:r>
              <a:rPr lang="en-GB" sz="2800" b="1" dirty="0"/>
              <a:t>In Europe and Anatolia oak bark and gal nut or acorn (</a:t>
            </a:r>
            <a:r>
              <a:rPr lang="en-GB" sz="2800" i="1" dirty="0">
                <a:solidFill>
                  <a:srgbClr val="FFFF00"/>
                </a:solidFill>
              </a:rPr>
              <a:t>meşe palamudu</a:t>
            </a:r>
            <a:r>
              <a:rPr lang="en-GB" sz="2800" b="1" dirty="0"/>
              <a:t>) </a:t>
            </a:r>
            <a:r>
              <a:rPr lang="tr-TR" sz="2800" b="1" dirty="0"/>
              <a:t>were</a:t>
            </a:r>
            <a:r>
              <a:rPr lang="en-GB" sz="2800" b="1" dirty="0"/>
              <a:t> used as </a:t>
            </a:r>
            <a:r>
              <a:rPr lang="tr-TR" sz="2800" b="1" dirty="0"/>
              <a:t>a </a:t>
            </a:r>
            <a:r>
              <a:rPr lang="en-GB" sz="2800" b="1" dirty="0"/>
              <a:t>tanning agent</a:t>
            </a:r>
          </a:p>
          <a:p>
            <a:r>
              <a:rPr lang="en-GB" sz="2800" b="1" dirty="0"/>
              <a:t>In Anatolia </a:t>
            </a:r>
            <a:r>
              <a:rPr lang="en-GB" sz="2800" b="1" u="sng" dirty="0"/>
              <a:t>fresh dog manure</a:t>
            </a:r>
            <a:r>
              <a:rPr lang="en-GB" sz="2800" b="1" dirty="0"/>
              <a:t> </a:t>
            </a:r>
            <a:r>
              <a:rPr lang="tr-TR" sz="2800" b="1" dirty="0"/>
              <a:t>(</a:t>
            </a:r>
            <a:r>
              <a:rPr lang="tr-TR" sz="2800" i="1" dirty="0">
                <a:solidFill>
                  <a:srgbClr val="FFFF00"/>
                </a:solidFill>
              </a:rPr>
              <a:t>köpek dışkısı</a:t>
            </a:r>
            <a:r>
              <a:rPr lang="tr-TR" sz="2800" b="1" dirty="0"/>
              <a:t>) </a:t>
            </a:r>
            <a:r>
              <a:rPr lang="en-GB" sz="2800" b="1" dirty="0"/>
              <a:t>was used for bating. Children collected them on the streets and rushed into tanning </a:t>
            </a:r>
            <a:r>
              <a:rPr lang="tr-TR" sz="2800" b="1" dirty="0"/>
              <a:t>workshops</a:t>
            </a:r>
            <a:endParaRPr lang="en-GB" sz="2800" b="1" dirty="0"/>
          </a:p>
          <a:p>
            <a:endParaRPr lang="en-GB" sz="2800" b="1" dirty="0"/>
          </a:p>
        </p:txBody>
      </p:sp>
      <p:sp>
        <p:nvSpPr>
          <p:cNvPr id="4" name="Date Placeholder 3">
            <a:extLst>
              <a:ext uri="{FF2B5EF4-FFF2-40B4-BE49-F238E27FC236}">
                <a16:creationId xmlns:a16="http://schemas.microsoft.com/office/drawing/2014/main" id="{683795A9-ED98-4E4F-A260-7DC86F26F5FF}"/>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E50CAAB-4776-412B-978B-E3710B4D1F7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50</a:t>
            </a:fld>
            <a:endParaRPr lang="tr-TR">
              <a:solidFill>
                <a:prstClr val="white">
                  <a:shade val="50000"/>
                </a:prstClr>
              </a:solidFill>
            </a:endParaRPr>
          </a:p>
        </p:txBody>
      </p:sp>
    </p:spTree>
    <p:extLst>
      <p:ext uri="{BB962C8B-B14F-4D97-AF65-F5344CB8AC3E}">
        <p14:creationId xmlns:p14="http://schemas.microsoft.com/office/powerpoint/2010/main" val="379794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FCC885-4649-4466-9721-8F5C9B4C8BD6}"/>
              </a:ext>
            </a:extLst>
          </p:cNvPr>
          <p:cNvSpPr>
            <a:spLocks noGrp="1"/>
          </p:cNvSpPr>
          <p:nvPr>
            <p:ph type="title"/>
          </p:nvPr>
        </p:nvSpPr>
        <p:spPr>
          <a:xfrm>
            <a:off x="572658" y="541065"/>
            <a:ext cx="8247814" cy="924475"/>
          </a:xfrm>
        </p:spPr>
        <p:txBody>
          <a:bodyPr/>
          <a:lstStyle/>
          <a:p>
            <a:r>
              <a:rPr lang="tr-TR" b="1" dirty="0">
                <a:solidFill>
                  <a:srgbClr val="FFFF00"/>
                </a:solidFill>
              </a:rPr>
              <a:t>The use of dog manure for tanning continued in modern times</a:t>
            </a:r>
            <a:endParaRPr lang="en-US" b="1" dirty="0">
              <a:solidFill>
                <a:srgbClr val="FFFF00"/>
              </a:solidFill>
            </a:endParaRPr>
          </a:p>
        </p:txBody>
      </p:sp>
      <p:sp>
        <p:nvSpPr>
          <p:cNvPr id="3" name="İçerik Yer Tutucusu 2">
            <a:extLst>
              <a:ext uri="{FF2B5EF4-FFF2-40B4-BE49-F238E27FC236}">
                <a16:creationId xmlns:a16="http://schemas.microsoft.com/office/drawing/2014/main" id="{D54C3E32-8416-4BB8-91E2-5FC809C1AF75}"/>
              </a:ext>
            </a:extLst>
          </p:cNvPr>
          <p:cNvSpPr>
            <a:spLocks noGrp="1"/>
          </p:cNvSpPr>
          <p:nvPr>
            <p:ph idx="1"/>
          </p:nvPr>
        </p:nvSpPr>
        <p:spPr>
          <a:xfrm>
            <a:off x="572658" y="1988840"/>
            <a:ext cx="8136904" cy="4541054"/>
          </a:xfrm>
        </p:spPr>
        <p:txBody>
          <a:bodyPr>
            <a:normAutofit fontScale="92500" lnSpcReduction="10000"/>
          </a:bodyPr>
          <a:lstStyle/>
          <a:p>
            <a:r>
              <a:rPr lang="tr-TR" sz="3000" b="1" dirty="0"/>
              <a:t>Fresh dog manure was used in tanning factories for centuries in the world</a:t>
            </a:r>
          </a:p>
          <a:p>
            <a:r>
              <a:rPr lang="tr-TR" sz="3000" b="1" dirty="0"/>
              <a:t>Fresh manure was preferred because the enzymes in the fresh manure are more active than in dried manure</a:t>
            </a:r>
          </a:p>
          <a:p>
            <a:r>
              <a:rPr lang="tr-TR" sz="3000" b="1" dirty="0"/>
              <a:t>Animal brain was also used for tanning</a:t>
            </a:r>
          </a:p>
          <a:p>
            <a:r>
              <a:rPr lang="tr-TR" sz="3000" b="1" dirty="0"/>
              <a:t>Because the brain contains enzymes needed for tanning too</a:t>
            </a:r>
          </a:p>
          <a:p>
            <a:endParaRPr lang="en-US" sz="2800" b="1" dirty="0"/>
          </a:p>
        </p:txBody>
      </p:sp>
      <p:sp>
        <p:nvSpPr>
          <p:cNvPr id="4" name="Veri Yer Tutucusu 3">
            <a:extLst>
              <a:ext uri="{FF2B5EF4-FFF2-40B4-BE49-F238E27FC236}">
                <a16:creationId xmlns:a16="http://schemas.microsoft.com/office/drawing/2014/main" id="{2873B7F7-61CB-4CBB-903C-36F3D31F2DA7}"/>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A71FA20E-8E95-4A52-8F27-81F7DD8B12E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51</a:t>
            </a:fld>
            <a:endParaRPr lang="tr-TR">
              <a:solidFill>
                <a:prstClr val="white">
                  <a:shade val="50000"/>
                </a:prstClr>
              </a:solidFill>
            </a:endParaRPr>
          </a:p>
        </p:txBody>
      </p:sp>
    </p:spTree>
    <p:extLst>
      <p:ext uri="{BB962C8B-B14F-4D97-AF65-F5344CB8AC3E}">
        <p14:creationId xmlns:p14="http://schemas.microsoft.com/office/powerpoint/2010/main" val="501689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C06CEA9-2B18-4A2C-A5CA-BB86DFDD2699}"/>
              </a:ext>
            </a:extLst>
          </p:cNvPr>
          <p:cNvSpPr>
            <a:spLocks noGrp="1"/>
          </p:cNvSpPr>
          <p:nvPr>
            <p:ph type="title"/>
          </p:nvPr>
        </p:nvSpPr>
        <p:spPr>
          <a:xfrm>
            <a:off x="1009442" y="675724"/>
            <a:ext cx="7561502" cy="924475"/>
          </a:xfrm>
        </p:spPr>
        <p:txBody>
          <a:bodyPr/>
          <a:lstStyle/>
          <a:p>
            <a:r>
              <a:rPr lang="tr-TR" b="1" dirty="0">
                <a:solidFill>
                  <a:srgbClr val="FFFF00"/>
                </a:solidFill>
              </a:rPr>
              <a:t>Tanning hide with animal brain</a:t>
            </a:r>
            <a:endParaRPr lang="en-US" b="1" dirty="0">
              <a:solidFill>
                <a:srgbClr val="FFFF00"/>
              </a:solidFill>
            </a:endParaRPr>
          </a:p>
        </p:txBody>
      </p:sp>
      <p:sp>
        <p:nvSpPr>
          <p:cNvPr id="3" name="İçerik Yer Tutucusu 2">
            <a:extLst>
              <a:ext uri="{FF2B5EF4-FFF2-40B4-BE49-F238E27FC236}">
                <a16:creationId xmlns:a16="http://schemas.microsoft.com/office/drawing/2014/main" id="{8ED87272-70BC-4F2A-BECA-766291D153A9}"/>
              </a:ext>
            </a:extLst>
          </p:cNvPr>
          <p:cNvSpPr>
            <a:spLocks noGrp="1"/>
          </p:cNvSpPr>
          <p:nvPr>
            <p:ph idx="1"/>
          </p:nvPr>
        </p:nvSpPr>
        <p:spPr>
          <a:xfrm>
            <a:off x="683568" y="1600199"/>
            <a:ext cx="7776863" cy="4692598"/>
          </a:xfrm>
        </p:spPr>
        <p:txBody>
          <a:bodyPr>
            <a:normAutofit fontScale="92500"/>
          </a:bodyPr>
          <a:lstStyle/>
          <a:p>
            <a:r>
              <a:rPr lang="tr-TR" sz="2800" b="1" dirty="0"/>
              <a:t>Animal brain is still being used in some developing countries for tanning</a:t>
            </a:r>
          </a:p>
          <a:p>
            <a:r>
              <a:rPr lang="tr-TR" sz="2800" b="1" dirty="0"/>
              <a:t>Generally the size of the brain of every animal is big enough to tan its hide</a:t>
            </a:r>
          </a:p>
          <a:p>
            <a:r>
              <a:rPr lang="tr-TR" sz="2800" b="1" dirty="0"/>
              <a:t>It is also used in the USA and Europe today by some people who prefer natural environment life</a:t>
            </a:r>
          </a:p>
          <a:p>
            <a:r>
              <a:rPr lang="tr-TR" sz="2800" b="1" dirty="0"/>
              <a:t>Video of brain tanning address: </a:t>
            </a:r>
            <a:r>
              <a:rPr lang="tr-TR" sz="2800" b="1" dirty="0">
                <a:hlinkClick r:id="rId2"/>
              </a:rPr>
              <a:t>https://www.youtube.com/watch?v=K0zjgk4-6C0</a:t>
            </a:r>
            <a:r>
              <a:rPr lang="tr-TR" sz="2800" b="1" dirty="0"/>
              <a:t>  </a:t>
            </a:r>
            <a:endParaRPr lang="en-US" sz="2800" b="1" dirty="0"/>
          </a:p>
        </p:txBody>
      </p:sp>
      <p:sp>
        <p:nvSpPr>
          <p:cNvPr id="4" name="Veri Yer Tutucusu 3">
            <a:extLst>
              <a:ext uri="{FF2B5EF4-FFF2-40B4-BE49-F238E27FC236}">
                <a16:creationId xmlns:a16="http://schemas.microsoft.com/office/drawing/2014/main" id="{5EBC79D0-8D2C-4D82-82CA-55D46D25EBF0}"/>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DFDE2BC4-69F9-4B57-9596-B3D5998D241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52</a:t>
            </a:fld>
            <a:endParaRPr lang="tr-TR">
              <a:solidFill>
                <a:prstClr val="white">
                  <a:shade val="50000"/>
                </a:prstClr>
              </a:solidFill>
            </a:endParaRPr>
          </a:p>
        </p:txBody>
      </p:sp>
    </p:spTree>
    <p:extLst>
      <p:ext uri="{BB962C8B-B14F-4D97-AF65-F5344CB8AC3E}">
        <p14:creationId xmlns:p14="http://schemas.microsoft.com/office/powerpoint/2010/main" val="1480029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4AD7-DB51-4A44-8749-FDEA43C583D1}"/>
              </a:ext>
            </a:extLst>
          </p:cNvPr>
          <p:cNvSpPr>
            <a:spLocks noGrp="1"/>
          </p:cNvSpPr>
          <p:nvPr>
            <p:ph type="title"/>
          </p:nvPr>
        </p:nvSpPr>
        <p:spPr>
          <a:xfrm>
            <a:off x="899592" y="548680"/>
            <a:ext cx="7450987" cy="924475"/>
          </a:xfrm>
        </p:spPr>
        <p:txBody>
          <a:bodyPr/>
          <a:lstStyle/>
          <a:p>
            <a:r>
              <a:rPr lang="en-GB" b="1" dirty="0">
                <a:solidFill>
                  <a:srgbClr val="FFFF00"/>
                </a:solidFill>
              </a:rPr>
              <a:t>Modern leather tanning</a:t>
            </a:r>
          </a:p>
        </p:txBody>
      </p:sp>
      <p:sp>
        <p:nvSpPr>
          <p:cNvPr id="3" name="Content Placeholder 2">
            <a:extLst>
              <a:ext uri="{FF2B5EF4-FFF2-40B4-BE49-F238E27FC236}">
                <a16:creationId xmlns:a16="http://schemas.microsoft.com/office/drawing/2014/main" id="{8DE68F99-4884-4D6F-BCB5-F9159FF04585}"/>
              </a:ext>
            </a:extLst>
          </p:cNvPr>
          <p:cNvSpPr>
            <a:spLocks noGrp="1"/>
          </p:cNvSpPr>
          <p:nvPr>
            <p:ph idx="1"/>
          </p:nvPr>
        </p:nvSpPr>
        <p:spPr>
          <a:xfrm>
            <a:off x="397732" y="1370140"/>
            <a:ext cx="8208912" cy="4896545"/>
          </a:xfrm>
        </p:spPr>
        <p:txBody>
          <a:bodyPr>
            <a:normAutofit/>
          </a:bodyPr>
          <a:lstStyle/>
          <a:p>
            <a:r>
              <a:rPr lang="en-GB" sz="2800" b="1" dirty="0"/>
              <a:t>Use of urine was abandoned during Middle Ages. Instead</a:t>
            </a:r>
            <a:r>
              <a:rPr lang="tr-TR" sz="2800" b="1" dirty="0"/>
              <a:t>,</a:t>
            </a:r>
            <a:r>
              <a:rPr lang="en-GB" sz="2800" b="1" dirty="0"/>
              <a:t> lime was used to loosen the hair on hides</a:t>
            </a:r>
          </a:p>
          <a:p>
            <a:r>
              <a:rPr lang="en-GB" sz="2800" b="1" dirty="0"/>
              <a:t>But </a:t>
            </a:r>
            <a:r>
              <a:rPr lang="tr-TR" sz="2800" b="1" dirty="0"/>
              <a:t>the </a:t>
            </a:r>
            <a:r>
              <a:rPr lang="en-GB" sz="2800" b="1" dirty="0"/>
              <a:t>use of gal nut, acorn, oak bark</a:t>
            </a:r>
            <a:r>
              <a:rPr lang="tr-TR" sz="2800" b="1" dirty="0"/>
              <a:t>,</a:t>
            </a:r>
            <a:r>
              <a:rPr lang="en-GB" sz="2800" b="1" dirty="0"/>
              <a:t> or hemlock bark (</a:t>
            </a:r>
            <a:r>
              <a:rPr lang="en-GB" sz="2800" i="1" dirty="0">
                <a:solidFill>
                  <a:srgbClr val="FFFF00"/>
                </a:solidFill>
              </a:rPr>
              <a:t>baldıran ağacı kabuğu</a:t>
            </a:r>
            <a:r>
              <a:rPr lang="en-GB" sz="2800" b="1" dirty="0"/>
              <a:t>) continued to be used until </a:t>
            </a:r>
            <a:r>
              <a:rPr lang="tr-TR" sz="2800" b="1" dirty="0"/>
              <a:t>the </a:t>
            </a:r>
            <a:r>
              <a:rPr lang="en-GB" sz="2800" b="1" dirty="0"/>
              <a:t>end of 1800</a:t>
            </a:r>
          </a:p>
          <a:p>
            <a:r>
              <a:rPr lang="en-GB" sz="2800" b="1" dirty="0"/>
              <a:t>Tanners slowly switched to </a:t>
            </a:r>
            <a:r>
              <a:rPr lang="tr-TR" sz="2800" b="1" dirty="0"/>
              <a:t>using</a:t>
            </a:r>
            <a:r>
              <a:rPr lang="en-GB" sz="2800" b="1" dirty="0"/>
              <a:t> chromium salts, then to chrome alum </a:t>
            </a:r>
          </a:p>
        </p:txBody>
      </p:sp>
      <p:sp>
        <p:nvSpPr>
          <p:cNvPr id="4" name="Date Placeholder 3">
            <a:extLst>
              <a:ext uri="{FF2B5EF4-FFF2-40B4-BE49-F238E27FC236}">
                <a16:creationId xmlns:a16="http://schemas.microsoft.com/office/drawing/2014/main" id="{683795A9-ED98-4E4F-A260-7DC86F26F5FF}"/>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E50CAAB-4776-412B-978B-E3710B4D1F7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7F9A88A-5411-4042-A93E-7E8C17A2A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48680"/>
            <a:ext cx="609600" cy="609600"/>
          </a:xfrm>
          <a:prstGeom prst="rect">
            <a:avLst/>
          </a:prstGeom>
        </p:spPr>
      </p:pic>
    </p:spTree>
    <p:extLst>
      <p:ext uri="{BB962C8B-B14F-4D97-AF65-F5344CB8AC3E}">
        <p14:creationId xmlns:p14="http://schemas.microsoft.com/office/powerpoint/2010/main" val="15825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0006-62BF-46B2-ABFC-DCD2EE057993}"/>
              </a:ext>
            </a:extLst>
          </p:cNvPr>
          <p:cNvSpPr>
            <a:spLocks noGrp="1"/>
          </p:cNvSpPr>
          <p:nvPr>
            <p:ph type="title"/>
          </p:nvPr>
        </p:nvSpPr>
        <p:spPr>
          <a:xfrm>
            <a:off x="755576" y="260648"/>
            <a:ext cx="7776864" cy="1584176"/>
          </a:xfrm>
        </p:spPr>
        <p:txBody>
          <a:bodyPr/>
          <a:lstStyle/>
          <a:p>
            <a:r>
              <a:rPr lang="en-GB" sz="2800" b="1" dirty="0">
                <a:solidFill>
                  <a:srgbClr val="FFFF00"/>
                </a:solidFill>
              </a:rPr>
              <a:t>In New York Hemlock tree (</a:t>
            </a:r>
            <a:r>
              <a:rPr lang="en-GB" sz="2800" i="1" dirty="0"/>
              <a:t>baldıran ağacı</a:t>
            </a:r>
            <a:r>
              <a:rPr lang="en-GB" sz="2800" b="1" dirty="0">
                <a:solidFill>
                  <a:srgbClr val="FFFF00"/>
                </a:solidFill>
              </a:rPr>
              <a:t>) barks are being removed for tanners even in 1840</a:t>
            </a:r>
          </a:p>
        </p:txBody>
      </p:sp>
      <p:sp>
        <p:nvSpPr>
          <p:cNvPr id="4" name="Date Placeholder 3">
            <a:extLst>
              <a:ext uri="{FF2B5EF4-FFF2-40B4-BE49-F238E27FC236}">
                <a16:creationId xmlns:a16="http://schemas.microsoft.com/office/drawing/2014/main" id="{3C69E5AB-B541-48A4-BEDC-251F07A3359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E3349F9-AE94-47E6-952D-95292565E28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54</a:t>
            </a:fld>
            <a:endParaRPr lang="tr-TR">
              <a:solidFill>
                <a:prstClr val="white">
                  <a:shade val="50000"/>
                </a:prstClr>
              </a:solidFill>
            </a:endParaRPr>
          </a:p>
        </p:txBody>
      </p:sp>
      <p:pic>
        <p:nvPicPr>
          <p:cNvPr id="6146" name="Picture 2" descr="https://upload.wikimedia.org/wikipedia/commons/thumb/2/2f/Peeling_hemlock_bark_for_tanning.jpg/1024px-Peeling_hemlock_bark_for_tanning.jpg">
            <a:extLst>
              <a:ext uri="{FF2B5EF4-FFF2-40B4-BE49-F238E27FC236}">
                <a16:creationId xmlns:a16="http://schemas.microsoft.com/office/drawing/2014/main" id="{871A7C89-815B-4941-A7E7-CA1A141FD8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2649" y="1772816"/>
            <a:ext cx="6912768" cy="477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49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8044-3304-422B-8BF4-685203BB30CC}"/>
              </a:ext>
            </a:extLst>
          </p:cNvPr>
          <p:cNvSpPr>
            <a:spLocks noGrp="1"/>
          </p:cNvSpPr>
          <p:nvPr>
            <p:ph type="title"/>
          </p:nvPr>
        </p:nvSpPr>
        <p:spPr>
          <a:xfrm>
            <a:off x="611560" y="476672"/>
            <a:ext cx="8064896" cy="924475"/>
          </a:xfrm>
        </p:spPr>
        <p:txBody>
          <a:bodyPr/>
          <a:lstStyle/>
          <a:p>
            <a:r>
              <a:rPr lang="en-GB" b="1" dirty="0">
                <a:solidFill>
                  <a:srgbClr val="FFFF00"/>
                </a:solidFill>
              </a:rPr>
              <a:t>Catgut: Strings made from animal intestine</a:t>
            </a:r>
            <a:endParaRPr lang="en-GB" dirty="0"/>
          </a:p>
        </p:txBody>
      </p:sp>
      <p:sp>
        <p:nvSpPr>
          <p:cNvPr id="3" name="Content Placeholder 2">
            <a:extLst>
              <a:ext uri="{FF2B5EF4-FFF2-40B4-BE49-F238E27FC236}">
                <a16:creationId xmlns:a16="http://schemas.microsoft.com/office/drawing/2014/main" id="{0076B64A-09B6-4C27-AF66-F17DC811F042}"/>
              </a:ext>
            </a:extLst>
          </p:cNvPr>
          <p:cNvSpPr>
            <a:spLocks noGrp="1"/>
          </p:cNvSpPr>
          <p:nvPr>
            <p:ph idx="1"/>
          </p:nvPr>
        </p:nvSpPr>
        <p:spPr>
          <a:xfrm>
            <a:off x="323528" y="1340768"/>
            <a:ext cx="8352928" cy="5040559"/>
          </a:xfrm>
        </p:spPr>
        <p:txBody>
          <a:bodyPr>
            <a:normAutofit/>
          </a:bodyPr>
          <a:lstStyle/>
          <a:p>
            <a:r>
              <a:rPr lang="en-GB" sz="2800" b="1" dirty="0"/>
              <a:t>Sumerians produced catgut (strings made out of animal </a:t>
            </a:r>
            <a:r>
              <a:rPr lang="tr-TR" sz="2800" b="1" dirty="0"/>
              <a:t>intestines</a:t>
            </a:r>
            <a:r>
              <a:rPr lang="en-GB" sz="2800" b="1" dirty="0"/>
              <a:t>) were being used for string musical instruments like harp, lyre</a:t>
            </a:r>
            <a:r>
              <a:rPr lang="tr-TR" sz="2800" b="1" dirty="0"/>
              <a:t>,</a:t>
            </a:r>
            <a:r>
              <a:rPr lang="en-GB" sz="2800" b="1" dirty="0"/>
              <a:t> or primitive guitars</a:t>
            </a:r>
          </a:p>
          <a:p>
            <a:r>
              <a:rPr lang="en-GB" sz="2800" b="1" dirty="0"/>
              <a:t>They also used them for needle sewing</a:t>
            </a:r>
          </a:p>
          <a:p>
            <a:r>
              <a:rPr lang="en-GB" sz="2800" b="1" dirty="0"/>
              <a:t>Today surge</a:t>
            </a:r>
            <a:r>
              <a:rPr lang="tr-TR" sz="2800" b="1" dirty="0"/>
              <a:t>ons</a:t>
            </a:r>
            <a:r>
              <a:rPr lang="en-GB" sz="2800" b="1" dirty="0"/>
              <a:t> </a:t>
            </a:r>
            <a:r>
              <a:rPr lang="tr-TR" sz="2800" b="1" dirty="0"/>
              <a:t>use</a:t>
            </a:r>
            <a:r>
              <a:rPr lang="en-GB" sz="2800" b="1" dirty="0"/>
              <a:t> them in all surgical operations, they call </a:t>
            </a:r>
            <a:r>
              <a:rPr lang="tr-TR" sz="2800" b="1" dirty="0"/>
              <a:t>them</a:t>
            </a:r>
            <a:r>
              <a:rPr lang="en-GB" sz="2800" b="1" dirty="0"/>
              <a:t> </a:t>
            </a:r>
            <a:r>
              <a:rPr lang="tr-TR" sz="2800" b="1" dirty="0"/>
              <a:t>sutures</a:t>
            </a:r>
            <a:r>
              <a:rPr lang="en-GB" sz="2800" b="1" dirty="0"/>
              <a:t> (</a:t>
            </a:r>
            <a:r>
              <a:rPr lang="en-GB" sz="2800" i="1" dirty="0">
                <a:solidFill>
                  <a:srgbClr val="FFFF00"/>
                </a:solidFill>
              </a:rPr>
              <a:t>ameliyat ipliği</a:t>
            </a:r>
            <a:r>
              <a:rPr lang="en-GB" sz="2800" b="1" dirty="0"/>
              <a:t>). Catgut is also used for tennis rackets (called gut)</a:t>
            </a:r>
          </a:p>
        </p:txBody>
      </p:sp>
      <p:sp>
        <p:nvSpPr>
          <p:cNvPr id="4" name="Date Placeholder 3">
            <a:extLst>
              <a:ext uri="{FF2B5EF4-FFF2-40B4-BE49-F238E27FC236}">
                <a16:creationId xmlns:a16="http://schemas.microsoft.com/office/drawing/2014/main" id="{1F8B4607-9F33-48EA-9F57-98C7E3AEEE48}"/>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23099A4A-A68B-4BBB-AFDF-76380036CD21}"/>
              </a:ext>
            </a:extLst>
          </p:cNvPr>
          <p:cNvSpPr>
            <a:spLocks noGrp="1"/>
          </p:cNvSpPr>
          <p:nvPr>
            <p:ph type="sldNum" sz="quarter" idx="12"/>
          </p:nvPr>
        </p:nvSpPr>
        <p:spPr>
          <a:xfrm>
            <a:off x="550134" y="6016313"/>
            <a:ext cx="608287" cy="365125"/>
          </a:xfrm>
        </p:spPr>
        <p:txBody>
          <a:bodyPr/>
          <a:lstStyle/>
          <a:p>
            <a:fld id="{83585796-D667-4CB2-BC00-3BF368760D37}" type="slidenum">
              <a:rPr lang="tr-TR" smtClean="0">
                <a:solidFill>
                  <a:prstClr val="white">
                    <a:shade val="50000"/>
                  </a:prstClr>
                </a:solidFill>
              </a:rPr>
              <a:pPr/>
              <a:t>55</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FFA5837D-6E25-412E-9F8C-2C3553013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052736"/>
            <a:ext cx="609600" cy="609600"/>
          </a:xfrm>
          <a:prstGeom prst="rect">
            <a:avLst/>
          </a:prstGeom>
        </p:spPr>
      </p:pic>
    </p:spTree>
    <p:extLst>
      <p:ext uri="{BB962C8B-B14F-4D97-AF65-F5344CB8AC3E}">
        <p14:creationId xmlns:p14="http://schemas.microsoft.com/office/powerpoint/2010/main" val="41573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C833-231E-4CE9-8FA8-D87C45027339}"/>
              </a:ext>
            </a:extLst>
          </p:cNvPr>
          <p:cNvSpPr>
            <a:spLocks noGrp="1"/>
          </p:cNvSpPr>
          <p:nvPr>
            <p:ph type="title"/>
          </p:nvPr>
        </p:nvSpPr>
        <p:spPr>
          <a:xfrm>
            <a:off x="755576" y="675724"/>
            <a:ext cx="7992888" cy="924475"/>
          </a:xfrm>
        </p:spPr>
        <p:txBody>
          <a:bodyPr/>
          <a:lstStyle/>
          <a:p>
            <a:r>
              <a:rPr lang="en-GB" b="1" dirty="0">
                <a:solidFill>
                  <a:srgbClr val="FFFF00"/>
                </a:solidFill>
              </a:rPr>
              <a:t>Catgut: Strings made from animal intestine</a:t>
            </a:r>
          </a:p>
        </p:txBody>
      </p:sp>
      <p:sp>
        <p:nvSpPr>
          <p:cNvPr id="3" name="Content Placeholder 2">
            <a:extLst>
              <a:ext uri="{FF2B5EF4-FFF2-40B4-BE49-F238E27FC236}">
                <a16:creationId xmlns:a16="http://schemas.microsoft.com/office/drawing/2014/main" id="{D6445E8F-70FC-4157-8BE2-B91F763D0A75}"/>
              </a:ext>
            </a:extLst>
          </p:cNvPr>
          <p:cNvSpPr>
            <a:spLocks noGrp="1"/>
          </p:cNvSpPr>
          <p:nvPr>
            <p:ph idx="1"/>
          </p:nvPr>
        </p:nvSpPr>
        <p:spPr>
          <a:xfrm>
            <a:off x="395536" y="1807361"/>
            <a:ext cx="8280920" cy="4509574"/>
          </a:xfrm>
        </p:spPr>
        <p:txBody>
          <a:bodyPr>
            <a:normAutofit lnSpcReduction="10000"/>
          </a:bodyPr>
          <a:lstStyle/>
          <a:p>
            <a:endParaRPr lang="en-GB" dirty="0"/>
          </a:p>
          <a:p>
            <a:endParaRPr lang="en-GB" dirty="0"/>
          </a:p>
          <a:p>
            <a:r>
              <a:rPr lang="en-GB" sz="2800" b="1" dirty="0"/>
              <a:t>Please watch the video to see how they produce violin strings from animal </a:t>
            </a:r>
            <a:r>
              <a:rPr lang="tr-TR" sz="2800" b="1" dirty="0"/>
              <a:t>intestines</a:t>
            </a:r>
            <a:r>
              <a:rPr lang="en-GB" sz="2800" b="1" dirty="0"/>
              <a:t> (</a:t>
            </a:r>
            <a:r>
              <a:rPr lang="tr-TR" sz="2800" b="1" dirty="0">
                <a:solidFill>
                  <a:srgbClr val="FFFF00"/>
                </a:solidFill>
              </a:rPr>
              <a:t>the</a:t>
            </a:r>
            <a:r>
              <a:rPr lang="tr-TR" sz="2800" b="1" dirty="0"/>
              <a:t> </a:t>
            </a:r>
            <a:r>
              <a:rPr lang="en-GB" sz="2800" b="1" dirty="0">
                <a:solidFill>
                  <a:srgbClr val="FFFF00"/>
                </a:solidFill>
              </a:rPr>
              <a:t>address is given below</a:t>
            </a:r>
            <a:r>
              <a:rPr lang="en-GB" sz="2800" b="1" dirty="0"/>
              <a:t>)</a:t>
            </a:r>
          </a:p>
          <a:p>
            <a:r>
              <a:rPr lang="en-GB" sz="2800" b="1" u="sng" dirty="0"/>
              <a:t>Catguts are not made from cat intestine</a:t>
            </a:r>
            <a:endParaRPr lang="tr-TR" sz="2800" b="1" u="sng" dirty="0"/>
          </a:p>
          <a:p>
            <a:r>
              <a:rPr lang="en-GB" sz="2800" b="1" u="sng" dirty="0">
                <a:hlinkClick r:id="rId2"/>
              </a:rPr>
              <a:t>https://www.youtube.com/watch?v=LlKDKFJMGOI</a:t>
            </a:r>
            <a:endParaRPr lang="tr-TR" sz="2800" b="1" u="sng" dirty="0"/>
          </a:p>
          <a:p>
            <a:endParaRPr lang="en-GB" sz="2800" b="1" u="sng" dirty="0"/>
          </a:p>
        </p:txBody>
      </p:sp>
      <p:sp>
        <p:nvSpPr>
          <p:cNvPr id="4" name="Date Placeholder 3">
            <a:extLst>
              <a:ext uri="{FF2B5EF4-FFF2-40B4-BE49-F238E27FC236}">
                <a16:creationId xmlns:a16="http://schemas.microsoft.com/office/drawing/2014/main" id="{B7E77149-3EFB-4E55-A180-3E4A6C41EEAF}"/>
              </a:ext>
            </a:extLst>
          </p:cNvPr>
          <p:cNvSpPr>
            <a:spLocks noGrp="1"/>
          </p:cNvSpPr>
          <p:nvPr>
            <p:ph type="dt" sz="half" idx="10"/>
          </p:nvPr>
        </p:nvSpPr>
        <p:spPr>
          <a:xfrm>
            <a:off x="6437742" y="6182276"/>
            <a:ext cx="2133600" cy="365125"/>
          </a:xfrm>
        </p:spPr>
        <p:txBody>
          <a:bodyPr/>
          <a:lstStyle/>
          <a:p>
            <a:r>
              <a:rPr lang="en-US" dirty="0">
                <a:solidFill>
                  <a:prstClr val="white">
                    <a:shade val="50000"/>
                  </a:prstClr>
                </a:solidFill>
              </a:rPr>
              <a:t>November 7,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EF1D04CA-CEB4-4D65-AF5C-7423549289E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56</a:t>
            </a:fld>
            <a:endParaRPr lang="tr-TR" dirty="0">
              <a:solidFill>
                <a:prstClr val="white">
                  <a:shade val="50000"/>
                </a:prstClr>
              </a:solidFill>
            </a:endParaRPr>
          </a:p>
        </p:txBody>
      </p:sp>
    </p:spTree>
    <p:extLst>
      <p:ext uri="{BB962C8B-B14F-4D97-AF65-F5344CB8AC3E}">
        <p14:creationId xmlns:p14="http://schemas.microsoft.com/office/powerpoint/2010/main" val="746102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EB92-75EE-4B62-BD9E-00817E40DA3A}"/>
              </a:ext>
            </a:extLst>
          </p:cNvPr>
          <p:cNvSpPr>
            <a:spLocks noGrp="1"/>
          </p:cNvSpPr>
          <p:nvPr>
            <p:ph type="title"/>
          </p:nvPr>
        </p:nvSpPr>
        <p:spPr>
          <a:xfrm>
            <a:off x="683568" y="404664"/>
            <a:ext cx="7629169" cy="924475"/>
          </a:xfrm>
        </p:spPr>
        <p:txBody>
          <a:bodyPr/>
          <a:lstStyle/>
          <a:p>
            <a:r>
              <a:rPr lang="en-GB" b="1" dirty="0">
                <a:solidFill>
                  <a:srgbClr val="FFFF00"/>
                </a:solidFill>
              </a:rPr>
              <a:t>Modern leather factories</a:t>
            </a:r>
          </a:p>
        </p:txBody>
      </p:sp>
      <p:sp>
        <p:nvSpPr>
          <p:cNvPr id="4" name="Date Placeholder 3">
            <a:extLst>
              <a:ext uri="{FF2B5EF4-FFF2-40B4-BE49-F238E27FC236}">
                <a16:creationId xmlns:a16="http://schemas.microsoft.com/office/drawing/2014/main" id="{130DB7F9-AF69-4777-A82D-1B5EAF21CB3D}"/>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70DFD437-DCB9-49E5-BE0B-01172E10A93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57</a:t>
            </a:fld>
            <a:endParaRPr lang="tr-TR">
              <a:solidFill>
                <a:prstClr val="white">
                  <a:shade val="50000"/>
                </a:prstClr>
              </a:solidFill>
            </a:endParaRPr>
          </a:p>
        </p:txBody>
      </p:sp>
      <p:pic>
        <p:nvPicPr>
          <p:cNvPr id="7172" name="Picture 4" descr="File:Gerberei-Gerbfass-01.jpg">
            <a:extLst>
              <a:ext uri="{FF2B5EF4-FFF2-40B4-BE49-F238E27FC236}">
                <a16:creationId xmlns:a16="http://schemas.microsoft.com/office/drawing/2014/main" id="{131C2D4D-179D-4EAD-8BDD-5972062625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397211"/>
            <a:ext cx="7920880" cy="529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59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6888-5AC6-4089-BC91-A1FF49C9E79B}"/>
              </a:ext>
            </a:extLst>
          </p:cNvPr>
          <p:cNvSpPr>
            <a:spLocks noGrp="1"/>
          </p:cNvSpPr>
          <p:nvPr>
            <p:ph type="title"/>
          </p:nvPr>
        </p:nvSpPr>
        <p:spPr>
          <a:xfrm>
            <a:off x="971600" y="476672"/>
            <a:ext cx="7125113" cy="924475"/>
          </a:xfrm>
        </p:spPr>
        <p:txBody>
          <a:bodyPr/>
          <a:lstStyle/>
          <a:p>
            <a:r>
              <a:rPr lang="en-GB" b="1" dirty="0">
                <a:solidFill>
                  <a:srgbClr val="FFFF00"/>
                </a:solidFill>
              </a:rPr>
              <a:t>Modern leather factories</a:t>
            </a:r>
            <a:endParaRPr lang="en-GB" dirty="0"/>
          </a:p>
        </p:txBody>
      </p:sp>
      <p:sp>
        <p:nvSpPr>
          <p:cNvPr id="4" name="Date Placeholder 3">
            <a:extLst>
              <a:ext uri="{FF2B5EF4-FFF2-40B4-BE49-F238E27FC236}">
                <a16:creationId xmlns:a16="http://schemas.microsoft.com/office/drawing/2014/main" id="{DF29B46F-EF63-43DD-8587-FFD7623FF23E}"/>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62B10CA-FD92-4F4B-8078-18CE2371E43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58</a:t>
            </a:fld>
            <a:endParaRPr lang="tr-TR">
              <a:solidFill>
                <a:prstClr val="white">
                  <a:shade val="50000"/>
                </a:prstClr>
              </a:solidFill>
            </a:endParaRPr>
          </a:p>
        </p:txBody>
      </p:sp>
      <p:pic>
        <p:nvPicPr>
          <p:cNvPr id="8194" name="Picture 2" descr="Gerberei-12.jpg">
            <a:extLst>
              <a:ext uri="{FF2B5EF4-FFF2-40B4-BE49-F238E27FC236}">
                <a16:creationId xmlns:a16="http://schemas.microsoft.com/office/drawing/2014/main" id="{2AD962EF-DFF9-49CE-852E-37AA904462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649740"/>
            <a:ext cx="6879129" cy="517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67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318B-A20E-4428-9C6F-644CC03CCBAA}"/>
              </a:ext>
            </a:extLst>
          </p:cNvPr>
          <p:cNvSpPr>
            <a:spLocks noGrp="1"/>
          </p:cNvSpPr>
          <p:nvPr>
            <p:ph type="title"/>
          </p:nvPr>
        </p:nvSpPr>
        <p:spPr>
          <a:xfrm>
            <a:off x="1043608" y="332656"/>
            <a:ext cx="7125113" cy="924475"/>
          </a:xfrm>
        </p:spPr>
        <p:txBody>
          <a:bodyPr/>
          <a:lstStyle/>
          <a:p>
            <a:r>
              <a:rPr lang="en-GB" b="1" dirty="0">
                <a:solidFill>
                  <a:srgbClr val="FFFF00"/>
                </a:solidFill>
              </a:rPr>
              <a:t>Modern leather factories</a:t>
            </a:r>
            <a:endParaRPr lang="en-GB" dirty="0"/>
          </a:p>
        </p:txBody>
      </p:sp>
      <p:sp>
        <p:nvSpPr>
          <p:cNvPr id="4" name="Date Placeholder 3">
            <a:extLst>
              <a:ext uri="{FF2B5EF4-FFF2-40B4-BE49-F238E27FC236}">
                <a16:creationId xmlns:a16="http://schemas.microsoft.com/office/drawing/2014/main" id="{0C3A8679-6EC7-470B-8F9E-57AF48F489E6}"/>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139051B-BED5-4AAD-86D6-7A27E6F888F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59</a:t>
            </a:fld>
            <a:endParaRPr lang="tr-TR">
              <a:solidFill>
                <a:prstClr val="white">
                  <a:shade val="50000"/>
                </a:prstClr>
              </a:solidFill>
            </a:endParaRPr>
          </a:p>
        </p:txBody>
      </p:sp>
      <p:pic>
        <p:nvPicPr>
          <p:cNvPr id="9218" name="Picture 2" descr="File:Gerberei-16.jpg">
            <a:extLst>
              <a:ext uri="{FF2B5EF4-FFF2-40B4-BE49-F238E27FC236}">
                <a16:creationId xmlns:a16="http://schemas.microsoft.com/office/drawing/2014/main" id="{6E3C3B6E-6C00-4F23-8AF3-2A660ECE92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7272808" cy="545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96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4189-AA24-49FD-9AC9-9B8BBB7934E6}"/>
              </a:ext>
            </a:extLst>
          </p:cNvPr>
          <p:cNvSpPr>
            <a:spLocks noGrp="1"/>
          </p:cNvSpPr>
          <p:nvPr>
            <p:ph type="title"/>
          </p:nvPr>
        </p:nvSpPr>
        <p:spPr>
          <a:xfrm>
            <a:off x="426232" y="538428"/>
            <a:ext cx="8568952" cy="1656184"/>
          </a:xfrm>
        </p:spPr>
        <p:txBody>
          <a:bodyPr/>
          <a:lstStyle/>
          <a:p>
            <a:r>
              <a:rPr lang="en-GB" sz="2800" b="1" dirty="0">
                <a:solidFill>
                  <a:srgbClr val="FFFF00"/>
                </a:solidFill>
              </a:rPr>
              <a:t>This tablet tells how much </a:t>
            </a:r>
            <a:r>
              <a:rPr lang="en-GB" sz="2800" b="1" u="sng" dirty="0">
                <a:solidFill>
                  <a:srgbClr val="FFFF00"/>
                </a:solidFill>
              </a:rPr>
              <a:t>beer</a:t>
            </a:r>
            <a:r>
              <a:rPr lang="en-GB" sz="2800" b="1" dirty="0">
                <a:solidFill>
                  <a:srgbClr val="FFFF00"/>
                </a:solidFill>
              </a:rPr>
              <a:t> the workers should receive Daily</a:t>
            </a:r>
            <a:r>
              <a:rPr lang="tr-TR" sz="2800" b="1" dirty="0">
                <a:solidFill>
                  <a:srgbClr val="FFFF00"/>
                </a:solidFill>
              </a:rPr>
              <a:t> (</a:t>
            </a:r>
            <a:r>
              <a:rPr lang="tr-TR" sz="2800" b="1" dirty="0"/>
              <a:t>salary</a:t>
            </a:r>
            <a:r>
              <a:rPr lang="tr-TR" sz="2800" b="1" dirty="0">
                <a:solidFill>
                  <a:srgbClr val="FFFF00"/>
                </a:solidFill>
              </a:rPr>
              <a:t>)</a:t>
            </a:r>
            <a:r>
              <a:rPr lang="en-GB" sz="2800" b="1" dirty="0">
                <a:solidFill>
                  <a:srgbClr val="FFFF00"/>
                </a:solidFill>
              </a:rPr>
              <a:t>. 3100-3000 BC </a:t>
            </a:r>
            <a:r>
              <a:rPr lang="en-GB" sz="2800" dirty="0"/>
              <a:t>(</a:t>
            </a:r>
            <a:r>
              <a:rPr lang="en-GB" sz="2800" i="1" dirty="0"/>
              <a:t>British Museum, Londo</a:t>
            </a:r>
            <a:r>
              <a:rPr lang="tr-TR" sz="2800" i="1" dirty="0"/>
              <a:t>n)</a:t>
            </a:r>
            <a:br>
              <a:rPr lang="tr-TR" sz="2800" i="1" dirty="0"/>
            </a:br>
            <a:r>
              <a:rPr lang="tr-TR" sz="2800" b="1" dirty="0"/>
              <a:t>Barley was used to make bread and beer</a:t>
            </a:r>
            <a:endParaRPr lang="en-GB" sz="2800" b="1" dirty="0"/>
          </a:p>
        </p:txBody>
      </p:sp>
      <p:sp>
        <p:nvSpPr>
          <p:cNvPr id="4" name="Date Placeholder 3">
            <a:extLst>
              <a:ext uri="{FF2B5EF4-FFF2-40B4-BE49-F238E27FC236}">
                <a16:creationId xmlns:a16="http://schemas.microsoft.com/office/drawing/2014/main" id="{0341A39E-D335-4662-BD3C-5597A65750E3}"/>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F9DB996-B29B-4258-A5D6-D8BC2F6F292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a:t>
            </a:fld>
            <a:endParaRPr lang="tr-TR">
              <a:solidFill>
                <a:prstClr val="white">
                  <a:shade val="50000"/>
                </a:prstClr>
              </a:solidFill>
            </a:endParaRPr>
          </a:p>
        </p:txBody>
      </p:sp>
      <p:pic>
        <p:nvPicPr>
          <p:cNvPr id="15362" name="Picture 2" descr="Mesopotamian Beer Rations Tablet">
            <a:extLst>
              <a:ext uri="{FF2B5EF4-FFF2-40B4-BE49-F238E27FC236}">
                <a16:creationId xmlns:a16="http://schemas.microsoft.com/office/drawing/2014/main" id="{7C72F577-9C48-46E8-B95F-2A993D9B7F6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31640" y="2276872"/>
            <a:ext cx="6480720" cy="439350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5FCF7752-BEF7-41D9-8FAB-24CC5A0C29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1344" y="332656"/>
            <a:ext cx="609600" cy="609600"/>
          </a:xfrm>
          <a:prstGeom prst="rect">
            <a:avLst/>
          </a:prstGeom>
        </p:spPr>
      </p:pic>
    </p:spTree>
    <p:extLst>
      <p:ext uri="{BB962C8B-B14F-4D97-AF65-F5344CB8AC3E}">
        <p14:creationId xmlns:p14="http://schemas.microsoft.com/office/powerpoint/2010/main" val="24457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318B-A20E-4428-9C6F-644CC03CCBAA}"/>
              </a:ext>
            </a:extLst>
          </p:cNvPr>
          <p:cNvSpPr>
            <a:spLocks noGrp="1"/>
          </p:cNvSpPr>
          <p:nvPr>
            <p:ph type="title"/>
          </p:nvPr>
        </p:nvSpPr>
        <p:spPr>
          <a:xfrm>
            <a:off x="755576" y="836712"/>
            <a:ext cx="7413145" cy="924475"/>
          </a:xfrm>
        </p:spPr>
        <p:txBody>
          <a:bodyPr/>
          <a:lstStyle/>
          <a:p>
            <a:r>
              <a:rPr lang="en-GB" b="1" dirty="0">
                <a:solidFill>
                  <a:srgbClr val="FFFF00"/>
                </a:solidFill>
              </a:rPr>
              <a:t>Modern leather technology</a:t>
            </a:r>
            <a:endParaRPr lang="en-GB" dirty="0"/>
          </a:p>
        </p:txBody>
      </p:sp>
      <p:sp>
        <p:nvSpPr>
          <p:cNvPr id="4" name="Date Placeholder 3">
            <a:extLst>
              <a:ext uri="{FF2B5EF4-FFF2-40B4-BE49-F238E27FC236}">
                <a16:creationId xmlns:a16="http://schemas.microsoft.com/office/drawing/2014/main" id="{0C3A8679-6EC7-470B-8F9E-57AF48F489E6}"/>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139051B-BED5-4AAD-86D6-7A27E6F888F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60</a:t>
            </a:fld>
            <a:endParaRPr lang="tr-TR">
              <a:solidFill>
                <a:prstClr val="white">
                  <a:shade val="50000"/>
                </a:prstClr>
              </a:solidFill>
            </a:endParaRPr>
          </a:p>
        </p:txBody>
      </p:sp>
      <p:sp>
        <p:nvSpPr>
          <p:cNvPr id="3" name="Content Placeholder 2">
            <a:extLst>
              <a:ext uri="{FF2B5EF4-FFF2-40B4-BE49-F238E27FC236}">
                <a16:creationId xmlns:a16="http://schemas.microsoft.com/office/drawing/2014/main" id="{22102F07-9F37-4EBF-8702-30C5AA3E8869}"/>
              </a:ext>
            </a:extLst>
          </p:cNvPr>
          <p:cNvSpPr>
            <a:spLocks noGrp="1"/>
          </p:cNvSpPr>
          <p:nvPr>
            <p:ph idx="1"/>
          </p:nvPr>
        </p:nvSpPr>
        <p:spPr>
          <a:xfrm>
            <a:off x="683568" y="1807361"/>
            <a:ext cx="7776863" cy="4141919"/>
          </a:xfrm>
        </p:spPr>
        <p:txBody>
          <a:bodyPr>
            <a:normAutofit/>
          </a:bodyPr>
          <a:lstStyle/>
          <a:p>
            <a:pPr marL="0" indent="0">
              <a:buNone/>
            </a:pPr>
            <a:r>
              <a:rPr lang="en-GB" sz="2800" b="1" dirty="0"/>
              <a:t>HOMEWORK: </a:t>
            </a:r>
          </a:p>
          <a:p>
            <a:pPr marL="514350" indent="-514350">
              <a:buAutoNum type="arabicPeriod"/>
            </a:pPr>
            <a:r>
              <a:rPr lang="en-GB" sz="2800" b="1" dirty="0"/>
              <a:t>Explain how hide is tanned in modern factories (step by step)</a:t>
            </a:r>
          </a:p>
          <a:p>
            <a:pPr marL="514350" indent="-514350">
              <a:buAutoNum type="arabicPeriod"/>
            </a:pPr>
            <a:r>
              <a:rPr lang="en-GB" sz="2800" b="1" dirty="0"/>
              <a:t>How is patent leather (</a:t>
            </a:r>
            <a:r>
              <a:rPr lang="en-GB" sz="2800" i="1" dirty="0">
                <a:solidFill>
                  <a:srgbClr val="FFFF00"/>
                </a:solidFill>
              </a:rPr>
              <a:t>rugan</a:t>
            </a:r>
            <a:r>
              <a:rPr lang="en-GB" sz="2800" b="1" dirty="0"/>
              <a:t>) made?</a:t>
            </a:r>
          </a:p>
          <a:p>
            <a:pPr marL="514350" indent="-514350">
              <a:buAutoNum type="arabicPeriod"/>
            </a:pPr>
            <a:r>
              <a:rPr lang="en-GB" sz="2800" b="1" dirty="0"/>
              <a:t>Explain how beer is produced in modern factories (step by step)</a:t>
            </a:r>
          </a:p>
        </p:txBody>
      </p:sp>
      <p:pic>
        <p:nvPicPr>
          <p:cNvPr id="6" name="Recorded Sound">
            <a:hlinkClick r:id="" action="ppaction://media"/>
            <a:extLst>
              <a:ext uri="{FF2B5EF4-FFF2-40B4-BE49-F238E27FC236}">
                <a16:creationId xmlns:a16="http://schemas.microsoft.com/office/drawing/2014/main" id="{9055DEBD-BBF9-48FC-B8AC-CEE9B36D62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5558" y="604080"/>
            <a:ext cx="825385" cy="825385"/>
          </a:xfrm>
          <a:prstGeom prst="rect">
            <a:avLst/>
          </a:prstGeom>
        </p:spPr>
      </p:pic>
    </p:spTree>
    <p:extLst>
      <p:ext uri="{BB962C8B-B14F-4D97-AF65-F5344CB8AC3E}">
        <p14:creationId xmlns:p14="http://schemas.microsoft.com/office/powerpoint/2010/main" val="10355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764704"/>
            <a:ext cx="7992888" cy="3123930"/>
          </a:xfrm>
        </p:spPr>
        <p:txBody>
          <a:bodyPr>
            <a:noAutofit/>
          </a:bodyPr>
          <a:lstStyle/>
          <a:p>
            <a:pPr lvl="0">
              <a:spcBef>
                <a:spcPct val="20000"/>
              </a:spcBef>
              <a:spcAft>
                <a:spcPts val="600"/>
              </a:spcAft>
            </a:pP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br>
              <a:rPr lang="en-GB" b="1" dirty="0">
                <a:solidFill>
                  <a:srgbClr val="FFFF00"/>
                </a:solidFill>
                <a:ea typeface="+mn-ea"/>
                <a:cs typeface="+mn-cs"/>
              </a:rPr>
            </a:br>
            <a:r>
              <a:rPr lang="tr-TR" sz="4400" b="1" dirty="0">
                <a:ea typeface="+mn-ea"/>
                <a:cs typeface="+mn-cs"/>
              </a:rPr>
              <a:t>END OF</a:t>
            </a:r>
            <a:br>
              <a:rPr lang="tr-TR" b="1" dirty="0">
                <a:ea typeface="+mn-ea"/>
                <a:cs typeface="+mn-cs"/>
              </a:rPr>
            </a:br>
            <a:r>
              <a:rPr lang="en-GB" sz="2800" b="1" dirty="0">
                <a:ea typeface="+mn-ea"/>
                <a:cs typeface="+mn-cs"/>
              </a:rPr>
              <a:t>CHEM 491 </a:t>
            </a:r>
            <a:br>
              <a:rPr lang="en-GB" sz="2800" b="1" dirty="0">
                <a:solidFill>
                  <a:srgbClr val="FFFF00"/>
                </a:solidFill>
                <a:ea typeface="+mn-ea"/>
                <a:cs typeface="+mn-cs"/>
              </a:rPr>
            </a:br>
            <a:r>
              <a:rPr lang="tr-TR" sz="2800" b="1" dirty="0">
                <a:solidFill>
                  <a:srgbClr val="FFFF00"/>
                </a:solidFill>
                <a:ea typeface="+mn-ea"/>
                <a:cs typeface="+mn-cs"/>
              </a:rPr>
              <a:t>BE</a:t>
            </a:r>
            <a:r>
              <a:rPr lang="en-GB" sz="2800" b="1" dirty="0">
                <a:solidFill>
                  <a:srgbClr val="FFFF00"/>
                </a:solidFill>
                <a:ea typeface="+mn-ea"/>
                <a:cs typeface="+mn-cs"/>
              </a:rPr>
              <a:t>ER &amp; LEATHER TANNING TECHNOLOGIES</a:t>
            </a:r>
            <a:br>
              <a:rPr lang="en-GB" sz="2800" b="1" dirty="0">
                <a:solidFill>
                  <a:srgbClr val="FFFF00"/>
                </a:solidFill>
                <a:ea typeface="+mn-ea"/>
                <a:cs typeface="+mn-cs"/>
              </a:rPr>
            </a:br>
            <a:r>
              <a:rPr lang="en-GB" sz="2800" b="1" dirty="0">
                <a:solidFill>
                  <a:srgbClr val="FFFF00"/>
                </a:solidFill>
                <a:ea typeface="+mn-ea"/>
                <a:cs typeface="+mn-cs"/>
              </a:rPr>
              <a:t>OF SUMERIAN CHEMISTS</a:t>
            </a:r>
            <a:br>
              <a:rPr lang="tr-TR" sz="2800" b="1" dirty="0">
                <a:solidFill>
                  <a:prstClr val="white"/>
                </a:solidFill>
                <a:ea typeface="+mn-ea"/>
                <a:cs typeface="+mn-cs"/>
              </a:rPr>
            </a:br>
            <a:r>
              <a:rPr lang="tr-TR" sz="2800" b="1" dirty="0">
                <a:solidFill>
                  <a:prstClr val="white"/>
                </a:solidFill>
                <a:ea typeface="+mn-ea"/>
                <a:cs typeface="+mn-cs"/>
              </a:rPr>
              <a:t>November 7, </a:t>
            </a:r>
            <a:r>
              <a:rPr lang="en-GB" sz="2800" b="1" dirty="0"/>
              <a:t>202</a:t>
            </a:r>
            <a:r>
              <a:rPr lang="tr-TR" sz="2800" b="1" dirty="0"/>
              <a:t>2</a:t>
            </a:r>
            <a:r>
              <a:rPr lang="en-GB" sz="2800" b="1" dirty="0"/>
              <a:t> LECTURE</a:t>
            </a:r>
            <a:endParaRPr lang="tr-TR" sz="2800" b="1" dirty="0"/>
          </a:p>
        </p:txBody>
      </p:sp>
      <p:sp>
        <p:nvSpPr>
          <p:cNvPr id="3" name="Subtitle 2"/>
          <p:cNvSpPr>
            <a:spLocks noGrp="1"/>
          </p:cNvSpPr>
          <p:nvPr>
            <p:ph type="subTitle" idx="1"/>
          </p:nvPr>
        </p:nvSpPr>
        <p:spPr>
          <a:xfrm>
            <a:off x="2123728" y="4470573"/>
            <a:ext cx="6048671" cy="1663799"/>
          </a:xfrm>
        </p:spPr>
        <p:txBody>
          <a:bodyPr>
            <a:noAutofit/>
          </a:bodyPr>
          <a:lstStyle/>
          <a:p>
            <a:pPr algn="r"/>
            <a:r>
              <a:rPr lang="tr-TR" sz="2400" b="1" dirty="0">
                <a:solidFill>
                  <a:schemeClr val="tx1"/>
                </a:solidFill>
              </a:rPr>
              <a:t>                       </a:t>
            </a:r>
            <a:r>
              <a:rPr lang="en-GB" b="1" dirty="0">
                <a:solidFill>
                  <a:schemeClr val="tx1"/>
                </a:solidFill>
              </a:rPr>
              <a:t>Prof. Dr. </a:t>
            </a:r>
            <a:r>
              <a:rPr lang="tr-TR" b="1" dirty="0">
                <a:solidFill>
                  <a:schemeClr val="tx1"/>
                </a:solidFill>
              </a:rPr>
              <a:t>U</a:t>
            </a:r>
            <a:r>
              <a:rPr lang="en-GB" b="1" dirty="0">
                <a:solidFill>
                  <a:schemeClr val="tx1"/>
                </a:solidFill>
              </a:rPr>
              <a:t>ral A</a:t>
            </a:r>
            <a:r>
              <a:rPr lang="tr-TR" b="1" dirty="0">
                <a:solidFill>
                  <a:schemeClr val="tx1"/>
                </a:solidFill>
              </a:rPr>
              <a:t>KBULUT</a:t>
            </a:r>
            <a:endParaRPr lang="en-GB" b="1" dirty="0">
              <a:solidFill>
                <a:schemeClr val="tx1"/>
              </a:solidFill>
            </a:endParaRPr>
          </a:p>
          <a:p>
            <a:pPr algn="r"/>
            <a:r>
              <a:rPr lang="en-GB" b="1" dirty="0">
                <a:solidFill>
                  <a:schemeClr val="tx1"/>
                </a:solidFill>
              </a:rPr>
              <a:t>METU Chemistry </a:t>
            </a:r>
          </a:p>
          <a:p>
            <a:pPr algn="r"/>
            <a:r>
              <a:rPr lang="en-GB" b="1" dirty="0">
                <a:solidFill>
                  <a:schemeClr val="tx1"/>
                </a:solidFill>
              </a:rPr>
              <a:t>Department</a:t>
            </a:r>
          </a:p>
          <a:p>
            <a:pPr algn="r"/>
            <a:r>
              <a:rPr lang="tr-TR" sz="2400" b="1" dirty="0">
                <a:solidFill>
                  <a:schemeClr val="tx1"/>
                </a:solidFill>
              </a:rPr>
              <a:t>                        </a:t>
            </a:r>
            <a:endParaRPr lang="tr-TR" b="1" dirty="0">
              <a:solidFill>
                <a:schemeClr val="tx1"/>
              </a:solidFill>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hade val="50000"/>
                  </a:prstClr>
                </a:solidFill>
                <a:effectLst/>
                <a:uLnTx/>
                <a:uFillTx/>
                <a:latin typeface="Verdana"/>
                <a:ea typeface="+mn-ea"/>
                <a:cs typeface="+mn-cs"/>
              </a:rPr>
              <a:t>November 7, 2022</a:t>
            </a:r>
            <a:endParaRPr kumimoji="0" lang="tr-TR" sz="900" b="0" i="0" u="none" strike="noStrike" kern="1200" cap="none" spc="0" normalizeH="0" baseline="0" noProof="0">
              <a:ln>
                <a:noFill/>
              </a:ln>
              <a:solidFill>
                <a:prstClr val="white">
                  <a:shade val="50000"/>
                </a:prstClr>
              </a:solidFill>
              <a:effectLst/>
              <a:uLnTx/>
              <a:uFillTx/>
              <a:latin typeface="Verdana"/>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585796-D667-4CB2-BC00-3BF368760D37}" type="slidenum">
              <a:rPr kumimoji="0" lang="tr-TR" sz="1800" b="0" i="0" u="none" strike="noStrike" kern="1200" cap="none" spc="0" normalizeH="0" baseline="0" noProof="0" smtClean="0">
                <a:ln>
                  <a:noFill/>
                </a:ln>
                <a:solidFill>
                  <a:prstClr val="white">
                    <a:shade val="50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tr-TR" sz="1800" b="0" i="0" u="none" strike="noStrike" kern="1200" cap="none" spc="0" normalizeH="0" baseline="0" noProof="0">
              <a:ln>
                <a:noFill/>
              </a:ln>
              <a:solidFill>
                <a:prstClr val="white">
                  <a:shade val="50000"/>
                </a:prstClr>
              </a:solidFill>
              <a:effectLst/>
              <a:uLnTx/>
              <a:uFillTx/>
              <a:latin typeface="Verdana"/>
              <a:ea typeface="+mn-ea"/>
              <a:cs typeface="+mn-cs"/>
            </a:endParaRPr>
          </a:p>
        </p:txBody>
      </p:sp>
    </p:spTree>
    <p:extLst>
      <p:ext uri="{BB962C8B-B14F-4D97-AF65-F5344CB8AC3E}">
        <p14:creationId xmlns:p14="http://schemas.microsoft.com/office/powerpoint/2010/main" val="2347171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6B80-31CE-47EE-9576-E6A3C37D70A9}"/>
              </a:ext>
            </a:extLst>
          </p:cNvPr>
          <p:cNvSpPr>
            <a:spLocks noGrp="1"/>
          </p:cNvSpPr>
          <p:nvPr>
            <p:ph type="title"/>
          </p:nvPr>
        </p:nvSpPr>
        <p:spPr>
          <a:xfrm>
            <a:off x="755576" y="404664"/>
            <a:ext cx="8157344" cy="1368152"/>
          </a:xfrm>
        </p:spPr>
        <p:txBody>
          <a:bodyPr/>
          <a:lstStyle/>
          <a:p>
            <a:r>
              <a:rPr lang="en-GB" sz="2800" b="1" dirty="0">
                <a:solidFill>
                  <a:srgbClr val="FFFF00"/>
                </a:solidFill>
              </a:rPr>
              <a:t>Sumerian cylinder seal (2600 BC) </a:t>
            </a:r>
            <a:r>
              <a:rPr lang="tr-TR" sz="2800" b="1" dirty="0">
                <a:solidFill>
                  <a:srgbClr val="FFFF00"/>
                </a:solidFill>
              </a:rPr>
              <a:t>«</a:t>
            </a:r>
            <a:r>
              <a:rPr lang="en-GB" sz="2800" b="1" dirty="0">
                <a:solidFill>
                  <a:srgbClr val="FFFF00"/>
                </a:solidFill>
              </a:rPr>
              <a:t>Sumerians are drinking </a:t>
            </a:r>
            <a:r>
              <a:rPr lang="en-GB" sz="2800" b="1" u="sng" dirty="0">
                <a:solidFill>
                  <a:srgbClr val="FFFF00"/>
                </a:solidFill>
              </a:rPr>
              <a:t>beer</a:t>
            </a:r>
            <a:r>
              <a:rPr lang="en-GB" sz="2800" b="1" dirty="0">
                <a:solidFill>
                  <a:srgbClr val="FFFF00"/>
                </a:solidFill>
              </a:rPr>
              <a:t> with reed straws </a:t>
            </a:r>
            <a:r>
              <a:rPr lang="en-GB" sz="2800" i="1" dirty="0"/>
              <a:t>(kamış pipet)</a:t>
            </a:r>
            <a:r>
              <a:rPr lang="tr-TR" sz="2800" b="1" dirty="0">
                <a:solidFill>
                  <a:srgbClr val="FFFF00"/>
                </a:solidFill>
              </a:rPr>
              <a:t>»</a:t>
            </a:r>
            <a:endParaRPr lang="en-GB" sz="2800" b="1" dirty="0">
              <a:solidFill>
                <a:srgbClr val="FFFF00"/>
              </a:solidFill>
            </a:endParaRPr>
          </a:p>
        </p:txBody>
      </p:sp>
      <p:sp>
        <p:nvSpPr>
          <p:cNvPr id="4" name="Date Placeholder 3">
            <a:extLst>
              <a:ext uri="{FF2B5EF4-FFF2-40B4-BE49-F238E27FC236}">
                <a16:creationId xmlns:a16="http://schemas.microsoft.com/office/drawing/2014/main" id="{F644EBEB-FBA0-42D6-8854-25363DEBB8B0}"/>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7F3345E8-27A2-4EEC-B374-C40DD8BB79A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7</a:t>
            </a:fld>
            <a:endParaRPr lang="tr-TR">
              <a:solidFill>
                <a:prstClr val="white">
                  <a:shade val="50000"/>
                </a:prstClr>
              </a:solidFill>
            </a:endParaRPr>
          </a:p>
        </p:txBody>
      </p:sp>
      <p:pic>
        <p:nvPicPr>
          <p:cNvPr id="8194" name="Picture 2" descr="Fig. 1: Impression of a Sumerian cylinder seal fr om the Early Dynastic IIIa period (ca. 2600 BC; see Woolley 1934, pl. 200, no. 102 [BM 121545]). Persons drinking beer are depicted in the upper row. Th e habit of drinking beer together fr om a large vessel using long stalks went out of fashion aft er the decline of Sumerian culture in the 2nd millennium BC.">
            <a:extLst>
              <a:ext uri="{FF2B5EF4-FFF2-40B4-BE49-F238E27FC236}">
                <a16:creationId xmlns:a16="http://schemas.microsoft.com/office/drawing/2014/main" id="{5234871F-F6B5-4CD4-9965-603EA436406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43608" y="1844824"/>
            <a:ext cx="7488832" cy="486163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32E25E1-916E-4EC0-8A1D-0A87B2E99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332656"/>
            <a:ext cx="609600" cy="609600"/>
          </a:xfrm>
          <a:prstGeom prst="rect">
            <a:avLst/>
          </a:prstGeom>
        </p:spPr>
      </p:pic>
    </p:spTree>
    <p:extLst>
      <p:ext uri="{BB962C8B-B14F-4D97-AF65-F5344CB8AC3E}">
        <p14:creationId xmlns:p14="http://schemas.microsoft.com/office/powerpoint/2010/main" val="16850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7C8CED9-21FB-45AA-88BA-378EDD236F12}"/>
              </a:ext>
            </a:extLst>
          </p:cNvPr>
          <p:cNvSpPr>
            <a:spLocks noGrp="1"/>
          </p:cNvSpPr>
          <p:nvPr>
            <p:ph type="title"/>
          </p:nvPr>
        </p:nvSpPr>
        <p:spPr>
          <a:xfrm>
            <a:off x="683568" y="541065"/>
            <a:ext cx="8136903" cy="924475"/>
          </a:xfrm>
        </p:spPr>
        <p:txBody>
          <a:bodyPr/>
          <a:lstStyle/>
          <a:p>
            <a:r>
              <a:rPr lang="en-GB" b="1" dirty="0">
                <a:solidFill>
                  <a:srgbClr val="FFFF00"/>
                </a:solidFill>
              </a:rPr>
              <a:t>Sumerians are drinking </a:t>
            </a:r>
            <a:r>
              <a:rPr lang="en-GB" b="1" u="sng" dirty="0">
                <a:solidFill>
                  <a:srgbClr val="FFFF00"/>
                </a:solidFill>
              </a:rPr>
              <a:t>beer</a:t>
            </a:r>
            <a:r>
              <a:rPr lang="en-GB" b="1" dirty="0">
                <a:solidFill>
                  <a:srgbClr val="FFFF00"/>
                </a:solidFill>
              </a:rPr>
              <a:t> with reed straws</a:t>
            </a:r>
            <a:endParaRPr lang="en-US" dirty="0"/>
          </a:p>
        </p:txBody>
      </p:sp>
      <p:sp>
        <p:nvSpPr>
          <p:cNvPr id="4" name="Veri Yer Tutucusu 3">
            <a:extLst>
              <a:ext uri="{FF2B5EF4-FFF2-40B4-BE49-F238E27FC236}">
                <a16:creationId xmlns:a16="http://schemas.microsoft.com/office/drawing/2014/main" id="{0AE1341F-069B-49B2-8B47-519BCC809BFE}"/>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23EA48DF-74DC-41EE-A2B1-8ED3C788DBD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8</a:t>
            </a:fld>
            <a:endParaRPr lang="tr-TR">
              <a:solidFill>
                <a:prstClr val="white">
                  <a:shade val="50000"/>
                </a:prstClr>
              </a:solidFill>
            </a:endParaRPr>
          </a:p>
        </p:txBody>
      </p:sp>
      <p:pic>
        <p:nvPicPr>
          <p:cNvPr id="2050" name="Picture 2" descr="Sumerian cylinder seal impression of communal beer drinking through long straws">
            <a:extLst>
              <a:ext uri="{FF2B5EF4-FFF2-40B4-BE49-F238E27FC236}">
                <a16:creationId xmlns:a16="http://schemas.microsoft.com/office/drawing/2014/main" id="{3FC6B257-D5D0-4852-B2C4-904CEABB9B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6801" y="1628800"/>
            <a:ext cx="788777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9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727F9CF-BA34-4969-9141-B823D1FF3F2D}"/>
              </a:ext>
            </a:extLst>
          </p:cNvPr>
          <p:cNvSpPr>
            <a:spLocks noGrp="1"/>
          </p:cNvSpPr>
          <p:nvPr>
            <p:ph type="title"/>
          </p:nvPr>
        </p:nvSpPr>
        <p:spPr>
          <a:xfrm>
            <a:off x="467544" y="675724"/>
            <a:ext cx="3528392" cy="5641211"/>
          </a:xfrm>
        </p:spPr>
        <p:txBody>
          <a:bodyPr/>
          <a:lstStyle/>
          <a:p>
            <a:r>
              <a:rPr lang="tr-TR" sz="3600" b="1" dirty="0">
                <a:solidFill>
                  <a:srgbClr val="FFFF00"/>
                </a:solidFill>
              </a:rPr>
              <a:t>Sumerians are playing arp and drinking beer at a banquet (</a:t>
            </a:r>
            <a:r>
              <a:rPr lang="tr-TR" sz="3600" i="1" dirty="0"/>
              <a:t>ziyafet</a:t>
            </a:r>
            <a:r>
              <a:rPr lang="tr-TR" sz="3600" b="1" dirty="0">
                <a:solidFill>
                  <a:srgbClr val="FFFF00"/>
                </a:solidFill>
              </a:rPr>
              <a:t>)</a:t>
            </a:r>
            <a:endParaRPr lang="en-US" sz="3600" b="1" dirty="0">
              <a:solidFill>
                <a:srgbClr val="FFFF00"/>
              </a:solidFill>
            </a:endParaRPr>
          </a:p>
        </p:txBody>
      </p:sp>
      <p:sp>
        <p:nvSpPr>
          <p:cNvPr id="4" name="Veri Yer Tutucusu 3">
            <a:extLst>
              <a:ext uri="{FF2B5EF4-FFF2-40B4-BE49-F238E27FC236}">
                <a16:creationId xmlns:a16="http://schemas.microsoft.com/office/drawing/2014/main" id="{0F93B967-42C9-448D-96FB-9839AC45B9DD}"/>
              </a:ext>
            </a:extLst>
          </p:cNvPr>
          <p:cNvSpPr>
            <a:spLocks noGrp="1"/>
          </p:cNvSpPr>
          <p:nvPr>
            <p:ph type="dt" sz="half" idx="10"/>
          </p:nvPr>
        </p:nvSpPr>
        <p:spPr/>
        <p:txBody>
          <a:bodyPr/>
          <a:lstStyle/>
          <a:p>
            <a:r>
              <a:rPr lang="en-US">
                <a:solidFill>
                  <a:prstClr val="white">
                    <a:shade val="50000"/>
                  </a:prstClr>
                </a:solidFill>
              </a:rPr>
              <a:t>November 7,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FE67C99C-DE5E-42F3-92C7-74F68F84DD8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9</a:t>
            </a:fld>
            <a:endParaRPr lang="tr-TR">
              <a:solidFill>
                <a:prstClr val="white">
                  <a:shade val="50000"/>
                </a:prstClr>
              </a:solidFill>
            </a:endParaRPr>
          </a:p>
        </p:txBody>
      </p:sp>
      <p:pic>
        <p:nvPicPr>
          <p:cNvPr id="8" name="İçerik Yer Tutucusu 5" descr="A banquet scene carved into stone. ">
            <a:extLst>
              <a:ext uri="{FF2B5EF4-FFF2-40B4-BE49-F238E27FC236}">
                <a16:creationId xmlns:a16="http://schemas.microsoft.com/office/drawing/2014/main" id="{5B64DB0B-5D06-4CFB-9314-898FF1CD8253}"/>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32656"/>
            <a:ext cx="5256583" cy="6408712"/>
          </a:xfrm>
          <a:prstGeom prst="rect">
            <a:avLst/>
          </a:prstGeom>
          <a:noFill/>
          <a:ln>
            <a:noFill/>
          </a:ln>
        </p:spPr>
      </p:pic>
    </p:spTree>
    <p:extLst>
      <p:ext uri="{BB962C8B-B14F-4D97-AF65-F5344CB8AC3E}">
        <p14:creationId xmlns:p14="http://schemas.microsoft.com/office/powerpoint/2010/main" val="2969384759"/>
      </p:ext>
    </p:extLst>
  </p:cSld>
  <p:clrMapOvr>
    <a:masterClrMapping/>
  </p:clrMapOvr>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Sonbahar</Template>
  <TotalTime>60188</TotalTime>
  <Words>3198</Words>
  <Application>Microsoft Office PowerPoint</Application>
  <PresentationFormat>Ekran Gösterisi (4:3)</PresentationFormat>
  <Paragraphs>336</Paragraphs>
  <Slides>61</Slides>
  <Notes>2</Notes>
  <HiddenSlides>0</HiddenSlides>
  <MMClips>34</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61</vt:i4>
      </vt:variant>
    </vt:vector>
  </HeadingPairs>
  <TitlesOfParts>
    <vt:vector size="68" baseType="lpstr">
      <vt:lpstr>Arial</vt:lpstr>
      <vt:lpstr>Calibri</vt:lpstr>
      <vt:lpstr>Courier New</vt:lpstr>
      <vt:lpstr>Trebuchet MS</vt:lpstr>
      <vt:lpstr>Verdana</vt:lpstr>
      <vt:lpstr>Wingdings 2</vt:lpstr>
      <vt:lpstr>Autumn</vt:lpstr>
      <vt:lpstr>        CHEM 491  BEER &amp; LEATHER TANNING TECHNOLOGIES OF SUMERIAN CHEMISTS November 7, 2022 LECTURE</vt:lpstr>
      <vt:lpstr>Sumerians invented the plow (saban) and they grew barley. They fermented barley bread to make beer (The image is an impression of a cylinder seal (silindir mühür) depicting a man and a plow)</vt:lpstr>
      <vt:lpstr>Sumerian clay tablet about the amount of barley given monthly to adults and children (aylık gıda dağıtım tablosu) (2350 B.C.)</vt:lpstr>
      <vt:lpstr>Another cylinder seal (silindir mühür) shows farmers and plow (saban). The plow is a Sumerian invention (3000 B.C.)</vt:lpstr>
      <vt:lpstr>Cylinder seals were invented by Sumerians. Small, stone cylinders (3-4 cm.). When rolled on wet clay, the seal left a long impression that could prove ownership or identity. Used for 3000 years. (Excavated in Turkey, Iraq, Syria, and Iran)</vt:lpstr>
      <vt:lpstr>This tablet tells how much beer the workers should receive Daily (salary). 3100-3000 BC (British Museum, London) Barley was used to make bread and beer</vt:lpstr>
      <vt:lpstr>Sumerian cylinder seal (2600 BC) «Sumerians are drinking beer with reed straws (kamış pipet)»</vt:lpstr>
      <vt:lpstr>Sumerians are drinking beer with reed straws</vt:lpstr>
      <vt:lpstr>Sumerians are playing arp and drinking beer at a banquet (ziyafet)</vt:lpstr>
      <vt:lpstr>Golden beer drinking straw, and the beer containers (silver) of Sumerian Queen Puabi ( 2600 B.C.)</vt:lpstr>
      <vt:lpstr>Sumerian Queen Puabi’s golden headgear (şapka) and her necklaces (kolyeler)</vt:lpstr>
      <vt:lpstr>Sumerian Queen Puabi (seated) with her attendants (uşaklar)</vt:lpstr>
      <vt:lpstr>Egyptian beer production center (3000 B.C.)</vt:lpstr>
      <vt:lpstr>Sumerian chemists explain beer making procedure on this tablet.  Its called Ninkasi Hymn (Ninkasi İlahisi) 1800 B.C</vt:lpstr>
      <vt:lpstr>Sumerian Beer: By fermentation of barley bread and grains</vt:lpstr>
      <vt:lpstr>Sumerian Beer: Fermentation of barley bread and grains</vt:lpstr>
      <vt:lpstr>Sumerian Beer: Fermentation of barley bread and grains</vt:lpstr>
      <vt:lpstr>Sumerian leather tanning recipes</vt:lpstr>
      <vt:lpstr>Sumerian leather tanning recipes</vt:lpstr>
      <vt:lpstr>Sumerian leather tanning recipes</vt:lpstr>
      <vt:lpstr>Sumerian leather tanning recipes</vt:lpstr>
      <vt:lpstr>Sumerian leather tanning recipes</vt:lpstr>
      <vt:lpstr>Sumerian leather tanning recipes</vt:lpstr>
      <vt:lpstr>Sumerian leather tanning recipes</vt:lpstr>
      <vt:lpstr>Sumerian leather tanning recipes</vt:lpstr>
      <vt:lpstr>Mesopotamian “Leather Air Bag”  In Mesopotamia, Assyrian soldiers crossing river under water by breathing from a leather air bag. (That’s how they won a war)</vt:lpstr>
      <vt:lpstr>Sumerian leather tanning steps </vt:lpstr>
      <vt:lpstr>Sumerian leather tanning steps </vt:lpstr>
      <vt:lpstr>Sumerian leather tanning steps </vt:lpstr>
      <vt:lpstr>Sumerian leather tanning steps </vt:lpstr>
      <vt:lpstr>Sumerian leather tanning steps </vt:lpstr>
      <vt:lpstr>Sumerian leather tanning steps </vt:lpstr>
      <vt:lpstr>Sumerian leather tanning steps </vt:lpstr>
      <vt:lpstr>Documents about Sumerian tanning  </vt:lpstr>
      <vt:lpstr>Documents about Sumerian tanning  </vt:lpstr>
      <vt:lpstr>Documents about Sumerian tanning  </vt:lpstr>
      <vt:lpstr>Documents about Sumerian tanning  </vt:lpstr>
      <vt:lpstr>Documents about Sumerian tanning  </vt:lpstr>
      <vt:lpstr>Sumerian tanning materials</vt:lpstr>
      <vt:lpstr>   Picture of Myrrh (mür) plant  Myrrh resin obtained from the myrrh plant and used by  Sumerians to make leather smell good  </vt:lpstr>
      <vt:lpstr>Sumerian tanning materials</vt:lpstr>
      <vt:lpstr>Sumerian tanning materials</vt:lpstr>
      <vt:lpstr>Gall nut was used for tanning by Sumerians. It is rich in Tannic Acid. Tannic acid forms cross-linking bonds in collagen of hide</vt:lpstr>
      <vt:lpstr>Structure of collagen</vt:lpstr>
      <vt:lpstr>Sumerian tanning materials</vt:lpstr>
      <vt:lpstr>Musical strings from the intestine</vt:lpstr>
      <vt:lpstr>Sumerian harp (or Lyre) 2400 B.C. The strings were  made out of animal intestine (original strings were disintegrated)</vt:lpstr>
      <vt:lpstr>Modernization of leather tanning</vt:lpstr>
      <vt:lpstr>Modernization of leather tanning</vt:lpstr>
      <vt:lpstr>Modern leather tanning</vt:lpstr>
      <vt:lpstr>The use of dog manure for tanning continued in modern times</vt:lpstr>
      <vt:lpstr>Tanning hide with animal brain</vt:lpstr>
      <vt:lpstr>Modern leather tanning</vt:lpstr>
      <vt:lpstr>In New York Hemlock tree (baldıran ağacı) barks are being removed for tanners even in 1840</vt:lpstr>
      <vt:lpstr>Catgut: Strings made from animal intestine</vt:lpstr>
      <vt:lpstr>Catgut: Strings made from animal intestine</vt:lpstr>
      <vt:lpstr>Modern leather factories</vt:lpstr>
      <vt:lpstr>Modern leather factories</vt:lpstr>
      <vt:lpstr>Modern leather factories</vt:lpstr>
      <vt:lpstr>Modern leather technology</vt:lpstr>
      <vt:lpstr>        END OF CHEM 491  BEER &amp; LEATHER TANNING TECHNOLOGIES OF SUMERIAN CHEMISTS November 7, 2022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ÜNİVERSİTE SIRALAMA SİSTEMLERİ VE TÜRK ÜNİVERSİTELERİNİN DURUMU</dc:title>
  <dc:creator>Ural Akbulut</dc:creator>
  <cp:lastModifiedBy>Ural Akbulut</cp:lastModifiedBy>
  <cp:revision>441</cp:revision>
  <dcterms:created xsi:type="dcterms:W3CDTF">2013-10-20T12:02:44Z</dcterms:created>
  <dcterms:modified xsi:type="dcterms:W3CDTF">2022-11-07T09:58:06Z</dcterms:modified>
</cp:coreProperties>
</file>