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309" r:id="rId2"/>
    <p:sldId id="274" r:id="rId3"/>
    <p:sldId id="261" r:id="rId4"/>
    <p:sldId id="273" r:id="rId5"/>
    <p:sldId id="310" r:id="rId6"/>
    <p:sldId id="27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>
    <p:extLst/>
  </p:cmAuthor>
  <p:cmAuthor id="2" name="Microsoft Office User" initials="Office [2]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54A0"/>
    <a:srgbClr val="2438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4"/>
    <p:restoredTop sz="93069"/>
  </p:normalViewPr>
  <p:slideViewPr>
    <p:cSldViewPr snapToGrid="0" snapToObjects="1">
      <p:cViewPr varScale="1">
        <p:scale>
          <a:sx n="63" d="100"/>
          <a:sy n="63" d="100"/>
        </p:scale>
        <p:origin x="9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7-12-07T18:56:06.837" idx="1">
    <p:pos x="982" y="2087"/>
    <p:text>ask your instructor the format that is expected</p:text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9FC9B-5FCB-5446-900D-A6A22CDDDB18}" type="datetimeFigureOut">
              <a:rPr lang="en-US" smtClean="0"/>
              <a:t>18-Sep-18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A857F-0E18-7A4B-A753-91D626406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93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0AA61-1582-4DF6-8B1F-285D37E285E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142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8794-C916-554D-938C-88036E092880}" type="datetimeFigureOut">
              <a:rPr lang="en-US" smtClean="0"/>
              <a:t>18-Sep-18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80B-FECE-2245-8F9C-6C9C90948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98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8794-C916-554D-938C-88036E092880}" type="datetimeFigureOut">
              <a:rPr lang="en-US" smtClean="0"/>
              <a:t>18-Sep-18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80B-FECE-2245-8F9C-6C9C90948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8794-C916-554D-938C-88036E092880}" type="datetimeFigureOut">
              <a:rPr lang="en-US" smtClean="0"/>
              <a:t>18-Sep-18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80B-FECE-2245-8F9C-6C9C90948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89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8794-C916-554D-938C-88036E092880}" type="datetimeFigureOut">
              <a:rPr lang="en-US" smtClean="0"/>
              <a:t>18-Sep-18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80B-FECE-2245-8F9C-6C9C90948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74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8794-C916-554D-938C-88036E092880}" type="datetimeFigureOut">
              <a:rPr lang="en-US" smtClean="0"/>
              <a:t>18-Sep-18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80B-FECE-2245-8F9C-6C9C90948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0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8794-C916-554D-938C-88036E092880}" type="datetimeFigureOut">
              <a:rPr lang="en-US" smtClean="0"/>
              <a:t>18-Sep-18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80B-FECE-2245-8F9C-6C9C90948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3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8794-C916-554D-938C-88036E092880}" type="datetimeFigureOut">
              <a:rPr lang="en-US" smtClean="0"/>
              <a:t>18-Sep-18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80B-FECE-2245-8F9C-6C9C90948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7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8794-C916-554D-938C-88036E092880}" type="datetimeFigureOut">
              <a:rPr lang="en-US" smtClean="0"/>
              <a:t>18-Sep-18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80B-FECE-2245-8F9C-6C9C90948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7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8794-C916-554D-938C-88036E092880}" type="datetimeFigureOut">
              <a:rPr lang="en-US" smtClean="0"/>
              <a:t>18-Sep-18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80B-FECE-2245-8F9C-6C9C90948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81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8794-C916-554D-938C-88036E092880}" type="datetimeFigureOut">
              <a:rPr lang="en-US" smtClean="0"/>
              <a:t>18-Sep-18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80B-FECE-2245-8F9C-6C9C90948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7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8794-C916-554D-938C-88036E092880}" type="datetimeFigureOut">
              <a:rPr lang="en-US" smtClean="0"/>
              <a:t>18-Sep-18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80B-FECE-2245-8F9C-6C9C90948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823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88794-C916-554D-938C-88036E092880}" type="datetimeFigureOut">
              <a:rPr lang="en-US" smtClean="0"/>
              <a:t>18-Sep-18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CE80B-FECE-2245-8F9C-6C9C90948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93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ocw.metu.edu.tr/mod/resource/view.php?id=6686" TargetMode="External"/><Relationship Id="rId2" Type="http://schemas.openxmlformats.org/officeDocument/2006/relationships/hyperlink" Target="http://ocw.metu.edu.tr/mod/resource/view.php?id=6364" TargetMode="External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hyperlink" Target="https://www.youtube.com/user/seherbalbay/playlists" TargetMode="External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gif"/><Relationship Id="rId3" Type="http://schemas.openxmlformats.org/officeDocument/2006/relationships/image" Target="../media/image15.jpe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gif"/><Relationship Id="rId5" Type="http://schemas.openxmlformats.org/officeDocument/2006/relationships/image" Target="../media/image17.jpg"/><Relationship Id="rId4" Type="http://schemas.openxmlformats.org/officeDocument/2006/relationships/image" Target="../media/image16.gif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294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Reflection task (5 points)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5975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Steps:</a:t>
            </a:r>
          </a:p>
          <a:p>
            <a:pPr>
              <a:lnSpc>
                <a:spcPct val="150000"/>
              </a:lnSpc>
            </a:pPr>
            <a:r>
              <a:rPr lang="en-US" dirty="0"/>
              <a:t>Have a friend tape both of your presentations.</a:t>
            </a:r>
          </a:p>
          <a:p>
            <a:pPr lvl="0">
              <a:lnSpc>
                <a:spcPct val="150000"/>
              </a:lnSpc>
            </a:pPr>
            <a:r>
              <a:rPr lang="en-AU" dirty="0"/>
              <a:t>Compare your </a:t>
            </a:r>
            <a:r>
              <a:rPr lang="en-AU" b="1" dirty="0"/>
              <a:t>Marketing</a:t>
            </a:r>
            <a:r>
              <a:rPr lang="en-AU" dirty="0"/>
              <a:t> and </a:t>
            </a:r>
            <a:r>
              <a:rPr lang="en-AU" b="1" dirty="0"/>
              <a:t>Science and Technology Presentation</a:t>
            </a:r>
            <a:r>
              <a:rPr lang="en-AU" dirty="0"/>
              <a:t> performances engaging in some self-reflection and reassessment.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Write/talk about your reflections on your presentations using the </a:t>
            </a:r>
            <a:r>
              <a:rPr lang="en-US" u="sng" dirty="0">
                <a:hlinkClick r:id="rId2"/>
              </a:rPr>
              <a:t>template on 211 open courseware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Refer to the </a:t>
            </a:r>
            <a:r>
              <a:rPr lang="en-US" dirty="0">
                <a:hlinkClick r:id="rId3"/>
              </a:rPr>
              <a:t>guiding questions on 211 open courseware</a:t>
            </a:r>
            <a:r>
              <a:rPr lang="en-US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Focus on the </a:t>
            </a:r>
            <a:r>
              <a:rPr lang="en-US" u="sng" dirty="0"/>
              <a:t>strengths and weaknesses</a:t>
            </a:r>
            <a:r>
              <a:rPr lang="en-US" dirty="0"/>
              <a:t> of your presentations, and the adaptive </a:t>
            </a:r>
            <a:r>
              <a:rPr lang="en-US" u="sng" dirty="0"/>
              <a:t>strategies</a:t>
            </a:r>
            <a:r>
              <a:rPr lang="en-US" dirty="0"/>
              <a:t> you used to cope with the problems you faced.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D80D1145-AE15-42F1-A8FE-A46B4AA923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447" y="1337293"/>
            <a:ext cx="1889880" cy="766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83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20984" cy="1325563"/>
          </a:xfrm>
        </p:spPr>
        <p:txBody>
          <a:bodyPr>
            <a:normAutofit fontScale="90000"/>
          </a:bodyPr>
          <a:lstStyle/>
          <a:p>
            <a:br>
              <a:rPr lang="en-US" dirty="0">
                <a:sym typeface="Wingdings"/>
              </a:rPr>
            </a:br>
            <a:r>
              <a:rPr lang="en-US" b="1" dirty="0">
                <a:solidFill>
                  <a:srgbClr val="FF0000"/>
                </a:solidFill>
                <a:sym typeface="Wingdings"/>
              </a:rPr>
              <a:t>NOT</a:t>
            </a:r>
            <a:r>
              <a:rPr lang="en-US" dirty="0">
                <a:sym typeface="Wingdings"/>
              </a:rPr>
              <a:t> parroting the teacher’s comments on the rubric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778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Didn’t know how to start the slide show</a:t>
            </a:r>
            <a:r>
              <a:rPr lang="is-IS" dirty="0"/>
              <a:t>…...</a:t>
            </a:r>
          </a:p>
          <a:p>
            <a:pPr>
              <a:lnSpc>
                <a:spcPct val="150000"/>
              </a:lnSpc>
            </a:pPr>
            <a:r>
              <a:rPr lang="en-US" dirty="0"/>
              <a:t>Pace  t</a:t>
            </a:r>
            <a:r>
              <a:rPr lang="is-IS" dirty="0"/>
              <a:t>oo fast, next time signals on note cards on when to pause</a:t>
            </a:r>
          </a:p>
          <a:p>
            <a:pPr>
              <a:lnSpc>
                <a:spcPct val="150000"/>
              </a:lnSpc>
            </a:pPr>
            <a:r>
              <a:rPr lang="is-IS" dirty="0"/>
              <a:t>Switched codes when the projector turned off........</a:t>
            </a:r>
          </a:p>
          <a:p>
            <a:pPr>
              <a:lnSpc>
                <a:spcPct val="150000"/>
              </a:lnSpc>
            </a:pPr>
            <a:r>
              <a:rPr lang="is-IS" dirty="0"/>
              <a:t>Couldn</a:t>
            </a:r>
            <a:r>
              <a:rPr lang="en-US" dirty="0"/>
              <a:t>’t look at </a:t>
            </a:r>
            <a:r>
              <a:rPr lang="en-US" dirty="0" err="1"/>
              <a:t>Emre</a:t>
            </a:r>
            <a:r>
              <a:rPr lang="en-US" dirty="0"/>
              <a:t> because he had a grin on his face</a:t>
            </a:r>
            <a:r>
              <a:rPr lang="is-IS" dirty="0"/>
              <a:t>…...</a:t>
            </a:r>
          </a:p>
          <a:p>
            <a:pPr>
              <a:lnSpc>
                <a:spcPct val="150000"/>
              </a:lnSpc>
            </a:pPr>
            <a:r>
              <a:rPr lang="is-IS" dirty="0"/>
              <a:t>Nobody laughed at my joke, so .........</a:t>
            </a:r>
          </a:p>
          <a:p>
            <a:pPr>
              <a:lnSpc>
                <a:spcPct val="150000"/>
              </a:lnSpc>
            </a:pPr>
            <a:r>
              <a:rPr lang="is-IS" dirty="0"/>
              <a:t>I thought my teaser made sense.......</a:t>
            </a:r>
          </a:p>
          <a:p>
            <a:pPr>
              <a:lnSpc>
                <a:spcPct val="150000"/>
              </a:lnSpc>
            </a:pPr>
            <a:r>
              <a:rPr lang="is-IS" dirty="0"/>
              <a:t>I was too relieved and I finished abrubtly, forgot the references too.</a:t>
            </a:r>
          </a:p>
          <a:p>
            <a:pPr>
              <a:lnSpc>
                <a:spcPct val="150000"/>
              </a:lnSpc>
            </a:pPr>
            <a:r>
              <a:rPr lang="is-IS" dirty="0"/>
              <a:t>My content was too loaded, I should have had only two subtopics.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963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83" y="5404936"/>
            <a:ext cx="780532" cy="780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5018">
            <a:off x="1813495" y="5419668"/>
            <a:ext cx="780532" cy="780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16087">
            <a:off x="3304619" y="5427036"/>
            <a:ext cx="780532" cy="780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252343">
            <a:off x="4269301" y="5452858"/>
            <a:ext cx="780532" cy="78053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13374" y="5404936"/>
            <a:ext cx="831149" cy="78053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000893" flipH="1">
            <a:off x="7251367" y="5467378"/>
            <a:ext cx="852821" cy="78053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652513">
            <a:off x="8587783" y="5510120"/>
            <a:ext cx="780532" cy="78053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21617">
            <a:off x="9825749" y="5528866"/>
            <a:ext cx="780532" cy="78053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76516">
            <a:off x="2518085" y="5359538"/>
            <a:ext cx="774169" cy="1033778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77" y="5446877"/>
            <a:ext cx="698874" cy="88377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961" y="5535336"/>
            <a:ext cx="1250577" cy="1346977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96680">
            <a:off x="5082357" y="5371876"/>
            <a:ext cx="774169" cy="1033778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83800" y="5535336"/>
            <a:ext cx="757053" cy="883778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446981" y="5143813"/>
            <a:ext cx="1282835" cy="1346977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968942">
            <a:off x="10622346" y="5195831"/>
            <a:ext cx="1282835" cy="1346977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798" flipH="1">
            <a:off x="9312310" y="5360017"/>
            <a:ext cx="873420" cy="103377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93586">
            <a:off x="7898747" y="5429080"/>
            <a:ext cx="732244" cy="7322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89964">
            <a:off x="3486587" y="5253091"/>
            <a:ext cx="1140972" cy="85572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29038">
            <a:off x="5603047" y="5274641"/>
            <a:ext cx="493314" cy="7220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021" y="5446877"/>
            <a:ext cx="559650" cy="5596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61871" flipH="1" flipV="1">
            <a:off x="873639" y="5162436"/>
            <a:ext cx="669161" cy="946506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98221">
            <a:off x="3178680" y="5594997"/>
            <a:ext cx="732244" cy="732244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0651" y="5399661"/>
            <a:ext cx="1140972" cy="85572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31393">
            <a:off x="6739504" y="5797125"/>
            <a:ext cx="493314" cy="722097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61322">
            <a:off x="10400841" y="5567674"/>
            <a:ext cx="559650" cy="55965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61871" flipV="1">
            <a:off x="4687057" y="5154003"/>
            <a:ext cx="706300" cy="9465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5430" y="883430"/>
            <a:ext cx="115433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To develop a critical eye on presenting:</a:t>
            </a:r>
          </a:p>
          <a:p>
            <a:endParaRPr lang="en-US" sz="2800" b="1" dirty="0">
              <a:solidFill>
                <a:srgbClr val="FF0000"/>
              </a:solidFill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800" dirty="0"/>
              <a:t>Listen to or watch presentations online, </a:t>
            </a:r>
            <a:r>
              <a:rPr lang="en-US" sz="2800" dirty="0" err="1"/>
              <a:t>eg</a:t>
            </a:r>
            <a:r>
              <a:rPr lang="en-US" sz="2800" dirty="0"/>
              <a:t>. TED talks.</a:t>
            </a:r>
          </a:p>
          <a:p>
            <a:pPr marL="457200" indent="-457200">
              <a:buFont typeface="Arial" charset="0"/>
              <a:buChar char="•"/>
            </a:pPr>
            <a:endParaRPr lang="en-US" sz="2800" dirty="0"/>
          </a:p>
          <a:p>
            <a:pPr marL="457200" indent="-457200">
              <a:buFont typeface="Arial" charset="0"/>
              <a:buChar char="•"/>
            </a:pPr>
            <a:r>
              <a:rPr lang="en-US" sz="2800" dirty="0"/>
              <a:t>Watch student presentations- available on </a:t>
            </a:r>
            <a:r>
              <a:rPr lang="en-US" sz="2800" dirty="0">
                <a:hlinkClick r:id="rId15"/>
              </a:rPr>
              <a:t>YouTube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849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9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9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4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4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875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875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9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9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8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8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6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6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6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6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6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6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8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8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1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9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9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5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5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2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2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99607" y="970427"/>
            <a:ext cx="11062741" cy="7817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/>
              <a:t>            </a:t>
            </a:r>
            <a:r>
              <a:rPr lang="en-US" sz="3200" b="1" u="sng" dirty="0"/>
              <a:t>Why</a:t>
            </a:r>
            <a:r>
              <a:rPr lang="en-US" sz="3200" b="1" dirty="0"/>
              <a:t>?</a:t>
            </a:r>
          </a:p>
          <a:p>
            <a:pPr>
              <a:lnSpc>
                <a:spcPct val="150000"/>
              </a:lnSpc>
            </a:pPr>
            <a:endParaRPr lang="en-US" sz="3200" b="1" dirty="0"/>
          </a:p>
          <a:p>
            <a:pPr marL="914400" lvl="1" indent="-457200">
              <a:lnSpc>
                <a:spcPct val="150000"/>
              </a:lnSpc>
              <a:buFont typeface="Wingdings" charset="2"/>
              <a:buChar char="Ø"/>
            </a:pPr>
            <a:r>
              <a:rPr lang="en-US" sz="3200" dirty="0"/>
              <a:t>Learning management: Self-regulated learning</a:t>
            </a:r>
          </a:p>
          <a:p>
            <a:pPr marL="914400" lvl="1" indent="-457200">
              <a:lnSpc>
                <a:spcPct val="150000"/>
              </a:lnSpc>
              <a:buFont typeface="Wingdings" charset="2"/>
              <a:buChar char="Ø"/>
            </a:pPr>
            <a:r>
              <a:rPr lang="en-US" sz="3200" dirty="0"/>
              <a:t>Setting our own goals</a:t>
            </a:r>
          </a:p>
          <a:p>
            <a:pPr marL="914400" lvl="1" indent="-457200">
              <a:lnSpc>
                <a:spcPct val="150000"/>
              </a:lnSpc>
              <a:buFont typeface="Wingdings" charset="2"/>
              <a:buChar char="Ø"/>
            </a:pPr>
            <a:r>
              <a:rPr lang="en-US" sz="3200" dirty="0">
                <a:sym typeface="Wingdings"/>
              </a:rPr>
              <a:t>Spotting the problem  finding a solution</a:t>
            </a:r>
            <a:endParaRPr lang="en-US" sz="3200" dirty="0"/>
          </a:p>
          <a:p>
            <a:pPr marL="914400" lvl="1" indent="-457200">
              <a:lnSpc>
                <a:spcPct val="150000"/>
              </a:lnSpc>
              <a:buFont typeface="Wingdings" charset="2"/>
              <a:buChar char="Ø"/>
            </a:pPr>
            <a:r>
              <a:rPr lang="en-US" sz="3200" dirty="0"/>
              <a:t>Monitoring changes </a:t>
            </a:r>
            <a:r>
              <a:rPr lang="en-US" sz="3200" dirty="0">
                <a:sym typeface="Wingdings"/>
              </a:rPr>
              <a:t> developing a feeling of confidence</a:t>
            </a:r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endParaRPr lang="en-US" sz="3200" dirty="0"/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3200" dirty="0"/>
          </a:p>
          <a:p>
            <a:pPr marL="285750" indent="-285750">
              <a:buFont typeface="Arial" charset="0"/>
              <a:buChar char="•"/>
            </a:pPr>
            <a:endParaRPr lang="en-US" sz="3200" dirty="0"/>
          </a:p>
          <a:p>
            <a:pPr marL="285750" indent="-285750">
              <a:buFont typeface="Arial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4240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10565571" y="690561"/>
            <a:ext cx="841943" cy="2382424"/>
            <a:chOff x="5925724" y="1677015"/>
            <a:chExt cx="2371344" cy="4821936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5724" y="1677015"/>
              <a:ext cx="2371344" cy="4821936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859180">
              <a:off x="6769359" y="2717777"/>
              <a:ext cx="361987" cy="308754"/>
            </a:xfrm>
            <a:prstGeom prst="rect">
              <a:avLst/>
            </a:prstGeom>
          </p:spPr>
        </p:pic>
      </p:grpSp>
      <p:grpSp>
        <p:nvGrpSpPr>
          <p:cNvPr id="30" name="Group 29"/>
          <p:cNvGrpSpPr/>
          <p:nvPr/>
        </p:nvGrpSpPr>
        <p:grpSpPr>
          <a:xfrm>
            <a:off x="3170265" y="420737"/>
            <a:ext cx="1738388" cy="2487355"/>
            <a:chOff x="3595318" y="1845549"/>
            <a:chExt cx="3213174" cy="4410811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5318" y="1845549"/>
              <a:ext cx="3213174" cy="4410811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030155" y="2925806"/>
              <a:ext cx="494999" cy="476250"/>
            </a:xfrm>
            <a:prstGeom prst="rect">
              <a:avLst/>
            </a:prstGeom>
          </p:spPr>
        </p:pic>
      </p:grpSp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331" y="475493"/>
            <a:ext cx="1140565" cy="225848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632" y="921433"/>
            <a:ext cx="313168" cy="179599"/>
          </a:xfrm>
          <a:prstGeom prst="rect">
            <a:avLst/>
          </a:prstGeom>
        </p:spPr>
      </p:pic>
      <p:pic>
        <p:nvPicPr>
          <p:cNvPr id="18" name="Content Placeholder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579" y="1056687"/>
            <a:ext cx="1385549" cy="248025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94479" y="3072985"/>
            <a:ext cx="1121264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To develop a critical eye on your presentations:</a:t>
            </a:r>
          </a:p>
          <a:p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dirty="0"/>
              <a:t>Get help from your friends and talk about what you find </a:t>
            </a:r>
          </a:p>
          <a:p>
            <a:pPr algn="ctr"/>
            <a:endParaRPr lang="en-US" sz="2800" dirty="0"/>
          </a:p>
          <a:p>
            <a:pPr marL="457200" indent="-457200">
              <a:buFont typeface="Arial" charset="0"/>
              <a:buChar char="•"/>
            </a:pPr>
            <a:r>
              <a:rPr lang="en-US" sz="2800" dirty="0"/>
              <a:t>impressive, memorable, effective, professional, etc.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800" dirty="0"/>
              <a:t>distracting, difficult to follow, wordy, unprofessional, etc.</a:t>
            </a:r>
          </a:p>
          <a:p>
            <a:pPr algn="r"/>
            <a:r>
              <a:rPr lang="en-US" sz="2800" dirty="0"/>
              <a:t>in the presentations that you watch. </a:t>
            </a:r>
          </a:p>
          <a:p>
            <a:pPr marL="457200" indent="-457200">
              <a:buFont typeface="Arial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0097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1825157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277</Words>
  <Application>Microsoft Office PowerPoint</Application>
  <PresentationFormat>Widescreen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Reflection task (5 points)</vt:lpstr>
      <vt:lpstr> NOT parroting the teacher’s comments on the rubric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Orkhan Ibrahimov</cp:lastModifiedBy>
  <cp:revision>26</cp:revision>
  <dcterms:created xsi:type="dcterms:W3CDTF">2016-10-16T09:41:03Z</dcterms:created>
  <dcterms:modified xsi:type="dcterms:W3CDTF">2018-09-18T20:30:05Z</dcterms:modified>
</cp:coreProperties>
</file>