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Lst>
  <p:notesMasterIdLst>
    <p:notesMasterId r:id="rId52"/>
  </p:notesMasterIdLst>
  <p:handoutMasterIdLst>
    <p:handoutMasterId r:id="rId53"/>
  </p:handoutMasterIdLst>
  <p:sldIdLst>
    <p:sldId id="365" r:id="rId2"/>
    <p:sldId id="366" r:id="rId3"/>
    <p:sldId id="367" r:id="rId4"/>
    <p:sldId id="372" r:id="rId5"/>
    <p:sldId id="389" r:id="rId6"/>
    <p:sldId id="436" r:id="rId7"/>
    <p:sldId id="437" r:id="rId8"/>
    <p:sldId id="390" r:id="rId9"/>
    <p:sldId id="404" r:id="rId10"/>
    <p:sldId id="391" r:id="rId11"/>
    <p:sldId id="395" r:id="rId12"/>
    <p:sldId id="431" r:id="rId13"/>
    <p:sldId id="392" r:id="rId14"/>
    <p:sldId id="430" r:id="rId15"/>
    <p:sldId id="432" r:id="rId16"/>
    <p:sldId id="394" r:id="rId17"/>
    <p:sldId id="443" r:id="rId18"/>
    <p:sldId id="444" r:id="rId19"/>
    <p:sldId id="433" r:id="rId20"/>
    <p:sldId id="438" r:id="rId21"/>
    <p:sldId id="440" r:id="rId22"/>
    <p:sldId id="439" r:id="rId23"/>
    <p:sldId id="406" r:id="rId24"/>
    <p:sldId id="407" r:id="rId25"/>
    <p:sldId id="409" r:id="rId26"/>
    <p:sldId id="412" r:id="rId27"/>
    <p:sldId id="393" r:id="rId28"/>
    <p:sldId id="408" r:id="rId29"/>
    <p:sldId id="410" r:id="rId30"/>
    <p:sldId id="441" r:id="rId31"/>
    <p:sldId id="442" r:id="rId32"/>
    <p:sldId id="403" r:id="rId33"/>
    <p:sldId id="434" r:id="rId34"/>
    <p:sldId id="419" r:id="rId35"/>
    <p:sldId id="414" r:id="rId36"/>
    <p:sldId id="417" r:id="rId37"/>
    <p:sldId id="418" r:id="rId38"/>
    <p:sldId id="424" r:id="rId39"/>
    <p:sldId id="413" r:id="rId40"/>
    <p:sldId id="416" r:id="rId41"/>
    <p:sldId id="421" r:id="rId42"/>
    <p:sldId id="422" r:id="rId43"/>
    <p:sldId id="423" r:id="rId44"/>
    <p:sldId id="425" r:id="rId45"/>
    <p:sldId id="426" r:id="rId46"/>
    <p:sldId id="428" r:id="rId47"/>
    <p:sldId id="435" r:id="rId48"/>
    <p:sldId id="429" r:id="rId49"/>
    <p:sldId id="371" r:id="rId50"/>
    <p:sldId id="370" r:id="rId51"/>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B"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6600" autoAdjust="0"/>
  </p:normalViewPr>
  <p:slideViewPr>
    <p:cSldViewPr snapToObjects="1">
      <p:cViewPr varScale="1">
        <p:scale>
          <a:sx n="78" d="100"/>
          <a:sy n="78" d="100"/>
        </p:scale>
        <p:origin x="60"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D5B36436-C5E2-40CD-A32F-0358155F7B57}" type="datetimeFigureOut">
              <a:rPr lang="tr-TR" smtClean="0"/>
              <a:t>7.01.2017</a:t>
            </a:fld>
            <a:endParaRPr lang="tr-TR"/>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C2EE0D1-4967-4D9C-B770-84B6340C842B}" type="slidenum">
              <a:rPr lang="tr-TR" smtClean="0"/>
              <a:t>‹#›</a:t>
            </a:fld>
            <a:endParaRPr lang="tr-TR"/>
          </a:p>
        </p:txBody>
      </p:sp>
    </p:spTree>
    <p:extLst>
      <p:ext uri="{BB962C8B-B14F-4D97-AF65-F5344CB8AC3E}">
        <p14:creationId xmlns:p14="http://schemas.microsoft.com/office/powerpoint/2010/main" val="67050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2EED1A8-8F54-4CFC-A53A-4B1CACC2D8B3}" type="datetimeFigureOut">
              <a:rPr lang="tr-TR" smtClean="0"/>
              <a:pPr/>
              <a:t>7.01.2017</a:t>
            </a:fld>
            <a:endParaRPr lang="tr-TR"/>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267CE48-F3B0-4932-B93F-8E112BAB3552}" type="slidenum">
              <a:rPr lang="tr-TR" smtClean="0"/>
              <a:pPr/>
              <a:t>‹#›</a:t>
            </a:fld>
            <a:endParaRPr lang="tr-TR"/>
          </a:p>
        </p:txBody>
      </p:sp>
    </p:spTree>
    <p:extLst>
      <p:ext uri="{BB962C8B-B14F-4D97-AF65-F5344CB8AC3E}">
        <p14:creationId xmlns:p14="http://schemas.microsoft.com/office/powerpoint/2010/main" val="410735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Derse</a:t>
            </a:r>
            <a:r>
              <a:rPr lang="en-US" dirty="0" smtClean="0"/>
              <a:t> </a:t>
            </a:r>
            <a:r>
              <a:rPr lang="en-US" dirty="0" err="1" smtClean="0"/>
              <a:t>ba</a:t>
            </a:r>
            <a:r>
              <a:rPr lang="tr-TR" dirty="0" err="1" smtClean="0"/>
              <a:t>şlı</a:t>
            </a:r>
            <a:r>
              <a:rPr lang="en-US" dirty="0" err="1" smtClean="0"/>
              <a:t>ıyoruz</a:t>
            </a:r>
            <a:r>
              <a:rPr lang="en-US" dirty="0" smtClean="0"/>
              <a:t>. </a:t>
            </a:r>
            <a:r>
              <a:rPr lang="en-US" dirty="0" err="1" smtClean="0"/>
              <a:t>İlk</a:t>
            </a:r>
            <a:r>
              <a:rPr lang="en-US" dirty="0" smtClean="0"/>
              <a:t> </a:t>
            </a:r>
            <a:r>
              <a:rPr lang="en-US" dirty="0" err="1" smtClean="0"/>
              <a:t>Sunu</a:t>
            </a:r>
            <a:r>
              <a:rPr lang="tr-TR"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a:t>
            </a:fld>
            <a:endParaRPr lang="tr-TR"/>
          </a:p>
        </p:txBody>
      </p:sp>
    </p:spTree>
    <p:extLst>
      <p:ext uri="{BB962C8B-B14F-4D97-AF65-F5344CB8AC3E}">
        <p14:creationId xmlns:p14="http://schemas.microsoft.com/office/powerpoint/2010/main" val="215657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11</a:t>
            </a:fld>
            <a:endParaRPr lang="tr-TR"/>
          </a:p>
        </p:txBody>
      </p:sp>
    </p:spTree>
    <p:extLst>
      <p:ext uri="{BB962C8B-B14F-4D97-AF65-F5344CB8AC3E}">
        <p14:creationId xmlns:p14="http://schemas.microsoft.com/office/powerpoint/2010/main" val="134002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12</a:t>
            </a:fld>
            <a:endParaRPr lang="tr-TR"/>
          </a:p>
        </p:txBody>
      </p:sp>
    </p:spTree>
    <p:extLst>
      <p:ext uri="{BB962C8B-B14F-4D97-AF65-F5344CB8AC3E}">
        <p14:creationId xmlns:p14="http://schemas.microsoft.com/office/powerpoint/2010/main" val="134002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13</a:t>
            </a:fld>
            <a:endParaRPr lang="tr-TR"/>
          </a:p>
        </p:txBody>
      </p:sp>
    </p:spTree>
    <p:extLst>
      <p:ext uri="{BB962C8B-B14F-4D97-AF65-F5344CB8AC3E}">
        <p14:creationId xmlns:p14="http://schemas.microsoft.com/office/powerpoint/2010/main" val="295076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14</a:t>
            </a:fld>
            <a:endParaRPr lang="tr-TR"/>
          </a:p>
        </p:txBody>
      </p:sp>
    </p:spTree>
    <p:extLst>
      <p:ext uri="{BB962C8B-B14F-4D97-AF65-F5344CB8AC3E}">
        <p14:creationId xmlns:p14="http://schemas.microsoft.com/office/powerpoint/2010/main" val="295076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15</a:t>
            </a:fld>
            <a:endParaRPr lang="tr-TR"/>
          </a:p>
        </p:txBody>
      </p:sp>
    </p:spTree>
    <p:extLst>
      <p:ext uri="{BB962C8B-B14F-4D97-AF65-F5344CB8AC3E}">
        <p14:creationId xmlns:p14="http://schemas.microsoft.com/office/powerpoint/2010/main" val="295076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16</a:t>
            </a:fld>
            <a:endParaRPr lang="tr-TR"/>
          </a:p>
        </p:txBody>
      </p:sp>
    </p:spTree>
    <p:extLst>
      <p:ext uri="{BB962C8B-B14F-4D97-AF65-F5344CB8AC3E}">
        <p14:creationId xmlns:p14="http://schemas.microsoft.com/office/powerpoint/2010/main" val="833623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Peki</a:t>
            </a:r>
            <a:r>
              <a:rPr lang="en-US" dirty="0" smtClean="0"/>
              <a:t> </a:t>
            </a:r>
            <a:r>
              <a:rPr lang="en-US" dirty="0" err="1" smtClean="0"/>
              <a:t>bu</a:t>
            </a:r>
            <a:r>
              <a:rPr lang="en-US" dirty="0" smtClean="0"/>
              <a:t> </a:t>
            </a:r>
            <a:r>
              <a:rPr lang="en-US" dirty="0" err="1" smtClean="0"/>
              <a:t>binaların</a:t>
            </a:r>
            <a:r>
              <a:rPr lang="en-US" dirty="0" smtClean="0"/>
              <a:t> </a:t>
            </a:r>
            <a:r>
              <a:rPr lang="en-US" dirty="0" err="1" smtClean="0"/>
              <a:t>ağırlık</a:t>
            </a:r>
            <a:r>
              <a:rPr lang="en-US" dirty="0" smtClean="0"/>
              <a:t> </a:t>
            </a:r>
            <a:r>
              <a:rPr lang="en-US" dirty="0" err="1" smtClean="0"/>
              <a:t>ve</a:t>
            </a:r>
            <a:r>
              <a:rPr lang="en-US" dirty="0" smtClean="0"/>
              <a:t> </a:t>
            </a:r>
            <a:r>
              <a:rPr lang="en-US" dirty="0" err="1" smtClean="0"/>
              <a:t>kütle</a:t>
            </a:r>
            <a:r>
              <a:rPr lang="en-US" dirty="0" smtClean="0"/>
              <a:t> </a:t>
            </a:r>
            <a:r>
              <a:rPr lang="en-US" dirty="0" err="1" smtClean="0"/>
              <a:t>merkezleri</a:t>
            </a:r>
            <a:r>
              <a:rPr lang="en-US" dirty="0" smtClean="0"/>
              <a:t> </a:t>
            </a:r>
            <a:r>
              <a:rPr lang="en-US" dirty="0" err="1" smtClean="0"/>
              <a:t>nerededir</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17</a:t>
            </a:fld>
            <a:endParaRPr lang="tr-TR"/>
          </a:p>
        </p:txBody>
      </p:sp>
    </p:spTree>
    <p:extLst>
      <p:ext uri="{BB962C8B-B14F-4D97-AF65-F5344CB8AC3E}">
        <p14:creationId xmlns:p14="http://schemas.microsoft.com/office/powerpoint/2010/main" val="356534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Parmağını</a:t>
            </a:r>
            <a:r>
              <a:rPr lang="en-US" dirty="0" smtClean="0"/>
              <a:t> </a:t>
            </a:r>
            <a:r>
              <a:rPr lang="en-US" dirty="0" err="1" smtClean="0"/>
              <a:t>nereden</a:t>
            </a:r>
            <a:r>
              <a:rPr lang="en-US" dirty="0" smtClean="0"/>
              <a:t> </a:t>
            </a:r>
            <a:r>
              <a:rPr lang="en-US" dirty="0" err="1" smtClean="0"/>
              <a:t>başlatırsan</a:t>
            </a:r>
            <a:r>
              <a:rPr lang="en-US" dirty="0" smtClean="0"/>
              <a:t> </a:t>
            </a:r>
            <a:r>
              <a:rPr lang="en-US" dirty="0" err="1" smtClean="0"/>
              <a:t>başlat</a:t>
            </a:r>
            <a:r>
              <a:rPr lang="en-US" dirty="0" smtClean="0"/>
              <a:t> </a:t>
            </a:r>
            <a:r>
              <a:rPr lang="en-US" dirty="0" err="1" smtClean="0"/>
              <a:t>sürekli</a:t>
            </a:r>
            <a:r>
              <a:rPr lang="en-US" dirty="0" smtClean="0"/>
              <a:t> </a:t>
            </a:r>
            <a:r>
              <a:rPr lang="en-US" dirty="0" err="1" smtClean="0"/>
              <a:t>kütle</a:t>
            </a:r>
            <a:r>
              <a:rPr lang="en-US" baseline="0" dirty="0" smtClean="0"/>
              <a:t> </a:t>
            </a:r>
            <a:r>
              <a:rPr lang="en-US" baseline="0" dirty="0" err="1" smtClean="0"/>
              <a:t>merkezinde</a:t>
            </a:r>
            <a:r>
              <a:rPr lang="en-US" baseline="0" dirty="0" smtClean="0"/>
              <a:t> </a:t>
            </a:r>
            <a:r>
              <a:rPr lang="en-US" baseline="0" dirty="0" err="1" smtClean="0"/>
              <a:t>bir</a:t>
            </a:r>
            <a:r>
              <a:rPr lang="en-US" baseline="0" dirty="0" smtClean="0"/>
              <a:t> </a:t>
            </a:r>
            <a:r>
              <a:rPr lang="en-US" baseline="0" dirty="0" err="1" smtClean="0"/>
              <a:t>araya</a:t>
            </a:r>
            <a:r>
              <a:rPr lang="en-US" baseline="0" dirty="0" smtClean="0"/>
              <a:t> </a:t>
            </a:r>
            <a:r>
              <a:rPr lang="en-US" baseline="0" dirty="0" err="1" smtClean="0"/>
              <a:t>gelir</a:t>
            </a:r>
            <a:r>
              <a:rPr lang="en-US" baseline="0" dirty="0" smtClean="0"/>
              <a:t>.</a:t>
            </a:r>
          </a:p>
          <a:p>
            <a:endParaRPr lang="en-US" baseline="0" dirty="0" smtClean="0"/>
          </a:p>
          <a:p>
            <a:r>
              <a:rPr lang="en-US" baseline="0" dirty="0" err="1" smtClean="0"/>
              <a:t>Bir</a:t>
            </a:r>
            <a:r>
              <a:rPr lang="en-US" baseline="0" dirty="0" smtClean="0"/>
              <a:t> </a:t>
            </a:r>
            <a:r>
              <a:rPr lang="en-US" baseline="0" dirty="0" err="1" smtClean="0"/>
              <a:t>tarafına</a:t>
            </a:r>
            <a:r>
              <a:rPr lang="en-US" baseline="0" dirty="0" smtClean="0"/>
              <a:t> </a:t>
            </a:r>
            <a:r>
              <a:rPr lang="en-US" baseline="0" dirty="0" err="1" smtClean="0"/>
              <a:t>ağırlık</a:t>
            </a:r>
            <a:r>
              <a:rPr lang="en-US" baseline="0" dirty="0" smtClean="0"/>
              <a:t> </a:t>
            </a:r>
            <a:r>
              <a:rPr lang="en-US" baseline="0" dirty="0" err="1" smtClean="0"/>
              <a:t>koyarak</a:t>
            </a:r>
            <a:r>
              <a:rPr lang="en-US" baseline="0" dirty="0" smtClean="0"/>
              <a:t> </a:t>
            </a:r>
            <a:r>
              <a:rPr lang="en-US" baseline="0" dirty="0" err="1" smtClean="0"/>
              <a:t>aynı</a:t>
            </a:r>
            <a:r>
              <a:rPr lang="en-US" baseline="0" dirty="0" smtClean="0"/>
              <a:t> </a:t>
            </a:r>
            <a:r>
              <a:rPr lang="en-US" baseline="0" dirty="0" err="1" smtClean="0"/>
              <a:t>şeyi</a:t>
            </a:r>
            <a:r>
              <a:rPr lang="en-US" baseline="0" dirty="0" smtClean="0"/>
              <a:t> </a:t>
            </a:r>
            <a:r>
              <a:rPr lang="en-US" baseline="0" dirty="0" err="1" smtClean="0"/>
              <a:t>deneyin</a:t>
            </a:r>
            <a:r>
              <a:rPr lang="en-US"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22</a:t>
            </a:fld>
            <a:endParaRPr lang="tr-TR"/>
          </a:p>
        </p:txBody>
      </p:sp>
    </p:spTree>
    <p:extLst>
      <p:ext uri="{BB962C8B-B14F-4D97-AF65-F5344CB8AC3E}">
        <p14:creationId xmlns:p14="http://schemas.microsoft.com/office/powerpoint/2010/main" val="4066138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23</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24</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Kazanımların</a:t>
            </a:r>
            <a:r>
              <a:rPr lang="en-US" dirty="0" smtClean="0"/>
              <a:t> </a:t>
            </a:r>
            <a:r>
              <a:rPr lang="en-US" dirty="0" err="1" smtClean="0"/>
              <a:t>önemini</a:t>
            </a:r>
            <a:r>
              <a:rPr lang="en-US" dirty="0" smtClean="0"/>
              <a:t> </a:t>
            </a:r>
            <a:r>
              <a:rPr lang="en-US" dirty="0" err="1" smtClean="0"/>
              <a:t>vurgulayalım</a:t>
            </a:r>
            <a:r>
              <a:rPr lang="en-US" dirty="0" smtClean="0"/>
              <a:t>. </a:t>
            </a:r>
            <a:r>
              <a:rPr lang="en-US" dirty="0" err="1" smtClean="0"/>
              <a:t>Niye</a:t>
            </a:r>
            <a:r>
              <a:rPr lang="en-US" dirty="0" smtClean="0"/>
              <a:t> </a:t>
            </a:r>
            <a:r>
              <a:rPr lang="en-US" dirty="0" err="1" smtClean="0"/>
              <a:t>paylaşmaya</a:t>
            </a:r>
            <a:r>
              <a:rPr lang="en-US" dirty="0" smtClean="0"/>
              <a:t> </a:t>
            </a:r>
            <a:r>
              <a:rPr lang="en-US" dirty="0" err="1" smtClean="0"/>
              <a:t>değer</a:t>
            </a:r>
            <a:r>
              <a:rPr lang="en-US" dirty="0" smtClean="0"/>
              <a:t> </a:t>
            </a:r>
            <a:r>
              <a:rPr lang="en-US" dirty="0" err="1" smtClean="0"/>
              <a:t>görüyoruz</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a:t>
            </a:fld>
            <a:endParaRPr lang="tr-TR"/>
          </a:p>
        </p:txBody>
      </p:sp>
    </p:spTree>
    <p:extLst>
      <p:ext uri="{BB962C8B-B14F-4D97-AF65-F5344CB8AC3E}">
        <p14:creationId xmlns:p14="http://schemas.microsoft.com/office/powerpoint/2010/main" val="1571140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25</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26</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27</a:t>
            </a:fld>
            <a:endParaRPr lang="tr-TR"/>
          </a:p>
        </p:txBody>
      </p:sp>
    </p:spTree>
    <p:extLst>
      <p:ext uri="{BB962C8B-B14F-4D97-AF65-F5344CB8AC3E}">
        <p14:creationId xmlns:p14="http://schemas.microsoft.com/office/powerpoint/2010/main" val="3592690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28</a:t>
            </a:fld>
            <a:endParaRPr lang="tr-TR"/>
          </a:p>
        </p:txBody>
      </p:sp>
    </p:spTree>
    <p:extLst>
      <p:ext uri="{BB962C8B-B14F-4D97-AF65-F5344CB8AC3E}">
        <p14:creationId xmlns:p14="http://schemas.microsoft.com/office/powerpoint/2010/main" val="2832591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smtClean="0"/>
          </a:p>
          <a:p>
            <a:pPr marL="228600" indent="-228600">
              <a:buAutoNum type="arabicPeriod"/>
            </a:pPr>
            <a:r>
              <a:rPr lang="tr-TR" dirty="0" smtClean="0"/>
              <a:t>Videonun tamamı</a:t>
            </a:r>
            <a:r>
              <a:rPr lang="tr-TR" baseline="0" dirty="0" smtClean="0"/>
              <a:t> izlenebilir…</a:t>
            </a:r>
          </a:p>
          <a:p>
            <a:pPr marL="228600" indent="-228600">
              <a:buAutoNum type="arabicPeriod"/>
            </a:pPr>
            <a:r>
              <a:rPr lang="tr-TR" baseline="0" dirty="0" smtClean="0"/>
              <a:t>2. video 1.22 ye kadar izlenebilir…</a:t>
            </a:r>
          </a:p>
        </p:txBody>
      </p:sp>
      <p:sp>
        <p:nvSpPr>
          <p:cNvPr id="4" name="Slide Number Placeholder 3"/>
          <p:cNvSpPr>
            <a:spLocks noGrp="1"/>
          </p:cNvSpPr>
          <p:nvPr>
            <p:ph type="sldNum" sz="quarter" idx="10"/>
          </p:nvPr>
        </p:nvSpPr>
        <p:spPr/>
        <p:txBody>
          <a:bodyPr/>
          <a:lstStyle/>
          <a:p>
            <a:fld id="{F267CE48-F3B0-4932-B93F-8E112BAB3552}" type="slidenum">
              <a:rPr lang="tr-TR" smtClean="0"/>
              <a:pPr/>
              <a:t>29</a:t>
            </a:fld>
            <a:endParaRPr lang="tr-TR"/>
          </a:p>
        </p:txBody>
      </p:sp>
    </p:spTree>
    <p:extLst>
      <p:ext uri="{BB962C8B-B14F-4D97-AF65-F5344CB8AC3E}">
        <p14:creationId xmlns:p14="http://schemas.microsoft.com/office/powerpoint/2010/main" val="10414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Çubuğu</a:t>
            </a:r>
            <a:r>
              <a:rPr lang="en-US" dirty="0" smtClean="0"/>
              <a:t> </a:t>
            </a:r>
            <a:r>
              <a:rPr lang="en-US" dirty="0" err="1" smtClean="0"/>
              <a:t>böyle</a:t>
            </a:r>
            <a:r>
              <a:rPr lang="en-US" dirty="0" smtClean="0"/>
              <a:t> </a:t>
            </a:r>
            <a:r>
              <a:rPr lang="en-US" dirty="0" err="1" smtClean="0"/>
              <a:t>havada</a:t>
            </a:r>
            <a:r>
              <a:rPr lang="en-US" dirty="0" smtClean="0"/>
              <a:t> </a:t>
            </a:r>
            <a:r>
              <a:rPr lang="en-US" dirty="0" err="1" smtClean="0"/>
              <a:t>tutabilirmisiniz</a:t>
            </a:r>
            <a:r>
              <a:rPr lang="en-US" dirty="0" smtClean="0"/>
              <a:t>?</a:t>
            </a:r>
          </a:p>
          <a:p>
            <a:pPr marL="228600" indent="-228600">
              <a:buAutoNum type="arabicPeriod"/>
            </a:pPr>
            <a:r>
              <a:rPr lang="en-US" dirty="0" err="1" smtClean="0"/>
              <a:t>Çubuğun</a:t>
            </a:r>
            <a:r>
              <a:rPr lang="en-US" dirty="0" smtClean="0"/>
              <a:t> </a:t>
            </a:r>
            <a:r>
              <a:rPr lang="en-US" dirty="0" err="1" smtClean="0"/>
              <a:t>yukarıdaki</a:t>
            </a:r>
            <a:r>
              <a:rPr lang="en-US" dirty="0" smtClean="0"/>
              <a:t> </a:t>
            </a:r>
            <a:r>
              <a:rPr lang="en-US" dirty="0" err="1" smtClean="0"/>
              <a:t>ucuna</a:t>
            </a:r>
            <a:r>
              <a:rPr lang="en-US" dirty="0" smtClean="0"/>
              <a:t> </a:t>
            </a:r>
            <a:r>
              <a:rPr lang="en-US" dirty="0" err="1" smtClean="0"/>
              <a:t>ağır</a:t>
            </a:r>
            <a:r>
              <a:rPr lang="en-US" dirty="0" smtClean="0"/>
              <a:t> </a:t>
            </a:r>
            <a:r>
              <a:rPr lang="en-US" dirty="0" err="1" smtClean="0"/>
              <a:t>bir</a:t>
            </a:r>
            <a:r>
              <a:rPr lang="en-US" dirty="0" smtClean="0"/>
              <a:t> </a:t>
            </a:r>
            <a:r>
              <a:rPr lang="en-US" dirty="0" err="1" smtClean="0"/>
              <a:t>hamur</a:t>
            </a:r>
            <a:r>
              <a:rPr lang="en-US" dirty="0" smtClean="0"/>
              <a:t> </a:t>
            </a:r>
            <a:r>
              <a:rPr lang="en-US" dirty="0" err="1" smtClean="0"/>
              <a:t>koyarak</a:t>
            </a:r>
            <a:r>
              <a:rPr lang="en-US" dirty="0" smtClean="0"/>
              <a:t> </a:t>
            </a:r>
            <a:r>
              <a:rPr lang="en-US" dirty="0" err="1" smtClean="0"/>
              <a:t>havada</a:t>
            </a:r>
            <a:r>
              <a:rPr lang="en-US" dirty="0" smtClean="0"/>
              <a:t> </a:t>
            </a:r>
            <a:r>
              <a:rPr lang="en-US" dirty="0" err="1" smtClean="0"/>
              <a:t>tutabilirmisiniz</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Çubuğun</a:t>
            </a:r>
            <a:r>
              <a:rPr lang="en-US" dirty="0" smtClean="0"/>
              <a:t> </a:t>
            </a:r>
            <a:r>
              <a:rPr lang="en-US" dirty="0" err="1" smtClean="0"/>
              <a:t>aşağıdaki</a:t>
            </a:r>
            <a:r>
              <a:rPr lang="en-US" dirty="0" smtClean="0"/>
              <a:t> </a:t>
            </a:r>
            <a:r>
              <a:rPr lang="en-US" dirty="0" err="1" smtClean="0"/>
              <a:t>ucuna</a:t>
            </a:r>
            <a:r>
              <a:rPr lang="en-US" dirty="0" smtClean="0"/>
              <a:t> </a:t>
            </a:r>
            <a:r>
              <a:rPr lang="en-US" dirty="0" err="1" smtClean="0"/>
              <a:t>ağır</a:t>
            </a:r>
            <a:r>
              <a:rPr lang="en-US" dirty="0" smtClean="0"/>
              <a:t> </a:t>
            </a:r>
            <a:r>
              <a:rPr lang="en-US" dirty="0" err="1" smtClean="0"/>
              <a:t>bir</a:t>
            </a:r>
            <a:r>
              <a:rPr lang="en-US" dirty="0" smtClean="0"/>
              <a:t> </a:t>
            </a:r>
            <a:r>
              <a:rPr lang="en-US" dirty="0" err="1" smtClean="0"/>
              <a:t>hamur</a:t>
            </a:r>
            <a:r>
              <a:rPr lang="en-US" dirty="0" smtClean="0"/>
              <a:t> </a:t>
            </a:r>
            <a:r>
              <a:rPr lang="en-US" dirty="0" err="1" smtClean="0"/>
              <a:t>koyarak</a:t>
            </a:r>
            <a:r>
              <a:rPr lang="en-US" dirty="0" smtClean="0"/>
              <a:t> </a:t>
            </a:r>
            <a:r>
              <a:rPr lang="en-US" dirty="0" err="1" smtClean="0"/>
              <a:t>havada</a:t>
            </a:r>
            <a:r>
              <a:rPr lang="en-US" dirty="0" smtClean="0"/>
              <a:t> </a:t>
            </a:r>
            <a:r>
              <a:rPr lang="en-US" dirty="0" err="1" smtClean="0"/>
              <a:t>tutabilirmisiniz</a:t>
            </a:r>
            <a:r>
              <a:rPr lang="en-US" dirty="0" smtClean="0"/>
              <a:t>?</a:t>
            </a:r>
          </a:p>
          <a:p>
            <a:pPr marL="228600" indent="-228600">
              <a:buAutoNum type="arabicPeriod"/>
            </a:pPr>
            <a:endParaRPr lang="en-US" dirty="0" smtClean="0"/>
          </a:p>
          <a:p>
            <a:pPr marL="228600" indent="-228600">
              <a:buAutoNum type="arabicPeriod"/>
            </a:pP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30</a:t>
            </a:fld>
            <a:endParaRPr lang="tr-TR"/>
          </a:p>
        </p:txBody>
      </p:sp>
    </p:spTree>
    <p:extLst>
      <p:ext uri="{BB962C8B-B14F-4D97-AF65-F5344CB8AC3E}">
        <p14:creationId xmlns:p14="http://schemas.microsoft.com/office/powerpoint/2010/main" val="3853527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r>
              <a:rPr lang="en-US" dirty="0" err="1" smtClean="0"/>
              <a:t>Duvara</a:t>
            </a:r>
            <a:r>
              <a:rPr lang="en-US" dirty="0" smtClean="0"/>
              <a:t> </a:t>
            </a:r>
            <a:r>
              <a:rPr lang="en-US" dirty="0" err="1" smtClean="0"/>
              <a:t>sırtını</a:t>
            </a:r>
            <a:r>
              <a:rPr lang="en-US" dirty="0" smtClean="0"/>
              <a:t> </a:t>
            </a:r>
            <a:r>
              <a:rPr lang="en-US" dirty="0" err="1" smtClean="0"/>
              <a:t>tamamen</a:t>
            </a:r>
            <a:r>
              <a:rPr lang="en-US" dirty="0" smtClean="0"/>
              <a:t> </a:t>
            </a:r>
            <a:r>
              <a:rPr lang="en-US" dirty="0" err="1" smtClean="0"/>
              <a:t>dayayıp</a:t>
            </a:r>
            <a:r>
              <a:rPr lang="en-US" dirty="0" smtClean="0"/>
              <a:t>,</a:t>
            </a:r>
            <a:r>
              <a:rPr lang="en-US" baseline="0" dirty="0" smtClean="0"/>
              <a:t> </a:t>
            </a:r>
            <a:r>
              <a:rPr lang="en-US" baseline="0" dirty="0" err="1" smtClean="0"/>
              <a:t>bacaklarını</a:t>
            </a:r>
            <a:r>
              <a:rPr lang="en-US" dirty="0" smtClean="0"/>
              <a:t> </a:t>
            </a:r>
            <a:r>
              <a:rPr lang="en-US" dirty="0" err="1" smtClean="0"/>
              <a:t>bükmeden</a:t>
            </a:r>
            <a:r>
              <a:rPr lang="en-US" dirty="0" smtClean="0"/>
              <a:t> </a:t>
            </a:r>
            <a:r>
              <a:rPr lang="en-US" dirty="0" err="1" smtClean="0"/>
              <a:t>yere</a:t>
            </a:r>
            <a:r>
              <a:rPr lang="en-US" dirty="0" smtClean="0"/>
              <a:t> ne </a:t>
            </a:r>
            <a:r>
              <a:rPr lang="en-US" dirty="0" err="1" smtClean="0"/>
              <a:t>kadar</a:t>
            </a:r>
            <a:r>
              <a:rPr lang="en-US" dirty="0" smtClean="0"/>
              <a:t> </a:t>
            </a:r>
            <a:r>
              <a:rPr lang="en-US" dirty="0" err="1" smtClean="0"/>
              <a:t>eğilebilirsin</a:t>
            </a:r>
            <a:r>
              <a:rPr lang="en-US" dirty="0" smtClean="0"/>
              <a:t>.</a:t>
            </a:r>
          </a:p>
          <a:p>
            <a:pPr marL="228600" indent="-228600">
              <a:buAutoNum type="arabicPeriod"/>
            </a:pPr>
            <a:endParaRPr lang="en-US" dirty="0" smtClean="0"/>
          </a:p>
          <a:p>
            <a:pPr marL="228600" indent="-228600">
              <a:buAutoNum type="arabicPeriod"/>
            </a:pPr>
            <a:r>
              <a:rPr lang="en-US" dirty="0" err="1" smtClean="0"/>
              <a:t>Parmak</a:t>
            </a:r>
            <a:r>
              <a:rPr lang="en-US" dirty="0" smtClean="0"/>
              <a:t> </a:t>
            </a:r>
            <a:r>
              <a:rPr lang="en-US" dirty="0" err="1" smtClean="0"/>
              <a:t>ucuna</a:t>
            </a:r>
            <a:r>
              <a:rPr lang="en-US" dirty="0" smtClean="0"/>
              <a:t> </a:t>
            </a:r>
            <a:r>
              <a:rPr lang="en-US" dirty="0" err="1" smtClean="0"/>
              <a:t>dokunduktan</a:t>
            </a:r>
            <a:r>
              <a:rPr lang="en-US" dirty="0" smtClean="0"/>
              <a:t> </a:t>
            </a:r>
            <a:r>
              <a:rPr lang="en-US" dirty="0" err="1" smtClean="0"/>
              <a:t>sonra</a:t>
            </a:r>
            <a:r>
              <a:rPr lang="en-US" dirty="0" smtClean="0"/>
              <a:t> </a:t>
            </a:r>
            <a:r>
              <a:rPr lang="en-US" dirty="0" err="1" smtClean="0"/>
              <a:t>duvara</a:t>
            </a:r>
            <a:r>
              <a:rPr lang="en-US" dirty="0" smtClean="0"/>
              <a:t> </a:t>
            </a:r>
            <a:r>
              <a:rPr lang="en-US" dirty="0" err="1" smtClean="0"/>
              <a:t>tamamen</a:t>
            </a:r>
            <a:r>
              <a:rPr lang="en-US" dirty="0" smtClean="0"/>
              <a:t> </a:t>
            </a:r>
            <a:r>
              <a:rPr lang="en-US" dirty="0" err="1" smtClean="0"/>
              <a:t>dayanmaya</a:t>
            </a:r>
            <a:r>
              <a:rPr lang="en-US" dirty="0" smtClean="0"/>
              <a:t> </a:t>
            </a:r>
            <a:r>
              <a:rPr lang="en-US" dirty="0" err="1" smtClean="0"/>
              <a:t>çalış</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31</a:t>
            </a:fld>
            <a:endParaRPr lang="tr-TR"/>
          </a:p>
        </p:txBody>
      </p:sp>
    </p:spTree>
    <p:extLst>
      <p:ext uri="{BB962C8B-B14F-4D97-AF65-F5344CB8AC3E}">
        <p14:creationId xmlns:p14="http://schemas.microsoft.com/office/powerpoint/2010/main" val="2848282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32</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34</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36</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a:t>
            </a:fld>
            <a:endParaRPr lang="tr-TR"/>
          </a:p>
        </p:txBody>
      </p:sp>
    </p:spTree>
    <p:extLst>
      <p:ext uri="{BB962C8B-B14F-4D97-AF65-F5344CB8AC3E}">
        <p14:creationId xmlns:p14="http://schemas.microsoft.com/office/powerpoint/2010/main" val="2060517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37</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38</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39</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40</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41</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42</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43</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44</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45</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46</a:t>
            </a:fld>
            <a:endParaRPr lang="tr-TR"/>
          </a:p>
        </p:txBody>
      </p:sp>
    </p:spTree>
    <p:extLst>
      <p:ext uri="{BB962C8B-B14F-4D97-AF65-F5344CB8AC3E}">
        <p14:creationId xmlns:p14="http://schemas.microsoft.com/office/powerpoint/2010/main" val="27002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5</a:t>
            </a:fld>
            <a:endParaRPr lang="tr-TR"/>
          </a:p>
        </p:txBody>
      </p:sp>
    </p:spTree>
    <p:extLst>
      <p:ext uri="{BB962C8B-B14F-4D97-AF65-F5344CB8AC3E}">
        <p14:creationId xmlns:p14="http://schemas.microsoft.com/office/powerpoint/2010/main" val="1041489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Kazanımların</a:t>
            </a:r>
            <a:r>
              <a:rPr lang="en-US" dirty="0" smtClean="0"/>
              <a:t> </a:t>
            </a:r>
            <a:r>
              <a:rPr lang="en-US" dirty="0" err="1" smtClean="0"/>
              <a:t>önemini</a:t>
            </a:r>
            <a:r>
              <a:rPr lang="en-US" dirty="0" smtClean="0"/>
              <a:t> </a:t>
            </a:r>
            <a:r>
              <a:rPr lang="en-US" dirty="0" err="1" smtClean="0"/>
              <a:t>vurgulayalım</a:t>
            </a:r>
            <a:r>
              <a:rPr lang="en-US" dirty="0" smtClean="0"/>
              <a:t>. </a:t>
            </a:r>
            <a:r>
              <a:rPr lang="en-US" dirty="0" err="1" smtClean="0"/>
              <a:t>Niye</a:t>
            </a:r>
            <a:r>
              <a:rPr lang="en-US" dirty="0" smtClean="0"/>
              <a:t> </a:t>
            </a:r>
            <a:r>
              <a:rPr lang="en-US" dirty="0" err="1" smtClean="0"/>
              <a:t>paylaşmaya</a:t>
            </a:r>
            <a:r>
              <a:rPr lang="en-US" dirty="0" smtClean="0"/>
              <a:t> </a:t>
            </a:r>
            <a:r>
              <a:rPr lang="en-US" dirty="0" err="1" smtClean="0"/>
              <a:t>değer</a:t>
            </a:r>
            <a:r>
              <a:rPr lang="en-US" dirty="0" smtClean="0"/>
              <a:t> </a:t>
            </a:r>
            <a:r>
              <a:rPr lang="en-US" dirty="0" err="1" smtClean="0"/>
              <a:t>görüyoruz</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48</a:t>
            </a:fld>
            <a:endParaRPr lang="tr-TR"/>
          </a:p>
        </p:txBody>
      </p:sp>
    </p:spTree>
    <p:extLst>
      <p:ext uri="{BB962C8B-B14F-4D97-AF65-F5344CB8AC3E}">
        <p14:creationId xmlns:p14="http://schemas.microsoft.com/office/powerpoint/2010/main" val="1571140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pPr/>
              <a:t>50</a:t>
            </a:fld>
            <a:endParaRPr lang="tr-TR"/>
          </a:p>
        </p:txBody>
      </p:sp>
    </p:spTree>
    <p:extLst>
      <p:ext uri="{BB962C8B-B14F-4D97-AF65-F5344CB8AC3E}">
        <p14:creationId xmlns:p14="http://schemas.microsoft.com/office/powerpoint/2010/main" val="2338468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Çubuğu</a:t>
            </a:r>
            <a:r>
              <a:rPr lang="en-US" dirty="0" smtClean="0"/>
              <a:t> </a:t>
            </a:r>
            <a:r>
              <a:rPr lang="en-US" dirty="0" err="1" smtClean="0"/>
              <a:t>böyle</a:t>
            </a:r>
            <a:r>
              <a:rPr lang="en-US" dirty="0" smtClean="0"/>
              <a:t> </a:t>
            </a:r>
            <a:r>
              <a:rPr lang="en-US" dirty="0" err="1" smtClean="0"/>
              <a:t>havada</a:t>
            </a:r>
            <a:r>
              <a:rPr lang="en-US" dirty="0" smtClean="0"/>
              <a:t> </a:t>
            </a:r>
            <a:r>
              <a:rPr lang="en-US" dirty="0" err="1" smtClean="0"/>
              <a:t>tutabilirmisiniz</a:t>
            </a:r>
            <a:r>
              <a:rPr lang="en-US" dirty="0" smtClean="0"/>
              <a:t>?</a:t>
            </a:r>
          </a:p>
          <a:p>
            <a:pPr marL="228600" indent="-228600">
              <a:buAutoNum type="arabicPeriod"/>
            </a:pPr>
            <a:r>
              <a:rPr lang="en-US" dirty="0" err="1" smtClean="0"/>
              <a:t>Çubuğun</a:t>
            </a:r>
            <a:r>
              <a:rPr lang="en-US" dirty="0" smtClean="0"/>
              <a:t> </a:t>
            </a:r>
            <a:r>
              <a:rPr lang="en-US" dirty="0" err="1" smtClean="0"/>
              <a:t>yukarıdaki</a:t>
            </a:r>
            <a:r>
              <a:rPr lang="en-US" dirty="0" smtClean="0"/>
              <a:t> </a:t>
            </a:r>
            <a:r>
              <a:rPr lang="en-US" dirty="0" err="1" smtClean="0"/>
              <a:t>ucuna</a:t>
            </a:r>
            <a:r>
              <a:rPr lang="en-US" dirty="0" smtClean="0"/>
              <a:t> </a:t>
            </a:r>
            <a:r>
              <a:rPr lang="en-US" dirty="0" err="1" smtClean="0"/>
              <a:t>ağır</a:t>
            </a:r>
            <a:r>
              <a:rPr lang="en-US" dirty="0" smtClean="0"/>
              <a:t> </a:t>
            </a:r>
            <a:r>
              <a:rPr lang="en-US" dirty="0" err="1" smtClean="0"/>
              <a:t>bir</a:t>
            </a:r>
            <a:r>
              <a:rPr lang="en-US" dirty="0" smtClean="0"/>
              <a:t> </a:t>
            </a:r>
            <a:r>
              <a:rPr lang="en-US" dirty="0" err="1" smtClean="0"/>
              <a:t>hamur</a:t>
            </a:r>
            <a:r>
              <a:rPr lang="en-US" dirty="0" smtClean="0"/>
              <a:t> </a:t>
            </a:r>
            <a:r>
              <a:rPr lang="en-US" dirty="0" err="1" smtClean="0"/>
              <a:t>koyarak</a:t>
            </a:r>
            <a:r>
              <a:rPr lang="en-US" dirty="0" smtClean="0"/>
              <a:t> </a:t>
            </a:r>
            <a:r>
              <a:rPr lang="en-US" dirty="0" err="1" smtClean="0"/>
              <a:t>havada</a:t>
            </a:r>
            <a:r>
              <a:rPr lang="en-US" dirty="0" smtClean="0"/>
              <a:t> </a:t>
            </a:r>
            <a:r>
              <a:rPr lang="en-US" dirty="0" err="1" smtClean="0"/>
              <a:t>tutabilirmisiniz</a:t>
            </a:r>
            <a:r>
              <a:rPr lang="en-US"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smtClean="0"/>
              <a:t>Çubuğun</a:t>
            </a:r>
            <a:r>
              <a:rPr lang="en-US" dirty="0" smtClean="0"/>
              <a:t> </a:t>
            </a:r>
            <a:r>
              <a:rPr lang="en-US" dirty="0" err="1" smtClean="0"/>
              <a:t>aşağıdaki</a:t>
            </a:r>
            <a:r>
              <a:rPr lang="en-US" dirty="0" smtClean="0"/>
              <a:t> </a:t>
            </a:r>
            <a:r>
              <a:rPr lang="en-US" dirty="0" err="1" smtClean="0"/>
              <a:t>ucuna</a:t>
            </a:r>
            <a:r>
              <a:rPr lang="en-US" dirty="0" smtClean="0"/>
              <a:t> </a:t>
            </a:r>
            <a:r>
              <a:rPr lang="en-US" dirty="0" err="1" smtClean="0"/>
              <a:t>ağır</a:t>
            </a:r>
            <a:r>
              <a:rPr lang="en-US" dirty="0" smtClean="0"/>
              <a:t> </a:t>
            </a:r>
            <a:r>
              <a:rPr lang="en-US" dirty="0" err="1" smtClean="0"/>
              <a:t>bir</a:t>
            </a:r>
            <a:r>
              <a:rPr lang="en-US" dirty="0" smtClean="0"/>
              <a:t> </a:t>
            </a:r>
            <a:r>
              <a:rPr lang="en-US" dirty="0" err="1" smtClean="0"/>
              <a:t>hamur</a:t>
            </a:r>
            <a:r>
              <a:rPr lang="en-US" dirty="0" smtClean="0"/>
              <a:t> </a:t>
            </a:r>
            <a:r>
              <a:rPr lang="en-US" dirty="0" err="1" smtClean="0"/>
              <a:t>koyarak</a:t>
            </a:r>
            <a:r>
              <a:rPr lang="en-US" dirty="0" smtClean="0"/>
              <a:t> </a:t>
            </a:r>
            <a:r>
              <a:rPr lang="en-US" dirty="0" err="1" smtClean="0"/>
              <a:t>havada</a:t>
            </a:r>
            <a:r>
              <a:rPr lang="en-US" dirty="0" smtClean="0"/>
              <a:t> </a:t>
            </a:r>
            <a:r>
              <a:rPr lang="en-US" dirty="0" err="1" smtClean="0"/>
              <a:t>tutabilirmisiniz</a:t>
            </a:r>
            <a:r>
              <a:rPr lang="en-US" dirty="0" smtClean="0"/>
              <a:t>?</a:t>
            </a:r>
          </a:p>
          <a:p>
            <a:pPr marL="228600" indent="-228600">
              <a:buAutoNum type="arabicPeriod"/>
            </a:pPr>
            <a:endParaRPr lang="en-US" dirty="0" smtClean="0"/>
          </a:p>
          <a:p>
            <a:pPr marL="228600" indent="-228600">
              <a:buAutoNum type="arabicPeriod"/>
            </a:pP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6</a:t>
            </a:fld>
            <a:endParaRPr lang="tr-TR"/>
          </a:p>
        </p:txBody>
      </p:sp>
    </p:spTree>
    <p:extLst>
      <p:ext uri="{BB962C8B-B14F-4D97-AF65-F5344CB8AC3E}">
        <p14:creationId xmlns:p14="http://schemas.microsoft.com/office/powerpoint/2010/main" val="316391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a:p>
            <a:pPr marL="228600" indent="-228600">
              <a:buAutoNum type="arabicPeriod"/>
            </a:pPr>
            <a:r>
              <a:rPr lang="en-US" dirty="0" err="1" smtClean="0"/>
              <a:t>Duvara</a:t>
            </a:r>
            <a:r>
              <a:rPr lang="en-US" dirty="0" smtClean="0"/>
              <a:t> </a:t>
            </a:r>
            <a:r>
              <a:rPr lang="en-US" dirty="0" err="1" smtClean="0"/>
              <a:t>sırtını</a:t>
            </a:r>
            <a:r>
              <a:rPr lang="en-US" dirty="0" smtClean="0"/>
              <a:t> </a:t>
            </a:r>
            <a:r>
              <a:rPr lang="en-US" dirty="0" err="1" smtClean="0"/>
              <a:t>tamamen</a:t>
            </a:r>
            <a:r>
              <a:rPr lang="en-US" dirty="0" smtClean="0"/>
              <a:t> </a:t>
            </a:r>
            <a:r>
              <a:rPr lang="en-US" dirty="0" err="1" smtClean="0"/>
              <a:t>dayayıp</a:t>
            </a:r>
            <a:r>
              <a:rPr lang="en-US" dirty="0" smtClean="0"/>
              <a:t>,</a:t>
            </a:r>
            <a:r>
              <a:rPr lang="en-US" baseline="0" dirty="0" smtClean="0"/>
              <a:t> </a:t>
            </a:r>
            <a:r>
              <a:rPr lang="en-US" baseline="0" dirty="0" err="1" smtClean="0"/>
              <a:t>bacaklarını</a:t>
            </a:r>
            <a:r>
              <a:rPr lang="en-US" dirty="0" smtClean="0"/>
              <a:t> </a:t>
            </a:r>
            <a:r>
              <a:rPr lang="en-US" dirty="0" err="1" smtClean="0"/>
              <a:t>bükmeden</a:t>
            </a:r>
            <a:r>
              <a:rPr lang="en-US" dirty="0" smtClean="0"/>
              <a:t> </a:t>
            </a:r>
            <a:r>
              <a:rPr lang="en-US" dirty="0" err="1" smtClean="0"/>
              <a:t>yere</a:t>
            </a:r>
            <a:r>
              <a:rPr lang="en-US" dirty="0" smtClean="0"/>
              <a:t> ne </a:t>
            </a:r>
            <a:r>
              <a:rPr lang="en-US" dirty="0" err="1" smtClean="0"/>
              <a:t>kadar</a:t>
            </a:r>
            <a:r>
              <a:rPr lang="en-US" dirty="0" smtClean="0"/>
              <a:t> </a:t>
            </a:r>
            <a:r>
              <a:rPr lang="en-US" dirty="0" err="1" smtClean="0"/>
              <a:t>eğilebilirsin</a:t>
            </a:r>
            <a:r>
              <a:rPr lang="en-US" dirty="0" smtClean="0"/>
              <a:t>.</a:t>
            </a:r>
          </a:p>
          <a:p>
            <a:pPr marL="228600" indent="-228600">
              <a:buAutoNum type="arabicPeriod"/>
            </a:pPr>
            <a:endParaRPr lang="en-US" dirty="0" smtClean="0"/>
          </a:p>
          <a:p>
            <a:pPr marL="228600" indent="-228600">
              <a:buAutoNum type="arabicPeriod"/>
            </a:pPr>
            <a:r>
              <a:rPr lang="en-US" dirty="0" err="1" smtClean="0"/>
              <a:t>Parmak</a:t>
            </a:r>
            <a:r>
              <a:rPr lang="en-US" dirty="0" smtClean="0"/>
              <a:t> </a:t>
            </a:r>
            <a:r>
              <a:rPr lang="en-US" dirty="0" err="1" smtClean="0"/>
              <a:t>ucuna</a:t>
            </a:r>
            <a:r>
              <a:rPr lang="en-US" dirty="0" smtClean="0"/>
              <a:t> </a:t>
            </a:r>
            <a:r>
              <a:rPr lang="en-US" dirty="0" err="1" smtClean="0"/>
              <a:t>dokunduktan</a:t>
            </a:r>
            <a:r>
              <a:rPr lang="en-US" dirty="0" smtClean="0"/>
              <a:t> </a:t>
            </a:r>
            <a:r>
              <a:rPr lang="en-US" dirty="0" err="1" smtClean="0"/>
              <a:t>sonra</a:t>
            </a:r>
            <a:r>
              <a:rPr lang="en-US" dirty="0" smtClean="0"/>
              <a:t> </a:t>
            </a:r>
            <a:r>
              <a:rPr lang="en-US" dirty="0" err="1" smtClean="0"/>
              <a:t>duvara</a:t>
            </a:r>
            <a:r>
              <a:rPr lang="en-US" dirty="0" smtClean="0"/>
              <a:t> </a:t>
            </a:r>
            <a:r>
              <a:rPr lang="en-US" dirty="0" err="1" smtClean="0"/>
              <a:t>tamamen</a:t>
            </a:r>
            <a:r>
              <a:rPr lang="en-US" dirty="0" smtClean="0"/>
              <a:t> </a:t>
            </a:r>
            <a:r>
              <a:rPr lang="en-US" dirty="0" err="1" smtClean="0"/>
              <a:t>dayanmaya</a:t>
            </a:r>
            <a:r>
              <a:rPr lang="en-US" dirty="0" smtClean="0"/>
              <a:t> </a:t>
            </a:r>
            <a:r>
              <a:rPr lang="en-US" dirty="0" err="1" smtClean="0"/>
              <a:t>çalış</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7</a:t>
            </a:fld>
            <a:endParaRPr lang="tr-TR"/>
          </a:p>
        </p:txBody>
      </p:sp>
    </p:spTree>
    <p:extLst>
      <p:ext uri="{BB962C8B-B14F-4D97-AF65-F5344CB8AC3E}">
        <p14:creationId xmlns:p14="http://schemas.microsoft.com/office/powerpoint/2010/main" val="27613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8</a:t>
            </a:fld>
            <a:endParaRPr lang="tr-TR"/>
          </a:p>
        </p:txBody>
      </p:sp>
    </p:spTree>
    <p:extLst>
      <p:ext uri="{BB962C8B-B14F-4D97-AF65-F5344CB8AC3E}">
        <p14:creationId xmlns:p14="http://schemas.microsoft.com/office/powerpoint/2010/main" val="285347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9</a:t>
            </a:fld>
            <a:endParaRPr lang="tr-TR"/>
          </a:p>
        </p:txBody>
      </p:sp>
    </p:spTree>
    <p:extLst>
      <p:ext uri="{BB962C8B-B14F-4D97-AF65-F5344CB8AC3E}">
        <p14:creationId xmlns:p14="http://schemas.microsoft.com/office/powerpoint/2010/main" val="127772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10</a:t>
            </a:fld>
            <a:endParaRPr lang="tr-TR"/>
          </a:p>
        </p:txBody>
      </p:sp>
    </p:spTree>
    <p:extLst>
      <p:ext uri="{BB962C8B-B14F-4D97-AF65-F5344CB8AC3E}">
        <p14:creationId xmlns:p14="http://schemas.microsoft.com/office/powerpoint/2010/main" val="2832591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5019" y="4953000"/>
            <a:ext cx="12197020"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CA160B30-60EE-45FA-8251-617A49E60C36}" type="datetimeFigureOut">
              <a:rPr lang="tr-TR" smtClean="0"/>
              <a:pPr/>
              <a:t>7.01.2017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810F24C0-A371-4D68-8B59-0EAC4F69D0D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1481330"/>
            <a:ext cx="109728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160B30-60EE-45FA-8251-617A49E60C36}" type="datetimeFigureOut">
              <a:rPr lang="tr-TR" smtClean="0"/>
              <a:pPr/>
              <a:t>7.01.2017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25351" y="274641"/>
            <a:ext cx="2369960"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41"/>
            <a:ext cx="84328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160B30-60EE-45FA-8251-617A49E60C36}" type="datetimeFigureOut">
              <a:rPr lang="tr-TR" smtClean="0"/>
              <a:pPr/>
              <a:t>7.01.2017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160B30-60EE-45FA-8251-617A49E60C36}" type="datetimeFigureOut">
              <a:rPr lang="tr-TR" smtClean="0"/>
              <a:pPr/>
              <a:t>7.01.2017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A160B30-60EE-45FA-8251-617A49E60C36}" type="datetimeFigureOut">
              <a:rPr lang="tr-TR" smtClean="0"/>
              <a:pPr/>
              <a:t>7.01.2017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7" name="6 Köşeli Çift Ayraç"/>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A160B30-60EE-45FA-8251-617A49E60C36}" type="datetimeFigureOut">
              <a:rPr lang="tr-TR" smtClean="0"/>
              <a:pPr/>
              <a:t>7.01.2017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CA160B30-60EE-45FA-8251-617A49E60C36}" type="datetimeFigureOut">
              <a:rPr lang="tr-TR" smtClean="0"/>
              <a:pPr/>
              <a:t>7.01.2017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CA160B30-60EE-45FA-8251-617A49E60C36}" type="datetimeFigureOut">
              <a:rPr lang="tr-TR" smtClean="0"/>
              <a:pPr/>
              <a:t>7.01.2017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A160B30-60EE-45FA-8251-617A49E60C36}" type="datetimeFigureOut">
              <a:rPr lang="tr-TR" smtClean="0"/>
              <a:pPr/>
              <a:t>7.01.2017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8969376" y="6407944"/>
            <a:ext cx="2560320" cy="365760"/>
          </a:xfrm>
        </p:spPr>
        <p:txBody>
          <a:bodyPr/>
          <a:lstStyle/>
          <a:p>
            <a:fld id="{CA160B30-60EE-45FA-8251-617A49E60C36}" type="datetimeFigureOut">
              <a:rPr lang="tr-TR" smtClean="0"/>
              <a:pPr/>
              <a:t>7.01.2017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CA160B30-60EE-45FA-8251-617A49E60C36}" type="datetimeFigureOut">
              <a:rPr lang="tr-TR" smtClean="0"/>
              <a:pPr/>
              <a:t>7.01.2017</a:t>
            </a:fld>
            <a:endParaRPr lang="tr-TR"/>
          </a:p>
        </p:txBody>
      </p:sp>
      <p:sp>
        <p:nvSpPr>
          <p:cNvPr id="6" name="5 Altbilgi Yer Tutucusu"/>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810F24C0-A371-4D68-8B59-0EAC4F69D0D5}" type="slidenum">
              <a:rPr lang="tr-TR" smtClean="0"/>
              <a:pPr/>
              <a:t>‹#›</a:t>
            </a:fld>
            <a:endParaRPr lang="tr-TR"/>
          </a:p>
        </p:txBody>
      </p:sp>
      <p:sp>
        <p:nvSpPr>
          <p:cNvPr id="2" name="1 Başlık"/>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A160B30-60EE-45FA-8251-617A49E60C36}" type="datetimeFigureOut">
              <a:rPr lang="tr-TR" smtClean="0"/>
              <a:pPr/>
              <a:t>7.01.2017</a:t>
            </a:fld>
            <a:endParaRPr lang="tr-TR"/>
          </a:p>
        </p:txBody>
      </p:sp>
      <p:sp>
        <p:nvSpPr>
          <p:cNvPr id="22" name="21 Altbilgi Yer Tutucusu"/>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810F24C0-A371-4D68-8B59-0EAC4F69D0D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youtube.com/watch?v=0ZVfDlJxsFE" TargetMode="External"/><Relationship Id="rId7" Type="http://schemas.openxmlformats.org/officeDocument/2006/relationships/hyperlink" Target="https://www.youtube.com/watch?v=ERaFRY3Uc1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jpe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4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4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4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4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4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4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gif"/></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9410" y="1500174"/>
            <a:ext cx="9435645" cy="2406549"/>
          </a:xfrm>
        </p:spPr>
        <p:txBody>
          <a:bodyPr>
            <a:normAutofit fontScale="90000"/>
          </a:bodyPr>
          <a:lstStyle/>
          <a:p>
            <a:pPr algn="ctr"/>
            <a:r>
              <a:rPr lang="en-US" dirty="0" smtClean="0">
                <a:latin typeface="Calibri" pitchFamily="34" charset="0"/>
                <a:cs typeface="Calibri" pitchFamily="34" charset="0"/>
              </a:rPr>
              <a:t>11. </a:t>
            </a:r>
            <a:r>
              <a:rPr lang="tr-TR" dirty="0" smtClean="0">
                <a:latin typeface="Calibri" pitchFamily="34" charset="0"/>
                <a:cs typeface="Calibri" pitchFamily="34" charset="0"/>
              </a:rPr>
              <a:t>SINIF</a:t>
            </a:r>
            <a:r>
              <a:rPr lang="en-US" dirty="0" smtClean="0">
                <a:latin typeface="Calibri" pitchFamily="34" charset="0"/>
                <a:cs typeface="Calibri" pitchFamily="34" charset="0"/>
              </a:rPr>
              <a:t>:</a:t>
            </a:r>
            <a:br>
              <a:rPr lang="en-US" dirty="0" smtClean="0">
                <a:latin typeface="Calibri" pitchFamily="34" charset="0"/>
                <a:cs typeface="Calibri" pitchFamily="34" charset="0"/>
              </a:rPr>
            </a:br>
            <a:r>
              <a:rPr lang="tr-TR" dirty="0" smtClean="0">
                <a:latin typeface="Calibri" pitchFamily="34" charset="0"/>
                <a:cs typeface="Calibri" pitchFamily="34" charset="0"/>
              </a:rPr>
              <a:t>KUVVET</a:t>
            </a:r>
            <a:r>
              <a:rPr lang="en-US" dirty="0" smtClean="0">
                <a:latin typeface="Calibri" pitchFamily="34" charset="0"/>
                <a:cs typeface="Calibri" pitchFamily="34" charset="0"/>
              </a:rPr>
              <a:t> </a:t>
            </a:r>
            <a:r>
              <a:rPr lang="tr-TR" cap="none" dirty="0" smtClean="0">
                <a:latin typeface="Calibri" pitchFamily="34" charset="0"/>
                <a:cs typeface="Calibri" pitchFamily="34" charset="0"/>
              </a:rPr>
              <a:t>ve</a:t>
            </a:r>
            <a:r>
              <a:rPr lang="en-US" dirty="0" smtClean="0">
                <a:latin typeface="Calibri" pitchFamily="34" charset="0"/>
                <a:cs typeface="Calibri" pitchFamily="34" charset="0"/>
              </a:rPr>
              <a:t> HAREKET </a:t>
            </a:r>
            <a:r>
              <a:rPr lang="tr-TR" dirty="0" smtClean="0">
                <a:latin typeface="Calibri" pitchFamily="34" charset="0"/>
                <a:cs typeface="Calibri" pitchFamily="34" charset="0"/>
              </a:rPr>
              <a:t>ÜNİTESİ</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t>
            </a:r>
            <a:r>
              <a:rPr lang="tr-TR" cap="none" dirty="0" smtClean="0">
                <a:latin typeface="Calibri" pitchFamily="34" charset="0"/>
                <a:cs typeface="Calibri" pitchFamily="34" charset="0"/>
              </a:rPr>
              <a:t>Denge</a:t>
            </a:r>
            <a:endParaRPr lang="tr-TR" cap="none" dirty="0">
              <a:latin typeface="Calibri" pitchFamily="34" charset="0"/>
              <a:cs typeface="Calibri" pitchFamily="34" charset="0"/>
            </a:endParaRPr>
          </a:p>
        </p:txBody>
      </p:sp>
      <p:sp>
        <p:nvSpPr>
          <p:cNvPr id="3" name="Subtitle 2"/>
          <p:cNvSpPr>
            <a:spLocks noGrp="1"/>
          </p:cNvSpPr>
          <p:nvPr>
            <p:ph type="subTitle" idx="1"/>
          </p:nvPr>
        </p:nvSpPr>
        <p:spPr>
          <a:xfrm>
            <a:off x="5810248" y="4235348"/>
            <a:ext cx="7948602" cy="849835"/>
          </a:xfrm>
        </p:spPr>
        <p:txBody>
          <a:bodyPr>
            <a:noAutofit/>
          </a:bodyPr>
          <a:lstStyle/>
          <a:p>
            <a:pPr algn="ctr"/>
            <a:r>
              <a:rPr lang="tr-TR" sz="2400" b="1" dirty="0">
                <a:latin typeface="Calibri" pitchFamily="34" charset="0"/>
                <a:cs typeface="Calibri" pitchFamily="34" charset="0"/>
              </a:rPr>
              <a:t>Gözde Aksoy</a:t>
            </a:r>
          </a:p>
          <a:p>
            <a:pPr algn="ctr"/>
            <a:r>
              <a:rPr lang="tr-TR" sz="2400" b="1" dirty="0" smtClean="0">
                <a:latin typeface="Calibri" pitchFamily="34" charset="0"/>
                <a:cs typeface="Calibri" pitchFamily="34" charset="0"/>
              </a:rPr>
              <a:t>Doç. </a:t>
            </a:r>
            <a:r>
              <a:rPr lang="en-US" sz="2400" b="1" dirty="0" smtClean="0">
                <a:latin typeface="Calibri" pitchFamily="34" charset="0"/>
                <a:cs typeface="Calibri" pitchFamily="34" charset="0"/>
              </a:rPr>
              <a:t>Dr. Ali ERYILMAZ</a:t>
            </a:r>
            <a:endParaRPr lang="tr-TR" sz="2400" b="1" dirty="0" smtClean="0">
              <a:latin typeface="Calibri" pitchFamily="34" charset="0"/>
              <a:cs typeface="Calibri" pitchFamily="34" charset="0"/>
            </a:endParaRPr>
          </a:p>
        </p:txBody>
      </p:sp>
    </p:spTree>
    <p:extLst>
      <p:ext uri="{BB962C8B-B14F-4D97-AF65-F5344CB8AC3E}">
        <p14:creationId xmlns:p14="http://schemas.microsoft.com/office/powerpoint/2010/main" val="328099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595670" y="857232"/>
            <a:ext cx="4929222" cy="584775"/>
          </a:xfrm>
          <a:prstGeom prst="rect">
            <a:avLst/>
          </a:prstGeom>
          <a:noFill/>
        </p:spPr>
        <p:txBody>
          <a:bodyPr wrap="square" rtlCol="0">
            <a:spAutoFit/>
          </a:bodyPr>
          <a:lstStyle/>
          <a:p>
            <a:r>
              <a:rPr lang="tr-TR" sz="3200" dirty="0" smtClean="0"/>
              <a:t>Hadi Cevaplayalım </a:t>
            </a:r>
            <a:r>
              <a:rPr lang="tr-TR" sz="3200" dirty="0" smtClean="0">
                <a:sym typeface="Wingdings" pitchFamily="2" charset="2"/>
              </a:rPr>
              <a:t> </a:t>
            </a:r>
            <a:endParaRPr lang="tr-TR" sz="3200" dirty="0"/>
          </a:p>
        </p:txBody>
      </p:sp>
      <p:pic>
        <p:nvPicPr>
          <p:cNvPr id="65538" name="Picture 2" descr="direksiyon resmi ile ilgili görsel sonucu"/>
          <p:cNvPicPr>
            <a:picLocks noChangeAspect="1" noChangeArrowheads="1"/>
          </p:cNvPicPr>
          <p:nvPr/>
        </p:nvPicPr>
        <p:blipFill>
          <a:blip r:embed="rId3"/>
          <a:srcRect/>
          <a:stretch>
            <a:fillRect/>
          </a:stretch>
        </p:blipFill>
        <p:spPr bwMode="auto">
          <a:xfrm>
            <a:off x="7690144" y="1643050"/>
            <a:ext cx="4019487" cy="2631064"/>
          </a:xfrm>
          <a:prstGeom prst="rect">
            <a:avLst/>
          </a:prstGeom>
          <a:noFill/>
        </p:spPr>
      </p:pic>
      <p:sp>
        <p:nvSpPr>
          <p:cNvPr id="14" name="13 Metin kutusu"/>
          <p:cNvSpPr txBox="1"/>
          <p:nvPr/>
        </p:nvSpPr>
        <p:spPr>
          <a:xfrm>
            <a:off x="3738546" y="1857364"/>
            <a:ext cx="3500462" cy="2308324"/>
          </a:xfrm>
          <a:prstGeom prst="rect">
            <a:avLst/>
          </a:prstGeom>
          <a:noFill/>
        </p:spPr>
        <p:txBody>
          <a:bodyPr wrap="square" rtlCol="0">
            <a:spAutoFit/>
          </a:bodyPr>
          <a:lstStyle/>
          <a:p>
            <a:r>
              <a:rPr lang="tr-TR" dirty="0" smtClean="0"/>
              <a:t>Direksiyonu tutan sürücü direksiyona sağ eliyle aşağı doğru bir kuvvet, sol eliyle ise yukarı doğru ters yönlü ve eşit büyüklükte bir kuvvet uyguluyor. Böyle bir durumda denge durumu söz konusu mudur? Neden? </a:t>
            </a:r>
            <a:endParaRPr lang="tr-TR" dirty="0"/>
          </a:p>
        </p:txBody>
      </p:sp>
      <p:sp>
        <p:nvSpPr>
          <p:cNvPr id="16" name="TextBox 4"/>
          <p:cNvSpPr txBox="1"/>
          <p:nvPr/>
        </p:nvSpPr>
        <p:spPr>
          <a:xfrm>
            <a:off x="452398" y="128586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00B050"/>
                </a:solidFill>
              </a:rPr>
              <a:t>Denge Şartları</a:t>
            </a:r>
          </a:p>
          <a:p>
            <a:pPr marL="169863" indent="-169863">
              <a:buFont typeface="Arial" panose="020B0604020202020204" pitchFamily="34" charset="0"/>
              <a:buChar char="•"/>
            </a:pPr>
            <a:r>
              <a:rPr lang="tr-TR" dirty="0">
                <a:solidFill>
                  <a:srgbClr val="FFC000"/>
                </a:solidFill>
              </a:rPr>
              <a:t>Düzgün geometrik Cisimlerin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2728" y="403191"/>
            <a:ext cx="6798057" cy="954107"/>
          </a:xfrm>
          <a:prstGeom prst="rect">
            <a:avLst/>
          </a:prstGeom>
          <a:noFill/>
        </p:spPr>
        <p:txBody>
          <a:bodyPr wrap="square" rtlCol="0">
            <a:spAutoFit/>
          </a:bodyPr>
          <a:lstStyle/>
          <a:p>
            <a:r>
              <a:rPr lang="tr-TR" sz="2800" b="1" dirty="0" smtClean="0"/>
              <a:t>Düzgün Geometrik Cisimlerin Ağırlık Merkezleri</a:t>
            </a:r>
            <a:endParaRPr lang="tr-TR" sz="2800" b="1" dirty="0"/>
          </a:p>
        </p:txBody>
      </p:sp>
      <p:pic>
        <p:nvPicPr>
          <p:cNvPr id="57346" name="Picture 2" descr="cismin_merkezi"/>
          <p:cNvPicPr>
            <a:picLocks noChangeAspect="1" noChangeArrowheads="1"/>
          </p:cNvPicPr>
          <p:nvPr/>
        </p:nvPicPr>
        <p:blipFill>
          <a:blip r:embed="rId3"/>
          <a:srcRect/>
          <a:stretch>
            <a:fillRect/>
          </a:stretch>
        </p:blipFill>
        <p:spPr bwMode="auto">
          <a:xfrm>
            <a:off x="7167570" y="1827516"/>
            <a:ext cx="4176502" cy="1172855"/>
          </a:xfrm>
          <a:prstGeom prst="rect">
            <a:avLst/>
          </a:prstGeom>
          <a:noFill/>
        </p:spPr>
      </p:pic>
      <p:sp>
        <p:nvSpPr>
          <p:cNvPr id="26" name="25 Metin kutusu"/>
          <p:cNvSpPr txBox="1"/>
          <p:nvPr/>
        </p:nvSpPr>
        <p:spPr>
          <a:xfrm>
            <a:off x="2952728" y="1818963"/>
            <a:ext cx="4214842" cy="923330"/>
          </a:xfrm>
          <a:prstGeom prst="rect">
            <a:avLst/>
          </a:prstGeom>
          <a:noFill/>
        </p:spPr>
        <p:txBody>
          <a:bodyPr wrap="square" rtlCol="0">
            <a:spAutoFit/>
          </a:bodyPr>
          <a:lstStyle/>
          <a:p>
            <a:r>
              <a:rPr lang="tr-TR" dirty="0" smtClean="0"/>
              <a:t>Düzgün türdeş çubuğun </a:t>
            </a:r>
            <a:r>
              <a:rPr lang="en-US" dirty="0" err="1" smtClean="0"/>
              <a:t>ağırlık</a:t>
            </a:r>
            <a:r>
              <a:rPr lang="tr-TR" dirty="0" smtClean="0"/>
              <a:t> </a:t>
            </a:r>
            <a:r>
              <a:rPr lang="tr-TR" dirty="0" smtClean="0"/>
              <a:t>merkezi çubuğun tam orta noktasındadır.</a:t>
            </a:r>
            <a:endParaRPr lang="tr-TR" dirty="0"/>
          </a:p>
        </p:txBody>
      </p:sp>
      <p:pic>
        <p:nvPicPr>
          <p:cNvPr id="57348" name="Picture 4" descr="iki_boyutta_agirlik_merkezi_bulunmasi"/>
          <p:cNvPicPr>
            <a:picLocks noChangeAspect="1" noChangeArrowheads="1"/>
          </p:cNvPicPr>
          <p:nvPr/>
        </p:nvPicPr>
        <p:blipFill>
          <a:blip r:embed="rId4"/>
          <a:srcRect t="68850"/>
          <a:stretch>
            <a:fillRect/>
          </a:stretch>
        </p:blipFill>
        <p:spPr bwMode="auto">
          <a:xfrm>
            <a:off x="7096132" y="3857628"/>
            <a:ext cx="4524126" cy="1469988"/>
          </a:xfrm>
          <a:prstGeom prst="rect">
            <a:avLst/>
          </a:prstGeom>
          <a:noFill/>
        </p:spPr>
      </p:pic>
      <p:sp>
        <p:nvSpPr>
          <p:cNvPr id="28" name="27 Metin kutusu"/>
          <p:cNvSpPr txBox="1"/>
          <p:nvPr/>
        </p:nvSpPr>
        <p:spPr>
          <a:xfrm>
            <a:off x="2952728" y="3857628"/>
            <a:ext cx="4429156" cy="923330"/>
          </a:xfrm>
          <a:prstGeom prst="rect">
            <a:avLst/>
          </a:prstGeom>
          <a:noFill/>
        </p:spPr>
        <p:txBody>
          <a:bodyPr wrap="square" rtlCol="0">
            <a:spAutoFit/>
          </a:bodyPr>
          <a:lstStyle/>
          <a:p>
            <a:r>
              <a:rPr lang="tr-TR" dirty="0" smtClean="0"/>
              <a:t>Düzgün ve türdeş kare, dikdörtgen ve paralelkenar levhanın </a:t>
            </a:r>
            <a:r>
              <a:rPr lang="en-US" dirty="0" err="1" smtClean="0"/>
              <a:t>ağırlık</a:t>
            </a:r>
            <a:r>
              <a:rPr lang="tr-TR" dirty="0" smtClean="0"/>
              <a:t> </a:t>
            </a:r>
            <a:r>
              <a:rPr lang="tr-TR" dirty="0" smtClean="0"/>
              <a:t>merkezi köşegenlerinin kesiştiği yerdedir.</a:t>
            </a:r>
            <a:endParaRPr lang="tr-TR" dirty="0"/>
          </a:p>
        </p:txBody>
      </p:sp>
      <p:sp>
        <p:nvSpPr>
          <p:cNvPr id="31" name="TextBox 4"/>
          <p:cNvSpPr txBox="1"/>
          <p:nvPr/>
        </p:nvSpPr>
        <p:spPr>
          <a:xfrm>
            <a:off x="95208" y="1357298"/>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00B050"/>
                </a:solidFill>
              </a:rPr>
              <a:t>Düzgün Geometrik Cisimlerin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vs Ağırlık Merkezleri</a:t>
            </a:r>
            <a:endParaRPr lang="tr-TR" dirty="0" smtClean="0">
              <a:solidFill>
                <a:srgbClr val="00B050"/>
              </a:solidFill>
            </a:endParaRP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2935024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1290" y="214290"/>
            <a:ext cx="6798057" cy="954107"/>
          </a:xfrm>
          <a:prstGeom prst="rect">
            <a:avLst/>
          </a:prstGeom>
          <a:noFill/>
        </p:spPr>
        <p:txBody>
          <a:bodyPr wrap="square" rtlCol="0">
            <a:spAutoFit/>
          </a:bodyPr>
          <a:lstStyle/>
          <a:p>
            <a:r>
              <a:rPr lang="tr-TR" sz="2800" b="1" dirty="0" smtClean="0"/>
              <a:t>Düzgün Geometrik Cisimlerin Ağırlık Merkezleri</a:t>
            </a:r>
            <a:endParaRPr lang="tr-TR" sz="2800" b="1" dirty="0"/>
          </a:p>
        </p:txBody>
      </p:sp>
      <p:pic>
        <p:nvPicPr>
          <p:cNvPr id="57350" name="Picture 6" descr="ucgen_levha_agirlik_merkezi"/>
          <p:cNvPicPr>
            <a:picLocks noChangeAspect="1" noChangeArrowheads="1"/>
          </p:cNvPicPr>
          <p:nvPr/>
        </p:nvPicPr>
        <p:blipFill>
          <a:blip r:embed="rId3"/>
          <a:srcRect t="42890" r="5726" b="32854"/>
          <a:stretch>
            <a:fillRect/>
          </a:stretch>
        </p:blipFill>
        <p:spPr bwMode="auto">
          <a:xfrm>
            <a:off x="7596198" y="1357298"/>
            <a:ext cx="3476190" cy="1616422"/>
          </a:xfrm>
          <a:prstGeom prst="rect">
            <a:avLst/>
          </a:prstGeom>
          <a:noFill/>
        </p:spPr>
      </p:pic>
      <p:sp>
        <p:nvSpPr>
          <p:cNvPr id="30" name="29 Metin kutusu"/>
          <p:cNvSpPr txBox="1"/>
          <p:nvPr/>
        </p:nvSpPr>
        <p:spPr>
          <a:xfrm>
            <a:off x="2881290" y="1643050"/>
            <a:ext cx="4071966" cy="923330"/>
          </a:xfrm>
          <a:prstGeom prst="rect">
            <a:avLst/>
          </a:prstGeom>
          <a:noFill/>
        </p:spPr>
        <p:txBody>
          <a:bodyPr wrap="square" rtlCol="0">
            <a:spAutoFit/>
          </a:bodyPr>
          <a:lstStyle/>
          <a:p>
            <a:r>
              <a:rPr lang="tr-TR" dirty="0" smtClean="0"/>
              <a:t>Düzgün türdeş bir üçgen levhanın ağırlık merkezi kenarortaylarının kesiştiği noktadadır. </a:t>
            </a:r>
            <a:endParaRPr lang="tr-TR" dirty="0"/>
          </a:p>
        </p:txBody>
      </p:sp>
      <p:sp>
        <p:nvSpPr>
          <p:cNvPr id="10" name="9 Metin kutusu"/>
          <p:cNvSpPr txBox="1"/>
          <p:nvPr/>
        </p:nvSpPr>
        <p:spPr>
          <a:xfrm>
            <a:off x="2881290" y="3709641"/>
            <a:ext cx="3286148" cy="1200329"/>
          </a:xfrm>
          <a:prstGeom prst="rect">
            <a:avLst/>
          </a:prstGeom>
          <a:noFill/>
        </p:spPr>
        <p:txBody>
          <a:bodyPr wrap="square" rtlCol="0">
            <a:spAutoFit/>
          </a:bodyPr>
          <a:lstStyle/>
          <a:p>
            <a:r>
              <a:rPr lang="tr-TR" dirty="0" smtClean="0"/>
              <a:t>Düzgün ve türdeş çember daire ve kürenin ağırlık merkezi cisimlerin geometrik merkezindedir.</a:t>
            </a:r>
            <a:endParaRPr lang="tr-TR" dirty="0"/>
          </a:p>
        </p:txBody>
      </p:sp>
      <p:pic>
        <p:nvPicPr>
          <p:cNvPr id="11" name="Picture 2" descr="çember daire küre ile ilgili görsel sonucu"/>
          <p:cNvPicPr>
            <a:picLocks noChangeAspect="1" noChangeArrowheads="1"/>
          </p:cNvPicPr>
          <p:nvPr/>
        </p:nvPicPr>
        <p:blipFill>
          <a:blip r:embed="rId4"/>
          <a:srcRect/>
          <a:stretch>
            <a:fillRect/>
          </a:stretch>
        </p:blipFill>
        <p:spPr bwMode="auto">
          <a:xfrm>
            <a:off x="7953388" y="3728869"/>
            <a:ext cx="3419475" cy="1181101"/>
          </a:xfrm>
          <a:prstGeom prst="rect">
            <a:avLst/>
          </a:prstGeom>
          <a:noFill/>
        </p:spPr>
      </p:pic>
      <p:sp>
        <p:nvSpPr>
          <p:cNvPr id="9" name="TextBox 4"/>
          <p:cNvSpPr txBox="1"/>
          <p:nvPr/>
        </p:nvSpPr>
        <p:spPr>
          <a:xfrm>
            <a:off x="95208" y="1357298"/>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00B050"/>
                </a:solidFill>
              </a:rPr>
              <a:t>Düzgün Geometrik Cisimlerin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vs Ağırlık Merkezleri</a:t>
            </a:r>
            <a:endParaRPr lang="tr-TR" dirty="0" smtClean="0">
              <a:solidFill>
                <a:srgbClr val="00B050"/>
              </a:solidFill>
            </a:endParaRP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293502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639761" y="457200"/>
            <a:ext cx="6643734" cy="584775"/>
          </a:xfrm>
          <a:prstGeom prst="rect">
            <a:avLst/>
          </a:prstGeom>
          <a:noFill/>
        </p:spPr>
        <p:txBody>
          <a:bodyPr wrap="square" rtlCol="0">
            <a:spAutoFit/>
          </a:bodyPr>
          <a:lstStyle/>
          <a:p>
            <a:r>
              <a:rPr lang="tr-TR" sz="3200" dirty="0" smtClean="0">
                <a:latin typeface="Calibri" pitchFamily="34" charset="0"/>
                <a:cs typeface="Calibri" pitchFamily="34" charset="0"/>
              </a:rPr>
              <a:t>Cisimlerin Kütle ve Ağırlık Merkezleri</a:t>
            </a:r>
            <a:endParaRPr lang="tr-TR" sz="3200" dirty="0">
              <a:latin typeface="Calibri" pitchFamily="34" charset="0"/>
              <a:cs typeface="Calibri" pitchFamily="34" charset="0"/>
            </a:endParaRPr>
          </a:p>
        </p:txBody>
      </p:sp>
      <p:sp>
        <p:nvSpPr>
          <p:cNvPr id="16" name="15 Metin kutusu"/>
          <p:cNvSpPr txBox="1"/>
          <p:nvPr/>
        </p:nvSpPr>
        <p:spPr>
          <a:xfrm>
            <a:off x="3309918" y="1285860"/>
            <a:ext cx="7786742" cy="923330"/>
          </a:xfrm>
          <a:prstGeom prst="rect">
            <a:avLst/>
          </a:prstGeom>
          <a:noFill/>
        </p:spPr>
        <p:txBody>
          <a:bodyPr wrap="square" rtlCol="0">
            <a:spAutoFit/>
          </a:bodyPr>
          <a:lstStyle/>
          <a:p>
            <a:r>
              <a:rPr lang="tr-TR" dirty="0" smtClean="0">
                <a:cs typeface="Calibri" pitchFamily="34" charset="0"/>
              </a:rPr>
              <a:t>Cisimler birçok küçük kütleden meydana gelir. Bir cismi meydana getiren küçük kütlelerin toplandığını varsaydığımız noktaya o cismin </a:t>
            </a:r>
            <a:r>
              <a:rPr lang="tr-TR" dirty="0" smtClean="0">
                <a:solidFill>
                  <a:srgbClr val="00B050"/>
                </a:solidFill>
                <a:cs typeface="Calibri" pitchFamily="34" charset="0"/>
              </a:rPr>
              <a:t>kütle merkezi </a:t>
            </a:r>
            <a:r>
              <a:rPr lang="tr-TR" dirty="0" smtClean="0">
                <a:cs typeface="Calibri" pitchFamily="34" charset="0"/>
              </a:rPr>
              <a:t>denir.</a:t>
            </a:r>
            <a:endParaRPr lang="tr-TR" dirty="0">
              <a:cs typeface="Calibri" pitchFamily="34" charset="0"/>
            </a:endParaRPr>
          </a:p>
        </p:txBody>
      </p:sp>
      <p:sp>
        <p:nvSpPr>
          <p:cNvPr id="634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6349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46" name="45 Metin kutusu"/>
          <p:cNvSpPr txBox="1"/>
          <p:nvPr/>
        </p:nvSpPr>
        <p:spPr>
          <a:xfrm>
            <a:off x="11382412" y="6004951"/>
            <a:ext cx="642942" cy="369332"/>
          </a:xfrm>
          <a:prstGeom prst="rect">
            <a:avLst/>
          </a:prstGeom>
          <a:noFill/>
        </p:spPr>
        <p:txBody>
          <a:bodyPr wrap="square" rtlCol="0">
            <a:spAutoFit/>
          </a:bodyPr>
          <a:lstStyle/>
          <a:p>
            <a:r>
              <a:rPr lang="tr-TR" dirty="0" smtClean="0"/>
              <a:t>x</a:t>
            </a:r>
            <a:endParaRPr lang="tr-TR" dirty="0"/>
          </a:p>
        </p:txBody>
      </p:sp>
      <p:sp>
        <p:nvSpPr>
          <p:cNvPr id="47" name="TextBox 4"/>
          <p:cNvSpPr txBox="1"/>
          <p:nvPr/>
        </p:nvSpPr>
        <p:spPr>
          <a:xfrm>
            <a:off x="193993" y="1107417"/>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
        <p:nvSpPr>
          <p:cNvPr id="33" name="32 Dikdörtgen"/>
          <p:cNvSpPr/>
          <p:nvPr/>
        </p:nvSpPr>
        <p:spPr>
          <a:xfrm>
            <a:off x="3331536" y="3795406"/>
            <a:ext cx="8186682" cy="369332"/>
          </a:xfrm>
          <a:prstGeom prst="rect">
            <a:avLst/>
          </a:prstGeom>
        </p:spPr>
        <p:txBody>
          <a:bodyPr wrap="square">
            <a:spAutoFit/>
          </a:bodyPr>
          <a:lstStyle/>
          <a:p>
            <a:r>
              <a:rPr lang="tr-TR" dirty="0" smtClean="0">
                <a:cs typeface="Calibri" pitchFamily="34" charset="0"/>
              </a:rPr>
              <a:t>Ağırlık yani kütle çekim kuvveti, kütle ve yer çekim ivmesine bağlıdır.</a:t>
            </a:r>
          </a:p>
        </p:txBody>
      </p:sp>
      <p:sp>
        <p:nvSpPr>
          <p:cNvPr id="34" name="33 Metin kutusu"/>
          <p:cNvSpPr txBox="1"/>
          <p:nvPr/>
        </p:nvSpPr>
        <p:spPr>
          <a:xfrm>
            <a:off x="3490071" y="4847862"/>
            <a:ext cx="2143140" cy="369332"/>
          </a:xfrm>
          <a:prstGeom prst="rect">
            <a:avLst/>
          </a:prstGeom>
          <a:noFill/>
        </p:spPr>
        <p:txBody>
          <a:bodyPr wrap="square" rtlCol="0">
            <a:spAutoFit/>
          </a:bodyPr>
          <a:lstStyle/>
          <a:p>
            <a:r>
              <a:rPr lang="tr-TR" dirty="0" smtClean="0"/>
              <a:t>G=mg</a:t>
            </a:r>
            <a:endParaRPr lang="tr-TR" dirty="0"/>
          </a:p>
        </p:txBody>
      </p:sp>
      <p:cxnSp>
        <p:nvCxnSpPr>
          <p:cNvPr id="36" name="35 Düz Ok Bağlayıcısı"/>
          <p:cNvCxnSpPr/>
          <p:nvPr/>
        </p:nvCxnSpPr>
        <p:spPr>
          <a:xfrm>
            <a:off x="3474412" y="4743229"/>
            <a:ext cx="31309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35 Düz Ok Bağlayıcısı"/>
          <p:cNvCxnSpPr/>
          <p:nvPr/>
        </p:nvCxnSpPr>
        <p:spPr>
          <a:xfrm flipV="1">
            <a:off x="4101394" y="4744817"/>
            <a:ext cx="313099" cy="9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74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639761" y="457200"/>
            <a:ext cx="6643734" cy="584775"/>
          </a:xfrm>
          <a:prstGeom prst="rect">
            <a:avLst/>
          </a:prstGeom>
          <a:noFill/>
        </p:spPr>
        <p:txBody>
          <a:bodyPr wrap="square" rtlCol="0">
            <a:spAutoFit/>
          </a:bodyPr>
          <a:lstStyle/>
          <a:p>
            <a:r>
              <a:rPr lang="tr-TR" sz="3200" dirty="0" smtClean="0">
                <a:latin typeface="Calibri" pitchFamily="34" charset="0"/>
                <a:cs typeface="Calibri" pitchFamily="34" charset="0"/>
              </a:rPr>
              <a:t>Cisimlerin Kütle vs Ağırlık Merkezleri</a:t>
            </a:r>
            <a:endParaRPr lang="tr-TR" sz="3200" dirty="0">
              <a:latin typeface="Calibri" pitchFamily="34" charset="0"/>
              <a:cs typeface="Calibri" pitchFamily="34" charset="0"/>
            </a:endParaRPr>
          </a:p>
        </p:txBody>
      </p:sp>
      <p:pic>
        <p:nvPicPr>
          <p:cNvPr id="17" name="Picture 2" descr="http://img-aws.ehowcdn.com/615x200/cme/cme_public_images/www_ehow_com/photos.demandstudios.com/getty/article/235/117/481696801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497" y="2219914"/>
            <a:ext cx="5395797" cy="3658168"/>
          </a:xfrm>
          <a:prstGeom prst="rect">
            <a:avLst/>
          </a:prstGeom>
          <a:noFill/>
          <a:extLst>
            <a:ext uri="{909E8E84-426E-40DD-AFC4-6F175D3DCCD1}">
              <a14:hiddenFill xmlns:a14="http://schemas.microsoft.com/office/drawing/2010/main">
                <a:solidFill>
                  <a:srgbClr val="FFFFFF"/>
                </a:solidFill>
              </a14:hiddenFill>
            </a:ext>
          </a:extLst>
        </p:spPr>
      </p:pic>
      <p:sp>
        <p:nvSpPr>
          <p:cNvPr id="18" name="17 Oval"/>
          <p:cNvSpPr/>
          <p:nvPr/>
        </p:nvSpPr>
        <p:spPr>
          <a:xfrm>
            <a:off x="7767649" y="3000372"/>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Oval"/>
          <p:cNvSpPr/>
          <p:nvPr/>
        </p:nvSpPr>
        <p:spPr>
          <a:xfrm>
            <a:off x="8958980" y="414338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Oval"/>
          <p:cNvSpPr/>
          <p:nvPr/>
        </p:nvSpPr>
        <p:spPr>
          <a:xfrm>
            <a:off x="7239008" y="4751310"/>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Metin kutusu"/>
          <p:cNvSpPr txBox="1"/>
          <p:nvPr/>
        </p:nvSpPr>
        <p:spPr>
          <a:xfrm>
            <a:off x="8096264" y="2786058"/>
            <a:ext cx="785818" cy="369332"/>
          </a:xfrm>
          <a:prstGeom prst="rect">
            <a:avLst/>
          </a:prstGeom>
          <a:noFill/>
        </p:spPr>
        <p:txBody>
          <a:bodyPr wrap="square" rtlCol="0">
            <a:spAutoFit/>
          </a:bodyPr>
          <a:lstStyle/>
          <a:p>
            <a:r>
              <a:rPr lang="tr-TR" dirty="0" smtClean="0"/>
              <a:t>m1</a:t>
            </a:r>
            <a:endParaRPr lang="tr-TR" dirty="0"/>
          </a:p>
        </p:txBody>
      </p:sp>
      <p:sp>
        <p:nvSpPr>
          <p:cNvPr id="23" name="22 Metin kutusu"/>
          <p:cNvSpPr txBox="1"/>
          <p:nvPr/>
        </p:nvSpPr>
        <p:spPr>
          <a:xfrm>
            <a:off x="6667504" y="4780958"/>
            <a:ext cx="571504" cy="369332"/>
          </a:xfrm>
          <a:prstGeom prst="rect">
            <a:avLst/>
          </a:prstGeom>
          <a:noFill/>
        </p:spPr>
        <p:txBody>
          <a:bodyPr wrap="square" rtlCol="0">
            <a:spAutoFit/>
          </a:bodyPr>
          <a:lstStyle/>
          <a:p>
            <a:r>
              <a:rPr lang="tr-TR" dirty="0" smtClean="0"/>
              <a:t>m2</a:t>
            </a:r>
            <a:endParaRPr lang="tr-TR" dirty="0"/>
          </a:p>
        </p:txBody>
      </p:sp>
      <p:sp>
        <p:nvSpPr>
          <p:cNvPr id="24" name="23 Metin kutusu"/>
          <p:cNvSpPr txBox="1"/>
          <p:nvPr/>
        </p:nvSpPr>
        <p:spPr>
          <a:xfrm>
            <a:off x="9096396" y="3857628"/>
            <a:ext cx="571504" cy="369332"/>
          </a:xfrm>
          <a:prstGeom prst="rect">
            <a:avLst/>
          </a:prstGeom>
          <a:noFill/>
        </p:spPr>
        <p:txBody>
          <a:bodyPr wrap="square" rtlCol="0">
            <a:spAutoFit/>
          </a:bodyPr>
          <a:lstStyle/>
          <a:p>
            <a:r>
              <a:rPr lang="tr-TR" dirty="0" smtClean="0"/>
              <a:t>m3</a:t>
            </a:r>
            <a:endParaRPr lang="tr-TR" dirty="0"/>
          </a:p>
        </p:txBody>
      </p:sp>
      <p:sp>
        <p:nvSpPr>
          <p:cNvPr id="25" name="24 Sol Ayraç"/>
          <p:cNvSpPr/>
          <p:nvPr/>
        </p:nvSpPr>
        <p:spPr>
          <a:xfrm>
            <a:off x="8739206" y="4357693"/>
            <a:ext cx="142876" cy="149201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6" name="25 Sol Ayraç"/>
          <p:cNvSpPr/>
          <p:nvPr/>
        </p:nvSpPr>
        <p:spPr>
          <a:xfrm>
            <a:off x="7096132" y="4857760"/>
            <a:ext cx="142876" cy="99194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8" name="27 Sol Ayraç"/>
          <p:cNvSpPr/>
          <p:nvPr/>
        </p:nvSpPr>
        <p:spPr>
          <a:xfrm>
            <a:off x="7560479" y="3314502"/>
            <a:ext cx="357190" cy="256358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9" name="28 Metin kutusu"/>
          <p:cNvSpPr txBox="1"/>
          <p:nvPr/>
        </p:nvSpPr>
        <p:spPr>
          <a:xfrm>
            <a:off x="7239008" y="4226960"/>
            <a:ext cx="535785" cy="369332"/>
          </a:xfrm>
          <a:prstGeom prst="rect">
            <a:avLst/>
          </a:prstGeom>
          <a:noFill/>
        </p:spPr>
        <p:txBody>
          <a:bodyPr wrap="square" rtlCol="0">
            <a:spAutoFit/>
          </a:bodyPr>
          <a:lstStyle/>
          <a:p>
            <a:r>
              <a:rPr lang="tr-TR" dirty="0" smtClean="0"/>
              <a:t>y1</a:t>
            </a:r>
            <a:endParaRPr lang="tr-TR" dirty="0"/>
          </a:p>
        </p:txBody>
      </p:sp>
      <p:sp>
        <p:nvSpPr>
          <p:cNvPr id="30" name="29 Metin kutusu"/>
          <p:cNvSpPr txBox="1"/>
          <p:nvPr/>
        </p:nvSpPr>
        <p:spPr>
          <a:xfrm>
            <a:off x="8346297" y="4751310"/>
            <a:ext cx="785818" cy="369332"/>
          </a:xfrm>
          <a:prstGeom prst="rect">
            <a:avLst/>
          </a:prstGeom>
          <a:noFill/>
        </p:spPr>
        <p:txBody>
          <a:bodyPr wrap="square" rtlCol="0">
            <a:spAutoFit/>
          </a:bodyPr>
          <a:lstStyle/>
          <a:p>
            <a:r>
              <a:rPr lang="tr-TR" dirty="0" smtClean="0"/>
              <a:t>y3</a:t>
            </a:r>
            <a:endParaRPr lang="tr-TR" dirty="0"/>
          </a:p>
        </p:txBody>
      </p:sp>
      <p:sp>
        <p:nvSpPr>
          <p:cNvPr id="31" name="30 Metin kutusu"/>
          <p:cNvSpPr txBox="1"/>
          <p:nvPr/>
        </p:nvSpPr>
        <p:spPr>
          <a:xfrm>
            <a:off x="6747314" y="5357826"/>
            <a:ext cx="697635" cy="369332"/>
          </a:xfrm>
          <a:prstGeom prst="rect">
            <a:avLst/>
          </a:prstGeom>
          <a:noFill/>
          <a:ln>
            <a:noFill/>
          </a:ln>
        </p:spPr>
        <p:txBody>
          <a:bodyPr wrap="square" rtlCol="0">
            <a:spAutoFit/>
          </a:bodyPr>
          <a:lstStyle/>
          <a:p>
            <a:r>
              <a:rPr lang="tr-TR" dirty="0" smtClean="0"/>
              <a:t>y2</a:t>
            </a:r>
            <a:endParaRPr lang="tr-TR" dirty="0"/>
          </a:p>
        </p:txBody>
      </p:sp>
      <p:sp>
        <p:nvSpPr>
          <p:cNvPr id="32" name="31 Metin kutusu"/>
          <p:cNvSpPr txBox="1"/>
          <p:nvPr/>
        </p:nvSpPr>
        <p:spPr>
          <a:xfrm>
            <a:off x="2856600" y="2601392"/>
            <a:ext cx="3302893" cy="369332"/>
          </a:xfrm>
          <a:prstGeom prst="rect">
            <a:avLst/>
          </a:prstGeom>
          <a:noFill/>
        </p:spPr>
        <p:txBody>
          <a:bodyPr wrap="square" rtlCol="0">
            <a:spAutoFit/>
          </a:bodyPr>
          <a:lstStyle/>
          <a:p>
            <a:r>
              <a:rPr lang="tr-TR" dirty="0" err="1" smtClean="0">
                <a:latin typeface="Calibri" pitchFamily="34" charset="0"/>
                <a:cs typeface="Calibri" pitchFamily="34" charset="0"/>
              </a:rPr>
              <a:t>X</a:t>
            </a:r>
            <a:r>
              <a:rPr lang="tr-TR" baseline="-25000" dirty="0" err="1" smtClean="0">
                <a:latin typeface="Calibri" pitchFamily="34" charset="0"/>
                <a:cs typeface="Calibri" pitchFamily="34" charset="0"/>
              </a:rPr>
              <a:t>kmer</a:t>
            </a:r>
            <a:r>
              <a:rPr lang="tr-TR" dirty="0" smtClean="0">
                <a:latin typeface="Calibri" pitchFamily="34" charset="0"/>
                <a:cs typeface="Calibri" pitchFamily="34" charset="0"/>
              </a:rPr>
              <a:t>  =</a:t>
            </a:r>
            <a:endParaRPr lang="tr-TR" dirty="0">
              <a:latin typeface="Calibri" pitchFamily="34" charset="0"/>
              <a:cs typeface="Calibri" pitchFamily="34" charset="0"/>
            </a:endParaRPr>
          </a:p>
        </p:txBody>
      </p:sp>
      <p:sp>
        <p:nvSpPr>
          <p:cNvPr id="634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6348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09982" y="2626750"/>
            <a:ext cx="2349511" cy="528640"/>
          </a:xfrm>
          <a:prstGeom prst="rect">
            <a:avLst/>
          </a:prstGeom>
          <a:noFill/>
        </p:spPr>
      </p:pic>
      <p:sp>
        <p:nvSpPr>
          <p:cNvPr id="6349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63491"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809982" y="3736597"/>
            <a:ext cx="2206634" cy="490363"/>
          </a:xfrm>
          <a:prstGeom prst="rect">
            <a:avLst/>
          </a:prstGeom>
          <a:noFill/>
        </p:spPr>
      </p:pic>
      <p:sp>
        <p:nvSpPr>
          <p:cNvPr id="37" name="36 Metin kutusu"/>
          <p:cNvSpPr txBox="1"/>
          <p:nvPr/>
        </p:nvSpPr>
        <p:spPr>
          <a:xfrm>
            <a:off x="2809850" y="3672962"/>
            <a:ext cx="1000132" cy="369332"/>
          </a:xfrm>
          <a:prstGeom prst="rect">
            <a:avLst/>
          </a:prstGeom>
          <a:noFill/>
        </p:spPr>
        <p:txBody>
          <a:bodyPr wrap="square" rtlCol="0">
            <a:spAutoFit/>
          </a:bodyPr>
          <a:lstStyle/>
          <a:p>
            <a:r>
              <a:rPr lang="tr-TR" dirty="0" err="1" smtClean="0">
                <a:latin typeface="Calibri" pitchFamily="34" charset="0"/>
                <a:cs typeface="Calibri" pitchFamily="34" charset="0"/>
              </a:rPr>
              <a:t>Y</a:t>
            </a:r>
            <a:r>
              <a:rPr lang="tr-TR" baseline="-25000" dirty="0" err="1" smtClean="0">
                <a:latin typeface="Calibri" pitchFamily="34" charset="0"/>
                <a:cs typeface="Calibri" pitchFamily="34" charset="0"/>
              </a:rPr>
              <a:t>kmer</a:t>
            </a:r>
            <a:r>
              <a:rPr lang="tr-TR" dirty="0" smtClean="0">
                <a:latin typeface="Calibri" pitchFamily="34" charset="0"/>
                <a:cs typeface="Calibri" pitchFamily="34" charset="0"/>
              </a:rPr>
              <a:t>  =</a:t>
            </a:r>
            <a:endParaRPr lang="tr-TR" dirty="0">
              <a:latin typeface="Calibri" pitchFamily="34" charset="0"/>
              <a:cs typeface="Calibri" pitchFamily="34" charset="0"/>
            </a:endParaRPr>
          </a:p>
        </p:txBody>
      </p:sp>
      <p:sp>
        <p:nvSpPr>
          <p:cNvPr id="38" name="37 Metin kutusu"/>
          <p:cNvSpPr txBox="1"/>
          <p:nvPr/>
        </p:nvSpPr>
        <p:spPr>
          <a:xfrm>
            <a:off x="3095604" y="1571612"/>
            <a:ext cx="2921013" cy="646331"/>
          </a:xfrm>
          <a:prstGeom prst="rect">
            <a:avLst/>
          </a:prstGeom>
          <a:noFill/>
        </p:spPr>
        <p:txBody>
          <a:bodyPr wrap="square" rtlCol="0">
            <a:spAutoFit/>
          </a:bodyPr>
          <a:lstStyle/>
          <a:p>
            <a:r>
              <a:rPr lang="tr-TR" dirty="0" smtClean="0"/>
              <a:t>Cisimlerin kütle merkezleri</a:t>
            </a:r>
            <a:endParaRPr lang="tr-TR" dirty="0"/>
          </a:p>
        </p:txBody>
      </p:sp>
      <p:sp>
        <p:nvSpPr>
          <p:cNvPr id="39" name="38 Metin kutusu"/>
          <p:cNvSpPr txBox="1"/>
          <p:nvPr/>
        </p:nvSpPr>
        <p:spPr>
          <a:xfrm>
            <a:off x="3095604" y="4534594"/>
            <a:ext cx="2778138" cy="646331"/>
          </a:xfrm>
          <a:prstGeom prst="rect">
            <a:avLst/>
          </a:prstGeom>
          <a:noFill/>
        </p:spPr>
        <p:txBody>
          <a:bodyPr wrap="square" rtlCol="0">
            <a:spAutoFit/>
          </a:bodyPr>
          <a:lstStyle/>
          <a:p>
            <a:r>
              <a:rPr lang="tr-TR" dirty="0" smtClean="0"/>
              <a:t>bağıntıları kullanılarak hesaplanır.</a:t>
            </a:r>
            <a:endParaRPr lang="tr-TR" dirty="0"/>
          </a:p>
        </p:txBody>
      </p:sp>
      <p:cxnSp>
        <p:nvCxnSpPr>
          <p:cNvPr id="41" name="40 Düz Ok Bağlayıcısı"/>
          <p:cNvCxnSpPr/>
          <p:nvPr/>
        </p:nvCxnSpPr>
        <p:spPr>
          <a:xfrm rot="5400000" flipH="1" flipV="1">
            <a:off x="4379070" y="3984731"/>
            <a:ext cx="40388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Düz Ok Bağlayıcısı"/>
          <p:cNvCxnSpPr/>
          <p:nvPr/>
        </p:nvCxnSpPr>
        <p:spPr>
          <a:xfrm flipV="1">
            <a:off x="6399290" y="5849705"/>
            <a:ext cx="5395004" cy="28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44 Metin kutusu"/>
          <p:cNvSpPr txBox="1"/>
          <p:nvPr/>
        </p:nvSpPr>
        <p:spPr>
          <a:xfrm>
            <a:off x="6533000" y="1781433"/>
            <a:ext cx="428628" cy="369332"/>
          </a:xfrm>
          <a:prstGeom prst="rect">
            <a:avLst/>
          </a:prstGeom>
          <a:noFill/>
        </p:spPr>
        <p:txBody>
          <a:bodyPr wrap="square" rtlCol="0">
            <a:spAutoFit/>
          </a:bodyPr>
          <a:lstStyle/>
          <a:p>
            <a:r>
              <a:rPr lang="tr-TR" dirty="0" smtClean="0"/>
              <a:t>y</a:t>
            </a:r>
            <a:endParaRPr lang="tr-TR" dirty="0"/>
          </a:p>
        </p:txBody>
      </p:sp>
      <p:sp>
        <p:nvSpPr>
          <p:cNvPr id="46" name="45 Metin kutusu"/>
          <p:cNvSpPr txBox="1"/>
          <p:nvPr/>
        </p:nvSpPr>
        <p:spPr>
          <a:xfrm>
            <a:off x="11382412" y="6004951"/>
            <a:ext cx="642942" cy="369332"/>
          </a:xfrm>
          <a:prstGeom prst="rect">
            <a:avLst/>
          </a:prstGeom>
          <a:noFill/>
        </p:spPr>
        <p:txBody>
          <a:bodyPr wrap="square" rtlCol="0">
            <a:spAutoFit/>
          </a:bodyPr>
          <a:lstStyle/>
          <a:p>
            <a:r>
              <a:rPr lang="tr-TR" dirty="0" smtClean="0"/>
              <a:t>x</a:t>
            </a:r>
            <a:endParaRPr lang="tr-TR" dirty="0"/>
          </a:p>
        </p:txBody>
      </p:sp>
      <p:sp>
        <p:nvSpPr>
          <p:cNvPr id="33" name="TextBox 4"/>
          <p:cNvSpPr txBox="1"/>
          <p:nvPr/>
        </p:nvSpPr>
        <p:spPr>
          <a:xfrm>
            <a:off x="238084" y="1227693"/>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
        <p:nvSpPr>
          <p:cNvPr id="34" name="27 Sol Ayraç"/>
          <p:cNvSpPr/>
          <p:nvPr/>
        </p:nvSpPr>
        <p:spPr>
          <a:xfrm rot="16200000">
            <a:off x="6720084" y="5546977"/>
            <a:ext cx="357190" cy="98693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5" name="27 Sol Ayraç"/>
          <p:cNvSpPr/>
          <p:nvPr/>
        </p:nvSpPr>
        <p:spPr>
          <a:xfrm rot="16200000">
            <a:off x="6987247" y="5606069"/>
            <a:ext cx="357190" cy="150366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6" name="27 Sol Ayraç"/>
          <p:cNvSpPr/>
          <p:nvPr/>
        </p:nvSpPr>
        <p:spPr>
          <a:xfrm rot="16200000">
            <a:off x="7585773" y="5285360"/>
            <a:ext cx="357190" cy="2664057"/>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0" name="28 Metin kutusu"/>
          <p:cNvSpPr txBox="1"/>
          <p:nvPr/>
        </p:nvSpPr>
        <p:spPr>
          <a:xfrm>
            <a:off x="7000375" y="6453336"/>
            <a:ext cx="535785" cy="369332"/>
          </a:xfrm>
          <a:prstGeom prst="rect">
            <a:avLst/>
          </a:prstGeom>
          <a:noFill/>
        </p:spPr>
        <p:txBody>
          <a:bodyPr wrap="square" rtlCol="0">
            <a:spAutoFit/>
          </a:bodyPr>
          <a:lstStyle/>
          <a:p>
            <a:r>
              <a:rPr lang="en-US" dirty="0"/>
              <a:t>x</a:t>
            </a:r>
            <a:r>
              <a:rPr lang="tr-TR" dirty="0" smtClean="0"/>
              <a:t>1</a:t>
            </a:r>
            <a:endParaRPr lang="tr-TR" dirty="0"/>
          </a:p>
        </p:txBody>
      </p:sp>
      <p:sp>
        <p:nvSpPr>
          <p:cNvPr id="42" name="28 Metin kutusu"/>
          <p:cNvSpPr txBox="1"/>
          <p:nvPr/>
        </p:nvSpPr>
        <p:spPr>
          <a:xfrm>
            <a:off x="6662749" y="6093296"/>
            <a:ext cx="535785" cy="369332"/>
          </a:xfrm>
          <a:prstGeom prst="rect">
            <a:avLst/>
          </a:prstGeom>
          <a:noFill/>
        </p:spPr>
        <p:txBody>
          <a:bodyPr wrap="square" rtlCol="0">
            <a:spAutoFit/>
          </a:bodyPr>
          <a:lstStyle/>
          <a:p>
            <a:r>
              <a:rPr lang="en-US" dirty="0" smtClean="0"/>
              <a:t>x2</a:t>
            </a:r>
            <a:endParaRPr lang="tr-TR" dirty="0"/>
          </a:p>
        </p:txBody>
      </p:sp>
      <p:sp>
        <p:nvSpPr>
          <p:cNvPr id="44" name="28 Metin kutusu"/>
          <p:cNvSpPr txBox="1"/>
          <p:nvPr/>
        </p:nvSpPr>
        <p:spPr>
          <a:xfrm>
            <a:off x="7539420" y="6597352"/>
            <a:ext cx="535785" cy="369332"/>
          </a:xfrm>
          <a:prstGeom prst="rect">
            <a:avLst/>
          </a:prstGeom>
          <a:noFill/>
        </p:spPr>
        <p:txBody>
          <a:bodyPr wrap="square" rtlCol="0">
            <a:spAutoFit/>
          </a:bodyPr>
          <a:lstStyle/>
          <a:p>
            <a:r>
              <a:rPr lang="en-US" dirty="0" smtClean="0"/>
              <a:t>x3</a:t>
            </a:r>
            <a:endParaRPr lang="tr-TR" dirty="0"/>
          </a:p>
        </p:txBody>
      </p:sp>
    </p:spTree>
    <p:extLst>
      <p:ext uri="{BB962C8B-B14F-4D97-AF65-F5344CB8AC3E}">
        <p14:creationId xmlns:p14="http://schemas.microsoft.com/office/powerpoint/2010/main" val="3019674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639761" y="457200"/>
            <a:ext cx="6643734" cy="584775"/>
          </a:xfrm>
          <a:prstGeom prst="rect">
            <a:avLst/>
          </a:prstGeom>
          <a:noFill/>
        </p:spPr>
        <p:txBody>
          <a:bodyPr wrap="square" rtlCol="0">
            <a:spAutoFit/>
          </a:bodyPr>
          <a:lstStyle/>
          <a:p>
            <a:r>
              <a:rPr lang="tr-TR" sz="3200" dirty="0" smtClean="0">
                <a:latin typeface="Calibri" pitchFamily="34" charset="0"/>
                <a:cs typeface="Calibri" pitchFamily="34" charset="0"/>
              </a:rPr>
              <a:t>Cisimlerin Kütle vs Ağırlık Merkezleri</a:t>
            </a:r>
            <a:endParaRPr lang="tr-TR" sz="3200" dirty="0">
              <a:latin typeface="Calibri" pitchFamily="34" charset="0"/>
              <a:cs typeface="Calibri" pitchFamily="34" charset="0"/>
            </a:endParaRPr>
          </a:p>
        </p:txBody>
      </p:sp>
      <p:pic>
        <p:nvPicPr>
          <p:cNvPr id="17" name="Picture 2" descr="http://img-aws.ehowcdn.com/615x200/cme/cme_public_images/www_ehow_com/photos.demandstudios.com/getty/article/235/117/481696801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497" y="2219914"/>
            <a:ext cx="5395797" cy="3658168"/>
          </a:xfrm>
          <a:prstGeom prst="rect">
            <a:avLst/>
          </a:prstGeom>
          <a:noFill/>
          <a:extLst>
            <a:ext uri="{909E8E84-426E-40DD-AFC4-6F175D3DCCD1}">
              <a14:hiddenFill xmlns:a14="http://schemas.microsoft.com/office/drawing/2010/main">
                <a:solidFill>
                  <a:srgbClr val="FFFFFF"/>
                </a:solidFill>
              </a14:hiddenFill>
            </a:ext>
          </a:extLst>
        </p:spPr>
      </p:pic>
      <p:sp>
        <p:nvSpPr>
          <p:cNvPr id="18" name="17 Oval"/>
          <p:cNvSpPr/>
          <p:nvPr/>
        </p:nvSpPr>
        <p:spPr>
          <a:xfrm>
            <a:off x="7739074" y="3000372"/>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Oval"/>
          <p:cNvSpPr/>
          <p:nvPr/>
        </p:nvSpPr>
        <p:spPr>
          <a:xfrm>
            <a:off x="8882082" y="414338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Oval"/>
          <p:cNvSpPr/>
          <p:nvPr/>
        </p:nvSpPr>
        <p:spPr>
          <a:xfrm>
            <a:off x="7239008" y="4751310"/>
            <a:ext cx="28575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Metin kutusu"/>
          <p:cNvSpPr txBox="1"/>
          <p:nvPr/>
        </p:nvSpPr>
        <p:spPr>
          <a:xfrm>
            <a:off x="8096264" y="2786058"/>
            <a:ext cx="785818" cy="369332"/>
          </a:xfrm>
          <a:prstGeom prst="rect">
            <a:avLst/>
          </a:prstGeom>
          <a:noFill/>
        </p:spPr>
        <p:txBody>
          <a:bodyPr wrap="square" rtlCol="0">
            <a:spAutoFit/>
          </a:bodyPr>
          <a:lstStyle/>
          <a:p>
            <a:r>
              <a:rPr lang="tr-TR" dirty="0" smtClean="0"/>
              <a:t>m1</a:t>
            </a:r>
            <a:endParaRPr lang="tr-TR" dirty="0"/>
          </a:p>
        </p:txBody>
      </p:sp>
      <p:sp>
        <p:nvSpPr>
          <p:cNvPr id="23" name="22 Metin kutusu"/>
          <p:cNvSpPr txBox="1"/>
          <p:nvPr/>
        </p:nvSpPr>
        <p:spPr>
          <a:xfrm>
            <a:off x="6667504" y="4780958"/>
            <a:ext cx="571504" cy="369332"/>
          </a:xfrm>
          <a:prstGeom prst="rect">
            <a:avLst/>
          </a:prstGeom>
          <a:noFill/>
        </p:spPr>
        <p:txBody>
          <a:bodyPr wrap="square" rtlCol="0">
            <a:spAutoFit/>
          </a:bodyPr>
          <a:lstStyle/>
          <a:p>
            <a:r>
              <a:rPr lang="tr-TR" dirty="0" smtClean="0"/>
              <a:t>m2</a:t>
            </a:r>
            <a:endParaRPr lang="tr-TR" dirty="0"/>
          </a:p>
        </p:txBody>
      </p:sp>
      <p:sp>
        <p:nvSpPr>
          <p:cNvPr id="24" name="23 Metin kutusu"/>
          <p:cNvSpPr txBox="1"/>
          <p:nvPr/>
        </p:nvSpPr>
        <p:spPr>
          <a:xfrm>
            <a:off x="9096396" y="3857628"/>
            <a:ext cx="571504" cy="369332"/>
          </a:xfrm>
          <a:prstGeom prst="rect">
            <a:avLst/>
          </a:prstGeom>
          <a:noFill/>
        </p:spPr>
        <p:txBody>
          <a:bodyPr wrap="square" rtlCol="0">
            <a:spAutoFit/>
          </a:bodyPr>
          <a:lstStyle/>
          <a:p>
            <a:r>
              <a:rPr lang="tr-TR" dirty="0" smtClean="0"/>
              <a:t>m3</a:t>
            </a:r>
            <a:endParaRPr lang="tr-TR" dirty="0"/>
          </a:p>
        </p:txBody>
      </p:sp>
      <p:sp>
        <p:nvSpPr>
          <p:cNvPr id="25" name="24 Sol Ayraç"/>
          <p:cNvSpPr/>
          <p:nvPr/>
        </p:nvSpPr>
        <p:spPr>
          <a:xfrm>
            <a:off x="8739206" y="4357693"/>
            <a:ext cx="142876" cy="1492011"/>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6" name="25 Sol Ayraç"/>
          <p:cNvSpPr/>
          <p:nvPr/>
        </p:nvSpPr>
        <p:spPr>
          <a:xfrm>
            <a:off x="7096132" y="4857760"/>
            <a:ext cx="142876" cy="99194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8" name="27 Sol Ayraç"/>
          <p:cNvSpPr/>
          <p:nvPr/>
        </p:nvSpPr>
        <p:spPr>
          <a:xfrm>
            <a:off x="7560479" y="3314502"/>
            <a:ext cx="357190" cy="256358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9" name="28 Metin kutusu"/>
          <p:cNvSpPr txBox="1"/>
          <p:nvPr/>
        </p:nvSpPr>
        <p:spPr>
          <a:xfrm>
            <a:off x="7239008" y="4226960"/>
            <a:ext cx="535785" cy="369332"/>
          </a:xfrm>
          <a:prstGeom prst="rect">
            <a:avLst/>
          </a:prstGeom>
          <a:noFill/>
        </p:spPr>
        <p:txBody>
          <a:bodyPr wrap="square" rtlCol="0">
            <a:spAutoFit/>
          </a:bodyPr>
          <a:lstStyle/>
          <a:p>
            <a:r>
              <a:rPr lang="tr-TR" dirty="0" smtClean="0"/>
              <a:t>y1</a:t>
            </a:r>
            <a:endParaRPr lang="tr-TR" dirty="0"/>
          </a:p>
        </p:txBody>
      </p:sp>
      <p:sp>
        <p:nvSpPr>
          <p:cNvPr id="30" name="29 Metin kutusu"/>
          <p:cNvSpPr txBox="1"/>
          <p:nvPr/>
        </p:nvSpPr>
        <p:spPr>
          <a:xfrm>
            <a:off x="8346297" y="4751310"/>
            <a:ext cx="785818" cy="369332"/>
          </a:xfrm>
          <a:prstGeom prst="rect">
            <a:avLst/>
          </a:prstGeom>
          <a:noFill/>
        </p:spPr>
        <p:txBody>
          <a:bodyPr wrap="square" rtlCol="0">
            <a:spAutoFit/>
          </a:bodyPr>
          <a:lstStyle/>
          <a:p>
            <a:r>
              <a:rPr lang="tr-TR" dirty="0" smtClean="0"/>
              <a:t>y3</a:t>
            </a:r>
            <a:endParaRPr lang="tr-TR" dirty="0"/>
          </a:p>
        </p:txBody>
      </p:sp>
      <p:sp>
        <p:nvSpPr>
          <p:cNvPr id="31" name="30 Metin kutusu"/>
          <p:cNvSpPr txBox="1"/>
          <p:nvPr/>
        </p:nvSpPr>
        <p:spPr>
          <a:xfrm>
            <a:off x="6747314" y="5357826"/>
            <a:ext cx="697635" cy="369332"/>
          </a:xfrm>
          <a:prstGeom prst="rect">
            <a:avLst/>
          </a:prstGeom>
          <a:noFill/>
          <a:ln>
            <a:noFill/>
          </a:ln>
        </p:spPr>
        <p:txBody>
          <a:bodyPr wrap="square" rtlCol="0">
            <a:spAutoFit/>
          </a:bodyPr>
          <a:lstStyle/>
          <a:p>
            <a:r>
              <a:rPr lang="tr-TR" dirty="0" smtClean="0"/>
              <a:t>y2</a:t>
            </a:r>
            <a:endParaRPr lang="tr-TR" dirty="0"/>
          </a:p>
        </p:txBody>
      </p:sp>
      <p:sp>
        <p:nvSpPr>
          <p:cNvPr id="32" name="31 Metin kutusu"/>
          <p:cNvSpPr txBox="1"/>
          <p:nvPr/>
        </p:nvSpPr>
        <p:spPr>
          <a:xfrm>
            <a:off x="2809853" y="2631040"/>
            <a:ext cx="3587850" cy="369332"/>
          </a:xfrm>
          <a:prstGeom prst="rect">
            <a:avLst/>
          </a:prstGeom>
          <a:noFill/>
        </p:spPr>
        <p:txBody>
          <a:bodyPr wrap="square" rtlCol="0">
            <a:spAutoFit/>
          </a:bodyPr>
          <a:lstStyle/>
          <a:p>
            <a:r>
              <a:rPr lang="tr-TR" dirty="0" err="1" smtClean="0">
                <a:latin typeface="Calibri" pitchFamily="34" charset="0"/>
                <a:cs typeface="Calibri" pitchFamily="34" charset="0"/>
              </a:rPr>
              <a:t>X</a:t>
            </a:r>
            <a:r>
              <a:rPr lang="tr-TR" baseline="-25000" dirty="0" err="1" smtClean="0">
                <a:latin typeface="Calibri" pitchFamily="34" charset="0"/>
                <a:cs typeface="Calibri" pitchFamily="34" charset="0"/>
              </a:rPr>
              <a:t>amer</a:t>
            </a:r>
            <a:r>
              <a:rPr lang="tr-TR" dirty="0" smtClean="0">
                <a:latin typeface="Calibri" pitchFamily="34" charset="0"/>
                <a:cs typeface="Calibri" pitchFamily="34" charset="0"/>
              </a:rPr>
              <a:t> =</a:t>
            </a:r>
            <a:endParaRPr lang="tr-TR" dirty="0">
              <a:latin typeface="Calibri" pitchFamily="34" charset="0"/>
              <a:cs typeface="Calibri" pitchFamily="34" charset="0"/>
            </a:endParaRPr>
          </a:p>
        </p:txBody>
      </p:sp>
      <p:sp>
        <p:nvSpPr>
          <p:cNvPr id="6349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6349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 name="36 Metin kutusu"/>
          <p:cNvSpPr txBox="1"/>
          <p:nvPr/>
        </p:nvSpPr>
        <p:spPr>
          <a:xfrm>
            <a:off x="2809853" y="3774049"/>
            <a:ext cx="884600" cy="369332"/>
          </a:xfrm>
          <a:prstGeom prst="rect">
            <a:avLst/>
          </a:prstGeom>
          <a:noFill/>
        </p:spPr>
        <p:txBody>
          <a:bodyPr wrap="square" rtlCol="0">
            <a:spAutoFit/>
          </a:bodyPr>
          <a:lstStyle/>
          <a:p>
            <a:r>
              <a:rPr lang="tr-TR" dirty="0" err="1" smtClean="0">
                <a:latin typeface="Calibri" pitchFamily="34" charset="0"/>
                <a:cs typeface="Calibri" pitchFamily="34" charset="0"/>
              </a:rPr>
              <a:t>Y</a:t>
            </a:r>
            <a:r>
              <a:rPr lang="tr-TR" baseline="-25000" dirty="0" err="1" smtClean="0">
                <a:latin typeface="Calibri" pitchFamily="34" charset="0"/>
                <a:cs typeface="Calibri" pitchFamily="34" charset="0"/>
              </a:rPr>
              <a:t>amer</a:t>
            </a:r>
            <a:r>
              <a:rPr lang="tr-TR" dirty="0" smtClean="0">
                <a:latin typeface="Calibri" pitchFamily="34" charset="0"/>
                <a:cs typeface="Calibri" pitchFamily="34" charset="0"/>
              </a:rPr>
              <a:t>=</a:t>
            </a:r>
            <a:endParaRPr lang="tr-TR" dirty="0">
              <a:latin typeface="Calibri" pitchFamily="34" charset="0"/>
              <a:cs typeface="Calibri" pitchFamily="34" charset="0"/>
            </a:endParaRPr>
          </a:p>
        </p:txBody>
      </p:sp>
      <p:sp>
        <p:nvSpPr>
          <p:cNvPr id="38" name="37 Metin kutusu"/>
          <p:cNvSpPr txBox="1"/>
          <p:nvPr/>
        </p:nvSpPr>
        <p:spPr>
          <a:xfrm>
            <a:off x="3095604" y="1571612"/>
            <a:ext cx="2921013" cy="646331"/>
          </a:xfrm>
          <a:prstGeom prst="rect">
            <a:avLst/>
          </a:prstGeom>
          <a:noFill/>
        </p:spPr>
        <p:txBody>
          <a:bodyPr wrap="square" rtlCol="0">
            <a:spAutoFit/>
          </a:bodyPr>
          <a:lstStyle/>
          <a:p>
            <a:r>
              <a:rPr lang="tr-TR" dirty="0" smtClean="0"/>
              <a:t>Cisimlerin ağırlık merkezleri</a:t>
            </a:r>
            <a:endParaRPr lang="tr-TR" dirty="0"/>
          </a:p>
        </p:txBody>
      </p:sp>
      <p:sp>
        <p:nvSpPr>
          <p:cNvPr id="39" name="38 Metin kutusu"/>
          <p:cNvSpPr txBox="1"/>
          <p:nvPr/>
        </p:nvSpPr>
        <p:spPr>
          <a:xfrm>
            <a:off x="3095604" y="4534594"/>
            <a:ext cx="2778138" cy="646331"/>
          </a:xfrm>
          <a:prstGeom prst="rect">
            <a:avLst/>
          </a:prstGeom>
          <a:noFill/>
        </p:spPr>
        <p:txBody>
          <a:bodyPr wrap="square" rtlCol="0">
            <a:spAutoFit/>
          </a:bodyPr>
          <a:lstStyle/>
          <a:p>
            <a:r>
              <a:rPr lang="tr-TR" dirty="0" smtClean="0"/>
              <a:t>bağıntıları kullanılarak hesaplanır.</a:t>
            </a:r>
            <a:endParaRPr lang="tr-TR" dirty="0"/>
          </a:p>
        </p:txBody>
      </p:sp>
      <p:cxnSp>
        <p:nvCxnSpPr>
          <p:cNvPr id="41" name="40 Düz Ok Bağlayıcısı"/>
          <p:cNvCxnSpPr/>
          <p:nvPr/>
        </p:nvCxnSpPr>
        <p:spPr>
          <a:xfrm rot="5400000" flipH="1" flipV="1">
            <a:off x="4379070" y="3984731"/>
            <a:ext cx="40388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Düz Ok Bağlayıcısı"/>
          <p:cNvCxnSpPr/>
          <p:nvPr/>
        </p:nvCxnSpPr>
        <p:spPr>
          <a:xfrm flipV="1">
            <a:off x="6399290" y="5849705"/>
            <a:ext cx="5395004" cy="28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44 Metin kutusu"/>
          <p:cNvSpPr txBox="1"/>
          <p:nvPr/>
        </p:nvSpPr>
        <p:spPr>
          <a:xfrm>
            <a:off x="6533000" y="1781433"/>
            <a:ext cx="428628" cy="369332"/>
          </a:xfrm>
          <a:prstGeom prst="rect">
            <a:avLst/>
          </a:prstGeom>
          <a:noFill/>
        </p:spPr>
        <p:txBody>
          <a:bodyPr wrap="square" rtlCol="0">
            <a:spAutoFit/>
          </a:bodyPr>
          <a:lstStyle/>
          <a:p>
            <a:r>
              <a:rPr lang="tr-TR" dirty="0" smtClean="0"/>
              <a:t>y</a:t>
            </a:r>
            <a:endParaRPr lang="tr-TR" dirty="0"/>
          </a:p>
        </p:txBody>
      </p:sp>
      <p:sp>
        <p:nvSpPr>
          <p:cNvPr id="46" name="45 Metin kutusu"/>
          <p:cNvSpPr txBox="1"/>
          <p:nvPr/>
        </p:nvSpPr>
        <p:spPr>
          <a:xfrm>
            <a:off x="11382412" y="6004951"/>
            <a:ext cx="642942" cy="369332"/>
          </a:xfrm>
          <a:prstGeom prst="rect">
            <a:avLst/>
          </a:prstGeom>
          <a:noFill/>
        </p:spPr>
        <p:txBody>
          <a:bodyPr wrap="square" rtlCol="0">
            <a:spAutoFit/>
          </a:bodyPr>
          <a:lstStyle/>
          <a:p>
            <a:r>
              <a:rPr lang="tr-TR" dirty="0" smtClean="0"/>
              <a:t>x</a:t>
            </a:r>
            <a:endParaRPr lang="tr-TR" dirty="0"/>
          </a:p>
        </p:txBody>
      </p:sp>
      <p:sp>
        <p:nvSpPr>
          <p:cNvPr id="33" name="TextBox 4"/>
          <p:cNvSpPr txBox="1"/>
          <p:nvPr/>
        </p:nvSpPr>
        <p:spPr>
          <a:xfrm>
            <a:off x="238084" y="1227693"/>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
        <p:nvSpPr>
          <p:cNvPr id="911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9114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9114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4" name="27 Sol Ayraç"/>
          <p:cNvSpPr/>
          <p:nvPr/>
        </p:nvSpPr>
        <p:spPr>
          <a:xfrm rot="16200000">
            <a:off x="6720084" y="5546977"/>
            <a:ext cx="357190" cy="98693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5" name="27 Sol Ayraç"/>
          <p:cNvSpPr/>
          <p:nvPr/>
        </p:nvSpPr>
        <p:spPr>
          <a:xfrm rot="16200000">
            <a:off x="6987247" y="5606069"/>
            <a:ext cx="357190" cy="150366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6" name="27 Sol Ayraç"/>
          <p:cNvSpPr/>
          <p:nvPr/>
        </p:nvSpPr>
        <p:spPr>
          <a:xfrm rot="16200000">
            <a:off x="7585773" y="5285360"/>
            <a:ext cx="357190" cy="2664057"/>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0" name="28 Metin kutusu"/>
          <p:cNvSpPr txBox="1"/>
          <p:nvPr/>
        </p:nvSpPr>
        <p:spPr>
          <a:xfrm>
            <a:off x="7000375" y="6453336"/>
            <a:ext cx="535785" cy="369332"/>
          </a:xfrm>
          <a:prstGeom prst="rect">
            <a:avLst/>
          </a:prstGeom>
          <a:noFill/>
        </p:spPr>
        <p:txBody>
          <a:bodyPr wrap="square" rtlCol="0">
            <a:spAutoFit/>
          </a:bodyPr>
          <a:lstStyle/>
          <a:p>
            <a:r>
              <a:rPr lang="en-US" dirty="0"/>
              <a:t>x</a:t>
            </a:r>
            <a:r>
              <a:rPr lang="tr-TR" dirty="0" smtClean="0"/>
              <a:t>1</a:t>
            </a:r>
            <a:endParaRPr lang="tr-TR" dirty="0"/>
          </a:p>
        </p:txBody>
      </p:sp>
      <p:sp>
        <p:nvSpPr>
          <p:cNvPr id="42" name="28 Metin kutusu"/>
          <p:cNvSpPr txBox="1"/>
          <p:nvPr/>
        </p:nvSpPr>
        <p:spPr>
          <a:xfrm>
            <a:off x="6662749" y="6093296"/>
            <a:ext cx="535785" cy="369332"/>
          </a:xfrm>
          <a:prstGeom prst="rect">
            <a:avLst/>
          </a:prstGeom>
          <a:noFill/>
        </p:spPr>
        <p:txBody>
          <a:bodyPr wrap="square" rtlCol="0">
            <a:spAutoFit/>
          </a:bodyPr>
          <a:lstStyle/>
          <a:p>
            <a:r>
              <a:rPr lang="en-US" dirty="0" smtClean="0"/>
              <a:t>x2</a:t>
            </a:r>
            <a:endParaRPr lang="tr-TR" dirty="0"/>
          </a:p>
        </p:txBody>
      </p:sp>
      <p:sp>
        <p:nvSpPr>
          <p:cNvPr id="44" name="28 Metin kutusu"/>
          <p:cNvSpPr txBox="1"/>
          <p:nvPr/>
        </p:nvSpPr>
        <p:spPr>
          <a:xfrm>
            <a:off x="7539420" y="6597352"/>
            <a:ext cx="535785" cy="369332"/>
          </a:xfrm>
          <a:prstGeom prst="rect">
            <a:avLst/>
          </a:prstGeom>
          <a:noFill/>
        </p:spPr>
        <p:txBody>
          <a:bodyPr wrap="square" rtlCol="0">
            <a:spAutoFit/>
          </a:bodyPr>
          <a:lstStyle/>
          <a:p>
            <a:r>
              <a:rPr lang="en-US" dirty="0" smtClean="0"/>
              <a:t>x3</a:t>
            </a:r>
            <a:endParaRPr lang="tr-TR" dirty="0"/>
          </a:p>
        </p:txBody>
      </p:sp>
      <mc:AlternateContent xmlns:mc="http://schemas.openxmlformats.org/markup-compatibility/2006">
        <mc:Choice xmlns:a14="http://schemas.microsoft.com/office/drawing/2010/main" Requires="a14">
          <p:sp>
            <p:nvSpPr>
              <p:cNvPr id="2" name="TextBox 1"/>
              <p:cNvSpPr txBox="1"/>
              <p:nvPr/>
            </p:nvSpPr>
            <p:spPr>
              <a:xfrm>
                <a:off x="3541160" y="2606803"/>
                <a:ext cx="2852704" cy="4424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r>
                            <a:rPr lang="en-US" sz="1400" b="0" i="1" smtClean="0">
                              <a:latin typeface="Cambria Math" panose="02040503050406030204" pitchFamily="18" charset="0"/>
                            </a:rPr>
                            <m:t>𝑚</m:t>
                          </m:r>
                          <m:r>
                            <a:rPr lang="en-US" sz="1400" b="0" i="1" smtClean="0">
                              <a:latin typeface="Cambria Math" panose="02040503050406030204" pitchFamily="18" charset="0"/>
                            </a:rPr>
                            <m:t>1.</m:t>
                          </m:r>
                          <m:r>
                            <a:rPr lang="en-US" sz="1400" b="0" i="1" smtClean="0">
                              <a:latin typeface="Cambria Math" panose="02040503050406030204" pitchFamily="18" charset="0"/>
                            </a:rPr>
                            <m:t>𝑔</m:t>
                          </m:r>
                          <m:r>
                            <a:rPr lang="en-US" sz="1400" b="0" i="1" smtClean="0">
                              <a:latin typeface="Cambria Math" panose="02040503050406030204" pitchFamily="18" charset="0"/>
                            </a:rPr>
                            <m:t>1.</m:t>
                          </m:r>
                          <m:r>
                            <a:rPr lang="en-US" sz="1400" b="0" i="1" smtClean="0">
                              <a:latin typeface="Cambria Math" panose="02040503050406030204" pitchFamily="18" charset="0"/>
                            </a:rPr>
                            <m:t>𝑥</m:t>
                          </m:r>
                          <m:r>
                            <a:rPr lang="en-US" sz="1400" b="0" i="1" smtClean="0">
                              <a:latin typeface="Cambria Math" panose="02040503050406030204" pitchFamily="18" charset="0"/>
                            </a:rPr>
                            <m:t>1+</m:t>
                          </m:r>
                          <m:r>
                            <a:rPr lang="en-US" sz="1400" b="0" i="1" smtClean="0">
                              <a:latin typeface="Cambria Math" panose="02040503050406030204" pitchFamily="18" charset="0"/>
                            </a:rPr>
                            <m:t>𝑚</m:t>
                          </m:r>
                          <m:r>
                            <a:rPr lang="en-US" sz="1400" b="0" i="1" smtClean="0">
                              <a:latin typeface="Cambria Math" panose="02040503050406030204" pitchFamily="18" charset="0"/>
                            </a:rPr>
                            <m:t>2.</m:t>
                          </m:r>
                          <m:r>
                            <a:rPr lang="en-US" sz="1400" b="0" i="1" smtClean="0">
                              <a:latin typeface="Cambria Math" panose="02040503050406030204" pitchFamily="18" charset="0"/>
                            </a:rPr>
                            <m:t>𝑔</m:t>
                          </m:r>
                          <m:r>
                            <a:rPr lang="en-US" sz="1400" b="0" i="1" smtClean="0">
                              <a:latin typeface="Cambria Math" panose="02040503050406030204" pitchFamily="18" charset="0"/>
                            </a:rPr>
                            <m:t>2.</m:t>
                          </m:r>
                          <m:r>
                            <a:rPr lang="en-US" sz="1400" b="0" i="1" smtClean="0">
                              <a:latin typeface="Cambria Math" panose="02040503050406030204" pitchFamily="18" charset="0"/>
                            </a:rPr>
                            <m:t>𝑥</m:t>
                          </m:r>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3.</m:t>
                          </m:r>
                          <m:r>
                            <a:rPr lang="en-US" sz="1400" b="0" i="1" smtClean="0">
                              <a:latin typeface="Cambria Math" panose="02040503050406030204" pitchFamily="18" charset="0"/>
                            </a:rPr>
                            <m:t>𝑔</m:t>
                          </m:r>
                          <m:r>
                            <a:rPr lang="en-US" sz="1400" b="0" i="1" smtClean="0">
                              <a:latin typeface="Cambria Math" panose="02040503050406030204" pitchFamily="18" charset="0"/>
                            </a:rPr>
                            <m:t>3.</m:t>
                          </m:r>
                          <m:r>
                            <a:rPr lang="en-US" sz="1400" b="0" i="1" smtClean="0">
                              <a:latin typeface="Cambria Math" panose="02040503050406030204" pitchFamily="18" charset="0"/>
                            </a:rPr>
                            <m:t>𝑥</m:t>
                          </m:r>
                          <m:r>
                            <a:rPr lang="en-US" sz="1400" b="0" i="1" smtClean="0">
                              <a:latin typeface="Cambria Math" panose="02040503050406030204" pitchFamily="18" charset="0"/>
                            </a:rPr>
                            <m:t>3</m:t>
                          </m:r>
                        </m:num>
                        <m:den>
                          <m:r>
                            <a:rPr lang="en-US" sz="1400" b="0" i="1" smtClean="0">
                              <a:latin typeface="Cambria Math" panose="02040503050406030204" pitchFamily="18" charset="0"/>
                            </a:rPr>
                            <m:t>𝑚</m:t>
                          </m:r>
                          <m:r>
                            <a:rPr lang="en-US" sz="1400" b="0" i="1" smtClean="0">
                              <a:latin typeface="Cambria Math" panose="02040503050406030204" pitchFamily="18" charset="0"/>
                            </a:rPr>
                            <m:t>1.</m:t>
                          </m:r>
                          <m:r>
                            <a:rPr lang="en-US" sz="1400" b="0" i="1" smtClean="0">
                              <a:latin typeface="Cambria Math" panose="02040503050406030204" pitchFamily="18" charset="0"/>
                            </a:rPr>
                            <m:t>𝑔</m:t>
                          </m:r>
                          <m:r>
                            <a:rPr lang="en-US" sz="1400" b="0" i="1" smtClean="0">
                              <a:latin typeface="Cambria Math" panose="02040503050406030204" pitchFamily="18" charset="0"/>
                            </a:rPr>
                            <m:t>1+</m:t>
                          </m:r>
                          <m:r>
                            <a:rPr lang="en-US" sz="1400" b="0" i="1" smtClean="0">
                              <a:latin typeface="Cambria Math" panose="02040503050406030204" pitchFamily="18" charset="0"/>
                            </a:rPr>
                            <m:t>𝑚</m:t>
                          </m:r>
                          <m:r>
                            <a:rPr lang="en-US" sz="1400" b="0" i="1" smtClean="0">
                              <a:latin typeface="Cambria Math" panose="02040503050406030204" pitchFamily="18" charset="0"/>
                            </a:rPr>
                            <m:t>2.</m:t>
                          </m:r>
                          <m:r>
                            <a:rPr lang="en-US" sz="1400" b="0" i="1" smtClean="0">
                              <a:latin typeface="Cambria Math" panose="02040503050406030204" pitchFamily="18" charset="0"/>
                            </a:rPr>
                            <m:t>𝑔</m:t>
                          </m:r>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3.</m:t>
                          </m:r>
                          <m:r>
                            <a:rPr lang="en-US" sz="1400" b="0" i="1" smtClean="0">
                              <a:latin typeface="Cambria Math" panose="02040503050406030204" pitchFamily="18" charset="0"/>
                            </a:rPr>
                            <m:t>𝑔</m:t>
                          </m:r>
                          <m:r>
                            <a:rPr lang="en-US" sz="1400" b="0" i="1" smtClean="0">
                              <a:latin typeface="Cambria Math" panose="02040503050406030204" pitchFamily="18" charset="0"/>
                            </a:rPr>
                            <m:t>3</m:t>
                          </m:r>
                        </m:den>
                      </m:f>
                    </m:oMath>
                  </m:oMathPara>
                </a14:m>
                <a:endParaRPr lang="tr-TR" sz="1400" dirty="0"/>
              </a:p>
            </p:txBody>
          </p:sp>
        </mc:Choice>
        <mc:Fallback>
          <p:sp>
            <p:nvSpPr>
              <p:cNvPr id="2" name="TextBox 1"/>
              <p:cNvSpPr txBox="1">
                <a:spLocks noRot="1" noChangeAspect="1" noMove="1" noResize="1" noEditPoints="1" noAdjustHandles="1" noChangeArrowheads="1" noChangeShapeType="1" noTextEdit="1"/>
              </p:cNvSpPr>
              <p:nvPr/>
            </p:nvSpPr>
            <p:spPr>
              <a:xfrm>
                <a:off x="3541160" y="2606803"/>
                <a:ext cx="2852704" cy="442493"/>
              </a:xfrm>
              <a:prstGeom prst="rect">
                <a:avLst/>
              </a:prstGeom>
              <a:blipFill>
                <a:blip r:embed="rId4"/>
                <a:stretch>
                  <a:fillRect l="-641" t="-2778" r="-427" b="-16667"/>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3431861" y="3737468"/>
                <a:ext cx="2852704" cy="4424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tr-TR" sz="1400" i="1" smtClean="0">
                              <a:latin typeface="Cambria Math" panose="02040503050406030204" pitchFamily="18" charset="0"/>
                            </a:rPr>
                          </m:ctrlPr>
                        </m:fPr>
                        <m:num>
                          <m:r>
                            <a:rPr lang="en-US" sz="1400" b="0" i="1" smtClean="0">
                              <a:latin typeface="Cambria Math" panose="02040503050406030204" pitchFamily="18" charset="0"/>
                            </a:rPr>
                            <m:t>𝑚</m:t>
                          </m:r>
                          <m:r>
                            <a:rPr lang="en-US" sz="1400" b="0" i="1" smtClean="0">
                              <a:latin typeface="Cambria Math" panose="02040503050406030204" pitchFamily="18" charset="0"/>
                            </a:rPr>
                            <m:t>1.</m:t>
                          </m:r>
                          <m:r>
                            <a:rPr lang="en-US" sz="1400" b="0" i="1" smtClean="0">
                              <a:latin typeface="Cambria Math" panose="02040503050406030204" pitchFamily="18" charset="0"/>
                            </a:rPr>
                            <m:t>𝑔</m:t>
                          </m:r>
                          <m:r>
                            <a:rPr lang="en-US" sz="1400" b="0" i="1" smtClean="0">
                              <a:latin typeface="Cambria Math" panose="02040503050406030204" pitchFamily="18" charset="0"/>
                            </a:rPr>
                            <m:t>1.</m:t>
                          </m:r>
                          <m:r>
                            <a:rPr lang="en-US" sz="1400" b="0" i="1" smtClean="0">
                              <a:latin typeface="Cambria Math" panose="02040503050406030204" pitchFamily="18" charset="0"/>
                            </a:rPr>
                            <m:t>𝑦</m:t>
                          </m:r>
                          <m:r>
                            <a:rPr lang="en-US" sz="1400" b="0" i="1" smtClean="0">
                              <a:latin typeface="Cambria Math" panose="02040503050406030204" pitchFamily="18" charset="0"/>
                            </a:rPr>
                            <m:t>1+</m:t>
                          </m:r>
                          <m:r>
                            <a:rPr lang="en-US" sz="1400" b="0" i="1" smtClean="0">
                              <a:latin typeface="Cambria Math" panose="02040503050406030204" pitchFamily="18" charset="0"/>
                            </a:rPr>
                            <m:t>𝑚</m:t>
                          </m:r>
                          <m:r>
                            <a:rPr lang="en-US" sz="1400" b="0" i="1" smtClean="0">
                              <a:latin typeface="Cambria Math" panose="02040503050406030204" pitchFamily="18" charset="0"/>
                            </a:rPr>
                            <m:t>2.</m:t>
                          </m:r>
                          <m:r>
                            <a:rPr lang="en-US" sz="1400" b="0" i="1" smtClean="0">
                              <a:latin typeface="Cambria Math" panose="02040503050406030204" pitchFamily="18" charset="0"/>
                            </a:rPr>
                            <m:t>𝑔</m:t>
                          </m:r>
                          <m:r>
                            <a:rPr lang="en-US" sz="1400" b="0" i="1" smtClean="0">
                              <a:latin typeface="Cambria Math" panose="02040503050406030204" pitchFamily="18" charset="0"/>
                            </a:rPr>
                            <m:t>2.</m:t>
                          </m:r>
                          <m:r>
                            <a:rPr lang="en-US" sz="1400" b="0" i="1" smtClean="0">
                              <a:latin typeface="Cambria Math" panose="02040503050406030204" pitchFamily="18" charset="0"/>
                            </a:rPr>
                            <m:t>𝑦</m:t>
                          </m:r>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3.</m:t>
                          </m:r>
                          <m:r>
                            <a:rPr lang="en-US" sz="1400" b="0" i="1" smtClean="0">
                              <a:latin typeface="Cambria Math" panose="02040503050406030204" pitchFamily="18" charset="0"/>
                            </a:rPr>
                            <m:t>𝑔</m:t>
                          </m:r>
                          <m:r>
                            <a:rPr lang="en-US" sz="1400" b="0" i="1" smtClean="0">
                              <a:latin typeface="Cambria Math" panose="02040503050406030204" pitchFamily="18" charset="0"/>
                            </a:rPr>
                            <m:t>3.</m:t>
                          </m:r>
                          <m:r>
                            <a:rPr lang="en-US" sz="1400" b="0" i="1" smtClean="0">
                              <a:latin typeface="Cambria Math" panose="02040503050406030204" pitchFamily="18" charset="0"/>
                            </a:rPr>
                            <m:t>𝑦</m:t>
                          </m:r>
                          <m:r>
                            <a:rPr lang="en-US" sz="1400" b="0" i="1" smtClean="0">
                              <a:latin typeface="Cambria Math" panose="02040503050406030204" pitchFamily="18" charset="0"/>
                            </a:rPr>
                            <m:t>3</m:t>
                          </m:r>
                        </m:num>
                        <m:den>
                          <m:r>
                            <a:rPr lang="en-US" sz="1400" b="0" i="1" smtClean="0">
                              <a:latin typeface="Cambria Math" panose="02040503050406030204" pitchFamily="18" charset="0"/>
                            </a:rPr>
                            <m:t>𝑚</m:t>
                          </m:r>
                          <m:r>
                            <a:rPr lang="en-US" sz="1400" b="0" i="1" smtClean="0">
                              <a:latin typeface="Cambria Math" panose="02040503050406030204" pitchFamily="18" charset="0"/>
                            </a:rPr>
                            <m:t>1.</m:t>
                          </m:r>
                          <m:r>
                            <a:rPr lang="en-US" sz="1400" b="0" i="1" smtClean="0">
                              <a:latin typeface="Cambria Math" panose="02040503050406030204" pitchFamily="18" charset="0"/>
                            </a:rPr>
                            <m:t>𝑔</m:t>
                          </m:r>
                          <m:r>
                            <a:rPr lang="en-US" sz="1400" b="0" i="1" smtClean="0">
                              <a:latin typeface="Cambria Math" panose="02040503050406030204" pitchFamily="18" charset="0"/>
                            </a:rPr>
                            <m:t>1+</m:t>
                          </m:r>
                          <m:r>
                            <a:rPr lang="en-US" sz="1400" b="0" i="1" smtClean="0">
                              <a:latin typeface="Cambria Math" panose="02040503050406030204" pitchFamily="18" charset="0"/>
                            </a:rPr>
                            <m:t>𝑚</m:t>
                          </m:r>
                          <m:r>
                            <a:rPr lang="en-US" sz="1400" b="0" i="1" smtClean="0">
                              <a:latin typeface="Cambria Math" panose="02040503050406030204" pitchFamily="18" charset="0"/>
                            </a:rPr>
                            <m:t>2.</m:t>
                          </m:r>
                          <m:r>
                            <a:rPr lang="en-US" sz="1400" b="0" i="1" smtClean="0">
                              <a:latin typeface="Cambria Math" panose="02040503050406030204" pitchFamily="18" charset="0"/>
                            </a:rPr>
                            <m:t>𝑔</m:t>
                          </m:r>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3.</m:t>
                          </m:r>
                          <m:r>
                            <a:rPr lang="en-US" sz="1400" b="0" i="1" smtClean="0">
                              <a:latin typeface="Cambria Math" panose="02040503050406030204" pitchFamily="18" charset="0"/>
                            </a:rPr>
                            <m:t>𝑔</m:t>
                          </m:r>
                          <m:r>
                            <a:rPr lang="en-US" sz="1400" b="0" i="1" smtClean="0">
                              <a:latin typeface="Cambria Math" panose="02040503050406030204" pitchFamily="18" charset="0"/>
                            </a:rPr>
                            <m:t>3</m:t>
                          </m:r>
                        </m:den>
                      </m:f>
                    </m:oMath>
                  </m:oMathPara>
                </a14:m>
                <a:endParaRPr lang="tr-TR" sz="1400" dirty="0"/>
              </a:p>
            </p:txBody>
          </p:sp>
        </mc:Choice>
        <mc:Fallback>
          <p:sp>
            <p:nvSpPr>
              <p:cNvPr id="47" name="TextBox 46"/>
              <p:cNvSpPr txBox="1">
                <a:spLocks noRot="1" noChangeAspect="1" noMove="1" noResize="1" noEditPoints="1" noAdjustHandles="1" noChangeArrowheads="1" noChangeShapeType="1" noTextEdit="1"/>
              </p:cNvSpPr>
              <p:nvPr/>
            </p:nvSpPr>
            <p:spPr>
              <a:xfrm>
                <a:off x="3431861" y="3737468"/>
                <a:ext cx="2852704" cy="442493"/>
              </a:xfrm>
              <a:prstGeom prst="rect">
                <a:avLst/>
              </a:prstGeom>
              <a:blipFill>
                <a:blip r:embed="rId5"/>
                <a:stretch>
                  <a:fillRect l="-855" t="-2740" r="-1496" b="-15068"/>
                </a:stretch>
              </a:blipFill>
            </p:spPr>
            <p:txBody>
              <a:bodyPr/>
              <a:lstStyle/>
              <a:p>
                <a:r>
                  <a:rPr lang="tr-TR">
                    <a:noFill/>
                  </a:rPr>
                  <a:t> </a:t>
                </a:r>
              </a:p>
            </p:txBody>
          </p:sp>
        </mc:Fallback>
      </mc:AlternateContent>
    </p:spTree>
    <p:extLst>
      <p:ext uri="{BB962C8B-B14F-4D97-AF65-F5344CB8AC3E}">
        <p14:creationId xmlns:p14="http://schemas.microsoft.com/office/powerpoint/2010/main" val="3019674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Metin kutusu"/>
          <p:cNvSpPr txBox="1"/>
          <p:nvPr/>
        </p:nvSpPr>
        <p:spPr>
          <a:xfrm>
            <a:off x="2809852" y="2285992"/>
            <a:ext cx="7429552" cy="369332"/>
          </a:xfrm>
          <a:prstGeom prst="rect">
            <a:avLst/>
          </a:prstGeom>
          <a:noFill/>
        </p:spPr>
        <p:txBody>
          <a:bodyPr wrap="square" rtlCol="0">
            <a:spAutoFit/>
          </a:bodyPr>
          <a:lstStyle/>
          <a:p>
            <a:r>
              <a:rPr lang="tr-TR" dirty="0" smtClean="0"/>
              <a:t>Kütle Merkezi     =       Ağırlık Merkezi</a:t>
            </a:r>
            <a:endParaRPr lang="tr-TR" dirty="0"/>
          </a:p>
        </p:txBody>
      </p:sp>
      <p:sp>
        <p:nvSpPr>
          <p:cNvPr id="34" name="Multiply 24"/>
          <p:cNvSpPr/>
          <p:nvPr/>
        </p:nvSpPr>
        <p:spPr>
          <a:xfrm>
            <a:off x="4108351" y="1882906"/>
            <a:ext cx="1541736" cy="1197526"/>
          </a:xfrm>
          <a:prstGeom prst="mathMultiply">
            <a:avLst/>
          </a:prstGeom>
          <a:solidFill>
            <a:srgbClr val="FF0000">
              <a:alpha val="47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35 Metin kutusu"/>
          <p:cNvSpPr txBox="1"/>
          <p:nvPr/>
        </p:nvSpPr>
        <p:spPr>
          <a:xfrm>
            <a:off x="3595670" y="642918"/>
            <a:ext cx="6643734" cy="584775"/>
          </a:xfrm>
          <a:prstGeom prst="rect">
            <a:avLst/>
          </a:prstGeom>
          <a:noFill/>
        </p:spPr>
        <p:txBody>
          <a:bodyPr wrap="square" rtlCol="0">
            <a:spAutoFit/>
          </a:bodyPr>
          <a:lstStyle/>
          <a:p>
            <a:r>
              <a:rPr lang="tr-TR" sz="3200" dirty="0" smtClean="0">
                <a:latin typeface="Calibri" pitchFamily="34" charset="0"/>
                <a:cs typeface="Calibri" pitchFamily="34" charset="0"/>
              </a:rPr>
              <a:t>Cisimlerin Kütle vs Ağırlık Merkezleri</a:t>
            </a:r>
            <a:endParaRPr lang="tr-TR" sz="3200" dirty="0">
              <a:latin typeface="Calibri" pitchFamily="34" charset="0"/>
              <a:cs typeface="Calibri" pitchFamily="34" charset="0"/>
            </a:endParaRPr>
          </a:p>
        </p:txBody>
      </p:sp>
      <p:sp>
        <p:nvSpPr>
          <p:cNvPr id="42" name="41 Metin kutusu"/>
          <p:cNvSpPr txBox="1"/>
          <p:nvPr/>
        </p:nvSpPr>
        <p:spPr>
          <a:xfrm>
            <a:off x="2952728" y="1714488"/>
            <a:ext cx="7000924" cy="369332"/>
          </a:xfrm>
          <a:prstGeom prst="rect">
            <a:avLst/>
          </a:prstGeom>
          <a:noFill/>
          <a:ln>
            <a:noFill/>
          </a:ln>
        </p:spPr>
        <p:txBody>
          <a:bodyPr wrap="square" rtlCol="0">
            <a:spAutoFit/>
          </a:bodyPr>
          <a:lstStyle/>
          <a:p>
            <a:r>
              <a:rPr lang="tr-TR" dirty="0" smtClean="0"/>
              <a:t>Her zaman,</a:t>
            </a:r>
            <a:endParaRPr lang="tr-TR" dirty="0"/>
          </a:p>
        </p:txBody>
      </p:sp>
      <p:sp>
        <p:nvSpPr>
          <p:cNvPr id="44" name="43 Dikdörtgen"/>
          <p:cNvSpPr/>
          <p:nvPr/>
        </p:nvSpPr>
        <p:spPr>
          <a:xfrm>
            <a:off x="2952728" y="3099482"/>
            <a:ext cx="4357718" cy="3970318"/>
          </a:xfrm>
          <a:prstGeom prst="rect">
            <a:avLst/>
          </a:prstGeom>
        </p:spPr>
        <p:txBody>
          <a:bodyPr wrap="square">
            <a:spAutoFit/>
          </a:bodyPr>
          <a:lstStyle/>
          <a:p>
            <a:endParaRPr lang="tr-TR" dirty="0" smtClean="0"/>
          </a:p>
          <a:p>
            <a:pPr marL="171450" indent="-171450">
              <a:buFont typeface="Arial" pitchFamily="34" charset="0"/>
              <a:buChar char="•"/>
            </a:pPr>
            <a:r>
              <a:rPr lang="tr-TR" dirty="0" smtClean="0"/>
              <a:t>Çok uzun yapıların (Gökdelen) aşağı bölgelerine etkiyen yerçekimi ivmesi yukarıdaki bölgelere etkiyenden farklıdır.</a:t>
            </a:r>
          </a:p>
          <a:p>
            <a:endParaRPr lang="tr-TR" dirty="0" smtClean="0"/>
          </a:p>
          <a:p>
            <a:pPr marL="171450" indent="-171450">
              <a:buFont typeface="Arial" pitchFamily="34" charset="0"/>
              <a:buChar char="•"/>
            </a:pPr>
            <a:r>
              <a:rPr lang="tr-TR" dirty="0" smtClean="0"/>
              <a:t> Kütle çekim ivmesinin sıfır olduğu bir noktada kütle merkezinden bahsedebilirken ağırlık merkezinden bahsetmek mümkün değildir.</a:t>
            </a:r>
          </a:p>
          <a:p>
            <a:pPr>
              <a:buFont typeface="Arial" pitchFamily="34" charset="0"/>
              <a:buChar char="•"/>
            </a:pPr>
            <a:endParaRPr lang="tr-TR" dirty="0" smtClean="0"/>
          </a:p>
          <a:p>
            <a:pPr>
              <a:buFont typeface="Arial" pitchFamily="34" charset="0"/>
              <a:buChar char="•"/>
            </a:pPr>
            <a:endParaRPr lang="tr-TR" dirty="0" smtClean="0"/>
          </a:p>
          <a:p>
            <a:pPr>
              <a:buFont typeface="Arial" pitchFamily="34" charset="0"/>
              <a:buChar char="•"/>
            </a:pPr>
            <a:endParaRPr lang="tr-TR" dirty="0" smtClean="0"/>
          </a:p>
        </p:txBody>
      </p:sp>
      <p:sp>
        <p:nvSpPr>
          <p:cNvPr id="47" name="TextBox 4"/>
          <p:cNvSpPr txBox="1"/>
          <p:nvPr/>
        </p:nvSpPr>
        <p:spPr>
          <a:xfrm>
            <a:off x="238084" y="1227693"/>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pic>
        <p:nvPicPr>
          <p:cNvPr id="11" name="10 Resim" descr="https://upload.wikimedia.org/wikipedia/tr/thumb/2/2f/Burj_Khalifa_building.jpg/170px-Burj_Khalifa_building.jpg"/>
          <p:cNvPicPr/>
          <p:nvPr/>
        </p:nvPicPr>
        <p:blipFill>
          <a:blip r:embed="rId3"/>
          <a:srcRect/>
          <a:stretch>
            <a:fillRect/>
          </a:stretch>
        </p:blipFill>
        <p:spPr bwMode="auto">
          <a:xfrm>
            <a:off x="9953652" y="3428999"/>
            <a:ext cx="1952596" cy="2809803"/>
          </a:xfrm>
          <a:prstGeom prst="rect">
            <a:avLst/>
          </a:prstGeom>
          <a:noFill/>
        </p:spPr>
      </p:pic>
      <p:pic>
        <p:nvPicPr>
          <p:cNvPr id="12" name="11 Resim" descr="http://www.hercocuk.org/imgsize.php?img=images/articles/872.jpg&amp;w=300"/>
          <p:cNvPicPr/>
          <p:nvPr/>
        </p:nvPicPr>
        <p:blipFill>
          <a:blip r:embed="rId4"/>
          <a:srcRect/>
          <a:stretch>
            <a:fillRect/>
          </a:stretch>
        </p:blipFill>
        <p:spPr bwMode="auto">
          <a:xfrm>
            <a:off x="7310446" y="3429000"/>
            <a:ext cx="2529970" cy="2809802"/>
          </a:xfrm>
          <a:prstGeom prst="rect">
            <a:avLst/>
          </a:prstGeom>
          <a:noFill/>
        </p:spPr>
      </p:pic>
      <p:cxnSp>
        <p:nvCxnSpPr>
          <p:cNvPr id="14" name="13 Düz Bağlayıcı"/>
          <p:cNvCxnSpPr/>
          <p:nvPr/>
        </p:nvCxnSpPr>
        <p:spPr>
          <a:xfrm>
            <a:off x="10239404" y="3571876"/>
            <a:ext cx="114300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Action Button: Help 1">
            <a:hlinkClick r:id="" action="ppaction://noaction" highlightClick="1"/>
          </p:cNvPr>
          <p:cNvSpPr/>
          <p:nvPr/>
        </p:nvSpPr>
        <p:spPr>
          <a:xfrm>
            <a:off x="4655840" y="1714488"/>
            <a:ext cx="432048" cy="571504"/>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14 Düz Bağlayıcı"/>
          <p:cNvCxnSpPr/>
          <p:nvPr/>
        </p:nvCxnSpPr>
        <p:spPr>
          <a:xfrm>
            <a:off x="9953652" y="5572140"/>
            <a:ext cx="114300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39 Metin kutusu"/>
          <p:cNvSpPr txBox="1"/>
          <p:nvPr/>
        </p:nvSpPr>
        <p:spPr>
          <a:xfrm>
            <a:off x="7353199" y="1714206"/>
            <a:ext cx="4705865" cy="923330"/>
          </a:xfrm>
          <a:prstGeom prst="rect">
            <a:avLst/>
          </a:prstGeom>
          <a:noFill/>
        </p:spPr>
        <p:txBody>
          <a:bodyPr wrap="square" rtlCol="0">
            <a:spAutoFit/>
          </a:bodyPr>
          <a:lstStyle/>
          <a:p>
            <a:pPr marL="114300" indent="-114300">
              <a:buFont typeface="Arial" pitchFamily="34" charset="0"/>
              <a:buChar char="•"/>
            </a:pPr>
            <a:r>
              <a:rPr lang="tr-TR" dirty="0" smtClean="0"/>
              <a:t>Bir cismin her noktasına aynı yerçekimi ivmesi etki </a:t>
            </a:r>
            <a:r>
              <a:rPr lang="tr-TR" u="sng" dirty="0" smtClean="0"/>
              <a:t>ederse</a:t>
            </a:r>
            <a:r>
              <a:rPr lang="tr-TR" dirty="0" smtClean="0"/>
              <a:t> kütle merkezi ağırlık merkeziyle aynı noktadadır.</a:t>
            </a:r>
            <a:endParaRPr lang="tr-TR" dirty="0"/>
          </a:p>
        </p:txBody>
      </p:sp>
    </p:spTree>
    <p:extLst>
      <p:ext uri="{BB962C8B-B14F-4D97-AF65-F5344CB8AC3E}">
        <p14:creationId xmlns:p14="http://schemas.microsoft.com/office/powerpoint/2010/main" val="422374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00"/>
                                        <p:tgtEl>
                                          <p:spTgt spid="34"/>
                                        </p:tgtEl>
                                      </p:cBhvr>
                                    </p:animEffect>
                                    <p:anim calcmode="lin" valueType="num">
                                      <p:cBhvr>
                                        <p:cTn id="8" dur="700" fill="hold"/>
                                        <p:tgtEl>
                                          <p:spTgt spid="34"/>
                                        </p:tgtEl>
                                        <p:attrNameLst>
                                          <p:attrName>ppt_w</p:attrName>
                                        </p:attrNameLst>
                                      </p:cBhvr>
                                      <p:tavLst>
                                        <p:tav tm="0" fmla="#ppt_w*sin(2.5*pi*$)">
                                          <p:val>
                                            <p:fltVal val="0"/>
                                          </p:val>
                                        </p:tav>
                                        <p:tav tm="100000">
                                          <p:val>
                                            <p:fltVal val="1"/>
                                          </p:val>
                                        </p:tav>
                                      </p:tavLst>
                                    </p:anim>
                                    <p:anim calcmode="lin" valueType="num">
                                      <p:cBhvr>
                                        <p:cTn id="9" dur="700" fill="hold"/>
                                        <p:tgtEl>
                                          <p:spTgt spid="34"/>
                                        </p:tgtEl>
                                        <p:attrNameLst>
                                          <p:attrName>ppt_h</p:attrName>
                                        </p:attrNameLst>
                                      </p:cBhvr>
                                      <p:tavLst>
                                        <p:tav tm="0">
                                          <p:val>
                                            <p:strVal val="#ppt_h"/>
                                          </p:val>
                                        </p:tav>
                                        <p:tav tm="100000">
                                          <p:val>
                                            <p:strVal val="#ppt_h"/>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ox(in)">
                                      <p:cBhvr>
                                        <p:cTn id="16" dur="500"/>
                                        <p:tgtEl>
                                          <p:spTgt spid="44"/>
                                        </p:tgtEl>
                                      </p:cBhvr>
                                    </p:animEffect>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Metin kutusu"/>
          <p:cNvSpPr txBox="1"/>
          <p:nvPr/>
        </p:nvSpPr>
        <p:spPr>
          <a:xfrm>
            <a:off x="3595670" y="642918"/>
            <a:ext cx="6643734" cy="584775"/>
          </a:xfrm>
          <a:prstGeom prst="rect">
            <a:avLst/>
          </a:prstGeom>
          <a:noFill/>
        </p:spPr>
        <p:txBody>
          <a:bodyPr wrap="square" rtlCol="0">
            <a:spAutoFit/>
          </a:bodyPr>
          <a:lstStyle/>
          <a:p>
            <a:r>
              <a:rPr lang="tr-TR" sz="3200" dirty="0" smtClean="0">
                <a:latin typeface="Calibri" pitchFamily="34" charset="0"/>
                <a:cs typeface="Calibri" pitchFamily="34" charset="0"/>
              </a:rPr>
              <a:t>Cisimlerin Kütle vs Ağırlık Merkezleri</a:t>
            </a:r>
            <a:endParaRPr lang="tr-TR" sz="3200" dirty="0">
              <a:latin typeface="Calibri" pitchFamily="34" charset="0"/>
              <a:cs typeface="Calibri" pitchFamily="34" charset="0"/>
            </a:endParaRPr>
          </a:p>
        </p:txBody>
      </p:sp>
      <p:sp>
        <p:nvSpPr>
          <p:cNvPr id="47" name="TextBox 4"/>
          <p:cNvSpPr txBox="1"/>
          <p:nvPr/>
        </p:nvSpPr>
        <p:spPr>
          <a:xfrm>
            <a:off x="238084" y="1227693"/>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pic>
        <p:nvPicPr>
          <p:cNvPr id="11" name="10 Resim" descr="https://upload.wikimedia.org/wikipedia/tr/thumb/2/2f/Burj_Khalifa_building.jpg/170px-Burj_Khalifa_building.jpg"/>
          <p:cNvPicPr/>
          <p:nvPr/>
        </p:nvPicPr>
        <p:blipFill>
          <a:blip r:embed="rId3"/>
          <a:srcRect/>
          <a:stretch>
            <a:fillRect/>
          </a:stretch>
        </p:blipFill>
        <p:spPr bwMode="auto">
          <a:xfrm>
            <a:off x="7752184" y="1227693"/>
            <a:ext cx="4154064" cy="5011109"/>
          </a:xfrm>
          <a:prstGeom prst="rect">
            <a:avLst/>
          </a:prstGeom>
          <a:noFill/>
        </p:spPr>
      </p:pic>
      <p:pic>
        <p:nvPicPr>
          <p:cNvPr id="12" name="11 Resim" descr="http://www.hercocuk.org/imgsize.php?img=images/articles/872.jpg&amp;w=300"/>
          <p:cNvPicPr/>
          <p:nvPr/>
        </p:nvPicPr>
        <p:blipFill>
          <a:blip r:embed="rId4"/>
          <a:srcRect/>
          <a:stretch>
            <a:fillRect/>
          </a:stretch>
        </p:blipFill>
        <p:spPr bwMode="auto">
          <a:xfrm>
            <a:off x="3431704" y="1250826"/>
            <a:ext cx="3960440" cy="4554438"/>
          </a:xfrm>
          <a:prstGeom prst="rect">
            <a:avLst/>
          </a:prstGeom>
          <a:noFill/>
        </p:spPr>
      </p:pic>
      <p:sp>
        <p:nvSpPr>
          <p:cNvPr id="3" name="TextBox 2"/>
          <p:cNvSpPr txBox="1"/>
          <p:nvPr/>
        </p:nvSpPr>
        <p:spPr>
          <a:xfrm>
            <a:off x="5087888" y="6393522"/>
            <a:ext cx="6365845" cy="707886"/>
          </a:xfrm>
          <a:prstGeom prst="rect">
            <a:avLst/>
          </a:prstGeom>
          <a:noFill/>
        </p:spPr>
        <p:txBody>
          <a:bodyPr wrap="none" rtlCol="0">
            <a:spAutoFit/>
          </a:bodyPr>
          <a:lstStyle/>
          <a:p>
            <a:r>
              <a:rPr lang="tr-TR" sz="2000" dirty="0" smtClean="0"/>
              <a:t>Bu binaların ağırlık ve kütle merkezleri nerededir?</a:t>
            </a:r>
          </a:p>
          <a:p>
            <a:endParaRPr lang="tr-TR" sz="2000" dirty="0"/>
          </a:p>
        </p:txBody>
      </p:sp>
    </p:spTree>
    <p:extLst>
      <p:ext uri="{BB962C8B-B14F-4D97-AF65-F5344CB8AC3E}">
        <p14:creationId xmlns:p14="http://schemas.microsoft.com/office/powerpoint/2010/main" val="282917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3287688" y="3263254"/>
            <a:ext cx="8904312" cy="2677656"/>
          </a:xfrm>
          <a:prstGeom prst="rect">
            <a:avLst/>
          </a:prstGeom>
          <a:noFill/>
        </p:spPr>
        <p:txBody>
          <a:bodyPr wrap="square" rtlCol="0">
            <a:spAutoFit/>
          </a:bodyPr>
          <a:lstStyle/>
          <a:p>
            <a:pPr marL="342900" indent="-342900">
              <a:buFont typeface="+mj-lt"/>
              <a:buAutoNum type="arabicPeriod"/>
            </a:pPr>
            <a:r>
              <a:rPr lang="tr-TR" sz="2400" dirty="0" smtClean="0"/>
              <a:t>Cisimlerin ağırlık merkezleri bulunurken</a:t>
            </a:r>
          </a:p>
          <a:p>
            <a:pPr marL="342900" indent="-342900"/>
            <a:endParaRPr lang="tr-TR" sz="2400" dirty="0" smtClean="0"/>
          </a:p>
          <a:p>
            <a:pPr marL="171450" indent="-171450">
              <a:buFont typeface="Arial" pitchFamily="34" charset="0"/>
              <a:buChar char="•"/>
            </a:pPr>
            <a:r>
              <a:rPr lang="tr-TR" sz="2400" dirty="0" smtClean="0"/>
              <a:t> Türdeş çubukların uzunlukları arasındaki oran,</a:t>
            </a:r>
          </a:p>
          <a:p>
            <a:pPr marL="171450" indent="-171450">
              <a:buFont typeface="Arial" pitchFamily="34" charset="0"/>
              <a:buChar char="•"/>
            </a:pPr>
            <a:r>
              <a:rPr lang="tr-TR" sz="2400" dirty="0" smtClean="0"/>
              <a:t>Türdeş levhaların alanları arasındaki oran</a:t>
            </a:r>
          </a:p>
          <a:p>
            <a:pPr marL="171450" indent="-171450">
              <a:buFont typeface="Arial" pitchFamily="34" charset="0"/>
              <a:buChar char="•"/>
            </a:pPr>
            <a:r>
              <a:rPr lang="tr-TR" sz="2400" dirty="0" smtClean="0"/>
              <a:t>Türdeş ve üç boyutlu cisimlerin hacimleri arasındaki oran</a:t>
            </a:r>
            <a:endParaRPr lang="en-US" sz="2400" dirty="0" smtClean="0"/>
          </a:p>
          <a:p>
            <a:r>
              <a:rPr lang="en-US" sz="2400" dirty="0" smtClean="0"/>
              <a:t> </a:t>
            </a:r>
            <a:endParaRPr lang="tr-TR" sz="2400" dirty="0" smtClean="0"/>
          </a:p>
          <a:p>
            <a:pPr marL="171450" indent="-171450"/>
            <a:r>
              <a:rPr lang="tr-TR" sz="2400" dirty="0" smtClean="0"/>
              <a:t>kullanılabilir. </a:t>
            </a:r>
            <a:endParaRPr lang="tr-TR" sz="2400" dirty="0"/>
          </a:p>
        </p:txBody>
      </p:sp>
      <p:sp>
        <p:nvSpPr>
          <p:cNvPr id="10" name="TextBox 4"/>
          <p:cNvSpPr txBox="1"/>
          <p:nvPr/>
        </p:nvSpPr>
        <p:spPr>
          <a:xfrm>
            <a:off x="380960"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
        <p:nvSpPr>
          <p:cNvPr id="13" name="12 Metin kutusu"/>
          <p:cNvSpPr txBox="1"/>
          <p:nvPr/>
        </p:nvSpPr>
        <p:spPr>
          <a:xfrm>
            <a:off x="3381356" y="816430"/>
            <a:ext cx="8691308" cy="400110"/>
          </a:xfrm>
          <a:prstGeom prst="rect">
            <a:avLst/>
          </a:prstGeom>
          <a:noFill/>
        </p:spPr>
        <p:txBody>
          <a:bodyPr wrap="square" rtlCol="0">
            <a:spAutoFit/>
          </a:bodyPr>
          <a:lstStyle/>
          <a:p>
            <a:r>
              <a:rPr lang="tr-TR" sz="2000" dirty="0" smtClean="0"/>
              <a:t>Soruları çözerken aşağıda verilen bilgiler size yardımcı olacaktır.</a:t>
            </a:r>
          </a:p>
        </p:txBody>
      </p:sp>
      <p:sp>
        <p:nvSpPr>
          <p:cNvPr id="14" name="13 5-Nokta Yıldız"/>
          <p:cNvSpPr/>
          <p:nvPr/>
        </p:nvSpPr>
        <p:spPr>
          <a:xfrm>
            <a:off x="3095604" y="861554"/>
            <a:ext cx="285752" cy="2780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Picture 2" descr="çember daire küre ile ilgili görsel sonucu"/>
          <p:cNvPicPr>
            <a:picLocks noChangeAspect="1" noChangeArrowheads="1"/>
          </p:cNvPicPr>
          <p:nvPr/>
        </p:nvPicPr>
        <p:blipFill>
          <a:blip r:embed="rId2"/>
          <a:srcRect/>
          <a:stretch>
            <a:fillRect/>
          </a:stretch>
        </p:blipFill>
        <p:spPr bwMode="auto">
          <a:xfrm>
            <a:off x="8184232" y="1997552"/>
            <a:ext cx="3419475" cy="1181101"/>
          </a:xfrm>
          <a:prstGeom prst="rect">
            <a:avLst/>
          </a:prstGeom>
          <a:noFill/>
        </p:spPr>
      </p:pic>
      <p:sp>
        <p:nvSpPr>
          <p:cNvPr id="17" name="16 Metin kutusu"/>
          <p:cNvSpPr txBox="1"/>
          <p:nvPr/>
        </p:nvSpPr>
        <p:spPr>
          <a:xfrm>
            <a:off x="8191513" y="1772816"/>
            <a:ext cx="3419475" cy="276999"/>
          </a:xfrm>
          <a:prstGeom prst="rect">
            <a:avLst/>
          </a:prstGeom>
          <a:noFill/>
        </p:spPr>
        <p:txBody>
          <a:bodyPr wrap="square" rtlCol="0">
            <a:spAutoFit/>
          </a:bodyPr>
          <a:lstStyle/>
          <a:p>
            <a:r>
              <a:rPr lang="tr-TR" sz="1200" dirty="0" smtClean="0"/>
              <a:t>Hacim                     Alan                 Çevre</a:t>
            </a:r>
            <a:endParaRPr lang="tr-TR" sz="1200" dirty="0"/>
          </a:p>
        </p:txBody>
      </p:sp>
    </p:spTree>
    <p:extLst>
      <p:ext uri="{BB962C8B-B14F-4D97-AF65-F5344CB8AC3E}">
        <p14:creationId xmlns:p14="http://schemas.microsoft.com/office/powerpoint/2010/main" val="28893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8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7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8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7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6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ip ile asılan cisim ile ilgili görsel sonucu"/>
          <p:cNvPicPr>
            <a:picLocks noChangeAspect="1" noChangeArrowheads="1"/>
          </p:cNvPicPr>
          <p:nvPr/>
        </p:nvPicPr>
        <p:blipFill>
          <a:blip r:embed="rId2"/>
          <a:srcRect/>
          <a:stretch>
            <a:fillRect/>
          </a:stretch>
        </p:blipFill>
        <p:spPr bwMode="auto">
          <a:xfrm>
            <a:off x="8771125" y="1679676"/>
            <a:ext cx="1752600" cy="1704976"/>
          </a:xfrm>
          <a:prstGeom prst="rect">
            <a:avLst/>
          </a:prstGeom>
          <a:noFill/>
        </p:spPr>
      </p:pic>
      <p:sp>
        <p:nvSpPr>
          <p:cNvPr id="11" name="10 Metin kutusu"/>
          <p:cNvSpPr txBox="1"/>
          <p:nvPr/>
        </p:nvSpPr>
        <p:spPr>
          <a:xfrm>
            <a:off x="3095603" y="1717539"/>
            <a:ext cx="4964591" cy="923330"/>
          </a:xfrm>
          <a:prstGeom prst="rect">
            <a:avLst/>
          </a:prstGeom>
          <a:noFill/>
        </p:spPr>
        <p:txBody>
          <a:bodyPr wrap="square" rtlCol="0">
            <a:spAutoFit/>
          </a:bodyPr>
          <a:lstStyle/>
          <a:p>
            <a:pPr marL="342900" indent="-342900"/>
            <a:r>
              <a:rPr lang="tr-TR" dirty="0" smtClean="0"/>
              <a:t>2. Şekildeki gibi asılan cisimlerin dengede kalabilmesi için ipin uzantısının cismin kütle merkezinden geçmesi gerekir.</a:t>
            </a:r>
            <a:endParaRPr lang="tr-TR" dirty="0"/>
          </a:p>
        </p:txBody>
      </p:sp>
      <p:sp>
        <p:nvSpPr>
          <p:cNvPr id="12" name="Multiply 24"/>
          <p:cNvSpPr/>
          <p:nvPr/>
        </p:nvSpPr>
        <p:spPr>
          <a:xfrm>
            <a:off x="8771125" y="2064555"/>
            <a:ext cx="1041670" cy="935218"/>
          </a:xfrm>
          <a:prstGeom prst="mathMultiply">
            <a:avLst/>
          </a:prstGeom>
          <a:solidFill>
            <a:srgbClr val="FF0000">
              <a:alpha val="47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4"/>
          <p:cNvSpPr txBox="1"/>
          <p:nvPr/>
        </p:nvSpPr>
        <p:spPr>
          <a:xfrm>
            <a:off x="380960"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
        <p:nvSpPr>
          <p:cNvPr id="13" name="12 Metin kutusu"/>
          <p:cNvSpPr txBox="1"/>
          <p:nvPr/>
        </p:nvSpPr>
        <p:spPr>
          <a:xfrm>
            <a:off x="3381356" y="816430"/>
            <a:ext cx="9051348" cy="400110"/>
          </a:xfrm>
          <a:prstGeom prst="rect">
            <a:avLst/>
          </a:prstGeom>
          <a:noFill/>
        </p:spPr>
        <p:txBody>
          <a:bodyPr wrap="square" rtlCol="0">
            <a:spAutoFit/>
          </a:bodyPr>
          <a:lstStyle/>
          <a:p>
            <a:r>
              <a:rPr lang="tr-TR" sz="2000" dirty="0" smtClean="0"/>
              <a:t>Soruları çözerken aşağıda verilen bilgiler size yardımcı olacaktır.</a:t>
            </a:r>
          </a:p>
        </p:txBody>
      </p:sp>
      <p:sp>
        <p:nvSpPr>
          <p:cNvPr id="14" name="13 5-Nokta Yıldız"/>
          <p:cNvSpPr/>
          <p:nvPr/>
        </p:nvSpPr>
        <p:spPr>
          <a:xfrm>
            <a:off x="3095604" y="861554"/>
            <a:ext cx="285752" cy="2780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0 Metin kutusu"/>
          <p:cNvSpPr txBox="1"/>
          <p:nvPr/>
        </p:nvSpPr>
        <p:spPr>
          <a:xfrm>
            <a:off x="3264851" y="4365104"/>
            <a:ext cx="6808109" cy="923330"/>
          </a:xfrm>
          <a:prstGeom prst="rect">
            <a:avLst/>
          </a:prstGeom>
          <a:noFill/>
        </p:spPr>
        <p:txBody>
          <a:bodyPr wrap="square" rtlCol="0">
            <a:spAutoFit/>
          </a:bodyPr>
          <a:lstStyle/>
          <a:p>
            <a:pPr marL="342900" indent="-342900"/>
            <a:r>
              <a:rPr lang="tr-TR" dirty="0" smtClean="0"/>
              <a:t>3. Birleştirilen iki cismin ağırlık merkezleri iki cismin ağırlık merkezlerini birleştiren doğru üzerinde ağır olan cisme yakın olur. </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ppt_w</p:attrName>
                                        </p:attrNameLst>
                                      </p:cBhvr>
                                      <p:tavLst>
                                        <p:tav tm="0" fmla="#ppt_w*sin(2.5*pi*$)">
                                          <p:val>
                                            <p:fltVal val="0"/>
                                          </p:val>
                                        </p:tav>
                                        <p:tav tm="100000">
                                          <p:val>
                                            <p:fltVal val="1"/>
                                          </p:val>
                                        </p:tav>
                                      </p:tavLst>
                                    </p:anim>
                                    <p:anim calcmode="lin" valueType="num">
                                      <p:cBhvr>
                                        <p:cTn id="1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57" y="1311159"/>
            <a:ext cx="6790944" cy="523220"/>
          </a:xfrm>
          <a:prstGeom prst="rect">
            <a:avLst/>
          </a:prstGeom>
          <a:noFill/>
        </p:spPr>
        <p:txBody>
          <a:bodyPr wrap="square" rtlCol="0">
            <a:spAutoFit/>
          </a:bodyPr>
          <a:lstStyle/>
          <a:p>
            <a:r>
              <a:rPr lang="tr-TR" sz="2800" b="1" dirty="0" smtClean="0"/>
              <a:t>Ne Öğreneceğiz: KAZANIMLAR</a:t>
            </a:r>
            <a:endParaRPr lang="tr-TR" sz="2800" b="1" dirty="0"/>
          </a:p>
        </p:txBody>
      </p:sp>
      <p:sp>
        <p:nvSpPr>
          <p:cNvPr id="2" name="Rectangle 1"/>
          <p:cNvSpPr/>
          <p:nvPr/>
        </p:nvSpPr>
        <p:spPr>
          <a:xfrm>
            <a:off x="688257" y="2428868"/>
            <a:ext cx="10530349" cy="3170099"/>
          </a:xfrm>
          <a:prstGeom prst="rect">
            <a:avLst/>
          </a:prstGeom>
        </p:spPr>
        <p:txBody>
          <a:bodyPr wrap="square">
            <a:spAutoFit/>
          </a:bodyPr>
          <a:lstStyle/>
          <a:p>
            <a:r>
              <a:rPr lang="tr-TR" sz="2000" dirty="0" smtClean="0"/>
              <a:t>11.1.9.1. Cisimlerin denge durumunu analiz eder.</a:t>
            </a:r>
          </a:p>
          <a:p>
            <a:endParaRPr lang="tr-TR" sz="2000" dirty="0" smtClean="0"/>
          </a:p>
          <a:p>
            <a:r>
              <a:rPr lang="tr-TR" sz="2000" dirty="0" smtClean="0"/>
              <a:t>11.1.9.2. Kuvvetlerin dengesi ile ilgili günlük hayattan problem durumları ortaya           </a:t>
            </a:r>
          </a:p>
          <a:p>
            <a:r>
              <a:rPr lang="tr-TR" sz="2000" dirty="0" smtClean="0"/>
              <a:t>               koyar ve çözüm yolları üretir.</a:t>
            </a:r>
          </a:p>
          <a:p>
            <a:endParaRPr lang="tr-TR" sz="2000" dirty="0" smtClean="0"/>
          </a:p>
          <a:p>
            <a:r>
              <a:rPr lang="tr-TR" sz="2000" dirty="0" smtClean="0"/>
              <a:t>11.1.9.3. Cisimlerin kütle ve ağırlık merkezlerinin yerini karşılaştırır.</a:t>
            </a:r>
          </a:p>
          <a:p>
            <a:r>
              <a:rPr lang="tr-TR" sz="2000" dirty="0" smtClean="0"/>
              <a:t>               a. Öğrencilerin günlük hayattaki cisimlerin kütle ve ağırlık merkezlerinin   </a:t>
            </a:r>
          </a:p>
          <a:p>
            <a:r>
              <a:rPr lang="tr-TR" sz="2000" dirty="0" smtClean="0"/>
              <a:t>                   yerlerini hesaplamaları sağlanır.</a:t>
            </a:r>
          </a:p>
          <a:p>
            <a:r>
              <a:rPr lang="tr-TR" sz="2000" dirty="0" smtClean="0"/>
              <a:t>               b. Kütle ve ağırlık merkezlerinin birbirlerinin yerine kullanılamayacağı  </a:t>
            </a:r>
          </a:p>
          <a:p>
            <a:r>
              <a:rPr lang="tr-TR" sz="2000" dirty="0" smtClean="0"/>
              <a:t>                   durumlar vurgulanır.</a:t>
            </a:r>
            <a:endParaRPr lang="tr-TR" sz="2000" dirty="0"/>
          </a:p>
        </p:txBody>
      </p:sp>
      <p:sp>
        <p:nvSpPr>
          <p:cNvPr id="3" name="Rectangle 2"/>
          <p:cNvSpPr/>
          <p:nvPr/>
        </p:nvSpPr>
        <p:spPr>
          <a:xfrm>
            <a:off x="688256" y="1834379"/>
            <a:ext cx="10530350" cy="1200329"/>
          </a:xfrm>
          <a:prstGeom prst="rect">
            <a:avLst/>
          </a:prstGeom>
        </p:spPr>
        <p:txBody>
          <a:bodyPr wrap="square">
            <a:spAutoFit/>
          </a:bodyPr>
          <a:lstStyle/>
          <a:p>
            <a:pPr>
              <a:lnSpc>
                <a:spcPct val="200000"/>
              </a:lnSpc>
            </a:pPr>
            <a:r>
              <a:rPr lang="tr-TR" b="1" dirty="0" smtClean="0"/>
              <a:t>1.9. Denge </a:t>
            </a:r>
          </a:p>
          <a:p>
            <a:pPr>
              <a:lnSpc>
                <a:spcPct val="200000"/>
              </a:lnSpc>
            </a:pPr>
            <a:endParaRPr lang="tr-TR" b="1" dirty="0" smtClean="0"/>
          </a:p>
        </p:txBody>
      </p:sp>
    </p:spTree>
    <p:extLst>
      <p:ext uri="{BB962C8B-B14F-4D97-AF65-F5344CB8AC3E}">
        <p14:creationId xmlns:p14="http://schemas.microsoft.com/office/powerpoint/2010/main" val="4288007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p:nvPr/>
        </p:nvSpPr>
        <p:spPr>
          <a:xfrm>
            <a:off x="380960"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pic>
        <p:nvPicPr>
          <p:cNvPr id="2" name="Picture 1"/>
          <p:cNvPicPr>
            <a:picLocks noChangeAspect="1"/>
          </p:cNvPicPr>
          <p:nvPr/>
        </p:nvPicPr>
        <p:blipFill>
          <a:blip r:embed="rId2"/>
          <a:stretch>
            <a:fillRect/>
          </a:stretch>
        </p:blipFill>
        <p:spPr>
          <a:xfrm>
            <a:off x="3647728" y="1156598"/>
            <a:ext cx="6919934" cy="3712562"/>
          </a:xfrm>
          <a:prstGeom prst="rect">
            <a:avLst/>
          </a:prstGeom>
        </p:spPr>
      </p:pic>
      <p:sp>
        <p:nvSpPr>
          <p:cNvPr id="3" name="TextBox 2"/>
          <p:cNvSpPr txBox="1"/>
          <p:nvPr/>
        </p:nvSpPr>
        <p:spPr>
          <a:xfrm>
            <a:off x="5442345" y="5301208"/>
            <a:ext cx="3894015" cy="461665"/>
          </a:xfrm>
          <a:prstGeom prst="rect">
            <a:avLst/>
          </a:prstGeom>
          <a:noFill/>
        </p:spPr>
        <p:txBody>
          <a:bodyPr wrap="none" rtlCol="0">
            <a:spAutoFit/>
          </a:bodyPr>
          <a:lstStyle/>
          <a:p>
            <a:r>
              <a:rPr lang="tr-TR" sz="2400" dirty="0" smtClean="0"/>
              <a:t>Kütle merkezleri nerede?</a:t>
            </a:r>
            <a:endParaRPr lang="tr-TR" sz="2400" dirty="0"/>
          </a:p>
        </p:txBody>
      </p:sp>
      <p:sp>
        <p:nvSpPr>
          <p:cNvPr id="4" name="5-Point Star 3"/>
          <p:cNvSpPr/>
          <p:nvPr/>
        </p:nvSpPr>
        <p:spPr>
          <a:xfrm>
            <a:off x="9789004" y="3573016"/>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5" name="5-Point Star 14"/>
          <p:cNvSpPr/>
          <p:nvPr/>
        </p:nvSpPr>
        <p:spPr>
          <a:xfrm>
            <a:off x="6721632" y="2714530"/>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8" name="5-Point Star 17"/>
          <p:cNvSpPr/>
          <p:nvPr/>
        </p:nvSpPr>
        <p:spPr>
          <a:xfrm>
            <a:off x="4611882" y="3068960"/>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9" name="5-Point Star 18"/>
          <p:cNvSpPr/>
          <p:nvPr/>
        </p:nvSpPr>
        <p:spPr>
          <a:xfrm>
            <a:off x="8356298" y="3318644"/>
            <a:ext cx="72008" cy="7200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6297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p:nvPr/>
        </p:nvSpPr>
        <p:spPr>
          <a:xfrm>
            <a:off x="380960"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pic>
        <p:nvPicPr>
          <p:cNvPr id="5" name="Picture 4"/>
          <p:cNvPicPr>
            <a:picLocks noChangeAspect="1"/>
          </p:cNvPicPr>
          <p:nvPr/>
        </p:nvPicPr>
        <p:blipFill>
          <a:blip r:embed="rId2"/>
          <a:stretch>
            <a:fillRect/>
          </a:stretch>
        </p:blipFill>
        <p:spPr>
          <a:xfrm>
            <a:off x="5288596" y="1139596"/>
            <a:ext cx="6135638" cy="5137574"/>
          </a:xfrm>
          <a:prstGeom prst="rect">
            <a:avLst/>
          </a:prstGeom>
        </p:spPr>
      </p:pic>
      <p:sp>
        <p:nvSpPr>
          <p:cNvPr id="6" name="TextBox 5"/>
          <p:cNvSpPr txBox="1"/>
          <p:nvPr/>
        </p:nvSpPr>
        <p:spPr>
          <a:xfrm>
            <a:off x="3919393" y="663079"/>
            <a:ext cx="7289175" cy="461665"/>
          </a:xfrm>
          <a:prstGeom prst="rect">
            <a:avLst/>
          </a:prstGeom>
          <a:noFill/>
        </p:spPr>
        <p:txBody>
          <a:bodyPr wrap="none" rtlCol="0">
            <a:spAutoFit/>
          </a:bodyPr>
          <a:lstStyle/>
          <a:p>
            <a:r>
              <a:rPr lang="tr-TR" sz="2400" dirty="0" smtClean="0"/>
              <a:t>Bir şey taşırken ağırlık merkezi nasıl değişiyor? </a:t>
            </a:r>
            <a:endParaRPr lang="tr-TR" sz="2400" dirty="0"/>
          </a:p>
        </p:txBody>
      </p:sp>
    </p:spTree>
    <p:extLst>
      <p:ext uri="{BB962C8B-B14F-4D97-AF65-F5344CB8AC3E}">
        <p14:creationId xmlns:p14="http://schemas.microsoft.com/office/powerpoint/2010/main" val="3963944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915568" y="4101410"/>
            <a:ext cx="3632726" cy="461665"/>
          </a:xfrm>
          <a:prstGeom prst="rect">
            <a:avLst/>
          </a:prstGeom>
          <a:noFill/>
        </p:spPr>
        <p:txBody>
          <a:bodyPr wrap="none" rtlCol="0">
            <a:spAutoFit/>
          </a:bodyPr>
          <a:lstStyle/>
          <a:p>
            <a:r>
              <a:rPr lang="tr-TR" sz="2400" dirty="0" smtClean="0"/>
              <a:t>Kütle merkezi nerede?</a:t>
            </a:r>
            <a:endParaRPr lang="tr-TR" sz="2400" dirty="0"/>
          </a:p>
        </p:txBody>
      </p:sp>
      <p:sp>
        <p:nvSpPr>
          <p:cNvPr id="10" name="TextBox 4"/>
          <p:cNvSpPr txBox="1"/>
          <p:nvPr/>
        </p:nvSpPr>
        <p:spPr>
          <a:xfrm>
            <a:off x="380960"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pic>
        <p:nvPicPr>
          <p:cNvPr id="4" name="Picture 3"/>
          <p:cNvPicPr>
            <a:picLocks noChangeAspect="1"/>
          </p:cNvPicPr>
          <p:nvPr/>
        </p:nvPicPr>
        <p:blipFill>
          <a:blip r:embed="rId3"/>
          <a:stretch>
            <a:fillRect/>
          </a:stretch>
        </p:blipFill>
        <p:spPr>
          <a:xfrm>
            <a:off x="4007768" y="836712"/>
            <a:ext cx="7131420" cy="2649444"/>
          </a:xfrm>
          <a:prstGeom prst="rect">
            <a:avLst/>
          </a:prstGeom>
        </p:spPr>
      </p:pic>
      <p:pic>
        <p:nvPicPr>
          <p:cNvPr id="5" name="Picture 4"/>
          <p:cNvPicPr>
            <a:picLocks noChangeAspect="1"/>
          </p:cNvPicPr>
          <p:nvPr/>
        </p:nvPicPr>
        <p:blipFill>
          <a:blip r:embed="rId4"/>
          <a:stretch>
            <a:fillRect/>
          </a:stretch>
        </p:blipFill>
        <p:spPr>
          <a:xfrm>
            <a:off x="4599583" y="2930213"/>
            <a:ext cx="6264696" cy="3815178"/>
          </a:xfrm>
          <a:prstGeom prst="rect">
            <a:avLst/>
          </a:prstGeom>
        </p:spPr>
      </p:pic>
      <p:sp>
        <p:nvSpPr>
          <p:cNvPr id="6" name="TextBox 5"/>
          <p:cNvSpPr txBox="1"/>
          <p:nvPr/>
        </p:nvSpPr>
        <p:spPr>
          <a:xfrm>
            <a:off x="4871864" y="4653136"/>
            <a:ext cx="1013419" cy="369332"/>
          </a:xfrm>
          <a:prstGeom prst="rect">
            <a:avLst/>
          </a:prstGeom>
          <a:noFill/>
        </p:spPr>
        <p:txBody>
          <a:bodyPr wrap="none" rtlCol="0">
            <a:spAutoFit/>
          </a:bodyPr>
          <a:lstStyle/>
          <a:p>
            <a:r>
              <a:rPr lang="tr-TR" dirty="0" smtClean="0"/>
              <a:t>Parmak</a:t>
            </a:r>
            <a:endParaRPr lang="tr-TR" dirty="0"/>
          </a:p>
        </p:txBody>
      </p:sp>
      <p:sp>
        <p:nvSpPr>
          <p:cNvPr id="8" name="TextBox 7"/>
          <p:cNvSpPr txBox="1"/>
          <p:nvPr/>
        </p:nvSpPr>
        <p:spPr>
          <a:xfrm>
            <a:off x="8400256" y="5430372"/>
            <a:ext cx="1013419" cy="369332"/>
          </a:xfrm>
          <a:prstGeom prst="rect">
            <a:avLst/>
          </a:prstGeom>
          <a:noFill/>
        </p:spPr>
        <p:txBody>
          <a:bodyPr wrap="none" rtlCol="0">
            <a:spAutoFit/>
          </a:bodyPr>
          <a:lstStyle/>
          <a:p>
            <a:r>
              <a:rPr lang="tr-TR" dirty="0" smtClean="0"/>
              <a:t>Parmak</a:t>
            </a:r>
            <a:endParaRPr lang="tr-TR" dirty="0"/>
          </a:p>
        </p:txBody>
      </p:sp>
      <p:sp>
        <p:nvSpPr>
          <p:cNvPr id="9" name="TextBox 8"/>
          <p:cNvSpPr txBox="1"/>
          <p:nvPr/>
        </p:nvSpPr>
        <p:spPr>
          <a:xfrm>
            <a:off x="6960096" y="6411440"/>
            <a:ext cx="1718740" cy="369332"/>
          </a:xfrm>
          <a:prstGeom prst="rect">
            <a:avLst/>
          </a:prstGeom>
          <a:noFill/>
        </p:spPr>
        <p:txBody>
          <a:bodyPr wrap="none" rtlCol="0">
            <a:spAutoFit/>
          </a:bodyPr>
          <a:lstStyle/>
          <a:p>
            <a:r>
              <a:rPr lang="tr-TR" dirty="0" smtClean="0"/>
              <a:t>Kütle Merkezi</a:t>
            </a:r>
            <a:endParaRPr lang="tr-TR" dirty="0"/>
          </a:p>
        </p:txBody>
      </p:sp>
      <p:sp>
        <p:nvSpPr>
          <p:cNvPr id="12" name="TextBox 11"/>
          <p:cNvSpPr txBox="1"/>
          <p:nvPr/>
        </p:nvSpPr>
        <p:spPr>
          <a:xfrm>
            <a:off x="5885283" y="701730"/>
            <a:ext cx="2685351" cy="461665"/>
          </a:xfrm>
          <a:prstGeom prst="rect">
            <a:avLst/>
          </a:prstGeom>
          <a:noFill/>
        </p:spPr>
        <p:txBody>
          <a:bodyPr wrap="none" rtlCol="0">
            <a:spAutoFit/>
          </a:bodyPr>
          <a:lstStyle/>
          <a:p>
            <a:r>
              <a:rPr lang="tr-TR" sz="2400" dirty="0" smtClean="0"/>
              <a:t>Haydi Deneyelim</a:t>
            </a:r>
            <a:endParaRPr lang="tr-TR" sz="2400" dirty="0"/>
          </a:p>
        </p:txBody>
      </p:sp>
    </p:spTree>
    <p:extLst>
      <p:ext uri="{BB962C8B-B14F-4D97-AF65-F5344CB8AC3E}">
        <p14:creationId xmlns:p14="http://schemas.microsoft.com/office/powerpoint/2010/main" val="18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595670" y="857232"/>
            <a:ext cx="4929222" cy="584775"/>
          </a:xfrm>
          <a:prstGeom prst="rect">
            <a:avLst/>
          </a:prstGeom>
          <a:noFill/>
        </p:spPr>
        <p:txBody>
          <a:bodyPr wrap="square" rtlCol="0">
            <a:spAutoFit/>
          </a:bodyPr>
          <a:lstStyle/>
          <a:p>
            <a:r>
              <a:rPr lang="tr-TR" sz="3200" dirty="0" smtClean="0"/>
              <a:t>Örnek Soru</a:t>
            </a:r>
            <a:endParaRPr lang="tr-TR" sz="3200" dirty="0"/>
          </a:p>
        </p:txBody>
      </p:sp>
      <p:sp>
        <p:nvSpPr>
          <p:cNvPr id="7" name="6 Dikdörtgen"/>
          <p:cNvSpPr/>
          <p:nvPr/>
        </p:nvSpPr>
        <p:spPr>
          <a:xfrm>
            <a:off x="7667636" y="2000240"/>
            <a:ext cx="157163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9239272" y="2000240"/>
            <a:ext cx="2500330" cy="1428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7625104" y="2196281"/>
            <a:ext cx="296150" cy="369332"/>
          </a:xfrm>
          <a:prstGeom prst="rect">
            <a:avLst/>
          </a:prstGeom>
          <a:noFill/>
        </p:spPr>
        <p:txBody>
          <a:bodyPr wrap="square" rtlCol="0">
            <a:spAutoFit/>
          </a:bodyPr>
          <a:lstStyle/>
          <a:p>
            <a:r>
              <a:rPr lang="en-US" dirty="0" smtClean="0"/>
              <a:t>X</a:t>
            </a:r>
            <a:endParaRPr lang="tr-TR" dirty="0"/>
          </a:p>
        </p:txBody>
      </p:sp>
      <p:sp>
        <p:nvSpPr>
          <p:cNvPr id="10" name="9 Metin kutusu"/>
          <p:cNvSpPr txBox="1"/>
          <p:nvPr/>
        </p:nvSpPr>
        <p:spPr>
          <a:xfrm>
            <a:off x="11427937" y="2171883"/>
            <a:ext cx="428628" cy="369332"/>
          </a:xfrm>
          <a:prstGeom prst="rect">
            <a:avLst/>
          </a:prstGeom>
          <a:noFill/>
        </p:spPr>
        <p:txBody>
          <a:bodyPr wrap="square" rtlCol="0">
            <a:spAutoFit/>
          </a:bodyPr>
          <a:lstStyle/>
          <a:p>
            <a:r>
              <a:rPr lang="tr-TR" dirty="0" smtClean="0"/>
              <a:t>Y</a:t>
            </a:r>
            <a:endParaRPr lang="tr-TR" dirty="0"/>
          </a:p>
        </p:txBody>
      </p:sp>
      <p:sp>
        <p:nvSpPr>
          <p:cNvPr id="11" name="10 Metin kutusu"/>
          <p:cNvSpPr txBox="1"/>
          <p:nvPr/>
        </p:nvSpPr>
        <p:spPr>
          <a:xfrm>
            <a:off x="3452794" y="1773784"/>
            <a:ext cx="3786214" cy="2308324"/>
          </a:xfrm>
          <a:prstGeom prst="rect">
            <a:avLst/>
          </a:prstGeom>
          <a:noFill/>
        </p:spPr>
        <p:txBody>
          <a:bodyPr wrap="square" rtlCol="0">
            <a:spAutoFit/>
          </a:bodyPr>
          <a:lstStyle/>
          <a:p>
            <a:r>
              <a:rPr lang="tr-TR" dirty="0" smtClean="0"/>
              <a:t>Yandaki şekilde verilen kendi içlerinde türdeş X ve Y cisimlerinden, </a:t>
            </a:r>
            <a:r>
              <a:rPr lang="tr-TR" dirty="0" err="1" smtClean="0"/>
              <a:t>X’in</a:t>
            </a:r>
            <a:r>
              <a:rPr lang="tr-TR" dirty="0" smtClean="0"/>
              <a:t> ağırlığı 2P ve Y’nin ağırlığı 3P’dir. Buna göre düzeneğin kütle merkezi çubukların birleşim noktasından hangi yönde ve ne kadar uzakta olur?</a:t>
            </a:r>
            <a:endParaRPr lang="tr-TR" dirty="0"/>
          </a:p>
        </p:txBody>
      </p:sp>
      <p:sp>
        <p:nvSpPr>
          <p:cNvPr id="12" name="11 Sol Ayraç"/>
          <p:cNvSpPr/>
          <p:nvPr/>
        </p:nvSpPr>
        <p:spPr>
          <a:xfrm rot="5400000">
            <a:off x="10252110" y="630214"/>
            <a:ext cx="474653" cy="2500330"/>
          </a:xfrm>
          <a:prstGeom prst="leftBrace">
            <a:avLst>
              <a:gd name="adj1" fmla="val 8333"/>
              <a:gd name="adj2" fmla="val 531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12 Sol Ayraç"/>
          <p:cNvSpPr/>
          <p:nvPr/>
        </p:nvSpPr>
        <p:spPr>
          <a:xfrm rot="5400000">
            <a:off x="8203421" y="1077616"/>
            <a:ext cx="500063" cy="1571636"/>
          </a:xfrm>
          <a:prstGeom prst="leftBrace">
            <a:avLst>
              <a:gd name="adj1" fmla="val 8333"/>
              <a:gd name="adj2" fmla="val 531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6" name="15 Metin kutusu"/>
          <p:cNvSpPr txBox="1"/>
          <p:nvPr/>
        </p:nvSpPr>
        <p:spPr>
          <a:xfrm>
            <a:off x="7953388" y="1273722"/>
            <a:ext cx="1571636" cy="369332"/>
          </a:xfrm>
          <a:prstGeom prst="rect">
            <a:avLst/>
          </a:prstGeom>
          <a:noFill/>
        </p:spPr>
        <p:txBody>
          <a:bodyPr wrap="square" rtlCol="0">
            <a:spAutoFit/>
          </a:bodyPr>
          <a:lstStyle/>
          <a:p>
            <a:r>
              <a:rPr lang="tr-TR" dirty="0" smtClean="0"/>
              <a:t>10</a:t>
            </a:r>
            <a:r>
              <a:rPr lang="en-US" dirty="0" smtClean="0"/>
              <a:t> </a:t>
            </a:r>
            <a:r>
              <a:rPr lang="tr-TR" dirty="0" smtClean="0"/>
              <a:t>cm</a:t>
            </a:r>
            <a:endParaRPr lang="tr-TR" dirty="0"/>
          </a:p>
        </p:txBody>
      </p:sp>
      <p:sp>
        <p:nvSpPr>
          <p:cNvPr id="17" name="16 Metin kutusu"/>
          <p:cNvSpPr txBox="1"/>
          <p:nvPr/>
        </p:nvSpPr>
        <p:spPr>
          <a:xfrm>
            <a:off x="9953652" y="1244070"/>
            <a:ext cx="1785950" cy="369332"/>
          </a:xfrm>
          <a:prstGeom prst="rect">
            <a:avLst/>
          </a:prstGeom>
          <a:noFill/>
        </p:spPr>
        <p:txBody>
          <a:bodyPr wrap="square" rtlCol="0">
            <a:spAutoFit/>
          </a:bodyPr>
          <a:lstStyle/>
          <a:p>
            <a:r>
              <a:rPr lang="tr-TR" dirty="0" smtClean="0"/>
              <a:t>30</a:t>
            </a:r>
            <a:r>
              <a:rPr lang="en-US" dirty="0" smtClean="0"/>
              <a:t> </a:t>
            </a:r>
            <a:r>
              <a:rPr lang="tr-TR" dirty="0" smtClean="0"/>
              <a:t>cm</a:t>
            </a:r>
            <a:endParaRPr lang="tr-TR" dirty="0"/>
          </a:p>
        </p:txBody>
      </p:sp>
      <p:sp>
        <p:nvSpPr>
          <p:cNvPr id="14" name="13 Metin kutusu"/>
          <p:cNvSpPr txBox="1"/>
          <p:nvPr/>
        </p:nvSpPr>
        <p:spPr>
          <a:xfrm>
            <a:off x="8184232" y="6471859"/>
            <a:ext cx="4118708" cy="369332"/>
          </a:xfrm>
          <a:prstGeom prst="rect">
            <a:avLst/>
          </a:prstGeom>
          <a:noFill/>
        </p:spPr>
        <p:txBody>
          <a:bodyPr wrap="square" rtlCol="0">
            <a:spAutoFit/>
          </a:bodyPr>
          <a:lstStyle/>
          <a:p>
            <a:r>
              <a:rPr lang="tr-TR" dirty="0" smtClean="0"/>
              <a:t>Y’nin ucuna doğru 7 cm uzaklıkta</a:t>
            </a:r>
            <a:endParaRPr lang="tr-TR" dirty="0"/>
          </a:p>
        </p:txBody>
      </p:sp>
      <p:sp>
        <p:nvSpPr>
          <p:cNvPr id="18" name="TextBox 4"/>
          <p:cNvSpPr txBox="1"/>
          <p:nvPr/>
        </p:nvSpPr>
        <p:spPr>
          <a:xfrm>
            <a:off x="380960"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595670" y="857232"/>
            <a:ext cx="4929222" cy="584775"/>
          </a:xfrm>
          <a:prstGeom prst="rect">
            <a:avLst/>
          </a:prstGeom>
          <a:noFill/>
        </p:spPr>
        <p:txBody>
          <a:bodyPr wrap="square" rtlCol="0">
            <a:spAutoFit/>
          </a:bodyPr>
          <a:lstStyle/>
          <a:p>
            <a:r>
              <a:rPr lang="tr-TR" sz="3200" dirty="0" smtClean="0"/>
              <a:t>Örnek Soru</a:t>
            </a:r>
            <a:endParaRPr lang="tr-TR" sz="3200" dirty="0"/>
          </a:p>
        </p:txBody>
      </p:sp>
      <p:sp>
        <p:nvSpPr>
          <p:cNvPr id="14" name="13 Oval"/>
          <p:cNvSpPr/>
          <p:nvPr/>
        </p:nvSpPr>
        <p:spPr>
          <a:xfrm>
            <a:off x="10239404" y="1779855"/>
            <a:ext cx="1428760" cy="12980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Dikdörtgen"/>
          <p:cNvSpPr/>
          <p:nvPr/>
        </p:nvSpPr>
        <p:spPr>
          <a:xfrm>
            <a:off x="8882082" y="1773784"/>
            <a:ext cx="1357322" cy="1298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Metin kutusu"/>
          <p:cNvSpPr txBox="1"/>
          <p:nvPr/>
        </p:nvSpPr>
        <p:spPr>
          <a:xfrm>
            <a:off x="9203553" y="2238131"/>
            <a:ext cx="642942" cy="369332"/>
          </a:xfrm>
          <a:prstGeom prst="rect">
            <a:avLst/>
          </a:prstGeom>
          <a:noFill/>
        </p:spPr>
        <p:txBody>
          <a:bodyPr wrap="square" rtlCol="0">
            <a:spAutoFit/>
          </a:bodyPr>
          <a:lstStyle/>
          <a:p>
            <a:r>
              <a:rPr lang="tr-TR" dirty="0" smtClean="0">
                <a:latin typeface="Calibri" pitchFamily="34" charset="0"/>
                <a:cs typeface="Calibri" pitchFamily="34" charset="0"/>
              </a:rPr>
              <a:t>  O1</a:t>
            </a:r>
            <a:endParaRPr lang="tr-TR" dirty="0">
              <a:latin typeface="Calibri" pitchFamily="34" charset="0"/>
              <a:cs typeface="Calibri" pitchFamily="34" charset="0"/>
            </a:endParaRPr>
          </a:p>
        </p:txBody>
      </p:sp>
      <p:sp>
        <p:nvSpPr>
          <p:cNvPr id="22" name="21 Metin kutusu"/>
          <p:cNvSpPr txBox="1"/>
          <p:nvPr/>
        </p:nvSpPr>
        <p:spPr>
          <a:xfrm>
            <a:off x="10739470" y="2244202"/>
            <a:ext cx="928694" cy="369332"/>
          </a:xfrm>
          <a:prstGeom prst="rect">
            <a:avLst/>
          </a:prstGeom>
          <a:noFill/>
        </p:spPr>
        <p:txBody>
          <a:bodyPr wrap="square" rtlCol="0">
            <a:spAutoFit/>
          </a:bodyPr>
          <a:lstStyle/>
          <a:p>
            <a:r>
              <a:rPr lang="tr-TR" dirty="0" smtClean="0">
                <a:latin typeface="Calibri" pitchFamily="34" charset="0"/>
                <a:cs typeface="Calibri" pitchFamily="34" charset="0"/>
              </a:rPr>
              <a:t>O2</a:t>
            </a:r>
            <a:endParaRPr lang="tr-TR" dirty="0">
              <a:latin typeface="Calibri" pitchFamily="34" charset="0"/>
              <a:cs typeface="Calibri" pitchFamily="34" charset="0"/>
            </a:endParaRPr>
          </a:p>
        </p:txBody>
      </p:sp>
      <p:sp>
        <p:nvSpPr>
          <p:cNvPr id="23" name="22 Metin kutusu"/>
          <p:cNvSpPr txBox="1"/>
          <p:nvPr/>
        </p:nvSpPr>
        <p:spPr>
          <a:xfrm>
            <a:off x="3274199" y="1773784"/>
            <a:ext cx="5036379" cy="1477328"/>
          </a:xfrm>
          <a:prstGeom prst="rect">
            <a:avLst/>
          </a:prstGeom>
          <a:noFill/>
        </p:spPr>
        <p:txBody>
          <a:bodyPr wrap="square" rtlCol="0">
            <a:spAutoFit/>
          </a:bodyPr>
          <a:lstStyle/>
          <a:p>
            <a:r>
              <a:rPr lang="tr-TR" dirty="0" smtClean="0"/>
              <a:t>Aynı türdeş levhadan kesilmiş O1 merkezli kare X ve O2 merkezli daire Y cisimlerinden oluşan sistemin ağırlık merkezinin O1’ den uzaklığı kaç cm’dir?</a:t>
            </a:r>
          </a:p>
          <a:p>
            <a:r>
              <a:rPr lang="tr-TR" dirty="0" smtClean="0"/>
              <a:t>(</a:t>
            </a:r>
            <a:r>
              <a:rPr lang="tr-TR" dirty="0" err="1" smtClean="0"/>
              <a:t>Pi’nin</a:t>
            </a:r>
            <a:r>
              <a:rPr lang="tr-TR" dirty="0" smtClean="0"/>
              <a:t> değerini 3 alınız)</a:t>
            </a:r>
            <a:endParaRPr lang="tr-TR" dirty="0"/>
          </a:p>
        </p:txBody>
      </p:sp>
      <p:sp>
        <p:nvSpPr>
          <p:cNvPr id="24" name="23 Metin kutusu"/>
          <p:cNvSpPr txBox="1"/>
          <p:nvPr/>
        </p:nvSpPr>
        <p:spPr>
          <a:xfrm>
            <a:off x="9239272" y="1428736"/>
            <a:ext cx="500066" cy="369332"/>
          </a:xfrm>
          <a:prstGeom prst="rect">
            <a:avLst/>
          </a:prstGeom>
          <a:noFill/>
        </p:spPr>
        <p:txBody>
          <a:bodyPr wrap="square" rtlCol="0">
            <a:spAutoFit/>
          </a:bodyPr>
          <a:lstStyle/>
          <a:p>
            <a:r>
              <a:rPr lang="tr-TR" dirty="0" smtClean="0"/>
              <a:t>X</a:t>
            </a:r>
            <a:endParaRPr lang="tr-TR" dirty="0"/>
          </a:p>
        </p:txBody>
      </p:sp>
      <p:sp>
        <p:nvSpPr>
          <p:cNvPr id="25" name="24 Metin kutusu"/>
          <p:cNvSpPr txBox="1"/>
          <p:nvPr/>
        </p:nvSpPr>
        <p:spPr>
          <a:xfrm>
            <a:off x="10525156" y="1442007"/>
            <a:ext cx="571504" cy="369332"/>
          </a:xfrm>
          <a:prstGeom prst="rect">
            <a:avLst/>
          </a:prstGeom>
          <a:noFill/>
        </p:spPr>
        <p:txBody>
          <a:bodyPr wrap="square" rtlCol="0">
            <a:spAutoFit/>
          </a:bodyPr>
          <a:lstStyle/>
          <a:p>
            <a:r>
              <a:rPr lang="tr-TR" dirty="0" smtClean="0"/>
              <a:t>Y</a:t>
            </a:r>
            <a:endParaRPr lang="tr-TR" dirty="0"/>
          </a:p>
        </p:txBody>
      </p:sp>
      <p:sp>
        <p:nvSpPr>
          <p:cNvPr id="26" name="25 Sağ Ayraç"/>
          <p:cNvSpPr/>
          <p:nvPr/>
        </p:nvSpPr>
        <p:spPr>
          <a:xfrm rot="16200000">
            <a:off x="9792916" y="1976310"/>
            <a:ext cx="178595" cy="714379"/>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7" name="26 Sağ Ayraç"/>
          <p:cNvSpPr/>
          <p:nvPr/>
        </p:nvSpPr>
        <p:spPr>
          <a:xfrm rot="16200000">
            <a:off x="10507296" y="1976310"/>
            <a:ext cx="178595" cy="714379"/>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8" name="27 Metin kutusu"/>
          <p:cNvSpPr txBox="1"/>
          <p:nvPr/>
        </p:nvSpPr>
        <p:spPr>
          <a:xfrm>
            <a:off x="9525024" y="2428868"/>
            <a:ext cx="1571636" cy="369332"/>
          </a:xfrm>
          <a:prstGeom prst="rect">
            <a:avLst/>
          </a:prstGeom>
          <a:noFill/>
        </p:spPr>
        <p:txBody>
          <a:bodyPr wrap="square" rtlCol="0">
            <a:spAutoFit/>
          </a:bodyPr>
          <a:lstStyle/>
          <a:p>
            <a:r>
              <a:rPr lang="tr-TR" dirty="0" smtClean="0"/>
              <a:t> 1cm   1cm</a:t>
            </a:r>
            <a:endParaRPr lang="tr-TR" dirty="0"/>
          </a:p>
        </p:txBody>
      </p:sp>
      <p:sp>
        <p:nvSpPr>
          <p:cNvPr id="29" name="28 Metin kutusu"/>
          <p:cNvSpPr txBox="1"/>
          <p:nvPr/>
        </p:nvSpPr>
        <p:spPr>
          <a:xfrm>
            <a:off x="10953783" y="6381328"/>
            <a:ext cx="1857388" cy="369332"/>
          </a:xfrm>
          <a:prstGeom prst="rect">
            <a:avLst/>
          </a:prstGeom>
          <a:noFill/>
        </p:spPr>
        <p:txBody>
          <a:bodyPr wrap="square" rtlCol="0">
            <a:spAutoFit/>
          </a:bodyPr>
          <a:lstStyle/>
          <a:p>
            <a:r>
              <a:rPr lang="tr-TR" dirty="0" smtClean="0"/>
              <a:t>X=6/7 </a:t>
            </a:r>
            <a:endParaRPr lang="tr-TR" dirty="0"/>
          </a:p>
        </p:txBody>
      </p:sp>
      <p:sp>
        <p:nvSpPr>
          <p:cNvPr id="16" name="TextBox 4"/>
          <p:cNvSpPr txBox="1"/>
          <p:nvPr/>
        </p:nvSpPr>
        <p:spPr>
          <a:xfrm>
            <a:off x="380960"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595670" y="857232"/>
            <a:ext cx="4929222" cy="584775"/>
          </a:xfrm>
          <a:prstGeom prst="rect">
            <a:avLst/>
          </a:prstGeom>
          <a:noFill/>
        </p:spPr>
        <p:txBody>
          <a:bodyPr wrap="square" rtlCol="0">
            <a:spAutoFit/>
          </a:bodyPr>
          <a:lstStyle/>
          <a:p>
            <a:r>
              <a:rPr lang="tr-TR" sz="3200" dirty="0" smtClean="0"/>
              <a:t>Örnek Soru</a:t>
            </a:r>
            <a:endParaRPr lang="tr-TR" sz="3200" dirty="0"/>
          </a:p>
        </p:txBody>
      </p:sp>
      <p:sp>
        <p:nvSpPr>
          <p:cNvPr id="23" name="22 Metin kutusu"/>
          <p:cNvSpPr txBox="1"/>
          <p:nvPr/>
        </p:nvSpPr>
        <p:spPr>
          <a:xfrm>
            <a:off x="3595670" y="1773784"/>
            <a:ext cx="4433920" cy="3416320"/>
          </a:xfrm>
          <a:prstGeom prst="rect">
            <a:avLst/>
          </a:prstGeom>
          <a:noFill/>
        </p:spPr>
        <p:txBody>
          <a:bodyPr wrap="square" rtlCol="0">
            <a:spAutoFit/>
          </a:bodyPr>
          <a:lstStyle/>
          <a:p>
            <a:r>
              <a:rPr lang="tr-TR" dirty="0" smtClean="0"/>
              <a:t>Yandaki şekilde 6 eşit bölmeye ayrılmış  türdeş çubuğun ağırlığı 50 N ve çubuğun ucuna asılan cismin ağırlığı ise 40 N ve sistem dengede olduğuna göre; </a:t>
            </a:r>
          </a:p>
          <a:p>
            <a:endParaRPr lang="tr-TR" dirty="0" smtClean="0"/>
          </a:p>
          <a:p>
            <a:pPr marL="342900" indent="-342900">
              <a:buAutoNum type="alphaLcParenR"/>
            </a:pPr>
            <a:r>
              <a:rPr lang="tr-TR" dirty="0" smtClean="0"/>
              <a:t>T1 ip gerilimini bulunuz.</a:t>
            </a:r>
          </a:p>
          <a:p>
            <a:pPr marL="342900" indent="-342900">
              <a:buAutoNum type="alphaLcParenR"/>
            </a:pPr>
            <a:endParaRPr lang="tr-TR" dirty="0" smtClean="0"/>
          </a:p>
          <a:p>
            <a:pPr marL="342900" indent="-342900">
              <a:buAutoNum type="alphaLcParenR"/>
            </a:pPr>
            <a:endParaRPr lang="tr-TR" dirty="0" smtClean="0"/>
          </a:p>
          <a:p>
            <a:pPr marL="342900" indent="-342900">
              <a:buAutoNum type="alphaLcParenR"/>
            </a:pPr>
            <a:r>
              <a:rPr lang="tr-TR" dirty="0" smtClean="0"/>
              <a:t>T2 ip gerilimini bulunuz.</a:t>
            </a:r>
          </a:p>
          <a:p>
            <a:endParaRPr lang="tr-TR" dirty="0" smtClean="0"/>
          </a:p>
          <a:p>
            <a:endParaRPr lang="tr-TR" dirty="0"/>
          </a:p>
        </p:txBody>
      </p:sp>
      <p:sp>
        <p:nvSpPr>
          <p:cNvPr id="30" name="29 Dikdörtgen"/>
          <p:cNvSpPr/>
          <p:nvPr/>
        </p:nvSpPr>
        <p:spPr>
          <a:xfrm>
            <a:off x="8810644" y="1142984"/>
            <a:ext cx="2500330" cy="714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31 Düz Bağlayıcı"/>
          <p:cNvCxnSpPr/>
          <p:nvPr/>
        </p:nvCxnSpPr>
        <p:spPr>
          <a:xfrm>
            <a:off x="8810644" y="1214422"/>
            <a:ext cx="2500330"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34 Düz Ok Bağlayıcısı"/>
          <p:cNvCxnSpPr/>
          <p:nvPr/>
        </p:nvCxnSpPr>
        <p:spPr>
          <a:xfrm rot="5400000" flipH="1" flipV="1">
            <a:off x="8854816" y="1600466"/>
            <a:ext cx="345048" cy="158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36 Düz Bağlayıcı"/>
          <p:cNvCxnSpPr/>
          <p:nvPr/>
        </p:nvCxnSpPr>
        <p:spPr>
          <a:xfrm rot="5400000" flipH="1" flipV="1">
            <a:off x="8918992" y="1334453"/>
            <a:ext cx="213520"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38 Düz Ok Bağlayıcısı"/>
          <p:cNvCxnSpPr/>
          <p:nvPr/>
        </p:nvCxnSpPr>
        <p:spPr>
          <a:xfrm rot="5400000" flipH="1" flipV="1">
            <a:off x="11136068" y="1600466"/>
            <a:ext cx="345048" cy="158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rot="5400000" flipH="1" flipV="1">
            <a:off x="11203420" y="1321976"/>
            <a:ext cx="213520"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4" name="43 Dikdörtgen"/>
          <p:cNvSpPr/>
          <p:nvPr/>
        </p:nvSpPr>
        <p:spPr>
          <a:xfrm>
            <a:off x="8524892" y="1815733"/>
            <a:ext cx="2782906" cy="22725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6" name="45 Düz Bağlayıcı"/>
          <p:cNvCxnSpPr/>
          <p:nvPr/>
        </p:nvCxnSpPr>
        <p:spPr>
          <a:xfrm rot="5400000">
            <a:off x="8893533" y="1906003"/>
            <a:ext cx="266026" cy="317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46 Düz Bağlayıcı"/>
          <p:cNvCxnSpPr/>
          <p:nvPr/>
        </p:nvCxnSpPr>
        <p:spPr>
          <a:xfrm rot="16200000" flipH="1">
            <a:off x="9286562" y="1943426"/>
            <a:ext cx="199116" cy="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 name="47 Düz Bağlayıcı"/>
          <p:cNvCxnSpPr/>
          <p:nvPr/>
        </p:nvCxnSpPr>
        <p:spPr>
          <a:xfrm rot="5400000">
            <a:off x="9713200" y="1941442"/>
            <a:ext cx="196736"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48 Düz Bağlayıcı"/>
          <p:cNvCxnSpPr/>
          <p:nvPr/>
        </p:nvCxnSpPr>
        <p:spPr>
          <a:xfrm rot="5400000">
            <a:off x="10218826" y="1941442"/>
            <a:ext cx="196736"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54 Düz Bağlayıcı"/>
          <p:cNvCxnSpPr/>
          <p:nvPr/>
        </p:nvCxnSpPr>
        <p:spPr>
          <a:xfrm rot="5400000">
            <a:off x="10719448" y="1907193"/>
            <a:ext cx="184507"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60 Düz Bağlayıcı"/>
          <p:cNvCxnSpPr/>
          <p:nvPr/>
        </p:nvCxnSpPr>
        <p:spPr>
          <a:xfrm rot="16200000" flipH="1">
            <a:off x="10601765" y="2209382"/>
            <a:ext cx="419873" cy="158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2" name="61 Dikdörtgen"/>
          <p:cNvSpPr/>
          <p:nvPr/>
        </p:nvSpPr>
        <p:spPr>
          <a:xfrm>
            <a:off x="10525156" y="2420114"/>
            <a:ext cx="571504" cy="43738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62 Metin kutusu"/>
          <p:cNvSpPr txBox="1"/>
          <p:nvPr/>
        </p:nvSpPr>
        <p:spPr>
          <a:xfrm>
            <a:off x="9167834" y="1345156"/>
            <a:ext cx="2714644" cy="369332"/>
          </a:xfrm>
          <a:prstGeom prst="rect">
            <a:avLst/>
          </a:prstGeom>
          <a:noFill/>
        </p:spPr>
        <p:txBody>
          <a:bodyPr wrap="square" rtlCol="0">
            <a:spAutoFit/>
          </a:bodyPr>
          <a:lstStyle/>
          <a:p>
            <a:r>
              <a:rPr lang="tr-TR" dirty="0" smtClean="0"/>
              <a:t>T1                          T2</a:t>
            </a:r>
            <a:endParaRPr lang="tr-TR" dirty="0"/>
          </a:p>
        </p:txBody>
      </p:sp>
      <p:sp>
        <p:nvSpPr>
          <p:cNvPr id="65" name="64 Metin kutusu"/>
          <p:cNvSpPr txBox="1"/>
          <p:nvPr/>
        </p:nvSpPr>
        <p:spPr>
          <a:xfrm>
            <a:off x="10525156" y="2420114"/>
            <a:ext cx="1000132" cy="338554"/>
          </a:xfrm>
          <a:prstGeom prst="rect">
            <a:avLst/>
          </a:prstGeom>
          <a:noFill/>
        </p:spPr>
        <p:txBody>
          <a:bodyPr wrap="square" rtlCol="0">
            <a:spAutoFit/>
          </a:bodyPr>
          <a:lstStyle/>
          <a:p>
            <a:r>
              <a:rPr lang="tr-TR" sz="1600" dirty="0" smtClean="0">
                <a:latin typeface="Calibri" pitchFamily="34" charset="0"/>
                <a:cs typeface="Calibri" pitchFamily="34" charset="0"/>
              </a:rPr>
              <a:t>40 </a:t>
            </a:r>
            <a:r>
              <a:rPr lang="en-US" sz="1600" dirty="0" smtClean="0">
                <a:latin typeface="Calibri" pitchFamily="34" charset="0"/>
                <a:cs typeface="Calibri" pitchFamily="34" charset="0"/>
              </a:rPr>
              <a:t>N</a:t>
            </a:r>
            <a:endParaRPr lang="tr-TR" sz="1600" dirty="0">
              <a:latin typeface="Calibri" pitchFamily="34" charset="0"/>
              <a:cs typeface="Calibri" pitchFamily="34" charset="0"/>
            </a:endParaRPr>
          </a:p>
        </p:txBody>
      </p:sp>
      <p:sp>
        <p:nvSpPr>
          <p:cNvPr id="21" name="20 Metin kutusu"/>
          <p:cNvSpPr txBox="1"/>
          <p:nvPr/>
        </p:nvSpPr>
        <p:spPr>
          <a:xfrm>
            <a:off x="9274991" y="6427582"/>
            <a:ext cx="3500462" cy="369332"/>
          </a:xfrm>
          <a:prstGeom prst="rect">
            <a:avLst/>
          </a:prstGeom>
          <a:noFill/>
        </p:spPr>
        <p:txBody>
          <a:bodyPr wrap="square" rtlCol="0">
            <a:spAutoFit/>
          </a:bodyPr>
          <a:lstStyle/>
          <a:p>
            <a:r>
              <a:rPr lang="tr-TR" dirty="0" smtClean="0"/>
              <a:t>T2= 52</a:t>
            </a:r>
            <a:r>
              <a:rPr lang="en-US" dirty="0" smtClean="0"/>
              <a:t> </a:t>
            </a:r>
            <a:r>
              <a:rPr lang="tr-TR" dirty="0" smtClean="0"/>
              <a:t>N      T1=</a:t>
            </a:r>
            <a:r>
              <a:rPr lang="en-US" dirty="0" smtClean="0"/>
              <a:t>3</a:t>
            </a:r>
            <a:r>
              <a:rPr lang="tr-TR" dirty="0" smtClean="0"/>
              <a:t>8</a:t>
            </a:r>
            <a:r>
              <a:rPr lang="en-US" dirty="0" smtClean="0"/>
              <a:t> </a:t>
            </a:r>
            <a:r>
              <a:rPr lang="tr-TR" dirty="0" smtClean="0"/>
              <a:t>N </a:t>
            </a:r>
            <a:endParaRPr lang="tr-TR" dirty="0"/>
          </a:p>
        </p:txBody>
      </p:sp>
      <p:sp>
        <p:nvSpPr>
          <p:cNvPr id="22" name="TextBox 4"/>
          <p:cNvSpPr txBox="1"/>
          <p:nvPr/>
        </p:nvSpPr>
        <p:spPr>
          <a:xfrm>
            <a:off x="380960"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595670" y="857232"/>
            <a:ext cx="4929222" cy="584775"/>
          </a:xfrm>
          <a:prstGeom prst="rect">
            <a:avLst/>
          </a:prstGeom>
          <a:noFill/>
        </p:spPr>
        <p:txBody>
          <a:bodyPr wrap="square" rtlCol="0">
            <a:spAutoFit/>
          </a:bodyPr>
          <a:lstStyle/>
          <a:p>
            <a:r>
              <a:rPr lang="tr-TR" sz="3200" dirty="0" smtClean="0"/>
              <a:t>Örnek Soru</a:t>
            </a:r>
            <a:endParaRPr lang="tr-TR" sz="3200" dirty="0"/>
          </a:p>
        </p:txBody>
      </p:sp>
      <p:sp>
        <p:nvSpPr>
          <p:cNvPr id="23" name="22 Metin kutusu"/>
          <p:cNvSpPr txBox="1"/>
          <p:nvPr/>
        </p:nvSpPr>
        <p:spPr>
          <a:xfrm>
            <a:off x="3595670" y="1773784"/>
            <a:ext cx="4214842" cy="2585323"/>
          </a:xfrm>
          <a:prstGeom prst="rect">
            <a:avLst/>
          </a:prstGeom>
          <a:noFill/>
        </p:spPr>
        <p:txBody>
          <a:bodyPr wrap="square" rtlCol="0">
            <a:spAutoFit/>
          </a:bodyPr>
          <a:lstStyle/>
          <a:p>
            <a:r>
              <a:rPr lang="tr-TR" dirty="0" smtClean="0"/>
              <a:t>Yandaki şekilde 40</a:t>
            </a:r>
            <a:r>
              <a:rPr lang="en-US" dirty="0" smtClean="0"/>
              <a:t> </a:t>
            </a:r>
            <a:r>
              <a:rPr lang="tr-TR" dirty="0" smtClean="0"/>
              <a:t>N ağırlığındaki türdeş küre bir ip yardımıyla duvara asılmıştır. Küre dengede olduğuna göre,</a:t>
            </a:r>
          </a:p>
          <a:p>
            <a:pPr marL="342900" indent="-342900">
              <a:buAutoNum type="alphaLcParenR"/>
            </a:pPr>
            <a:r>
              <a:rPr lang="tr-TR" dirty="0" smtClean="0"/>
              <a:t>Duvarın tepki kuvvetini bulunuz.</a:t>
            </a:r>
          </a:p>
          <a:p>
            <a:pPr marL="342900" indent="-342900">
              <a:buAutoNum type="alphaLcParenR"/>
            </a:pPr>
            <a:endParaRPr lang="tr-TR" dirty="0" smtClean="0"/>
          </a:p>
          <a:p>
            <a:pPr marL="342900" indent="-342900">
              <a:buAutoNum type="alphaLcParenR"/>
            </a:pPr>
            <a:r>
              <a:rPr lang="tr-TR" dirty="0" smtClean="0"/>
              <a:t>İpteki gerilme kuvvetini bulunuz.</a:t>
            </a:r>
          </a:p>
          <a:p>
            <a:pPr marL="342900" indent="-342900">
              <a:buAutoNum type="alphaLcParenR"/>
            </a:pPr>
            <a:endParaRPr lang="tr-TR" dirty="0" smtClean="0"/>
          </a:p>
          <a:p>
            <a:endParaRPr lang="tr-TR" dirty="0"/>
          </a:p>
        </p:txBody>
      </p:sp>
      <p:sp>
        <p:nvSpPr>
          <p:cNvPr id="24" name="23 Dikdörtgen"/>
          <p:cNvSpPr/>
          <p:nvPr/>
        </p:nvSpPr>
        <p:spPr>
          <a:xfrm flipH="1">
            <a:off x="9525021" y="1442006"/>
            <a:ext cx="45719" cy="334431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25 Düz Bağlayıcı"/>
          <p:cNvCxnSpPr/>
          <p:nvPr/>
        </p:nvCxnSpPr>
        <p:spPr>
          <a:xfrm rot="5400000">
            <a:off x="7898584" y="3114163"/>
            <a:ext cx="3344313"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32 Oval"/>
          <p:cNvSpPr/>
          <p:nvPr/>
        </p:nvSpPr>
        <p:spPr>
          <a:xfrm>
            <a:off x="9569946" y="2214554"/>
            <a:ext cx="1810877" cy="171451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cxnSp>
        <p:nvCxnSpPr>
          <p:cNvPr id="36" name="35 Düz Bağlayıcı"/>
          <p:cNvCxnSpPr/>
          <p:nvPr/>
        </p:nvCxnSpPr>
        <p:spPr>
          <a:xfrm rot="16200000" flipV="1">
            <a:off x="9233841" y="1780494"/>
            <a:ext cx="1629010" cy="953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Ok Bağlayıcısı"/>
          <p:cNvCxnSpPr/>
          <p:nvPr/>
        </p:nvCxnSpPr>
        <p:spPr>
          <a:xfrm rot="16200000" flipV="1">
            <a:off x="9810776" y="2000240"/>
            <a:ext cx="285752" cy="142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41 Metin kutusu"/>
          <p:cNvSpPr txBox="1"/>
          <p:nvPr/>
        </p:nvSpPr>
        <p:spPr>
          <a:xfrm>
            <a:off x="9525021" y="1821080"/>
            <a:ext cx="500069" cy="338554"/>
          </a:xfrm>
          <a:prstGeom prst="rect">
            <a:avLst/>
          </a:prstGeom>
          <a:noFill/>
        </p:spPr>
        <p:txBody>
          <a:bodyPr wrap="square" rtlCol="0">
            <a:spAutoFit/>
          </a:bodyPr>
          <a:lstStyle/>
          <a:p>
            <a:r>
              <a:rPr lang="tr-TR" sz="1600" dirty="0" smtClean="0"/>
              <a:t>37</a:t>
            </a:r>
            <a:endParaRPr lang="tr-TR" sz="1600" dirty="0"/>
          </a:p>
        </p:txBody>
      </p:sp>
      <p:sp>
        <p:nvSpPr>
          <p:cNvPr id="43" name="42 Metin kutusu"/>
          <p:cNvSpPr txBox="1"/>
          <p:nvPr/>
        </p:nvSpPr>
        <p:spPr>
          <a:xfrm>
            <a:off x="9775057" y="1679334"/>
            <a:ext cx="428628" cy="215444"/>
          </a:xfrm>
          <a:prstGeom prst="rect">
            <a:avLst/>
          </a:prstGeom>
          <a:noFill/>
        </p:spPr>
        <p:txBody>
          <a:bodyPr wrap="square" rtlCol="0">
            <a:spAutoFit/>
          </a:bodyPr>
          <a:lstStyle/>
          <a:p>
            <a:r>
              <a:rPr lang="tr-TR" sz="800" dirty="0" smtClean="0"/>
              <a:t>0</a:t>
            </a:r>
            <a:endParaRPr lang="tr-TR" sz="800" dirty="0"/>
          </a:p>
        </p:txBody>
      </p:sp>
      <p:sp>
        <p:nvSpPr>
          <p:cNvPr id="45" name="44 Metin kutusu"/>
          <p:cNvSpPr txBox="1"/>
          <p:nvPr/>
        </p:nvSpPr>
        <p:spPr>
          <a:xfrm>
            <a:off x="9864948" y="6449606"/>
            <a:ext cx="2857520" cy="369332"/>
          </a:xfrm>
          <a:prstGeom prst="rect">
            <a:avLst/>
          </a:prstGeom>
          <a:noFill/>
        </p:spPr>
        <p:txBody>
          <a:bodyPr wrap="square" rtlCol="0">
            <a:spAutoFit/>
          </a:bodyPr>
          <a:lstStyle/>
          <a:p>
            <a:r>
              <a:rPr lang="tr-TR" dirty="0" smtClean="0"/>
              <a:t>N=30</a:t>
            </a:r>
            <a:r>
              <a:rPr lang="en-US" dirty="0" smtClean="0"/>
              <a:t> </a:t>
            </a:r>
            <a:r>
              <a:rPr lang="tr-TR" dirty="0" smtClean="0"/>
              <a:t>N, T=50</a:t>
            </a:r>
            <a:r>
              <a:rPr lang="en-US" dirty="0" smtClean="0"/>
              <a:t> </a:t>
            </a:r>
            <a:r>
              <a:rPr lang="tr-TR" dirty="0" smtClean="0"/>
              <a:t>N</a:t>
            </a:r>
            <a:endParaRPr lang="tr-TR" dirty="0"/>
          </a:p>
        </p:txBody>
      </p:sp>
      <p:sp>
        <p:nvSpPr>
          <p:cNvPr id="50" name="49 Metin kutusu"/>
          <p:cNvSpPr txBox="1"/>
          <p:nvPr/>
        </p:nvSpPr>
        <p:spPr>
          <a:xfrm>
            <a:off x="10203685" y="2887144"/>
            <a:ext cx="357190" cy="461665"/>
          </a:xfrm>
          <a:prstGeom prst="rect">
            <a:avLst/>
          </a:prstGeom>
          <a:noFill/>
        </p:spPr>
        <p:txBody>
          <a:bodyPr wrap="square" rtlCol="0">
            <a:spAutoFit/>
          </a:bodyPr>
          <a:lstStyle/>
          <a:p>
            <a:r>
              <a:rPr lang="tr-TR" sz="2400" dirty="0" smtClean="0"/>
              <a:t>o</a:t>
            </a:r>
            <a:endParaRPr lang="tr-TR" sz="2400" dirty="0"/>
          </a:p>
        </p:txBody>
      </p:sp>
      <p:sp>
        <p:nvSpPr>
          <p:cNvPr id="14" name="TextBox 4"/>
          <p:cNvSpPr txBox="1"/>
          <p:nvPr/>
        </p:nvSpPr>
        <p:spPr>
          <a:xfrm>
            <a:off x="380960"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additive="base">
                                        <p:cTn id="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etin kutusu"/>
          <p:cNvSpPr txBox="1"/>
          <p:nvPr/>
        </p:nvSpPr>
        <p:spPr>
          <a:xfrm>
            <a:off x="4095736" y="1857364"/>
            <a:ext cx="6500858" cy="369332"/>
          </a:xfrm>
          <a:prstGeom prst="rect">
            <a:avLst/>
          </a:prstGeom>
          <a:noFill/>
        </p:spPr>
        <p:txBody>
          <a:bodyPr wrap="square" rtlCol="0">
            <a:spAutoFit/>
          </a:bodyPr>
          <a:lstStyle/>
          <a:p>
            <a:endParaRPr lang="tr-TR" dirty="0"/>
          </a:p>
        </p:txBody>
      </p:sp>
      <p:pic>
        <p:nvPicPr>
          <p:cNvPr id="12" name="Picture 2" descr="http://img-aws.ehowcdn.com/615x200/cme/cme_public_images/www_ehow_com/photos.demandstudios.com/getty/article/235/117/481696801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953" y="2012382"/>
            <a:ext cx="5418572" cy="3673608"/>
          </a:xfrm>
          <a:prstGeom prst="rect">
            <a:avLst/>
          </a:prstGeom>
          <a:noFill/>
          <a:extLst>
            <a:ext uri="{909E8E84-426E-40DD-AFC4-6F175D3DCCD1}">
              <a14:hiddenFill xmlns:a14="http://schemas.microsoft.com/office/drawing/2010/main">
                <a:solidFill>
                  <a:srgbClr val="FFFFFF"/>
                </a:solidFill>
              </a14:hiddenFill>
            </a:ext>
          </a:extLst>
        </p:spPr>
      </p:pic>
      <p:sp>
        <p:nvSpPr>
          <p:cNvPr id="13" name="12 Metin kutusu"/>
          <p:cNvSpPr txBox="1"/>
          <p:nvPr/>
        </p:nvSpPr>
        <p:spPr>
          <a:xfrm>
            <a:off x="2988447" y="642917"/>
            <a:ext cx="3571900" cy="584775"/>
          </a:xfrm>
          <a:prstGeom prst="rect">
            <a:avLst/>
          </a:prstGeom>
          <a:noFill/>
        </p:spPr>
        <p:txBody>
          <a:bodyPr wrap="square" rtlCol="0">
            <a:spAutoFit/>
          </a:bodyPr>
          <a:lstStyle/>
          <a:p>
            <a:r>
              <a:rPr lang="tr-TR" sz="3200" dirty="0" smtClean="0"/>
              <a:t>Örnek Soru</a:t>
            </a:r>
            <a:endParaRPr lang="tr-TR" sz="3200" dirty="0"/>
          </a:p>
        </p:txBody>
      </p:sp>
      <p:sp>
        <p:nvSpPr>
          <p:cNvPr id="14" name="13 Oval"/>
          <p:cNvSpPr/>
          <p:nvPr/>
        </p:nvSpPr>
        <p:spPr>
          <a:xfrm>
            <a:off x="7144270" y="2812460"/>
            <a:ext cx="314276"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Oval"/>
          <p:cNvSpPr/>
          <p:nvPr/>
        </p:nvSpPr>
        <p:spPr>
          <a:xfrm>
            <a:off x="7674830" y="3857628"/>
            <a:ext cx="357189" cy="33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Oval"/>
          <p:cNvSpPr/>
          <p:nvPr/>
        </p:nvSpPr>
        <p:spPr>
          <a:xfrm>
            <a:off x="8845134" y="2839756"/>
            <a:ext cx="214314" cy="195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Metin kutusu"/>
          <p:cNvSpPr txBox="1"/>
          <p:nvPr/>
        </p:nvSpPr>
        <p:spPr>
          <a:xfrm>
            <a:off x="6381752" y="2571745"/>
            <a:ext cx="857256" cy="338554"/>
          </a:xfrm>
          <a:prstGeom prst="rect">
            <a:avLst/>
          </a:prstGeom>
          <a:noFill/>
        </p:spPr>
        <p:txBody>
          <a:bodyPr wrap="square" rtlCol="0">
            <a:spAutoFit/>
          </a:bodyPr>
          <a:lstStyle/>
          <a:p>
            <a:r>
              <a:rPr lang="tr-TR" sz="1600" dirty="0" smtClean="0">
                <a:latin typeface="Calibri" pitchFamily="34" charset="0"/>
                <a:cs typeface="Calibri" pitchFamily="34" charset="0"/>
              </a:rPr>
              <a:t>m1=2kg</a:t>
            </a:r>
            <a:endParaRPr lang="tr-TR" sz="1600" dirty="0">
              <a:latin typeface="Calibri" pitchFamily="34" charset="0"/>
              <a:cs typeface="Calibri" pitchFamily="34" charset="0"/>
            </a:endParaRPr>
          </a:p>
        </p:txBody>
      </p:sp>
      <p:sp>
        <p:nvSpPr>
          <p:cNvPr id="18" name="17 Metin kutusu"/>
          <p:cNvSpPr txBox="1"/>
          <p:nvPr/>
        </p:nvSpPr>
        <p:spPr>
          <a:xfrm>
            <a:off x="8032019" y="3688351"/>
            <a:ext cx="1000133" cy="338554"/>
          </a:xfrm>
          <a:prstGeom prst="rect">
            <a:avLst/>
          </a:prstGeom>
          <a:noFill/>
        </p:spPr>
        <p:txBody>
          <a:bodyPr wrap="square" rtlCol="0">
            <a:spAutoFit/>
          </a:bodyPr>
          <a:lstStyle/>
          <a:p>
            <a:r>
              <a:rPr lang="tr-TR" sz="1600" dirty="0" smtClean="0">
                <a:latin typeface="Calibri" pitchFamily="34" charset="0"/>
                <a:cs typeface="Calibri" pitchFamily="34" charset="0"/>
              </a:rPr>
              <a:t>m3=3kg</a:t>
            </a:r>
            <a:endParaRPr lang="tr-TR" sz="1600" dirty="0">
              <a:latin typeface="Calibri" pitchFamily="34" charset="0"/>
              <a:cs typeface="Calibri" pitchFamily="34" charset="0"/>
            </a:endParaRPr>
          </a:p>
        </p:txBody>
      </p:sp>
      <p:sp>
        <p:nvSpPr>
          <p:cNvPr id="20" name="19 Metin kutusu"/>
          <p:cNvSpPr txBox="1"/>
          <p:nvPr/>
        </p:nvSpPr>
        <p:spPr>
          <a:xfrm>
            <a:off x="7953388" y="2518942"/>
            <a:ext cx="1035851" cy="338554"/>
          </a:xfrm>
          <a:prstGeom prst="rect">
            <a:avLst/>
          </a:prstGeom>
          <a:noFill/>
        </p:spPr>
        <p:txBody>
          <a:bodyPr wrap="square" rtlCol="0">
            <a:spAutoFit/>
          </a:bodyPr>
          <a:lstStyle/>
          <a:p>
            <a:r>
              <a:rPr lang="tr-TR" sz="1600" dirty="0" smtClean="0">
                <a:latin typeface="Calibri" pitchFamily="34" charset="0"/>
                <a:cs typeface="Calibri" pitchFamily="34" charset="0"/>
              </a:rPr>
              <a:t>m2=1kg</a:t>
            </a:r>
            <a:endParaRPr lang="tr-TR" sz="1600" dirty="0">
              <a:latin typeface="Calibri" pitchFamily="34" charset="0"/>
              <a:cs typeface="Calibri" pitchFamily="34" charset="0"/>
            </a:endParaRPr>
          </a:p>
        </p:txBody>
      </p:sp>
      <p:cxnSp>
        <p:nvCxnSpPr>
          <p:cNvPr id="23" name="22 Düz Ok Bağlayıcısı"/>
          <p:cNvCxnSpPr/>
          <p:nvPr/>
        </p:nvCxnSpPr>
        <p:spPr>
          <a:xfrm rot="5400000" flipH="1" flipV="1">
            <a:off x="4360625" y="3856834"/>
            <a:ext cx="38370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Düz Ok Bağlayıcısı"/>
          <p:cNvCxnSpPr/>
          <p:nvPr/>
        </p:nvCxnSpPr>
        <p:spPr>
          <a:xfrm>
            <a:off x="6215757" y="5696814"/>
            <a:ext cx="55469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Metin kutusu"/>
          <p:cNvSpPr txBox="1"/>
          <p:nvPr/>
        </p:nvSpPr>
        <p:spPr>
          <a:xfrm>
            <a:off x="6023992" y="1754428"/>
            <a:ext cx="689180" cy="369332"/>
          </a:xfrm>
          <a:prstGeom prst="rect">
            <a:avLst/>
          </a:prstGeom>
          <a:noFill/>
        </p:spPr>
        <p:txBody>
          <a:bodyPr wrap="square" rtlCol="0">
            <a:spAutoFit/>
          </a:bodyPr>
          <a:lstStyle/>
          <a:p>
            <a:r>
              <a:rPr lang="tr-TR" dirty="0" smtClean="0"/>
              <a:t>y</a:t>
            </a:r>
            <a:endParaRPr lang="tr-TR" dirty="0"/>
          </a:p>
        </p:txBody>
      </p:sp>
      <p:sp>
        <p:nvSpPr>
          <p:cNvPr id="29" name="28 Metin kutusu"/>
          <p:cNvSpPr txBox="1"/>
          <p:nvPr/>
        </p:nvSpPr>
        <p:spPr>
          <a:xfrm>
            <a:off x="11642326" y="5702874"/>
            <a:ext cx="214314" cy="369332"/>
          </a:xfrm>
          <a:prstGeom prst="rect">
            <a:avLst/>
          </a:prstGeom>
          <a:noFill/>
        </p:spPr>
        <p:txBody>
          <a:bodyPr wrap="square" rtlCol="0">
            <a:spAutoFit/>
          </a:bodyPr>
          <a:lstStyle/>
          <a:p>
            <a:r>
              <a:rPr lang="tr-TR" dirty="0" smtClean="0"/>
              <a:t>x</a:t>
            </a:r>
            <a:endParaRPr lang="tr-TR" dirty="0"/>
          </a:p>
        </p:txBody>
      </p:sp>
      <p:sp>
        <p:nvSpPr>
          <p:cNvPr id="30" name="29 Metin kutusu"/>
          <p:cNvSpPr txBox="1"/>
          <p:nvPr/>
        </p:nvSpPr>
        <p:spPr>
          <a:xfrm>
            <a:off x="2952728" y="2012382"/>
            <a:ext cx="3143272" cy="2308324"/>
          </a:xfrm>
          <a:prstGeom prst="rect">
            <a:avLst/>
          </a:prstGeom>
          <a:noFill/>
        </p:spPr>
        <p:txBody>
          <a:bodyPr wrap="square" rtlCol="0">
            <a:spAutoFit/>
          </a:bodyPr>
          <a:lstStyle/>
          <a:p>
            <a:r>
              <a:rPr lang="tr-TR" sz="1600" dirty="0" smtClean="0"/>
              <a:t>Yandaki şekilde verilen koordinat sistemine yerleştirilmiş cisimlerin kütleleri sırasıyla m1=2</a:t>
            </a:r>
            <a:r>
              <a:rPr lang="en-US" sz="1600" dirty="0" smtClean="0"/>
              <a:t> </a:t>
            </a:r>
            <a:r>
              <a:rPr lang="tr-TR" sz="1600" dirty="0" smtClean="0"/>
              <a:t>kg, m2=1</a:t>
            </a:r>
            <a:r>
              <a:rPr lang="en-US" sz="1600" dirty="0" smtClean="0"/>
              <a:t> </a:t>
            </a:r>
            <a:r>
              <a:rPr lang="tr-TR" sz="1600" dirty="0" smtClean="0"/>
              <a:t>kg ve m3= 3 kg olduğuna göre sistemin kütle merkezinin yerini koordinatlarını göstererek bulunuz.</a:t>
            </a:r>
            <a:endParaRPr lang="tr-TR" sz="1600" dirty="0"/>
          </a:p>
        </p:txBody>
      </p:sp>
      <p:sp>
        <p:nvSpPr>
          <p:cNvPr id="31" name="30 Metin kutusu"/>
          <p:cNvSpPr txBox="1"/>
          <p:nvPr/>
        </p:nvSpPr>
        <p:spPr>
          <a:xfrm>
            <a:off x="10597878" y="6441538"/>
            <a:ext cx="1943215" cy="369332"/>
          </a:xfrm>
          <a:prstGeom prst="rect">
            <a:avLst/>
          </a:prstGeom>
          <a:noFill/>
        </p:spPr>
        <p:txBody>
          <a:bodyPr wrap="square" rtlCol="0">
            <a:spAutoFit/>
          </a:bodyPr>
          <a:lstStyle/>
          <a:p>
            <a:r>
              <a:rPr lang="tr-TR" dirty="0" smtClean="0"/>
              <a:t>Cevap (3;4)</a:t>
            </a:r>
            <a:endParaRPr lang="tr-TR" dirty="0"/>
          </a:p>
        </p:txBody>
      </p:sp>
      <p:sp>
        <p:nvSpPr>
          <p:cNvPr id="19" name="TextBox 4"/>
          <p:cNvSpPr txBox="1"/>
          <p:nvPr/>
        </p:nvSpPr>
        <p:spPr>
          <a:xfrm>
            <a:off x="129091" y="1139596"/>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134968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595670" y="857232"/>
            <a:ext cx="4929222" cy="584775"/>
          </a:xfrm>
          <a:prstGeom prst="rect">
            <a:avLst/>
          </a:prstGeom>
          <a:noFill/>
        </p:spPr>
        <p:txBody>
          <a:bodyPr wrap="square" rtlCol="0">
            <a:spAutoFit/>
          </a:bodyPr>
          <a:lstStyle/>
          <a:p>
            <a:r>
              <a:rPr lang="tr-TR" sz="3200" dirty="0" smtClean="0"/>
              <a:t>Örnek Soru</a:t>
            </a:r>
            <a:endParaRPr lang="tr-TR" sz="3200" dirty="0"/>
          </a:p>
        </p:txBody>
      </p:sp>
      <p:sp>
        <p:nvSpPr>
          <p:cNvPr id="23" name="22 Metin kutusu"/>
          <p:cNvSpPr txBox="1"/>
          <p:nvPr/>
        </p:nvSpPr>
        <p:spPr>
          <a:xfrm>
            <a:off x="3202761" y="1773784"/>
            <a:ext cx="4357718" cy="2031325"/>
          </a:xfrm>
          <a:prstGeom prst="rect">
            <a:avLst/>
          </a:prstGeom>
          <a:noFill/>
        </p:spPr>
        <p:txBody>
          <a:bodyPr wrap="square" rtlCol="0">
            <a:spAutoFit/>
          </a:bodyPr>
          <a:lstStyle/>
          <a:p>
            <a:r>
              <a:rPr lang="tr-TR" dirty="0" smtClean="0"/>
              <a:t>Yandaki şekilde parçalara ayrılmış halde verilen kare levhanın taralı olarak verilen parçaları çıkarılmıştır. Kütle merkezi değişmesin diye, cismin üzerinde bulunan hangi numaralı sayı yada sayılara ait parçalar çıkarılmalıdır?</a:t>
            </a:r>
            <a:endParaRPr lang="tr-TR" dirty="0"/>
          </a:p>
        </p:txBody>
      </p:sp>
      <p:sp>
        <p:nvSpPr>
          <p:cNvPr id="46" name="45 Metin kutusu"/>
          <p:cNvSpPr txBox="1"/>
          <p:nvPr/>
        </p:nvSpPr>
        <p:spPr>
          <a:xfrm>
            <a:off x="9773691" y="6453328"/>
            <a:ext cx="3929090" cy="369332"/>
          </a:xfrm>
          <a:prstGeom prst="rect">
            <a:avLst/>
          </a:prstGeom>
          <a:noFill/>
        </p:spPr>
        <p:txBody>
          <a:bodyPr wrap="square" rtlCol="0">
            <a:spAutoFit/>
          </a:bodyPr>
          <a:lstStyle/>
          <a:p>
            <a:r>
              <a:rPr lang="tr-TR" dirty="0" smtClean="0"/>
              <a:t>(3,4),(1,6), (2,5)</a:t>
            </a:r>
            <a:endParaRPr lang="tr-TR" dirty="0"/>
          </a:p>
        </p:txBody>
      </p:sp>
      <p:pic>
        <p:nvPicPr>
          <p:cNvPr id="47111" name="Picture 7"/>
          <p:cNvPicPr>
            <a:picLocks noChangeAspect="1" noChangeArrowheads="1"/>
          </p:cNvPicPr>
          <p:nvPr/>
        </p:nvPicPr>
        <p:blipFill>
          <a:blip r:embed="rId3"/>
          <a:srcRect l="3686" t="3621" r="4176" b="3505"/>
          <a:stretch>
            <a:fillRect/>
          </a:stretch>
        </p:blipFill>
        <p:spPr bwMode="auto">
          <a:xfrm>
            <a:off x="7953388" y="1214422"/>
            <a:ext cx="3571900" cy="3786214"/>
          </a:xfrm>
          <a:prstGeom prst="rect">
            <a:avLst/>
          </a:prstGeom>
          <a:noFill/>
          <a:ln w="9525">
            <a:noFill/>
            <a:miter lim="800000"/>
            <a:headEnd/>
            <a:tailEnd/>
          </a:ln>
          <a:effectLst/>
        </p:spPr>
      </p:pic>
      <p:sp>
        <p:nvSpPr>
          <p:cNvPr id="25" name="24 Metin kutusu"/>
          <p:cNvSpPr txBox="1"/>
          <p:nvPr/>
        </p:nvSpPr>
        <p:spPr>
          <a:xfrm>
            <a:off x="10025090" y="1714488"/>
            <a:ext cx="1285884" cy="2031325"/>
          </a:xfrm>
          <a:prstGeom prst="rect">
            <a:avLst/>
          </a:prstGeom>
          <a:noFill/>
        </p:spPr>
        <p:txBody>
          <a:bodyPr wrap="square" rtlCol="0">
            <a:spAutoFit/>
          </a:bodyPr>
          <a:lstStyle/>
          <a:p>
            <a:pPr marL="342900" indent="-342900">
              <a:buAutoNum type="arabicPlain"/>
            </a:pPr>
            <a:r>
              <a:rPr lang="tr-TR" dirty="0" smtClean="0"/>
              <a:t>       2</a:t>
            </a:r>
          </a:p>
          <a:p>
            <a:pPr marL="342900" indent="-342900">
              <a:buAutoNum type="arabicPlain"/>
            </a:pPr>
            <a:endParaRPr lang="tr-TR" dirty="0" smtClean="0"/>
          </a:p>
          <a:p>
            <a:pPr marL="342900" indent="-342900">
              <a:buAutoNum type="arabicPlain"/>
            </a:pPr>
            <a:endParaRPr lang="tr-TR" dirty="0" smtClean="0"/>
          </a:p>
          <a:p>
            <a:pPr marL="342900" indent="-342900">
              <a:buAutoNum type="arabicPlain" startAt="3"/>
            </a:pPr>
            <a:r>
              <a:rPr lang="tr-TR" dirty="0" smtClean="0"/>
              <a:t>       4</a:t>
            </a:r>
          </a:p>
          <a:p>
            <a:pPr marL="342900" indent="-342900">
              <a:buAutoNum type="arabicPlain" startAt="3"/>
            </a:pPr>
            <a:endParaRPr lang="tr-TR" dirty="0" smtClean="0"/>
          </a:p>
          <a:p>
            <a:pPr marL="342900" indent="-342900">
              <a:buAutoNum type="arabicPlain" startAt="3"/>
            </a:pPr>
            <a:endParaRPr lang="tr-TR" dirty="0" smtClean="0"/>
          </a:p>
          <a:p>
            <a:pPr marL="342900" indent="-342900"/>
            <a:r>
              <a:rPr lang="tr-TR" dirty="0" smtClean="0"/>
              <a:t>5         6</a:t>
            </a:r>
          </a:p>
        </p:txBody>
      </p:sp>
      <p:cxnSp>
        <p:nvCxnSpPr>
          <p:cNvPr id="27" name="26 Düz Bağlayıcı"/>
          <p:cNvCxnSpPr/>
          <p:nvPr/>
        </p:nvCxnSpPr>
        <p:spPr>
          <a:xfrm rot="10800000" flipV="1">
            <a:off x="7953388" y="2250273"/>
            <a:ext cx="571504"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Düz Bağlayıcı"/>
          <p:cNvCxnSpPr>
            <a:endCxn id="47111" idx="1"/>
          </p:cNvCxnSpPr>
          <p:nvPr/>
        </p:nvCxnSpPr>
        <p:spPr>
          <a:xfrm rot="5400000">
            <a:off x="7953388" y="2250273"/>
            <a:ext cx="857256"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rot="5400000">
            <a:off x="8310578" y="2607463"/>
            <a:ext cx="500066"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Düz Bağlayıcı"/>
          <p:cNvCxnSpPr/>
          <p:nvPr/>
        </p:nvCxnSpPr>
        <p:spPr>
          <a:xfrm rot="5400000">
            <a:off x="8953520" y="4000504"/>
            <a:ext cx="357190"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48 Düz Bağlayıcı"/>
          <p:cNvCxnSpPr/>
          <p:nvPr/>
        </p:nvCxnSpPr>
        <p:spPr>
          <a:xfrm rot="5400000">
            <a:off x="8882082" y="4071942"/>
            <a:ext cx="857256"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50 Düz Bağlayıcı"/>
          <p:cNvCxnSpPr/>
          <p:nvPr/>
        </p:nvCxnSpPr>
        <p:spPr>
          <a:xfrm rot="5400000">
            <a:off x="9239272" y="4429132"/>
            <a:ext cx="500066" cy="35719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4"/>
          <p:cNvSpPr txBox="1"/>
          <p:nvPr/>
        </p:nvSpPr>
        <p:spPr>
          <a:xfrm>
            <a:off x="130927" y="1198215"/>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00B050"/>
                </a:solidFill>
              </a:rPr>
              <a:t>Cisimlerin  </a:t>
            </a:r>
            <a:r>
              <a:rPr lang="tr-TR" dirty="0" smtClean="0">
                <a:solidFill>
                  <a:srgbClr val="00B05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31312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additive="base">
                                        <p:cTn id="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1290" y="500042"/>
            <a:ext cx="7298123" cy="523220"/>
          </a:xfrm>
          <a:prstGeom prst="rect">
            <a:avLst/>
          </a:prstGeom>
          <a:noFill/>
        </p:spPr>
        <p:txBody>
          <a:bodyPr wrap="square" rtlCol="0">
            <a:spAutoFit/>
          </a:bodyPr>
          <a:lstStyle/>
          <a:p>
            <a:r>
              <a:rPr lang="tr-TR" sz="2800" b="1" dirty="0" smtClean="0"/>
              <a:t>Dengede Kalıyorlar</a:t>
            </a:r>
            <a:endParaRPr lang="tr-TR" sz="2800" b="1" dirty="0"/>
          </a:p>
        </p:txBody>
      </p:sp>
      <p:pic>
        <p:nvPicPr>
          <p:cNvPr id="69640" name="Picture 8" descr="ilginç denge durumları ile ilgili görsel sonucu">
            <a:hlinkClick r:id="rId3"/>
          </p:cNvPr>
          <p:cNvPicPr>
            <a:picLocks noChangeAspect="1" noChangeArrowheads="1"/>
          </p:cNvPicPr>
          <p:nvPr/>
        </p:nvPicPr>
        <p:blipFill>
          <a:blip r:embed="rId4"/>
          <a:srcRect/>
          <a:stretch>
            <a:fillRect/>
          </a:stretch>
        </p:blipFill>
        <p:spPr bwMode="auto">
          <a:xfrm>
            <a:off x="8400256" y="3931217"/>
            <a:ext cx="3357586" cy="2234087"/>
          </a:xfrm>
          <a:prstGeom prst="rect">
            <a:avLst/>
          </a:prstGeom>
          <a:noFill/>
        </p:spPr>
      </p:pic>
      <p:sp>
        <p:nvSpPr>
          <p:cNvPr id="9" name="TextBox 4"/>
          <p:cNvSpPr txBox="1"/>
          <p:nvPr/>
        </p:nvSpPr>
        <p:spPr>
          <a:xfrm>
            <a:off x="0" y="1352419"/>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00B05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pic>
        <p:nvPicPr>
          <p:cNvPr id="10" name="Picture 2" descr="balancing eagle ile ilgili görsel sonucu"/>
          <p:cNvPicPr>
            <a:picLocks noChangeAspect="1" noChangeArrowheads="1"/>
          </p:cNvPicPr>
          <p:nvPr/>
        </p:nvPicPr>
        <p:blipFill>
          <a:blip r:embed="rId5"/>
          <a:srcRect/>
          <a:stretch>
            <a:fillRect/>
          </a:stretch>
        </p:blipFill>
        <p:spPr bwMode="auto">
          <a:xfrm>
            <a:off x="3071664" y="1352419"/>
            <a:ext cx="2620432" cy="2000264"/>
          </a:xfrm>
          <a:prstGeom prst="rect">
            <a:avLst/>
          </a:prstGeom>
          <a:noFill/>
        </p:spPr>
      </p:pic>
      <p:pic>
        <p:nvPicPr>
          <p:cNvPr id="2050" name="Picture 2" descr="Image result for balancing bi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971" y="390639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alancing bird">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9140" y="891245"/>
            <a:ext cx="2922612" cy="29226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alancing bi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7817" y="2982473"/>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11" name="8 Dikdörtgen"/>
          <p:cNvSpPr/>
          <p:nvPr/>
        </p:nvSpPr>
        <p:spPr>
          <a:xfrm>
            <a:off x="8257718" y="3358190"/>
            <a:ext cx="3670930" cy="261610"/>
          </a:xfrm>
          <a:prstGeom prst="rect">
            <a:avLst/>
          </a:prstGeom>
        </p:spPr>
        <p:txBody>
          <a:bodyPr wrap="square">
            <a:spAutoFit/>
          </a:bodyPr>
          <a:lstStyle/>
          <a:p>
            <a:r>
              <a:rPr lang="tr-TR" sz="1100" dirty="0" smtClean="0">
                <a:hlinkClick r:id="rId7"/>
              </a:rPr>
              <a:t>https://www.youtube.com/watch?v=ERaFRY3Uc1Y</a:t>
            </a:r>
            <a:r>
              <a:rPr lang="tr-TR" sz="1100" dirty="0" smtClean="0"/>
              <a:t> </a:t>
            </a:r>
            <a:endParaRPr lang="tr-TR" sz="1100" dirty="0"/>
          </a:p>
        </p:txBody>
      </p:sp>
      <p:sp>
        <p:nvSpPr>
          <p:cNvPr id="12" name="9 Dikdörtgen"/>
          <p:cNvSpPr/>
          <p:nvPr/>
        </p:nvSpPr>
        <p:spPr>
          <a:xfrm>
            <a:off x="8400256" y="6211669"/>
            <a:ext cx="3754072" cy="261610"/>
          </a:xfrm>
          <a:prstGeom prst="rect">
            <a:avLst/>
          </a:prstGeom>
        </p:spPr>
        <p:txBody>
          <a:bodyPr wrap="square">
            <a:spAutoFit/>
          </a:bodyPr>
          <a:lstStyle/>
          <a:p>
            <a:r>
              <a:rPr lang="tr-TR" sz="1100" dirty="0" smtClean="0">
                <a:hlinkClick r:id="rId3"/>
              </a:rPr>
              <a:t>https://www.youtube.com/watch?v=0ZVfDlJxsFE</a:t>
            </a:r>
            <a:r>
              <a:rPr lang="tr-TR" sz="1100" dirty="0" smtClean="0"/>
              <a:t> </a:t>
            </a:r>
            <a:endParaRPr lang="tr-TR" sz="1100" dirty="0"/>
          </a:p>
        </p:txBody>
      </p:sp>
    </p:spTree>
    <p:extLst>
      <p:ext uri="{BB962C8B-B14F-4D97-AF65-F5344CB8AC3E}">
        <p14:creationId xmlns:p14="http://schemas.microsoft.com/office/powerpoint/2010/main" val="15943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8612" y="760302"/>
            <a:ext cx="4857784" cy="523220"/>
          </a:xfrm>
          <a:prstGeom prst="rect">
            <a:avLst/>
          </a:prstGeom>
          <a:noFill/>
        </p:spPr>
        <p:txBody>
          <a:bodyPr wrap="square" rtlCol="0">
            <a:spAutoFit/>
          </a:bodyPr>
          <a:lstStyle/>
          <a:p>
            <a:r>
              <a:rPr lang="tr-TR" sz="2800" b="1" dirty="0" smtClean="0"/>
              <a:t>Bugün Neler Öğreneceğiz?</a:t>
            </a:r>
            <a:endParaRPr lang="tr-TR" sz="2800" b="1" dirty="0"/>
          </a:p>
        </p:txBody>
      </p:sp>
      <p:sp>
        <p:nvSpPr>
          <p:cNvPr id="2" name="TextBox 1"/>
          <p:cNvSpPr txBox="1"/>
          <p:nvPr/>
        </p:nvSpPr>
        <p:spPr>
          <a:xfrm>
            <a:off x="1881158" y="1283522"/>
            <a:ext cx="3643338" cy="5078313"/>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dirty="0" smtClean="0"/>
              <a:t>Geçen Hafta Neler Öğrendik</a:t>
            </a:r>
          </a:p>
          <a:p>
            <a:pPr marL="285744" indent="-285744">
              <a:lnSpc>
                <a:spcPct val="150000"/>
              </a:lnSpc>
              <a:buFont typeface="Arial" panose="020B0604020202020204" pitchFamily="34" charset="0"/>
              <a:buChar char="•"/>
            </a:pPr>
            <a:r>
              <a:rPr lang="tr-TR" dirty="0" smtClean="0"/>
              <a:t>Nasıl Dengede Kalıyorlar?</a:t>
            </a:r>
          </a:p>
          <a:p>
            <a:pPr marL="285744" indent="-285744">
              <a:lnSpc>
                <a:spcPct val="150000"/>
              </a:lnSpc>
              <a:buFont typeface="Arial" panose="020B0604020202020204" pitchFamily="34" charset="0"/>
              <a:buChar char="•"/>
            </a:pPr>
            <a:r>
              <a:rPr lang="tr-TR" dirty="0" smtClean="0"/>
              <a:t>Denge Şartları</a:t>
            </a:r>
          </a:p>
          <a:p>
            <a:pPr marL="285744" indent="-285744">
              <a:lnSpc>
                <a:spcPct val="150000"/>
              </a:lnSpc>
              <a:buFont typeface="Arial" panose="020B0604020202020204" pitchFamily="34" charset="0"/>
              <a:buChar char="•"/>
            </a:pPr>
            <a:r>
              <a:rPr lang="tr-TR" dirty="0" smtClean="0"/>
              <a:t>Cisimlerin Kütle ve Ağırlık Merkezleri </a:t>
            </a:r>
          </a:p>
          <a:p>
            <a:pPr marL="285744" indent="-285744">
              <a:lnSpc>
                <a:spcPct val="150000"/>
              </a:lnSpc>
              <a:buFont typeface="Arial" panose="020B0604020202020204" pitchFamily="34" charset="0"/>
              <a:buChar char="•"/>
            </a:pPr>
            <a:r>
              <a:rPr lang="tr-TR" dirty="0" smtClean="0"/>
              <a:t>Düzgün Geometrik Cisimlerin Ağırlık Merkezleri</a:t>
            </a:r>
          </a:p>
          <a:p>
            <a:pPr marL="285744" indent="-285744">
              <a:lnSpc>
                <a:spcPct val="150000"/>
              </a:lnSpc>
              <a:buFont typeface="Arial" panose="020B0604020202020204" pitchFamily="34" charset="0"/>
              <a:buChar char="•"/>
            </a:pPr>
            <a:r>
              <a:rPr lang="tr-TR" dirty="0" smtClean="0"/>
              <a:t>Cisimlerin Kütle vs Ağırlık Merkezleri</a:t>
            </a:r>
          </a:p>
          <a:p>
            <a:pPr marL="285744" indent="-285744">
              <a:lnSpc>
                <a:spcPct val="150000"/>
              </a:lnSpc>
              <a:buFont typeface="Arial" panose="020B0604020202020204" pitchFamily="34" charset="0"/>
              <a:buChar char="•"/>
            </a:pPr>
            <a:r>
              <a:rPr lang="tr-TR" dirty="0" smtClean="0"/>
              <a:t>Dengede Kalıyorlar</a:t>
            </a:r>
          </a:p>
          <a:p>
            <a:pPr marL="285744" indent="-285744">
              <a:lnSpc>
                <a:spcPct val="150000"/>
              </a:lnSpc>
              <a:buFont typeface="Arial" panose="020B0604020202020204" pitchFamily="34" charset="0"/>
              <a:buChar char="•"/>
            </a:pPr>
            <a:r>
              <a:rPr lang="tr-TR" dirty="0" smtClean="0"/>
              <a:t>Günün Özeti</a:t>
            </a:r>
          </a:p>
          <a:p>
            <a:pPr marL="285744" indent="-285744">
              <a:lnSpc>
                <a:spcPct val="150000"/>
              </a:lnSpc>
              <a:buFont typeface="Arial" panose="020B0604020202020204" pitchFamily="34" charset="0"/>
              <a:buChar char="•"/>
            </a:pPr>
            <a:r>
              <a:rPr lang="tr-TR" dirty="0" smtClean="0"/>
              <a:t>Soru Çözümü</a:t>
            </a:r>
            <a:endParaRPr lang="tr-TR" dirty="0"/>
          </a:p>
        </p:txBody>
      </p:sp>
      <p:sp>
        <p:nvSpPr>
          <p:cNvPr id="5" name="4 Dikdörtgen"/>
          <p:cNvSpPr/>
          <p:nvPr/>
        </p:nvSpPr>
        <p:spPr>
          <a:xfrm>
            <a:off x="7453322" y="2500306"/>
            <a:ext cx="4289957" cy="1754326"/>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Fizik </a:t>
            </a:r>
          </a:p>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Eğlencelidir.</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047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2493" y="500042"/>
            <a:ext cx="7298123" cy="523220"/>
          </a:xfrm>
          <a:prstGeom prst="rect">
            <a:avLst/>
          </a:prstGeom>
          <a:noFill/>
        </p:spPr>
        <p:txBody>
          <a:bodyPr wrap="square" rtlCol="0">
            <a:spAutoFit/>
          </a:bodyPr>
          <a:lstStyle/>
          <a:p>
            <a:r>
              <a:rPr lang="tr-TR" sz="2800" b="1" dirty="0" smtClean="0"/>
              <a:t>Nasıl Dengede Kalıyorlar?</a:t>
            </a:r>
            <a:endParaRPr lang="tr-TR" sz="2800" b="1" dirty="0"/>
          </a:p>
        </p:txBody>
      </p:sp>
      <p:pic>
        <p:nvPicPr>
          <p:cNvPr id="3074" name="Picture 2" descr="Image result for balancing 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309718"/>
            <a:ext cx="6243653" cy="46767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lancing st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3038" y="1309717"/>
            <a:ext cx="3277618" cy="31273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p:cNvSpPr txBox="1"/>
          <p:nvPr/>
        </p:nvSpPr>
        <p:spPr>
          <a:xfrm>
            <a:off x="0" y="1352419"/>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00B05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3086240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6191" y="502578"/>
            <a:ext cx="7298123" cy="523220"/>
          </a:xfrm>
          <a:prstGeom prst="rect">
            <a:avLst/>
          </a:prstGeom>
          <a:noFill/>
        </p:spPr>
        <p:txBody>
          <a:bodyPr wrap="square" rtlCol="0">
            <a:spAutoFit/>
          </a:bodyPr>
          <a:lstStyle/>
          <a:p>
            <a:r>
              <a:rPr lang="tr-TR" sz="2800" b="1" dirty="0" smtClean="0"/>
              <a:t>Nasıl Dengede Kalıyorlar?</a:t>
            </a:r>
            <a:endParaRPr lang="tr-TR" sz="2800" b="1" dirty="0"/>
          </a:p>
        </p:txBody>
      </p:sp>
      <p:pic>
        <p:nvPicPr>
          <p:cNvPr id="4098" name="Picture 2" descr="Image result for standing near th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1309718"/>
            <a:ext cx="6048672" cy="4530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95600" y="6021288"/>
            <a:ext cx="9764211" cy="338554"/>
          </a:xfrm>
          <a:prstGeom prst="rect">
            <a:avLst/>
          </a:prstGeom>
          <a:noFill/>
        </p:spPr>
        <p:txBody>
          <a:bodyPr wrap="none" rtlCol="0">
            <a:spAutoFit/>
          </a:bodyPr>
          <a:lstStyle/>
          <a:p>
            <a:r>
              <a:rPr lang="tr-TR" sz="1600" dirty="0" smtClean="0"/>
              <a:t>Duvara sırtını tamamen dayayıp, bacaklarını bükmeden ayak parmak uçlarına dokunabilir misin?</a:t>
            </a:r>
            <a:endParaRPr lang="tr-TR" sz="1600" dirty="0"/>
          </a:p>
        </p:txBody>
      </p:sp>
      <p:sp>
        <p:nvSpPr>
          <p:cNvPr id="7" name="TextBox 4"/>
          <p:cNvSpPr txBox="1"/>
          <p:nvPr/>
        </p:nvSpPr>
        <p:spPr>
          <a:xfrm>
            <a:off x="0" y="1352419"/>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00B05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1309280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7728" y="847088"/>
            <a:ext cx="3815188" cy="523220"/>
          </a:xfrm>
          <a:prstGeom prst="rect">
            <a:avLst/>
          </a:prstGeom>
          <a:noFill/>
        </p:spPr>
        <p:txBody>
          <a:bodyPr wrap="square" rtlCol="0">
            <a:spAutoFit/>
          </a:bodyPr>
          <a:lstStyle/>
          <a:p>
            <a:r>
              <a:rPr lang="tr-TR" sz="2800" b="1" dirty="0" smtClean="0"/>
              <a:t>Günün Özeti</a:t>
            </a:r>
            <a:endParaRPr lang="tr-TR" sz="2800" b="1" dirty="0"/>
          </a:p>
        </p:txBody>
      </p:sp>
      <p:sp>
        <p:nvSpPr>
          <p:cNvPr id="5" name="4 Dikdörtgen"/>
          <p:cNvSpPr/>
          <p:nvPr/>
        </p:nvSpPr>
        <p:spPr>
          <a:xfrm>
            <a:off x="3575720" y="1674674"/>
            <a:ext cx="5995588" cy="2585323"/>
          </a:xfrm>
          <a:prstGeom prst="rect">
            <a:avLst/>
          </a:prstGeom>
        </p:spPr>
        <p:txBody>
          <a:bodyPr wrap="square">
            <a:spAutoFit/>
          </a:bodyPr>
          <a:lstStyle/>
          <a:p>
            <a:pPr marL="169863" indent="-169863">
              <a:buFont typeface="Arial" panose="020B0604020202020204" pitchFamily="34" charset="0"/>
              <a:buChar char="•"/>
            </a:pPr>
            <a:r>
              <a:rPr lang="tr-TR" sz="2400" dirty="0" smtClean="0"/>
              <a:t>Nasıl </a:t>
            </a:r>
            <a:r>
              <a:rPr lang="tr-TR" sz="2400" dirty="0" smtClean="0"/>
              <a:t>Dengede Kalıyorlar?</a:t>
            </a:r>
          </a:p>
          <a:p>
            <a:pPr marL="169863" indent="-169863">
              <a:buFont typeface="Arial" panose="020B0604020202020204" pitchFamily="34" charset="0"/>
              <a:buChar char="•"/>
            </a:pPr>
            <a:r>
              <a:rPr lang="tr-TR" sz="2400" dirty="0" smtClean="0"/>
              <a:t>Denge Şartları</a:t>
            </a:r>
          </a:p>
          <a:p>
            <a:pPr marL="169863" indent="-169863">
              <a:buFont typeface="Arial" panose="020B0604020202020204" pitchFamily="34" charset="0"/>
              <a:buChar char="•"/>
            </a:pPr>
            <a:r>
              <a:rPr lang="tr-TR" sz="2400" dirty="0"/>
              <a:t>Düzgün Geometrik Cisimlerin Ağırlık Merkezleri</a:t>
            </a:r>
          </a:p>
          <a:p>
            <a:pPr marL="169863" indent="-169863">
              <a:buFont typeface="Arial" panose="020B0604020202020204" pitchFamily="34" charset="0"/>
              <a:buChar char="•"/>
            </a:pPr>
            <a:r>
              <a:rPr lang="tr-TR" sz="2400" dirty="0" smtClean="0"/>
              <a:t>Cisimlerin  </a:t>
            </a:r>
            <a:r>
              <a:rPr lang="tr-TR" sz="2400" dirty="0" smtClean="0"/>
              <a:t>Kütle ve Ağırlık Merkezleri</a:t>
            </a:r>
          </a:p>
          <a:p>
            <a:pPr marL="169863" indent="-169863">
              <a:buFont typeface="Arial" panose="020B0604020202020204" pitchFamily="34" charset="0"/>
              <a:buChar char="•"/>
            </a:pPr>
            <a:r>
              <a:rPr lang="tr-TR" sz="2400" dirty="0" smtClean="0"/>
              <a:t>Cisimlerin  </a:t>
            </a:r>
            <a:r>
              <a:rPr lang="tr-TR" sz="2400" dirty="0" smtClean="0"/>
              <a:t>Kütle vs Ağırlık Merkezleri</a:t>
            </a:r>
          </a:p>
          <a:p>
            <a:pPr marL="169863" indent="-169863">
              <a:buFont typeface="Arial" panose="020B0604020202020204" pitchFamily="34" charset="0"/>
              <a:buChar char="•"/>
            </a:pPr>
            <a:endParaRPr lang="tr-TR" dirty="0" smtClean="0"/>
          </a:p>
        </p:txBody>
      </p:sp>
      <p:sp>
        <p:nvSpPr>
          <p:cNvPr id="7"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00B05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738546" y="274638"/>
            <a:ext cx="7843854" cy="1143000"/>
          </a:xfrm>
        </p:spPr>
        <p:txBody>
          <a:bodyPr/>
          <a:lstStyle/>
          <a:p>
            <a:r>
              <a:rPr lang="tr-TR" b="0" dirty="0" smtClean="0">
                <a:solidFill>
                  <a:schemeClr val="tx1"/>
                </a:solidFill>
                <a:effectLst/>
              </a:rPr>
              <a:t>Soru Çözümü</a:t>
            </a:r>
            <a:endParaRPr lang="tr-TR" b="0" dirty="0">
              <a:solidFill>
                <a:schemeClr val="tx1"/>
              </a:solidFill>
              <a:effectLst/>
            </a:endParaRPr>
          </a:p>
        </p:txBody>
      </p:sp>
      <p:sp>
        <p:nvSpPr>
          <p:cNvPr id="7"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pic>
        <p:nvPicPr>
          <p:cNvPr id="9" name="8 Resim" descr="C:\Users\Casper\Desktop\15873402_10210206457711969_290039106713793007_n.jpg"/>
          <p:cNvPicPr/>
          <p:nvPr/>
        </p:nvPicPr>
        <p:blipFill>
          <a:blip r:embed="rId2"/>
          <a:srcRect l="38769" t="10908" r="3602"/>
          <a:stretch>
            <a:fillRect/>
          </a:stretch>
        </p:blipFill>
        <p:spPr bwMode="auto">
          <a:xfrm rot="5400000">
            <a:off x="4920291" y="1236023"/>
            <a:ext cx="4280241" cy="4643471"/>
          </a:xfrm>
          <a:prstGeom prst="rect">
            <a:avLst/>
          </a:prstGeom>
          <a:noFill/>
          <a:ln w="9525">
            <a:noFill/>
            <a:miter lim="800000"/>
            <a:headEnd/>
            <a:tailEnd/>
          </a:ln>
        </p:spPr>
      </p:pic>
      <p:sp>
        <p:nvSpPr>
          <p:cNvPr id="10" name="9 Oval"/>
          <p:cNvSpPr/>
          <p:nvPr/>
        </p:nvSpPr>
        <p:spPr>
          <a:xfrm>
            <a:off x="8310578" y="4357694"/>
            <a:ext cx="73775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7" name="Picture 2" descr="http://www.lysmat.com/ossmat/snv/konulara_gore/fiz/agirlik_mer/02.gif?psid=1"/>
          <p:cNvPicPr>
            <a:picLocks noChangeAspect="1" noChangeArrowheads="1"/>
          </p:cNvPicPr>
          <p:nvPr/>
        </p:nvPicPr>
        <p:blipFill>
          <a:blip r:embed="rId3"/>
          <a:srcRect/>
          <a:stretch>
            <a:fillRect/>
          </a:stretch>
        </p:blipFill>
        <p:spPr bwMode="auto">
          <a:xfrm>
            <a:off x="4524364" y="1369176"/>
            <a:ext cx="4010033" cy="4103291"/>
          </a:xfrm>
          <a:prstGeom prst="rect">
            <a:avLst/>
          </a:prstGeom>
          <a:noFill/>
        </p:spPr>
      </p:pic>
      <p:sp>
        <p:nvSpPr>
          <p:cNvPr id="10" name="9 Oval"/>
          <p:cNvSpPr/>
          <p:nvPr/>
        </p:nvSpPr>
        <p:spPr>
          <a:xfrm>
            <a:off x="6024562" y="4871993"/>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738546" y="274638"/>
            <a:ext cx="7843854" cy="1143000"/>
          </a:xfrm>
        </p:spPr>
        <p:txBody>
          <a:bodyPr/>
          <a:lstStyle/>
          <a:p>
            <a:r>
              <a:rPr lang="tr-TR" b="0" dirty="0" smtClean="0">
                <a:solidFill>
                  <a:schemeClr val="tx1"/>
                </a:solidFill>
                <a:effectLst/>
              </a:rPr>
              <a:t>Soru Çözümü</a:t>
            </a:r>
            <a:endParaRPr lang="tr-TR" b="0" dirty="0">
              <a:solidFill>
                <a:schemeClr val="tx1"/>
              </a:solidFill>
              <a:effectLst/>
            </a:endParaRPr>
          </a:p>
        </p:txBody>
      </p:sp>
      <p:pic>
        <p:nvPicPr>
          <p:cNvPr id="96258" name="Picture 2" descr="http://www.lysmat.com/ossmat/snv/konulara_gore/fiz/eski/moment_denge/moment_denge-22_01.gif"/>
          <p:cNvPicPr>
            <a:picLocks noChangeAspect="1" noChangeArrowheads="1"/>
          </p:cNvPicPr>
          <p:nvPr/>
        </p:nvPicPr>
        <p:blipFill>
          <a:blip r:embed="rId2"/>
          <a:srcRect/>
          <a:stretch>
            <a:fillRect/>
          </a:stretch>
        </p:blipFill>
        <p:spPr bwMode="auto">
          <a:xfrm>
            <a:off x="3524232" y="1714488"/>
            <a:ext cx="5295900" cy="2181226"/>
          </a:xfrm>
          <a:prstGeom prst="rect">
            <a:avLst/>
          </a:prstGeom>
          <a:noFill/>
        </p:spPr>
      </p:pic>
      <p:pic>
        <p:nvPicPr>
          <p:cNvPr id="96260" name="Picture 4" descr="http://www.lysmat.com/ossmat/snv/konulara_gore/fiz/eski/moment_denge/moment_denge-22_02.gif"/>
          <p:cNvPicPr>
            <a:picLocks noChangeAspect="1" noChangeArrowheads="1"/>
          </p:cNvPicPr>
          <p:nvPr/>
        </p:nvPicPr>
        <p:blipFill>
          <a:blip r:embed="rId3"/>
          <a:srcRect/>
          <a:stretch>
            <a:fillRect/>
          </a:stretch>
        </p:blipFill>
        <p:spPr bwMode="auto">
          <a:xfrm>
            <a:off x="3524232" y="3895714"/>
            <a:ext cx="5295900" cy="1819276"/>
          </a:xfrm>
          <a:prstGeom prst="rect">
            <a:avLst/>
          </a:prstGeom>
          <a:noFill/>
        </p:spPr>
      </p:pic>
      <p:sp>
        <p:nvSpPr>
          <p:cNvPr id="8" name="7 Oval"/>
          <p:cNvSpPr/>
          <p:nvPr/>
        </p:nvSpPr>
        <p:spPr>
          <a:xfrm>
            <a:off x="3580280" y="4583978"/>
            <a:ext cx="571504"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02402" name="Picture 2" descr="http://www.lysmat.com/ossmat/snv/konulara_gore/fiz/agirlik_mer/01.gif?psid=1"/>
          <p:cNvPicPr>
            <a:picLocks noChangeAspect="1" noChangeArrowheads="1"/>
          </p:cNvPicPr>
          <p:nvPr/>
        </p:nvPicPr>
        <p:blipFill>
          <a:blip r:embed="rId3"/>
          <a:srcRect/>
          <a:stretch>
            <a:fillRect/>
          </a:stretch>
        </p:blipFill>
        <p:spPr bwMode="auto">
          <a:xfrm>
            <a:off x="4952992" y="1254774"/>
            <a:ext cx="4172378" cy="4989502"/>
          </a:xfrm>
          <a:prstGeom prst="rect">
            <a:avLst/>
          </a:prstGeom>
          <a:noFill/>
        </p:spPr>
      </p:pic>
      <p:sp>
        <p:nvSpPr>
          <p:cNvPr id="8" name="7 Oval"/>
          <p:cNvSpPr/>
          <p:nvPr/>
        </p:nvSpPr>
        <p:spPr>
          <a:xfrm>
            <a:off x="4988711" y="5715016"/>
            <a:ext cx="642942"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04450" name="Picture 2" descr="http://www.lysmat.com/ossmat/snv/konulara_gore/fiz/agirlik_mer/04.gif?psid=1"/>
          <p:cNvPicPr>
            <a:picLocks noChangeAspect="1" noChangeArrowheads="1"/>
          </p:cNvPicPr>
          <p:nvPr/>
        </p:nvPicPr>
        <p:blipFill>
          <a:blip r:embed="rId3"/>
          <a:srcRect/>
          <a:stretch>
            <a:fillRect/>
          </a:stretch>
        </p:blipFill>
        <p:spPr bwMode="auto">
          <a:xfrm>
            <a:off x="4452926" y="1104308"/>
            <a:ext cx="3526635" cy="3807418"/>
          </a:xfrm>
          <a:prstGeom prst="rect">
            <a:avLst/>
          </a:prstGeom>
          <a:noFill/>
        </p:spPr>
      </p:pic>
      <p:sp>
        <p:nvSpPr>
          <p:cNvPr id="7" name="6 Oval"/>
          <p:cNvSpPr/>
          <p:nvPr/>
        </p:nvSpPr>
        <p:spPr>
          <a:xfrm>
            <a:off x="4345768" y="4026330"/>
            <a:ext cx="742119"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10594" name="Picture 2" descr="http://www.lysmat.com/ossmat/snv/konulara_gore/fiz/eski/agirlik_mer/agirlik_merkezi-9.gif"/>
          <p:cNvPicPr>
            <a:picLocks noChangeAspect="1" noChangeArrowheads="1"/>
          </p:cNvPicPr>
          <p:nvPr/>
        </p:nvPicPr>
        <p:blipFill>
          <a:blip r:embed="rId3"/>
          <a:srcRect/>
          <a:stretch>
            <a:fillRect/>
          </a:stretch>
        </p:blipFill>
        <p:spPr bwMode="auto">
          <a:xfrm>
            <a:off x="3781845" y="1857364"/>
            <a:ext cx="5343525" cy="2514600"/>
          </a:xfrm>
          <a:prstGeom prst="rect">
            <a:avLst/>
          </a:prstGeom>
          <a:noFill/>
        </p:spPr>
      </p:pic>
      <p:sp>
        <p:nvSpPr>
          <p:cNvPr id="8" name="7 Oval"/>
          <p:cNvSpPr/>
          <p:nvPr/>
        </p:nvSpPr>
        <p:spPr>
          <a:xfrm>
            <a:off x="3869452" y="3429000"/>
            <a:ext cx="714380" cy="2143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83972" name="Picture 4" descr="http://www.lysmat.com/ossmat/snv/konulara_gore/fiz/eski/moment_denge/moment_denge-11_01.gif"/>
          <p:cNvPicPr>
            <a:picLocks noChangeAspect="1" noChangeArrowheads="1"/>
          </p:cNvPicPr>
          <p:nvPr/>
        </p:nvPicPr>
        <p:blipFill>
          <a:blip r:embed="rId3"/>
          <a:srcRect/>
          <a:stretch>
            <a:fillRect/>
          </a:stretch>
        </p:blipFill>
        <p:spPr bwMode="auto">
          <a:xfrm>
            <a:off x="3952860" y="1071546"/>
            <a:ext cx="5381625" cy="2952751"/>
          </a:xfrm>
          <a:prstGeom prst="rect">
            <a:avLst/>
          </a:prstGeom>
          <a:noFill/>
        </p:spPr>
      </p:pic>
      <p:pic>
        <p:nvPicPr>
          <p:cNvPr id="83974" name="Picture 6" descr="http://www.lysmat.com/ossmat/snv/konulara_gore/fiz/eski/moment_denge/moment_denge-11_02.gif"/>
          <p:cNvPicPr>
            <a:picLocks noChangeAspect="1" noChangeArrowheads="1"/>
          </p:cNvPicPr>
          <p:nvPr/>
        </p:nvPicPr>
        <p:blipFill>
          <a:blip r:embed="rId4"/>
          <a:srcRect/>
          <a:stretch>
            <a:fillRect/>
          </a:stretch>
        </p:blipFill>
        <p:spPr bwMode="auto">
          <a:xfrm>
            <a:off x="3952860" y="4024297"/>
            <a:ext cx="5381625" cy="2514600"/>
          </a:xfrm>
          <a:prstGeom prst="rect">
            <a:avLst/>
          </a:prstGeom>
          <a:noFill/>
        </p:spPr>
      </p:pic>
      <p:sp>
        <p:nvSpPr>
          <p:cNvPr id="8" name="7 Oval"/>
          <p:cNvSpPr/>
          <p:nvPr/>
        </p:nvSpPr>
        <p:spPr>
          <a:xfrm>
            <a:off x="4085476" y="5445224"/>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7108" y="712236"/>
            <a:ext cx="5620512" cy="523220"/>
          </a:xfrm>
          <a:prstGeom prst="rect">
            <a:avLst/>
          </a:prstGeom>
          <a:noFill/>
        </p:spPr>
        <p:txBody>
          <a:bodyPr wrap="square" rtlCol="0">
            <a:spAutoFit/>
          </a:bodyPr>
          <a:lstStyle/>
          <a:p>
            <a:r>
              <a:rPr lang="tr-TR" sz="2800" b="1" dirty="0"/>
              <a:t>Geçen Hafta Neler Öğrendik?</a:t>
            </a:r>
          </a:p>
        </p:txBody>
      </p:sp>
      <p:sp>
        <p:nvSpPr>
          <p:cNvPr id="5" name="TextBox 4"/>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00B050"/>
                </a:solidFill>
              </a:rPr>
              <a:t>Geçen Hafta Neler Öğrendik</a:t>
            </a:r>
          </a:p>
          <a:p>
            <a:pPr marL="169863" indent="-169863">
              <a:buFont typeface="Arial" panose="020B0604020202020204" pitchFamily="34" charset="0"/>
              <a:buChar char="•"/>
            </a:pPr>
            <a:r>
              <a:rPr lang="tr-TR" dirty="0" smtClean="0">
                <a:solidFill>
                  <a:srgbClr val="FFC000"/>
                </a:solidFill>
              </a:rPr>
              <a:t>Nasıl Dengede Kalıyorlar?</a:t>
            </a:r>
          </a:p>
          <a:p>
            <a:pPr marL="169863" indent="-169863">
              <a:buFont typeface="Arial" panose="020B0604020202020204" pitchFamily="34" charset="0"/>
              <a:buChar char="•"/>
            </a:pPr>
            <a:r>
              <a:rPr lang="tr-TR" dirty="0" smtClean="0">
                <a:solidFill>
                  <a:srgbClr val="FFC000"/>
                </a:solidFill>
              </a:rPr>
              <a:t>Denge Şartları</a:t>
            </a:r>
          </a:p>
          <a:p>
            <a:pPr marL="169863" indent="-169863">
              <a:buFont typeface="Arial" panose="020B0604020202020204" pitchFamily="34" charset="0"/>
              <a:buChar char="•"/>
            </a:pPr>
            <a:r>
              <a:rPr lang="tr-TR" dirty="0">
                <a:solidFill>
                  <a:srgbClr val="FFC000"/>
                </a:solidFill>
              </a:rPr>
              <a:t>Düzgün Geometrik Cisimlerin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
        <p:nvSpPr>
          <p:cNvPr id="9" name="TextBox 8"/>
          <p:cNvSpPr txBox="1"/>
          <p:nvPr/>
        </p:nvSpPr>
        <p:spPr>
          <a:xfrm>
            <a:off x="6060291" y="1235456"/>
            <a:ext cx="5502740" cy="577081"/>
          </a:xfrm>
          <a:prstGeom prst="rect">
            <a:avLst/>
          </a:prstGeom>
          <a:noFill/>
        </p:spPr>
        <p:txBody>
          <a:bodyPr wrap="square" rtlCol="0">
            <a:spAutoFit/>
          </a:bodyPr>
          <a:lstStyle/>
          <a:p>
            <a:pPr marL="285744" indent="-285744">
              <a:lnSpc>
                <a:spcPct val="200000"/>
              </a:lnSpc>
              <a:buFont typeface="Arial" panose="020B0604020202020204" pitchFamily="34" charset="0"/>
              <a:buChar char="•"/>
            </a:pPr>
            <a:endParaRPr lang="tr-TR" dirty="0"/>
          </a:p>
        </p:txBody>
      </p:sp>
      <p:sp>
        <p:nvSpPr>
          <p:cNvPr id="6" name="5 Dikdörtgen"/>
          <p:cNvSpPr/>
          <p:nvPr/>
        </p:nvSpPr>
        <p:spPr>
          <a:xfrm>
            <a:off x="3667108" y="1571612"/>
            <a:ext cx="6572296" cy="473206"/>
          </a:xfrm>
          <a:prstGeom prst="rect">
            <a:avLst/>
          </a:prstGeom>
        </p:spPr>
        <p:txBody>
          <a:bodyPr wrap="square">
            <a:spAutoFit/>
          </a:bodyPr>
          <a:lstStyle/>
          <a:p>
            <a:pPr marL="285744" indent="-285744">
              <a:lnSpc>
                <a:spcPct val="150000"/>
              </a:lnSpc>
              <a:buFont typeface="Arial" panose="020B0604020202020204" pitchFamily="34" charset="0"/>
              <a:buChar char="•"/>
            </a:pPr>
            <a:endParaRPr lang="tr-TR" dirty="0" smtClean="0"/>
          </a:p>
        </p:txBody>
      </p:sp>
      <p:pic>
        <p:nvPicPr>
          <p:cNvPr id="7" name="Picture 10" descr="Image result for musl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330" y="181253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7 Dikdörtgen"/>
          <p:cNvSpPr/>
          <p:nvPr/>
        </p:nvSpPr>
        <p:spPr>
          <a:xfrm>
            <a:off x="3667108" y="1720840"/>
            <a:ext cx="6096000" cy="3416320"/>
          </a:xfrm>
          <a:prstGeom prst="rect">
            <a:avLst/>
          </a:prstGeom>
        </p:spPr>
        <p:txBody>
          <a:bodyPr>
            <a:spAutoFit/>
          </a:bodyPr>
          <a:lstStyle/>
          <a:p>
            <a:pPr marL="285744" indent="-285744">
              <a:lnSpc>
                <a:spcPct val="150000"/>
              </a:lnSpc>
              <a:buFont typeface="Arial" panose="020B0604020202020204" pitchFamily="34" charset="0"/>
              <a:buChar char="•"/>
            </a:pPr>
            <a:r>
              <a:rPr lang="tr-TR" dirty="0" smtClean="0"/>
              <a:t>Musluk Hangi Tarafa Kapanıyordu?</a:t>
            </a:r>
          </a:p>
          <a:p>
            <a:pPr marL="285744" indent="-285744">
              <a:lnSpc>
                <a:spcPct val="150000"/>
              </a:lnSpc>
              <a:buFont typeface="Arial" panose="020B0604020202020204" pitchFamily="34" charset="0"/>
              <a:buChar char="•"/>
            </a:pPr>
            <a:r>
              <a:rPr lang="tr-TR" dirty="0" smtClean="0"/>
              <a:t>Vida Hangi Tarafa Açılıyordu?</a:t>
            </a:r>
          </a:p>
          <a:p>
            <a:pPr marL="285744" indent="-285744">
              <a:lnSpc>
                <a:spcPct val="150000"/>
              </a:lnSpc>
              <a:buFont typeface="Arial" panose="020B0604020202020204" pitchFamily="34" charset="0"/>
              <a:buChar char="•"/>
            </a:pPr>
            <a:r>
              <a:rPr lang="tr-TR" dirty="0" err="1" smtClean="0"/>
              <a:t>Tork</a:t>
            </a:r>
            <a:r>
              <a:rPr lang="tr-TR" dirty="0" smtClean="0"/>
              <a:t> (Kuvvet Momenti) Keşfedelim</a:t>
            </a:r>
          </a:p>
          <a:p>
            <a:pPr marL="285744" indent="-285744">
              <a:lnSpc>
                <a:spcPct val="150000"/>
              </a:lnSpc>
              <a:buFont typeface="Arial" panose="020B0604020202020204" pitchFamily="34" charset="0"/>
              <a:buChar char="•"/>
            </a:pPr>
            <a:r>
              <a:rPr lang="tr-TR" dirty="0" err="1" smtClean="0"/>
              <a:t>Tork</a:t>
            </a:r>
            <a:r>
              <a:rPr lang="tr-TR" dirty="0" smtClean="0"/>
              <a:t> (Kuvvet Momenti)</a:t>
            </a:r>
          </a:p>
          <a:p>
            <a:pPr marL="285744" indent="-285744">
              <a:lnSpc>
                <a:spcPct val="150000"/>
              </a:lnSpc>
              <a:buFont typeface="Arial" panose="020B0604020202020204" pitchFamily="34" charset="0"/>
              <a:buChar char="•"/>
            </a:pPr>
            <a:r>
              <a:rPr lang="tr-TR" dirty="0" err="1" smtClean="0"/>
              <a:t>Tork</a:t>
            </a:r>
            <a:r>
              <a:rPr lang="tr-TR" dirty="0" smtClean="0"/>
              <a:t> (Kuvvet Momenti) Yönü</a:t>
            </a:r>
          </a:p>
          <a:p>
            <a:pPr marL="285744" indent="-285744">
              <a:lnSpc>
                <a:spcPct val="150000"/>
              </a:lnSpc>
              <a:buFont typeface="Arial" panose="020B0604020202020204" pitchFamily="34" charset="0"/>
              <a:buChar char="•"/>
            </a:pPr>
            <a:r>
              <a:rPr lang="tr-TR" dirty="0" smtClean="0"/>
              <a:t>Toplam </a:t>
            </a:r>
            <a:r>
              <a:rPr lang="tr-TR" dirty="0" err="1" smtClean="0"/>
              <a:t>Tork</a:t>
            </a:r>
            <a:r>
              <a:rPr lang="tr-TR" dirty="0" smtClean="0"/>
              <a:t> (Kuvvet Momenti)</a:t>
            </a:r>
          </a:p>
          <a:p>
            <a:pPr marL="285744" indent="-285744">
              <a:lnSpc>
                <a:spcPct val="150000"/>
              </a:lnSpc>
              <a:buFont typeface="Arial" panose="020B0604020202020204" pitchFamily="34" charset="0"/>
              <a:buChar char="•"/>
            </a:pPr>
            <a:r>
              <a:rPr lang="tr-TR" dirty="0" smtClean="0"/>
              <a:t>Evimizi Su Basmasın!!!</a:t>
            </a:r>
          </a:p>
          <a:p>
            <a:pPr marL="285744" indent="-285744">
              <a:lnSpc>
                <a:spcPct val="150000"/>
              </a:lnSpc>
              <a:buFont typeface="Arial" panose="020B0604020202020204" pitchFamily="34" charset="0"/>
              <a:buChar char="•"/>
            </a:pPr>
            <a:r>
              <a:rPr lang="tr-TR" dirty="0" smtClean="0"/>
              <a:t>Vidamızı Kırmayalım!!!</a:t>
            </a:r>
          </a:p>
        </p:txBody>
      </p:sp>
    </p:spTree>
    <p:extLst>
      <p:ext uri="{BB962C8B-B14F-4D97-AF65-F5344CB8AC3E}">
        <p14:creationId xmlns:p14="http://schemas.microsoft.com/office/powerpoint/2010/main" val="3854357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00354" name="Picture 2" descr="http://www.lysmat.com/ossmat/snv/konulara_gore/fiz/eski/moment_denge/moment_denge-1_02.gif"/>
          <p:cNvPicPr>
            <a:picLocks noChangeAspect="1" noChangeArrowheads="1"/>
          </p:cNvPicPr>
          <p:nvPr/>
        </p:nvPicPr>
        <p:blipFill>
          <a:blip r:embed="rId3"/>
          <a:srcRect/>
          <a:stretch>
            <a:fillRect/>
          </a:stretch>
        </p:blipFill>
        <p:spPr bwMode="auto">
          <a:xfrm>
            <a:off x="3524232" y="3643313"/>
            <a:ext cx="5295900" cy="1321603"/>
          </a:xfrm>
          <a:prstGeom prst="rect">
            <a:avLst/>
          </a:prstGeom>
          <a:noFill/>
        </p:spPr>
      </p:pic>
      <p:pic>
        <p:nvPicPr>
          <p:cNvPr id="100356" name="Picture 4" descr="http://www.lysmat.com/ossmat/snv/konulara_gore/fiz/eski/moment_denge/moment_denge-1_01.gif"/>
          <p:cNvPicPr>
            <a:picLocks noChangeAspect="1" noChangeArrowheads="1"/>
          </p:cNvPicPr>
          <p:nvPr/>
        </p:nvPicPr>
        <p:blipFill>
          <a:blip r:embed="rId4"/>
          <a:srcRect/>
          <a:stretch>
            <a:fillRect/>
          </a:stretch>
        </p:blipFill>
        <p:spPr bwMode="auto">
          <a:xfrm>
            <a:off x="3524232" y="1857364"/>
            <a:ext cx="5295900" cy="1562100"/>
          </a:xfrm>
          <a:prstGeom prst="rect">
            <a:avLst/>
          </a:prstGeom>
          <a:noFill/>
        </p:spPr>
      </p:pic>
      <p:sp>
        <p:nvSpPr>
          <p:cNvPr id="9" name="8 Oval"/>
          <p:cNvSpPr/>
          <p:nvPr/>
        </p:nvSpPr>
        <p:spPr>
          <a:xfrm>
            <a:off x="5813668" y="4293096"/>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16738" name="Picture 2" descr="http://www.lysmat.com/ossmat/snv/konulara_gore/fiz/eski/agirlik_mer/agirlik_merkezi-1_01.gif"/>
          <p:cNvPicPr>
            <a:picLocks noChangeAspect="1" noChangeArrowheads="1"/>
          </p:cNvPicPr>
          <p:nvPr/>
        </p:nvPicPr>
        <p:blipFill>
          <a:blip r:embed="rId3"/>
          <a:srcRect/>
          <a:stretch>
            <a:fillRect/>
          </a:stretch>
        </p:blipFill>
        <p:spPr bwMode="auto">
          <a:xfrm>
            <a:off x="3781845" y="1928802"/>
            <a:ext cx="5343525" cy="1638300"/>
          </a:xfrm>
          <a:prstGeom prst="rect">
            <a:avLst/>
          </a:prstGeom>
          <a:noFill/>
        </p:spPr>
      </p:pic>
      <p:pic>
        <p:nvPicPr>
          <p:cNvPr id="116740" name="Picture 4" descr="http://www.lysmat.com/ossmat/snv/konulara_gore/fiz/eski/agirlik_mer/agirlik_merkezi-1_02.gif"/>
          <p:cNvPicPr>
            <a:picLocks noChangeAspect="1" noChangeArrowheads="1"/>
          </p:cNvPicPr>
          <p:nvPr/>
        </p:nvPicPr>
        <p:blipFill>
          <a:blip r:embed="rId4"/>
          <a:srcRect/>
          <a:stretch>
            <a:fillRect/>
          </a:stretch>
        </p:blipFill>
        <p:spPr bwMode="auto">
          <a:xfrm>
            <a:off x="3781845" y="3929066"/>
            <a:ext cx="5343525" cy="1571626"/>
          </a:xfrm>
          <a:prstGeom prst="rect">
            <a:avLst/>
          </a:prstGeom>
          <a:noFill/>
        </p:spPr>
      </p:pic>
      <p:sp>
        <p:nvSpPr>
          <p:cNvPr id="8" name="7 Oval"/>
          <p:cNvSpPr/>
          <p:nvPr/>
        </p:nvSpPr>
        <p:spPr>
          <a:xfrm>
            <a:off x="8333948" y="4871993"/>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14690" name="Picture 2" descr="http://www.lysmat.com/ossmat/snv/konulara_gore/fiz/eski/agirlik_mer/agirlik_merkezi-3_02.gif"/>
          <p:cNvPicPr>
            <a:picLocks noChangeAspect="1" noChangeArrowheads="1"/>
          </p:cNvPicPr>
          <p:nvPr/>
        </p:nvPicPr>
        <p:blipFill>
          <a:blip r:embed="rId3"/>
          <a:srcRect/>
          <a:stretch>
            <a:fillRect/>
          </a:stretch>
        </p:blipFill>
        <p:spPr bwMode="auto">
          <a:xfrm>
            <a:off x="3667108" y="3000372"/>
            <a:ext cx="5295900" cy="1876425"/>
          </a:xfrm>
          <a:prstGeom prst="rect">
            <a:avLst/>
          </a:prstGeom>
          <a:noFill/>
        </p:spPr>
      </p:pic>
      <p:sp>
        <p:nvSpPr>
          <p:cNvPr id="8" name="7 Oval"/>
          <p:cNvSpPr/>
          <p:nvPr/>
        </p:nvSpPr>
        <p:spPr>
          <a:xfrm>
            <a:off x="7325836" y="4071942"/>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4692" name="Picture 4" descr="http://www.lysmat.com/ossmat/snv/konulara_gore/fiz/eski/agirlik_mer/agirlik_merkezi-3_01.gif"/>
          <p:cNvPicPr>
            <a:picLocks noChangeAspect="1" noChangeArrowheads="1"/>
          </p:cNvPicPr>
          <p:nvPr/>
        </p:nvPicPr>
        <p:blipFill>
          <a:blip r:embed="rId4"/>
          <a:srcRect/>
          <a:stretch>
            <a:fillRect/>
          </a:stretch>
        </p:blipFill>
        <p:spPr bwMode="auto">
          <a:xfrm>
            <a:off x="3667108" y="1552571"/>
            <a:ext cx="5295900" cy="1447801"/>
          </a:xfrm>
          <a:prstGeom prst="rect">
            <a:avLst/>
          </a:prstGeom>
          <a:noFill/>
        </p:spPr>
      </p:pic>
      <p:sp>
        <p:nvSpPr>
          <p:cNvPr id="9"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12642" name="Picture 2" descr="http://www.lysmat.com/ossmat/snv/konulara_gore/fiz/eski/agirlik_mer/agirlik_merkezi-5_01.gif"/>
          <p:cNvPicPr>
            <a:picLocks noChangeAspect="1" noChangeArrowheads="1"/>
          </p:cNvPicPr>
          <p:nvPr/>
        </p:nvPicPr>
        <p:blipFill>
          <a:blip r:embed="rId3"/>
          <a:srcRect/>
          <a:stretch>
            <a:fillRect/>
          </a:stretch>
        </p:blipFill>
        <p:spPr bwMode="auto">
          <a:xfrm>
            <a:off x="3524232" y="2071678"/>
            <a:ext cx="5305425" cy="1571626"/>
          </a:xfrm>
          <a:prstGeom prst="rect">
            <a:avLst/>
          </a:prstGeom>
          <a:noFill/>
        </p:spPr>
      </p:pic>
      <p:pic>
        <p:nvPicPr>
          <p:cNvPr id="112644" name="Picture 4" descr="http://www.lysmat.com/ossmat/snv/konulara_gore/fiz/eski/agirlik_mer/agirlik_merkezi-5_02.gif"/>
          <p:cNvPicPr>
            <a:picLocks noChangeAspect="1" noChangeArrowheads="1"/>
          </p:cNvPicPr>
          <p:nvPr/>
        </p:nvPicPr>
        <p:blipFill>
          <a:blip r:embed="rId4"/>
          <a:srcRect/>
          <a:stretch>
            <a:fillRect/>
          </a:stretch>
        </p:blipFill>
        <p:spPr bwMode="auto">
          <a:xfrm>
            <a:off x="3524232" y="4000504"/>
            <a:ext cx="5305425" cy="1485900"/>
          </a:xfrm>
          <a:prstGeom prst="rect">
            <a:avLst/>
          </a:prstGeom>
          <a:noFill/>
        </p:spPr>
      </p:pic>
      <p:sp>
        <p:nvSpPr>
          <p:cNvPr id="8" name="7 Oval"/>
          <p:cNvSpPr/>
          <p:nvPr/>
        </p:nvSpPr>
        <p:spPr>
          <a:xfrm>
            <a:off x="7109812" y="4429132"/>
            <a:ext cx="1650484" cy="2143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24930" name="Picture 2" descr="http://www.lysmat.com/ossmat/snv/konulara_gore/fiz/eski/agirlik_mer/agirlik_merkezi-13_01.gif"/>
          <p:cNvPicPr>
            <a:picLocks noChangeAspect="1" noChangeArrowheads="1"/>
          </p:cNvPicPr>
          <p:nvPr/>
        </p:nvPicPr>
        <p:blipFill>
          <a:blip r:embed="rId3"/>
          <a:srcRect/>
          <a:stretch>
            <a:fillRect/>
          </a:stretch>
        </p:blipFill>
        <p:spPr bwMode="auto">
          <a:xfrm>
            <a:off x="3381356" y="1071546"/>
            <a:ext cx="4867275" cy="2600325"/>
          </a:xfrm>
          <a:prstGeom prst="rect">
            <a:avLst/>
          </a:prstGeom>
          <a:noFill/>
        </p:spPr>
      </p:pic>
      <p:pic>
        <p:nvPicPr>
          <p:cNvPr id="124932" name="Picture 4" descr="http://www.lysmat.com/ossmat/snv/konulara_gore/fiz/eski/agirlik_mer/agirlik_merkezi-13_02.gif"/>
          <p:cNvPicPr>
            <a:picLocks noChangeAspect="1" noChangeArrowheads="1"/>
          </p:cNvPicPr>
          <p:nvPr/>
        </p:nvPicPr>
        <p:blipFill>
          <a:blip r:embed="rId4"/>
          <a:srcRect/>
          <a:stretch>
            <a:fillRect/>
          </a:stretch>
        </p:blipFill>
        <p:spPr bwMode="auto">
          <a:xfrm>
            <a:off x="3381356" y="3671871"/>
            <a:ext cx="4867275" cy="2838450"/>
          </a:xfrm>
          <a:prstGeom prst="rect">
            <a:avLst/>
          </a:prstGeom>
          <a:noFill/>
        </p:spPr>
      </p:pic>
      <p:sp>
        <p:nvSpPr>
          <p:cNvPr id="8" name="7 Oval"/>
          <p:cNvSpPr/>
          <p:nvPr/>
        </p:nvSpPr>
        <p:spPr>
          <a:xfrm>
            <a:off x="5167306" y="2567754"/>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9125370" y="5786454"/>
            <a:ext cx="1328348" cy="338554"/>
          </a:xfrm>
          <a:prstGeom prst="rect">
            <a:avLst/>
          </a:prstGeom>
          <a:noFill/>
        </p:spPr>
        <p:txBody>
          <a:bodyPr wrap="square" rtlCol="0">
            <a:spAutoFit/>
          </a:bodyPr>
          <a:lstStyle/>
          <a:p>
            <a:r>
              <a:rPr lang="tr-TR" sz="1600" dirty="0" smtClean="0"/>
              <a:t>1988 </a:t>
            </a:r>
            <a:r>
              <a:rPr lang="tr-TR" sz="1600" dirty="0" err="1" smtClean="0"/>
              <a:t>Öss</a:t>
            </a:r>
            <a:endParaRPr lang="tr-TR" sz="1600" dirty="0"/>
          </a:p>
        </p:txBody>
      </p:sp>
      <p:sp>
        <p:nvSpPr>
          <p:cNvPr id="9"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22882" name="Picture 2" descr="http://www.lysmat.com/ossmat/snv/konulara_gore/fiz/eski/agirlik_mer/agirlik_merkezi-15_01.gif"/>
          <p:cNvPicPr>
            <a:picLocks noChangeAspect="1" noChangeArrowheads="1"/>
          </p:cNvPicPr>
          <p:nvPr/>
        </p:nvPicPr>
        <p:blipFill>
          <a:blip r:embed="rId3"/>
          <a:srcRect/>
          <a:stretch>
            <a:fillRect/>
          </a:stretch>
        </p:blipFill>
        <p:spPr bwMode="auto">
          <a:xfrm>
            <a:off x="3309918" y="1643050"/>
            <a:ext cx="5172075" cy="2266951"/>
          </a:xfrm>
          <a:prstGeom prst="rect">
            <a:avLst/>
          </a:prstGeom>
          <a:noFill/>
        </p:spPr>
      </p:pic>
      <p:pic>
        <p:nvPicPr>
          <p:cNvPr id="122884" name="Picture 4" descr="http://www.lysmat.com/ossmat/snv/konulara_gore/fiz/eski/agirlik_mer/agirlik_merkezi-15_02.gif"/>
          <p:cNvPicPr>
            <a:picLocks noChangeAspect="1" noChangeArrowheads="1"/>
          </p:cNvPicPr>
          <p:nvPr/>
        </p:nvPicPr>
        <p:blipFill>
          <a:blip r:embed="rId4"/>
          <a:srcRect/>
          <a:stretch>
            <a:fillRect/>
          </a:stretch>
        </p:blipFill>
        <p:spPr bwMode="auto">
          <a:xfrm>
            <a:off x="3309918" y="3910001"/>
            <a:ext cx="5172075" cy="2428875"/>
          </a:xfrm>
          <a:prstGeom prst="rect">
            <a:avLst/>
          </a:prstGeom>
          <a:noFill/>
        </p:spPr>
      </p:pic>
      <p:sp>
        <p:nvSpPr>
          <p:cNvPr id="8" name="7 Oval"/>
          <p:cNvSpPr/>
          <p:nvPr/>
        </p:nvSpPr>
        <p:spPr>
          <a:xfrm>
            <a:off x="4943872" y="2643182"/>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9125370" y="5571665"/>
            <a:ext cx="1471224" cy="369332"/>
          </a:xfrm>
          <a:prstGeom prst="rect">
            <a:avLst/>
          </a:prstGeom>
          <a:noFill/>
        </p:spPr>
        <p:txBody>
          <a:bodyPr wrap="square" rtlCol="0">
            <a:spAutoFit/>
          </a:bodyPr>
          <a:lstStyle/>
          <a:p>
            <a:r>
              <a:rPr lang="tr-TR" dirty="0" smtClean="0"/>
              <a:t>1989 </a:t>
            </a:r>
            <a:r>
              <a:rPr lang="tr-TR" dirty="0" err="1" smtClean="0"/>
              <a:t>Öss</a:t>
            </a:r>
            <a:endParaRPr lang="tr-TR" dirty="0"/>
          </a:p>
        </p:txBody>
      </p:sp>
      <p:sp>
        <p:nvSpPr>
          <p:cNvPr id="9"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0182" y="548326"/>
            <a:ext cx="3815188" cy="523220"/>
          </a:xfrm>
          <a:prstGeom prst="rect">
            <a:avLst/>
          </a:prstGeom>
          <a:noFill/>
        </p:spPr>
        <p:txBody>
          <a:bodyPr wrap="square" rtlCol="0">
            <a:spAutoFit/>
          </a:bodyPr>
          <a:lstStyle/>
          <a:p>
            <a:r>
              <a:rPr lang="tr-TR" sz="2800" b="1" dirty="0" smtClean="0"/>
              <a:t>Soru Çözümü</a:t>
            </a:r>
            <a:endParaRPr lang="tr-TR" sz="2800" b="1" dirty="0"/>
          </a:p>
        </p:txBody>
      </p:sp>
      <p:pic>
        <p:nvPicPr>
          <p:cNvPr id="118792" name="Picture 8" descr="http://www.lysmat.com/ossmat/snv/konulara_gore/fiz/eski/agirlik_mer/agirlik_merkezi-39_02.gif"/>
          <p:cNvPicPr>
            <a:picLocks noChangeAspect="1" noChangeArrowheads="1"/>
          </p:cNvPicPr>
          <p:nvPr/>
        </p:nvPicPr>
        <p:blipFill>
          <a:blip r:embed="rId3"/>
          <a:srcRect/>
          <a:stretch>
            <a:fillRect/>
          </a:stretch>
        </p:blipFill>
        <p:spPr bwMode="auto">
          <a:xfrm>
            <a:off x="4238613" y="2643182"/>
            <a:ext cx="4357718" cy="1937673"/>
          </a:xfrm>
          <a:prstGeom prst="rect">
            <a:avLst/>
          </a:prstGeom>
          <a:noFill/>
        </p:spPr>
      </p:pic>
      <p:pic>
        <p:nvPicPr>
          <p:cNvPr id="118794" name="Picture 10" descr="http://www.lysmat.com/ossmat/snv/konulara_gore/fiz/eski/agirlik_mer/agirlik_merkezi-40.gif"/>
          <p:cNvPicPr>
            <a:picLocks noChangeAspect="1" noChangeArrowheads="1"/>
          </p:cNvPicPr>
          <p:nvPr/>
        </p:nvPicPr>
        <p:blipFill>
          <a:blip r:embed="rId4"/>
          <a:srcRect/>
          <a:stretch>
            <a:fillRect/>
          </a:stretch>
        </p:blipFill>
        <p:spPr bwMode="auto">
          <a:xfrm>
            <a:off x="4595802" y="4185572"/>
            <a:ext cx="4000529" cy="2210583"/>
          </a:xfrm>
          <a:prstGeom prst="rect">
            <a:avLst/>
          </a:prstGeom>
          <a:noFill/>
        </p:spPr>
      </p:pic>
      <p:pic>
        <p:nvPicPr>
          <p:cNvPr id="118796" name="Picture 12" descr="http://www.lysmat.com/ossmat/snv/konulara_gore/fiz/eski/agirlik_mer/agirlik_merkezi-39_01.gif"/>
          <p:cNvPicPr>
            <a:picLocks noChangeAspect="1" noChangeArrowheads="1"/>
          </p:cNvPicPr>
          <p:nvPr/>
        </p:nvPicPr>
        <p:blipFill>
          <a:blip r:embed="rId5"/>
          <a:srcRect/>
          <a:stretch>
            <a:fillRect/>
          </a:stretch>
        </p:blipFill>
        <p:spPr bwMode="auto">
          <a:xfrm>
            <a:off x="4381487" y="1071546"/>
            <a:ext cx="4214843" cy="1763433"/>
          </a:xfrm>
          <a:prstGeom prst="rect">
            <a:avLst/>
          </a:prstGeom>
          <a:noFill/>
        </p:spPr>
      </p:pic>
      <p:sp>
        <p:nvSpPr>
          <p:cNvPr id="7" name="6 Oval"/>
          <p:cNvSpPr/>
          <p:nvPr/>
        </p:nvSpPr>
        <p:spPr>
          <a:xfrm>
            <a:off x="4301500" y="2821777"/>
            <a:ext cx="71438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extLst>
      <p:ext uri="{BB962C8B-B14F-4D97-AF65-F5344CB8AC3E}">
        <p14:creationId xmlns:p14="http://schemas.microsoft.com/office/powerpoint/2010/main" val="37368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738282" y="257839"/>
            <a:ext cx="7843854" cy="1143000"/>
          </a:xfrm>
        </p:spPr>
        <p:txBody>
          <a:bodyPr/>
          <a:lstStyle/>
          <a:p>
            <a:r>
              <a:rPr lang="tr-TR" b="0" dirty="0" smtClean="0">
                <a:solidFill>
                  <a:schemeClr val="tx1"/>
                </a:solidFill>
                <a:effectLst/>
              </a:rPr>
              <a:t>Soru Çözümü</a:t>
            </a:r>
            <a:endParaRPr lang="tr-TR" b="0" dirty="0">
              <a:solidFill>
                <a:schemeClr val="tx1"/>
              </a:solidFill>
              <a:effectLst/>
            </a:endParaRPr>
          </a:p>
        </p:txBody>
      </p:sp>
      <p:pic>
        <p:nvPicPr>
          <p:cNvPr id="8" name="7 Resim" descr="C:\Users\Casper\Desktop\15873414_10210206566034677_4815014417633024216_n.jpg"/>
          <p:cNvPicPr/>
          <p:nvPr/>
        </p:nvPicPr>
        <p:blipFill>
          <a:blip r:embed="rId2"/>
          <a:srcRect l="7531" t="13385" r="15980" b="13642"/>
          <a:stretch>
            <a:fillRect/>
          </a:stretch>
        </p:blipFill>
        <p:spPr bwMode="auto">
          <a:xfrm>
            <a:off x="4952992" y="1225150"/>
            <a:ext cx="3857652" cy="5418560"/>
          </a:xfrm>
          <a:prstGeom prst="rect">
            <a:avLst/>
          </a:prstGeom>
          <a:noFill/>
        </p:spPr>
      </p:pic>
      <p:sp>
        <p:nvSpPr>
          <p:cNvPr id="11" name="10 Oval"/>
          <p:cNvSpPr/>
          <p:nvPr/>
        </p:nvSpPr>
        <p:spPr>
          <a:xfrm>
            <a:off x="5159896" y="5200151"/>
            <a:ext cx="571504"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4"/>
          <p:cNvSpPr txBox="1"/>
          <p:nvPr/>
        </p:nvSpPr>
        <p:spPr>
          <a:xfrm>
            <a:off x="380960" y="1225150"/>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FF0000"/>
                </a:solidFill>
              </a:rPr>
              <a:t>Denge Şartları</a:t>
            </a:r>
          </a:p>
          <a:p>
            <a:pPr marL="169863" indent="-169863">
              <a:buFont typeface="Arial" panose="020B0604020202020204" pitchFamily="34" charset="0"/>
              <a:buChar char="•"/>
            </a:pPr>
            <a:r>
              <a:rPr lang="tr-TR" dirty="0">
                <a:solidFill>
                  <a:srgbClr val="FF0000"/>
                </a:solidFill>
              </a:rPr>
              <a:t>Düzgün Geometrik Cisimlerin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ve Ağırlık Merkezleri</a:t>
            </a:r>
          </a:p>
          <a:p>
            <a:pPr marL="169863" indent="-169863">
              <a:buFont typeface="Arial" panose="020B0604020202020204" pitchFamily="34" charset="0"/>
              <a:buChar char="•"/>
            </a:pPr>
            <a:r>
              <a:rPr lang="tr-TR" dirty="0" smtClean="0">
                <a:solidFill>
                  <a:srgbClr val="FF0000"/>
                </a:solidFill>
              </a:rPr>
              <a:t>Cisimlerin  </a:t>
            </a:r>
            <a:r>
              <a:rPr lang="tr-TR" dirty="0" smtClean="0">
                <a:solidFill>
                  <a:srgbClr val="FF0000"/>
                </a:solidFill>
              </a:rPr>
              <a:t>Kütle vs Ağırlık Merkezleri</a:t>
            </a:r>
          </a:p>
          <a:p>
            <a:pPr marL="169863" indent="-169863">
              <a:buFont typeface="Arial" panose="020B0604020202020204" pitchFamily="34" charset="0"/>
              <a:buChar char="•"/>
            </a:pPr>
            <a:r>
              <a:rPr lang="tr-TR" dirty="0" smtClean="0">
                <a:solidFill>
                  <a:srgbClr val="FF0000"/>
                </a:solidFill>
              </a:rPr>
              <a:t>Dengede Kalıyorlar</a:t>
            </a:r>
          </a:p>
          <a:p>
            <a:pPr marL="169863" indent="-169863">
              <a:buFont typeface="Arial" panose="020B0604020202020204" pitchFamily="34" charset="0"/>
              <a:buChar char="•"/>
            </a:pPr>
            <a:r>
              <a:rPr lang="tr-TR" dirty="0" smtClean="0">
                <a:solidFill>
                  <a:srgbClr val="FF0000"/>
                </a:solidFill>
              </a:rPr>
              <a:t>Günün Özeti</a:t>
            </a:r>
          </a:p>
          <a:p>
            <a:pPr marL="169863" indent="-169863">
              <a:buFont typeface="Arial" panose="020B0604020202020204" pitchFamily="34" charset="0"/>
              <a:buChar char="•"/>
            </a:pPr>
            <a:r>
              <a:rPr lang="tr-TR" dirty="0" smtClean="0">
                <a:solidFill>
                  <a:srgbClr val="00B050"/>
                </a:solidFill>
              </a:rPr>
              <a:t>Soru Çözümü</a:t>
            </a:r>
            <a:endParaRPr lang="tr-TR"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57" y="1311159"/>
            <a:ext cx="6790944" cy="523220"/>
          </a:xfrm>
          <a:prstGeom prst="rect">
            <a:avLst/>
          </a:prstGeom>
          <a:noFill/>
        </p:spPr>
        <p:txBody>
          <a:bodyPr wrap="square" rtlCol="0">
            <a:spAutoFit/>
          </a:bodyPr>
          <a:lstStyle/>
          <a:p>
            <a:r>
              <a:rPr lang="tr-TR" sz="2800" b="1" dirty="0" smtClean="0"/>
              <a:t>Bugün Neler Öğrendik?</a:t>
            </a:r>
            <a:endParaRPr lang="tr-TR" sz="2800" b="1" dirty="0"/>
          </a:p>
        </p:txBody>
      </p:sp>
      <p:sp>
        <p:nvSpPr>
          <p:cNvPr id="2" name="Rectangle 1"/>
          <p:cNvSpPr/>
          <p:nvPr/>
        </p:nvSpPr>
        <p:spPr>
          <a:xfrm>
            <a:off x="688257" y="2428868"/>
            <a:ext cx="10530349" cy="3170099"/>
          </a:xfrm>
          <a:prstGeom prst="rect">
            <a:avLst/>
          </a:prstGeom>
        </p:spPr>
        <p:txBody>
          <a:bodyPr wrap="square">
            <a:spAutoFit/>
          </a:bodyPr>
          <a:lstStyle/>
          <a:p>
            <a:r>
              <a:rPr lang="tr-TR" sz="2000" dirty="0" smtClean="0"/>
              <a:t>11.1.9.1. Cisimlerin denge durumunu analiz eder.</a:t>
            </a:r>
          </a:p>
          <a:p>
            <a:endParaRPr lang="tr-TR" sz="2000" dirty="0" smtClean="0"/>
          </a:p>
          <a:p>
            <a:r>
              <a:rPr lang="tr-TR" sz="2000" dirty="0" smtClean="0"/>
              <a:t>11.1.9.2. Kuvvetlerin dengesi ile ilgili günlük hayattan problem durumları ortaya           </a:t>
            </a:r>
          </a:p>
          <a:p>
            <a:r>
              <a:rPr lang="tr-TR" sz="2000" dirty="0" smtClean="0"/>
              <a:t>               koyar ve çözüm yolları üretir.</a:t>
            </a:r>
          </a:p>
          <a:p>
            <a:endParaRPr lang="tr-TR" sz="2000" dirty="0" smtClean="0"/>
          </a:p>
          <a:p>
            <a:r>
              <a:rPr lang="tr-TR" sz="2000" dirty="0" smtClean="0"/>
              <a:t>11.1.9.3. Cisimlerin kütle ve ağırlık merkezlerinin yerini karşılaştırır.</a:t>
            </a:r>
          </a:p>
          <a:p>
            <a:r>
              <a:rPr lang="tr-TR" sz="2000" dirty="0" smtClean="0"/>
              <a:t>               a. Öğrencilerin günlük hayattaki cisimlerin kütle ve ağırlık merkezlerinin   </a:t>
            </a:r>
          </a:p>
          <a:p>
            <a:r>
              <a:rPr lang="tr-TR" sz="2000" dirty="0" smtClean="0"/>
              <a:t>                   yerlerini hesaplamaları sağlanır.</a:t>
            </a:r>
          </a:p>
          <a:p>
            <a:r>
              <a:rPr lang="tr-TR" sz="2000" dirty="0" smtClean="0"/>
              <a:t>               b. Kütle ve ağırlık merkezlerinin birbirlerinin yerine kullanılamayacağı  </a:t>
            </a:r>
          </a:p>
          <a:p>
            <a:r>
              <a:rPr lang="tr-TR" sz="2000" dirty="0" smtClean="0"/>
              <a:t>                   durumlar vurgulanır.</a:t>
            </a:r>
            <a:endParaRPr lang="tr-TR" sz="2000" dirty="0"/>
          </a:p>
        </p:txBody>
      </p:sp>
      <p:sp>
        <p:nvSpPr>
          <p:cNvPr id="3" name="Rectangle 2"/>
          <p:cNvSpPr/>
          <p:nvPr/>
        </p:nvSpPr>
        <p:spPr>
          <a:xfrm>
            <a:off x="688256" y="1834379"/>
            <a:ext cx="10530350" cy="1200329"/>
          </a:xfrm>
          <a:prstGeom prst="rect">
            <a:avLst/>
          </a:prstGeom>
        </p:spPr>
        <p:txBody>
          <a:bodyPr wrap="square">
            <a:spAutoFit/>
          </a:bodyPr>
          <a:lstStyle/>
          <a:p>
            <a:pPr>
              <a:lnSpc>
                <a:spcPct val="200000"/>
              </a:lnSpc>
            </a:pPr>
            <a:r>
              <a:rPr lang="tr-TR" b="1" dirty="0" smtClean="0"/>
              <a:t>1.9. Denge </a:t>
            </a:r>
          </a:p>
          <a:p>
            <a:pPr>
              <a:lnSpc>
                <a:spcPct val="200000"/>
              </a:lnSpc>
            </a:pPr>
            <a:endParaRPr lang="tr-TR" b="1" dirty="0" smtClean="0"/>
          </a:p>
        </p:txBody>
      </p:sp>
    </p:spTree>
    <p:extLst>
      <p:ext uri="{BB962C8B-B14F-4D97-AF65-F5344CB8AC3E}">
        <p14:creationId xmlns:p14="http://schemas.microsoft.com/office/powerpoint/2010/main" val="42880070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07" y="1430879"/>
            <a:ext cx="8704247" cy="523220"/>
          </a:xfrm>
          <a:prstGeom prst="rect">
            <a:avLst/>
          </a:prstGeom>
          <a:noFill/>
        </p:spPr>
        <p:txBody>
          <a:bodyPr wrap="square" rtlCol="0">
            <a:spAutoFit/>
          </a:bodyPr>
          <a:lstStyle/>
          <a:p>
            <a:r>
              <a:rPr lang="en-US" sz="2800" b="1" dirty="0" smtClean="0"/>
              <a:t>SON</a:t>
            </a:r>
            <a:r>
              <a:rPr lang="tr-TR" sz="2800" b="1" dirty="0" smtClean="0"/>
              <a:t> HAFTA NE ÖĞRENECEĞİZ?</a:t>
            </a:r>
            <a:endParaRPr lang="tr-TR" sz="2800" b="1" dirty="0"/>
          </a:p>
        </p:txBody>
      </p:sp>
      <p:sp>
        <p:nvSpPr>
          <p:cNvPr id="2" name="Rectangle 1"/>
          <p:cNvSpPr/>
          <p:nvPr/>
        </p:nvSpPr>
        <p:spPr>
          <a:xfrm>
            <a:off x="597407" y="1954099"/>
            <a:ext cx="10704577" cy="3883051"/>
          </a:xfrm>
          <a:prstGeom prst="rect">
            <a:avLst/>
          </a:prstGeom>
        </p:spPr>
        <p:txBody>
          <a:bodyPr wrap="square">
            <a:spAutoFit/>
          </a:bodyPr>
          <a:lstStyle/>
          <a:p>
            <a:pPr>
              <a:lnSpc>
                <a:spcPct val="200000"/>
              </a:lnSpc>
            </a:pPr>
            <a:r>
              <a:rPr lang="en-US" b="1" dirty="0" smtClean="0"/>
              <a:t>1.9. </a:t>
            </a:r>
            <a:r>
              <a:rPr lang="en-US" b="1" dirty="0" err="1" smtClean="0"/>
              <a:t>Denge</a:t>
            </a:r>
            <a:endParaRPr lang="en-US" b="1" dirty="0" smtClean="0"/>
          </a:p>
          <a:p>
            <a:pPr marL="973138" indent="-973138">
              <a:lnSpc>
                <a:spcPct val="200000"/>
              </a:lnSpc>
            </a:pPr>
            <a:r>
              <a:rPr lang="tr-TR" dirty="0"/>
              <a:t>11.1.9.4. Günlük hayatta kullanılan basit makinelerin işlevlerini açıklar.</a:t>
            </a:r>
          </a:p>
          <a:p>
            <a:pPr marL="1258888" indent="-285750">
              <a:lnSpc>
                <a:spcPct val="200000"/>
              </a:lnSpc>
            </a:pPr>
            <a:r>
              <a:rPr lang="tr-TR" dirty="0"/>
              <a:t>a. Basit makinelerin kaldıraç, basit makara, palanga, eğik düzlem, vida, çıkrık, çark ve kasnak ile sınırlı kalınır.</a:t>
            </a:r>
          </a:p>
          <a:p>
            <a:pPr marL="973138" indent="-973138">
              <a:lnSpc>
                <a:spcPct val="200000"/>
              </a:lnSpc>
            </a:pPr>
            <a:r>
              <a:rPr lang="tr-TR" dirty="0"/>
              <a:t>11.1.9.5. Denge koşullarını günlük hayatta kullanılan basit makinelere uygular ve verim hesabı yapar.</a:t>
            </a:r>
          </a:p>
          <a:p>
            <a:pPr marL="973138" indent="-973138">
              <a:lnSpc>
                <a:spcPct val="200000"/>
              </a:lnSpc>
            </a:pPr>
            <a:r>
              <a:rPr lang="tr-TR" dirty="0"/>
              <a:t>11.1.9.6. Günlük hayattaki bir problemi çözebilecek basit makine tasarlar ve yapar.</a:t>
            </a:r>
            <a:endParaRPr lang="tr-TR" sz="2200" dirty="0"/>
          </a:p>
        </p:txBody>
      </p:sp>
    </p:spTree>
    <p:extLst>
      <p:ext uri="{BB962C8B-B14F-4D97-AF65-F5344CB8AC3E}">
        <p14:creationId xmlns:p14="http://schemas.microsoft.com/office/powerpoint/2010/main" val="383533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1290" y="500042"/>
            <a:ext cx="7298123" cy="523220"/>
          </a:xfrm>
          <a:prstGeom prst="rect">
            <a:avLst/>
          </a:prstGeom>
          <a:noFill/>
        </p:spPr>
        <p:txBody>
          <a:bodyPr wrap="square" rtlCol="0">
            <a:spAutoFit/>
          </a:bodyPr>
          <a:lstStyle/>
          <a:p>
            <a:r>
              <a:rPr lang="tr-TR" sz="2800" b="1" dirty="0" smtClean="0"/>
              <a:t>Nasıl Dengede Kalıyorlar?</a:t>
            </a:r>
            <a:endParaRPr lang="tr-TR" sz="2800" b="1" dirty="0"/>
          </a:p>
        </p:txBody>
      </p:sp>
      <p:pic>
        <p:nvPicPr>
          <p:cNvPr id="69640" name="Picture 8" descr="ilginç denge durumları ile ilgili görsel sonucu"/>
          <p:cNvPicPr>
            <a:picLocks noChangeAspect="1" noChangeArrowheads="1"/>
          </p:cNvPicPr>
          <p:nvPr/>
        </p:nvPicPr>
        <p:blipFill>
          <a:blip r:embed="rId3"/>
          <a:srcRect/>
          <a:stretch>
            <a:fillRect/>
          </a:stretch>
        </p:blipFill>
        <p:spPr bwMode="auto">
          <a:xfrm>
            <a:off x="3359696" y="1309718"/>
            <a:ext cx="3357586" cy="2234087"/>
          </a:xfrm>
          <a:prstGeom prst="rect">
            <a:avLst/>
          </a:prstGeom>
          <a:noFill/>
        </p:spPr>
      </p:pic>
      <p:sp>
        <p:nvSpPr>
          <p:cNvPr id="20" name="TextBox 4"/>
          <p:cNvSpPr txBox="1"/>
          <p:nvPr/>
        </p:nvSpPr>
        <p:spPr>
          <a:xfrm>
            <a:off x="309522" y="1309718"/>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00B050"/>
                </a:solidFill>
              </a:rPr>
              <a:t>Nasıl Dengede Kalıyorlar?</a:t>
            </a:r>
          </a:p>
          <a:p>
            <a:pPr marL="169863" indent="-169863">
              <a:buFont typeface="Arial" panose="020B0604020202020204" pitchFamily="34" charset="0"/>
              <a:buChar char="•"/>
            </a:pPr>
            <a:r>
              <a:rPr lang="tr-TR" dirty="0" smtClean="0">
                <a:solidFill>
                  <a:srgbClr val="FFC000"/>
                </a:solidFill>
              </a:rPr>
              <a:t>Denge Şartları</a:t>
            </a:r>
          </a:p>
          <a:p>
            <a:pPr marL="169863" indent="-169863">
              <a:buFont typeface="Arial" panose="020B0604020202020204" pitchFamily="34" charset="0"/>
              <a:buChar char="•"/>
            </a:pPr>
            <a:r>
              <a:rPr lang="tr-TR" dirty="0">
                <a:solidFill>
                  <a:srgbClr val="FFC000"/>
                </a:solidFill>
              </a:rPr>
              <a:t>Düzgün Geometrik Cisimlerin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pic>
        <p:nvPicPr>
          <p:cNvPr id="1026" name="Picture 2" descr="Image result for balancing bi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96" y="1772816"/>
            <a:ext cx="496855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9654" y="1357298"/>
            <a:ext cx="9717024" cy="1420647"/>
          </a:xfrm>
        </p:spPr>
        <p:txBody>
          <a:bodyPr>
            <a:normAutofit/>
          </a:bodyPr>
          <a:lstStyle/>
          <a:p>
            <a:pPr marL="0" indent="0">
              <a:buNone/>
            </a:pPr>
            <a:endParaRPr lang="tr-TR" dirty="0" smtClean="0"/>
          </a:p>
          <a:p>
            <a:pPr marL="0" indent="0" algn="ctr">
              <a:buNone/>
            </a:pPr>
            <a:r>
              <a:rPr lang="tr-TR" sz="4800" dirty="0" smtClean="0"/>
              <a:t>Önümüzdeki Hafta Görüşürüz</a:t>
            </a:r>
            <a:endParaRPr lang="tr-TR" sz="4800" dirty="0">
              <a:solidFill>
                <a:schemeClr val="accent6">
                  <a:lumMod val="60000"/>
                  <a:lumOff val="40000"/>
                </a:schemeClr>
              </a:solidFill>
            </a:endParaRPr>
          </a:p>
        </p:txBody>
      </p:sp>
      <p:sp>
        <p:nvSpPr>
          <p:cNvPr id="4" name="Content Placeholder 2"/>
          <p:cNvSpPr txBox="1">
            <a:spLocks/>
          </p:cNvSpPr>
          <p:nvPr/>
        </p:nvSpPr>
        <p:spPr>
          <a:xfrm>
            <a:off x="1060704" y="2985348"/>
            <a:ext cx="9717024" cy="142064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tr-TR" dirty="0" smtClean="0"/>
          </a:p>
          <a:p>
            <a:pPr marL="0" indent="0" algn="ctr">
              <a:buFont typeface="Arial" panose="020B0604020202020204" pitchFamily="34" charset="0"/>
              <a:buNone/>
            </a:pPr>
            <a:r>
              <a:rPr lang="tr-TR" sz="4800" dirty="0" smtClean="0"/>
              <a:t>Düzenli Çalışalım ve </a:t>
            </a:r>
            <a:r>
              <a:rPr lang="tr-TR" sz="4800" dirty="0" smtClean="0">
                <a:solidFill>
                  <a:schemeClr val="accent6">
                    <a:lumMod val="60000"/>
                    <a:lumOff val="40000"/>
                  </a:schemeClr>
                </a:solidFill>
                <a:sym typeface="Wingdings" panose="05000000000000000000" pitchFamily="2" charset="2"/>
              </a:rPr>
              <a:t></a:t>
            </a:r>
            <a:endParaRPr lang="tr-TR" sz="4800" dirty="0">
              <a:solidFill>
                <a:schemeClr val="accent6">
                  <a:lumMod val="60000"/>
                  <a:lumOff val="40000"/>
                </a:schemeClr>
              </a:solidFill>
            </a:endParaRPr>
          </a:p>
        </p:txBody>
      </p:sp>
      <p:sp>
        <p:nvSpPr>
          <p:cNvPr id="5" name="4 Gülen Yüz"/>
          <p:cNvSpPr/>
          <p:nvPr/>
        </p:nvSpPr>
        <p:spPr>
          <a:xfrm>
            <a:off x="8596330" y="3040560"/>
            <a:ext cx="1573092" cy="136543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889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2493" y="500042"/>
            <a:ext cx="7298123" cy="523220"/>
          </a:xfrm>
          <a:prstGeom prst="rect">
            <a:avLst/>
          </a:prstGeom>
          <a:noFill/>
        </p:spPr>
        <p:txBody>
          <a:bodyPr wrap="square" rtlCol="0">
            <a:spAutoFit/>
          </a:bodyPr>
          <a:lstStyle/>
          <a:p>
            <a:r>
              <a:rPr lang="tr-TR" sz="2800" b="1" dirty="0" smtClean="0"/>
              <a:t>Nasıl Dengede Kalıyorlar?</a:t>
            </a:r>
            <a:endParaRPr lang="tr-TR" sz="2800" b="1" dirty="0"/>
          </a:p>
        </p:txBody>
      </p:sp>
      <p:sp>
        <p:nvSpPr>
          <p:cNvPr id="20" name="TextBox 4"/>
          <p:cNvSpPr txBox="1"/>
          <p:nvPr/>
        </p:nvSpPr>
        <p:spPr>
          <a:xfrm>
            <a:off x="309522" y="1309718"/>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00B050"/>
                </a:solidFill>
              </a:rPr>
              <a:t>Nasıl Dengede Kalıyorlar?</a:t>
            </a:r>
          </a:p>
          <a:p>
            <a:pPr marL="169863" indent="-169863">
              <a:buFont typeface="Arial" panose="020B0604020202020204" pitchFamily="34" charset="0"/>
              <a:buChar char="•"/>
            </a:pPr>
            <a:r>
              <a:rPr lang="tr-TR" dirty="0" smtClean="0">
                <a:solidFill>
                  <a:srgbClr val="FFC000"/>
                </a:solidFill>
              </a:rPr>
              <a:t>Denge Şartları</a:t>
            </a:r>
          </a:p>
          <a:p>
            <a:pPr marL="169863" indent="-169863">
              <a:buFont typeface="Arial" panose="020B0604020202020204" pitchFamily="34" charset="0"/>
              <a:buChar char="•"/>
            </a:pPr>
            <a:r>
              <a:rPr lang="tr-TR" dirty="0">
                <a:solidFill>
                  <a:srgbClr val="FFC000"/>
                </a:solidFill>
              </a:rPr>
              <a:t>Düzgün Geometrik Cisimlerin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pic>
        <p:nvPicPr>
          <p:cNvPr id="3074" name="Picture 2" descr="Image result for balancing 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309718"/>
            <a:ext cx="6243653" cy="46767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lancing sti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3038" y="1309717"/>
            <a:ext cx="3277618" cy="31273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59896" y="5811225"/>
            <a:ext cx="5811206" cy="923330"/>
          </a:xfrm>
          <a:prstGeom prst="rect">
            <a:avLst/>
          </a:prstGeom>
          <a:noFill/>
        </p:spPr>
        <p:txBody>
          <a:bodyPr wrap="none" rtlCol="0">
            <a:spAutoFit/>
          </a:bodyPr>
          <a:lstStyle/>
          <a:p>
            <a:r>
              <a:rPr lang="tr-TR" sz="5400" dirty="0" smtClean="0"/>
              <a:t>Haydi Deneyelim</a:t>
            </a:r>
            <a:endParaRPr lang="tr-TR" sz="5400" dirty="0"/>
          </a:p>
        </p:txBody>
      </p:sp>
    </p:spTree>
    <p:extLst>
      <p:ext uri="{BB962C8B-B14F-4D97-AF65-F5344CB8AC3E}">
        <p14:creationId xmlns:p14="http://schemas.microsoft.com/office/powerpoint/2010/main" val="40390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6191" y="502578"/>
            <a:ext cx="7298123" cy="523220"/>
          </a:xfrm>
          <a:prstGeom prst="rect">
            <a:avLst/>
          </a:prstGeom>
          <a:noFill/>
        </p:spPr>
        <p:txBody>
          <a:bodyPr wrap="square" rtlCol="0">
            <a:spAutoFit/>
          </a:bodyPr>
          <a:lstStyle/>
          <a:p>
            <a:r>
              <a:rPr lang="tr-TR" sz="2800" b="1" dirty="0" smtClean="0"/>
              <a:t>Nasıl Dengede Kalıyorlar?</a:t>
            </a:r>
            <a:endParaRPr lang="tr-TR" sz="2800" b="1" dirty="0"/>
          </a:p>
        </p:txBody>
      </p:sp>
      <p:sp>
        <p:nvSpPr>
          <p:cNvPr id="20" name="TextBox 4"/>
          <p:cNvSpPr txBox="1"/>
          <p:nvPr/>
        </p:nvSpPr>
        <p:spPr>
          <a:xfrm>
            <a:off x="309522" y="1309718"/>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00B050"/>
                </a:solidFill>
              </a:rPr>
              <a:t>Nasıl Dengede Kalıyorlar?</a:t>
            </a:r>
          </a:p>
          <a:p>
            <a:pPr marL="169863" indent="-169863">
              <a:buFont typeface="Arial" panose="020B0604020202020204" pitchFamily="34" charset="0"/>
              <a:buChar char="•"/>
            </a:pPr>
            <a:r>
              <a:rPr lang="tr-TR" dirty="0" smtClean="0">
                <a:solidFill>
                  <a:srgbClr val="FFC000"/>
                </a:solidFill>
              </a:rPr>
              <a:t>Denge Şartları</a:t>
            </a:r>
          </a:p>
          <a:p>
            <a:pPr marL="169863" indent="-169863">
              <a:buFont typeface="Arial" panose="020B0604020202020204" pitchFamily="34" charset="0"/>
              <a:buChar char="•"/>
            </a:pPr>
            <a:r>
              <a:rPr lang="tr-TR" dirty="0">
                <a:solidFill>
                  <a:srgbClr val="FFC000"/>
                </a:solidFill>
              </a:rPr>
              <a:t>Düzgün Geometrik Cisimlerin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pic>
        <p:nvPicPr>
          <p:cNvPr id="4098" name="Picture 2" descr="Image result for standing near th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1309718"/>
            <a:ext cx="6048672" cy="4530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95600" y="6021288"/>
            <a:ext cx="9764211" cy="338554"/>
          </a:xfrm>
          <a:prstGeom prst="rect">
            <a:avLst/>
          </a:prstGeom>
          <a:noFill/>
        </p:spPr>
        <p:txBody>
          <a:bodyPr wrap="none" rtlCol="0">
            <a:spAutoFit/>
          </a:bodyPr>
          <a:lstStyle/>
          <a:p>
            <a:r>
              <a:rPr lang="tr-TR" sz="1600" dirty="0" smtClean="0"/>
              <a:t>Duvara sırtını tamamen dayayıp, bacaklarını bükmeden ayak parmak uçlarına dokunabilir misin?</a:t>
            </a:r>
            <a:endParaRPr lang="tr-TR" sz="1600" dirty="0"/>
          </a:p>
        </p:txBody>
      </p:sp>
      <p:sp>
        <p:nvSpPr>
          <p:cNvPr id="3" name="TextBox 2"/>
          <p:cNvSpPr txBox="1"/>
          <p:nvPr/>
        </p:nvSpPr>
        <p:spPr>
          <a:xfrm>
            <a:off x="4819649" y="2971711"/>
            <a:ext cx="5811206" cy="923330"/>
          </a:xfrm>
          <a:prstGeom prst="rect">
            <a:avLst/>
          </a:prstGeom>
          <a:noFill/>
        </p:spPr>
        <p:txBody>
          <a:bodyPr wrap="none" rtlCol="0">
            <a:spAutoFit/>
          </a:bodyPr>
          <a:lstStyle/>
          <a:p>
            <a:r>
              <a:rPr lang="tr-TR" sz="5400" dirty="0" smtClean="0"/>
              <a:t>Haydi Deneyelim</a:t>
            </a:r>
            <a:endParaRPr lang="tr-TR" sz="5400" dirty="0"/>
          </a:p>
        </p:txBody>
      </p:sp>
    </p:spTree>
    <p:extLst>
      <p:ext uri="{BB962C8B-B14F-4D97-AF65-F5344CB8AC3E}">
        <p14:creationId xmlns:p14="http://schemas.microsoft.com/office/powerpoint/2010/main" val="346015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4667240" y="571480"/>
            <a:ext cx="5072098" cy="769441"/>
          </a:xfrm>
          <a:prstGeom prst="rect">
            <a:avLst/>
          </a:prstGeom>
          <a:noFill/>
        </p:spPr>
        <p:txBody>
          <a:bodyPr wrap="square" rtlCol="0">
            <a:spAutoFit/>
          </a:bodyPr>
          <a:lstStyle/>
          <a:p>
            <a:r>
              <a:rPr lang="tr-TR" sz="4400" dirty="0" smtClean="0">
                <a:latin typeface="Calibri" pitchFamily="34" charset="0"/>
                <a:cs typeface="Calibri" pitchFamily="34" charset="0"/>
              </a:rPr>
              <a:t>Denge Şartları</a:t>
            </a:r>
            <a:endParaRPr lang="tr-TR" sz="4400" dirty="0">
              <a:latin typeface="Calibri" pitchFamily="34" charset="0"/>
              <a:cs typeface="Calibri" pitchFamily="34" charset="0"/>
            </a:endParaRPr>
          </a:p>
        </p:txBody>
      </p:sp>
      <p:pic>
        <p:nvPicPr>
          <p:cNvPr id="67585" name="Picture 1" descr="C:\Users\Casper\Desktop\15822801_10210185263062116_8875614709608670329_n.jpg"/>
          <p:cNvPicPr>
            <a:picLocks noChangeAspect="1" noChangeArrowheads="1"/>
          </p:cNvPicPr>
          <p:nvPr/>
        </p:nvPicPr>
        <p:blipFill>
          <a:blip r:embed="rId3"/>
          <a:srcRect l="23289" t="27602" r="16842" b="22714"/>
          <a:stretch>
            <a:fillRect/>
          </a:stretch>
        </p:blipFill>
        <p:spPr bwMode="auto">
          <a:xfrm>
            <a:off x="8096264" y="1340921"/>
            <a:ext cx="3643338" cy="1700728"/>
          </a:xfrm>
          <a:prstGeom prst="rect">
            <a:avLst/>
          </a:prstGeom>
          <a:noFill/>
        </p:spPr>
      </p:pic>
      <p:pic>
        <p:nvPicPr>
          <p:cNvPr id="9" name="8 Resim" descr="C:\Users\Casper\Desktop\15875430_10210185262062091_5410948741488607341_o.jpg"/>
          <p:cNvPicPr/>
          <p:nvPr/>
        </p:nvPicPr>
        <p:blipFill>
          <a:blip r:embed="rId4" cstate="print"/>
          <a:srcRect l="19632" t="39803" r="20013" b="18745"/>
          <a:stretch>
            <a:fillRect/>
          </a:stretch>
        </p:blipFill>
        <p:spPr bwMode="auto">
          <a:xfrm>
            <a:off x="8096264" y="4301787"/>
            <a:ext cx="3825902" cy="1571636"/>
          </a:xfrm>
          <a:prstGeom prst="rect">
            <a:avLst/>
          </a:prstGeom>
          <a:noFill/>
          <a:ln w="9525">
            <a:noFill/>
            <a:miter lim="800000"/>
            <a:headEnd/>
            <a:tailEnd/>
          </a:ln>
        </p:spPr>
      </p:pic>
      <p:sp>
        <p:nvSpPr>
          <p:cNvPr id="10" name="9 Metin kutusu"/>
          <p:cNvSpPr txBox="1"/>
          <p:nvPr/>
        </p:nvSpPr>
        <p:spPr>
          <a:xfrm>
            <a:off x="3809984" y="1340921"/>
            <a:ext cx="4000528" cy="2031325"/>
          </a:xfrm>
          <a:prstGeom prst="rect">
            <a:avLst/>
          </a:prstGeom>
          <a:noFill/>
        </p:spPr>
        <p:txBody>
          <a:bodyPr wrap="square" rtlCol="0">
            <a:spAutoFit/>
          </a:bodyPr>
          <a:lstStyle/>
          <a:p>
            <a:pPr marL="342900" indent="-342900">
              <a:buAutoNum type="arabicPeriod"/>
            </a:pPr>
            <a:r>
              <a:rPr lang="tr-TR" dirty="0" smtClean="0">
                <a:latin typeface="Calibri" pitchFamily="34" charset="0"/>
                <a:cs typeface="Calibri" pitchFamily="34" charset="0"/>
              </a:rPr>
              <a:t>Bir cisme etki eden net kuvvet ∑</a:t>
            </a:r>
            <a:r>
              <a:rPr lang="tr-TR" dirty="0" err="1" smtClean="0">
                <a:latin typeface="Calibri" pitchFamily="34" charset="0"/>
                <a:cs typeface="Calibri" pitchFamily="34" charset="0"/>
              </a:rPr>
              <a:t>F</a:t>
            </a:r>
            <a:r>
              <a:rPr lang="tr-TR" baseline="-25000" dirty="0" err="1" smtClean="0">
                <a:latin typeface="Calibri" pitchFamily="34" charset="0"/>
                <a:cs typeface="Calibri" pitchFamily="34" charset="0"/>
              </a:rPr>
              <a:t>net</a:t>
            </a:r>
            <a:r>
              <a:rPr lang="tr-TR" dirty="0" smtClean="0">
                <a:latin typeface="Calibri" pitchFamily="34" charset="0"/>
                <a:cs typeface="Calibri" pitchFamily="34" charset="0"/>
              </a:rPr>
              <a:t>=0  ise cisim</a:t>
            </a:r>
            <a:r>
              <a:rPr lang="en-US" dirty="0" smtClean="0">
                <a:latin typeface="Calibri" pitchFamily="34" charset="0"/>
                <a:cs typeface="Calibri" pitchFamily="34" charset="0"/>
              </a:rPr>
              <a:t>;</a:t>
            </a:r>
            <a:endParaRPr lang="tr-TR" dirty="0" smtClean="0">
              <a:latin typeface="Calibri" pitchFamily="34" charset="0"/>
              <a:cs typeface="Calibri" pitchFamily="34" charset="0"/>
            </a:endParaRPr>
          </a:p>
          <a:p>
            <a:pPr marL="342900" indent="-342900">
              <a:buFont typeface="+mj-lt"/>
              <a:buAutoNum type="alphaLcPeriod"/>
            </a:pPr>
            <a:r>
              <a:rPr lang="tr-TR" dirty="0" smtClean="0">
                <a:latin typeface="Calibri" pitchFamily="34" charset="0"/>
                <a:cs typeface="Calibri" pitchFamily="34" charset="0"/>
              </a:rPr>
              <a:t> Duruyorsa durmaya</a:t>
            </a:r>
          </a:p>
          <a:p>
            <a:pPr marL="342900" indent="-342900">
              <a:buFont typeface="+mj-lt"/>
              <a:buAutoNum type="alphaLcPeriod"/>
            </a:pPr>
            <a:r>
              <a:rPr lang="tr-TR" dirty="0" smtClean="0">
                <a:latin typeface="Calibri" pitchFamily="34" charset="0"/>
                <a:cs typeface="Calibri" pitchFamily="34" charset="0"/>
              </a:rPr>
              <a:t> Hareket ediyorsa da sabit hızla hareket etmeye devam eder.</a:t>
            </a:r>
          </a:p>
          <a:p>
            <a:pPr marL="342900" indent="-342900">
              <a:buFont typeface="+mj-lt"/>
              <a:buAutoNum type="alphaLcPeriod"/>
            </a:pPr>
            <a:r>
              <a:rPr lang="tr-TR" dirty="0" smtClean="0">
                <a:latin typeface="Calibri" pitchFamily="34" charset="0"/>
                <a:cs typeface="Calibri" pitchFamily="34" charset="0"/>
              </a:rPr>
              <a:t>Cisim dengede </a:t>
            </a:r>
            <a:r>
              <a:rPr lang="tr-TR" u="sng" dirty="0" smtClean="0">
                <a:latin typeface="Calibri" pitchFamily="34" charset="0"/>
                <a:cs typeface="Calibri" pitchFamily="34" charset="0"/>
              </a:rPr>
              <a:t>olabilir</a:t>
            </a:r>
            <a:r>
              <a:rPr lang="tr-TR" dirty="0" smtClean="0">
                <a:latin typeface="Calibri" pitchFamily="34" charset="0"/>
                <a:cs typeface="Calibri" pitchFamily="34" charset="0"/>
              </a:rPr>
              <a:t>.</a:t>
            </a:r>
          </a:p>
          <a:p>
            <a:pPr marL="342900" indent="-342900">
              <a:buAutoNum type="arabicPeriod"/>
            </a:pPr>
            <a:endParaRPr lang="tr-TR" dirty="0" smtClean="0">
              <a:latin typeface="Calibri" pitchFamily="34" charset="0"/>
              <a:cs typeface="Calibri" pitchFamily="34" charset="0"/>
            </a:endParaRPr>
          </a:p>
        </p:txBody>
      </p:sp>
      <p:sp>
        <p:nvSpPr>
          <p:cNvPr id="11" name="10 Metin kutusu"/>
          <p:cNvSpPr txBox="1"/>
          <p:nvPr/>
        </p:nvSpPr>
        <p:spPr>
          <a:xfrm>
            <a:off x="6881818" y="3203111"/>
            <a:ext cx="3643338" cy="646331"/>
          </a:xfrm>
          <a:prstGeom prst="rect">
            <a:avLst/>
          </a:prstGeom>
          <a:noFill/>
        </p:spPr>
        <p:txBody>
          <a:bodyPr wrap="square" rtlCol="0">
            <a:spAutoFit/>
          </a:bodyPr>
          <a:lstStyle/>
          <a:p>
            <a:r>
              <a:rPr lang="tr-TR" dirty="0" smtClean="0"/>
              <a:t>Peki ya çocuklardan biri biraz daha önde olsa ne olur?   </a:t>
            </a:r>
            <a:endParaRPr lang="tr-TR" dirty="0"/>
          </a:p>
        </p:txBody>
      </p:sp>
      <p:sp>
        <p:nvSpPr>
          <p:cNvPr id="13" name="12 Metin kutusu"/>
          <p:cNvSpPr txBox="1"/>
          <p:nvPr/>
        </p:nvSpPr>
        <p:spPr>
          <a:xfrm>
            <a:off x="10279092" y="4416990"/>
            <a:ext cx="1643074" cy="369332"/>
          </a:xfrm>
          <a:prstGeom prst="rect">
            <a:avLst/>
          </a:prstGeom>
          <a:noFill/>
        </p:spPr>
        <p:txBody>
          <a:bodyPr wrap="square" rtlCol="0">
            <a:spAutoFit/>
          </a:bodyPr>
          <a:lstStyle/>
          <a:p>
            <a:r>
              <a:rPr lang="tr-TR" dirty="0" smtClean="0"/>
              <a:t>Dengesizlik</a:t>
            </a:r>
            <a:endParaRPr lang="tr-TR" dirty="0"/>
          </a:p>
        </p:txBody>
      </p:sp>
      <p:sp>
        <p:nvSpPr>
          <p:cNvPr id="14" name="13 Metin kutusu"/>
          <p:cNvSpPr txBox="1"/>
          <p:nvPr/>
        </p:nvSpPr>
        <p:spPr>
          <a:xfrm>
            <a:off x="3809984" y="3888865"/>
            <a:ext cx="3870192" cy="1754326"/>
          </a:xfrm>
          <a:prstGeom prst="rect">
            <a:avLst/>
          </a:prstGeom>
          <a:noFill/>
        </p:spPr>
        <p:txBody>
          <a:bodyPr wrap="square" rtlCol="0">
            <a:spAutoFit/>
          </a:bodyPr>
          <a:lstStyle/>
          <a:p>
            <a:pPr marL="228600" indent="-228600"/>
            <a:r>
              <a:rPr lang="tr-TR" dirty="0" smtClean="0">
                <a:latin typeface="Calibri" pitchFamily="34" charset="0"/>
                <a:cs typeface="Calibri" pitchFamily="34" charset="0"/>
              </a:rPr>
              <a:t>2. Bir cisme etki eden kuvvetlerin momenti (∑</a:t>
            </a:r>
            <a:r>
              <a:rPr lang="tr-TR" dirty="0" err="1" smtClean="0">
                <a:latin typeface="Calibri" pitchFamily="34" charset="0"/>
                <a:cs typeface="Calibri" pitchFamily="34" charset="0"/>
              </a:rPr>
              <a:t>M</a:t>
            </a:r>
            <a:r>
              <a:rPr lang="tr-TR" baseline="-25000" dirty="0" err="1" smtClean="0">
                <a:latin typeface="Calibri" pitchFamily="34" charset="0"/>
                <a:cs typeface="Calibri" pitchFamily="34" charset="0"/>
              </a:rPr>
              <a:t>net</a:t>
            </a:r>
            <a:r>
              <a:rPr lang="tr-TR" dirty="0" smtClean="0">
                <a:latin typeface="Calibri" pitchFamily="34" charset="0"/>
                <a:cs typeface="Calibri" pitchFamily="34" charset="0"/>
              </a:rPr>
              <a:t> =) 0 ise cisim;</a:t>
            </a:r>
          </a:p>
          <a:p>
            <a:pPr marL="342900" indent="-342900">
              <a:buFont typeface="+mj-lt"/>
              <a:buAutoNum type="alphaLcPeriod"/>
            </a:pPr>
            <a:r>
              <a:rPr lang="tr-TR" dirty="0" smtClean="0">
                <a:latin typeface="Calibri" pitchFamily="34" charset="0"/>
                <a:cs typeface="Calibri" pitchFamily="34" charset="0"/>
              </a:rPr>
              <a:t> Duruyorsa durmaya</a:t>
            </a:r>
          </a:p>
          <a:p>
            <a:pPr marL="342900" indent="-342900">
              <a:buFont typeface="+mj-lt"/>
              <a:buAutoNum type="alphaLcPeriod"/>
            </a:pPr>
            <a:r>
              <a:rPr lang="tr-TR" dirty="0" smtClean="0">
                <a:latin typeface="Calibri" pitchFamily="34" charset="0"/>
                <a:cs typeface="Calibri" pitchFamily="34" charset="0"/>
              </a:rPr>
              <a:t> Dönüyorsa da sabit Açısal hızla hareket etmeye devam eder.</a:t>
            </a:r>
          </a:p>
          <a:p>
            <a:pPr marL="342900" indent="-342900">
              <a:buFont typeface="+mj-lt"/>
              <a:buAutoNum type="alphaLcPeriod"/>
            </a:pPr>
            <a:r>
              <a:rPr lang="tr-TR" dirty="0" smtClean="0">
                <a:latin typeface="Calibri" pitchFamily="34" charset="0"/>
                <a:cs typeface="Calibri" pitchFamily="34" charset="0"/>
              </a:rPr>
              <a:t>Cisim dengede </a:t>
            </a:r>
            <a:r>
              <a:rPr lang="tr-TR" u="sng" dirty="0" smtClean="0">
                <a:latin typeface="Calibri" pitchFamily="34" charset="0"/>
                <a:cs typeface="Calibri" pitchFamily="34" charset="0"/>
              </a:rPr>
              <a:t>olabilir</a:t>
            </a:r>
            <a:r>
              <a:rPr lang="tr-TR" dirty="0" smtClean="0">
                <a:latin typeface="Calibri" pitchFamily="34" charset="0"/>
                <a:cs typeface="Calibri" pitchFamily="34" charset="0"/>
              </a:rPr>
              <a:t>.</a:t>
            </a:r>
            <a:endParaRPr lang="tr-TR" dirty="0">
              <a:latin typeface="Calibri" pitchFamily="34" charset="0"/>
              <a:cs typeface="Calibri" pitchFamily="34" charset="0"/>
            </a:endParaRPr>
          </a:p>
        </p:txBody>
      </p:sp>
      <p:cxnSp>
        <p:nvCxnSpPr>
          <p:cNvPr id="19" name="18 Düz Ok Bağlayıcısı"/>
          <p:cNvCxnSpPr/>
          <p:nvPr/>
        </p:nvCxnSpPr>
        <p:spPr>
          <a:xfrm>
            <a:off x="4370088" y="1699220"/>
            <a:ext cx="285752"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21 Düz Ok Bağlayıcısı"/>
          <p:cNvCxnSpPr/>
          <p:nvPr/>
        </p:nvCxnSpPr>
        <p:spPr>
          <a:xfrm rot="5400000" flipH="1" flipV="1">
            <a:off x="9139174" y="4487441"/>
            <a:ext cx="1200329" cy="158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22 Metin kutusu"/>
          <p:cNvSpPr txBox="1"/>
          <p:nvPr/>
        </p:nvSpPr>
        <p:spPr>
          <a:xfrm>
            <a:off x="9740133" y="3888070"/>
            <a:ext cx="964413" cy="369332"/>
          </a:xfrm>
          <a:prstGeom prst="rect">
            <a:avLst/>
          </a:prstGeom>
          <a:noFill/>
        </p:spPr>
        <p:txBody>
          <a:bodyPr wrap="square" rtlCol="0">
            <a:spAutoFit/>
          </a:bodyPr>
          <a:lstStyle/>
          <a:p>
            <a:r>
              <a:rPr lang="tr-TR" dirty="0" err="1" smtClean="0"/>
              <a:t>N</a:t>
            </a:r>
            <a:r>
              <a:rPr lang="tr-TR" baseline="-25000" dirty="0" err="1" smtClean="0"/>
              <a:t>yeni</a:t>
            </a:r>
            <a:endParaRPr lang="tr-TR" baseline="-25000" dirty="0"/>
          </a:p>
        </p:txBody>
      </p:sp>
      <p:cxnSp>
        <p:nvCxnSpPr>
          <p:cNvPr id="25" name="24 Düz Ok Bağlayıcısı"/>
          <p:cNvCxnSpPr/>
          <p:nvPr/>
        </p:nvCxnSpPr>
        <p:spPr>
          <a:xfrm>
            <a:off x="10525950" y="5089194"/>
            <a:ext cx="0" cy="428346"/>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25 Metin kutusu"/>
          <p:cNvSpPr txBox="1"/>
          <p:nvPr/>
        </p:nvSpPr>
        <p:spPr>
          <a:xfrm>
            <a:off x="10530702" y="5373216"/>
            <a:ext cx="677866" cy="369332"/>
          </a:xfrm>
          <a:prstGeom prst="rect">
            <a:avLst/>
          </a:prstGeom>
          <a:noFill/>
        </p:spPr>
        <p:txBody>
          <a:bodyPr wrap="square" rtlCol="0">
            <a:spAutoFit/>
          </a:bodyPr>
          <a:lstStyle/>
          <a:p>
            <a:r>
              <a:rPr lang="en-US" dirty="0" smtClean="0">
                <a:solidFill>
                  <a:srgbClr val="FFFF00"/>
                </a:solidFill>
                <a:latin typeface="Blackadder ITC" panose="04020505051007020D02" pitchFamily="82" charset="0"/>
              </a:rPr>
              <a:t>mg</a:t>
            </a:r>
            <a:endParaRPr lang="tr-TR" dirty="0">
              <a:solidFill>
                <a:srgbClr val="FFFF00"/>
              </a:solidFill>
              <a:latin typeface="Blackadder ITC" panose="04020505051007020D02" pitchFamily="82" charset="0"/>
            </a:endParaRPr>
          </a:p>
        </p:txBody>
      </p:sp>
      <p:cxnSp>
        <p:nvCxnSpPr>
          <p:cNvPr id="27" name="26 Düz Ok Bağlayıcısı"/>
          <p:cNvCxnSpPr/>
          <p:nvPr/>
        </p:nvCxnSpPr>
        <p:spPr>
          <a:xfrm>
            <a:off x="4928963" y="4243124"/>
            <a:ext cx="285752"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27 Metin kutusu"/>
          <p:cNvSpPr txBox="1"/>
          <p:nvPr/>
        </p:nvSpPr>
        <p:spPr>
          <a:xfrm>
            <a:off x="4667241" y="6151755"/>
            <a:ext cx="7524759" cy="400110"/>
          </a:xfrm>
          <a:prstGeom prst="rect">
            <a:avLst/>
          </a:prstGeom>
          <a:noFill/>
        </p:spPr>
        <p:txBody>
          <a:bodyPr wrap="square" rtlCol="0">
            <a:spAutoFit/>
          </a:bodyPr>
          <a:lstStyle/>
          <a:p>
            <a:r>
              <a:rPr lang="tr-TR" sz="2000" dirty="0" smtClean="0">
                <a:latin typeface="Calibri" pitchFamily="34" charset="0"/>
                <a:cs typeface="Calibri" pitchFamily="34" charset="0"/>
              </a:rPr>
              <a:t>Not: Bir cismin dengede olması için iki koşulun</a:t>
            </a:r>
            <a:r>
              <a:rPr lang="en-US" sz="2000" dirty="0" smtClean="0">
                <a:latin typeface="Calibri" pitchFamily="34" charset="0"/>
                <a:cs typeface="Calibri" pitchFamily="34" charset="0"/>
              </a:rPr>
              <a:t> </a:t>
            </a:r>
            <a:r>
              <a:rPr lang="tr-TR" sz="2000" dirty="0" smtClean="0">
                <a:latin typeface="Calibri" pitchFamily="34" charset="0"/>
                <a:cs typeface="Calibri" pitchFamily="34" charset="0"/>
              </a:rPr>
              <a:t>da sağlanması gerekir.</a:t>
            </a:r>
            <a:endParaRPr lang="tr-TR" sz="2000" dirty="0">
              <a:latin typeface="Calibri" pitchFamily="34" charset="0"/>
              <a:cs typeface="Calibri" pitchFamily="34" charset="0"/>
            </a:endParaRPr>
          </a:p>
        </p:txBody>
      </p:sp>
      <p:sp>
        <p:nvSpPr>
          <p:cNvPr id="29" name="TextBox 4"/>
          <p:cNvSpPr txBox="1"/>
          <p:nvPr/>
        </p:nvSpPr>
        <p:spPr>
          <a:xfrm>
            <a:off x="452398" y="1571612"/>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00B050"/>
                </a:solidFill>
              </a:rPr>
              <a:t>Denge Şartları</a:t>
            </a:r>
          </a:p>
          <a:p>
            <a:pPr marL="169863" indent="-169863">
              <a:buFont typeface="Arial" panose="020B0604020202020204" pitchFamily="34" charset="0"/>
              <a:buChar char="•"/>
            </a:pPr>
            <a:r>
              <a:rPr lang="tr-TR" dirty="0">
                <a:solidFill>
                  <a:srgbClr val="FFC000"/>
                </a:solidFill>
              </a:rPr>
              <a:t>Düzgün Geometrik Cisimlerin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spTree>
    <p:extLst>
      <p:ext uri="{BB962C8B-B14F-4D97-AF65-F5344CB8AC3E}">
        <p14:creationId xmlns:p14="http://schemas.microsoft.com/office/powerpoint/2010/main" val="343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par>
                                <p:cTn id="18" presetID="2" presetClass="entr" presetSubtype="4"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8"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amond(in)">
                                      <p:cBhvr>
                                        <p:cTn id="24" dur="500"/>
                                        <p:tgtEl>
                                          <p:spTgt spid="26"/>
                                        </p:tgtEl>
                                      </p:cBhvr>
                                    </p:animEffect>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8"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23"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95802" y="665840"/>
            <a:ext cx="5391103" cy="523220"/>
          </a:xfrm>
          <a:prstGeom prst="rect">
            <a:avLst/>
          </a:prstGeom>
          <a:noFill/>
        </p:spPr>
        <p:txBody>
          <a:bodyPr wrap="square" rtlCol="0">
            <a:spAutoFit/>
          </a:bodyPr>
          <a:lstStyle/>
          <a:p>
            <a:r>
              <a:rPr lang="tr-TR" sz="2800" b="1" dirty="0" smtClean="0"/>
              <a:t>Denge Şartları</a:t>
            </a:r>
            <a:endParaRPr lang="tr-TR" sz="2800" b="1" dirty="0"/>
          </a:p>
        </p:txBody>
      </p:sp>
      <p:sp>
        <p:nvSpPr>
          <p:cNvPr id="2" name="TextBox 1"/>
          <p:cNvSpPr txBox="1"/>
          <p:nvPr/>
        </p:nvSpPr>
        <p:spPr>
          <a:xfrm>
            <a:off x="3200038" y="1904518"/>
            <a:ext cx="6077675" cy="369332"/>
          </a:xfrm>
          <a:prstGeom prst="rect">
            <a:avLst/>
          </a:prstGeom>
          <a:noFill/>
        </p:spPr>
        <p:txBody>
          <a:bodyPr wrap="square" rtlCol="0">
            <a:spAutoFit/>
          </a:bodyPr>
          <a:lstStyle/>
          <a:p>
            <a:r>
              <a:rPr lang="tr-TR" b="1" dirty="0" smtClean="0"/>
              <a:t>Dengenin sağlanabilmesi  için,</a:t>
            </a:r>
            <a:endParaRPr lang="tr-TR" dirty="0"/>
          </a:p>
        </p:txBody>
      </p:sp>
      <p:sp>
        <p:nvSpPr>
          <p:cNvPr id="6" name="TextBox 5"/>
          <p:cNvSpPr txBox="1"/>
          <p:nvPr/>
        </p:nvSpPr>
        <p:spPr>
          <a:xfrm>
            <a:off x="3084545" y="2803858"/>
            <a:ext cx="4447051" cy="1200329"/>
          </a:xfrm>
          <a:prstGeom prst="rect">
            <a:avLst/>
          </a:prstGeom>
          <a:noFill/>
        </p:spPr>
        <p:txBody>
          <a:bodyPr wrap="none" rtlCol="0">
            <a:spAutoFit/>
          </a:bodyPr>
          <a:lstStyle/>
          <a:p>
            <a:r>
              <a:rPr lang="tr-TR" dirty="0" smtClean="0">
                <a:latin typeface="Calibri" panose="020F0502020204030204" pitchFamily="34" charset="0"/>
                <a:cs typeface="Calibri" panose="020F0502020204030204" pitchFamily="34" charset="0"/>
              </a:rPr>
              <a:t>1. </a:t>
            </a:r>
            <a:r>
              <a:rPr lang="tr-TR" dirty="0" err="1" smtClean="0">
                <a:latin typeface="Calibri" panose="020F0502020204030204" pitchFamily="34" charset="0"/>
                <a:cs typeface="Calibri" panose="020F0502020204030204" pitchFamily="34" charset="0"/>
              </a:rPr>
              <a:t>Σ</a:t>
            </a:r>
            <a:r>
              <a:rPr lang="tr-TR" dirty="0" err="1" smtClean="0"/>
              <a:t>F</a:t>
            </a:r>
            <a:r>
              <a:rPr lang="tr-TR" baseline="-25000" dirty="0" err="1" smtClean="0"/>
              <a:t>net</a:t>
            </a:r>
            <a:r>
              <a:rPr lang="tr-TR" dirty="0" smtClean="0"/>
              <a:t> = 0         ise V = 0 veya V sabit</a:t>
            </a:r>
          </a:p>
          <a:p>
            <a:endParaRPr lang="tr-TR" dirty="0" smtClean="0"/>
          </a:p>
          <a:p>
            <a:endParaRPr lang="tr-TR" dirty="0" smtClean="0"/>
          </a:p>
          <a:p>
            <a:r>
              <a:rPr lang="tr-TR" dirty="0" smtClean="0">
                <a:latin typeface="Calibri" panose="020F0502020204030204" pitchFamily="34" charset="0"/>
                <a:cs typeface="Calibri" panose="020F0502020204030204" pitchFamily="34" charset="0"/>
              </a:rPr>
              <a:t>2. Σ </a:t>
            </a:r>
            <a:r>
              <a:rPr lang="tr-TR" dirty="0" err="1" smtClean="0"/>
              <a:t>M</a:t>
            </a:r>
            <a:r>
              <a:rPr lang="tr-TR" baseline="-25000" dirty="0" err="1" smtClean="0"/>
              <a:t>net</a:t>
            </a:r>
            <a:r>
              <a:rPr lang="tr-TR" dirty="0" smtClean="0"/>
              <a:t> = 0       ise </a:t>
            </a:r>
            <a:r>
              <a:rPr lang="tr-TR" dirty="0" smtClean="0">
                <a:latin typeface="Calibri" panose="020F0502020204030204" pitchFamily="34" charset="0"/>
                <a:cs typeface="Calibri" panose="020F0502020204030204" pitchFamily="34" charset="0"/>
              </a:rPr>
              <a:t>ω = 0 veya ω sabit</a:t>
            </a:r>
            <a:endParaRPr lang="tr-TR" dirty="0"/>
          </a:p>
        </p:txBody>
      </p:sp>
      <p:cxnSp>
        <p:nvCxnSpPr>
          <p:cNvPr id="8" name="Straight Arrow Connector 7"/>
          <p:cNvCxnSpPr/>
          <p:nvPr/>
        </p:nvCxnSpPr>
        <p:spPr>
          <a:xfrm>
            <a:off x="3510697" y="2827922"/>
            <a:ext cx="156411"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510696" y="3619250"/>
            <a:ext cx="156411"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6596066" y="2815890"/>
            <a:ext cx="156411"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6238876" y="3655346"/>
            <a:ext cx="214314"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84545" y="4631414"/>
            <a:ext cx="4795685" cy="1200329"/>
          </a:xfrm>
          <a:prstGeom prst="rect">
            <a:avLst/>
          </a:prstGeom>
          <a:noFill/>
        </p:spPr>
        <p:txBody>
          <a:bodyPr wrap="square" rtlCol="0">
            <a:spAutoFit/>
          </a:bodyPr>
          <a:lstStyle/>
          <a:p>
            <a:r>
              <a:rPr lang="tr-TR" dirty="0" smtClean="0"/>
              <a:t>Statik Denge</a:t>
            </a:r>
            <a:r>
              <a:rPr lang="en-US" dirty="0" smtClean="0"/>
              <a:t> (V = 0 </a:t>
            </a:r>
            <a:r>
              <a:rPr lang="en-US" dirty="0" err="1" smtClean="0"/>
              <a:t>ve</a:t>
            </a:r>
            <a:r>
              <a:rPr lang="en-US" dirty="0" smtClean="0"/>
              <a:t>/</a:t>
            </a:r>
            <a:r>
              <a:rPr lang="en-US" dirty="0" err="1" smtClean="0"/>
              <a:t>veya</a:t>
            </a:r>
            <a:r>
              <a:rPr lang="en-US" dirty="0" smtClean="0"/>
              <a:t> </a:t>
            </a:r>
            <a:r>
              <a:rPr lang="tr-TR" dirty="0">
                <a:latin typeface="Calibri" panose="020F0502020204030204" pitchFamily="34" charset="0"/>
                <a:cs typeface="Calibri" panose="020F0502020204030204" pitchFamily="34" charset="0"/>
              </a:rPr>
              <a:t>ω = </a:t>
            </a:r>
            <a:r>
              <a:rPr lang="tr-TR" dirty="0" smtClean="0">
                <a:latin typeface="Calibri" panose="020F0502020204030204" pitchFamily="34" charset="0"/>
                <a:cs typeface="Calibri" panose="020F0502020204030204" pitchFamily="34" charset="0"/>
              </a:rPr>
              <a:t>0</a:t>
            </a:r>
            <a:r>
              <a:rPr lang="en-US" dirty="0" smtClean="0">
                <a:latin typeface="Calibri" panose="020F0502020204030204" pitchFamily="34" charset="0"/>
                <a:cs typeface="Calibri" panose="020F0502020204030204" pitchFamily="34" charset="0"/>
              </a:rPr>
              <a:t>)</a:t>
            </a:r>
            <a:r>
              <a:rPr lang="tr-TR" dirty="0" smtClean="0">
                <a:latin typeface="Calibri" panose="020F0502020204030204" pitchFamily="34" charset="0"/>
                <a:cs typeface="Calibri" panose="020F0502020204030204" pitchFamily="34" charset="0"/>
              </a:rPr>
              <a:t> </a:t>
            </a:r>
            <a:endParaRPr lang="tr-TR" dirty="0" smtClean="0"/>
          </a:p>
          <a:p>
            <a:endParaRPr lang="tr-TR" dirty="0" smtClean="0"/>
          </a:p>
          <a:p>
            <a:endParaRPr lang="tr-TR" dirty="0" smtClean="0"/>
          </a:p>
          <a:p>
            <a:r>
              <a:rPr lang="tr-TR" dirty="0" smtClean="0"/>
              <a:t>Dinamik Denge</a:t>
            </a:r>
            <a:r>
              <a:rPr lang="en-US" dirty="0"/>
              <a:t> </a:t>
            </a:r>
            <a:r>
              <a:rPr lang="en-US" dirty="0" smtClean="0"/>
              <a:t>(V </a:t>
            </a:r>
            <a:r>
              <a:rPr lang="en-US" dirty="0" err="1" smtClean="0"/>
              <a:t>sabit</a:t>
            </a:r>
            <a:r>
              <a:rPr lang="en-US" dirty="0" smtClean="0"/>
              <a:t> </a:t>
            </a:r>
            <a:r>
              <a:rPr lang="en-US" dirty="0" err="1"/>
              <a:t>ve</a:t>
            </a:r>
            <a:r>
              <a:rPr lang="en-US" dirty="0"/>
              <a:t>/</a:t>
            </a:r>
            <a:r>
              <a:rPr lang="en-US" dirty="0" err="1"/>
              <a:t>veya</a:t>
            </a:r>
            <a:r>
              <a:rPr lang="en-US" dirty="0"/>
              <a:t> </a:t>
            </a:r>
            <a:r>
              <a:rPr lang="tr-TR" dirty="0">
                <a:latin typeface="Calibri" panose="020F0502020204030204" pitchFamily="34" charset="0"/>
                <a:cs typeface="Calibri" panose="020F0502020204030204" pitchFamily="34" charset="0"/>
              </a:rPr>
              <a:t>ω </a:t>
            </a:r>
            <a:r>
              <a:rPr lang="en-US" dirty="0" err="1" smtClean="0">
                <a:latin typeface="Calibri" panose="020F0502020204030204" pitchFamily="34" charset="0"/>
                <a:cs typeface="Calibri" panose="020F0502020204030204" pitchFamily="34" charset="0"/>
              </a:rPr>
              <a:t>sabit</a:t>
            </a:r>
            <a:r>
              <a:rPr lang="en-US" dirty="0" smtClean="0">
                <a:latin typeface="Calibri" panose="020F0502020204030204" pitchFamily="34" charset="0"/>
                <a:cs typeface="Calibri" panose="020F0502020204030204" pitchFamily="34" charset="0"/>
              </a:rPr>
              <a:t>)</a:t>
            </a:r>
            <a:endParaRPr lang="tr-TR" dirty="0"/>
          </a:p>
        </p:txBody>
      </p:sp>
      <p:cxnSp>
        <p:nvCxnSpPr>
          <p:cNvPr id="18" name="Straight Arrow Connector 17"/>
          <p:cNvCxnSpPr/>
          <p:nvPr/>
        </p:nvCxnSpPr>
        <p:spPr>
          <a:xfrm>
            <a:off x="4952992" y="5488670"/>
            <a:ext cx="299287"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752477" y="5512734"/>
            <a:ext cx="31282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4"/>
          <p:cNvSpPr txBox="1"/>
          <p:nvPr/>
        </p:nvSpPr>
        <p:spPr>
          <a:xfrm>
            <a:off x="238084" y="1369124"/>
            <a:ext cx="2571768" cy="4247317"/>
          </a:xfrm>
          <a:prstGeom prst="rect">
            <a:avLst/>
          </a:prstGeom>
          <a:noFill/>
          <a:ln>
            <a:solidFill>
              <a:schemeClr val="accent1">
                <a:shade val="50000"/>
              </a:schemeClr>
            </a:solidFill>
          </a:ln>
        </p:spPr>
        <p:txBody>
          <a:bodyPr wrap="square" rtlCol="0">
            <a:spAutoFit/>
          </a:bodyPr>
          <a:lstStyle/>
          <a:p>
            <a:pPr marL="169863" indent="-169863">
              <a:buFont typeface="Arial" panose="020B0604020202020204" pitchFamily="34" charset="0"/>
              <a:buChar char="•"/>
            </a:pPr>
            <a:r>
              <a:rPr lang="tr-TR" dirty="0" smtClean="0">
                <a:solidFill>
                  <a:srgbClr val="FF0000"/>
                </a:solidFill>
              </a:rPr>
              <a:t>Geçen Hafta Neler Öğrendik</a:t>
            </a:r>
          </a:p>
          <a:p>
            <a:pPr marL="169863" indent="-169863">
              <a:buFont typeface="Arial" panose="020B0604020202020204" pitchFamily="34" charset="0"/>
              <a:buChar char="•"/>
            </a:pPr>
            <a:r>
              <a:rPr lang="tr-TR" dirty="0" smtClean="0">
                <a:solidFill>
                  <a:srgbClr val="FF0000"/>
                </a:solidFill>
              </a:rPr>
              <a:t>Nasıl Dengede Kalıyorlar?</a:t>
            </a:r>
          </a:p>
          <a:p>
            <a:pPr marL="169863" indent="-169863">
              <a:buFont typeface="Arial" panose="020B0604020202020204" pitchFamily="34" charset="0"/>
              <a:buChar char="•"/>
            </a:pPr>
            <a:r>
              <a:rPr lang="tr-TR" dirty="0" smtClean="0">
                <a:solidFill>
                  <a:srgbClr val="00B050"/>
                </a:solidFill>
              </a:rPr>
              <a:t>Denge Şartları</a:t>
            </a:r>
          </a:p>
          <a:p>
            <a:pPr marL="169863" indent="-169863">
              <a:buFont typeface="Arial" panose="020B0604020202020204" pitchFamily="34" charset="0"/>
              <a:buChar char="•"/>
            </a:pPr>
            <a:r>
              <a:rPr lang="tr-TR" dirty="0">
                <a:solidFill>
                  <a:srgbClr val="FFC000"/>
                </a:solidFill>
              </a:rPr>
              <a:t>Düzgün Geometrik Cisimlerin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ve Ağırlık Merkezleri</a:t>
            </a:r>
          </a:p>
          <a:p>
            <a:pPr marL="169863" indent="-169863">
              <a:buFont typeface="Arial" panose="020B0604020202020204" pitchFamily="34" charset="0"/>
              <a:buChar char="•"/>
            </a:pPr>
            <a:r>
              <a:rPr lang="tr-TR" dirty="0" smtClean="0">
                <a:solidFill>
                  <a:srgbClr val="FFC000"/>
                </a:solidFill>
              </a:rPr>
              <a:t>Cisimlerin  </a:t>
            </a:r>
            <a:r>
              <a:rPr lang="tr-TR" dirty="0" smtClean="0">
                <a:solidFill>
                  <a:srgbClr val="FFC000"/>
                </a:solidFill>
              </a:rPr>
              <a:t>Kütle vs Ağırlık Merkezleri</a:t>
            </a:r>
          </a:p>
          <a:p>
            <a:pPr marL="169863" indent="-169863">
              <a:buFont typeface="Arial" panose="020B0604020202020204" pitchFamily="34" charset="0"/>
              <a:buChar char="•"/>
            </a:pPr>
            <a:r>
              <a:rPr lang="tr-TR" dirty="0" smtClean="0">
                <a:solidFill>
                  <a:srgbClr val="FFC000"/>
                </a:solidFill>
              </a:rPr>
              <a:t>Dengede Kalıyorlar</a:t>
            </a:r>
          </a:p>
          <a:p>
            <a:pPr marL="169863" indent="-169863">
              <a:buFont typeface="Arial" panose="020B0604020202020204" pitchFamily="34" charset="0"/>
              <a:buChar char="•"/>
            </a:pPr>
            <a:r>
              <a:rPr lang="tr-TR" dirty="0" smtClean="0">
                <a:solidFill>
                  <a:srgbClr val="FFC000"/>
                </a:solidFill>
              </a:rPr>
              <a:t>Günün Özeti</a:t>
            </a:r>
          </a:p>
          <a:p>
            <a:pPr marL="169863" indent="-169863">
              <a:buFont typeface="Arial" panose="020B0604020202020204" pitchFamily="34" charset="0"/>
              <a:buChar char="•"/>
            </a:pPr>
            <a:r>
              <a:rPr lang="tr-TR" dirty="0" smtClean="0">
                <a:solidFill>
                  <a:srgbClr val="FFC000"/>
                </a:solidFill>
              </a:rPr>
              <a:t>Soru Çözümü</a:t>
            </a:r>
            <a:endParaRPr lang="tr-TR" dirty="0">
              <a:solidFill>
                <a:srgbClr val="FFC000"/>
              </a:solidFill>
            </a:endParaRPr>
          </a:p>
        </p:txBody>
      </p:sp>
      <p:cxnSp>
        <p:nvCxnSpPr>
          <p:cNvPr id="14" name="13 Düz Ok Bağlayıcısı"/>
          <p:cNvCxnSpPr/>
          <p:nvPr/>
        </p:nvCxnSpPr>
        <p:spPr>
          <a:xfrm rot="5400000">
            <a:off x="4131455" y="3321843"/>
            <a:ext cx="1643074"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p:nvPr/>
        </p:nvCxnSpPr>
        <p:spPr>
          <a:xfrm rot="10800000" flipV="1">
            <a:off x="4595803" y="3809876"/>
            <a:ext cx="857257" cy="821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Düz Ok Bağlayıcısı"/>
          <p:cNvCxnSpPr/>
          <p:nvPr/>
        </p:nvCxnSpPr>
        <p:spPr>
          <a:xfrm rot="5400000">
            <a:off x="4404112" y="3263502"/>
            <a:ext cx="2250295" cy="2152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Düz Ok Bağlayıcısı"/>
          <p:cNvCxnSpPr/>
          <p:nvPr/>
        </p:nvCxnSpPr>
        <p:spPr>
          <a:xfrm rot="10800000" flipV="1">
            <a:off x="4738679" y="3881691"/>
            <a:ext cx="1866915" cy="15832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966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11514</TotalTime>
  <Words>2814</Words>
  <Application>Microsoft Office PowerPoint</Application>
  <PresentationFormat>Widescreen</PresentationFormat>
  <Paragraphs>737</Paragraphs>
  <Slides>50</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Blackadder ITC</vt:lpstr>
      <vt:lpstr>Calibri</vt:lpstr>
      <vt:lpstr>Cambria Math</vt:lpstr>
      <vt:lpstr>Lucida Sans Unicode</vt:lpstr>
      <vt:lpstr>Verdana</vt:lpstr>
      <vt:lpstr>Wingdings</vt:lpstr>
      <vt:lpstr>Wingdings 2</vt:lpstr>
      <vt:lpstr>Wingdings 3</vt:lpstr>
      <vt:lpstr>Kalabalık</vt:lpstr>
      <vt:lpstr>11. SINIF: KUVVET ve HAREKET ÜNİTESİ   Denge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Soru Çözümü</vt:lpstr>
      <vt:lpstr>PowerPoint Presentation</vt:lpstr>
      <vt:lpstr>Soru Çözümü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Soru Çözümü</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Ali Eryılmaz</cp:lastModifiedBy>
  <cp:revision>490</cp:revision>
  <cp:lastPrinted>2017-01-07T07:06:34Z</cp:lastPrinted>
  <dcterms:created xsi:type="dcterms:W3CDTF">2016-04-01T12:40:28Z</dcterms:created>
  <dcterms:modified xsi:type="dcterms:W3CDTF">2017-01-07T12:54:52Z</dcterms:modified>
</cp:coreProperties>
</file>