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23" r:id="rId1"/>
  </p:sldMasterIdLst>
  <p:notesMasterIdLst>
    <p:notesMasterId r:id="rId45"/>
  </p:notesMasterIdLst>
  <p:sldIdLst>
    <p:sldId id="256" r:id="rId2"/>
    <p:sldId id="268" r:id="rId3"/>
    <p:sldId id="386" r:id="rId4"/>
    <p:sldId id="269" r:id="rId5"/>
    <p:sldId id="357" r:id="rId6"/>
    <p:sldId id="387" r:id="rId7"/>
    <p:sldId id="427" r:id="rId8"/>
    <p:sldId id="351" r:id="rId9"/>
    <p:sldId id="335" r:id="rId10"/>
    <p:sldId id="415" r:id="rId11"/>
    <p:sldId id="388" r:id="rId12"/>
    <p:sldId id="416" r:id="rId13"/>
    <p:sldId id="389" r:id="rId14"/>
    <p:sldId id="417" r:id="rId15"/>
    <p:sldId id="390" r:id="rId16"/>
    <p:sldId id="421" r:id="rId17"/>
    <p:sldId id="423" r:id="rId18"/>
    <p:sldId id="426" r:id="rId19"/>
    <p:sldId id="422" r:id="rId20"/>
    <p:sldId id="419" r:id="rId21"/>
    <p:sldId id="420" r:id="rId22"/>
    <p:sldId id="425" r:id="rId23"/>
    <p:sldId id="414" r:id="rId24"/>
    <p:sldId id="350" r:id="rId25"/>
    <p:sldId id="391" r:id="rId26"/>
    <p:sldId id="424" r:id="rId27"/>
    <p:sldId id="392" r:id="rId28"/>
    <p:sldId id="393" r:id="rId29"/>
    <p:sldId id="402" r:id="rId30"/>
    <p:sldId id="401" r:id="rId31"/>
    <p:sldId id="400" r:id="rId32"/>
    <p:sldId id="399" r:id="rId33"/>
    <p:sldId id="394" r:id="rId34"/>
    <p:sldId id="395" r:id="rId35"/>
    <p:sldId id="398" r:id="rId36"/>
    <p:sldId id="397" r:id="rId37"/>
    <p:sldId id="396" r:id="rId38"/>
    <p:sldId id="410" r:id="rId39"/>
    <p:sldId id="404" r:id="rId40"/>
    <p:sldId id="403" r:id="rId41"/>
    <p:sldId id="408" r:id="rId42"/>
    <p:sldId id="279" r:id="rId43"/>
    <p:sldId id="328" r:id="rId44"/>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22" autoAdjust="0"/>
    <p:restoredTop sz="81673" autoAdjust="0"/>
  </p:normalViewPr>
  <p:slideViewPr>
    <p:cSldViewPr snapToGrid="0">
      <p:cViewPr varScale="1">
        <p:scale>
          <a:sx n="83" d="100"/>
          <a:sy n="83" d="100"/>
        </p:scale>
        <p:origin x="60" y="14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2686DB-78C6-4BCA-A6DA-22CA1967EC71}" type="datetimeFigureOut">
              <a:rPr lang="tr-TR" smtClean="0"/>
              <a:pPr/>
              <a:t>27.10.2017</a:t>
            </a:fld>
            <a:endParaRPr lang="tr-T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965F1F-1A01-4468-863F-1524A63BAE32}" type="slidenum">
              <a:rPr lang="tr-TR" smtClean="0"/>
              <a:pPr/>
              <a:t>‹#›</a:t>
            </a:fld>
            <a:endParaRPr lang="tr-TR"/>
          </a:p>
        </p:txBody>
      </p:sp>
    </p:spTree>
    <p:extLst>
      <p:ext uri="{BB962C8B-B14F-4D97-AF65-F5344CB8AC3E}">
        <p14:creationId xmlns:p14="http://schemas.microsoft.com/office/powerpoint/2010/main" val="11979241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79965F1F-1A01-4468-863F-1524A63BAE32}" type="slidenum">
              <a:rPr lang="tr-TR" smtClean="0"/>
              <a:pPr/>
              <a:t>5</a:t>
            </a:fld>
            <a:endParaRPr lang="tr-TR"/>
          </a:p>
        </p:txBody>
      </p:sp>
    </p:spTree>
    <p:extLst>
      <p:ext uri="{BB962C8B-B14F-4D97-AF65-F5344CB8AC3E}">
        <p14:creationId xmlns:p14="http://schemas.microsoft.com/office/powerpoint/2010/main" val="7160342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79965F1F-1A01-4468-863F-1524A63BAE32}" type="slidenum">
              <a:rPr lang="tr-TR" smtClean="0"/>
              <a:pPr/>
              <a:t>14</a:t>
            </a:fld>
            <a:endParaRPr lang="tr-TR"/>
          </a:p>
        </p:txBody>
      </p:sp>
    </p:spTree>
    <p:extLst>
      <p:ext uri="{BB962C8B-B14F-4D97-AF65-F5344CB8AC3E}">
        <p14:creationId xmlns:p14="http://schemas.microsoft.com/office/powerpoint/2010/main" val="33118408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79965F1F-1A01-4468-863F-1524A63BAE32}" type="slidenum">
              <a:rPr lang="tr-TR" smtClean="0"/>
              <a:pPr/>
              <a:t>15</a:t>
            </a:fld>
            <a:endParaRPr lang="tr-TR"/>
          </a:p>
        </p:txBody>
      </p:sp>
    </p:spTree>
    <p:extLst>
      <p:ext uri="{BB962C8B-B14F-4D97-AF65-F5344CB8AC3E}">
        <p14:creationId xmlns:p14="http://schemas.microsoft.com/office/powerpoint/2010/main" val="7417066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baseline="0" dirty="0" smtClean="0"/>
          </a:p>
        </p:txBody>
      </p:sp>
      <p:sp>
        <p:nvSpPr>
          <p:cNvPr id="4" name="Slide Number Placeholder 3"/>
          <p:cNvSpPr>
            <a:spLocks noGrp="1"/>
          </p:cNvSpPr>
          <p:nvPr>
            <p:ph type="sldNum" sz="quarter" idx="10"/>
          </p:nvPr>
        </p:nvSpPr>
        <p:spPr/>
        <p:txBody>
          <a:bodyPr/>
          <a:lstStyle/>
          <a:p>
            <a:fld id="{79965F1F-1A01-4468-863F-1524A63BAE32}" type="slidenum">
              <a:rPr lang="tr-TR" smtClean="0"/>
              <a:pPr/>
              <a:t>16</a:t>
            </a:fld>
            <a:endParaRPr lang="tr-TR"/>
          </a:p>
        </p:txBody>
      </p:sp>
    </p:spTree>
    <p:extLst>
      <p:ext uri="{BB962C8B-B14F-4D97-AF65-F5344CB8AC3E}">
        <p14:creationId xmlns:p14="http://schemas.microsoft.com/office/powerpoint/2010/main" val="21679732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baseline="0" dirty="0" smtClean="0"/>
              <a:t>Sadece şerbet ve üzüm olsaydı, üzüm daha fazla şerbete batmış olurdu. Çünkü ağırlık sabit olmasına rağmen, eskiden su olan ortamda hava olacağı için daha az kaldırma kuvveti etkirdi üzerine. Net kuvveti dengeleyecek şekilde hareket eder ve bala doğrı batar. Üzerine su koydukça yavaş yavaş yukarıya çıkar. </a:t>
            </a:r>
            <a:endParaRPr lang="tr-TR" baseline="0" dirty="0" smtClean="0"/>
          </a:p>
        </p:txBody>
      </p:sp>
      <p:sp>
        <p:nvSpPr>
          <p:cNvPr id="4" name="Slide Number Placeholder 3"/>
          <p:cNvSpPr>
            <a:spLocks noGrp="1"/>
          </p:cNvSpPr>
          <p:nvPr>
            <p:ph type="sldNum" sz="quarter" idx="10"/>
          </p:nvPr>
        </p:nvSpPr>
        <p:spPr/>
        <p:txBody>
          <a:bodyPr/>
          <a:lstStyle/>
          <a:p>
            <a:fld id="{79965F1F-1A01-4468-863F-1524A63BAE32}" type="slidenum">
              <a:rPr lang="tr-TR" smtClean="0"/>
              <a:pPr/>
              <a:t>17</a:t>
            </a:fld>
            <a:endParaRPr lang="tr-TR"/>
          </a:p>
        </p:txBody>
      </p:sp>
    </p:spTree>
    <p:extLst>
      <p:ext uri="{BB962C8B-B14F-4D97-AF65-F5344CB8AC3E}">
        <p14:creationId xmlns:p14="http://schemas.microsoft.com/office/powerpoint/2010/main" val="33247900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baseline="0" dirty="0" smtClean="0"/>
              <a:t>Su anki durumda üzüm suda batmış. Özkütlesi sudan büyük, </a:t>
            </a:r>
            <a:r>
              <a:rPr lang="tr-TR" baseline="0" dirty="0" smtClean="0"/>
              <a:t>şerbet </a:t>
            </a:r>
            <a:r>
              <a:rPr lang="tr-TR" baseline="0" dirty="0" smtClean="0"/>
              <a:t>çok çok küçük. Eğer su azaltılırsa yerine yağ gelirse üzerine etkiyen kaldırma kuvveti azalmış olur, ağırlık aynı kalırken. Ağırlık ile kaldırma kuvveti arasındaki fark artacağı için </a:t>
            </a:r>
            <a:r>
              <a:rPr lang="tr-TR" baseline="0" dirty="0" smtClean="0"/>
              <a:t>şerbete doğru </a:t>
            </a:r>
            <a:r>
              <a:rPr lang="tr-TR" baseline="0" dirty="0" smtClean="0"/>
              <a:t>ilerler. Suyun miktarını değiştirmeden üzümün boyutunu büyütürsekte aynı durum söz konusu olur. </a:t>
            </a:r>
          </a:p>
          <a:p>
            <a:endParaRPr lang="tr-TR" baseline="0" dirty="0" smtClean="0"/>
          </a:p>
        </p:txBody>
      </p:sp>
      <p:sp>
        <p:nvSpPr>
          <p:cNvPr id="4" name="Slide Number Placeholder 3"/>
          <p:cNvSpPr>
            <a:spLocks noGrp="1"/>
          </p:cNvSpPr>
          <p:nvPr>
            <p:ph type="sldNum" sz="quarter" idx="10"/>
          </p:nvPr>
        </p:nvSpPr>
        <p:spPr/>
        <p:txBody>
          <a:bodyPr/>
          <a:lstStyle/>
          <a:p>
            <a:fld id="{79965F1F-1A01-4468-863F-1524A63BAE32}" type="slidenum">
              <a:rPr lang="tr-TR" smtClean="0"/>
              <a:pPr/>
              <a:t>18</a:t>
            </a:fld>
            <a:endParaRPr lang="tr-TR"/>
          </a:p>
        </p:txBody>
      </p:sp>
    </p:spTree>
    <p:extLst>
      <p:ext uri="{BB962C8B-B14F-4D97-AF65-F5344CB8AC3E}">
        <p14:creationId xmlns:p14="http://schemas.microsoft.com/office/powerpoint/2010/main" val="38820806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baseline="0" dirty="0" smtClean="0"/>
          </a:p>
          <a:p>
            <a:r>
              <a:rPr lang="tr-TR" baseline="0" dirty="0" smtClean="0"/>
              <a:t>Suyun içinde askıda kalırdı.</a:t>
            </a:r>
          </a:p>
          <a:p>
            <a:endParaRPr lang="tr-TR"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tr-TR" baseline="0" dirty="0" smtClean="0"/>
              <a:t>Askıda kalan cismin ağırlığı hiç değişmeden üzerinden su alındığında yağ içinde kalırsa üzerine etkiyen kaldırma kuvveti azalır ve bir kısmı </a:t>
            </a:r>
            <a:r>
              <a:rPr lang="tr-TR" baseline="0" dirty="0" smtClean="0"/>
              <a:t>şerbete </a:t>
            </a:r>
            <a:r>
              <a:rPr lang="tr-TR" baseline="0" dirty="0" smtClean="0"/>
              <a:t>batar. Bir kısmı </a:t>
            </a:r>
            <a:r>
              <a:rPr lang="tr-TR" baseline="0" dirty="0" smtClean="0"/>
              <a:t>şerbette </a:t>
            </a:r>
            <a:r>
              <a:rPr lang="tr-TR" baseline="0" dirty="0" smtClean="0"/>
              <a:t>bir kısmı yağda olur. Eğer bir kısmı </a:t>
            </a:r>
            <a:r>
              <a:rPr lang="tr-TR" baseline="0" dirty="0" smtClean="0"/>
              <a:t>şerbette </a:t>
            </a:r>
            <a:r>
              <a:rPr lang="tr-TR" baseline="0" dirty="0" smtClean="0"/>
              <a:t>bir kısmı suda olursa kaldırma kuvveti ağırlığa nazaran fazla olur ve cismi yukarı doğru iter ve bir kısmı yağa girer. Suyun miktarını değiştirmeden cismin boyutunu büyütürsekte aynı durum söz konusu olur. </a:t>
            </a:r>
          </a:p>
          <a:p>
            <a:endParaRPr lang="tr-TR" baseline="0" dirty="0" smtClean="0"/>
          </a:p>
          <a:p>
            <a:endParaRPr lang="tr-TR" baseline="0" dirty="0" smtClean="0"/>
          </a:p>
          <a:p>
            <a:endParaRPr lang="tr-TR" baseline="0" dirty="0" smtClean="0"/>
          </a:p>
        </p:txBody>
      </p:sp>
      <p:sp>
        <p:nvSpPr>
          <p:cNvPr id="4" name="Slide Number Placeholder 3"/>
          <p:cNvSpPr>
            <a:spLocks noGrp="1"/>
          </p:cNvSpPr>
          <p:nvPr>
            <p:ph type="sldNum" sz="quarter" idx="10"/>
          </p:nvPr>
        </p:nvSpPr>
        <p:spPr/>
        <p:txBody>
          <a:bodyPr/>
          <a:lstStyle/>
          <a:p>
            <a:fld id="{79965F1F-1A01-4468-863F-1524A63BAE32}" type="slidenum">
              <a:rPr lang="tr-TR" smtClean="0"/>
              <a:pPr/>
              <a:t>19</a:t>
            </a:fld>
            <a:endParaRPr lang="tr-TR"/>
          </a:p>
        </p:txBody>
      </p:sp>
    </p:spTree>
    <p:extLst>
      <p:ext uri="{BB962C8B-B14F-4D97-AF65-F5344CB8AC3E}">
        <p14:creationId xmlns:p14="http://schemas.microsoft.com/office/powerpoint/2010/main" val="20468553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tr-TR" dirty="0" smtClean="0"/>
              <a:t>Demirin</a:t>
            </a:r>
            <a:r>
              <a:rPr lang="tr-TR" baseline="0" dirty="0" smtClean="0"/>
              <a:t> özkütlesi sudan büyük ama cismin (geminin) özkütlesi sudan küçük. Bu yüzden gemi su da yüzer. </a:t>
            </a:r>
            <a:endParaRPr lang="tr-TR" dirty="0"/>
          </a:p>
        </p:txBody>
      </p:sp>
      <p:sp>
        <p:nvSpPr>
          <p:cNvPr id="4" name="Slide Number Placeholder 3"/>
          <p:cNvSpPr>
            <a:spLocks noGrp="1"/>
          </p:cNvSpPr>
          <p:nvPr>
            <p:ph type="sldNum" sz="quarter" idx="10"/>
          </p:nvPr>
        </p:nvSpPr>
        <p:spPr/>
        <p:txBody>
          <a:bodyPr/>
          <a:lstStyle/>
          <a:p>
            <a:fld id="{79965F1F-1A01-4468-863F-1524A63BAE32}" type="slidenum">
              <a:rPr lang="tr-TR" smtClean="0"/>
              <a:pPr/>
              <a:t>20</a:t>
            </a:fld>
            <a:endParaRPr lang="tr-TR"/>
          </a:p>
        </p:txBody>
      </p:sp>
    </p:spTree>
    <p:extLst>
      <p:ext uri="{BB962C8B-B14F-4D97-AF65-F5344CB8AC3E}">
        <p14:creationId xmlns:p14="http://schemas.microsoft.com/office/powerpoint/2010/main" val="10796847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tr-TR" dirty="0" smtClean="0"/>
              <a:t>Yüzer</a:t>
            </a:r>
          </a:p>
          <a:p>
            <a:pPr marL="228600" indent="-228600">
              <a:buAutoNum type="arabicPeriod"/>
            </a:pPr>
            <a:r>
              <a:rPr lang="tr-TR" dirty="0" smtClean="0"/>
              <a:t>Yüzer</a:t>
            </a:r>
          </a:p>
          <a:p>
            <a:pPr marL="228600" indent="-228600">
              <a:buAutoNum type="arabicPeriod"/>
            </a:pPr>
            <a:r>
              <a:rPr lang="tr-TR" dirty="0" smtClean="0"/>
              <a:t>Yüzer</a:t>
            </a:r>
          </a:p>
          <a:p>
            <a:pPr marL="228600" indent="-228600">
              <a:buAutoNum type="arabicPeriod"/>
            </a:pPr>
            <a:r>
              <a:rPr lang="tr-TR" dirty="0" smtClean="0"/>
              <a:t>Hem cismin hem tahtanın özkütlesi sudan</a:t>
            </a:r>
            <a:r>
              <a:rPr lang="tr-TR" baseline="0" dirty="0" smtClean="0"/>
              <a:t> küçük.</a:t>
            </a:r>
            <a:endParaRPr lang="tr-TR" dirty="0"/>
          </a:p>
        </p:txBody>
      </p:sp>
      <p:sp>
        <p:nvSpPr>
          <p:cNvPr id="4" name="Slide Number Placeholder 3"/>
          <p:cNvSpPr>
            <a:spLocks noGrp="1"/>
          </p:cNvSpPr>
          <p:nvPr>
            <p:ph type="sldNum" sz="quarter" idx="10"/>
          </p:nvPr>
        </p:nvSpPr>
        <p:spPr/>
        <p:txBody>
          <a:bodyPr/>
          <a:lstStyle/>
          <a:p>
            <a:fld id="{79965F1F-1A01-4468-863F-1524A63BAE32}" type="slidenum">
              <a:rPr lang="tr-TR" smtClean="0"/>
              <a:pPr/>
              <a:t>21</a:t>
            </a:fld>
            <a:endParaRPr lang="tr-TR"/>
          </a:p>
        </p:txBody>
      </p:sp>
    </p:spTree>
    <p:extLst>
      <p:ext uri="{BB962C8B-B14F-4D97-AF65-F5344CB8AC3E}">
        <p14:creationId xmlns:p14="http://schemas.microsoft.com/office/powerpoint/2010/main" val="9852022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tr-TR" dirty="0" smtClean="0"/>
              <a:t>Yüzer</a:t>
            </a:r>
          </a:p>
          <a:p>
            <a:pPr marL="228600" indent="-228600">
              <a:buAutoNum type="arabicPeriod"/>
            </a:pPr>
            <a:r>
              <a:rPr lang="tr-TR" dirty="0" smtClean="0"/>
              <a:t>Yüzer</a:t>
            </a:r>
          </a:p>
          <a:p>
            <a:pPr marL="228600" indent="-228600">
              <a:buAutoNum type="arabicPeriod"/>
            </a:pPr>
            <a:r>
              <a:rPr lang="tr-TR" dirty="0" smtClean="0"/>
              <a:t>Yüzer</a:t>
            </a:r>
          </a:p>
          <a:p>
            <a:pPr marL="228600" indent="-228600">
              <a:buAutoNum type="arabicPeriod"/>
            </a:pPr>
            <a:r>
              <a:rPr lang="tr-TR" dirty="0" smtClean="0"/>
              <a:t>Hem cismin hem tahtanın özkütlesi sudan</a:t>
            </a:r>
            <a:r>
              <a:rPr lang="tr-TR" baseline="0" dirty="0" smtClean="0"/>
              <a:t> küçük.</a:t>
            </a:r>
            <a:endParaRPr lang="tr-TR" dirty="0"/>
          </a:p>
        </p:txBody>
      </p:sp>
      <p:sp>
        <p:nvSpPr>
          <p:cNvPr id="4" name="Slide Number Placeholder 3"/>
          <p:cNvSpPr>
            <a:spLocks noGrp="1"/>
          </p:cNvSpPr>
          <p:nvPr>
            <p:ph type="sldNum" sz="quarter" idx="10"/>
          </p:nvPr>
        </p:nvSpPr>
        <p:spPr/>
        <p:txBody>
          <a:bodyPr/>
          <a:lstStyle/>
          <a:p>
            <a:fld id="{79965F1F-1A01-4468-863F-1524A63BAE32}" type="slidenum">
              <a:rPr lang="tr-TR" smtClean="0"/>
              <a:pPr/>
              <a:t>22</a:t>
            </a:fld>
            <a:endParaRPr lang="tr-TR"/>
          </a:p>
        </p:txBody>
      </p:sp>
    </p:spTree>
    <p:extLst>
      <p:ext uri="{BB962C8B-B14F-4D97-AF65-F5344CB8AC3E}">
        <p14:creationId xmlns:p14="http://schemas.microsoft.com/office/powerpoint/2010/main" val="846181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40080" lvl="1" indent="-182880">
              <a:lnSpc>
                <a:spcPct val="95000"/>
              </a:lnSpc>
              <a:spcBef>
                <a:spcPts val="1400"/>
              </a:spcBef>
              <a:spcAft>
                <a:spcPts val="200"/>
              </a:spcAft>
              <a:buClr>
                <a:schemeClr val="accent1"/>
              </a:buClr>
              <a:buSzPct val="80000"/>
              <a:buFont typeface="Arial" pitchFamily="34" charset="0"/>
              <a:buChar char="•"/>
            </a:pPr>
            <a:r>
              <a:rPr lang="tr-TR" dirty="0" smtClean="0"/>
              <a:t>Balon neden yükselir?</a:t>
            </a:r>
          </a:p>
          <a:p>
            <a:pPr marL="640080" lvl="1" indent="-182880">
              <a:lnSpc>
                <a:spcPct val="95000"/>
              </a:lnSpc>
              <a:spcBef>
                <a:spcPts val="1400"/>
              </a:spcBef>
              <a:spcAft>
                <a:spcPts val="200"/>
              </a:spcAft>
              <a:buClr>
                <a:schemeClr val="accent1"/>
              </a:buClr>
              <a:buSzPct val="80000"/>
              <a:buFont typeface="Arial" pitchFamily="34" charset="0"/>
              <a:buChar char="•"/>
            </a:pPr>
            <a:r>
              <a:rPr lang="tr-TR" dirty="0" smtClean="0"/>
              <a:t>Yengeç neden batar?</a:t>
            </a:r>
          </a:p>
          <a:p>
            <a:pPr marL="640080" lvl="1" indent="-182880">
              <a:lnSpc>
                <a:spcPct val="95000"/>
              </a:lnSpc>
              <a:spcBef>
                <a:spcPts val="1400"/>
              </a:spcBef>
              <a:spcAft>
                <a:spcPts val="200"/>
              </a:spcAft>
              <a:buClr>
                <a:schemeClr val="accent1"/>
              </a:buClr>
              <a:buSzPct val="80000"/>
              <a:buFont typeface="Arial" pitchFamily="34" charset="0"/>
              <a:buChar char="•"/>
            </a:pPr>
            <a:r>
              <a:rPr lang="tr-TR" dirty="0" smtClean="0"/>
              <a:t>Gemi neden yüzer?</a:t>
            </a:r>
          </a:p>
          <a:p>
            <a:pPr marL="640080" marR="0" lvl="1" indent="-182880" algn="l" defTabSz="914400" rtl="0" eaLnBrk="1" fontAlgn="auto" latinLnBrk="0" hangingPunct="1">
              <a:lnSpc>
                <a:spcPct val="95000"/>
              </a:lnSpc>
              <a:spcBef>
                <a:spcPts val="1400"/>
              </a:spcBef>
              <a:spcAft>
                <a:spcPts val="200"/>
              </a:spcAft>
              <a:buClr>
                <a:schemeClr val="accent1"/>
              </a:buClr>
              <a:buSzPct val="80000"/>
              <a:buFont typeface="Arial" pitchFamily="34" charset="0"/>
              <a:buChar char="•"/>
              <a:tabLst/>
              <a:defRPr/>
            </a:pPr>
            <a:r>
              <a:rPr lang="tr-TR" dirty="0" smtClean="0"/>
              <a:t>Denizaltılar</a:t>
            </a:r>
            <a:r>
              <a:rPr lang="tr-TR" baseline="0" dirty="0" smtClean="0"/>
              <a:t> nasıl derine iner? Aşağı inmek için su haznelerine su alırlar, yukarı cıkmak için boşaltırlar.</a:t>
            </a:r>
          </a:p>
          <a:p>
            <a:pPr marL="640080" marR="0" lvl="1" indent="-182880" algn="l" defTabSz="914400" rtl="0" eaLnBrk="1" fontAlgn="auto" latinLnBrk="0" hangingPunct="1">
              <a:lnSpc>
                <a:spcPct val="95000"/>
              </a:lnSpc>
              <a:spcBef>
                <a:spcPts val="1400"/>
              </a:spcBef>
              <a:spcAft>
                <a:spcPts val="200"/>
              </a:spcAft>
              <a:buClr>
                <a:schemeClr val="accent1"/>
              </a:buClr>
              <a:buSzPct val="80000"/>
              <a:buFont typeface="Arial" pitchFamily="34" charset="0"/>
              <a:buChar char="•"/>
              <a:tabLst/>
              <a:defRPr/>
            </a:pPr>
            <a:r>
              <a:rPr lang="tr-TR" dirty="0" smtClean="0"/>
              <a:t>Balinalar nasıl su yüzüne çıkabilir? Su püskürterek.</a:t>
            </a:r>
          </a:p>
          <a:p>
            <a:pPr marL="640080" lvl="1" indent="-182880">
              <a:lnSpc>
                <a:spcPct val="95000"/>
              </a:lnSpc>
              <a:spcBef>
                <a:spcPts val="1400"/>
              </a:spcBef>
              <a:spcAft>
                <a:spcPts val="200"/>
              </a:spcAft>
              <a:buClr>
                <a:schemeClr val="accent1"/>
              </a:buClr>
              <a:buSzPct val="80000"/>
              <a:buFont typeface="Arial" pitchFamily="34" charset="0"/>
              <a:buChar char="•"/>
            </a:pPr>
            <a:r>
              <a:rPr lang="tr-TR" dirty="0" smtClean="0"/>
              <a:t>Timsah hem yüzüp, hem nasıl batabilir? Taş yutarak</a:t>
            </a:r>
            <a:r>
              <a:rPr lang="tr-TR" baseline="0" dirty="0" smtClean="0"/>
              <a:t> derinlere inerler.</a:t>
            </a:r>
            <a:endParaRPr lang="tr-TR" dirty="0" smtClean="0"/>
          </a:p>
        </p:txBody>
      </p:sp>
      <p:sp>
        <p:nvSpPr>
          <p:cNvPr id="4" name="Slide Number Placeholder 3"/>
          <p:cNvSpPr>
            <a:spLocks noGrp="1"/>
          </p:cNvSpPr>
          <p:nvPr>
            <p:ph type="sldNum" sz="quarter" idx="10"/>
          </p:nvPr>
        </p:nvSpPr>
        <p:spPr/>
        <p:txBody>
          <a:bodyPr/>
          <a:lstStyle/>
          <a:p>
            <a:fld id="{79965F1F-1A01-4468-863F-1524A63BAE32}" type="slidenum">
              <a:rPr lang="tr-TR" smtClean="0"/>
              <a:pPr/>
              <a:t>23</a:t>
            </a:fld>
            <a:endParaRPr lang="tr-TR"/>
          </a:p>
        </p:txBody>
      </p:sp>
    </p:spTree>
    <p:extLst>
      <p:ext uri="{BB962C8B-B14F-4D97-AF65-F5344CB8AC3E}">
        <p14:creationId xmlns:p14="http://schemas.microsoft.com/office/powerpoint/2010/main" val="1498400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tr-TR" dirty="0" smtClean="0"/>
              <a:t>Batar</a:t>
            </a:r>
          </a:p>
          <a:p>
            <a:pPr marL="228600" indent="-228600">
              <a:buAutoNum type="arabicPeriod"/>
            </a:pPr>
            <a:r>
              <a:rPr lang="tr-TR" dirty="0" smtClean="0"/>
              <a:t>Batar</a:t>
            </a:r>
          </a:p>
          <a:p>
            <a:pPr marL="228600" indent="-228600">
              <a:buAutoNum type="arabicPeriod"/>
            </a:pPr>
            <a:r>
              <a:rPr lang="tr-TR" dirty="0" smtClean="0"/>
              <a:t>Batar</a:t>
            </a:r>
          </a:p>
          <a:p>
            <a:pPr marL="228600" indent="-228600">
              <a:buAutoNum type="arabicPeriod"/>
            </a:pPr>
            <a:r>
              <a:rPr lang="tr-TR" baseline="0" dirty="0" smtClean="0"/>
              <a:t>Bu sorunun cevabını ilerleyen slaytlarda yeri geldiğinde verelim.</a:t>
            </a:r>
            <a:endParaRPr lang="tr-TR" dirty="0"/>
          </a:p>
        </p:txBody>
      </p:sp>
      <p:sp>
        <p:nvSpPr>
          <p:cNvPr id="4" name="Slide Number Placeholder 3"/>
          <p:cNvSpPr>
            <a:spLocks noGrp="1"/>
          </p:cNvSpPr>
          <p:nvPr>
            <p:ph type="sldNum" sz="quarter" idx="10"/>
          </p:nvPr>
        </p:nvSpPr>
        <p:spPr/>
        <p:txBody>
          <a:bodyPr/>
          <a:lstStyle/>
          <a:p>
            <a:fld id="{79965F1F-1A01-4468-863F-1524A63BAE32}" type="slidenum">
              <a:rPr lang="tr-TR" smtClean="0"/>
              <a:pPr/>
              <a:t>6</a:t>
            </a:fld>
            <a:endParaRPr lang="tr-TR"/>
          </a:p>
        </p:txBody>
      </p:sp>
    </p:spTree>
    <p:extLst>
      <p:ext uri="{BB962C8B-B14F-4D97-AF65-F5344CB8AC3E}">
        <p14:creationId xmlns:p14="http://schemas.microsoft.com/office/powerpoint/2010/main" val="37438781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40080" lvl="1" indent="-182880">
              <a:lnSpc>
                <a:spcPct val="95000"/>
              </a:lnSpc>
              <a:spcBef>
                <a:spcPts val="1400"/>
              </a:spcBef>
              <a:spcAft>
                <a:spcPts val="200"/>
              </a:spcAft>
              <a:buClr>
                <a:schemeClr val="accent1"/>
              </a:buClr>
              <a:buSzPct val="80000"/>
              <a:buFont typeface="Arial" pitchFamily="34" charset="0"/>
              <a:buChar char="•"/>
            </a:pPr>
            <a:endParaRPr lang="tr-TR" dirty="0"/>
          </a:p>
        </p:txBody>
      </p:sp>
      <p:sp>
        <p:nvSpPr>
          <p:cNvPr id="4" name="Slide Number Placeholder 3"/>
          <p:cNvSpPr>
            <a:spLocks noGrp="1"/>
          </p:cNvSpPr>
          <p:nvPr>
            <p:ph type="sldNum" sz="quarter" idx="10"/>
          </p:nvPr>
        </p:nvSpPr>
        <p:spPr/>
        <p:txBody>
          <a:bodyPr/>
          <a:lstStyle/>
          <a:p>
            <a:fld id="{79965F1F-1A01-4468-863F-1524A63BAE32}" type="slidenum">
              <a:rPr lang="tr-TR" smtClean="0"/>
              <a:pPr/>
              <a:t>24</a:t>
            </a:fld>
            <a:endParaRPr lang="tr-TR"/>
          </a:p>
        </p:txBody>
      </p:sp>
    </p:spTree>
    <p:extLst>
      <p:ext uri="{BB962C8B-B14F-4D97-AF65-F5344CB8AC3E}">
        <p14:creationId xmlns:p14="http://schemas.microsoft.com/office/powerpoint/2010/main" val="3869900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79965F1F-1A01-4468-863F-1524A63BAE32}" type="slidenum">
              <a:rPr lang="tr-TR" smtClean="0"/>
              <a:pPr/>
              <a:t>25</a:t>
            </a:fld>
            <a:endParaRPr lang="tr-TR"/>
          </a:p>
        </p:txBody>
      </p:sp>
    </p:spTree>
    <p:extLst>
      <p:ext uri="{BB962C8B-B14F-4D97-AF65-F5344CB8AC3E}">
        <p14:creationId xmlns:p14="http://schemas.microsoft.com/office/powerpoint/2010/main" val="9006671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79965F1F-1A01-4468-863F-1524A63BAE32}" type="slidenum">
              <a:rPr lang="tr-TR" smtClean="0"/>
              <a:pPr/>
              <a:t>26</a:t>
            </a:fld>
            <a:endParaRPr lang="tr-TR"/>
          </a:p>
        </p:txBody>
      </p:sp>
    </p:spTree>
    <p:extLst>
      <p:ext uri="{BB962C8B-B14F-4D97-AF65-F5344CB8AC3E}">
        <p14:creationId xmlns:p14="http://schemas.microsoft.com/office/powerpoint/2010/main" val="10280376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79965F1F-1A01-4468-863F-1524A63BAE32}" type="slidenum">
              <a:rPr lang="tr-TR" smtClean="0"/>
              <a:pPr/>
              <a:t>27</a:t>
            </a:fld>
            <a:endParaRPr lang="tr-TR"/>
          </a:p>
        </p:txBody>
      </p:sp>
    </p:spTree>
    <p:extLst>
      <p:ext uri="{BB962C8B-B14F-4D97-AF65-F5344CB8AC3E}">
        <p14:creationId xmlns:p14="http://schemas.microsoft.com/office/powerpoint/2010/main" val="31879713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79965F1F-1A01-4468-863F-1524A63BAE32}" type="slidenum">
              <a:rPr lang="tr-TR" smtClean="0"/>
              <a:pPr/>
              <a:t>28</a:t>
            </a:fld>
            <a:endParaRPr lang="tr-TR"/>
          </a:p>
        </p:txBody>
      </p:sp>
    </p:spTree>
    <p:extLst>
      <p:ext uri="{BB962C8B-B14F-4D97-AF65-F5344CB8AC3E}">
        <p14:creationId xmlns:p14="http://schemas.microsoft.com/office/powerpoint/2010/main" val="15623712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79965F1F-1A01-4468-863F-1524A63BAE32}" type="slidenum">
              <a:rPr lang="tr-TR" smtClean="0"/>
              <a:pPr/>
              <a:t>29</a:t>
            </a:fld>
            <a:endParaRPr lang="tr-TR"/>
          </a:p>
        </p:txBody>
      </p:sp>
    </p:spTree>
    <p:extLst>
      <p:ext uri="{BB962C8B-B14F-4D97-AF65-F5344CB8AC3E}">
        <p14:creationId xmlns:p14="http://schemas.microsoft.com/office/powerpoint/2010/main" val="7718752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79965F1F-1A01-4468-863F-1524A63BAE32}" type="slidenum">
              <a:rPr lang="tr-TR" smtClean="0"/>
              <a:pPr/>
              <a:t>30</a:t>
            </a:fld>
            <a:endParaRPr lang="tr-TR"/>
          </a:p>
        </p:txBody>
      </p:sp>
    </p:spTree>
    <p:extLst>
      <p:ext uri="{BB962C8B-B14F-4D97-AF65-F5344CB8AC3E}">
        <p14:creationId xmlns:p14="http://schemas.microsoft.com/office/powerpoint/2010/main" val="37747543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79965F1F-1A01-4468-863F-1524A63BAE32}" type="slidenum">
              <a:rPr lang="tr-TR" smtClean="0"/>
              <a:pPr/>
              <a:t>31</a:t>
            </a:fld>
            <a:endParaRPr lang="tr-TR"/>
          </a:p>
        </p:txBody>
      </p:sp>
    </p:spTree>
    <p:extLst>
      <p:ext uri="{BB962C8B-B14F-4D97-AF65-F5344CB8AC3E}">
        <p14:creationId xmlns:p14="http://schemas.microsoft.com/office/powerpoint/2010/main" val="10301786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79965F1F-1A01-4468-863F-1524A63BAE32}" type="slidenum">
              <a:rPr lang="tr-TR" smtClean="0"/>
              <a:pPr/>
              <a:t>32</a:t>
            </a:fld>
            <a:endParaRPr lang="tr-TR"/>
          </a:p>
        </p:txBody>
      </p:sp>
    </p:spTree>
    <p:extLst>
      <p:ext uri="{BB962C8B-B14F-4D97-AF65-F5344CB8AC3E}">
        <p14:creationId xmlns:p14="http://schemas.microsoft.com/office/powerpoint/2010/main" val="7152754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79965F1F-1A01-4468-863F-1524A63BAE32}" type="slidenum">
              <a:rPr lang="tr-TR" smtClean="0"/>
              <a:pPr/>
              <a:t>33</a:t>
            </a:fld>
            <a:endParaRPr lang="tr-TR"/>
          </a:p>
        </p:txBody>
      </p:sp>
    </p:spTree>
    <p:extLst>
      <p:ext uri="{BB962C8B-B14F-4D97-AF65-F5344CB8AC3E}">
        <p14:creationId xmlns:p14="http://schemas.microsoft.com/office/powerpoint/2010/main" val="11388490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smtClean="0"/>
              <a:t>https://www.youtube.com/watch?v=ROXYr_SzNW4</a:t>
            </a:r>
          </a:p>
          <a:p>
            <a:r>
              <a:rPr lang="tr-TR" dirty="0" smtClean="0"/>
              <a:t>İzletilecek olan süre</a:t>
            </a:r>
            <a:r>
              <a:rPr lang="tr-TR" baseline="0" dirty="0" smtClean="0"/>
              <a:t> : 0.16-1.52</a:t>
            </a:r>
          </a:p>
          <a:p>
            <a:r>
              <a:rPr lang="tr-TR" dirty="0" smtClean="0"/>
              <a:t>Video izletilirken,</a:t>
            </a:r>
            <a:r>
              <a:rPr lang="tr-TR" baseline="0" dirty="0" smtClean="0"/>
              <a:t> yansıda istenilen bilgileri doldurtalım.</a:t>
            </a:r>
          </a:p>
        </p:txBody>
      </p:sp>
      <p:sp>
        <p:nvSpPr>
          <p:cNvPr id="4" name="Slide Number Placeholder 3"/>
          <p:cNvSpPr>
            <a:spLocks noGrp="1"/>
          </p:cNvSpPr>
          <p:nvPr>
            <p:ph type="sldNum" sz="quarter" idx="10"/>
          </p:nvPr>
        </p:nvSpPr>
        <p:spPr/>
        <p:txBody>
          <a:bodyPr/>
          <a:lstStyle/>
          <a:p>
            <a:fld id="{79965F1F-1A01-4468-863F-1524A63BAE32}" type="slidenum">
              <a:rPr lang="tr-TR" smtClean="0"/>
              <a:pPr/>
              <a:t>7</a:t>
            </a:fld>
            <a:endParaRPr lang="tr-TR"/>
          </a:p>
        </p:txBody>
      </p:sp>
    </p:spTree>
    <p:extLst>
      <p:ext uri="{BB962C8B-B14F-4D97-AF65-F5344CB8AC3E}">
        <p14:creationId xmlns:p14="http://schemas.microsoft.com/office/powerpoint/2010/main" val="9430077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79965F1F-1A01-4468-863F-1524A63BAE32}" type="slidenum">
              <a:rPr lang="tr-TR" smtClean="0"/>
              <a:pPr/>
              <a:t>34</a:t>
            </a:fld>
            <a:endParaRPr lang="tr-TR"/>
          </a:p>
        </p:txBody>
      </p:sp>
    </p:spTree>
    <p:extLst>
      <p:ext uri="{BB962C8B-B14F-4D97-AF65-F5344CB8AC3E}">
        <p14:creationId xmlns:p14="http://schemas.microsoft.com/office/powerpoint/2010/main" val="2627686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79965F1F-1A01-4468-863F-1524A63BAE32}" type="slidenum">
              <a:rPr lang="tr-TR" smtClean="0"/>
              <a:pPr/>
              <a:t>35</a:t>
            </a:fld>
            <a:endParaRPr lang="tr-TR"/>
          </a:p>
        </p:txBody>
      </p:sp>
    </p:spTree>
    <p:extLst>
      <p:ext uri="{BB962C8B-B14F-4D97-AF65-F5344CB8AC3E}">
        <p14:creationId xmlns:p14="http://schemas.microsoft.com/office/powerpoint/2010/main" val="320921658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79965F1F-1A01-4468-863F-1524A63BAE32}" type="slidenum">
              <a:rPr lang="tr-TR" smtClean="0"/>
              <a:pPr/>
              <a:t>36</a:t>
            </a:fld>
            <a:endParaRPr lang="tr-TR"/>
          </a:p>
        </p:txBody>
      </p:sp>
    </p:spTree>
    <p:extLst>
      <p:ext uri="{BB962C8B-B14F-4D97-AF65-F5344CB8AC3E}">
        <p14:creationId xmlns:p14="http://schemas.microsoft.com/office/powerpoint/2010/main" val="214329315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79965F1F-1A01-4468-863F-1524A63BAE32}" type="slidenum">
              <a:rPr lang="tr-TR" smtClean="0"/>
              <a:pPr/>
              <a:t>37</a:t>
            </a:fld>
            <a:endParaRPr lang="tr-TR"/>
          </a:p>
        </p:txBody>
      </p:sp>
    </p:spTree>
    <p:extLst>
      <p:ext uri="{BB962C8B-B14F-4D97-AF65-F5344CB8AC3E}">
        <p14:creationId xmlns:p14="http://schemas.microsoft.com/office/powerpoint/2010/main" val="87178921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79965F1F-1A01-4468-863F-1524A63BAE32}" type="slidenum">
              <a:rPr lang="tr-TR" smtClean="0"/>
              <a:pPr/>
              <a:t>38</a:t>
            </a:fld>
            <a:endParaRPr lang="tr-TR"/>
          </a:p>
        </p:txBody>
      </p:sp>
    </p:spTree>
    <p:extLst>
      <p:ext uri="{BB962C8B-B14F-4D97-AF65-F5344CB8AC3E}">
        <p14:creationId xmlns:p14="http://schemas.microsoft.com/office/powerpoint/2010/main" val="36009818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79965F1F-1A01-4468-863F-1524A63BAE32}" type="slidenum">
              <a:rPr lang="tr-TR" smtClean="0"/>
              <a:pPr/>
              <a:t>39</a:t>
            </a:fld>
            <a:endParaRPr lang="tr-TR"/>
          </a:p>
        </p:txBody>
      </p:sp>
    </p:spTree>
    <p:extLst>
      <p:ext uri="{BB962C8B-B14F-4D97-AF65-F5344CB8AC3E}">
        <p14:creationId xmlns:p14="http://schemas.microsoft.com/office/powerpoint/2010/main" val="248854109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79965F1F-1A01-4468-863F-1524A63BAE32}" type="slidenum">
              <a:rPr lang="tr-TR" smtClean="0"/>
              <a:pPr/>
              <a:t>40</a:t>
            </a:fld>
            <a:endParaRPr lang="tr-TR"/>
          </a:p>
        </p:txBody>
      </p:sp>
    </p:spTree>
    <p:extLst>
      <p:ext uri="{BB962C8B-B14F-4D97-AF65-F5344CB8AC3E}">
        <p14:creationId xmlns:p14="http://schemas.microsoft.com/office/powerpoint/2010/main" val="87957849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79965F1F-1A01-4468-863F-1524A63BAE32}" type="slidenum">
              <a:rPr lang="tr-TR" smtClean="0"/>
              <a:pPr/>
              <a:t>41</a:t>
            </a:fld>
            <a:endParaRPr lang="tr-TR"/>
          </a:p>
        </p:txBody>
      </p:sp>
    </p:spTree>
    <p:extLst>
      <p:ext uri="{BB962C8B-B14F-4D97-AF65-F5344CB8AC3E}">
        <p14:creationId xmlns:p14="http://schemas.microsoft.com/office/powerpoint/2010/main" val="124437919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smtClean="0"/>
              <a:t>c</a:t>
            </a:r>
            <a:endParaRPr lang="tr-TR" dirty="0"/>
          </a:p>
        </p:txBody>
      </p:sp>
      <p:sp>
        <p:nvSpPr>
          <p:cNvPr id="4" name="Slide Number Placeholder 3"/>
          <p:cNvSpPr>
            <a:spLocks noGrp="1"/>
          </p:cNvSpPr>
          <p:nvPr>
            <p:ph type="sldNum" sz="quarter" idx="10"/>
          </p:nvPr>
        </p:nvSpPr>
        <p:spPr/>
        <p:txBody>
          <a:bodyPr/>
          <a:lstStyle/>
          <a:p>
            <a:fld id="{79965F1F-1A01-4468-863F-1524A63BAE32}" type="slidenum">
              <a:rPr lang="tr-TR" smtClean="0"/>
              <a:pPr/>
              <a:t>42</a:t>
            </a:fld>
            <a:endParaRPr lang="tr-TR"/>
          </a:p>
        </p:txBody>
      </p:sp>
    </p:spTree>
    <p:extLst>
      <p:ext uri="{BB962C8B-B14F-4D97-AF65-F5344CB8AC3E}">
        <p14:creationId xmlns:p14="http://schemas.microsoft.com/office/powerpoint/2010/main" val="6621303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smtClean="0"/>
              <a:t>http://www.math.nyu.edu/~crorres/Archimedes/Crown/Vitruvius.html</a:t>
            </a:r>
          </a:p>
          <a:p>
            <a:endParaRPr lang="tr-TR" dirty="0"/>
          </a:p>
        </p:txBody>
      </p:sp>
      <p:sp>
        <p:nvSpPr>
          <p:cNvPr id="4" name="Slide Number Placeholder 3"/>
          <p:cNvSpPr>
            <a:spLocks noGrp="1"/>
          </p:cNvSpPr>
          <p:nvPr>
            <p:ph type="sldNum" sz="quarter" idx="10"/>
          </p:nvPr>
        </p:nvSpPr>
        <p:spPr/>
        <p:txBody>
          <a:bodyPr/>
          <a:lstStyle/>
          <a:p>
            <a:fld id="{79965F1F-1A01-4468-863F-1524A63BAE32}" type="slidenum">
              <a:rPr lang="tr-TR" smtClean="0"/>
              <a:pPr/>
              <a:t>8</a:t>
            </a:fld>
            <a:endParaRPr lang="tr-TR"/>
          </a:p>
        </p:txBody>
      </p:sp>
    </p:spTree>
    <p:extLst>
      <p:ext uri="{BB962C8B-B14F-4D97-AF65-F5344CB8AC3E}">
        <p14:creationId xmlns:p14="http://schemas.microsoft.com/office/powerpoint/2010/main" val="41286290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79965F1F-1A01-4468-863F-1524A63BAE32}" type="slidenum">
              <a:rPr lang="tr-TR" smtClean="0"/>
              <a:pPr/>
              <a:t>9</a:t>
            </a:fld>
            <a:endParaRPr lang="tr-TR"/>
          </a:p>
        </p:txBody>
      </p:sp>
    </p:spTree>
    <p:extLst>
      <p:ext uri="{BB962C8B-B14F-4D97-AF65-F5344CB8AC3E}">
        <p14:creationId xmlns:p14="http://schemas.microsoft.com/office/powerpoint/2010/main" val="4115881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79965F1F-1A01-4468-863F-1524A63BAE32}" type="slidenum">
              <a:rPr lang="tr-TR" smtClean="0"/>
              <a:pPr/>
              <a:t>10</a:t>
            </a:fld>
            <a:endParaRPr lang="tr-TR"/>
          </a:p>
        </p:txBody>
      </p:sp>
    </p:spTree>
    <p:extLst>
      <p:ext uri="{BB962C8B-B14F-4D97-AF65-F5344CB8AC3E}">
        <p14:creationId xmlns:p14="http://schemas.microsoft.com/office/powerpoint/2010/main" val="2901282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79965F1F-1A01-4468-863F-1524A63BAE32}" type="slidenum">
              <a:rPr lang="tr-TR" smtClean="0"/>
              <a:pPr/>
              <a:t>11</a:t>
            </a:fld>
            <a:endParaRPr lang="tr-TR"/>
          </a:p>
        </p:txBody>
      </p:sp>
    </p:spTree>
    <p:extLst>
      <p:ext uri="{BB962C8B-B14F-4D97-AF65-F5344CB8AC3E}">
        <p14:creationId xmlns:p14="http://schemas.microsoft.com/office/powerpoint/2010/main" val="24007174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79965F1F-1A01-4468-863F-1524A63BAE32}" type="slidenum">
              <a:rPr lang="tr-TR" smtClean="0"/>
              <a:pPr/>
              <a:t>12</a:t>
            </a:fld>
            <a:endParaRPr lang="tr-TR"/>
          </a:p>
        </p:txBody>
      </p:sp>
    </p:spTree>
    <p:extLst>
      <p:ext uri="{BB962C8B-B14F-4D97-AF65-F5344CB8AC3E}">
        <p14:creationId xmlns:p14="http://schemas.microsoft.com/office/powerpoint/2010/main" val="6669363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79965F1F-1A01-4468-863F-1524A63BAE32}" type="slidenum">
              <a:rPr lang="tr-TR" smtClean="0"/>
              <a:pPr/>
              <a:t>13</a:t>
            </a:fld>
            <a:endParaRPr lang="tr-TR"/>
          </a:p>
        </p:txBody>
      </p:sp>
    </p:spTree>
    <p:extLst>
      <p:ext uri="{BB962C8B-B14F-4D97-AF65-F5344CB8AC3E}">
        <p14:creationId xmlns:p14="http://schemas.microsoft.com/office/powerpoint/2010/main" val="28557565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0"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spc="3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Date Placeholder 7"/>
          <p:cNvSpPr>
            <a:spLocks noGrp="1"/>
          </p:cNvSpPr>
          <p:nvPr>
            <p:ph type="dt" sz="half" idx="10"/>
          </p:nvPr>
        </p:nvSpPr>
        <p:spPr/>
        <p:txBody>
          <a:bodyPr/>
          <a:lstStyle/>
          <a:p>
            <a:fld id="{07EB9FAA-32F8-4992-8778-90ADB1E390F8}" type="datetimeFigureOut">
              <a:rPr lang="tr-TR" smtClean="0"/>
              <a:pPr/>
              <a:t>27.10.2017</a:t>
            </a:fld>
            <a:endParaRPr lang="tr-TR"/>
          </a:p>
        </p:txBody>
      </p:sp>
      <p:sp>
        <p:nvSpPr>
          <p:cNvPr id="9" name="Footer Placeholder 8"/>
          <p:cNvSpPr>
            <a:spLocks noGrp="1"/>
          </p:cNvSpPr>
          <p:nvPr>
            <p:ph type="ftr" sz="quarter" idx="11"/>
          </p:nvPr>
        </p:nvSpPr>
        <p:spPr/>
        <p:txBody>
          <a:bodyPr/>
          <a:lstStyle/>
          <a:p>
            <a:endParaRPr lang="tr-TR"/>
          </a:p>
        </p:txBody>
      </p:sp>
      <p:sp>
        <p:nvSpPr>
          <p:cNvPr id="10" name="Slide Number Placeholder 9"/>
          <p:cNvSpPr>
            <a:spLocks noGrp="1"/>
          </p:cNvSpPr>
          <p:nvPr>
            <p:ph type="sldNum" sz="quarter" idx="12"/>
          </p:nvPr>
        </p:nvSpPr>
        <p:spPr/>
        <p:txBody>
          <a:bodyPr/>
          <a:lstStyle/>
          <a:p>
            <a:fld id="{A8D18B22-9176-466C-BA83-6E4F6514F2E1}" type="slidenum">
              <a:rPr lang="tr-TR" smtClean="0"/>
              <a:pPr/>
              <a:t>‹#›</a:t>
            </a:fld>
            <a:endParaRPr lang="tr-TR"/>
          </a:p>
        </p:txBody>
      </p:sp>
      <p:sp>
        <p:nvSpPr>
          <p:cNvPr id="11" name="Rectangle 10"/>
          <p:cNvSpPr/>
          <p:nvPr/>
        </p:nvSpPr>
        <p:spPr>
          <a:xfrm>
            <a:off x="11292840" y="0"/>
            <a:ext cx="914400" cy="68580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20653040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7EB9FAA-32F8-4992-8778-90ADB1E390F8}" type="datetimeFigureOut">
              <a:rPr lang="tr-TR" smtClean="0"/>
              <a:pPr/>
              <a:t>27.10.2017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8D18B22-9176-466C-BA83-6E4F6514F2E1}" type="slidenum">
              <a:rPr lang="tr-TR" smtClean="0"/>
              <a:pPr/>
              <a:t>‹#›</a:t>
            </a:fld>
            <a:endParaRPr lang="tr-TR"/>
          </a:p>
        </p:txBody>
      </p:sp>
    </p:spTree>
    <p:extLst>
      <p:ext uri="{BB962C8B-B14F-4D97-AF65-F5344CB8AC3E}">
        <p14:creationId xmlns:p14="http://schemas.microsoft.com/office/powerpoint/2010/main" val="878665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7EB9FAA-32F8-4992-8778-90ADB1E390F8}" type="datetimeFigureOut">
              <a:rPr lang="tr-TR" smtClean="0"/>
              <a:pPr/>
              <a:t>27.10.2017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8D18B22-9176-466C-BA83-6E4F6514F2E1}" type="slidenum">
              <a:rPr lang="tr-TR" smtClean="0"/>
              <a:pPr/>
              <a:t>‹#›</a:t>
            </a:fld>
            <a:endParaRPr lang="tr-TR"/>
          </a:p>
        </p:txBody>
      </p:sp>
    </p:spTree>
    <p:extLst>
      <p:ext uri="{BB962C8B-B14F-4D97-AF65-F5344CB8AC3E}">
        <p14:creationId xmlns:p14="http://schemas.microsoft.com/office/powerpoint/2010/main" val="581877687"/>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7EB9FAA-32F8-4992-8778-90ADB1E390F8}" type="datetimeFigureOut">
              <a:rPr lang="tr-TR" smtClean="0"/>
              <a:pPr/>
              <a:t>27.10.2017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8D18B22-9176-466C-BA83-6E4F6514F2E1}" type="slidenum">
              <a:rPr lang="tr-TR" smtClean="0"/>
              <a:pPr/>
              <a:t>‹#›</a:t>
            </a:fld>
            <a:endParaRPr lang="tr-TR"/>
          </a:p>
        </p:txBody>
      </p:sp>
    </p:spTree>
    <p:extLst>
      <p:ext uri="{BB962C8B-B14F-4D97-AF65-F5344CB8AC3E}">
        <p14:creationId xmlns:p14="http://schemas.microsoft.com/office/powerpoint/2010/main" val="27887775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0"/>
            </a:lvl1pPr>
          </a:lstStyle>
          <a:p>
            <a:r>
              <a:rPr lang="en-US" smtClean="0"/>
              <a:t>Click to edit Master title style</a:t>
            </a:r>
            <a:endParaRPr lang="en-US" dirty="0"/>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spc="30" baseline="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7EB9FAA-32F8-4992-8778-90ADB1E390F8}" type="datetimeFigureOut">
              <a:rPr lang="tr-TR" smtClean="0"/>
              <a:pPr/>
              <a:t>27.10.2017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8D18B22-9176-466C-BA83-6E4F6514F2E1}" type="slidenum">
              <a:rPr lang="tr-TR" smtClean="0"/>
              <a:pPr/>
              <a:t>‹#›</a:t>
            </a:fld>
            <a:endParaRPr lang="tr-TR"/>
          </a:p>
        </p:txBody>
      </p:sp>
      <p:sp>
        <p:nvSpPr>
          <p:cNvPr id="8" name="Rectangle 7"/>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225375386"/>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61872" y="1828800"/>
            <a:ext cx="4480560" cy="4351337"/>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26480" y="1828800"/>
            <a:ext cx="4480560" cy="4351337"/>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7EB9FAA-32F8-4992-8778-90ADB1E390F8}" type="datetimeFigureOut">
              <a:rPr lang="tr-TR" smtClean="0"/>
              <a:pPr/>
              <a:t>27.10.2017</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A8D18B22-9176-466C-BA83-6E4F6514F2E1}" type="slidenum">
              <a:rPr lang="tr-TR" smtClean="0"/>
              <a:pPr/>
              <a:t>‹#›</a:t>
            </a:fld>
            <a:endParaRPr lang="tr-TR"/>
          </a:p>
        </p:txBody>
      </p:sp>
    </p:spTree>
    <p:extLst>
      <p:ext uri="{BB962C8B-B14F-4D97-AF65-F5344CB8AC3E}">
        <p14:creationId xmlns:p14="http://schemas.microsoft.com/office/powerpoint/2010/main" val="39209556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261872" y="1721606"/>
            <a:ext cx="4480560" cy="731520"/>
          </a:xfrm>
        </p:spPr>
        <p:txBody>
          <a:bodyPr anchor="b">
            <a:normAutofit/>
          </a:bodyPr>
          <a:lstStyle>
            <a:lvl1pPr marL="0" indent="0">
              <a:spcBef>
                <a:spcPts val="0"/>
              </a:spcBef>
              <a:buNone/>
              <a:defRPr sz="2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4"/>
          <p:cNvSpPr>
            <a:spLocks noGrp="1"/>
          </p:cNvSpPr>
          <p:nvPr>
            <p:ph type="body" sz="quarter" idx="3"/>
          </p:nvPr>
        </p:nvSpPr>
        <p:spPr>
          <a:xfrm>
            <a:off x="6126480" y="1721606"/>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en-US" smtClean="0"/>
              <a:t>Click to edit Master text styles</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7EB9FAA-32F8-4992-8778-90ADB1E390F8}" type="datetimeFigureOut">
              <a:rPr lang="tr-TR" smtClean="0"/>
              <a:pPr/>
              <a:t>27.10.2017</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A8D18B22-9176-466C-BA83-6E4F6514F2E1}" type="slidenum">
              <a:rPr lang="tr-TR" smtClean="0"/>
              <a:pPr/>
              <a:t>‹#›</a:t>
            </a:fld>
            <a:endParaRPr lang="tr-TR"/>
          </a:p>
        </p:txBody>
      </p:sp>
    </p:spTree>
    <p:extLst>
      <p:ext uri="{BB962C8B-B14F-4D97-AF65-F5344CB8AC3E}">
        <p14:creationId xmlns:p14="http://schemas.microsoft.com/office/powerpoint/2010/main" val="17097906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7EB9FAA-32F8-4992-8778-90ADB1E390F8}" type="datetimeFigureOut">
              <a:rPr lang="tr-TR" smtClean="0"/>
              <a:pPr/>
              <a:t>27.10.2017</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A8D18B22-9176-466C-BA83-6E4F6514F2E1}" type="slidenum">
              <a:rPr lang="tr-TR" smtClean="0"/>
              <a:pPr/>
              <a:t>‹#›</a:t>
            </a:fld>
            <a:endParaRPr lang="tr-TR"/>
          </a:p>
        </p:txBody>
      </p:sp>
    </p:spTree>
    <p:extLst>
      <p:ext uri="{BB962C8B-B14F-4D97-AF65-F5344CB8AC3E}">
        <p14:creationId xmlns:p14="http://schemas.microsoft.com/office/powerpoint/2010/main" val="4160272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EB9FAA-32F8-4992-8778-90ADB1E390F8}" type="datetimeFigureOut">
              <a:rPr lang="tr-TR" smtClean="0"/>
              <a:pPr/>
              <a:t>27.10.2017</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A8D18B22-9176-466C-BA83-6E4F6514F2E1}" type="slidenum">
              <a:rPr lang="tr-TR" smtClean="0"/>
              <a:pPr/>
              <a:t>‹#›</a:t>
            </a:fld>
            <a:endParaRPr lang="tr-TR"/>
          </a:p>
        </p:txBody>
      </p:sp>
    </p:spTree>
    <p:extLst>
      <p:ext uri="{BB962C8B-B14F-4D97-AF65-F5344CB8AC3E}">
        <p14:creationId xmlns:p14="http://schemas.microsoft.com/office/powerpoint/2010/main" val="20495096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3200" b="1" baseline="0"/>
            </a:lvl1pPr>
          </a:lstStyle>
          <a:p>
            <a:r>
              <a:rPr lang="en-US" smtClean="0"/>
              <a:t>Click to edit Master title style</a:t>
            </a:r>
            <a:endParaRPr lang="en-US" dirty="0"/>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EB9FAA-32F8-4992-8778-90ADB1E390F8}" type="datetimeFigureOut">
              <a:rPr lang="tr-TR" smtClean="0"/>
              <a:pPr/>
              <a:t>27.10.2017</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A8D18B22-9176-466C-BA83-6E4F6514F2E1}" type="slidenum">
              <a:rPr lang="tr-TR" smtClean="0"/>
              <a:pPr/>
              <a:t>‹#›</a:t>
            </a:fld>
            <a:endParaRPr lang="tr-TR"/>
          </a:p>
        </p:txBody>
      </p:sp>
    </p:spTree>
    <p:extLst>
      <p:ext uri="{BB962C8B-B14F-4D97-AF65-F5344CB8AC3E}">
        <p14:creationId xmlns:p14="http://schemas.microsoft.com/office/powerpoint/2010/main" val="38900829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1">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11292840" cy="512892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400">
                <a:solidFill>
                  <a:schemeClr val="accent1">
                    <a:lumMod val="20000"/>
                    <a:lumOff val="8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EB9FAA-32F8-4992-8778-90ADB1E390F8}" type="datetimeFigureOut">
              <a:rPr lang="tr-TR" smtClean="0"/>
              <a:pPr/>
              <a:t>27.10.2017</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A8D18B22-9176-466C-BA83-6E4F6514F2E1}" type="slidenum">
              <a:rPr lang="tr-TR" smtClean="0"/>
              <a:pPr/>
              <a:t>‹#›</a:t>
            </a:fld>
            <a:endParaRPr lang="tr-TR"/>
          </a:p>
        </p:txBody>
      </p:sp>
    </p:spTree>
    <p:extLst>
      <p:ext uri="{BB962C8B-B14F-4D97-AF65-F5344CB8AC3E}">
        <p14:creationId xmlns:p14="http://schemas.microsoft.com/office/powerpoint/2010/main" val="6115315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262393"/>
            <a:ext cx="9692640" cy="1428929"/>
          </a:xfrm>
          <a:prstGeom prst="rect">
            <a:avLst/>
          </a:prstGeom>
        </p:spPr>
        <p:txBody>
          <a:bodyPr vert="horz" lIns="91440" tIns="27432"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100" b="0">
                <a:solidFill>
                  <a:schemeClr val="tx2">
                    <a:lumMod val="40000"/>
                    <a:lumOff val="60000"/>
                  </a:schemeClr>
                </a:solidFill>
              </a:defRPr>
            </a:lvl1pPr>
          </a:lstStyle>
          <a:p>
            <a:fld id="{07EB9FAA-32F8-4992-8778-90ADB1E390F8}" type="datetimeFigureOut">
              <a:rPr lang="tr-TR" smtClean="0"/>
              <a:pPr/>
              <a:t>27.10.2017</a:t>
            </a:fld>
            <a:endParaRPr lang="tr-TR"/>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100">
                <a:solidFill>
                  <a:schemeClr val="tx2">
                    <a:lumMod val="40000"/>
                    <a:lumOff val="60000"/>
                  </a:schemeClr>
                </a:solidFill>
              </a:defRPr>
            </a:lvl1pPr>
          </a:lstStyle>
          <a:p>
            <a:endParaRPr lang="tr-TR"/>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chemeClr val="tx2">
                    <a:lumMod val="60000"/>
                    <a:lumOff val="40000"/>
                  </a:schemeClr>
                </a:solidFill>
                <a:latin typeface="+mj-lt"/>
              </a:defRPr>
            </a:lvl1pPr>
          </a:lstStyle>
          <a:p>
            <a:fld id="{A8D18B22-9176-466C-BA83-6E4F6514F2E1}" type="slidenum">
              <a:rPr lang="tr-TR" smtClean="0"/>
              <a:pPr/>
              <a:t>‹#›</a:t>
            </a:fld>
            <a:endParaRPr lang="tr-TR"/>
          </a:p>
        </p:txBody>
      </p:sp>
    </p:spTree>
    <p:extLst>
      <p:ext uri="{BB962C8B-B14F-4D97-AF65-F5344CB8AC3E}">
        <p14:creationId xmlns:p14="http://schemas.microsoft.com/office/powerpoint/2010/main" val="4170069055"/>
      </p:ext>
    </p:extLst>
  </p:cSld>
  <p:clrMap bg1="lt1" tx1="dk1" bg2="lt2" tx2="dk2" accent1="accent1" accent2="accent2" accent3="accent3" accent4="accent4" accent5="accent5" accent6="accent6" hlink="hlink" folHlink="folHlink"/>
  <p:sldLayoutIdLst>
    <p:sldLayoutId id="2147484024" r:id="rId1"/>
    <p:sldLayoutId id="2147484025" r:id="rId2"/>
    <p:sldLayoutId id="2147484026" r:id="rId3"/>
    <p:sldLayoutId id="2147484027" r:id="rId4"/>
    <p:sldLayoutId id="2147484028" r:id="rId5"/>
    <p:sldLayoutId id="2147484029" r:id="rId6"/>
    <p:sldLayoutId id="2147484030" r:id="rId7"/>
    <p:sldLayoutId id="2147484031" r:id="rId8"/>
    <p:sldLayoutId id="2147484032" r:id="rId9"/>
    <p:sldLayoutId id="2147484033" r:id="rId10"/>
    <p:sldLayoutId id="2147484034" r:id="rId11"/>
  </p:sldLayoutIdLst>
  <p:txStyles>
    <p:titleStyle>
      <a:lvl1pPr algn="l" defTabSz="914400" rtl="0" eaLnBrk="1" latinLnBrk="0" hangingPunct="1">
        <a:lnSpc>
          <a:spcPct val="90000"/>
        </a:lnSpc>
        <a:spcBef>
          <a:spcPct val="0"/>
        </a:spcBef>
        <a:buNone/>
        <a:defRPr sz="4400" b="1" kern="1200" spc="-50" baseline="0">
          <a:solidFill>
            <a:schemeClr val="accent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2000" kern="1200" spc="10" baseline="0">
          <a:solidFill>
            <a:schemeClr val="tx1">
              <a:lumMod val="65000"/>
              <a:lumOff val="35000"/>
            </a:schemeClr>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watch?v=Z50jEi1igNQ"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3.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1.jpeg"/><Relationship Id="rId7" Type="http://schemas.openxmlformats.org/officeDocument/2006/relationships/image" Target="../media/image24.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9.jpeg"/><Relationship Id="rId10" Type="http://schemas.openxmlformats.org/officeDocument/2006/relationships/image" Target="../media/image27.jpeg"/><Relationship Id="rId4" Type="http://schemas.openxmlformats.org/officeDocument/2006/relationships/image" Target="../media/image22.jpeg"/><Relationship Id="rId9" Type="http://schemas.openxmlformats.org/officeDocument/2006/relationships/image" Target="../media/image26.jpeg"/></Relationships>
</file>

<file path=ppt/slides/_rels/slide24.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12.jpeg"/><Relationship Id="rId7"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20.jpeg"/><Relationship Id="rId5" Type="http://schemas.openxmlformats.org/officeDocument/2006/relationships/image" Target="../media/image13.png"/><Relationship Id="rId10" Type="http://schemas.openxmlformats.org/officeDocument/2006/relationships/image" Target="../media/image28.jpeg"/><Relationship Id="rId4" Type="http://schemas.openxmlformats.org/officeDocument/2006/relationships/image" Target="../media/image16.png"/><Relationship Id="rId9" Type="http://schemas.openxmlformats.org/officeDocument/2006/relationships/image" Target="../media/image10.jpeg"/></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yrPb41hzYdw"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www.youtube.com/watch?v=ROXYr_SzNW4"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1077238"/>
            <a:ext cx="9418320" cy="3723362"/>
          </a:xfrm>
        </p:spPr>
        <p:txBody>
          <a:bodyPr>
            <a:normAutofit fontScale="90000"/>
          </a:bodyPr>
          <a:lstStyle/>
          <a:p>
            <a:pPr algn="ctr"/>
            <a:r>
              <a:rPr lang="tr-TR" sz="6000" b="1" dirty="0" smtClean="0"/>
              <a:t/>
            </a:r>
            <a:br>
              <a:rPr lang="tr-TR" sz="6000" b="1" dirty="0" smtClean="0"/>
            </a:br>
            <a:r>
              <a:rPr lang="tr-TR" sz="6000" b="1" dirty="0"/>
              <a:t/>
            </a:r>
            <a:br>
              <a:rPr lang="tr-TR" sz="6000" b="1" dirty="0"/>
            </a:br>
            <a:r>
              <a:rPr lang="tr-TR" sz="6000" b="1" dirty="0" smtClean="0"/>
              <a:t/>
            </a:r>
            <a:br>
              <a:rPr lang="tr-TR" sz="6000" b="1" dirty="0" smtClean="0"/>
            </a:br>
            <a:r>
              <a:rPr lang="tr-TR" sz="6000" b="1" dirty="0"/>
              <a:t/>
            </a:r>
            <a:br>
              <a:rPr lang="tr-TR" sz="6000" b="1" dirty="0"/>
            </a:br>
            <a:r>
              <a:rPr lang="tr-TR" sz="6000" b="1" dirty="0" smtClean="0"/>
              <a:t/>
            </a:r>
            <a:br>
              <a:rPr lang="tr-TR" sz="6000" b="1" dirty="0" smtClean="0"/>
            </a:br>
            <a:r>
              <a:rPr lang="tr-TR" sz="6000" b="1" dirty="0" smtClean="0"/>
              <a:t/>
            </a:r>
            <a:br>
              <a:rPr lang="tr-TR" sz="6000" b="1" dirty="0" smtClean="0"/>
            </a:br>
            <a:r>
              <a:rPr lang="en-US" sz="5400" dirty="0">
                <a:latin typeface="Calibri" pitchFamily="34" charset="0"/>
                <a:cs typeface="Calibri" pitchFamily="34" charset="0"/>
              </a:rPr>
              <a:t>10. </a:t>
            </a:r>
            <a:r>
              <a:rPr lang="tr-TR" sz="5400" dirty="0">
                <a:latin typeface="Calibri" pitchFamily="34" charset="0"/>
                <a:cs typeface="Calibri" pitchFamily="34" charset="0"/>
              </a:rPr>
              <a:t>SINIF</a:t>
            </a:r>
            <a:r>
              <a:rPr lang="en-US" sz="5400" dirty="0" smtClean="0">
                <a:latin typeface="Calibri" pitchFamily="34" charset="0"/>
                <a:cs typeface="Calibri" pitchFamily="34" charset="0"/>
              </a:rPr>
              <a:t>:</a:t>
            </a:r>
            <a:r>
              <a:rPr lang="en-US" sz="5400" dirty="0">
                <a:latin typeface="Calibri" pitchFamily="34" charset="0"/>
                <a:cs typeface="Calibri" pitchFamily="34" charset="0"/>
              </a:rPr>
              <a:t/>
            </a:r>
            <a:br>
              <a:rPr lang="en-US" sz="5400" dirty="0">
                <a:latin typeface="Calibri" pitchFamily="34" charset="0"/>
                <a:cs typeface="Calibri" pitchFamily="34" charset="0"/>
              </a:rPr>
            </a:br>
            <a:r>
              <a:rPr lang="en-US" sz="5400" dirty="0">
                <a:latin typeface="Calibri" pitchFamily="34" charset="0"/>
                <a:cs typeface="Calibri" pitchFamily="34" charset="0"/>
              </a:rPr>
              <a:t>1. ÜNİTE: </a:t>
            </a:r>
            <a:br>
              <a:rPr lang="en-US" sz="5400" dirty="0">
                <a:latin typeface="Calibri" pitchFamily="34" charset="0"/>
                <a:cs typeface="Calibri" pitchFamily="34" charset="0"/>
              </a:rPr>
            </a:br>
            <a:r>
              <a:rPr lang="en-US" sz="5400" dirty="0">
                <a:latin typeface="Calibri" pitchFamily="34" charset="0"/>
                <a:cs typeface="Calibri" pitchFamily="34" charset="0"/>
              </a:rPr>
              <a:t>BASINÇ VE KALDIRMA </a:t>
            </a:r>
            <a:r>
              <a:rPr lang="en-US" sz="5400" dirty="0" smtClean="0">
                <a:latin typeface="Calibri" pitchFamily="34" charset="0"/>
                <a:cs typeface="Calibri" pitchFamily="34" charset="0"/>
              </a:rPr>
              <a:t>KUVVETİ-</a:t>
            </a:r>
            <a:r>
              <a:rPr lang="tr-TR" sz="5400" dirty="0">
                <a:latin typeface="Calibri" pitchFamily="34" charset="0"/>
                <a:cs typeface="Calibri" pitchFamily="34" charset="0"/>
              </a:rPr>
              <a:t>4</a:t>
            </a:r>
            <a:r>
              <a:rPr lang="tr-TR" dirty="0"/>
              <a:t/>
            </a:r>
            <a:br>
              <a:rPr lang="tr-TR" dirty="0"/>
            </a:br>
            <a:endParaRPr lang="tr-TR" dirty="0"/>
          </a:p>
        </p:txBody>
      </p:sp>
      <p:sp>
        <p:nvSpPr>
          <p:cNvPr id="3" name="Subtitle 2"/>
          <p:cNvSpPr>
            <a:spLocks noGrp="1"/>
          </p:cNvSpPr>
          <p:nvPr>
            <p:ph type="subTitle" idx="1"/>
          </p:nvPr>
        </p:nvSpPr>
        <p:spPr>
          <a:xfrm>
            <a:off x="6889242" y="6352540"/>
            <a:ext cx="4354548" cy="505460"/>
          </a:xfrm>
        </p:spPr>
        <p:txBody>
          <a:bodyPr>
            <a:normAutofit/>
          </a:bodyPr>
          <a:lstStyle/>
          <a:p>
            <a:pPr algn="r"/>
            <a:r>
              <a:rPr lang="tr-TR" dirty="0" smtClean="0"/>
              <a:t>Arş. Gör. Dilber Demirtaş</a:t>
            </a:r>
          </a:p>
        </p:txBody>
      </p:sp>
    </p:spTree>
    <p:extLst>
      <p:ext uri="{BB962C8B-B14F-4D97-AF65-F5344CB8AC3E}">
        <p14:creationId xmlns:p14="http://schemas.microsoft.com/office/powerpoint/2010/main" val="23515742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692640" cy="800597"/>
          </a:xfrm>
        </p:spPr>
        <p:txBody>
          <a:bodyPr/>
          <a:lstStyle/>
          <a:p>
            <a:r>
              <a:rPr lang="tr-TR" dirty="0" smtClean="0"/>
              <a:t>Yüzme</a:t>
            </a:r>
            <a:endParaRPr lang="tr-TR" dirty="0"/>
          </a:p>
        </p:txBody>
      </p:sp>
      <p:sp>
        <p:nvSpPr>
          <p:cNvPr id="9" name="TextBox 8"/>
          <p:cNvSpPr txBox="1"/>
          <p:nvPr/>
        </p:nvSpPr>
        <p:spPr>
          <a:xfrm>
            <a:off x="7600693" y="984143"/>
            <a:ext cx="3666575" cy="5300420"/>
          </a:xfrm>
          <a:prstGeom prst="rect">
            <a:avLst/>
          </a:prstGeom>
          <a:ln/>
        </p:spPr>
        <p:style>
          <a:lnRef idx="2">
            <a:schemeClr val="accent1"/>
          </a:lnRef>
          <a:fillRef idx="1">
            <a:schemeClr val="lt1"/>
          </a:fillRef>
          <a:effectRef idx="0">
            <a:schemeClr val="accent1"/>
          </a:effectRef>
          <a:fontRef idx="minor">
            <a:schemeClr val="dk1"/>
          </a:fontRef>
        </p:style>
        <p:txBody>
          <a:bodyPr vert="horz" wrap="square" lIns="91440" tIns="45720" rIns="91440" bIns="45720" rtlCol="0">
            <a:normAutofit fontScale="77500" lnSpcReduction="20000"/>
          </a:bodyPr>
          <a:lstStyle/>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bg1">
                    <a:lumMod val="75000"/>
                  </a:schemeClr>
                </a:solidFill>
              </a:rPr>
              <a:t>Geçen haftanın özeti</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bg1">
                    <a:lumMod val="75000"/>
                  </a:schemeClr>
                </a:solidFill>
              </a:rPr>
              <a:t>Maymun-Fıstık Deneyi</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bg1">
                    <a:lumMod val="75000"/>
                  </a:schemeClr>
                </a:solidFill>
              </a:rPr>
              <a:t>Gemi neden yüzer?</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bg1">
                    <a:lumMod val="75000"/>
                  </a:schemeClr>
                </a:solidFill>
              </a:rPr>
              <a:t>Archiemedes ilkesi</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accent1"/>
                </a:solidFill>
              </a:rPr>
              <a:t>Yüzme, </a:t>
            </a:r>
            <a:r>
              <a:rPr lang="tr-TR" sz="2600" spc="10" dirty="0">
                <a:solidFill>
                  <a:schemeClr val="accent1"/>
                </a:solidFill>
              </a:rPr>
              <a:t>Askıda </a:t>
            </a:r>
            <a:r>
              <a:rPr lang="tr-TR" sz="2600" spc="10" dirty="0" smtClean="0">
                <a:solidFill>
                  <a:schemeClr val="accent1"/>
                </a:solidFill>
              </a:rPr>
              <a:t>Kalma</a:t>
            </a:r>
            <a:r>
              <a:rPr lang="tr-TR" sz="2600" spc="10" dirty="0">
                <a:solidFill>
                  <a:schemeClr val="accent1"/>
                </a:solidFill>
              </a:rPr>
              <a:t>, Batma</a:t>
            </a:r>
          </a:p>
          <a:p>
            <a:pPr marL="640080" lvl="1" indent="-182880">
              <a:lnSpc>
                <a:spcPct val="95000"/>
              </a:lnSpc>
              <a:spcBef>
                <a:spcPts val="1400"/>
              </a:spcBef>
              <a:spcAft>
                <a:spcPts val="200"/>
              </a:spcAft>
              <a:buClr>
                <a:schemeClr val="accent1"/>
              </a:buClr>
              <a:buSzPct val="80000"/>
              <a:buFont typeface="Arial" pitchFamily="34" charset="0"/>
              <a:buChar char="•"/>
            </a:pPr>
            <a:r>
              <a:rPr lang="tr-TR" sz="2000" spc="10" dirty="0">
                <a:solidFill>
                  <a:schemeClr val="accent1"/>
                </a:solidFill>
              </a:rPr>
              <a:t>Yüzme</a:t>
            </a:r>
          </a:p>
          <a:p>
            <a:pPr marL="640080" lvl="1" indent="-182880">
              <a:lnSpc>
                <a:spcPct val="95000"/>
              </a:lnSpc>
              <a:spcBef>
                <a:spcPts val="1400"/>
              </a:spcBef>
              <a:spcAft>
                <a:spcPts val="200"/>
              </a:spcAft>
              <a:buClr>
                <a:schemeClr val="accent1"/>
              </a:buClr>
              <a:buSzPct val="80000"/>
              <a:buFont typeface="Arial" pitchFamily="34" charset="0"/>
              <a:buChar char="•"/>
            </a:pPr>
            <a:r>
              <a:rPr lang="tr-TR" sz="2000" spc="10" dirty="0"/>
              <a:t>Askıda Kalma</a:t>
            </a:r>
          </a:p>
          <a:p>
            <a:pPr marL="640080" lvl="1" indent="-182880">
              <a:lnSpc>
                <a:spcPct val="95000"/>
              </a:lnSpc>
              <a:spcBef>
                <a:spcPts val="1400"/>
              </a:spcBef>
              <a:spcAft>
                <a:spcPts val="200"/>
              </a:spcAft>
              <a:buClr>
                <a:schemeClr val="accent1"/>
              </a:buClr>
              <a:buSzPct val="80000"/>
              <a:buFont typeface="Arial" pitchFamily="34" charset="0"/>
              <a:buChar char="•"/>
            </a:pPr>
            <a:r>
              <a:rPr lang="tr-TR" sz="2000" spc="10" dirty="0" smtClean="0"/>
              <a:t>Batma</a:t>
            </a:r>
            <a:endParaRPr lang="tr-TR" sz="2000" spc="10" dirty="0"/>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t>Gemi </a:t>
            </a:r>
            <a:r>
              <a:rPr lang="tr-TR" sz="2600" spc="10" dirty="0"/>
              <a:t>neden yüzer?</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t>Günlük hayattan örnekler</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t>Özet</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t>Soru Çözümü</a:t>
            </a:r>
          </a:p>
        </p:txBody>
      </p:sp>
      <p:pic>
        <p:nvPicPr>
          <p:cNvPr id="6" name="Picture 5"/>
          <p:cNvPicPr>
            <a:picLocks noChangeAspect="1"/>
          </p:cNvPicPr>
          <p:nvPr/>
        </p:nvPicPr>
        <p:blipFill rotWithShape="1">
          <a:blip r:embed="rId3"/>
          <a:srcRect l="63500" t="39258" r="26094" b="46797"/>
          <a:stretch/>
        </p:blipFill>
        <p:spPr>
          <a:xfrm>
            <a:off x="5017770" y="984143"/>
            <a:ext cx="2582923" cy="2769080"/>
          </a:xfrm>
          <a:prstGeom prst="rect">
            <a:avLst/>
          </a:prstGeom>
        </p:spPr>
      </p:pic>
      <p:pic>
        <p:nvPicPr>
          <p:cNvPr id="7" name="Picture 6"/>
          <p:cNvPicPr>
            <a:picLocks noChangeAspect="1"/>
          </p:cNvPicPr>
          <p:nvPr/>
        </p:nvPicPr>
        <p:blipFill rotWithShape="1">
          <a:blip r:embed="rId3"/>
          <a:srcRect l="25531" t="50628" r="36969" b="43935"/>
          <a:stretch/>
        </p:blipFill>
        <p:spPr>
          <a:xfrm>
            <a:off x="285749" y="5237964"/>
            <a:ext cx="6276519" cy="1129754"/>
          </a:xfrm>
          <a:prstGeom prst="rect">
            <a:avLst/>
          </a:prstGeom>
        </p:spPr>
      </p:pic>
      <p:sp>
        <p:nvSpPr>
          <p:cNvPr id="17" name="TextBox 16"/>
          <p:cNvSpPr txBox="1"/>
          <p:nvPr/>
        </p:nvSpPr>
        <p:spPr>
          <a:xfrm>
            <a:off x="160021" y="1089167"/>
            <a:ext cx="4217670" cy="3848593"/>
          </a:xfrm>
          <a:prstGeom prst="rect">
            <a:avLst/>
          </a:prstGeom>
          <a:noFill/>
          <a:ln w="28575">
            <a:noFill/>
          </a:ln>
        </p:spPr>
        <p:txBody>
          <a:bodyPr vert="horz" wrap="square" lIns="91440" tIns="45720" rIns="91440" bIns="45720" rtlCol="0">
            <a:normAutofit/>
          </a:bodyPr>
          <a:lstStyle/>
          <a:p>
            <a:pPr marR="0" algn="l" defTabSz="914400" rtl="0" eaLnBrk="1" fontAlgn="auto" latinLnBrk="0" hangingPunct="1">
              <a:lnSpc>
                <a:spcPct val="95000"/>
              </a:lnSpc>
              <a:spcBef>
                <a:spcPts val="1400"/>
              </a:spcBef>
              <a:spcAft>
                <a:spcPts val="200"/>
              </a:spcAft>
              <a:buClr>
                <a:schemeClr val="accent1"/>
              </a:buClr>
              <a:buSzPct val="80000"/>
              <a:tabLst/>
            </a:pPr>
            <a:r>
              <a:rPr kumimoji="0" lang="tr-TR" sz="1900" i="0" u="none" strike="noStrike" kern="1200" cap="none" spc="10" normalizeH="0" baseline="0" dirty="0" smtClean="0">
                <a:ln>
                  <a:noFill/>
                </a:ln>
                <a:effectLst/>
                <a:uLnTx/>
                <a:uFillTx/>
              </a:rPr>
              <a:t>Bir cismin yüzüyor</a:t>
            </a:r>
            <a:r>
              <a:rPr kumimoji="0" lang="tr-TR" sz="1900" i="0" u="none" strike="noStrike" kern="1200" cap="none" spc="10" normalizeH="0" dirty="0" smtClean="0">
                <a:ln>
                  <a:noFill/>
                </a:ln>
                <a:effectLst/>
                <a:uLnTx/>
                <a:uFillTx/>
              </a:rPr>
              <a:t> olması, o cismin dengede olduğu anlamına gelir. </a:t>
            </a:r>
          </a:p>
          <a:p>
            <a:pPr marR="0" algn="l" defTabSz="914400" rtl="0" eaLnBrk="1" fontAlgn="auto" latinLnBrk="0" hangingPunct="1">
              <a:lnSpc>
                <a:spcPct val="95000"/>
              </a:lnSpc>
              <a:spcBef>
                <a:spcPts val="1400"/>
              </a:spcBef>
              <a:spcAft>
                <a:spcPts val="200"/>
              </a:spcAft>
              <a:buClr>
                <a:schemeClr val="accent1"/>
              </a:buClr>
              <a:buSzPct val="80000"/>
              <a:tabLst/>
            </a:pPr>
            <a:endParaRPr lang="tr-TR" sz="1900" spc="10" baseline="0" dirty="0" smtClean="0"/>
          </a:p>
          <a:p>
            <a:pPr marR="0" algn="l" defTabSz="914400" rtl="0" eaLnBrk="1" fontAlgn="auto" latinLnBrk="0" hangingPunct="1">
              <a:lnSpc>
                <a:spcPct val="95000"/>
              </a:lnSpc>
              <a:spcBef>
                <a:spcPts val="1400"/>
              </a:spcBef>
              <a:spcAft>
                <a:spcPts val="200"/>
              </a:spcAft>
              <a:buClr>
                <a:schemeClr val="accent1"/>
              </a:buClr>
              <a:buSzPct val="80000"/>
              <a:tabLst/>
            </a:pPr>
            <a:r>
              <a:rPr lang="tr-TR" sz="1900" spc="10" baseline="0" dirty="0" smtClean="0"/>
              <a:t>Yani;</a:t>
            </a:r>
          </a:p>
          <a:p>
            <a:pPr marR="0" algn="l" defTabSz="914400" rtl="0" eaLnBrk="1" fontAlgn="auto" latinLnBrk="0" hangingPunct="1">
              <a:lnSpc>
                <a:spcPct val="95000"/>
              </a:lnSpc>
              <a:spcBef>
                <a:spcPts val="1400"/>
              </a:spcBef>
              <a:spcAft>
                <a:spcPts val="200"/>
              </a:spcAft>
              <a:buClr>
                <a:schemeClr val="accent1"/>
              </a:buClr>
              <a:buSzPct val="80000"/>
              <a:tabLst/>
            </a:pPr>
            <a:r>
              <a:rPr kumimoji="0" lang="tr-TR" sz="1900" i="0" u="none" strike="noStrike" kern="1200" cap="none" spc="10" normalizeH="0" dirty="0" smtClean="0">
                <a:ln>
                  <a:noFill/>
                </a:ln>
                <a:effectLst/>
                <a:uLnTx/>
                <a:uFillTx/>
              </a:rPr>
              <a:t>Kaldırma kuvvetinin büyüklüğü</a:t>
            </a:r>
          </a:p>
          <a:p>
            <a:pPr marR="0" algn="ctr" defTabSz="914400" rtl="0" eaLnBrk="1" fontAlgn="auto" latinLnBrk="0" hangingPunct="1">
              <a:lnSpc>
                <a:spcPct val="95000"/>
              </a:lnSpc>
              <a:spcBef>
                <a:spcPts val="1400"/>
              </a:spcBef>
              <a:spcAft>
                <a:spcPts val="200"/>
              </a:spcAft>
              <a:buClr>
                <a:schemeClr val="accent1"/>
              </a:buClr>
              <a:buSzPct val="80000"/>
              <a:tabLst/>
            </a:pPr>
            <a:r>
              <a:rPr kumimoji="0" lang="tr-TR" sz="1900" i="0" u="none" strike="noStrike" kern="1200" cap="none" spc="10" normalizeH="0" dirty="0" smtClean="0">
                <a:ln>
                  <a:noFill/>
                </a:ln>
                <a:effectLst/>
                <a:uLnTx/>
                <a:uFillTx/>
              </a:rPr>
              <a:t>=</a:t>
            </a:r>
          </a:p>
          <a:p>
            <a:pPr marR="0" algn="l" defTabSz="914400" rtl="0" eaLnBrk="1" fontAlgn="auto" latinLnBrk="0" hangingPunct="1">
              <a:lnSpc>
                <a:spcPct val="95000"/>
              </a:lnSpc>
              <a:spcBef>
                <a:spcPts val="1400"/>
              </a:spcBef>
              <a:spcAft>
                <a:spcPts val="200"/>
              </a:spcAft>
              <a:buClr>
                <a:schemeClr val="accent1"/>
              </a:buClr>
              <a:buSzPct val="80000"/>
              <a:tabLst/>
            </a:pPr>
            <a:r>
              <a:rPr kumimoji="0" lang="tr-TR" sz="1900" i="0" u="none" strike="noStrike" kern="1200" cap="none" spc="10" normalizeH="0" dirty="0" smtClean="0">
                <a:ln>
                  <a:noFill/>
                </a:ln>
                <a:effectLst/>
                <a:uLnTx/>
                <a:uFillTx/>
              </a:rPr>
              <a:t>Cismin ağırlığının büyüklüğü</a:t>
            </a:r>
            <a:endParaRPr kumimoji="0" lang="tr-TR" sz="2600" i="0" u="none" strike="noStrike" kern="1200" cap="none" spc="10" normalizeH="0" baseline="0" dirty="0" smtClean="0">
              <a:ln>
                <a:noFill/>
              </a:ln>
              <a:effectLst/>
              <a:uLnTx/>
              <a:uFillTx/>
            </a:endParaRPr>
          </a:p>
        </p:txBody>
      </p:sp>
    </p:spTree>
    <p:extLst>
      <p:ext uri="{BB962C8B-B14F-4D97-AF65-F5344CB8AC3E}">
        <p14:creationId xmlns:p14="http://schemas.microsoft.com/office/powerpoint/2010/main" val="3671842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692640" cy="800597"/>
          </a:xfrm>
        </p:spPr>
        <p:txBody>
          <a:bodyPr/>
          <a:lstStyle/>
          <a:p>
            <a:r>
              <a:rPr lang="tr-TR" dirty="0" smtClean="0"/>
              <a:t>Askıda Kalma</a:t>
            </a:r>
            <a:endParaRPr lang="tr-TR" dirty="0"/>
          </a:p>
        </p:txBody>
      </p:sp>
      <p:sp>
        <p:nvSpPr>
          <p:cNvPr id="9" name="TextBox 8"/>
          <p:cNvSpPr txBox="1"/>
          <p:nvPr/>
        </p:nvSpPr>
        <p:spPr>
          <a:xfrm>
            <a:off x="7600693" y="984143"/>
            <a:ext cx="3666575" cy="5300420"/>
          </a:xfrm>
          <a:prstGeom prst="rect">
            <a:avLst/>
          </a:prstGeom>
          <a:ln/>
        </p:spPr>
        <p:style>
          <a:lnRef idx="2">
            <a:schemeClr val="accent1"/>
          </a:lnRef>
          <a:fillRef idx="1">
            <a:schemeClr val="lt1"/>
          </a:fillRef>
          <a:effectRef idx="0">
            <a:schemeClr val="accent1"/>
          </a:effectRef>
          <a:fontRef idx="minor">
            <a:schemeClr val="dk1"/>
          </a:fontRef>
        </p:style>
        <p:txBody>
          <a:bodyPr vert="horz" wrap="square" lIns="91440" tIns="45720" rIns="91440" bIns="45720" rtlCol="0">
            <a:normAutofit fontScale="77500" lnSpcReduction="20000"/>
          </a:bodyPr>
          <a:lstStyle/>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bg1">
                    <a:lumMod val="75000"/>
                  </a:schemeClr>
                </a:solidFill>
              </a:rPr>
              <a:t>Geçen haftanın özeti</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bg1">
                    <a:lumMod val="75000"/>
                  </a:schemeClr>
                </a:solidFill>
              </a:rPr>
              <a:t>Maymun-Fıstık Deneyi</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bg1">
                    <a:lumMod val="75000"/>
                  </a:schemeClr>
                </a:solidFill>
              </a:rPr>
              <a:t>Gemi neden yüzer?</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bg1">
                    <a:lumMod val="75000"/>
                  </a:schemeClr>
                </a:solidFill>
              </a:rPr>
              <a:t>Archiemedes ilkesi</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accent1"/>
                </a:solidFill>
              </a:rPr>
              <a:t>Yüzme, </a:t>
            </a:r>
            <a:r>
              <a:rPr lang="tr-TR" sz="2600" spc="10" dirty="0">
                <a:solidFill>
                  <a:schemeClr val="accent1"/>
                </a:solidFill>
              </a:rPr>
              <a:t>Askıda </a:t>
            </a:r>
            <a:r>
              <a:rPr lang="tr-TR" sz="2600" spc="10" dirty="0" smtClean="0">
                <a:solidFill>
                  <a:schemeClr val="accent1"/>
                </a:solidFill>
              </a:rPr>
              <a:t>Kalma</a:t>
            </a:r>
            <a:r>
              <a:rPr lang="tr-TR" sz="2600" spc="10" dirty="0">
                <a:solidFill>
                  <a:schemeClr val="accent1"/>
                </a:solidFill>
              </a:rPr>
              <a:t>, Batma</a:t>
            </a:r>
          </a:p>
          <a:p>
            <a:pPr marL="640080" lvl="1" indent="-182880">
              <a:lnSpc>
                <a:spcPct val="95000"/>
              </a:lnSpc>
              <a:spcBef>
                <a:spcPts val="1400"/>
              </a:spcBef>
              <a:spcAft>
                <a:spcPts val="200"/>
              </a:spcAft>
              <a:buClr>
                <a:schemeClr val="accent1"/>
              </a:buClr>
              <a:buSzPct val="80000"/>
              <a:buFont typeface="Arial" pitchFamily="34" charset="0"/>
              <a:buChar char="•"/>
            </a:pPr>
            <a:r>
              <a:rPr lang="tr-TR" sz="2000" spc="10" dirty="0">
                <a:solidFill>
                  <a:schemeClr val="accent1"/>
                </a:solidFill>
              </a:rPr>
              <a:t>Yüzme</a:t>
            </a:r>
          </a:p>
          <a:p>
            <a:pPr marL="640080" lvl="1" indent="-182880">
              <a:lnSpc>
                <a:spcPct val="95000"/>
              </a:lnSpc>
              <a:spcBef>
                <a:spcPts val="1400"/>
              </a:spcBef>
              <a:spcAft>
                <a:spcPts val="200"/>
              </a:spcAft>
              <a:buClr>
                <a:schemeClr val="accent1"/>
              </a:buClr>
              <a:buSzPct val="80000"/>
              <a:buFont typeface="Arial" pitchFamily="34" charset="0"/>
              <a:buChar char="•"/>
            </a:pPr>
            <a:r>
              <a:rPr lang="tr-TR" sz="2000" spc="10" dirty="0">
                <a:solidFill>
                  <a:schemeClr val="accent1"/>
                </a:solidFill>
              </a:rPr>
              <a:t>Askıda Kalma</a:t>
            </a:r>
          </a:p>
          <a:p>
            <a:pPr marL="640080" lvl="1" indent="-182880">
              <a:lnSpc>
                <a:spcPct val="95000"/>
              </a:lnSpc>
              <a:spcBef>
                <a:spcPts val="1400"/>
              </a:spcBef>
              <a:spcAft>
                <a:spcPts val="200"/>
              </a:spcAft>
              <a:buClr>
                <a:schemeClr val="accent1"/>
              </a:buClr>
              <a:buSzPct val="80000"/>
              <a:buFont typeface="Arial" pitchFamily="34" charset="0"/>
              <a:buChar char="•"/>
            </a:pPr>
            <a:r>
              <a:rPr lang="tr-TR" sz="2000" spc="10" dirty="0" smtClean="0"/>
              <a:t>Batma</a:t>
            </a:r>
            <a:endParaRPr lang="tr-TR" sz="2000" spc="10" dirty="0"/>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t>Gemi </a:t>
            </a:r>
            <a:r>
              <a:rPr lang="tr-TR" sz="2600" spc="10" dirty="0"/>
              <a:t>neden yüzer?</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t>Günlük hayattan örnekler</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t>Özet</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t>Soru Çözümü</a:t>
            </a:r>
          </a:p>
        </p:txBody>
      </p:sp>
      <p:sp>
        <p:nvSpPr>
          <p:cNvPr id="8" name="TextBox 7"/>
          <p:cNvSpPr txBox="1"/>
          <p:nvPr/>
        </p:nvSpPr>
        <p:spPr>
          <a:xfrm>
            <a:off x="160021" y="854022"/>
            <a:ext cx="4217670" cy="5855388"/>
          </a:xfrm>
          <a:prstGeom prst="rect">
            <a:avLst/>
          </a:prstGeom>
          <a:noFill/>
          <a:ln w="28575">
            <a:noFill/>
          </a:ln>
        </p:spPr>
        <p:txBody>
          <a:bodyPr vert="horz" wrap="square" lIns="91440" tIns="45720" rIns="91440" bIns="45720" rtlCol="0">
            <a:normAutofit fontScale="92500" lnSpcReduction="10000"/>
          </a:bodyPr>
          <a:lstStyle/>
          <a:p>
            <a:pPr marR="0" algn="l" defTabSz="914400" rtl="0" eaLnBrk="1" fontAlgn="auto" latinLnBrk="0" hangingPunct="1">
              <a:lnSpc>
                <a:spcPct val="95000"/>
              </a:lnSpc>
              <a:spcBef>
                <a:spcPts val="1400"/>
              </a:spcBef>
              <a:spcAft>
                <a:spcPts val="200"/>
              </a:spcAft>
              <a:buClr>
                <a:schemeClr val="accent1"/>
              </a:buClr>
              <a:buSzPct val="80000"/>
              <a:tabLst/>
            </a:pPr>
            <a:r>
              <a:rPr kumimoji="0" lang="tr-TR" sz="2600" i="0" u="none" strike="noStrike" kern="1200" cap="none" spc="10" normalizeH="0" baseline="0" noProof="0" dirty="0" smtClean="0">
                <a:ln>
                  <a:noFill/>
                </a:ln>
                <a:effectLst/>
                <a:uLnTx/>
                <a:uFillTx/>
                <a:latin typeface="+mn-lt"/>
                <a:ea typeface="+mn-ea"/>
                <a:cs typeface="+mn-cs"/>
              </a:rPr>
              <a:t>Taşan sıvının hacmi,</a:t>
            </a:r>
            <a:r>
              <a:rPr kumimoji="0" lang="tr-TR" sz="2600" i="0" u="none" strike="noStrike" kern="1200" cap="none" spc="10" normalizeH="0" noProof="0" dirty="0" smtClean="0">
                <a:ln>
                  <a:noFill/>
                </a:ln>
                <a:effectLst/>
                <a:uLnTx/>
                <a:uFillTx/>
                <a:latin typeface="+mn-lt"/>
                <a:ea typeface="+mn-ea"/>
                <a:cs typeface="+mn-cs"/>
              </a:rPr>
              <a:t> batan cismin hacmine eşit ise ne olur? </a:t>
            </a:r>
          </a:p>
          <a:p>
            <a:endParaRPr lang="en-US" sz="2600" spc="10" noProof="0" dirty="0" smtClean="0"/>
          </a:p>
          <a:p>
            <a:r>
              <a:rPr lang="tr-TR" sz="2600" spc="10" noProof="0" dirty="0" smtClean="0"/>
              <a:t>Ör: </a:t>
            </a:r>
            <a:endParaRPr lang="en-US" sz="2600" spc="10" noProof="0" dirty="0" smtClean="0"/>
          </a:p>
          <a:p>
            <a:r>
              <a:rPr lang="tr-TR" sz="2600" spc="10" noProof="0" dirty="0" smtClean="0"/>
              <a:t>Cismin hacmi: 20 </a:t>
            </a:r>
            <a:r>
              <a:rPr lang="tr-TR" sz="2600" dirty="0" smtClean="0"/>
              <a:t>m</a:t>
            </a:r>
            <a:r>
              <a:rPr lang="tr-TR" sz="2600" baseline="30000" dirty="0" smtClean="0"/>
              <a:t>3</a:t>
            </a:r>
          </a:p>
          <a:p>
            <a:endParaRPr lang="tr-TR" sz="2600" baseline="30000" dirty="0"/>
          </a:p>
          <a:p>
            <a:r>
              <a:rPr kumimoji="0" lang="tr-TR" sz="2600" i="0" u="none" strike="noStrike" kern="1200" cap="none" spc="10" normalizeH="0" dirty="0" smtClean="0">
                <a:ln>
                  <a:noFill/>
                </a:ln>
                <a:effectLst/>
                <a:uLnTx/>
                <a:uFillTx/>
                <a:latin typeface="+mn-lt"/>
                <a:ea typeface="+mn-ea"/>
                <a:cs typeface="+mn-cs"/>
              </a:rPr>
              <a:t>Taşan suyun hacmi:</a:t>
            </a:r>
            <a:r>
              <a:rPr kumimoji="0" lang="en-US" sz="2600" i="0" u="none" strike="noStrike" kern="1200" cap="none" spc="10" normalizeH="0" dirty="0" smtClean="0">
                <a:ln>
                  <a:noFill/>
                </a:ln>
                <a:effectLst/>
                <a:uLnTx/>
                <a:uFillTx/>
                <a:latin typeface="+mn-lt"/>
                <a:ea typeface="+mn-ea"/>
                <a:cs typeface="+mn-cs"/>
              </a:rPr>
              <a:t> </a:t>
            </a:r>
            <a:r>
              <a:rPr kumimoji="0" lang="tr-TR" sz="2600" i="0" u="none" strike="noStrike" kern="1200" cap="none" spc="10" normalizeH="0" dirty="0" smtClean="0">
                <a:ln>
                  <a:noFill/>
                </a:ln>
                <a:effectLst/>
                <a:uLnTx/>
                <a:uFillTx/>
                <a:latin typeface="+mn-lt"/>
                <a:ea typeface="+mn-ea"/>
                <a:cs typeface="+mn-cs"/>
              </a:rPr>
              <a:t>20 </a:t>
            </a:r>
            <a:r>
              <a:rPr lang="tr-TR" sz="2600" dirty="0" smtClean="0"/>
              <a:t>m</a:t>
            </a:r>
            <a:r>
              <a:rPr lang="tr-TR" sz="2600" baseline="30000" dirty="0" smtClean="0"/>
              <a:t>3</a:t>
            </a:r>
          </a:p>
          <a:p>
            <a:endParaRPr lang="tr-TR" sz="2600" baseline="30000" dirty="0"/>
          </a:p>
          <a:p>
            <a:r>
              <a:rPr lang="tr-TR" sz="2600" spc="10" dirty="0" smtClean="0"/>
              <a:t>Suyun özkütlesi:</a:t>
            </a:r>
            <a:r>
              <a:rPr lang="en-US" sz="2600" spc="10" dirty="0" smtClean="0"/>
              <a:t> </a:t>
            </a:r>
            <a:r>
              <a:rPr lang="tr-TR" sz="2600" spc="10" dirty="0" smtClean="0"/>
              <a:t>1 g/</a:t>
            </a:r>
            <a:r>
              <a:rPr lang="tr-TR" sz="2600" dirty="0"/>
              <a:t>m</a:t>
            </a:r>
            <a:r>
              <a:rPr lang="tr-TR" sz="2600" baseline="30000" dirty="0"/>
              <a:t>3</a:t>
            </a:r>
          </a:p>
          <a:p>
            <a:pPr marR="0" algn="l" defTabSz="914400" rtl="0" eaLnBrk="1" fontAlgn="auto" latinLnBrk="0" hangingPunct="1">
              <a:lnSpc>
                <a:spcPct val="95000"/>
              </a:lnSpc>
              <a:spcBef>
                <a:spcPts val="1400"/>
              </a:spcBef>
              <a:spcAft>
                <a:spcPts val="200"/>
              </a:spcAft>
              <a:buClr>
                <a:schemeClr val="accent1"/>
              </a:buClr>
              <a:buSzPct val="80000"/>
              <a:tabLst/>
            </a:pPr>
            <a:r>
              <a:rPr kumimoji="0" lang="tr-TR" sz="2600" i="0" u="none" strike="noStrike" kern="1200" cap="none" spc="10" normalizeH="0" dirty="0" smtClean="0">
                <a:ln>
                  <a:noFill/>
                </a:ln>
                <a:effectLst/>
                <a:uLnTx/>
                <a:uFillTx/>
                <a:latin typeface="+mn-lt"/>
                <a:ea typeface="+mn-ea"/>
                <a:cs typeface="+mn-cs"/>
              </a:rPr>
              <a:t>Suyun kütlesi: </a:t>
            </a:r>
          </a:p>
          <a:p>
            <a:pPr marR="0" algn="l" defTabSz="914400" rtl="0" eaLnBrk="1" fontAlgn="auto" latinLnBrk="0" hangingPunct="1">
              <a:lnSpc>
                <a:spcPct val="95000"/>
              </a:lnSpc>
              <a:spcBef>
                <a:spcPts val="1400"/>
              </a:spcBef>
              <a:spcAft>
                <a:spcPts val="200"/>
              </a:spcAft>
              <a:buClr>
                <a:schemeClr val="accent1"/>
              </a:buClr>
              <a:buSzPct val="80000"/>
              <a:tabLst/>
            </a:pPr>
            <a:r>
              <a:rPr lang="tr-TR" sz="2600" spc="10" dirty="0" smtClean="0"/>
              <a:t>Suyun ağırlığı:</a:t>
            </a:r>
          </a:p>
          <a:p>
            <a:pPr marR="0" algn="l" defTabSz="914400" rtl="0" eaLnBrk="1" fontAlgn="auto" latinLnBrk="0" hangingPunct="1">
              <a:lnSpc>
                <a:spcPct val="95000"/>
              </a:lnSpc>
              <a:spcBef>
                <a:spcPts val="1400"/>
              </a:spcBef>
              <a:spcAft>
                <a:spcPts val="200"/>
              </a:spcAft>
              <a:buClr>
                <a:schemeClr val="accent1"/>
              </a:buClr>
              <a:buSzPct val="80000"/>
              <a:tabLst/>
            </a:pPr>
            <a:r>
              <a:rPr lang="tr-TR" sz="2600" spc="10" dirty="0" smtClean="0"/>
              <a:t>Uygulanan kaldırma kuvveti: </a:t>
            </a:r>
          </a:p>
          <a:p>
            <a:pPr marR="0" algn="l" defTabSz="914400" rtl="0" eaLnBrk="1" fontAlgn="auto" latinLnBrk="0" hangingPunct="1">
              <a:lnSpc>
                <a:spcPct val="95000"/>
              </a:lnSpc>
              <a:spcBef>
                <a:spcPts val="1400"/>
              </a:spcBef>
              <a:spcAft>
                <a:spcPts val="200"/>
              </a:spcAft>
              <a:buClr>
                <a:schemeClr val="accent1"/>
              </a:buClr>
              <a:buSzPct val="80000"/>
              <a:tabLst/>
            </a:pPr>
            <a:r>
              <a:rPr lang="tr-TR" sz="2600" spc="10" dirty="0" smtClean="0"/>
              <a:t>Cismin özkütlesi: </a:t>
            </a:r>
          </a:p>
          <a:p>
            <a:pPr marR="0" algn="l" defTabSz="914400" rtl="0" eaLnBrk="1" fontAlgn="auto" latinLnBrk="0" hangingPunct="1">
              <a:lnSpc>
                <a:spcPct val="95000"/>
              </a:lnSpc>
              <a:spcBef>
                <a:spcPts val="1400"/>
              </a:spcBef>
              <a:spcAft>
                <a:spcPts val="200"/>
              </a:spcAft>
              <a:buClr>
                <a:schemeClr val="accent1"/>
              </a:buClr>
              <a:buSzPct val="80000"/>
              <a:tabLst/>
            </a:pPr>
            <a:endParaRPr lang="tr-TR" sz="2600" spc="10" dirty="0" smtClean="0"/>
          </a:p>
          <a:p>
            <a:pPr marR="0" algn="l" defTabSz="914400" rtl="0" eaLnBrk="1" fontAlgn="auto" latinLnBrk="0" hangingPunct="1">
              <a:lnSpc>
                <a:spcPct val="95000"/>
              </a:lnSpc>
              <a:spcBef>
                <a:spcPts val="1400"/>
              </a:spcBef>
              <a:spcAft>
                <a:spcPts val="200"/>
              </a:spcAft>
              <a:buClr>
                <a:schemeClr val="accent1"/>
              </a:buClr>
              <a:buSzPct val="80000"/>
              <a:tabLst/>
            </a:pPr>
            <a:endParaRPr lang="tr-TR" sz="2600" spc="10" dirty="0" smtClean="0"/>
          </a:p>
          <a:p>
            <a:pPr marR="0" algn="l" defTabSz="914400" rtl="0" eaLnBrk="1" fontAlgn="auto" latinLnBrk="0" hangingPunct="1">
              <a:lnSpc>
                <a:spcPct val="95000"/>
              </a:lnSpc>
              <a:spcBef>
                <a:spcPts val="1400"/>
              </a:spcBef>
              <a:spcAft>
                <a:spcPts val="200"/>
              </a:spcAft>
              <a:buClr>
                <a:schemeClr val="accent1"/>
              </a:buClr>
              <a:buSzPct val="80000"/>
              <a:tabLst/>
            </a:pPr>
            <a:endParaRPr kumimoji="0" lang="tr-TR" sz="2600" i="0" u="none" strike="noStrike" kern="1200" cap="none" spc="10" normalizeH="0" dirty="0" smtClean="0">
              <a:ln>
                <a:noFill/>
              </a:ln>
              <a:effectLst/>
              <a:uLnTx/>
              <a:uFillTx/>
              <a:latin typeface="+mn-lt"/>
              <a:ea typeface="+mn-ea"/>
              <a:cs typeface="+mn-cs"/>
            </a:endParaRPr>
          </a:p>
          <a:p>
            <a:pPr marR="0" algn="l" defTabSz="914400" rtl="0" eaLnBrk="1" fontAlgn="auto" latinLnBrk="0" hangingPunct="1">
              <a:lnSpc>
                <a:spcPct val="95000"/>
              </a:lnSpc>
              <a:spcBef>
                <a:spcPts val="1400"/>
              </a:spcBef>
              <a:spcAft>
                <a:spcPts val="200"/>
              </a:spcAft>
              <a:buClr>
                <a:schemeClr val="accent1"/>
              </a:buClr>
              <a:buSzPct val="80000"/>
              <a:tabLst/>
            </a:pPr>
            <a:endParaRPr kumimoji="0" lang="tr-TR" sz="2600" i="0" u="none" strike="noStrike" kern="1200" cap="none" spc="10" normalizeH="0" noProof="0" dirty="0" smtClean="0">
              <a:ln>
                <a:noFill/>
              </a:ln>
              <a:effectLst/>
              <a:uLnTx/>
              <a:uFillTx/>
              <a:latin typeface="+mn-lt"/>
              <a:ea typeface="+mn-ea"/>
              <a:cs typeface="+mn-cs"/>
            </a:endParaRPr>
          </a:p>
          <a:p>
            <a:pPr marR="0" algn="l" defTabSz="914400" rtl="0" eaLnBrk="1" fontAlgn="auto" latinLnBrk="0" hangingPunct="1">
              <a:lnSpc>
                <a:spcPct val="95000"/>
              </a:lnSpc>
              <a:spcBef>
                <a:spcPts val="1400"/>
              </a:spcBef>
              <a:spcAft>
                <a:spcPts val="200"/>
              </a:spcAft>
              <a:buClr>
                <a:schemeClr val="accent1"/>
              </a:buClr>
              <a:buSzPct val="80000"/>
              <a:tabLst/>
            </a:pPr>
            <a:endParaRPr kumimoji="0" lang="tr-TR" sz="2600" i="0" u="none" strike="noStrike" kern="1200" cap="none" spc="10" normalizeH="0" baseline="0" noProof="0" dirty="0" smtClean="0">
              <a:ln>
                <a:noFill/>
              </a:ln>
              <a:effectLst/>
              <a:uLnTx/>
              <a:uFillTx/>
              <a:latin typeface="+mn-lt"/>
              <a:ea typeface="+mn-ea"/>
              <a:cs typeface="+mn-cs"/>
            </a:endParaRPr>
          </a:p>
        </p:txBody>
      </p:sp>
      <p:pic>
        <p:nvPicPr>
          <p:cNvPr id="4" name="Picture 3"/>
          <p:cNvPicPr>
            <a:picLocks noChangeAspect="1"/>
          </p:cNvPicPr>
          <p:nvPr/>
        </p:nvPicPr>
        <p:blipFill>
          <a:blip r:embed="rId3"/>
          <a:stretch>
            <a:fillRect/>
          </a:stretch>
        </p:blipFill>
        <p:spPr>
          <a:xfrm>
            <a:off x="4846320" y="984143"/>
            <a:ext cx="2352675" cy="2343150"/>
          </a:xfrm>
          <a:prstGeom prst="rect">
            <a:avLst/>
          </a:prstGeom>
        </p:spPr>
      </p:pic>
    </p:spTree>
    <p:extLst>
      <p:ext uri="{BB962C8B-B14F-4D97-AF65-F5344CB8AC3E}">
        <p14:creationId xmlns:p14="http://schemas.microsoft.com/office/powerpoint/2010/main" val="2319014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692640" cy="800597"/>
          </a:xfrm>
        </p:spPr>
        <p:txBody>
          <a:bodyPr/>
          <a:lstStyle/>
          <a:p>
            <a:r>
              <a:rPr lang="tr-TR" dirty="0" smtClean="0"/>
              <a:t>Askıda Kalma</a:t>
            </a:r>
            <a:endParaRPr lang="tr-TR" dirty="0"/>
          </a:p>
        </p:txBody>
      </p:sp>
      <p:sp>
        <p:nvSpPr>
          <p:cNvPr id="9" name="TextBox 8"/>
          <p:cNvSpPr txBox="1"/>
          <p:nvPr/>
        </p:nvSpPr>
        <p:spPr>
          <a:xfrm>
            <a:off x="7600693" y="984143"/>
            <a:ext cx="3666575" cy="5300420"/>
          </a:xfrm>
          <a:prstGeom prst="rect">
            <a:avLst/>
          </a:prstGeom>
          <a:ln/>
        </p:spPr>
        <p:style>
          <a:lnRef idx="2">
            <a:schemeClr val="accent1"/>
          </a:lnRef>
          <a:fillRef idx="1">
            <a:schemeClr val="lt1"/>
          </a:fillRef>
          <a:effectRef idx="0">
            <a:schemeClr val="accent1"/>
          </a:effectRef>
          <a:fontRef idx="minor">
            <a:schemeClr val="dk1"/>
          </a:fontRef>
        </p:style>
        <p:txBody>
          <a:bodyPr vert="horz" wrap="square" lIns="91440" tIns="45720" rIns="91440" bIns="45720" rtlCol="0">
            <a:normAutofit fontScale="77500" lnSpcReduction="20000"/>
          </a:bodyPr>
          <a:lstStyle/>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bg1">
                    <a:lumMod val="75000"/>
                  </a:schemeClr>
                </a:solidFill>
              </a:rPr>
              <a:t>Geçen haftanın özeti</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bg1">
                    <a:lumMod val="75000"/>
                  </a:schemeClr>
                </a:solidFill>
              </a:rPr>
              <a:t>Maymun-Fıstık Deneyi</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bg1">
                    <a:lumMod val="75000"/>
                  </a:schemeClr>
                </a:solidFill>
              </a:rPr>
              <a:t>Gemi neden yüzer?</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bg1">
                    <a:lumMod val="75000"/>
                  </a:schemeClr>
                </a:solidFill>
              </a:rPr>
              <a:t>Archiemedes ilkesi</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accent1"/>
                </a:solidFill>
              </a:rPr>
              <a:t>Yüzme, </a:t>
            </a:r>
            <a:r>
              <a:rPr lang="tr-TR" sz="2600" spc="10" dirty="0">
                <a:solidFill>
                  <a:schemeClr val="accent1"/>
                </a:solidFill>
              </a:rPr>
              <a:t>Askıda </a:t>
            </a:r>
            <a:r>
              <a:rPr lang="tr-TR" sz="2600" spc="10" dirty="0" smtClean="0">
                <a:solidFill>
                  <a:schemeClr val="accent1"/>
                </a:solidFill>
              </a:rPr>
              <a:t>Kalma</a:t>
            </a:r>
            <a:r>
              <a:rPr lang="tr-TR" sz="2600" spc="10" dirty="0">
                <a:solidFill>
                  <a:schemeClr val="accent1"/>
                </a:solidFill>
              </a:rPr>
              <a:t>, Batma</a:t>
            </a:r>
          </a:p>
          <a:p>
            <a:pPr marL="640080" lvl="1" indent="-182880">
              <a:lnSpc>
                <a:spcPct val="95000"/>
              </a:lnSpc>
              <a:spcBef>
                <a:spcPts val="1400"/>
              </a:spcBef>
              <a:spcAft>
                <a:spcPts val="200"/>
              </a:spcAft>
              <a:buClr>
                <a:schemeClr val="accent1"/>
              </a:buClr>
              <a:buSzPct val="80000"/>
              <a:buFont typeface="Arial" pitchFamily="34" charset="0"/>
              <a:buChar char="•"/>
            </a:pPr>
            <a:r>
              <a:rPr lang="tr-TR" sz="2000" spc="10" dirty="0">
                <a:solidFill>
                  <a:schemeClr val="accent1"/>
                </a:solidFill>
              </a:rPr>
              <a:t>Yüzme</a:t>
            </a:r>
          </a:p>
          <a:p>
            <a:pPr marL="640080" lvl="1" indent="-182880">
              <a:lnSpc>
                <a:spcPct val="95000"/>
              </a:lnSpc>
              <a:spcBef>
                <a:spcPts val="1400"/>
              </a:spcBef>
              <a:spcAft>
                <a:spcPts val="200"/>
              </a:spcAft>
              <a:buClr>
                <a:schemeClr val="accent1"/>
              </a:buClr>
              <a:buSzPct val="80000"/>
              <a:buFont typeface="Arial" pitchFamily="34" charset="0"/>
              <a:buChar char="•"/>
            </a:pPr>
            <a:r>
              <a:rPr lang="tr-TR" sz="2000" spc="10" dirty="0">
                <a:solidFill>
                  <a:schemeClr val="accent1"/>
                </a:solidFill>
              </a:rPr>
              <a:t>Askıda Kalma</a:t>
            </a:r>
          </a:p>
          <a:p>
            <a:pPr marL="640080" lvl="1" indent="-182880">
              <a:lnSpc>
                <a:spcPct val="95000"/>
              </a:lnSpc>
              <a:spcBef>
                <a:spcPts val="1400"/>
              </a:spcBef>
              <a:spcAft>
                <a:spcPts val="200"/>
              </a:spcAft>
              <a:buClr>
                <a:schemeClr val="accent1"/>
              </a:buClr>
              <a:buSzPct val="80000"/>
              <a:buFont typeface="Arial" pitchFamily="34" charset="0"/>
              <a:buChar char="•"/>
            </a:pPr>
            <a:r>
              <a:rPr lang="tr-TR" sz="2000" spc="10" dirty="0"/>
              <a:t>Batma</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t>Gemi neden yüzer?</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t>Günlük hayattan örnekler</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t>Özet</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t>Soru Çözümü</a:t>
            </a:r>
          </a:p>
        </p:txBody>
      </p:sp>
      <p:sp>
        <p:nvSpPr>
          <p:cNvPr id="17" name="TextBox 16"/>
          <p:cNvSpPr txBox="1"/>
          <p:nvPr/>
        </p:nvSpPr>
        <p:spPr>
          <a:xfrm>
            <a:off x="160021" y="1089166"/>
            <a:ext cx="4217670" cy="4237373"/>
          </a:xfrm>
          <a:prstGeom prst="rect">
            <a:avLst/>
          </a:prstGeom>
          <a:noFill/>
          <a:ln w="28575">
            <a:noFill/>
          </a:ln>
        </p:spPr>
        <p:txBody>
          <a:bodyPr vert="horz" wrap="square" lIns="91440" tIns="45720" rIns="91440" bIns="45720" rtlCol="0">
            <a:normAutofit/>
          </a:bodyPr>
          <a:lstStyle/>
          <a:p>
            <a:pPr marR="0" algn="l" defTabSz="914400" rtl="0" eaLnBrk="1" fontAlgn="auto" latinLnBrk="0" hangingPunct="1">
              <a:lnSpc>
                <a:spcPct val="95000"/>
              </a:lnSpc>
              <a:spcBef>
                <a:spcPts val="1400"/>
              </a:spcBef>
              <a:spcAft>
                <a:spcPts val="200"/>
              </a:spcAft>
              <a:buClr>
                <a:schemeClr val="accent1"/>
              </a:buClr>
              <a:buSzPct val="80000"/>
              <a:tabLst/>
            </a:pPr>
            <a:r>
              <a:rPr kumimoji="0" lang="tr-TR" sz="1900" i="0" u="none" strike="noStrike" kern="1200" cap="none" spc="10" normalizeH="0" baseline="0" noProof="0" dirty="0" smtClean="0">
                <a:ln>
                  <a:noFill/>
                </a:ln>
                <a:effectLst/>
                <a:uLnTx/>
                <a:uFillTx/>
                <a:latin typeface="+mn-lt"/>
                <a:ea typeface="+mn-ea"/>
                <a:cs typeface="+mn-cs"/>
              </a:rPr>
              <a:t>Cismin hacminin tamamı,</a:t>
            </a:r>
            <a:r>
              <a:rPr kumimoji="0" lang="tr-TR" sz="1900" i="0" u="none" strike="noStrike" kern="1200" cap="none" spc="10" normalizeH="0" noProof="0" dirty="0" smtClean="0">
                <a:ln>
                  <a:noFill/>
                </a:ln>
                <a:effectLst/>
                <a:uLnTx/>
                <a:uFillTx/>
                <a:latin typeface="+mn-lt"/>
                <a:ea typeface="+mn-ea"/>
                <a:cs typeface="+mn-cs"/>
              </a:rPr>
              <a:t> akışkanınn içerisinde olmasına rağmen batmandan askıda kalır. </a:t>
            </a:r>
            <a:r>
              <a:rPr kumimoji="0" lang="tr-TR" sz="1900" i="0" u="none" strike="noStrike" kern="1200" cap="none" spc="10" normalizeH="0" baseline="0" noProof="0" dirty="0" smtClean="0">
                <a:ln>
                  <a:noFill/>
                </a:ln>
                <a:effectLst/>
                <a:uLnTx/>
                <a:uFillTx/>
                <a:latin typeface="+mn-lt"/>
                <a:ea typeface="+mn-ea"/>
                <a:cs typeface="+mn-cs"/>
              </a:rPr>
              <a:t>Bu da, </a:t>
            </a:r>
            <a:r>
              <a:rPr kumimoji="0" lang="tr-TR" sz="1900" i="0" u="none" strike="noStrike" kern="1200" cap="none" spc="10" normalizeH="0" noProof="0" dirty="0" smtClean="0">
                <a:ln>
                  <a:noFill/>
                </a:ln>
                <a:effectLst/>
                <a:uLnTx/>
                <a:uFillTx/>
                <a:latin typeface="+mn-lt"/>
                <a:ea typeface="+mn-ea"/>
                <a:cs typeface="+mn-cs"/>
              </a:rPr>
              <a:t>o cismin dengede olduğu anlamına gelir. </a:t>
            </a:r>
          </a:p>
          <a:p>
            <a:pPr marR="0" algn="l" defTabSz="914400" rtl="0" eaLnBrk="1" fontAlgn="auto" latinLnBrk="0" hangingPunct="1">
              <a:lnSpc>
                <a:spcPct val="95000"/>
              </a:lnSpc>
              <a:spcBef>
                <a:spcPts val="1400"/>
              </a:spcBef>
              <a:spcAft>
                <a:spcPts val="200"/>
              </a:spcAft>
              <a:buClr>
                <a:schemeClr val="accent1"/>
              </a:buClr>
              <a:buSzPct val="80000"/>
              <a:tabLst/>
            </a:pPr>
            <a:endParaRPr lang="en-US" sz="1900" spc="10" baseline="0" dirty="0" smtClean="0"/>
          </a:p>
          <a:p>
            <a:pPr marR="0" algn="l" defTabSz="914400" rtl="0" eaLnBrk="1" fontAlgn="auto" latinLnBrk="0" hangingPunct="1">
              <a:lnSpc>
                <a:spcPct val="95000"/>
              </a:lnSpc>
              <a:spcBef>
                <a:spcPts val="1400"/>
              </a:spcBef>
              <a:spcAft>
                <a:spcPts val="200"/>
              </a:spcAft>
              <a:buClr>
                <a:schemeClr val="accent1"/>
              </a:buClr>
              <a:buSzPct val="80000"/>
              <a:tabLst/>
            </a:pPr>
            <a:r>
              <a:rPr lang="tr-TR" sz="1900" spc="10" baseline="0" dirty="0" smtClean="0"/>
              <a:t>Yani;</a:t>
            </a:r>
          </a:p>
          <a:p>
            <a:pPr marR="0" algn="l" defTabSz="914400" rtl="0" eaLnBrk="1" fontAlgn="auto" latinLnBrk="0" hangingPunct="1">
              <a:lnSpc>
                <a:spcPct val="95000"/>
              </a:lnSpc>
              <a:spcBef>
                <a:spcPts val="1400"/>
              </a:spcBef>
              <a:spcAft>
                <a:spcPts val="200"/>
              </a:spcAft>
              <a:buClr>
                <a:schemeClr val="accent1"/>
              </a:buClr>
              <a:buSzPct val="80000"/>
              <a:tabLst/>
            </a:pPr>
            <a:r>
              <a:rPr kumimoji="0" lang="tr-TR" sz="1900" i="0" u="none" strike="noStrike" kern="1200" cap="none" spc="10" normalizeH="0" noProof="0" dirty="0" smtClean="0">
                <a:ln>
                  <a:noFill/>
                </a:ln>
                <a:effectLst/>
                <a:uLnTx/>
                <a:uFillTx/>
                <a:latin typeface="+mn-lt"/>
                <a:ea typeface="+mn-ea"/>
                <a:cs typeface="+mn-cs"/>
              </a:rPr>
              <a:t>Kaldırma kuvvetinin büyüklüğü</a:t>
            </a:r>
            <a:endParaRPr lang="en-US" sz="1900" spc="10" dirty="0"/>
          </a:p>
          <a:p>
            <a:pPr marR="0" algn="l" defTabSz="914400" rtl="0" eaLnBrk="1" fontAlgn="auto" latinLnBrk="0" hangingPunct="1">
              <a:lnSpc>
                <a:spcPct val="95000"/>
              </a:lnSpc>
              <a:spcBef>
                <a:spcPts val="1400"/>
              </a:spcBef>
              <a:spcAft>
                <a:spcPts val="200"/>
              </a:spcAft>
              <a:buClr>
                <a:schemeClr val="accent1"/>
              </a:buClr>
              <a:buSzPct val="80000"/>
              <a:tabLst/>
            </a:pPr>
            <a:r>
              <a:rPr kumimoji="0" lang="en-US" sz="1900" i="0" u="none" strike="noStrike" kern="1200" cap="none" spc="10" normalizeH="0" noProof="0" dirty="0" smtClean="0">
                <a:ln>
                  <a:noFill/>
                </a:ln>
                <a:effectLst/>
                <a:uLnTx/>
                <a:uFillTx/>
                <a:latin typeface="+mn-lt"/>
                <a:ea typeface="+mn-ea"/>
                <a:cs typeface="+mn-cs"/>
              </a:rPr>
              <a:t>                        </a:t>
            </a:r>
            <a:r>
              <a:rPr kumimoji="0" lang="tr-TR" sz="1900" i="0" u="none" strike="noStrike" kern="1200" cap="none" spc="10" normalizeH="0" noProof="0" dirty="0" smtClean="0">
                <a:ln>
                  <a:noFill/>
                </a:ln>
                <a:effectLst/>
                <a:uLnTx/>
                <a:uFillTx/>
                <a:latin typeface="+mn-lt"/>
                <a:ea typeface="+mn-ea"/>
                <a:cs typeface="+mn-cs"/>
              </a:rPr>
              <a:t>=</a:t>
            </a:r>
            <a:endParaRPr kumimoji="0" lang="en-US" sz="1900" i="0" u="none" strike="noStrike" kern="1200" cap="none" spc="10" normalizeH="0" noProof="0" dirty="0" smtClean="0">
              <a:ln>
                <a:noFill/>
              </a:ln>
              <a:effectLst/>
              <a:uLnTx/>
              <a:uFillTx/>
              <a:latin typeface="+mn-lt"/>
              <a:ea typeface="+mn-ea"/>
              <a:cs typeface="+mn-cs"/>
            </a:endParaRPr>
          </a:p>
          <a:p>
            <a:pPr marR="0" algn="l" defTabSz="914400" rtl="0" eaLnBrk="1" fontAlgn="auto" latinLnBrk="0" hangingPunct="1">
              <a:lnSpc>
                <a:spcPct val="95000"/>
              </a:lnSpc>
              <a:spcBef>
                <a:spcPts val="1400"/>
              </a:spcBef>
              <a:spcAft>
                <a:spcPts val="200"/>
              </a:spcAft>
              <a:buClr>
                <a:schemeClr val="accent1"/>
              </a:buClr>
              <a:buSzPct val="80000"/>
              <a:tabLst/>
            </a:pPr>
            <a:r>
              <a:rPr kumimoji="0" lang="tr-TR" sz="1900" i="0" u="none" strike="noStrike" kern="1200" cap="none" spc="10" normalizeH="0" noProof="0" dirty="0" smtClean="0">
                <a:ln>
                  <a:noFill/>
                </a:ln>
                <a:effectLst/>
                <a:uLnTx/>
                <a:uFillTx/>
                <a:latin typeface="+mn-lt"/>
                <a:ea typeface="+mn-ea"/>
                <a:cs typeface="+mn-cs"/>
              </a:rPr>
              <a:t>Cismin ağırlığının büyüklüğü</a:t>
            </a:r>
            <a:endParaRPr kumimoji="0" lang="tr-TR" sz="2600" i="0" u="none" strike="noStrike" kern="1200" cap="none" spc="10" normalizeH="0" baseline="0" noProof="0" dirty="0" smtClean="0">
              <a:ln>
                <a:noFill/>
              </a:ln>
              <a:effectLst/>
              <a:uLnTx/>
              <a:uFillTx/>
              <a:latin typeface="+mn-lt"/>
              <a:ea typeface="+mn-ea"/>
              <a:cs typeface="+mn-cs"/>
            </a:endParaRPr>
          </a:p>
        </p:txBody>
      </p:sp>
      <p:pic>
        <p:nvPicPr>
          <p:cNvPr id="5" name="Picture 4"/>
          <p:cNvPicPr>
            <a:picLocks noChangeAspect="1"/>
          </p:cNvPicPr>
          <p:nvPr/>
        </p:nvPicPr>
        <p:blipFill rotWithShape="1">
          <a:blip r:embed="rId3"/>
          <a:srcRect l="30843" t="56445" r="42063" b="38902"/>
          <a:stretch/>
        </p:blipFill>
        <p:spPr>
          <a:xfrm>
            <a:off x="160021" y="5326540"/>
            <a:ext cx="6972300" cy="958023"/>
          </a:xfrm>
          <a:prstGeom prst="rect">
            <a:avLst/>
          </a:prstGeom>
        </p:spPr>
      </p:pic>
      <p:pic>
        <p:nvPicPr>
          <p:cNvPr id="4" name="Picture 3"/>
          <p:cNvPicPr>
            <a:picLocks noChangeAspect="1"/>
          </p:cNvPicPr>
          <p:nvPr/>
        </p:nvPicPr>
        <p:blipFill>
          <a:blip r:embed="rId4"/>
          <a:stretch>
            <a:fillRect/>
          </a:stretch>
        </p:blipFill>
        <p:spPr>
          <a:xfrm>
            <a:off x="5071166" y="885825"/>
            <a:ext cx="2352675" cy="2343150"/>
          </a:xfrm>
          <a:prstGeom prst="rect">
            <a:avLst/>
          </a:prstGeom>
        </p:spPr>
      </p:pic>
    </p:spTree>
    <p:extLst>
      <p:ext uri="{BB962C8B-B14F-4D97-AF65-F5344CB8AC3E}">
        <p14:creationId xmlns:p14="http://schemas.microsoft.com/office/powerpoint/2010/main" val="1708230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692640" cy="800597"/>
          </a:xfrm>
        </p:spPr>
        <p:txBody>
          <a:bodyPr/>
          <a:lstStyle/>
          <a:p>
            <a:r>
              <a:rPr lang="tr-TR" dirty="0" smtClean="0"/>
              <a:t>Batma</a:t>
            </a:r>
            <a:endParaRPr lang="tr-TR" dirty="0"/>
          </a:p>
        </p:txBody>
      </p:sp>
      <p:sp>
        <p:nvSpPr>
          <p:cNvPr id="9" name="TextBox 8"/>
          <p:cNvSpPr txBox="1"/>
          <p:nvPr/>
        </p:nvSpPr>
        <p:spPr>
          <a:xfrm>
            <a:off x="7600693" y="984143"/>
            <a:ext cx="3666575" cy="5300420"/>
          </a:xfrm>
          <a:prstGeom prst="rect">
            <a:avLst/>
          </a:prstGeom>
          <a:ln/>
        </p:spPr>
        <p:style>
          <a:lnRef idx="2">
            <a:schemeClr val="accent1"/>
          </a:lnRef>
          <a:fillRef idx="1">
            <a:schemeClr val="lt1"/>
          </a:fillRef>
          <a:effectRef idx="0">
            <a:schemeClr val="accent1"/>
          </a:effectRef>
          <a:fontRef idx="minor">
            <a:schemeClr val="dk1"/>
          </a:fontRef>
        </p:style>
        <p:txBody>
          <a:bodyPr vert="horz" wrap="square" lIns="91440" tIns="45720" rIns="91440" bIns="45720" rtlCol="0">
            <a:normAutofit fontScale="77500" lnSpcReduction="20000"/>
          </a:bodyPr>
          <a:lstStyle/>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bg1">
                    <a:lumMod val="75000"/>
                  </a:schemeClr>
                </a:solidFill>
              </a:rPr>
              <a:t>Geçen haftanın özeti</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bg1">
                    <a:lumMod val="75000"/>
                  </a:schemeClr>
                </a:solidFill>
              </a:rPr>
              <a:t>Maymun-Fıstık Deneyi</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bg1">
                    <a:lumMod val="75000"/>
                  </a:schemeClr>
                </a:solidFill>
              </a:rPr>
              <a:t>Gemi neden yüzer?</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bg1">
                    <a:lumMod val="75000"/>
                  </a:schemeClr>
                </a:solidFill>
              </a:rPr>
              <a:t>Archiemedes ilkesi</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accent1"/>
                </a:solidFill>
              </a:rPr>
              <a:t>Yüzme, </a:t>
            </a:r>
            <a:r>
              <a:rPr lang="tr-TR" sz="2600" spc="10" dirty="0">
                <a:solidFill>
                  <a:schemeClr val="accent1"/>
                </a:solidFill>
              </a:rPr>
              <a:t>Askıda </a:t>
            </a:r>
            <a:r>
              <a:rPr lang="tr-TR" sz="2600" spc="10" dirty="0" smtClean="0">
                <a:solidFill>
                  <a:schemeClr val="accent1"/>
                </a:solidFill>
              </a:rPr>
              <a:t>Kalma</a:t>
            </a:r>
            <a:r>
              <a:rPr lang="tr-TR" sz="2600" spc="10" dirty="0">
                <a:solidFill>
                  <a:schemeClr val="accent1"/>
                </a:solidFill>
              </a:rPr>
              <a:t>, Batma</a:t>
            </a:r>
          </a:p>
          <a:p>
            <a:pPr marL="640080" lvl="1" indent="-182880">
              <a:lnSpc>
                <a:spcPct val="95000"/>
              </a:lnSpc>
              <a:spcBef>
                <a:spcPts val="1400"/>
              </a:spcBef>
              <a:spcAft>
                <a:spcPts val="200"/>
              </a:spcAft>
              <a:buClr>
                <a:schemeClr val="accent1"/>
              </a:buClr>
              <a:buSzPct val="80000"/>
              <a:buFont typeface="Arial" pitchFamily="34" charset="0"/>
              <a:buChar char="•"/>
            </a:pPr>
            <a:r>
              <a:rPr lang="tr-TR" sz="2000" spc="10" dirty="0">
                <a:solidFill>
                  <a:schemeClr val="accent1"/>
                </a:solidFill>
              </a:rPr>
              <a:t>Yüzme</a:t>
            </a:r>
          </a:p>
          <a:p>
            <a:pPr marL="640080" lvl="1" indent="-182880">
              <a:lnSpc>
                <a:spcPct val="95000"/>
              </a:lnSpc>
              <a:spcBef>
                <a:spcPts val="1400"/>
              </a:spcBef>
              <a:spcAft>
                <a:spcPts val="200"/>
              </a:spcAft>
              <a:buClr>
                <a:schemeClr val="accent1"/>
              </a:buClr>
              <a:buSzPct val="80000"/>
              <a:buFont typeface="Arial" pitchFamily="34" charset="0"/>
              <a:buChar char="•"/>
            </a:pPr>
            <a:r>
              <a:rPr lang="tr-TR" sz="2000" spc="10" dirty="0">
                <a:solidFill>
                  <a:schemeClr val="accent1"/>
                </a:solidFill>
              </a:rPr>
              <a:t>Askıda Kalma</a:t>
            </a:r>
          </a:p>
          <a:p>
            <a:pPr marL="640080" lvl="1" indent="-182880">
              <a:lnSpc>
                <a:spcPct val="95000"/>
              </a:lnSpc>
              <a:spcBef>
                <a:spcPts val="1400"/>
              </a:spcBef>
              <a:spcAft>
                <a:spcPts val="200"/>
              </a:spcAft>
              <a:buClr>
                <a:schemeClr val="accent1"/>
              </a:buClr>
              <a:buSzPct val="80000"/>
              <a:buFont typeface="Arial" pitchFamily="34" charset="0"/>
              <a:buChar char="•"/>
            </a:pPr>
            <a:r>
              <a:rPr lang="tr-TR" sz="2000" spc="10" dirty="0" smtClean="0">
                <a:solidFill>
                  <a:schemeClr val="accent1"/>
                </a:solidFill>
              </a:rPr>
              <a:t>Batma</a:t>
            </a:r>
            <a:endParaRPr lang="tr-TR" sz="2000" spc="10" dirty="0">
              <a:solidFill>
                <a:schemeClr val="accent1"/>
              </a:solidFill>
            </a:endParaRP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t>Gemi </a:t>
            </a:r>
            <a:r>
              <a:rPr lang="tr-TR" sz="2600" spc="10" dirty="0"/>
              <a:t>neden yüzer?</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t>Günlük hayattan örnekler</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t>Özet</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t>Soru Çözümü</a:t>
            </a:r>
          </a:p>
        </p:txBody>
      </p:sp>
      <p:pic>
        <p:nvPicPr>
          <p:cNvPr id="4" name="Picture 3"/>
          <p:cNvPicPr>
            <a:picLocks noChangeAspect="1"/>
          </p:cNvPicPr>
          <p:nvPr/>
        </p:nvPicPr>
        <p:blipFill rotWithShape="1">
          <a:blip r:embed="rId3"/>
          <a:srcRect l="61781" t="16052" r="27625" b="70008"/>
          <a:stretch/>
        </p:blipFill>
        <p:spPr>
          <a:xfrm>
            <a:off x="4983479" y="1089167"/>
            <a:ext cx="2396393" cy="2522713"/>
          </a:xfrm>
          <a:prstGeom prst="rect">
            <a:avLst/>
          </a:prstGeom>
        </p:spPr>
      </p:pic>
      <p:sp>
        <p:nvSpPr>
          <p:cNvPr id="8" name="TextBox 7"/>
          <p:cNvSpPr txBox="1"/>
          <p:nvPr/>
        </p:nvSpPr>
        <p:spPr>
          <a:xfrm>
            <a:off x="160021" y="1089167"/>
            <a:ext cx="4217670" cy="5643103"/>
          </a:xfrm>
          <a:prstGeom prst="rect">
            <a:avLst/>
          </a:prstGeom>
          <a:noFill/>
          <a:ln w="28575">
            <a:noFill/>
          </a:ln>
        </p:spPr>
        <p:txBody>
          <a:bodyPr vert="horz" wrap="square" lIns="91440" tIns="45720" rIns="91440" bIns="45720" rtlCol="0">
            <a:normAutofit fontScale="92500" lnSpcReduction="20000"/>
          </a:bodyPr>
          <a:lstStyle/>
          <a:p>
            <a:pPr marR="0" algn="l" defTabSz="914400" rtl="0" eaLnBrk="1" fontAlgn="auto" latinLnBrk="0" hangingPunct="1">
              <a:lnSpc>
                <a:spcPct val="95000"/>
              </a:lnSpc>
              <a:spcBef>
                <a:spcPts val="1400"/>
              </a:spcBef>
              <a:spcAft>
                <a:spcPts val="200"/>
              </a:spcAft>
              <a:buClr>
                <a:schemeClr val="accent1"/>
              </a:buClr>
              <a:buSzPct val="80000"/>
              <a:tabLst/>
            </a:pPr>
            <a:r>
              <a:rPr kumimoji="0" lang="tr-TR" sz="2600" i="0" u="none" strike="noStrike" kern="1200" cap="none" spc="10" normalizeH="0" baseline="0" noProof="0" dirty="0" smtClean="0">
                <a:ln>
                  <a:noFill/>
                </a:ln>
                <a:effectLst/>
                <a:uLnTx/>
                <a:uFillTx/>
                <a:latin typeface="+mn-lt"/>
                <a:ea typeface="+mn-ea"/>
                <a:cs typeface="+mn-cs"/>
              </a:rPr>
              <a:t>Taşan sıvının hacmi,</a:t>
            </a:r>
            <a:r>
              <a:rPr kumimoji="0" lang="tr-TR" sz="2600" i="0" u="none" strike="noStrike" kern="1200" cap="none" spc="10" normalizeH="0" noProof="0" dirty="0" smtClean="0">
                <a:ln>
                  <a:noFill/>
                </a:ln>
                <a:effectLst/>
                <a:uLnTx/>
                <a:uFillTx/>
                <a:latin typeface="+mn-lt"/>
                <a:ea typeface="+mn-ea"/>
                <a:cs typeface="+mn-cs"/>
              </a:rPr>
              <a:t> batan cismin hacmine eşit fakat cismin ağırlığı kaldırma kuvvetinden büyük ise ne olur? </a:t>
            </a:r>
          </a:p>
          <a:p>
            <a:endParaRPr lang="en-US" sz="2600" spc="10" noProof="0" dirty="0" smtClean="0"/>
          </a:p>
          <a:p>
            <a:r>
              <a:rPr lang="tr-TR" sz="2600" spc="10" noProof="0" dirty="0" smtClean="0"/>
              <a:t>Ör: </a:t>
            </a:r>
            <a:endParaRPr lang="en-US" sz="2600" spc="10" noProof="0" dirty="0" smtClean="0"/>
          </a:p>
          <a:p>
            <a:r>
              <a:rPr lang="tr-TR" sz="2600" spc="10" noProof="0" dirty="0" smtClean="0"/>
              <a:t>Cismin hacmi: 20 </a:t>
            </a:r>
            <a:r>
              <a:rPr lang="tr-TR" sz="2600" dirty="0" smtClean="0"/>
              <a:t>m</a:t>
            </a:r>
            <a:r>
              <a:rPr lang="tr-TR" sz="2600" baseline="30000" dirty="0" smtClean="0"/>
              <a:t>3</a:t>
            </a:r>
          </a:p>
          <a:p>
            <a:endParaRPr lang="tr-TR" sz="2600" baseline="30000" dirty="0"/>
          </a:p>
          <a:p>
            <a:r>
              <a:rPr kumimoji="0" lang="tr-TR" sz="2600" i="0" u="none" strike="noStrike" kern="1200" cap="none" spc="10" normalizeH="0" dirty="0" smtClean="0">
                <a:ln>
                  <a:noFill/>
                </a:ln>
                <a:effectLst/>
                <a:uLnTx/>
                <a:uFillTx/>
                <a:latin typeface="+mn-lt"/>
                <a:ea typeface="+mn-ea"/>
                <a:cs typeface="+mn-cs"/>
              </a:rPr>
              <a:t>Taşan suyun hacmi:</a:t>
            </a:r>
            <a:r>
              <a:rPr kumimoji="0" lang="en-US" sz="2600" i="0" u="none" strike="noStrike" kern="1200" cap="none" spc="10" normalizeH="0" dirty="0" smtClean="0">
                <a:ln>
                  <a:noFill/>
                </a:ln>
                <a:effectLst/>
                <a:uLnTx/>
                <a:uFillTx/>
                <a:latin typeface="+mn-lt"/>
                <a:ea typeface="+mn-ea"/>
                <a:cs typeface="+mn-cs"/>
              </a:rPr>
              <a:t> </a:t>
            </a:r>
            <a:r>
              <a:rPr kumimoji="0" lang="tr-TR" sz="2600" i="0" u="none" strike="noStrike" kern="1200" cap="none" spc="10" normalizeH="0" dirty="0" smtClean="0">
                <a:ln>
                  <a:noFill/>
                </a:ln>
                <a:effectLst/>
                <a:uLnTx/>
                <a:uFillTx/>
                <a:latin typeface="+mn-lt"/>
                <a:ea typeface="+mn-ea"/>
                <a:cs typeface="+mn-cs"/>
              </a:rPr>
              <a:t>20 </a:t>
            </a:r>
            <a:r>
              <a:rPr lang="tr-TR" sz="2600" dirty="0"/>
              <a:t>m</a:t>
            </a:r>
            <a:r>
              <a:rPr lang="tr-TR" sz="2600" baseline="30000" dirty="0"/>
              <a:t>3</a:t>
            </a:r>
          </a:p>
          <a:p>
            <a:pPr>
              <a:lnSpc>
                <a:spcPct val="95000"/>
              </a:lnSpc>
              <a:spcBef>
                <a:spcPts val="1400"/>
              </a:spcBef>
              <a:spcAft>
                <a:spcPts val="200"/>
              </a:spcAft>
              <a:buClr>
                <a:schemeClr val="accent1"/>
              </a:buClr>
              <a:buSzPct val="80000"/>
            </a:pPr>
            <a:r>
              <a:rPr lang="tr-TR" sz="2600" spc="10" dirty="0" smtClean="0"/>
              <a:t>Suyun özkütlesi:</a:t>
            </a:r>
            <a:r>
              <a:rPr lang="en-US" sz="2600" spc="10" dirty="0" smtClean="0"/>
              <a:t> </a:t>
            </a:r>
            <a:r>
              <a:rPr lang="tr-TR" sz="2600" spc="10" dirty="0" smtClean="0"/>
              <a:t>1 g/</a:t>
            </a:r>
            <a:r>
              <a:rPr lang="tr-TR" sz="2600" dirty="0" smtClean="0"/>
              <a:t>m</a:t>
            </a:r>
            <a:r>
              <a:rPr lang="tr-TR" sz="2600" baseline="30000" dirty="0" smtClean="0"/>
              <a:t>3</a:t>
            </a:r>
            <a:endParaRPr lang="tr-TR" sz="2600" spc="10" dirty="0" smtClean="0"/>
          </a:p>
          <a:p>
            <a:pPr marR="0" algn="l" defTabSz="914400" rtl="0" eaLnBrk="1" fontAlgn="auto" latinLnBrk="0" hangingPunct="1">
              <a:lnSpc>
                <a:spcPct val="95000"/>
              </a:lnSpc>
              <a:spcBef>
                <a:spcPts val="1400"/>
              </a:spcBef>
              <a:spcAft>
                <a:spcPts val="200"/>
              </a:spcAft>
              <a:buClr>
                <a:schemeClr val="accent1"/>
              </a:buClr>
              <a:buSzPct val="80000"/>
              <a:tabLst/>
            </a:pPr>
            <a:r>
              <a:rPr kumimoji="0" lang="tr-TR" sz="2600" i="0" u="none" strike="noStrike" kern="1200" cap="none" spc="10" normalizeH="0" dirty="0" smtClean="0">
                <a:ln>
                  <a:noFill/>
                </a:ln>
                <a:effectLst/>
                <a:uLnTx/>
                <a:uFillTx/>
                <a:latin typeface="+mn-lt"/>
                <a:ea typeface="+mn-ea"/>
                <a:cs typeface="+mn-cs"/>
              </a:rPr>
              <a:t>Suyun kütlesi:</a:t>
            </a:r>
          </a:p>
          <a:p>
            <a:pPr marR="0" algn="l" defTabSz="914400" rtl="0" eaLnBrk="1" fontAlgn="auto" latinLnBrk="0" hangingPunct="1">
              <a:lnSpc>
                <a:spcPct val="95000"/>
              </a:lnSpc>
              <a:spcBef>
                <a:spcPts val="1400"/>
              </a:spcBef>
              <a:spcAft>
                <a:spcPts val="200"/>
              </a:spcAft>
              <a:buClr>
                <a:schemeClr val="accent1"/>
              </a:buClr>
              <a:buSzPct val="80000"/>
              <a:tabLst/>
            </a:pPr>
            <a:r>
              <a:rPr lang="tr-TR" sz="2600" spc="10" dirty="0" smtClean="0"/>
              <a:t>Suyun ağırlığı:</a:t>
            </a:r>
          </a:p>
          <a:p>
            <a:pPr marR="0" algn="l" defTabSz="914400" rtl="0" eaLnBrk="1" fontAlgn="auto" latinLnBrk="0" hangingPunct="1">
              <a:lnSpc>
                <a:spcPct val="95000"/>
              </a:lnSpc>
              <a:spcBef>
                <a:spcPts val="1400"/>
              </a:spcBef>
              <a:spcAft>
                <a:spcPts val="200"/>
              </a:spcAft>
              <a:buClr>
                <a:schemeClr val="accent1"/>
              </a:buClr>
              <a:buSzPct val="80000"/>
              <a:tabLst/>
            </a:pPr>
            <a:r>
              <a:rPr lang="tr-TR" sz="2600" spc="10" dirty="0" smtClean="0"/>
              <a:t>Uygulanan kaldırma kuvveti: </a:t>
            </a:r>
          </a:p>
          <a:p>
            <a:pPr marR="0" algn="l" defTabSz="914400" rtl="0" eaLnBrk="1" fontAlgn="auto" latinLnBrk="0" hangingPunct="1">
              <a:lnSpc>
                <a:spcPct val="95000"/>
              </a:lnSpc>
              <a:spcBef>
                <a:spcPts val="1400"/>
              </a:spcBef>
              <a:spcAft>
                <a:spcPts val="200"/>
              </a:spcAft>
              <a:buClr>
                <a:schemeClr val="accent1"/>
              </a:buClr>
              <a:buSzPct val="80000"/>
              <a:tabLst/>
            </a:pPr>
            <a:r>
              <a:rPr lang="tr-TR" sz="2600" spc="10" dirty="0" smtClean="0"/>
              <a:t>Cismin özkütlesi: </a:t>
            </a:r>
          </a:p>
          <a:p>
            <a:pPr marR="0" algn="l" defTabSz="914400" rtl="0" eaLnBrk="1" fontAlgn="auto" latinLnBrk="0" hangingPunct="1">
              <a:lnSpc>
                <a:spcPct val="95000"/>
              </a:lnSpc>
              <a:spcBef>
                <a:spcPts val="1400"/>
              </a:spcBef>
              <a:spcAft>
                <a:spcPts val="200"/>
              </a:spcAft>
              <a:buClr>
                <a:schemeClr val="accent1"/>
              </a:buClr>
              <a:buSzPct val="80000"/>
              <a:tabLst/>
            </a:pPr>
            <a:endParaRPr lang="tr-TR" sz="2600" spc="10" dirty="0" smtClean="0"/>
          </a:p>
          <a:p>
            <a:pPr marR="0" algn="l" defTabSz="914400" rtl="0" eaLnBrk="1" fontAlgn="auto" latinLnBrk="0" hangingPunct="1">
              <a:lnSpc>
                <a:spcPct val="95000"/>
              </a:lnSpc>
              <a:spcBef>
                <a:spcPts val="1400"/>
              </a:spcBef>
              <a:spcAft>
                <a:spcPts val="200"/>
              </a:spcAft>
              <a:buClr>
                <a:schemeClr val="accent1"/>
              </a:buClr>
              <a:buSzPct val="80000"/>
              <a:tabLst/>
            </a:pPr>
            <a:endParaRPr lang="tr-TR" sz="2600" spc="10" dirty="0" smtClean="0"/>
          </a:p>
          <a:p>
            <a:pPr marR="0" algn="l" defTabSz="914400" rtl="0" eaLnBrk="1" fontAlgn="auto" latinLnBrk="0" hangingPunct="1">
              <a:lnSpc>
                <a:spcPct val="95000"/>
              </a:lnSpc>
              <a:spcBef>
                <a:spcPts val="1400"/>
              </a:spcBef>
              <a:spcAft>
                <a:spcPts val="200"/>
              </a:spcAft>
              <a:buClr>
                <a:schemeClr val="accent1"/>
              </a:buClr>
              <a:buSzPct val="80000"/>
              <a:tabLst/>
            </a:pPr>
            <a:endParaRPr kumimoji="0" lang="tr-TR" sz="2600" i="0" u="none" strike="noStrike" kern="1200" cap="none" spc="10" normalizeH="0" dirty="0" smtClean="0">
              <a:ln>
                <a:noFill/>
              </a:ln>
              <a:effectLst/>
              <a:uLnTx/>
              <a:uFillTx/>
              <a:latin typeface="+mn-lt"/>
              <a:ea typeface="+mn-ea"/>
              <a:cs typeface="+mn-cs"/>
            </a:endParaRPr>
          </a:p>
          <a:p>
            <a:pPr marR="0" algn="l" defTabSz="914400" rtl="0" eaLnBrk="1" fontAlgn="auto" latinLnBrk="0" hangingPunct="1">
              <a:lnSpc>
                <a:spcPct val="95000"/>
              </a:lnSpc>
              <a:spcBef>
                <a:spcPts val="1400"/>
              </a:spcBef>
              <a:spcAft>
                <a:spcPts val="200"/>
              </a:spcAft>
              <a:buClr>
                <a:schemeClr val="accent1"/>
              </a:buClr>
              <a:buSzPct val="80000"/>
              <a:tabLst/>
            </a:pPr>
            <a:endParaRPr kumimoji="0" lang="tr-TR" sz="2600" i="0" u="none" strike="noStrike" kern="1200" cap="none" spc="10" normalizeH="0" noProof="0" dirty="0" smtClean="0">
              <a:ln>
                <a:noFill/>
              </a:ln>
              <a:effectLst/>
              <a:uLnTx/>
              <a:uFillTx/>
              <a:latin typeface="+mn-lt"/>
              <a:ea typeface="+mn-ea"/>
              <a:cs typeface="+mn-cs"/>
            </a:endParaRPr>
          </a:p>
          <a:p>
            <a:pPr marR="0" algn="l" defTabSz="914400" rtl="0" eaLnBrk="1" fontAlgn="auto" latinLnBrk="0" hangingPunct="1">
              <a:lnSpc>
                <a:spcPct val="95000"/>
              </a:lnSpc>
              <a:spcBef>
                <a:spcPts val="1400"/>
              </a:spcBef>
              <a:spcAft>
                <a:spcPts val="200"/>
              </a:spcAft>
              <a:buClr>
                <a:schemeClr val="accent1"/>
              </a:buClr>
              <a:buSzPct val="80000"/>
              <a:tabLst/>
            </a:pPr>
            <a:endParaRPr kumimoji="0" lang="tr-TR" sz="2600" i="0" u="none" strike="noStrike" kern="1200" cap="none" spc="10" normalizeH="0" baseline="0" noProof="0" dirty="0" smtClean="0">
              <a:ln>
                <a:noFill/>
              </a:ln>
              <a:effectLst/>
              <a:uLnTx/>
              <a:uFillTx/>
              <a:latin typeface="+mn-lt"/>
              <a:ea typeface="+mn-ea"/>
              <a:cs typeface="+mn-cs"/>
            </a:endParaRPr>
          </a:p>
        </p:txBody>
      </p:sp>
    </p:spTree>
    <p:extLst>
      <p:ext uri="{BB962C8B-B14F-4D97-AF65-F5344CB8AC3E}">
        <p14:creationId xmlns:p14="http://schemas.microsoft.com/office/powerpoint/2010/main" val="1733641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692640" cy="800597"/>
          </a:xfrm>
        </p:spPr>
        <p:txBody>
          <a:bodyPr/>
          <a:lstStyle/>
          <a:p>
            <a:r>
              <a:rPr lang="tr-TR" dirty="0" smtClean="0"/>
              <a:t>Batma</a:t>
            </a:r>
            <a:endParaRPr lang="tr-TR" dirty="0"/>
          </a:p>
        </p:txBody>
      </p:sp>
      <p:sp>
        <p:nvSpPr>
          <p:cNvPr id="9" name="TextBox 8"/>
          <p:cNvSpPr txBox="1"/>
          <p:nvPr/>
        </p:nvSpPr>
        <p:spPr>
          <a:xfrm>
            <a:off x="7600693" y="984143"/>
            <a:ext cx="3666575" cy="5300420"/>
          </a:xfrm>
          <a:prstGeom prst="rect">
            <a:avLst/>
          </a:prstGeom>
          <a:ln/>
        </p:spPr>
        <p:style>
          <a:lnRef idx="2">
            <a:schemeClr val="accent1"/>
          </a:lnRef>
          <a:fillRef idx="1">
            <a:schemeClr val="lt1"/>
          </a:fillRef>
          <a:effectRef idx="0">
            <a:schemeClr val="accent1"/>
          </a:effectRef>
          <a:fontRef idx="minor">
            <a:schemeClr val="dk1"/>
          </a:fontRef>
        </p:style>
        <p:txBody>
          <a:bodyPr vert="horz" wrap="square" lIns="91440" tIns="45720" rIns="91440" bIns="45720" rtlCol="0">
            <a:normAutofit fontScale="77500" lnSpcReduction="20000"/>
          </a:bodyPr>
          <a:lstStyle/>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bg1">
                    <a:lumMod val="75000"/>
                  </a:schemeClr>
                </a:solidFill>
              </a:rPr>
              <a:t>Geçen haftanın özeti</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bg1">
                    <a:lumMod val="75000"/>
                  </a:schemeClr>
                </a:solidFill>
              </a:rPr>
              <a:t>Maymun-Fıstık Deneyi</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bg1">
                    <a:lumMod val="75000"/>
                  </a:schemeClr>
                </a:solidFill>
              </a:rPr>
              <a:t>Gemi neden yüzer?</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bg1">
                    <a:lumMod val="75000"/>
                  </a:schemeClr>
                </a:solidFill>
              </a:rPr>
              <a:t>Archiemedes ilkesi</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accent1"/>
                </a:solidFill>
              </a:rPr>
              <a:t>Yüzme, </a:t>
            </a:r>
            <a:r>
              <a:rPr lang="tr-TR" sz="2600" spc="10" dirty="0">
                <a:solidFill>
                  <a:schemeClr val="accent1"/>
                </a:solidFill>
              </a:rPr>
              <a:t>Askıda </a:t>
            </a:r>
            <a:r>
              <a:rPr lang="tr-TR" sz="2600" spc="10" dirty="0" smtClean="0">
                <a:solidFill>
                  <a:schemeClr val="accent1"/>
                </a:solidFill>
              </a:rPr>
              <a:t>Kalma</a:t>
            </a:r>
            <a:r>
              <a:rPr lang="tr-TR" sz="2600" spc="10" dirty="0">
                <a:solidFill>
                  <a:schemeClr val="accent1"/>
                </a:solidFill>
              </a:rPr>
              <a:t>, Batma</a:t>
            </a:r>
          </a:p>
          <a:p>
            <a:pPr marL="640080" lvl="1" indent="-182880">
              <a:lnSpc>
                <a:spcPct val="95000"/>
              </a:lnSpc>
              <a:spcBef>
                <a:spcPts val="1400"/>
              </a:spcBef>
              <a:spcAft>
                <a:spcPts val="200"/>
              </a:spcAft>
              <a:buClr>
                <a:schemeClr val="accent1"/>
              </a:buClr>
              <a:buSzPct val="80000"/>
              <a:buFont typeface="Arial" pitchFamily="34" charset="0"/>
              <a:buChar char="•"/>
            </a:pPr>
            <a:r>
              <a:rPr lang="tr-TR" sz="2000" spc="10" dirty="0">
                <a:solidFill>
                  <a:schemeClr val="accent1"/>
                </a:solidFill>
              </a:rPr>
              <a:t>Yüzme</a:t>
            </a:r>
          </a:p>
          <a:p>
            <a:pPr marL="640080" lvl="1" indent="-182880">
              <a:lnSpc>
                <a:spcPct val="95000"/>
              </a:lnSpc>
              <a:spcBef>
                <a:spcPts val="1400"/>
              </a:spcBef>
              <a:spcAft>
                <a:spcPts val="200"/>
              </a:spcAft>
              <a:buClr>
                <a:schemeClr val="accent1"/>
              </a:buClr>
              <a:buSzPct val="80000"/>
              <a:buFont typeface="Arial" pitchFamily="34" charset="0"/>
              <a:buChar char="•"/>
            </a:pPr>
            <a:r>
              <a:rPr lang="tr-TR" sz="2000" spc="10" dirty="0">
                <a:solidFill>
                  <a:schemeClr val="accent1"/>
                </a:solidFill>
              </a:rPr>
              <a:t>Askıda Kalma</a:t>
            </a:r>
          </a:p>
          <a:p>
            <a:pPr marL="640080" lvl="1" indent="-182880">
              <a:lnSpc>
                <a:spcPct val="95000"/>
              </a:lnSpc>
              <a:spcBef>
                <a:spcPts val="1400"/>
              </a:spcBef>
              <a:spcAft>
                <a:spcPts val="200"/>
              </a:spcAft>
              <a:buClr>
                <a:schemeClr val="accent1"/>
              </a:buClr>
              <a:buSzPct val="80000"/>
              <a:buFont typeface="Arial" pitchFamily="34" charset="0"/>
              <a:buChar char="•"/>
            </a:pPr>
            <a:r>
              <a:rPr lang="tr-TR" sz="2000" spc="10" dirty="0">
                <a:solidFill>
                  <a:schemeClr val="accent1"/>
                </a:solidFill>
              </a:rPr>
              <a:t>Batma</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t>Gemi neden yüzer?</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t>Günlük hayattan örnekler</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t>Özet</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t>Soru Çözümü</a:t>
            </a:r>
          </a:p>
        </p:txBody>
      </p:sp>
      <p:sp>
        <p:nvSpPr>
          <p:cNvPr id="17" name="TextBox 16"/>
          <p:cNvSpPr txBox="1"/>
          <p:nvPr/>
        </p:nvSpPr>
        <p:spPr>
          <a:xfrm>
            <a:off x="160021" y="1089167"/>
            <a:ext cx="4217670" cy="3757153"/>
          </a:xfrm>
          <a:prstGeom prst="rect">
            <a:avLst/>
          </a:prstGeom>
          <a:noFill/>
          <a:ln w="28575">
            <a:noFill/>
          </a:ln>
        </p:spPr>
        <p:txBody>
          <a:bodyPr vert="horz" wrap="square" lIns="91440" tIns="45720" rIns="91440" bIns="45720" rtlCol="0">
            <a:normAutofit/>
          </a:bodyPr>
          <a:lstStyle/>
          <a:p>
            <a:pPr marR="0" algn="l" defTabSz="914400" rtl="0" eaLnBrk="1" fontAlgn="auto" latinLnBrk="0" hangingPunct="1">
              <a:lnSpc>
                <a:spcPct val="95000"/>
              </a:lnSpc>
              <a:spcBef>
                <a:spcPts val="1400"/>
              </a:spcBef>
              <a:spcAft>
                <a:spcPts val="200"/>
              </a:spcAft>
              <a:buClr>
                <a:schemeClr val="accent1"/>
              </a:buClr>
              <a:buSzPct val="80000"/>
              <a:tabLst/>
            </a:pPr>
            <a:r>
              <a:rPr kumimoji="0" lang="tr-TR" sz="1900" i="0" u="none" strike="noStrike" kern="1200" cap="none" spc="10" normalizeH="0" baseline="0" dirty="0" smtClean="0">
                <a:ln>
                  <a:noFill/>
                </a:ln>
                <a:effectLst/>
                <a:uLnTx/>
                <a:uFillTx/>
              </a:rPr>
              <a:t>Cisme etki eden kaldırma kuvvetinin büyüklüğü,</a:t>
            </a:r>
            <a:r>
              <a:rPr kumimoji="0" lang="tr-TR" sz="1900" i="0" u="none" strike="noStrike" kern="1200" cap="none" spc="10" normalizeH="0" dirty="0" smtClean="0">
                <a:ln>
                  <a:noFill/>
                </a:ln>
                <a:effectLst/>
                <a:uLnTx/>
                <a:uFillTx/>
              </a:rPr>
              <a:t> cismin ağırlığının büyüklüğünden daha azdır.</a:t>
            </a:r>
          </a:p>
          <a:p>
            <a:pPr marR="0" algn="l" defTabSz="914400" rtl="0" eaLnBrk="1" fontAlgn="auto" latinLnBrk="0" hangingPunct="1">
              <a:lnSpc>
                <a:spcPct val="95000"/>
              </a:lnSpc>
              <a:spcBef>
                <a:spcPts val="1400"/>
              </a:spcBef>
              <a:spcAft>
                <a:spcPts val="200"/>
              </a:spcAft>
              <a:buClr>
                <a:schemeClr val="accent1"/>
              </a:buClr>
              <a:buSzPct val="80000"/>
              <a:tabLst/>
            </a:pPr>
            <a:r>
              <a:rPr lang="tr-TR" sz="1900" spc="10" baseline="0" dirty="0" smtClean="0"/>
              <a:t>Yani;</a:t>
            </a:r>
          </a:p>
          <a:p>
            <a:pPr marR="0" algn="l" defTabSz="914400" rtl="0" eaLnBrk="1" fontAlgn="auto" latinLnBrk="0" hangingPunct="1">
              <a:lnSpc>
                <a:spcPct val="95000"/>
              </a:lnSpc>
              <a:spcBef>
                <a:spcPts val="1400"/>
              </a:spcBef>
              <a:spcAft>
                <a:spcPts val="200"/>
              </a:spcAft>
              <a:buClr>
                <a:schemeClr val="accent1"/>
              </a:buClr>
              <a:buSzPct val="80000"/>
              <a:tabLst/>
            </a:pPr>
            <a:r>
              <a:rPr kumimoji="0" lang="tr-TR" sz="1900" i="0" u="none" strike="noStrike" kern="1200" cap="none" spc="10" normalizeH="0" dirty="0" smtClean="0">
                <a:ln>
                  <a:noFill/>
                </a:ln>
                <a:effectLst/>
                <a:uLnTx/>
                <a:uFillTx/>
              </a:rPr>
              <a:t>Kaldırma kuvvetinin büyüklüğü</a:t>
            </a:r>
            <a:endParaRPr lang="tr-TR" sz="1900" spc="10" dirty="0" smtClean="0"/>
          </a:p>
          <a:p>
            <a:pPr marR="0" algn="l" defTabSz="914400" rtl="0" eaLnBrk="1" fontAlgn="auto" latinLnBrk="0" hangingPunct="1">
              <a:lnSpc>
                <a:spcPct val="95000"/>
              </a:lnSpc>
              <a:spcBef>
                <a:spcPts val="1400"/>
              </a:spcBef>
              <a:spcAft>
                <a:spcPts val="200"/>
              </a:spcAft>
              <a:buClr>
                <a:schemeClr val="accent1"/>
              </a:buClr>
              <a:buSzPct val="80000"/>
              <a:tabLst/>
            </a:pPr>
            <a:r>
              <a:rPr kumimoji="0" lang="tr-TR" sz="1900" i="0" u="none" strike="noStrike" kern="1200" cap="none" spc="10" normalizeH="0" dirty="0" smtClean="0">
                <a:ln>
                  <a:noFill/>
                </a:ln>
                <a:effectLst/>
                <a:uLnTx/>
                <a:uFillTx/>
              </a:rPr>
              <a:t>                       &lt;</a:t>
            </a:r>
          </a:p>
          <a:p>
            <a:pPr marR="0" algn="l" defTabSz="914400" rtl="0" eaLnBrk="1" fontAlgn="auto" latinLnBrk="0" hangingPunct="1">
              <a:lnSpc>
                <a:spcPct val="95000"/>
              </a:lnSpc>
              <a:spcBef>
                <a:spcPts val="1400"/>
              </a:spcBef>
              <a:spcAft>
                <a:spcPts val="200"/>
              </a:spcAft>
              <a:buClr>
                <a:schemeClr val="accent1"/>
              </a:buClr>
              <a:buSzPct val="80000"/>
              <a:tabLst/>
            </a:pPr>
            <a:r>
              <a:rPr kumimoji="0" lang="tr-TR" sz="1900" i="0" u="none" strike="noStrike" kern="1200" cap="none" spc="10" normalizeH="0" dirty="0" smtClean="0">
                <a:ln>
                  <a:noFill/>
                </a:ln>
                <a:effectLst/>
                <a:uLnTx/>
                <a:uFillTx/>
              </a:rPr>
              <a:t>Cismin Ağırlığının büyüklüğü</a:t>
            </a:r>
            <a:endParaRPr kumimoji="0" lang="tr-TR" sz="2600" i="0" u="none" strike="noStrike" kern="1200" cap="none" spc="10" normalizeH="0" baseline="0" dirty="0" smtClean="0">
              <a:ln>
                <a:noFill/>
              </a:ln>
              <a:effectLst/>
              <a:uLnTx/>
              <a:uFillTx/>
            </a:endParaRPr>
          </a:p>
        </p:txBody>
      </p:sp>
      <p:pic>
        <p:nvPicPr>
          <p:cNvPr id="4" name="Picture 3"/>
          <p:cNvPicPr>
            <a:picLocks noChangeAspect="1"/>
          </p:cNvPicPr>
          <p:nvPr/>
        </p:nvPicPr>
        <p:blipFill rotWithShape="1">
          <a:blip r:embed="rId3"/>
          <a:srcRect l="61781" t="16052" r="27625" b="70008"/>
          <a:stretch/>
        </p:blipFill>
        <p:spPr>
          <a:xfrm>
            <a:off x="4983479" y="1089167"/>
            <a:ext cx="2396393" cy="2522713"/>
          </a:xfrm>
          <a:prstGeom prst="rect">
            <a:avLst/>
          </a:prstGeom>
        </p:spPr>
      </p:pic>
      <p:pic>
        <p:nvPicPr>
          <p:cNvPr id="6" name="Picture 5"/>
          <p:cNvPicPr>
            <a:picLocks noChangeAspect="1"/>
          </p:cNvPicPr>
          <p:nvPr/>
        </p:nvPicPr>
        <p:blipFill rotWithShape="1">
          <a:blip r:embed="rId3"/>
          <a:srcRect l="24656" t="24258" r="51625" b="69332"/>
          <a:stretch/>
        </p:blipFill>
        <p:spPr>
          <a:xfrm>
            <a:off x="711357" y="5238686"/>
            <a:ext cx="5745271" cy="1242123"/>
          </a:xfrm>
          <a:prstGeom prst="rect">
            <a:avLst/>
          </a:prstGeom>
        </p:spPr>
      </p:pic>
    </p:spTree>
    <p:extLst>
      <p:ext uri="{BB962C8B-B14F-4D97-AF65-F5344CB8AC3E}">
        <p14:creationId xmlns:p14="http://schemas.microsoft.com/office/powerpoint/2010/main" val="1779756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692640" cy="800597"/>
          </a:xfrm>
        </p:spPr>
        <p:txBody>
          <a:bodyPr/>
          <a:lstStyle/>
          <a:p>
            <a:r>
              <a:rPr lang="tr-TR" dirty="0" smtClean="0"/>
              <a:t>Yüzme, Askıda Kalma, Batma</a:t>
            </a:r>
            <a:endParaRPr lang="tr-TR" dirty="0"/>
          </a:p>
        </p:txBody>
      </p:sp>
      <p:sp>
        <p:nvSpPr>
          <p:cNvPr id="9" name="TextBox 8"/>
          <p:cNvSpPr txBox="1"/>
          <p:nvPr/>
        </p:nvSpPr>
        <p:spPr>
          <a:xfrm>
            <a:off x="7600693" y="984143"/>
            <a:ext cx="3666575" cy="5300420"/>
          </a:xfrm>
          <a:prstGeom prst="rect">
            <a:avLst/>
          </a:prstGeom>
          <a:ln/>
        </p:spPr>
        <p:style>
          <a:lnRef idx="2">
            <a:schemeClr val="accent1"/>
          </a:lnRef>
          <a:fillRef idx="1">
            <a:schemeClr val="lt1"/>
          </a:fillRef>
          <a:effectRef idx="0">
            <a:schemeClr val="accent1"/>
          </a:effectRef>
          <a:fontRef idx="minor">
            <a:schemeClr val="dk1"/>
          </a:fontRef>
        </p:style>
        <p:txBody>
          <a:bodyPr vert="horz" wrap="square" lIns="91440" tIns="45720" rIns="91440" bIns="45720" rtlCol="0">
            <a:normAutofit fontScale="77500" lnSpcReduction="20000"/>
          </a:bodyPr>
          <a:lstStyle/>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bg1">
                    <a:lumMod val="75000"/>
                  </a:schemeClr>
                </a:solidFill>
              </a:rPr>
              <a:t>Geçen haftanın özeti</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bg1">
                    <a:lumMod val="75000"/>
                  </a:schemeClr>
                </a:solidFill>
              </a:rPr>
              <a:t>Maymun-Fıstık Deneyi</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bg1">
                    <a:lumMod val="75000"/>
                  </a:schemeClr>
                </a:solidFill>
              </a:rPr>
              <a:t>Gemi neden yüzer?</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bg1">
                    <a:lumMod val="75000"/>
                  </a:schemeClr>
                </a:solidFill>
              </a:rPr>
              <a:t>Archiemedes ilkesi</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accent1"/>
                </a:solidFill>
              </a:rPr>
              <a:t>Yüzme, </a:t>
            </a:r>
            <a:r>
              <a:rPr lang="tr-TR" sz="2600" spc="10" dirty="0">
                <a:solidFill>
                  <a:schemeClr val="accent1"/>
                </a:solidFill>
              </a:rPr>
              <a:t>Askıda </a:t>
            </a:r>
            <a:r>
              <a:rPr lang="tr-TR" sz="2600" spc="10" dirty="0" smtClean="0">
                <a:solidFill>
                  <a:schemeClr val="accent1"/>
                </a:solidFill>
              </a:rPr>
              <a:t>Kalma</a:t>
            </a:r>
            <a:r>
              <a:rPr lang="tr-TR" sz="2600" spc="10" dirty="0">
                <a:solidFill>
                  <a:schemeClr val="accent1"/>
                </a:solidFill>
              </a:rPr>
              <a:t>, Batma</a:t>
            </a:r>
          </a:p>
          <a:p>
            <a:pPr marL="640080" lvl="1" indent="-182880">
              <a:lnSpc>
                <a:spcPct val="95000"/>
              </a:lnSpc>
              <a:spcBef>
                <a:spcPts val="1400"/>
              </a:spcBef>
              <a:spcAft>
                <a:spcPts val="200"/>
              </a:spcAft>
              <a:buClr>
                <a:schemeClr val="accent1"/>
              </a:buClr>
              <a:buSzPct val="80000"/>
              <a:buFont typeface="Arial" pitchFamily="34" charset="0"/>
              <a:buChar char="•"/>
            </a:pPr>
            <a:r>
              <a:rPr lang="tr-TR" sz="2000" spc="10" dirty="0">
                <a:solidFill>
                  <a:schemeClr val="accent1"/>
                </a:solidFill>
              </a:rPr>
              <a:t>Yüzme</a:t>
            </a:r>
          </a:p>
          <a:p>
            <a:pPr marL="640080" lvl="1" indent="-182880">
              <a:lnSpc>
                <a:spcPct val="95000"/>
              </a:lnSpc>
              <a:spcBef>
                <a:spcPts val="1400"/>
              </a:spcBef>
              <a:spcAft>
                <a:spcPts val="200"/>
              </a:spcAft>
              <a:buClr>
                <a:schemeClr val="accent1"/>
              </a:buClr>
              <a:buSzPct val="80000"/>
              <a:buFont typeface="Arial" pitchFamily="34" charset="0"/>
              <a:buChar char="•"/>
            </a:pPr>
            <a:r>
              <a:rPr lang="tr-TR" sz="2000" spc="10" dirty="0">
                <a:solidFill>
                  <a:schemeClr val="accent1"/>
                </a:solidFill>
              </a:rPr>
              <a:t>Askıda Kalma</a:t>
            </a:r>
          </a:p>
          <a:p>
            <a:pPr marL="640080" lvl="1" indent="-182880">
              <a:lnSpc>
                <a:spcPct val="95000"/>
              </a:lnSpc>
              <a:spcBef>
                <a:spcPts val="1400"/>
              </a:spcBef>
              <a:spcAft>
                <a:spcPts val="200"/>
              </a:spcAft>
              <a:buClr>
                <a:schemeClr val="accent1"/>
              </a:buClr>
              <a:buSzPct val="80000"/>
              <a:buFont typeface="Arial" pitchFamily="34" charset="0"/>
              <a:buChar char="•"/>
            </a:pPr>
            <a:r>
              <a:rPr lang="tr-TR" sz="2000" spc="10" dirty="0">
                <a:solidFill>
                  <a:schemeClr val="accent1"/>
                </a:solidFill>
              </a:rPr>
              <a:t>Batma</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t>Gemi neden yüzer?</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t>Günlük hayattan örnekler</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t>Özet</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t>Soru Çözümü</a:t>
            </a:r>
          </a:p>
        </p:txBody>
      </p:sp>
      <p:pic>
        <p:nvPicPr>
          <p:cNvPr id="4" name="Picture 3"/>
          <p:cNvPicPr>
            <a:picLocks noChangeAspect="1"/>
          </p:cNvPicPr>
          <p:nvPr/>
        </p:nvPicPr>
        <p:blipFill rotWithShape="1">
          <a:blip r:embed="rId3"/>
          <a:srcRect l="61781" t="16052" r="27625" b="70008"/>
          <a:stretch/>
        </p:blipFill>
        <p:spPr>
          <a:xfrm>
            <a:off x="5429250" y="965984"/>
            <a:ext cx="2026502" cy="2133324"/>
          </a:xfrm>
          <a:prstGeom prst="rect">
            <a:avLst/>
          </a:prstGeom>
        </p:spPr>
      </p:pic>
      <p:pic>
        <p:nvPicPr>
          <p:cNvPr id="7" name="Picture 6"/>
          <p:cNvPicPr>
            <a:picLocks noChangeAspect="1"/>
          </p:cNvPicPr>
          <p:nvPr/>
        </p:nvPicPr>
        <p:blipFill rotWithShape="1">
          <a:blip r:embed="rId4"/>
          <a:srcRect l="63500" t="39258" r="26094" b="46797"/>
          <a:stretch/>
        </p:blipFill>
        <p:spPr>
          <a:xfrm>
            <a:off x="240030" y="965983"/>
            <a:ext cx="2052219" cy="2200127"/>
          </a:xfrm>
          <a:prstGeom prst="rect">
            <a:avLst/>
          </a:prstGeom>
        </p:spPr>
      </p:pic>
      <p:pic>
        <p:nvPicPr>
          <p:cNvPr id="10" name="Picture 9"/>
          <p:cNvPicPr>
            <a:picLocks noChangeAspect="1"/>
          </p:cNvPicPr>
          <p:nvPr/>
        </p:nvPicPr>
        <p:blipFill rotWithShape="1">
          <a:blip r:embed="rId3"/>
          <a:srcRect l="30572" t="30747" r="56682" b="62909"/>
          <a:stretch/>
        </p:blipFill>
        <p:spPr>
          <a:xfrm>
            <a:off x="1565909" y="4011930"/>
            <a:ext cx="4793839" cy="1908810"/>
          </a:xfrm>
          <a:prstGeom prst="rect">
            <a:avLst/>
          </a:prstGeom>
        </p:spPr>
      </p:pic>
      <p:pic>
        <p:nvPicPr>
          <p:cNvPr id="12" name="Picture 11"/>
          <p:cNvPicPr>
            <a:picLocks noChangeAspect="1"/>
          </p:cNvPicPr>
          <p:nvPr/>
        </p:nvPicPr>
        <p:blipFill>
          <a:blip r:embed="rId5"/>
          <a:stretch>
            <a:fillRect/>
          </a:stretch>
        </p:blipFill>
        <p:spPr>
          <a:xfrm>
            <a:off x="2855863" y="984143"/>
            <a:ext cx="2123763" cy="2115165"/>
          </a:xfrm>
          <a:prstGeom prst="rect">
            <a:avLst/>
          </a:prstGeom>
        </p:spPr>
      </p:pic>
    </p:spTree>
    <p:extLst>
      <p:ext uri="{BB962C8B-B14F-4D97-AF65-F5344CB8AC3E}">
        <p14:creationId xmlns:p14="http://schemas.microsoft.com/office/powerpoint/2010/main" val="7528330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4300"/>
            <a:ext cx="9692640" cy="800597"/>
          </a:xfrm>
        </p:spPr>
        <p:txBody>
          <a:bodyPr/>
          <a:lstStyle/>
          <a:p>
            <a:r>
              <a:rPr lang="tr-TR" dirty="0" smtClean="0"/>
              <a:t>Yüzme, Askıda Kalma, Batma</a:t>
            </a:r>
            <a:endParaRPr lang="tr-TR" dirty="0"/>
          </a:p>
        </p:txBody>
      </p:sp>
      <p:sp>
        <p:nvSpPr>
          <p:cNvPr id="9" name="TextBox 8"/>
          <p:cNvSpPr txBox="1"/>
          <p:nvPr/>
        </p:nvSpPr>
        <p:spPr>
          <a:xfrm>
            <a:off x="7600693" y="984143"/>
            <a:ext cx="3666575" cy="5300420"/>
          </a:xfrm>
          <a:prstGeom prst="rect">
            <a:avLst/>
          </a:prstGeom>
          <a:ln/>
        </p:spPr>
        <p:style>
          <a:lnRef idx="2">
            <a:schemeClr val="accent1"/>
          </a:lnRef>
          <a:fillRef idx="1">
            <a:schemeClr val="lt1"/>
          </a:fillRef>
          <a:effectRef idx="0">
            <a:schemeClr val="accent1"/>
          </a:effectRef>
          <a:fontRef idx="minor">
            <a:schemeClr val="dk1"/>
          </a:fontRef>
        </p:style>
        <p:txBody>
          <a:bodyPr vert="horz" wrap="square" lIns="91440" tIns="45720" rIns="91440" bIns="45720" rtlCol="0">
            <a:normAutofit fontScale="77500" lnSpcReduction="20000"/>
          </a:bodyPr>
          <a:lstStyle/>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bg1">
                    <a:lumMod val="75000"/>
                  </a:schemeClr>
                </a:solidFill>
              </a:rPr>
              <a:t>Geçen haftanın özeti</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bg1">
                    <a:lumMod val="75000"/>
                  </a:schemeClr>
                </a:solidFill>
              </a:rPr>
              <a:t>Maymun-Fıstık Deneyi</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bg1">
                    <a:lumMod val="75000"/>
                  </a:schemeClr>
                </a:solidFill>
              </a:rPr>
              <a:t>Gemi neden yüzer?</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bg1">
                    <a:lumMod val="75000"/>
                  </a:schemeClr>
                </a:solidFill>
              </a:rPr>
              <a:t>Archiemedes ilkesi</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accent1"/>
                </a:solidFill>
              </a:rPr>
              <a:t>Yüzme, </a:t>
            </a:r>
            <a:r>
              <a:rPr lang="tr-TR" sz="2600" spc="10" dirty="0">
                <a:solidFill>
                  <a:schemeClr val="accent1"/>
                </a:solidFill>
              </a:rPr>
              <a:t>Askıda </a:t>
            </a:r>
            <a:r>
              <a:rPr lang="tr-TR" sz="2600" spc="10" dirty="0" smtClean="0">
                <a:solidFill>
                  <a:schemeClr val="accent1"/>
                </a:solidFill>
              </a:rPr>
              <a:t>Kalma</a:t>
            </a:r>
            <a:r>
              <a:rPr lang="tr-TR" sz="2600" spc="10" dirty="0">
                <a:solidFill>
                  <a:schemeClr val="accent1"/>
                </a:solidFill>
              </a:rPr>
              <a:t>, Batma</a:t>
            </a:r>
          </a:p>
          <a:p>
            <a:pPr marL="640080" lvl="1" indent="-182880">
              <a:lnSpc>
                <a:spcPct val="95000"/>
              </a:lnSpc>
              <a:spcBef>
                <a:spcPts val="1400"/>
              </a:spcBef>
              <a:spcAft>
                <a:spcPts val="200"/>
              </a:spcAft>
              <a:buClr>
                <a:schemeClr val="accent1"/>
              </a:buClr>
              <a:buSzPct val="80000"/>
              <a:buFont typeface="Arial" pitchFamily="34" charset="0"/>
              <a:buChar char="•"/>
            </a:pPr>
            <a:r>
              <a:rPr lang="tr-TR" sz="2000" spc="10" dirty="0">
                <a:solidFill>
                  <a:schemeClr val="accent1"/>
                </a:solidFill>
              </a:rPr>
              <a:t>Yüzme</a:t>
            </a:r>
          </a:p>
          <a:p>
            <a:pPr marL="640080" lvl="1" indent="-182880">
              <a:lnSpc>
                <a:spcPct val="95000"/>
              </a:lnSpc>
              <a:spcBef>
                <a:spcPts val="1400"/>
              </a:spcBef>
              <a:spcAft>
                <a:spcPts val="200"/>
              </a:spcAft>
              <a:buClr>
                <a:schemeClr val="accent1"/>
              </a:buClr>
              <a:buSzPct val="80000"/>
              <a:buFont typeface="Arial" pitchFamily="34" charset="0"/>
              <a:buChar char="•"/>
            </a:pPr>
            <a:r>
              <a:rPr lang="tr-TR" sz="2000" spc="10" dirty="0">
                <a:solidFill>
                  <a:schemeClr val="accent1"/>
                </a:solidFill>
              </a:rPr>
              <a:t>Askıda Kalma</a:t>
            </a:r>
          </a:p>
          <a:p>
            <a:pPr marL="640080" lvl="1" indent="-182880">
              <a:lnSpc>
                <a:spcPct val="95000"/>
              </a:lnSpc>
              <a:spcBef>
                <a:spcPts val="1400"/>
              </a:spcBef>
              <a:spcAft>
                <a:spcPts val="200"/>
              </a:spcAft>
              <a:buClr>
                <a:schemeClr val="accent1"/>
              </a:buClr>
              <a:buSzPct val="80000"/>
              <a:buFont typeface="Arial" pitchFamily="34" charset="0"/>
              <a:buChar char="•"/>
            </a:pPr>
            <a:r>
              <a:rPr lang="tr-TR" sz="2000" spc="10" dirty="0">
                <a:solidFill>
                  <a:schemeClr val="accent1"/>
                </a:solidFill>
              </a:rPr>
              <a:t>Batma</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t>Gemi neden yüzer?</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t>Günlük hayattan örnekler</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t>Özet</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t>Soru Çözümü</a:t>
            </a:r>
          </a:p>
        </p:txBody>
      </p:sp>
      <p:sp>
        <p:nvSpPr>
          <p:cNvPr id="3" name="Rectangle 2"/>
          <p:cNvSpPr/>
          <p:nvPr/>
        </p:nvSpPr>
        <p:spPr>
          <a:xfrm>
            <a:off x="209399" y="984143"/>
            <a:ext cx="7288681" cy="4616648"/>
          </a:xfrm>
          <a:prstGeom prst="rect">
            <a:avLst/>
          </a:prstGeom>
        </p:spPr>
        <p:txBody>
          <a:bodyPr wrap="square">
            <a:spAutoFit/>
          </a:bodyPr>
          <a:lstStyle/>
          <a:p>
            <a:r>
              <a:rPr lang="tr-TR" dirty="0" smtClean="0"/>
              <a:t>Ya birden fazla sıvı olursa?</a:t>
            </a:r>
          </a:p>
          <a:p>
            <a:endParaRPr lang="tr-TR" dirty="0" smtClean="0"/>
          </a:p>
          <a:p>
            <a:r>
              <a:rPr lang="tr-TR" dirty="0" smtClean="0"/>
              <a:t>Video: </a:t>
            </a:r>
            <a:r>
              <a:rPr lang="tr-TR" u="sng" dirty="0" smtClean="0">
                <a:solidFill>
                  <a:srgbClr val="00B0F0"/>
                </a:solidFill>
                <a:hlinkClick r:id="rId3"/>
              </a:rPr>
              <a:t>https://www.youtube.com/watch?v=Z50jEi1igNQ</a:t>
            </a:r>
            <a:endParaRPr lang="tr-TR" u="sng" dirty="0" smtClean="0">
              <a:solidFill>
                <a:srgbClr val="00B0F0"/>
              </a:solidFill>
            </a:endParaRPr>
          </a:p>
          <a:p>
            <a:endParaRPr lang="tr-TR" u="sng" dirty="0" smtClean="0">
              <a:solidFill>
                <a:srgbClr val="00B0F0"/>
              </a:solidFill>
            </a:endParaRPr>
          </a:p>
          <a:p>
            <a:endParaRPr lang="tr-TR" dirty="0" smtClean="0"/>
          </a:p>
          <a:p>
            <a:endParaRPr lang="tr-TR" dirty="0" smtClean="0"/>
          </a:p>
          <a:p>
            <a:endParaRPr lang="tr-TR" dirty="0" smtClean="0"/>
          </a:p>
          <a:p>
            <a:endParaRPr lang="tr-TR" dirty="0" smtClean="0"/>
          </a:p>
          <a:p>
            <a:endParaRPr lang="tr-TR" dirty="0" smtClean="0"/>
          </a:p>
          <a:p>
            <a:endParaRPr lang="tr-TR" dirty="0" smtClean="0"/>
          </a:p>
          <a:p>
            <a:endParaRPr lang="tr-TR" dirty="0" smtClean="0"/>
          </a:p>
          <a:p>
            <a:endParaRPr lang="tr-TR" dirty="0" smtClean="0"/>
          </a:p>
          <a:p>
            <a:endParaRPr lang="tr-TR" dirty="0" smtClean="0"/>
          </a:p>
          <a:p>
            <a:r>
              <a:rPr lang="tr-TR" sz="2400" dirty="0" smtClean="0"/>
              <a:t>d</a:t>
            </a:r>
            <a:r>
              <a:rPr lang="tr-TR" sz="2400" baseline="-25000" dirty="0" smtClean="0"/>
              <a:t>vida</a:t>
            </a:r>
            <a:r>
              <a:rPr lang="tr-TR" sz="2400" dirty="0" smtClean="0"/>
              <a:t>&gt; </a:t>
            </a:r>
            <a:r>
              <a:rPr lang="tr-TR" sz="2400" dirty="0" smtClean="0"/>
              <a:t>d</a:t>
            </a:r>
            <a:r>
              <a:rPr lang="tr-TR" sz="2400" baseline="-25000" dirty="0" smtClean="0"/>
              <a:t>şerbet</a:t>
            </a:r>
            <a:r>
              <a:rPr lang="tr-TR" sz="2400" dirty="0" smtClean="0"/>
              <a:t>&gt; </a:t>
            </a:r>
            <a:r>
              <a:rPr lang="tr-TR" sz="2400" dirty="0" smtClean="0"/>
              <a:t>d</a:t>
            </a:r>
            <a:r>
              <a:rPr lang="tr-TR" sz="2400" baseline="-25000" dirty="0" smtClean="0"/>
              <a:t>üzüm</a:t>
            </a:r>
            <a:r>
              <a:rPr lang="tr-TR" sz="2400" dirty="0" smtClean="0"/>
              <a:t>&gt; d</a:t>
            </a:r>
            <a:r>
              <a:rPr lang="tr-TR" sz="2400" baseline="-25000" dirty="0" smtClean="0"/>
              <a:t>su</a:t>
            </a:r>
            <a:r>
              <a:rPr lang="tr-TR" sz="2400" dirty="0" smtClean="0"/>
              <a:t>&gt; d</a:t>
            </a:r>
            <a:r>
              <a:rPr lang="tr-TR" sz="2400" baseline="-25000" dirty="0" smtClean="0"/>
              <a:t>kapak</a:t>
            </a:r>
            <a:r>
              <a:rPr lang="tr-TR" sz="2400" dirty="0" smtClean="0"/>
              <a:t>&gt; d</a:t>
            </a:r>
            <a:r>
              <a:rPr lang="tr-TR" sz="2400" baseline="-25000" dirty="0" smtClean="0"/>
              <a:t>yağ</a:t>
            </a:r>
            <a:r>
              <a:rPr lang="tr-TR" sz="2400" dirty="0" smtClean="0"/>
              <a:t>&gt; d</a:t>
            </a:r>
            <a:r>
              <a:rPr lang="tr-TR" sz="2400" baseline="-25000" dirty="0" smtClean="0"/>
              <a:t>sünger</a:t>
            </a:r>
            <a:endParaRPr lang="tr-TR" sz="2400" dirty="0" smtClean="0"/>
          </a:p>
          <a:p>
            <a:endParaRPr lang="tr-TR" dirty="0" smtClean="0"/>
          </a:p>
          <a:p>
            <a:endParaRPr lang="tr-TR" dirty="0"/>
          </a:p>
        </p:txBody>
      </p:sp>
      <p:pic>
        <p:nvPicPr>
          <p:cNvPr id="5" name="Picture 4"/>
          <p:cNvPicPr>
            <a:picLocks noChangeAspect="1"/>
          </p:cNvPicPr>
          <p:nvPr/>
        </p:nvPicPr>
        <p:blipFill rotWithShape="1">
          <a:blip r:embed="rId4"/>
          <a:srcRect l="25424" t="23522" r="21776" b="16479"/>
          <a:stretch/>
        </p:blipFill>
        <p:spPr>
          <a:xfrm>
            <a:off x="685800" y="2205603"/>
            <a:ext cx="2263140" cy="2057400"/>
          </a:xfrm>
          <a:prstGeom prst="rect">
            <a:avLst/>
          </a:prstGeom>
        </p:spPr>
      </p:pic>
    </p:spTree>
    <p:extLst>
      <p:ext uri="{BB962C8B-B14F-4D97-AF65-F5344CB8AC3E}">
        <p14:creationId xmlns:p14="http://schemas.microsoft.com/office/powerpoint/2010/main" val="139729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3" end="13"/>
                                            </p:txEl>
                                          </p:spTgt>
                                        </p:tgtEl>
                                        <p:attrNameLst>
                                          <p:attrName>style.visibility</p:attrName>
                                        </p:attrNameLst>
                                      </p:cBhvr>
                                      <p:to>
                                        <p:strVal val="visible"/>
                                      </p:to>
                                    </p:set>
                                    <p:anim calcmode="lin" valueType="num">
                                      <p:cBhvr additive="base">
                                        <p:cTn id="19"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692640" cy="800597"/>
          </a:xfrm>
        </p:spPr>
        <p:txBody>
          <a:bodyPr/>
          <a:lstStyle/>
          <a:p>
            <a:r>
              <a:rPr lang="tr-TR" dirty="0" smtClean="0"/>
              <a:t>Yüzme, Askıda Kalma, Batma</a:t>
            </a:r>
            <a:endParaRPr lang="tr-TR" dirty="0"/>
          </a:p>
        </p:txBody>
      </p:sp>
      <p:sp>
        <p:nvSpPr>
          <p:cNvPr id="9" name="TextBox 8"/>
          <p:cNvSpPr txBox="1"/>
          <p:nvPr/>
        </p:nvSpPr>
        <p:spPr>
          <a:xfrm>
            <a:off x="7600693" y="984143"/>
            <a:ext cx="3666575" cy="5300420"/>
          </a:xfrm>
          <a:prstGeom prst="rect">
            <a:avLst/>
          </a:prstGeom>
          <a:ln/>
        </p:spPr>
        <p:style>
          <a:lnRef idx="2">
            <a:schemeClr val="accent1"/>
          </a:lnRef>
          <a:fillRef idx="1">
            <a:schemeClr val="lt1"/>
          </a:fillRef>
          <a:effectRef idx="0">
            <a:schemeClr val="accent1"/>
          </a:effectRef>
          <a:fontRef idx="minor">
            <a:schemeClr val="dk1"/>
          </a:fontRef>
        </p:style>
        <p:txBody>
          <a:bodyPr vert="horz" wrap="square" lIns="91440" tIns="45720" rIns="91440" bIns="45720" rtlCol="0">
            <a:normAutofit fontScale="77500" lnSpcReduction="20000"/>
          </a:bodyPr>
          <a:lstStyle/>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bg1">
                    <a:lumMod val="75000"/>
                  </a:schemeClr>
                </a:solidFill>
              </a:rPr>
              <a:t>Geçen haftanın özeti</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bg1">
                    <a:lumMod val="75000"/>
                  </a:schemeClr>
                </a:solidFill>
              </a:rPr>
              <a:t>Maymun-Fıstık Deneyi</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bg1">
                    <a:lumMod val="75000"/>
                  </a:schemeClr>
                </a:solidFill>
              </a:rPr>
              <a:t>Gemi neden yüzer?</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bg1">
                    <a:lumMod val="75000"/>
                  </a:schemeClr>
                </a:solidFill>
              </a:rPr>
              <a:t>Archiemedes ilkesi</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accent1"/>
                </a:solidFill>
              </a:rPr>
              <a:t>Yüzme, </a:t>
            </a:r>
            <a:r>
              <a:rPr lang="tr-TR" sz="2600" spc="10" dirty="0">
                <a:solidFill>
                  <a:schemeClr val="accent1"/>
                </a:solidFill>
              </a:rPr>
              <a:t>Askıda </a:t>
            </a:r>
            <a:r>
              <a:rPr lang="tr-TR" sz="2600" spc="10" dirty="0" smtClean="0">
                <a:solidFill>
                  <a:schemeClr val="accent1"/>
                </a:solidFill>
              </a:rPr>
              <a:t>Kalma</a:t>
            </a:r>
            <a:r>
              <a:rPr lang="tr-TR" sz="2600" spc="10" dirty="0">
                <a:solidFill>
                  <a:schemeClr val="accent1"/>
                </a:solidFill>
              </a:rPr>
              <a:t>, Batma</a:t>
            </a:r>
          </a:p>
          <a:p>
            <a:pPr marL="640080" lvl="1" indent="-182880">
              <a:lnSpc>
                <a:spcPct val="95000"/>
              </a:lnSpc>
              <a:spcBef>
                <a:spcPts val="1400"/>
              </a:spcBef>
              <a:spcAft>
                <a:spcPts val="200"/>
              </a:spcAft>
              <a:buClr>
                <a:schemeClr val="accent1"/>
              </a:buClr>
              <a:buSzPct val="80000"/>
              <a:buFont typeface="Arial" pitchFamily="34" charset="0"/>
              <a:buChar char="•"/>
            </a:pPr>
            <a:r>
              <a:rPr lang="tr-TR" sz="2000" spc="10" dirty="0">
                <a:solidFill>
                  <a:schemeClr val="accent1"/>
                </a:solidFill>
              </a:rPr>
              <a:t>Yüzme</a:t>
            </a:r>
          </a:p>
          <a:p>
            <a:pPr marL="640080" lvl="1" indent="-182880">
              <a:lnSpc>
                <a:spcPct val="95000"/>
              </a:lnSpc>
              <a:spcBef>
                <a:spcPts val="1400"/>
              </a:spcBef>
              <a:spcAft>
                <a:spcPts val="200"/>
              </a:spcAft>
              <a:buClr>
                <a:schemeClr val="accent1"/>
              </a:buClr>
              <a:buSzPct val="80000"/>
              <a:buFont typeface="Arial" pitchFamily="34" charset="0"/>
              <a:buChar char="•"/>
            </a:pPr>
            <a:r>
              <a:rPr lang="tr-TR" sz="2000" spc="10" dirty="0">
                <a:solidFill>
                  <a:schemeClr val="accent1"/>
                </a:solidFill>
              </a:rPr>
              <a:t>Askıda Kalma</a:t>
            </a:r>
          </a:p>
          <a:p>
            <a:pPr marL="640080" lvl="1" indent="-182880">
              <a:lnSpc>
                <a:spcPct val="95000"/>
              </a:lnSpc>
              <a:spcBef>
                <a:spcPts val="1400"/>
              </a:spcBef>
              <a:spcAft>
                <a:spcPts val="200"/>
              </a:spcAft>
              <a:buClr>
                <a:schemeClr val="accent1"/>
              </a:buClr>
              <a:buSzPct val="80000"/>
              <a:buFont typeface="Arial" pitchFamily="34" charset="0"/>
              <a:buChar char="•"/>
            </a:pPr>
            <a:r>
              <a:rPr lang="tr-TR" sz="2000" spc="10" dirty="0">
                <a:solidFill>
                  <a:schemeClr val="accent1"/>
                </a:solidFill>
              </a:rPr>
              <a:t>Batma</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t>Gemi neden yüzer?</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t>Günlük hayattan örnekler</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t>Özet</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t>Soru Çözümü</a:t>
            </a:r>
          </a:p>
        </p:txBody>
      </p:sp>
      <p:pic>
        <p:nvPicPr>
          <p:cNvPr id="4" name="Picture 3"/>
          <p:cNvPicPr>
            <a:picLocks noChangeAspect="1"/>
          </p:cNvPicPr>
          <p:nvPr/>
        </p:nvPicPr>
        <p:blipFill rotWithShape="1">
          <a:blip r:embed="rId3"/>
          <a:srcRect l="32375" t="27031" r="30782" b="16250"/>
          <a:stretch/>
        </p:blipFill>
        <p:spPr>
          <a:xfrm>
            <a:off x="4351570" y="1611629"/>
            <a:ext cx="3100789" cy="3818783"/>
          </a:xfrm>
          <a:prstGeom prst="rect">
            <a:avLst/>
          </a:prstGeom>
        </p:spPr>
      </p:pic>
      <p:sp>
        <p:nvSpPr>
          <p:cNvPr id="7" name="Rectangle 6"/>
          <p:cNvSpPr/>
          <p:nvPr/>
        </p:nvSpPr>
        <p:spPr>
          <a:xfrm>
            <a:off x="278236" y="2503169"/>
            <a:ext cx="3665371" cy="2862322"/>
          </a:xfrm>
          <a:prstGeom prst="rect">
            <a:avLst/>
          </a:prstGeom>
        </p:spPr>
        <p:txBody>
          <a:bodyPr wrap="square">
            <a:spAutoFit/>
          </a:bodyPr>
          <a:lstStyle/>
          <a:p>
            <a:pPr marL="285750" indent="-285750">
              <a:buFont typeface="Arial" panose="020B0604020202020204" pitchFamily="34" charset="0"/>
              <a:buChar char="•"/>
            </a:pPr>
            <a:r>
              <a:rPr lang="tr-TR" dirty="0" smtClean="0"/>
              <a:t>Peki, </a:t>
            </a:r>
            <a:r>
              <a:rPr lang="tr-TR" dirty="0" smtClean="0"/>
              <a:t>bu bardağa ilk önce şerbet dökülseydi, üzerine su konulmadan üzüm atılsaydı, üzüm videodaki konumuna göre nerede dururdu? Daha aşağıda ya da daha yukarıda?</a:t>
            </a:r>
            <a:endParaRPr lang="tr-TR" dirty="0" smtClean="0"/>
          </a:p>
          <a:p>
            <a:endParaRPr lang="tr-TR" dirty="0"/>
          </a:p>
          <a:p>
            <a:pPr marL="285750" indent="-285750">
              <a:buFont typeface="Arial" panose="020B0604020202020204" pitchFamily="34" charset="0"/>
              <a:buChar char="•"/>
            </a:pPr>
            <a:endParaRPr lang="tr-TR" dirty="0"/>
          </a:p>
          <a:p>
            <a:endParaRPr lang="tr-TR" dirty="0" smtClean="0"/>
          </a:p>
          <a:p>
            <a:endParaRPr lang="tr-TR" dirty="0"/>
          </a:p>
        </p:txBody>
      </p:sp>
    </p:spTree>
    <p:extLst>
      <p:ext uri="{BB962C8B-B14F-4D97-AF65-F5344CB8AC3E}">
        <p14:creationId xmlns:p14="http://schemas.microsoft.com/office/powerpoint/2010/main" val="12381306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692640" cy="800597"/>
          </a:xfrm>
        </p:spPr>
        <p:txBody>
          <a:bodyPr/>
          <a:lstStyle/>
          <a:p>
            <a:r>
              <a:rPr lang="tr-TR" dirty="0" smtClean="0"/>
              <a:t>Yüzme, Askıda Kalma, Batma</a:t>
            </a:r>
            <a:endParaRPr lang="tr-TR" dirty="0"/>
          </a:p>
        </p:txBody>
      </p:sp>
      <p:sp>
        <p:nvSpPr>
          <p:cNvPr id="9" name="TextBox 8"/>
          <p:cNvSpPr txBox="1"/>
          <p:nvPr/>
        </p:nvSpPr>
        <p:spPr>
          <a:xfrm>
            <a:off x="7600693" y="984143"/>
            <a:ext cx="3666575" cy="5300420"/>
          </a:xfrm>
          <a:prstGeom prst="rect">
            <a:avLst/>
          </a:prstGeom>
          <a:ln/>
        </p:spPr>
        <p:style>
          <a:lnRef idx="2">
            <a:schemeClr val="accent1"/>
          </a:lnRef>
          <a:fillRef idx="1">
            <a:schemeClr val="lt1"/>
          </a:fillRef>
          <a:effectRef idx="0">
            <a:schemeClr val="accent1"/>
          </a:effectRef>
          <a:fontRef idx="minor">
            <a:schemeClr val="dk1"/>
          </a:fontRef>
        </p:style>
        <p:txBody>
          <a:bodyPr vert="horz" wrap="square" lIns="91440" tIns="45720" rIns="91440" bIns="45720" rtlCol="0">
            <a:normAutofit fontScale="77500" lnSpcReduction="20000"/>
          </a:bodyPr>
          <a:lstStyle/>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bg1">
                    <a:lumMod val="75000"/>
                  </a:schemeClr>
                </a:solidFill>
              </a:rPr>
              <a:t>Geçen haftanın özeti</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bg1">
                    <a:lumMod val="75000"/>
                  </a:schemeClr>
                </a:solidFill>
              </a:rPr>
              <a:t>Maymun-Fıstık Deneyi</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bg1">
                    <a:lumMod val="75000"/>
                  </a:schemeClr>
                </a:solidFill>
              </a:rPr>
              <a:t>Gemi neden yüzer?</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bg1">
                    <a:lumMod val="75000"/>
                  </a:schemeClr>
                </a:solidFill>
              </a:rPr>
              <a:t>Archiemedes ilkesi</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accent1"/>
                </a:solidFill>
              </a:rPr>
              <a:t>Yüzme, </a:t>
            </a:r>
            <a:r>
              <a:rPr lang="tr-TR" sz="2600" spc="10" dirty="0">
                <a:solidFill>
                  <a:schemeClr val="accent1"/>
                </a:solidFill>
              </a:rPr>
              <a:t>Askıda </a:t>
            </a:r>
            <a:r>
              <a:rPr lang="tr-TR" sz="2600" spc="10" dirty="0" smtClean="0">
                <a:solidFill>
                  <a:schemeClr val="accent1"/>
                </a:solidFill>
              </a:rPr>
              <a:t>Kalma</a:t>
            </a:r>
            <a:r>
              <a:rPr lang="tr-TR" sz="2600" spc="10" dirty="0">
                <a:solidFill>
                  <a:schemeClr val="accent1"/>
                </a:solidFill>
              </a:rPr>
              <a:t>, Batma</a:t>
            </a:r>
          </a:p>
          <a:p>
            <a:pPr marL="640080" lvl="1" indent="-182880">
              <a:lnSpc>
                <a:spcPct val="95000"/>
              </a:lnSpc>
              <a:spcBef>
                <a:spcPts val="1400"/>
              </a:spcBef>
              <a:spcAft>
                <a:spcPts val="200"/>
              </a:spcAft>
              <a:buClr>
                <a:schemeClr val="accent1"/>
              </a:buClr>
              <a:buSzPct val="80000"/>
              <a:buFont typeface="Arial" pitchFamily="34" charset="0"/>
              <a:buChar char="•"/>
            </a:pPr>
            <a:r>
              <a:rPr lang="tr-TR" sz="2000" spc="10" dirty="0">
                <a:solidFill>
                  <a:schemeClr val="accent1"/>
                </a:solidFill>
              </a:rPr>
              <a:t>Yüzme</a:t>
            </a:r>
          </a:p>
          <a:p>
            <a:pPr marL="640080" lvl="1" indent="-182880">
              <a:lnSpc>
                <a:spcPct val="95000"/>
              </a:lnSpc>
              <a:spcBef>
                <a:spcPts val="1400"/>
              </a:spcBef>
              <a:spcAft>
                <a:spcPts val="200"/>
              </a:spcAft>
              <a:buClr>
                <a:schemeClr val="accent1"/>
              </a:buClr>
              <a:buSzPct val="80000"/>
              <a:buFont typeface="Arial" pitchFamily="34" charset="0"/>
              <a:buChar char="•"/>
            </a:pPr>
            <a:r>
              <a:rPr lang="tr-TR" sz="2000" spc="10" dirty="0">
                <a:solidFill>
                  <a:schemeClr val="accent1"/>
                </a:solidFill>
              </a:rPr>
              <a:t>Askıda Kalma</a:t>
            </a:r>
          </a:p>
          <a:p>
            <a:pPr marL="640080" lvl="1" indent="-182880">
              <a:lnSpc>
                <a:spcPct val="95000"/>
              </a:lnSpc>
              <a:spcBef>
                <a:spcPts val="1400"/>
              </a:spcBef>
              <a:spcAft>
                <a:spcPts val="200"/>
              </a:spcAft>
              <a:buClr>
                <a:schemeClr val="accent1"/>
              </a:buClr>
              <a:buSzPct val="80000"/>
              <a:buFont typeface="Arial" pitchFamily="34" charset="0"/>
              <a:buChar char="•"/>
            </a:pPr>
            <a:r>
              <a:rPr lang="tr-TR" sz="2000" spc="10" dirty="0">
                <a:solidFill>
                  <a:schemeClr val="accent1"/>
                </a:solidFill>
              </a:rPr>
              <a:t>Batma</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t>Gemi neden yüzer?</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t>Günlük hayattan örnekler</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t>Özet</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t>Soru Çözümü</a:t>
            </a:r>
          </a:p>
        </p:txBody>
      </p:sp>
      <p:sp>
        <p:nvSpPr>
          <p:cNvPr id="3" name="Rectangle 2"/>
          <p:cNvSpPr/>
          <p:nvPr/>
        </p:nvSpPr>
        <p:spPr>
          <a:xfrm>
            <a:off x="152506" y="1854934"/>
            <a:ext cx="3665371" cy="4247317"/>
          </a:xfrm>
          <a:prstGeom prst="rect">
            <a:avLst/>
          </a:prstGeom>
        </p:spPr>
        <p:txBody>
          <a:bodyPr wrap="square">
            <a:spAutoFit/>
          </a:bodyPr>
          <a:lstStyle/>
          <a:p>
            <a:pPr marL="285750" indent="-285750">
              <a:buFont typeface="Arial" panose="020B0604020202020204" pitchFamily="34" charset="0"/>
              <a:buChar char="•"/>
            </a:pPr>
            <a:r>
              <a:rPr lang="tr-TR" dirty="0" smtClean="0"/>
              <a:t>Peki, bardağın su kısmında bir musluk olduğunu farzedelim. Musluğu açarak suyu boşaltalım, öyle ki su yüksekliği üzümün yüksekliğinden az olsun. Üzüm nerede dururdu? Bir kısmı </a:t>
            </a:r>
            <a:r>
              <a:rPr lang="tr-TR" dirty="0" smtClean="0"/>
              <a:t>şerbete</a:t>
            </a:r>
            <a:r>
              <a:rPr lang="tr-TR" dirty="0" smtClean="0"/>
              <a:t> mi </a:t>
            </a:r>
            <a:r>
              <a:rPr lang="tr-TR" dirty="0" smtClean="0"/>
              <a:t>batardı yoksa bir kısmı yağa mı girerdi?</a:t>
            </a:r>
          </a:p>
          <a:p>
            <a:endParaRPr lang="tr-TR" dirty="0" smtClean="0"/>
          </a:p>
          <a:p>
            <a:endParaRPr lang="tr-TR" dirty="0"/>
          </a:p>
          <a:p>
            <a:pPr marL="285750" indent="-285750">
              <a:buFont typeface="Arial" panose="020B0604020202020204" pitchFamily="34" charset="0"/>
              <a:buChar char="•"/>
            </a:pPr>
            <a:endParaRPr lang="tr-TR" dirty="0"/>
          </a:p>
          <a:p>
            <a:endParaRPr lang="tr-TR" dirty="0" smtClean="0"/>
          </a:p>
          <a:p>
            <a:endParaRPr lang="tr-TR" dirty="0"/>
          </a:p>
        </p:txBody>
      </p:sp>
      <p:pic>
        <p:nvPicPr>
          <p:cNvPr id="5" name="Picture 4"/>
          <p:cNvPicPr>
            <a:picLocks noChangeAspect="1"/>
          </p:cNvPicPr>
          <p:nvPr/>
        </p:nvPicPr>
        <p:blipFill rotWithShape="1">
          <a:blip r:embed="rId3"/>
          <a:srcRect l="25424" t="23522" r="21776" b="16479"/>
          <a:stretch/>
        </p:blipFill>
        <p:spPr>
          <a:xfrm>
            <a:off x="3977640" y="1634352"/>
            <a:ext cx="3463290" cy="4190900"/>
          </a:xfrm>
          <a:prstGeom prst="rect">
            <a:avLst/>
          </a:prstGeom>
        </p:spPr>
      </p:pic>
    </p:spTree>
    <p:extLst>
      <p:ext uri="{BB962C8B-B14F-4D97-AF65-F5344CB8AC3E}">
        <p14:creationId xmlns:p14="http://schemas.microsoft.com/office/powerpoint/2010/main" val="21727308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692640" cy="800597"/>
          </a:xfrm>
        </p:spPr>
        <p:txBody>
          <a:bodyPr/>
          <a:lstStyle/>
          <a:p>
            <a:r>
              <a:rPr lang="tr-TR" dirty="0" smtClean="0"/>
              <a:t>Yüzme, Askıda Kalma, Batma</a:t>
            </a:r>
            <a:endParaRPr lang="tr-TR" dirty="0"/>
          </a:p>
        </p:txBody>
      </p:sp>
      <p:sp>
        <p:nvSpPr>
          <p:cNvPr id="9" name="TextBox 8"/>
          <p:cNvSpPr txBox="1"/>
          <p:nvPr/>
        </p:nvSpPr>
        <p:spPr>
          <a:xfrm>
            <a:off x="7600693" y="984143"/>
            <a:ext cx="3666575" cy="5300420"/>
          </a:xfrm>
          <a:prstGeom prst="rect">
            <a:avLst/>
          </a:prstGeom>
          <a:ln/>
        </p:spPr>
        <p:style>
          <a:lnRef idx="2">
            <a:schemeClr val="accent1"/>
          </a:lnRef>
          <a:fillRef idx="1">
            <a:schemeClr val="lt1"/>
          </a:fillRef>
          <a:effectRef idx="0">
            <a:schemeClr val="accent1"/>
          </a:effectRef>
          <a:fontRef idx="minor">
            <a:schemeClr val="dk1"/>
          </a:fontRef>
        </p:style>
        <p:txBody>
          <a:bodyPr vert="horz" wrap="square" lIns="91440" tIns="45720" rIns="91440" bIns="45720" rtlCol="0">
            <a:normAutofit fontScale="77500" lnSpcReduction="20000"/>
          </a:bodyPr>
          <a:lstStyle/>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bg1">
                    <a:lumMod val="75000"/>
                  </a:schemeClr>
                </a:solidFill>
              </a:rPr>
              <a:t>Geçen haftanın özeti</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bg1">
                    <a:lumMod val="75000"/>
                  </a:schemeClr>
                </a:solidFill>
              </a:rPr>
              <a:t>Maymun-Fıstık Deneyi</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bg1">
                    <a:lumMod val="75000"/>
                  </a:schemeClr>
                </a:solidFill>
              </a:rPr>
              <a:t>Gemi neden yüzer?</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bg1">
                    <a:lumMod val="75000"/>
                  </a:schemeClr>
                </a:solidFill>
              </a:rPr>
              <a:t>Archiemedes ilkesi</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accent1"/>
                </a:solidFill>
              </a:rPr>
              <a:t>Yüzme, </a:t>
            </a:r>
            <a:r>
              <a:rPr lang="tr-TR" sz="2600" spc="10" dirty="0">
                <a:solidFill>
                  <a:schemeClr val="accent1"/>
                </a:solidFill>
              </a:rPr>
              <a:t>Askıda </a:t>
            </a:r>
            <a:r>
              <a:rPr lang="tr-TR" sz="2600" spc="10" dirty="0" smtClean="0">
                <a:solidFill>
                  <a:schemeClr val="accent1"/>
                </a:solidFill>
              </a:rPr>
              <a:t>Kalma</a:t>
            </a:r>
            <a:r>
              <a:rPr lang="tr-TR" sz="2600" spc="10" dirty="0">
                <a:solidFill>
                  <a:schemeClr val="accent1"/>
                </a:solidFill>
              </a:rPr>
              <a:t>, Batma</a:t>
            </a:r>
          </a:p>
          <a:p>
            <a:pPr marL="640080" lvl="1" indent="-182880">
              <a:lnSpc>
                <a:spcPct val="95000"/>
              </a:lnSpc>
              <a:spcBef>
                <a:spcPts val="1400"/>
              </a:spcBef>
              <a:spcAft>
                <a:spcPts val="200"/>
              </a:spcAft>
              <a:buClr>
                <a:schemeClr val="accent1"/>
              </a:buClr>
              <a:buSzPct val="80000"/>
              <a:buFont typeface="Arial" pitchFamily="34" charset="0"/>
              <a:buChar char="•"/>
            </a:pPr>
            <a:r>
              <a:rPr lang="tr-TR" sz="2000" spc="10" dirty="0">
                <a:solidFill>
                  <a:schemeClr val="accent1"/>
                </a:solidFill>
              </a:rPr>
              <a:t>Yüzme</a:t>
            </a:r>
          </a:p>
          <a:p>
            <a:pPr marL="640080" lvl="1" indent="-182880">
              <a:lnSpc>
                <a:spcPct val="95000"/>
              </a:lnSpc>
              <a:spcBef>
                <a:spcPts val="1400"/>
              </a:spcBef>
              <a:spcAft>
                <a:spcPts val="200"/>
              </a:spcAft>
              <a:buClr>
                <a:schemeClr val="accent1"/>
              </a:buClr>
              <a:buSzPct val="80000"/>
              <a:buFont typeface="Arial" pitchFamily="34" charset="0"/>
              <a:buChar char="•"/>
            </a:pPr>
            <a:r>
              <a:rPr lang="tr-TR" sz="2000" spc="10" dirty="0">
                <a:solidFill>
                  <a:schemeClr val="accent1"/>
                </a:solidFill>
              </a:rPr>
              <a:t>Askıda Kalma</a:t>
            </a:r>
          </a:p>
          <a:p>
            <a:pPr marL="640080" lvl="1" indent="-182880">
              <a:lnSpc>
                <a:spcPct val="95000"/>
              </a:lnSpc>
              <a:spcBef>
                <a:spcPts val="1400"/>
              </a:spcBef>
              <a:spcAft>
                <a:spcPts val="200"/>
              </a:spcAft>
              <a:buClr>
                <a:schemeClr val="accent1"/>
              </a:buClr>
              <a:buSzPct val="80000"/>
              <a:buFont typeface="Arial" pitchFamily="34" charset="0"/>
              <a:buChar char="•"/>
            </a:pPr>
            <a:r>
              <a:rPr lang="tr-TR" sz="2000" spc="10" dirty="0">
                <a:solidFill>
                  <a:schemeClr val="accent1"/>
                </a:solidFill>
              </a:rPr>
              <a:t>Batma</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t>Gemi neden yüzer?</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t>Günlük hayattan örnekler</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t>Özet</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t>Soru Çözümü</a:t>
            </a:r>
          </a:p>
        </p:txBody>
      </p:sp>
      <p:sp>
        <p:nvSpPr>
          <p:cNvPr id="3" name="Rectangle 2"/>
          <p:cNvSpPr/>
          <p:nvPr/>
        </p:nvSpPr>
        <p:spPr>
          <a:xfrm>
            <a:off x="152506" y="1749953"/>
            <a:ext cx="3665371" cy="4247317"/>
          </a:xfrm>
          <a:prstGeom prst="rect">
            <a:avLst/>
          </a:prstGeom>
        </p:spPr>
        <p:txBody>
          <a:bodyPr wrap="square">
            <a:spAutoFit/>
          </a:bodyPr>
          <a:lstStyle/>
          <a:p>
            <a:endParaRPr lang="tr-TR" dirty="0" smtClean="0"/>
          </a:p>
          <a:p>
            <a:endParaRPr lang="tr-TR" dirty="0"/>
          </a:p>
          <a:p>
            <a:pPr marL="285750" indent="-285750">
              <a:buFont typeface="Arial" panose="020B0604020202020204" pitchFamily="34" charset="0"/>
              <a:buChar char="•"/>
            </a:pPr>
            <a:r>
              <a:rPr lang="tr-TR" dirty="0" smtClean="0"/>
              <a:t>Peki, özkütlesi su ile aynı olan bir cisim atsaydık nerede dururdu?</a:t>
            </a:r>
          </a:p>
          <a:p>
            <a:endParaRPr lang="tr-TR" dirty="0"/>
          </a:p>
          <a:p>
            <a:pPr marL="285750" indent="-285750">
              <a:buFont typeface="Arial" panose="020B0604020202020204" pitchFamily="34" charset="0"/>
              <a:buChar char="•"/>
            </a:pPr>
            <a:r>
              <a:rPr lang="tr-TR" dirty="0" smtClean="0"/>
              <a:t>Peki aynı şekide musluğu açarak suyu boşaltsaydık cisim </a:t>
            </a:r>
            <a:r>
              <a:rPr lang="tr-TR" dirty="0"/>
              <a:t>nerede dururdu? Bir kısmı </a:t>
            </a:r>
            <a:r>
              <a:rPr lang="tr-TR" dirty="0" smtClean="0"/>
              <a:t>şerbete</a:t>
            </a:r>
            <a:r>
              <a:rPr lang="tr-TR" dirty="0" smtClean="0"/>
              <a:t> mi </a:t>
            </a:r>
            <a:r>
              <a:rPr lang="tr-TR" dirty="0"/>
              <a:t>batardı yoksa bir kısmı yağa mı girerdi?</a:t>
            </a:r>
          </a:p>
          <a:p>
            <a:pPr marL="285750" indent="-285750">
              <a:buFont typeface="Arial" panose="020B0604020202020204" pitchFamily="34" charset="0"/>
              <a:buChar char="•"/>
            </a:pPr>
            <a:endParaRPr lang="tr-TR" dirty="0"/>
          </a:p>
          <a:p>
            <a:endParaRPr lang="tr-TR" dirty="0" smtClean="0"/>
          </a:p>
          <a:p>
            <a:endParaRPr lang="tr-TR" dirty="0"/>
          </a:p>
        </p:txBody>
      </p:sp>
      <p:pic>
        <p:nvPicPr>
          <p:cNvPr id="5" name="Picture 4"/>
          <p:cNvPicPr>
            <a:picLocks noChangeAspect="1"/>
          </p:cNvPicPr>
          <p:nvPr/>
        </p:nvPicPr>
        <p:blipFill rotWithShape="1">
          <a:blip r:embed="rId3"/>
          <a:srcRect l="25424" t="23522" r="21776" b="16479"/>
          <a:stretch/>
        </p:blipFill>
        <p:spPr>
          <a:xfrm>
            <a:off x="3977640" y="1566408"/>
            <a:ext cx="3463290" cy="4153863"/>
          </a:xfrm>
          <a:prstGeom prst="rect">
            <a:avLst/>
          </a:prstGeom>
        </p:spPr>
      </p:pic>
    </p:spTree>
    <p:extLst>
      <p:ext uri="{BB962C8B-B14F-4D97-AF65-F5344CB8AC3E}">
        <p14:creationId xmlns:p14="http://schemas.microsoft.com/office/powerpoint/2010/main" val="3090972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017252" cy="868983"/>
          </a:xfrm>
        </p:spPr>
        <p:txBody>
          <a:bodyPr/>
          <a:lstStyle/>
          <a:p>
            <a:r>
              <a:rPr lang="tr-TR" dirty="0" smtClean="0"/>
              <a:t>Kazanımlar</a:t>
            </a:r>
            <a:endParaRPr lang="tr-TR" dirty="0"/>
          </a:p>
        </p:txBody>
      </p:sp>
      <p:sp>
        <p:nvSpPr>
          <p:cNvPr id="3" name="Content Placeholder 2"/>
          <p:cNvSpPr>
            <a:spLocks noGrp="1"/>
          </p:cNvSpPr>
          <p:nvPr>
            <p:ph idx="1"/>
          </p:nvPr>
        </p:nvSpPr>
        <p:spPr>
          <a:xfrm>
            <a:off x="147140" y="1580755"/>
            <a:ext cx="10995660" cy="3745547"/>
          </a:xfrm>
        </p:spPr>
        <p:txBody>
          <a:bodyPr>
            <a:normAutofit/>
          </a:bodyPr>
          <a:lstStyle/>
          <a:p>
            <a:pPr marL="82296" indent="0">
              <a:buNone/>
            </a:pPr>
            <a:r>
              <a:rPr lang="tr-TR" dirty="0">
                <a:solidFill>
                  <a:schemeClr val="tx1"/>
                </a:solidFill>
              </a:rPr>
              <a:t>10.1.1.4. Durgun akışkanların cisimlere uyguladığı kaldırma kuvvetini açıklar.</a:t>
            </a:r>
          </a:p>
          <a:p>
            <a:pPr marL="1143000" indent="-285750" defTabSz="1085850">
              <a:buNone/>
            </a:pPr>
            <a:r>
              <a:rPr lang="tr-TR" dirty="0" smtClean="0">
                <a:solidFill>
                  <a:schemeClr val="tx1"/>
                </a:solidFill>
              </a:rPr>
              <a:t>b</a:t>
            </a:r>
            <a:r>
              <a:rPr lang="tr-TR" dirty="0">
                <a:solidFill>
                  <a:schemeClr val="tx1"/>
                </a:solidFill>
              </a:rPr>
              <a:t>. Öğrencilerin Archiemedes ilkesini açıklamaları sağlanır.</a:t>
            </a:r>
          </a:p>
          <a:p>
            <a:pPr marL="1143000" indent="-285750" defTabSz="1085850">
              <a:buNone/>
            </a:pPr>
            <a:r>
              <a:rPr lang="tr-TR" dirty="0" smtClean="0">
                <a:solidFill>
                  <a:schemeClr val="tx1"/>
                </a:solidFill>
              </a:rPr>
              <a:t>c</a:t>
            </a:r>
            <a:r>
              <a:rPr lang="tr-TR" dirty="0">
                <a:solidFill>
                  <a:schemeClr val="tx1"/>
                </a:solidFill>
              </a:rPr>
              <a:t>. Öğrencilerin batma, yüzme ve askıda kalma olaylarını, cisme uygulanan kaldırma kuvveti ile ilişkilendirmeleri sağlanır.</a:t>
            </a:r>
          </a:p>
          <a:p>
            <a:pPr marL="1143000" indent="-285750" defTabSz="1085850">
              <a:buNone/>
            </a:pPr>
            <a:r>
              <a:rPr lang="tr-TR" dirty="0" smtClean="0">
                <a:solidFill>
                  <a:schemeClr val="tx1"/>
                </a:solidFill>
              </a:rPr>
              <a:t>d</a:t>
            </a:r>
            <a:r>
              <a:rPr lang="tr-TR" dirty="0">
                <a:solidFill>
                  <a:schemeClr val="tx1"/>
                </a:solidFill>
              </a:rPr>
              <a:t>. Kaldırma kuvveti ile ilgili matematiksel işlemlere girilmez.</a:t>
            </a:r>
          </a:p>
          <a:p>
            <a:pPr marL="1143000" indent="-285750" defTabSz="1085850">
              <a:buNone/>
            </a:pPr>
            <a:r>
              <a:rPr lang="tr-TR" dirty="0" smtClean="0">
                <a:solidFill>
                  <a:schemeClr val="tx1"/>
                </a:solidFill>
              </a:rPr>
              <a:t>e</a:t>
            </a:r>
            <a:r>
              <a:rPr lang="tr-TR" dirty="0">
                <a:solidFill>
                  <a:schemeClr val="tx1"/>
                </a:solidFill>
              </a:rPr>
              <a:t>. Öğrencilerin günlük hayattan kaldırma kuvveti ile ilgili problem durumları ortaya koymaları ve çözüm yolları sağlanır.</a:t>
            </a:r>
          </a:p>
        </p:txBody>
      </p:sp>
    </p:spTree>
    <p:extLst>
      <p:ext uri="{BB962C8B-B14F-4D97-AF65-F5344CB8AC3E}">
        <p14:creationId xmlns:p14="http://schemas.microsoft.com/office/powerpoint/2010/main" val="14354030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692640" cy="883403"/>
          </a:xfrm>
        </p:spPr>
        <p:txBody>
          <a:bodyPr>
            <a:normAutofit/>
          </a:bodyPr>
          <a:lstStyle/>
          <a:p>
            <a:r>
              <a:rPr lang="tr-TR" dirty="0" smtClean="0"/>
              <a:t>Gemi neden yüzer?</a:t>
            </a:r>
            <a:endParaRPr lang="tr-TR" dirty="0"/>
          </a:p>
        </p:txBody>
      </p:sp>
      <p:sp>
        <p:nvSpPr>
          <p:cNvPr id="10" name="TextBox 9"/>
          <p:cNvSpPr txBox="1"/>
          <p:nvPr/>
        </p:nvSpPr>
        <p:spPr>
          <a:xfrm>
            <a:off x="117476" y="3920490"/>
            <a:ext cx="6958739" cy="1863090"/>
          </a:xfrm>
          <a:prstGeom prst="rect">
            <a:avLst/>
          </a:prstGeom>
          <a:solidFill>
            <a:schemeClr val="bg1"/>
          </a:solidFill>
          <a:ln w="28575">
            <a:noFill/>
          </a:ln>
        </p:spPr>
        <p:txBody>
          <a:bodyPr vert="horz" wrap="square" lIns="91440" tIns="45720" rIns="91440" bIns="45720" rtlCol="0">
            <a:noAutofit/>
          </a:bodyPr>
          <a:lstStyle/>
          <a:p>
            <a:pPr marL="228600" indent="-228600">
              <a:lnSpc>
                <a:spcPct val="95000"/>
              </a:lnSpc>
              <a:spcBef>
                <a:spcPts val="1400"/>
              </a:spcBef>
              <a:spcAft>
                <a:spcPts val="200"/>
              </a:spcAft>
              <a:buClr>
                <a:schemeClr val="accent1"/>
              </a:buClr>
              <a:buSzPct val="80000"/>
              <a:buFont typeface="Arial" panose="020B0604020202020204" pitchFamily="34" charset="0"/>
              <a:buChar char="•"/>
            </a:pPr>
            <a:r>
              <a:rPr lang="tr-TR" sz="2600" spc="10" dirty="0" smtClean="0"/>
              <a:t>Peki gemi neden batmıyor?</a:t>
            </a:r>
          </a:p>
          <a:p>
            <a:pPr>
              <a:lnSpc>
                <a:spcPct val="95000"/>
              </a:lnSpc>
              <a:spcBef>
                <a:spcPts val="1400"/>
              </a:spcBef>
              <a:spcAft>
                <a:spcPts val="200"/>
              </a:spcAft>
              <a:buClr>
                <a:schemeClr val="accent1"/>
              </a:buClr>
              <a:buSzPct val="80000"/>
            </a:pPr>
            <a:endParaRPr lang="tr-TR" sz="2600" spc="10" dirty="0"/>
          </a:p>
        </p:txBody>
      </p:sp>
      <p:sp>
        <p:nvSpPr>
          <p:cNvPr id="8" name="TextBox 7"/>
          <p:cNvSpPr txBox="1"/>
          <p:nvPr/>
        </p:nvSpPr>
        <p:spPr>
          <a:xfrm>
            <a:off x="7612379" y="984143"/>
            <a:ext cx="3654889" cy="5300420"/>
          </a:xfrm>
          <a:prstGeom prst="rect">
            <a:avLst/>
          </a:prstGeom>
          <a:ln/>
        </p:spPr>
        <p:style>
          <a:lnRef idx="2">
            <a:schemeClr val="accent1"/>
          </a:lnRef>
          <a:fillRef idx="1">
            <a:schemeClr val="lt1"/>
          </a:fillRef>
          <a:effectRef idx="0">
            <a:schemeClr val="accent1"/>
          </a:effectRef>
          <a:fontRef idx="minor">
            <a:schemeClr val="dk1"/>
          </a:fontRef>
        </p:style>
        <p:txBody>
          <a:bodyPr vert="horz" wrap="square" lIns="91440" tIns="45720" rIns="91440" bIns="45720" rtlCol="0">
            <a:normAutofit fontScale="77500" lnSpcReduction="20000"/>
          </a:bodyPr>
          <a:lstStyle/>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bg1">
                    <a:lumMod val="75000"/>
                  </a:schemeClr>
                </a:solidFill>
              </a:rPr>
              <a:t>Geçen haftanın özeti</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bg1">
                    <a:lumMod val="75000"/>
                  </a:schemeClr>
                </a:solidFill>
              </a:rPr>
              <a:t>Maymun-Fıstık Deneyi</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bg1">
                    <a:lumMod val="75000"/>
                  </a:schemeClr>
                </a:solidFill>
              </a:rPr>
              <a:t>Gemi neden yüzer?</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bg1">
                    <a:lumMod val="75000"/>
                  </a:schemeClr>
                </a:solidFill>
              </a:rPr>
              <a:t>Archiemedes ilkesi</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bg1">
                    <a:lumMod val="75000"/>
                  </a:schemeClr>
                </a:solidFill>
              </a:rPr>
              <a:t>Yüzme, </a:t>
            </a:r>
            <a:r>
              <a:rPr lang="tr-TR" sz="2600" spc="10" dirty="0">
                <a:solidFill>
                  <a:schemeClr val="bg1">
                    <a:lumMod val="75000"/>
                  </a:schemeClr>
                </a:solidFill>
              </a:rPr>
              <a:t>Askıda </a:t>
            </a:r>
            <a:r>
              <a:rPr lang="tr-TR" sz="2600" spc="10" dirty="0" smtClean="0">
                <a:solidFill>
                  <a:schemeClr val="bg1">
                    <a:lumMod val="75000"/>
                  </a:schemeClr>
                </a:solidFill>
              </a:rPr>
              <a:t>Kalma</a:t>
            </a:r>
            <a:r>
              <a:rPr lang="tr-TR" sz="2600" spc="10" dirty="0">
                <a:solidFill>
                  <a:schemeClr val="bg1">
                    <a:lumMod val="75000"/>
                  </a:schemeClr>
                </a:solidFill>
              </a:rPr>
              <a:t>, Batma</a:t>
            </a:r>
          </a:p>
          <a:p>
            <a:pPr marL="640080" lvl="1" indent="-182880">
              <a:lnSpc>
                <a:spcPct val="95000"/>
              </a:lnSpc>
              <a:spcBef>
                <a:spcPts val="1400"/>
              </a:spcBef>
              <a:spcAft>
                <a:spcPts val="200"/>
              </a:spcAft>
              <a:buClr>
                <a:schemeClr val="accent1"/>
              </a:buClr>
              <a:buSzPct val="80000"/>
              <a:buFont typeface="Arial" pitchFamily="34" charset="0"/>
              <a:buChar char="•"/>
            </a:pPr>
            <a:r>
              <a:rPr lang="tr-TR" sz="2000" spc="10" dirty="0">
                <a:solidFill>
                  <a:schemeClr val="bg1">
                    <a:lumMod val="75000"/>
                  </a:schemeClr>
                </a:solidFill>
              </a:rPr>
              <a:t>Yüzme</a:t>
            </a:r>
          </a:p>
          <a:p>
            <a:pPr marL="640080" lvl="1" indent="-182880">
              <a:lnSpc>
                <a:spcPct val="95000"/>
              </a:lnSpc>
              <a:spcBef>
                <a:spcPts val="1400"/>
              </a:spcBef>
              <a:spcAft>
                <a:spcPts val="200"/>
              </a:spcAft>
              <a:buClr>
                <a:schemeClr val="accent1"/>
              </a:buClr>
              <a:buSzPct val="80000"/>
              <a:buFont typeface="Arial" pitchFamily="34" charset="0"/>
              <a:buChar char="•"/>
            </a:pPr>
            <a:r>
              <a:rPr lang="tr-TR" sz="2000" spc="10" dirty="0">
                <a:solidFill>
                  <a:schemeClr val="bg1">
                    <a:lumMod val="75000"/>
                  </a:schemeClr>
                </a:solidFill>
              </a:rPr>
              <a:t>Askıda Kalma</a:t>
            </a:r>
          </a:p>
          <a:p>
            <a:pPr marL="640080" lvl="1" indent="-182880">
              <a:lnSpc>
                <a:spcPct val="95000"/>
              </a:lnSpc>
              <a:spcBef>
                <a:spcPts val="1400"/>
              </a:spcBef>
              <a:spcAft>
                <a:spcPts val="200"/>
              </a:spcAft>
              <a:buClr>
                <a:schemeClr val="accent1"/>
              </a:buClr>
              <a:buSzPct val="80000"/>
              <a:buFont typeface="Arial" pitchFamily="34" charset="0"/>
              <a:buChar char="•"/>
            </a:pPr>
            <a:r>
              <a:rPr lang="tr-TR" sz="2000" spc="10" dirty="0" smtClean="0">
                <a:solidFill>
                  <a:schemeClr val="bg1">
                    <a:lumMod val="75000"/>
                  </a:schemeClr>
                </a:solidFill>
              </a:rPr>
              <a:t>Batma</a:t>
            </a:r>
            <a:endParaRPr lang="tr-TR" sz="2000" spc="10" dirty="0">
              <a:solidFill>
                <a:schemeClr val="bg1">
                  <a:lumMod val="75000"/>
                </a:schemeClr>
              </a:solidFill>
            </a:endParaRP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accent1"/>
                </a:solidFill>
              </a:rPr>
              <a:t>Gemi </a:t>
            </a:r>
            <a:r>
              <a:rPr lang="tr-TR" sz="2600" spc="10" dirty="0">
                <a:solidFill>
                  <a:schemeClr val="accent1"/>
                </a:solidFill>
              </a:rPr>
              <a:t>neden yüzer?</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t>Günlük hayattan örnekler</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t>Özet</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t>Soru Çözümü</a:t>
            </a:r>
          </a:p>
        </p:txBody>
      </p:sp>
      <p:pic>
        <p:nvPicPr>
          <p:cNvPr id="3074" name="Picture 2" descr="gemi ile ilgili gö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560" y="883403"/>
            <a:ext cx="3437286" cy="174549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demir ile ilgili görsel sonuc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68644" y="883403"/>
            <a:ext cx="3449655" cy="176259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17475" y="4903813"/>
            <a:ext cx="7334885" cy="456857"/>
          </a:xfrm>
          <a:prstGeom prst="rect">
            <a:avLst/>
          </a:prstGeom>
          <a:solidFill>
            <a:schemeClr val="bg1"/>
          </a:solidFill>
          <a:ln w="28575">
            <a:solidFill>
              <a:schemeClr val="accent5">
                <a:lumMod val="60000"/>
                <a:lumOff val="40000"/>
              </a:schemeClr>
            </a:solidFill>
          </a:ln>
        </p:spPr>
        <p:txBody>
          <a:bodyPr vert="horz" wrap="none" lIns="91440" tIns="45720" rIns="91440" bIns="45720" rtlCol="0">
            <a:normAutofit/>
          </a:bodyPr>
          <a:lstStyle/>
          <a:p>
            <a:pPr marR="0" algn="l" defTabSz="914400" rtl="0" eaLnBrk="1" fontAlgn="auto" latinLnBrk="0" hangingPunct="1">
              <a:lnSpc>
                <a:spcPct val="95000"/>
              </a:lnSpc>
              <a:spcBef>
                <a:spcPts val="1400"/>
              </a:spcBef>
              <a:spcAft>
                <a:spcPts val="200"/>
              </a:spcAft>
              <a:buClr>
                <a:schemeClr val="accent1"/>
              </a:buClr>
              <a:buSzPct val="80000"/>
              <a:tabLst/>
            </a:pPr>
            <a:r>
              <a:rPr kumimoji="0" lang="tr-TR" sz="2000" b="0" i="0" u="none" strike="noStrike" kern="1200" cap="none" spc="10" normalizeH="0" baseline="0" dirty="0" smtClean="0">
                <a:ln>
                  <a:noFill/>
                </a:ln>
                <a:solidFill>
                  <a:schemeClr val="tx1">
                    <a:lumMod val="65000"/>
                    <a:lumOff val="35000"/>
                  </a:schemeClr>
                </a:solidFill>
                <a:effectLst/>
                <a:uLnTx/>
                <a:uFillTx/>
                <a:latin typeface="+mn-lt"/>
                <a:ea typeface="+mn-ea"/>
                <a:cs typeface="+mn-cs"/>
              </a:rPr>
              <a:t>Demirden Yapılan Geminin</a:t>
            </a:r>
            <a:r>
              <a:rPr kumimoji="0" lang="en-US" sz="2000" b="0" i="0" u="none" strike="noStrike" kern="1200" cap="none" spc="10" normalizeH="0" baseline="0" dirty="0" smtClean="0">
                <a:ln>
                  <a:noFill/>
                </a:ln>
                <a:solidFill>
                  <a:schemeClr val="tx1">
                    <a:lumMod val="65000"/>
                    <a:lumOff val="35000"/>
                  </a:schemeClr>
                </a:solidFill>
                <a:effectLst/>
                <a:uLnTx/>
                <a:uFillTx/>
                <a:latin typeface="+mn-lt"/>
                <a:ea typeface="+mn-ea"/>
                <a:cs typeface="+mn-cs"/>
              </a:rPr>
              <a:t> </a:t>
            </a:r>
            <a:r>
              <a:rPr kumimoji="0" lang="tr-TR" sz="2000" b="0" i="0" u="none" strike="noStrike" kern="1200" cap="none" spc="10" normalizeH="0" baseline="0" dirty="0" smtClean="0">
                <a:ln>
                  <a:noFill/>
                </a:ln>
                <a:solidFill>
                  <a:schemeClr val="tx1">
                    <a:lumMod val="65000"/>
                    <a:lumOff val="35000"/>
                  </a:schemeClr>
                </a:solidFill>
                <a:effectLst/>
                <a:uLnTx/>
                <a:uFillTx/>
                <a:latin typeface="+mn-lt"/>
                <a:ea typeface="+mn-ea"/>
                <a:cs typeface="+mn-cs"/>
              </a:rPr>
              <a:t>Özkütlesi = Demirin Özkütlesi ?</a:t>
            </a:r>
          </a:p>
        </p:txBody>
      </p:sp>
      <p:sp>
        <p:nvSpPr>
          <p:cNvPr id="9" name="Multiply 8"/>
          <p:cNvSpPr/>
          <p:nvPr/>
        </p:nvSpPr>
        <p:spPr>
          <a:xfrm>
            <a:off x="3874536" y="4371260"/>
            <a:ext cx="1909043" cy="1526619"/>
          </a:xfrm>
          <a:prstGeom prst="mathMultiply">
            <a:avLst/>
          </a:prstGeom>
          <a:solidFill>
            <a:schemeClr val="accent1">
              <a:alpha val="47000"/>
            </a:schemeClr>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971729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5"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2000"/>
                                        <p:tgtEl>
                                          <p:spTgt spid="9"/>
                                        </p:tgtEl>
                                      </p:cBhvr>
                                    </p:animEffect>
                                    <p:anim calcmode="lin" valueType="num">
                                      <p:cBhvr>
                                        <p:cTn id="14" dur="2000" fill="hold"/>
                                        <p:tgtEl>
                                          <p:spTgt spid="9"/>
                                        </p:tgtEl>
                                        <p:attrNameLst>
                                          <p:attrName>ppt_w</p:attrName>
                                        </p:attrNameLst>
                                      </p:cBhvr>
                                      <p:tavLst>
                                        <p:tav tm="0" fmla="#ppt_w*sin(2.5*pi*$)">
                                          <p:val>
                                            <p:fltVal val="0"/>
                                          </p:val>
                                        </p:tav>
                                        <p:tav tm="100000">
                                          <p:val>
                                            <p:fltVal val="1"/>
                                          </p:val>
                                        </p:tav>
                                      </p:tavLst>
                                    </p:anim>
                                    <p:anim calcmode="lin" valueType="num">
                                      <p:cBhvr>
                                        <p:cTn id="15" dur="20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692640" cy="883403"/>
          </a:xfrm>
        </p:spPr>
        <p:txBody>
          <a:bodyPr>
            <a:normAutofit/>
          </a:bodyPr>
          <a:lstStyle/>
          <a:p>
            <a:r>
              <a:rPr lang="tr-TR" dirty="0" smtClean="0"/>
              <a:t>Gemi neden yüzer?</a:t>
            </a:r>
            <a:endParaRPr lang="tr-TR" dirty="0"/>
          </a:p>
        </p:txBody>
      </p:sp>
      <p:sp>
        <p:nvSpPr>
          <p:cNvPr id="10" name="TextBox 9"/>
          <p:cNvSpPr txBox="1"/>
          <p:nvPr/>
        </p:nvSpPr>
        <p:spPr>
          <a:xfrm>
            <a:off x="117476" y="2889322"/>
            <a:ext cx="6958739" cy="2425628"/>
          </a:xfrm>
          <a:prstGeom prst="rect">
            <a:avLst/>
          </a:prstGeom>
          <a:solidFill>
            <a:schemeClr val="bg1"/>
          </a:solidFill>
          <a:ln w="28575">
            <a:noFill/>
          </a:ln>
        </p:spPr>
        <p:txBody>
          <a:bodyPr vert="horz" wrap="square" lIns="91440" tIns="45720" rIns="91440" bIns="45720" rtlCol="0">
            <a:noAutofit/>
          </a:bodyPr>
          <a:lstStyle/>
          <a:p>
            <a:pPr>
              <a:lnSpc>
                <a:spcPct val="95000"/>
              </a:lnSpc>
              <a:spcBef>
                <a:spcPts val="1400"/>
              </a:spcBef>
              <a:spcAft>
                <a:spcPts val="200"/>
              </a:spcAft>
              <a:buClr>
                <a:schemeClr val="accent1"/>
              </a:buClr>
              <a:buSzPct val="80000"/>
            </a:pPr>
            <a:r>
              <a:rPr lang="tr-TR" sz="2600" spc="10" dirty="0" smtClean="0"/>
              <a:t>Peki kayık ağırlığındaki tahtayı bütün halinde denizin yüzeyine bırakırsak ne olur? </a:t>
            </a:r>
          </a:p>
          <a:p>
            <a:pPr marL="228600" indent="-228600">
              <a:lnSpc>
                <a:spcPct val="95000"/>
              </a:lnSpc>
              <a:spcBef>
                <a:spcPts val="1400"/>
              </a:spcBef>
              <a:spcAft>
                <a:spcPts val="200"/>
              </a:spcAft>
              <a:buClr>
                <a:schemeClr val="accent1"/>
              </a:buClr>
              <a:buSzPct val="80000"/>
              <a:buFont typeface="Arial" panose="020B0604020202020204" pitchFamily="34" charset="0"/>
              <a:buChar char="•"/>
            </a:pPr>
            <a:r>
              <a:rPr lang="tr-TR" sz="2600" spc="10" dirty="0" smtClean="0"/>
              <a:t>Yatay şekilde bırakırsak ne olur?</a:t>
            </a:r>
          </a:p>
          <a:p>
            <a:pPr marL="228600" indent="-228600">
              <a:lnSpc>
                <a:spcPct val="95000"/>
              </a:lnSpc>
              <a:spcBef>
                <a:spcPts val="1400"/>
              </a:spcBef>
              <a:spcAft>
                <a:spcPts val="200"/>
              </a:spcAft>
              <a:buClr>
                <a:schemeClr val="accent1"/>
              </a:buClr>
              <a:buSzPct val="80000"/>
              <a:buFont typeface="Arial" panose="020B0604020202020204" pitchFamily="34" charset="0"/>
              <a:buChar char="•"/>
            </a:pPr>
            <a:r>
              <a:rPr lang="tr-TR" sz="2600" spc="10" dirty="0" smtClean="0"/>
              <a:t>Dikey şekilde bırakırsak ne olur?</a:t>
            </a:r>
          </a:p>
          <a:p>
            <a:pPr marL="228600" indent="-228600">
              <a:lnSpc>
                <a:spcPct val="95000"/>
              </a:lnSpc>
              <a:spcBef>
                <a:spcPts val="1400"/>
              </a:spcBef>
              <a:spcAft>
                <a:spcPts val="200"/>
              </a:spcAft>
              <a:buClr>
                <a:schemeClr val="accent1"/>
              </a:buClr>
              <a:buSzPct val="80000"/>
              <a:buFont typeface="Arial" panose="020B0604020202020204" pitchFamily="34" charset="0"/>
              <a:buChar char="•"/>
            </a:pPr>
            <a:r>
              <a:rPr lang="tr-TR" sz="2600" spc="10" dirty="0" smtClean="0"/>
              <a:t>Peki tahtanın gemiden farkı ne</a:t>
            </a:r>
            <a:r>
              <a:rPr lang="tr-TR" sz="2600" spc="10" dirty="0" smtClean="0"/>
              <a:t>?</a:t>
            </a:r>
          </a:p>
          <a:p>
            <a:pPr marL="228600" indent="-228600">
              <a:lnSpc>
                <a:spcPct val="95000"/>
              </a:lnSpc>
              <a:spcBef>
                <a:spcPts val="1400"/>
              </a:spcBef>
              <a:spcAft>
                <a:spcPts val="200"/>
              </a:spcAft>
              <a:buClr>
                <a:schemeClr val="accent1"/>
              </a:buClr>
              <a:buSzPct val="80000"/>
              <a:buFont typeface="Arial" panose="020B0604020202020204" pitchFamily="34" charset="0"/>
              <a:buChar char="•"/>
            </a:pPr>
            <a:endParaRPr lang="tr-TR" sz="2600" spc="10" dirty="0" smtClean="0"/>
          </a:p>
          <a:p>
            <a:pPr>
              <a:lnSpc>
                <a:spcPct val="95000"/>
              </a:lnSpc>
              <a:spcBef>
                <a:spcPts val="1400"/>
              </a:spcBef>
              <a:spcAft>
                <a:spcPts val="200"/>
              </a:spcAft>
              <a:buClr>
                <a:schemeClr val="accent1"/>
              </a:buClr>
              <a:buSzPct val="80000"/>
            </a:pPr>
            <a:endParaRPr lang="tr-TR" sz="2600" spc="10" dirty="0"/>
          </a:p>
        </p:txBody>
      </p:sp>
      <p:sp>
        <p:nvSpPr>
          <p:cNvPr id="8" name="TextBox 7"/>
          <p:cNvSpPr txBox="1"/>
          <p:nvPr/>
        </p:nvSpPr>
        <p:spPr>
          <a:xfrm>
            <a:off x="7612379" y="984143"/>
            <a:ext cx="3654889" cy="5300420"/>
          </a:xfrm>
          <a:prstGeom prst="rect">
            <a:avLst/>
          </a:prstGeom>
          <a:ln/>
        </p:spPr>
        <p:style>
          <a:lnRef idx="2">
            <a:schemeClr val="accent1"/>
          </a:lnRef>
          <a:fillRef idx="1">
            <a:schemeClr val="lt1"/>
          </a:fillRef>
          <a:effectRef idx="0">
            <a:schemeClr val="accent1"/>
          </a:effectRef>
          <a:fontRef idx="minor">
            <a:schemeClr val="dk1"/>
          </a:fontRef>
        </p:style>
        <p:txBody>
          <a:bodyPr vert="horz" wrap="square" lIns="91440" tIns="45720" rIns="91440" bIns="45720" rtlCol="0">
            <a:normAutofit fontScale="77500" lnSpcReduction="20000"/>
          </a:bodyPr>
          <a:lstStyle/>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bg1">
                    <a:lumMod val="75000"/>
                  </a:schemeClr>
                </a:solidFill>
              </a:rPr>
              <a:t>Geçen haftanın özeti</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bg1">
                    <a:lumMod val="75000"/>
                  </a:schemeClr>
                </a:solidFill>
              </a:rPr>
              <a:t>Maymun-Fıstık Deneyi</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bg1">
                    <a:lumMod val="75000"/>
                  </a:schemeClr>
                </a:solidFill>
              </a:rPr>
              <a:t>Gemi neden yüzer?</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bg1">
                    <a:lumMod val="75000"/>
                  </a:schemeClr>
                </a:solidFill>
              </a:rPr>
              <a:t>Archiemedes ilkesi</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bg1">
                    <a:lumMod val="75000"/>
                  </a:schemeClr>
                </a:solidFill>
              </a:rPr>
              <a:t>Yüzme, </a:t>
            </a:r>
            <a:r>
              <a:rPr lang="tr-TR" sz="2600" spc="10" dirty="0">
                <a:solidFill>
                  <a:schemeClr val="bg1">
                    <a:lumMod val="75000"/>
                  </a:schemeClr>
                </a:solidFill>
              </a:rPr>
              <a:t>Askıda </a:t>
            </a:r>
            <a:r>
              <a:rPr lang="tr-TR" sz="2600" spc="10" dirty="0" smtClean="0">
                <a:solidFill>
                  <a:schemeClr val="bg1">
                    <a:lumMod val="75000"/>
                  </a:schemeClr>
                </a:solidFill>
              </a:rPr>
              <a:t>Kalma</a:t>
            </a:r>
            <a:r>
              <a:rPr lang="tr-TR" sz="2600" spc="10" dirty="0">
                <a:solidFill>
                  <a:schemeClr val="bg1">
                    <a:lumMod val="75000"/>
                  </a:schemeClr>
                </a:solidFill>
              </a:rPr>
              <a:t>, Batma</a:t>
            </a:r>
          </a:p>
          <a:p>
            <a:pPr marL="640080" lvl="1" indent="-182880">
              <a:lnSpc>
                <a:spcPct val="95000"/>
              </a:lnSpc>
              <a:spcBef>
                <a:spcPts val="1400"/>
              </a:spcBef>
              <a:spcAft>
                <a:spcPts val="200"/>
              </a:spcAft>
              <a:buClr>
                <a:schemeClr val="accent1"/>
              </a:buClr>
              <a:buSzPct val="80000"/>
              <a:buFont typeface="Arial" pitchFamily="34" charset="0"/>
              <a:buChar char="•"/>
            </a:pPr>
            <a:r>
              <a:rPr lang="tr-TR" sz="2000" spc="10" dirty="0">
                <a:solidFill>
                  <a:schemeClr val="bg1">
                    <a:lumMod val="75000"/>
                  </a:schemeClr>
                </a:solidFill>
              </a:rPr>
              <a:t>Yüzme</a:t>
            </a:r>
          </a:p>
          <a:p>
            <a:pPr marL="640080" lvl="1" indent="-182880">
              <a:lnSpc>
                <a:spcPct val="95000"/>
              </a:lnSpc>
              <a:spcBef>
                <a:spcPts val="1400"/>
              </a:spcBef>
              <a:spcAft>
                <a:spcPts val="200"/>
              </a:spcAft>
              <a:buClr>
                <a:schemeClr val="accent1"/>
              </a:buClr>
              <a:buSzPct val="80000"/>
              <a:buFont typeface="Arial" pitchFamily="34" charset="0"/>
              <a:buChar char="•"/>
            </a:pPr>
            <a:r>
              <a:rPr lang="tr-TR" sz="2000" spc="10" dirty="0">
                <a:solidFill>
                  <a:schemeClr val="bg1">
                    <a:lumMod val="75000"/>
                  </a:schemeClr>
                </a:solidFill>
              </a:rPr>
              <a:t>Askıda Kalma</a:t>
            </a:r>
          </a:p>
          <a:p>
            <a:pPr marL="640080" lvl="1" indent="-182880">
              <a:lnSpc>
                <a:spcPct val="95000"/>
              </a:lnSpc>
              <a:spcBef>
                <a:spcPts val="1400"/>
              </a:spcBef>
              <a:spcAft>
                <a:spcPts val="200"/>
              </a:spcAft>
              <a:buClr>
                <a:schemeClr val="accent1"/>
              </a:buClr>
              <a:buSzPct val="80000"/>
              <a:buFont typeface="Arial" pitchFamily="34" charset="0"/>
              <a:buChar char="•"/>
            </a:pPr>
            <a:r>
              <a:rPr lang="tr-TR" sz="2000" spc="10" dirty="0">
                <a:solidFill>
                  <a:schemeClr val="bg1">
                    <a:lumMod val="75000"/>
                  </a:schemeClr>
                </a:solidFill>
              </a:rPr>
              <a:t>Batma</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accent1"/>
                </a:solidFill>
              </a:rPr>
              <a:t>Gemi neden yüzer?</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t>Günlük hayattan örnekler</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t>Özet</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t>Soru Çözümü</a:t>
            </a:r>
          </a:p>
        </p:txBody>
      </p:sp>
      <p:pic>
        <p:nvPicPr>
          <p:cNvPr id="3" name="Picture 2" descr="deniz sandal ile ilgili görsel sonucu"/>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11219"/>
          <a:stretch/>
        </p:blipFill>
        <p:spPr bwMode="auto">
          <a:xfrm>
            <a:off x="396445" y="883402"/>
            <a:ext cx="2959830" cy="193363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ahta ile ilgili görsel sonucu"/>
          <p:cNvPicPr>
            <a:picLocks noChangeAspect="1" noChangeArrowheads="1"/>
          </p:cNvPicPr>
          <p:nvPr/>
        </p:nvPicPr>
        <p:blipFill rotWithShape="1">
          <a:blip r:embed="rId4">
            <a:extLst>
              <a:ext uri="{28A0092B-C50C-407E-A947-70E740481C1C}">
                <a14:useLocalDpi xmlns:a14="http://schemas.microsoft.com/office/drawing/2010/main" val="0"/>
              </a:ext>
            </a:extLst>
          </a:blip>
          <a:srcRect t="19470" b="18359"/>
          <a:stretch/>
        </p:blipFill>
        <p:spPr bwMode="auto">
          <a:xfrm>
            <a:off x="3966091" y="883402"/>
            <a:ext cx="3110123" cy="193363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28905" y="6092533"/>
            <a:ext cx="7334885" cy="456857"/>
          </a:xfrm>
          <a:prstGeom prst="rect">
            <a:avLst/>
          </a:prstGeom>
          <a:solidFill>
            <a:schemeClr val="bg1"/>
          </a:solidFill>
          <a:ln w="28575">
            <a:solidFill>
              <a:schemeClr val="accent5">
                <a:lumMod val="60000"/>
                <a:lumOff val="40000"/>
              </a:schemeClr>
            </a:solidFill>
          </a:ln>
        </p:spPr>
        <p:txBody>
          <a:bodyPr vert="horz" wrap="none" lIns="91440" tIns="45720" rIns="91440" bIns="45720" rtlCol="0">
            <a:normAutofit/>
          </a:bodyPr>
          <a:lstStyle/>
          <a:p>
            <a:pPr marR="0" algn="l" defTabSz="914400" rtl="0" eaLnBrk="1" fontAlgn="auto" latinLnBrk="0" hangingPunct="1">
              <a:lnSpc>
                <a:spcPct val="95000"/>
              </a:lnSpc>
              <a:spcBef>
                <a:spcPts val="1400"/>
              </a:spcBef>
              <a:spcAft>
                <a:spcPts val="200"/>
              </a:spcAft>
              <a:buClr>
                <a:schemeClr val="accent1"/>
              </a:buClr>
              <a:buSzPct val="80000"/>
              <a:tabLst/>
            </a:pPr>
            <a:r>
              <a:rPr kumimoji="0" lang="tr-TR" sz="2000" b="0" i="0" u="none" strike="noStrike" kern="1200" cap="none" spc="10" normalizeH="0" baseline="0" dirty="0" smtClean="0">
                <a:ln>
                  <a:noFill/>
                </a:ln>
                <a:solidFill>
                  <a:schemeClr val="tx1">
                    <a:lumMod val="65000"/>
                    <a:lumOff val="35000"/>
                  </a:schemeClr>
                </a:solidFill>
                <a:effectLst/>
                <a:uLnTx/>
                <a:uFillTx/>
                <a:latin typeface="+mn-lt"/>
                <a:ea typeface="+mn-ea"/>
                <a:cs typeface="+mn-cs"/>
              </a:rPr>
              <a:t>Tahtadan Yapılan Geminin Özkütlesi = Tahtanın Özkütlesi ?</a:t>
            </a:r>
          </a:p>
        </p:txBody>
      </p:sp>
      <p:sp>
        <p:nvSpPr>
          <p:cNvPr id="9" name="Multiply 8"/>
          <p:cNvSpPr/>
          <p:nvPr/>
        </p:nvSpPr>
        <p:spPr>
          <a:xfrm>
            <a:off x="3885966" y="5559980"/>
            <a:ext cx="1909043" cy="1526619"/>
          </a:xfrm>
          <a:prstGeom prst="mathMultiply">
            <a:avLst/>
          </a:prstGeom>
          <a:solidFill>
            <a:schemeClr val="accent1">
              <a:alpha val="47000"/>
            </a:schemeClr>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393305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5"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2000"/>
                                        <p:tgtEl>
                                          <p:spTgt spid="9"/>
                                        </p:tgtEl>
                                      </p:cBhvr>
                                    </p:animEffect>
                                    <p:anim calcmode="lin" valueType="num">
                                      <p:cBhvr>
                                        <p:cTn id="14" dur="2000" fill="hold"/>
                                        <p:tgtEl>
                                          <p:spTgt spid="9"/>
                                        </p:tgtEl>
                                        <p:attrNameLst>
                                          <p:attrName>ppt_w</p:attrName>
                                        </p:attrNameLst>
                                      </p:cBhvr>
                                      <p:tavLst>
                                        <p:tav tm="0" fmla="#ppt_w*sin(2.5*pi*$)">
                                          <p:val>
                                            <p:fltVal val="0"/>
                                          </p:val>
                                        </p:tav>
                                        <p:tav tm="100000">
                                          <p:val>
                                            <p:fltVal val="1"/>
                                          </p:val>
                                        </p:tav>
                                      </p:tavLst>
                                    </p:anim>
                                    <p:anim calcmode="lin" valueType="num">
                                      <p:cBhvr>
                                        <p:cTn id="15" dur="20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692640" cy="883403"/>
          </a:xfrm>
        </p:spPr>
        <p:txBody>
          <a:bodyPr>
            <a:normAutofit/>
          </a:bodyPr>
          <a:lstStyle/>
          <a:p>
            <a:r>
              <a:rPr lang="tr-TR" dirty="0" smtClean="0"/>
              <a:t>Gemi neden yüzer?</a:t>
            </a:r>
            <a:endParaRPr lang="tr-TR" dirty="0"/>
          </a:p>
        </p:txBody>
      </p:sp>
      <p:sp>
        <p:nvSpPr>
          <p:cNvPr id="10" name="TextBox 9"/>
          <p:cNvSpPr txBox="1"/>
          <p:nvPr/>
        </p:nvSpPr>
        <p:spPr>
          <a:xfrm>
            <a:off x="117476" y="2889322"/>
            <a:ext cx="6958739" cy="2425628"/>
          </a:xfrm>
          <a:prstGeom prst="rect">
            <a:avLst/>
          </a:prstGeom>
          <a:solidFill>
            <a:schemeClr val="bg1"/>
          </a:solidFill>
          <a:ln w="28575">
            <a:noFill/>
          </a:ln>
        </p:spPr>
        <p:txBody>
          <a:bodyPr vert="horz" wrap="square" lIns="91440" tIns="45720" rIns="91440" bIns="45720" rtlCol="0">
            <a:noAutofit/>
          </a:bodyPr>
          <a:lstStyle/>
          <a:p>
            <a:pPr marL="228600" indent="-228600">
              <a:lnSpc>
                <a:spcPct val="95000"/>
              </a:lnSpc>
              <a:spcBef>
                <a:spcPts val="1400"/>
              </a:spcBef>
              <a:spcAft>
                <a:spcPts val="200"/>
              </a:spcAft>
              <a:buClr>
                <a:schemeClr val="accent1"/>
              </a:buClr>
              <a:buSzPct val="80000"/>
              <a:buFont typeface="Arial" panose="020B0604020202020204" pitchFamily="34" charset="0"/>
              <a:buChar char="•"/>
            </a:pPr>
            <a:r>
              <a:rPr lang="tr-TR" sz="2600" spc="10" dirty="0" smtClean="0"/>
              <a:t>Tahta zaten su üzerinde yüzebiliyorsa, neden üzerine doğrudan binmiyoruz? Neden kayık şekli vermeye ihtiyaç duyuyoruz?</a:t>
            </a:r>
            <a:endParaRPr lang="tr-TR" sz="2600" spc="10" dirty="0" smtClean="0"/>
          </a:p>
          <a:p>
            <a:pPr>
              <a:lnSpc>
                <a:spcPct val="95000"/>
              </a:lnSpc>
              <a:spcBef>
                <a:spcPts val="1400"/>
              </a:spcBef>
              <a:spcAft>
                <a:spcPts val="200"/>
              </a:spcAft>
              <a:buClr>
                <a:schemeClr val="accent1"/>
              </a:buClr>
              <a:buSzPct val="80000"/>
            </a:pPr>
            <a:endParaRPr lang="tr-TR" sz="2600" spc="10" dirty="0"/>
          </a:p>
        </p:txBody>
      </p:sp>
      <p:sp>
        <p:nvSpPr>
          <p:cNvPr id="8" name="TextBox 7"/>
          <p:cNvSpPr txBox="1"/>
          <p:nvPr/>
        </p:nvSpPr>
        <p:spPr>
          <a:xfrm>
            <a:off x="7612379" y="984143"/>
            <a:ext cx="3654889" cy="5300420"/>
          </a:xfrm>
          <a:prstGeom prst="rect">
            <a:avLst/>
          </a:prstGeom>
          <a:ln/>
        </p:spPr>
        <p:style>
          <a:lnRef idx="2">
            <a:schemeClr val="accent1"/>
          </a:lnRef>
          <a:fillRef idx="1">
            <a:schemeClr val="lt1"/>
          </a:fillRef>
          <a:effectRef idx="0">
            <a:schemeClr val="accent1"/>
          </a:effectRef>
          <a:fontRef idx="minor">
            <a:schemeClr val="dk1"/>
          </a:fontRef>
        </p:style>
        <p:txBody>
          <a:bodyPr vert="horz" wrap="square" lIns="91440" tIns="45720" rIns="91440" bIns="45720" rtlCol="0">
            <a:normAutofit fontScale="77500" lnSpcReduction="20000"/>
          </a:bodyPr>
          <a:lstStyle/>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bg1">
                    <a:lumMod val="75000"/>
                  </a:schemeClr>
                </a:solidFill>
              </a:rPr>
              <a:t>Geçen haftanın özeti</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bg1">
                    <a:lumMod val="75000"/>
                  </a:schemeClr>
                </a:solidFill>
              </a:rPr>
              <a:t>Maymun-Fıstık Deneyi</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bg1">
                    <a:lumMod val="75000"/>
                  </a:schemeClr>
                </a:solidFill>
              </a:rPr>
              <a:t>Gemi neden yüzer?</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bg1">
                    <a:lumMod val="75000"/>
                  </a:schemeClr>
                </a:solidFill>
              </a:rPr>
              <a:t>Archiemedes ilkesi</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bg1">
                    <a:lumMod val="75000"/>
                  </a:schemeClr>
                </a:solidFill>
              </a:rPr>
              <a:t>Yüzme, </a:t>
            </a:r>
            <a:r>
              <a:rPr lang="tr-TR" sz="2600" spc="10" dirty="0">
                <a:solidFill>
                  <a:schemeClr val="bg1">
                    <a:lumMod val="75000"/>
                  </a:schemeClr>
                </a:solidFill>
              </a:rPr>
              <a:t>Askıda </a:t>
            </a:r>
            <a:r>
              <a:rPr lang="tr-TR" sz="2600" spc="10" dirty="0" smtClean="0">
                <a:solidFill>
                  <a:schemeClr val="bg1">
                    <a:lumMod val="75000"/>
                  </a:schemeClr>
                </a:solidFill>
              </a:rPr>
              <a:t>Kalma</a:t>
            </a:r>
            <a:r>
              <a:rPr lang="tr-TR" sz="2600" spc="10" dirty="0">
                <a:solidFill>
                  <a:schemeClr val="bg1">
                    <a:lumMod val="75000"/>
                  </a:schemeClr>
                </a:solidFill>
              </a:rPr>
              <a:t>, Batma</a:t>
            </a:r>
          </a:p>
          <a:p>
            <a:pPr marL="640080" lvl="1" indent="-182880">
              <a:lnSpc>
                <a:spcPct val="95000"/>
              </a:lnSpc>
              <a:spcBef>
                <a:spcPts val="1400"/>
              </a:spcBef>
              <a:spcAft>
                <a:spcPts val="200"/>
              </a:spcAft>
              <a:buClr>
                <a:schemeClr val="accent1"/>
              </a:buClr>
              <a:buSzPct val="80000"/>
              <a:buFont typeface="Arial" pitchFamily="34" charset="0"/>
              <a:buChar char="•"/>
            </a:pPr>
            <a:r>
              <a:rPr lang="tr-TR" sz="2000" spc="10" dirty="0">
                <a:solidFill>
                  <a:schemeClr val="bg1">
                    <a:lumMod val="75000"/>
                  </a:schemeClr>
                </a:solidFill>
              </a:rPr>
              <a:t>Yüzme</a:t>
            </a:r>
          </a:p>
          <a:p>
            <a:pPr marL="640080" lvl="1" indent="-182880">
              <a:lnSpc>
                <a:spcPct val="95000"/>
              </a:lnSpc>
              <a:spcBef>
                <a:spcPts val="1400"/>
              </a:spcBef>
              <a:spcAft>
                <a:spcPts val="200"/>
              </a:spcAft>
              <a:buClr>
                <a:schemeClr val="accent1"/>
              </a:buClr>
              <a:buSzPct val="80000"/>
              <a:buFont typeface="Arial" pitchFamily="34" charset="0"/>
              <a:buChar char="•"/>
            </a:pPr>
            <a:r>
              <a:rPr lang="tr-TR" sz="2000" spc="10" dirty="0">
                <a:solidFill>
                  <a:schemeClr val="bg1">
                    <a:lumMod val="75000"/>
                  </a:schemeClr>
                </a:solidFill>
              </a:rPr>
              <a:t>Askıda Kalma</a:t>
            </a:r>
          </a:p>
          <a:p>
            <a:pPr marL="640080" lvl="1" indent="-182880">
              <a:lnSpc>
                <a:spcPct val="95000"/>
              </a:lnSpc>
              <a:spcBef>
                <a:spcPts val="1400"/>
              </a:spcBef>
              <a:spcAft>
                <a:spcPts val="200"/>
              </a:spcAft>
              <a:buClr>
                <a:schemeClr val="accent1"/>
              </a:buClr>
              <a:buSzPct val="80000"/>
              <a:buFont typeface="Arial" pitchFamily="34" charset="0"/>
              <a:buChar char="•"/>
            </a:pPr>
            <a:r>
              <a:rPr lang="tr-TR" sz="2000" spc="10" dirty="0">
                <a:solidFill>
                  <a:schemeClr val="bg1">
                    <a:lumMod val="75000"/>
                  </a:schemeClr>
                </a:solidFill>
              </a:rPr>
              <a:t>Batma</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accent1"/>
                </a:solidFill>
              </a:rPr>
              <a:t>Gemi neden yüzer?</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t>Günlük hayattan örnekler</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t>Özet</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t>Soru Çözümü</a:t>
            </a:r>
          </a:p>
        </p:txBody>
      </p:sp>
      <p:pic>
        <p:nvPicPr>
          <p:cNvPr id="3" name="Picture 2" descr="deniz sandal ile ilgili görsel sonucu"/>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11219"/>
          <a:stretch/>
        </p:blipFill>
        <p:spPr bwMode="auto">
          <a:xfrm>
            <a:off x="396445" y="883402"/>
            <a:ext cx="2959830" cy="193363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ahta ile ilgili görsel sonucu"/>
          <p:cNvPicPr>
            <a:picLocks noChangeAspect="1" noChangeArrowheads="1"/>
          </p:cNvPicPr>
          <p:nvPr/>
        </p:nvPicPr>
        <p:blipFill rotWithShape="1">
          <a:blip r:embed="rId4">
            <a:extLst>
              <a:ext uri="{28A0092B-C50C-407E-A947-70E740481C1C}">
                <a14:useLocalDpi xmlns:a14="http://schemas.microsoft.com/office/drawing/2010/main" val="0"/>
              </a:ext>
            </a:extLst>
          </a:blip>
          <a:srcRect t="19470" b="18359"/>
          <a:stretch/>
        </p:blipFill>
        <p:spPr bwMode="auto">
          <a:xfrm>
            <a:off x="3966091" y="883402"/>
            <a:ext cx="3110123" cy="1933637"/>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128905" y="6092533"/>
            <a:ext cx="7334885" cy="456857"/>
          </a:xfrm>
          <a:prstGeom prst="rect">
            <a:avLst/>
          </a:prstGeom>
          <a:solidFill>
            <a:schemeClr val="bg1"/>
          </a:solidFill>
          <a:ln w="28575">
            <a:solidFill>
              <a:schemeClr val="accent5">
                <a:lumMod val="60000"/>
                <a:lumOff val="40000"/>
              </a:schemeClr>
            </a:solidFill>
          </a:ln>
        </p:spPr>
        <p:txBody>
          <a:bodyPr vert="horz" wrap="none" lIns="91440" tIns="45720" rIns="91440" bIns="45720" rtlCol="0">
            <a:normAutofit/>
          </a:bodyPr>
          <a:lstStyle/>
          <a:p>
            <a:pPr marR="0" algn="l" defTabSz="914400" rtl="0" eaLnBrk="1" fontAlgn="auto" latinLnBrk="0" hangingPunct="1">
              <a:lnSpc>
                <a:spcPct val="95000"/>
              </a:lnSpc>
              <a:spcBef>
                <a:spcPts val="1400"/>
              </a:spcBef>
              <a:spcAft>
                <a:spcPts val="200"/>
              </a:spcAft>
              <a:buClr>
                <a:schemeClr val="accent1"/>
              </a:buClr>
              <a:buSzPct val="80000"/>
              <a:tabLst/>
            </a:pPr>
            <a:r>
              <a:rPr kumimoji="0" lang="tr-TR" sz="2000" b="0" i="0" u="none" strike="noStrike" kern="1200" cap="none" spc="10" normalizeH="0" baseline="0" dirty="0" smtClean="0">
                <a:ln>
                  <a:noFill/>
                </a:ln>
                <a:solidFill>
                  <a:schemeClr val="tx1">
                    <a:lumMod val="65000"/>
                    <a:lumOff val="35000"/>
                  </a:schemeClr>
                </a:solidFill>
                <a:effectLst/>
                <a:uLnTx/>
                <a:uFillTx/>
                <a:latin typeface="+mn-lt"/>
                <a:ea typeface="+mn-ea"/>
                <a:cs typeface="+mn-cs"/>
              </a:rPr>
              <a:t>Tahtadan Yapılan Geminin Özkütlesi = Tahtanın Özkütlesi ?</a:t>
            </a:r>
          </a:p>
        </p:txBody>
      </p:sp>
      <p:sp>
        <p:nvSpPr>
          <p:cNvPr id="12" name="Multiply 11"/>
          <p:cNvSpPr/>
          <p:nvPr/>
        </p:nvSpPr>
        <p:spPr>
          <a:xfrm>
            <a:off x="3885966" y="5559980"/>
            <a:ext cx="1909043" cy="1526619"/>
          </a:xfrm>
          <a:prstGeom prst="mathMultiply">
            <a:avLst/>
          </a:prstGeom>
          <a:solidFill>
            <a:schemeClr val="accent1">
              <a:alpha val="47000"/>
            </a:schemeClr>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651727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5"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2000"/>
                                        <p:tgtEl>
                                          <p:spTgt spid="12"/>
                                        </p:tgtEl>
                                      </p:cBhvr>
                                    </p:animEffect>
                                    <p:anim calcmode="lin" valueType="num">
                                      <p:cBhvr>
                                        <p:cTn id="14" dur="2000" fill="hold"/>
                                        <p:tgtEl>
                                          <p:spTgt spid="12"/>
                                        </p:tgtEl>
                                        <p:attrNameLst>
                                          <p:attrName>ppt_w</p:attrName>
                                        </p:attrNameLst>
                                      </p:cBhvr>
                                      <p:tavLst>
                                        <p:tav tm="0" fmla="#ppt_w*sin(2.5*pi*$)">
                                          <p:val>
                                            <p:fltVal val="0"/>
                                          </p:val>
                                        </p:tav>
                                        <p:tav tm="100000">
                                          <p:val>
                                            <p:fltVal val="1"/>
                                          </p:val>
                                        </p:tav>
                                      </p:tavLst>
                                    </p:anim>
                                    <p:anim calcmode="lin" valueType="num">
                                      <p:cBhvr>
                                        <p:cTn id="15" dur="2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692640" cy="731519"/>
          </a:xfrm>
        </p:spPr>
        <p:txBody>
          <a:bodyPr/>
          <a:lstStyle/>
          <a:p>
            <a:r>
              <a:rPr lang="tr-TR" dirty="0" smtClean="0"/>
              <a:t>Örnek</a:t>
            </a:r>
            <a:endParaRPr lang="tr-TR" dirty="0"/>
          </a:p>
        </p:txBody>
      </p:sp>
      <p:sp>
        <p:nvSpPr>
          <p:cNvPr id="6" name="TextBox 5"/>
          <p:cNvSpPr txBox="1"/>
          <p:nvPr/>
        </p:nvSpPr>
        <p:spPr>
          <a:xfrm>
            <a:off x="7610103" y="798329"/>
            <a:ext cx="3666319" cy="5300420"/>
          </a:xfrm>
          <a:prstGeom prst="rect">
            <a:avLst/>
          </a:prstGeom>
          <a:ln/>
        </p:spPr>
        <p:style>
          <a:lnRef idx="2">
            <a:schemeClr val="accent1"/>
          </a:lnRef>
          <a:fillRef idx="1">
            <a:schemeClr val="lt1"/>
          </a:fillRef>
          <a:effectRef idx="0">
            <a:schemeClr val="accent1"/>
          </a:effectRef>
          <a:fontRef idx="minor">
            <a:schemeClr val="dk1"/>
          </a:fontRef>
        </p:style>
        <p:txBody>
          <a:bodyPr vert="horz" wrap="square" lIns="91440" tIns="45720" rIns="91440" bIns="45720" rtlCol="0">
            <a:normAutofit fontScale="77500" lnSpcReduction="20000"/>
          </a:bodyPr>
          <a:lstStyle/>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bg1">
                    <a:lumMod val="75000"/>
                  </a:schemeClr>
                </a:solidFill>
              </a:rPr>
              <a:t>Geçen haftanın özeti</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bg1">
                    <a:lumMod val="75000"/>
                  </a:schemeClr>
                </a:solidFill>
              </a:rPr>
              <a:t>Maymun-Fıstık Deneyi</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bg1">
                    <a:lumMod val="75000"/>
                  </a:schemeClr>
                </a:solidFill>
              </a:rPr>
              <a:t>Gemi neden yüzer?</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bg1">
                    <a:lumMod val="75000"/>
                  </a:schemeClr>
                </a:solidFill>
              </a:rPr>
              <a:t>Archiemedes ilkesi</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bg1">
                    <a:lumMod val="75000"/>
                  </a:schemeClr>
                </a:solidFill>
              </a:rPr>
              <a:t>Yüzme, </a:t>
            </a:r>
            <a:r>
              <a:rPr lang="tr-TR" sz="2600" spc="10" dirty="0">
                <a:solidFill>
                  <a:schemeClr val="bg1">
                    <a:lumMod val="75000"/>
                  </a:schemeClr>
                </a:solidFill>
              </a:rPr>
              <a:t>Askıda </a:t>
            </a:r>
            <a:r>
              <a:rPr lang="tr-TR" sz="2600" spc="10" dirty="0" smtClean="0">
                <a:solidFill>
                  <a:schemeClr val="bg1">
                    <a:lumMod val="75000"/>
                  </a:schemeClr>
                </a:solidFill>
              </a:rPr>
              <a:t>Kalma</a:t>
            </a:r>
            <a:r>
              <a:rPr lang="tr-TR" sz="2600" spc="10" dirty="0">
                <a:solidFill>
                  <a:schemeClr val="bg1">
                    <a:lumMod val="75000"/>
                  </a:schemeClr>
                </a:solidFill>
              </a:rPr>
              <a:t>, Batma</a:t>
            </a:r>
          </a:p>
          <a:p>
            <a:pPr marL="640080" lvl="1" indent="-182880">
              <a:lnSpc>
                <a:spcPct val="95000"/>
              </a:lnSpc>
              <a:spcBef>
                <a:spcPts val="1400"/>
              </a:spcBef>
              <a:spcAft>
                <a:spcPts val="200"/>
              </a:spcAft>
              <a:buClr>
                <a:schemeClr val="accent1"/>
              </a:buClr>
              <a:buSzPct val="80000"/>
              <a:buFont typeface="Arial" pitchFamily="34" charset="0"/>
              <a:buChar char="•"/>
            </a:pPr>
            <a:r>
              <a:rPr lang="tr-TR" sz="2000" spc="10" dirty="0">
                <a:solidFill>
                  <a:schemeClr val="bg1">
                    <a:lumMod val="75000"/>
                  </a:schemeClr>
                </a:solidFill>
              </a:rPr>
              <a:t>Yüzme</a:t>
            </a:r>
          </a:p>
          <a:p>
            <a:pPr marL="640080" lvl="1" indent="-182880">
              <a:lnSpc>
                <a:spcPct val="95000"/>
              </a:lnSpc>
              <a:spcBef>
                <a:spcPts val="1400"/>
              </a:spcBef>
              <a:spcAft>
                <a:spcPts val="200"/>
              </a:spcAft>
              <a:buClr>
                <a:schemeClr val="accent1"/>
              </a:buClr>
              <a:buSzPct val="80000"/>
              <a:buFont typeface="Arial" pitchFamily="34" charset="0"/>
              <a:buChar char="•"/>
            </a:pPr>
            <a:r>
              <a:rPr lang="tr-TR" sz="2000" spc="10" dirty="0">
                <a:solidFill>
                  <a:schemeClr val="bg1">
                    <a:lumMod val="75000"/>
                  </a:schemeClr>
                </a:solidFill>
              </a:rPr>
              <a:t>Askıda Kalma</a:t>
            </a:r>
          </a:p>
          <a:p>
            <a:pPr marL="640080" lvl="1" indent="-182880">
              <a:lnSpc>
                <a:spcPct val="95000"/>
              </a:lnSpc>
              <a:spcBef>
                <a:spcPts val="1400"/>
              </a:spcBef>
              <a:spcAft>
                <a:spcPts val="200"/>
              </a:spcAft>
              <a:buClr>
                <a:schemeClr val="accent1"/>
              </a:buClr>
              <a:buSzPct val="80000"/>
              <a:buFont typeface="Arial" pitchFamily="34" charset="0"/>
              <a:buChar char="•"/>
            </a:pPr>
            <a:r>
              <a:rPr lang="tr-TR" sz="2000" spc="10" dirty="0" smtClean="0">
                <a:solidFill>
                  <a:schemeClr val="bg1">
                    <a:lumMod val="75000"/>
                  </a:schemeClr>
                </a:solidFill>
              </a:rPr>
              <a:t>Batma</a:t>
            </a:r>
            <a:endParaRPr lang="tr-TR" sz="2000" spc="10" dirty="0">
              <a:solidFill>
                <a:schemeClr val="bg1">
                  <a:lumMod val="75000"/>
                </a:schemeClr>
              </a:solidFill>
            </a:endParaRP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bg1">
                    <a:lumMod val="75000"/>
                  </a:schemeClr>
                </a:solidFill>
              </a:rPr>
              <a:t>Gemi </a:t>
            </a:r>
            <a:r>
              <a:rPr lang="tr-TR" sz="2600" spc="10" dirty="0">
                <a:solidFill>
                  <a:schemeClr val="bg1">
                    <a:lumMod val="75000"/>
                  </a:schemeClr>
                </a:solidFill>
              </a:rPr>
              <a:t>neden yüzer?</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accent1"/>
                </a:solidFill>
              </a:rPr>
              <a:t>Günlük hayattan örnekler</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t>Özet</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t>Soru Çözümü</a:t>
            </a:r>
          </a:p>
        </p:txBody>
      </p:sp>
      <p:pic>
        <p:nvPicPr>
          <p:cNvPr id="7" name="Picture 6" descr="uçan balon ile ilgili gö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585" y="652883"/>
            <a:ext cx="2507615" cy="145023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847914" y="2104126"/>
            <a:ext cx="1282956" cy="306513"/>
          </a:xfrm>
          <a:prstGeom prst="rect">
            <a:avLst/>
          </a:prstGeom>
          <a:solidFill>
            <a:schemeClr val="bg1"/>
          </a:solidFill>
          <a:ln w="28575">
            <a:noFill/>
          </a:ln>
        </p:spPr>
        <p:txBody>
          <a:bodyPr vert="horz" wrap="square" lIns="91440" tIns="45720" rIns="91440" bIns="45720" rtlCol="0">
            <a:normAutofit lnSpcReduction="10000"/>
          </a:bodyPr>
          <a:lstStyle/>
          <a:p>
            <a:pPr marR="0" algn="l" defTabSz="914400" rtl="0" eaLnBrk="1" fontAlgn="auto" latinLnBrk="0" hangingPunct="1">
              <a:lnSpc>
                <a:spcPct val="95000"/>
              </a:lnSpc>
              <a:spcBef>
                <a:spcPts val="1400"/>
              </a:spcBef>
              <a:spcAft>
                <a:spcPts val="200"/>
              </a:spcAft>
              <a:buClr>
                <a:schemeClr val="accent1"/>
              </a:buClr>
              <a:buSzPct val="80000"/>
              <a:tabLst/>
            </a:pPr>
            <a:r>
              <a:rPr lang="tr-TR" sz="1600" spc="10" dirty="0" smtClean="0">
                <a:solidFill>
                  <a:schemeClr val="tx1">
                    <a:lumMod val="65000"/>
                    <a:lumOff val="35000"/>
                  </a:schemeClr>
                </a:solidFill>
              </a:rPr>
              <a:t>d</a:t>
            </a:r>
            <a:r>
              <a:rPr kumimoji="0" lang="tr-TR" sz="1000" b="0" i="0" u="none" strike="noStrike" kern="1200" cap="none" spc="10" normalizeH="0" baseline="0" noProof="0" dirty="0" smtClean="0">
                <a:ln>
                  <a:noFill/>
                </a:ln>
                <a:solidFill>
                  <a:schemeClr val="tx1">
                    <a:lumMod val="65000"/>
                    <a:lumOff val="35000"/>
                  </a:schemeClr>
                </a:solidFill>
                <a:effectLst/>
                <a:uLnTx/>
                <a:uFillTx/>
                <a:latin typeface="+mn-lt"/>
                <a:ea typeface="+mn-ea"/>
                <a:cs typeface="+mn-cs"/>
              </a:rPr>
              <a:t>balon</a:t>
            </a:r>
            <a:r>
              <a:rPr kumimoji="0" lang="tr-TR" sz="1600" b="0" i="0" u="none" strike="noStrike" kern="1200" cap="none" spc="10" normalizeH="0" baseline="0" noProof="0" dirty="0" smtClean="0">
                <a:ln>
                  <a:noFill/>
                </a:ln>
                <a:solidFill>
                  <a:schemeClr val="tx1">
                    <a:lumMod val="65000"/>
                    <a:lumOff val="35000"/>
                  </a:schemeClr>
                </a:solidFill>
                <a:effectLst/>
                <a:uLnTx/>
                <a:uFillTx/>
                <a:latin typeface="+mn-lt"/>
                <a:ea typeface="+mn-ea"/>
                <a:cs typeface="+mn-cs"/>
              </a:rPr>
              <a:t>&lt;d</a:t>
            </a:r>
            <a:r>
              <a:rPr kumimoji="0" lang="tr-TR" sz="1000" b="0" i="0" u="none" strike="noStrike" kern="1200" cap="none" spc="10" normalizeH="0" baseline="0" noProof="0" dirty="0" smtClean="0">
                <a:ln>
                  <a:noFill/>
                </a:ln>
                <a:solidFill>
                  <a:schemeClr val="tx1">
                    <a:lumMod val="65000"/>
                    <a:lumOff val="35000"/>
                  </a:schemeClr>
                </a:solidFill>
                <a:effectLst/>
                <a:uLnTx/>
                <a:uFillTx/>
                <a:latin typeface="+mn-lt"/>
                <a:ea typeface="+mn-ea"/>
                <a:cs typeface="+mn-cs"/>
              </a:rPr>
              <a:t>insan</a:t>
            </a:r>
          </a:p>
        </p:txBody>
      </p:sp>
      <p:pic>
        <p:nvPicPr>
          <p:cNvPr id="9" name="Picture 8" descr="yengeç ile ilgili görsel sonuc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5614" y="2410639"/>
            <a:ext cx="2267586" cy="161970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818455" y="4030344"/>
            <a:ext cx="1312991" cy="370330"/>
          </a:xfrm>
          <a:prstGeom prst="rect">
            <a:avLst/>
          </a:prstGeom>
          <a:solidFill>
            <a:schemeClr val="bg1"/>
          </a:solidFill>
          <a:ln w="28575">
            <a:noFill/>
          </a:ln>
        </p:spPr>
        <p:txBody>
          <a:bodyPr vert="horz" wrap="square" lIns="91440" tIns="45720" rIns="91440" bIns="45720" rtlCol="0">
            <a:normAutofit fontScale="92500"/>
          </a:bodyPr>
          <a:lstStyle/>
          <a:p>
            <a:pPr marR="0" algn="l" defTabSz="914400" rtl="0" eaLnBrk="1" fontAlgn="auto" latinLnBrk="0" hangingPunct="1">
              <a:lnSpc>
                <a:spcPct val="95000"/>
              </a:lnSpc>
              <a:spcBef>
                <a:spcPts val="1400"/>
              </a:spcBef>
              <a:spcAft>
                <a:spcPts val="200"/>
              </a:spcAft>
              <a:buClr>
                <a:schemeClr val="accent1"/>
              </a:buClr>
              <a:buSzPct val="80000"/>
              <a:tabLst/>
            </a:pPr>
            <a:r>
              <a:rPr lang="tr-TR" spc="10" dirty="0" smtClean="0">
                <a:solidFill>
                  <a:schemeClr val="tx1">
                    <a:lumMod val="65000"/>
                    <a:lumOff val="35000"/>
                  </a:schemeClr>
                </a:solidFill>
              </a:rPr>
              <a:t>d</a:t>
            </a:r>
            <a:r>
              <a:rPr kumimoji="0" lang="tr-TR" sz="1050" b="0" i="0" u="none" strike="noStrike" kern="1200" cap="none" spc="10" normalizeH="0" baseline="0" noProof="0" dirty="0" smtClean="0">
                <a:ln>
                  <a:noFill/>
                </a:ln>
                <a:solidFill>
                  <a:schemeClr val="tx1">
                    <a:lumMod val="65000"/>
                    <a:lumOff val="35000"/>
                  </a:schemeClr>
                </a:solidFill>
                <a:effectLst/>
                <a:uLnTx/>
                <a:uFillTx/>
                <a:latin typeface="+mn-lt"/>
                <a:ea typeface="+mn-ea"/>
                <a:cs typeface="+mn-cs"/>
              </a:rPr>
              <a:t>insan</a:t>
            </a:r>
            <a:r>
              <a:rPr kumimoji="0" lang="tr-TR" b="0" i="0" u="none" strike="noStrike" kern="1200" cap="none" spc="10" normalizeH="0" baseline="0" noProof="0" dirty="0" smtClean="0">
                <a:ln>
                  <a:noFill/>
                </a:ln>
                <a:solidFill>
                  <a:schemeClr val="tx1">
                    <a:lumMod val="65000"/>
                    <a:lumOff val="35000"/>
                  </a:schemeClr>
                </a:solidFill>
                <a:effectLst/>
                <a:uLnTx/>
                <a:uFillTx/>
                <a:latin typeface="+mn-lt"/>
                <a:ea typeface="+mn-ea"/>
                <a:cs typeface="+mn-cs"/>
              </a:rPr>
              <a:t>&lt;d</a:t>
            </a:r>
            <a:r>
              <a:rPr lang="tr-TR" sz="1050" spc="10" dirty="0" smtClean="0">
                <a:solidFill>
                  <a:schemeClr val="tx1">
                    <a:lumMod val="65000"/>
                    <a:lumOff val="35000"/>
                  </a:schemeClr>
                </a:solidFill>
              </a:rPr>
              <a:t>yengeç</a:t>
            </a:r>
            <a:endParaRPr kumimoji="0" lang="tr-TR" sz="1050" b="0" i="0" u="none" strike="noStrike" kern="1200" cap="none" spc="10" normalizeH="0" baseline="0" noProof="0" dirty="0" smtClean="0">
              <a:ln>
                <a:noFill/>
              </a:ln>
              <a:solidFill>
                <a:schemeClr val="tx1">
                  <a:lumMod val="65000"/>
                  <a:lumOff val="35000"/>
                </a:schemeClr>
              </a:solidFill>
              <a:effectLst/>
              <a:uLnTx/>
              <a:uFillTx/>
            </a:endParaRPr>
          </a:p>
        </p:txBody>
      </p:sp>
      <p:pic>
        <p:nvPicPr>
          <p:cNvPr id="11" name="Picture 2" descr="gemi ile ilgili görsel sonucu"/>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3567" y="4628615"/>
            <a:ext cx="2329633" cy="1183017"/>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783239" y="5829573"/>
            <a:ext cx="1412305" cy="412016"/>
          </a:xfrm>
          <a:prstGeom prst="rect">
            <a:avLst/>
          </a:prstGeom>
          <a:solidFill>
            <a:schemeClr val="bg1"/>
          </a:solidFill>
          <a:ln w="28575">
            <a:noFill/>
          </a:ln>
        </p:spPr>
        <p:txBody>
          <a:bodyPr vert="horz" wrap="square" lIns="91440" tIns="45720" rIns="91440" bIns="45720" rtlCol="0">
            <a:normAutofit/>
          </a:bodyPr>
          <a:lstStyle/>
          <a:p>
            <a:pPr marR="0" algn="l" defTabSz="914400" rtl="0" eaLnBrk="1" fontAlgn="auto" latinLnBrk="0" hangingPunct="1">
              <a:lnSpc>
                <a:spcPct val="95000"/>
              </a:lnSpc>
              <a:spcBef>
                <a:spcPts val="1400"/>
              </a:spcBef>
              <a:spcAft>
                <a:spcPts val="200"/>
              </a:spcAft>
              <a:buClr>
                <a:schemeClr val="accent1"/>
              </a:buClr>
              <a:buSzPct val="80000"/>
              <a:tabLst/>
            </a:pPr>
            <a:r>
              <a:rPr lang="tr-TR" spc="10" dirty="0" smtClean="0">
                <a:solidFill>
                  <a:schemeClr val="tx1">
                    <a:lumMod val="65000"/>
                    <a:lumOff val="35000"/>
                  </a:schemeClr>
                </a:solidFill>
              </a:rPr>
              <a:t>d</a:t>
            </a:r>
            <a:r>
              <a:rPr lang="tr-TR" sz="1050" spc="10" dirty="0" smtClean="0">
                <a:solidFill>
                  <a:schemeClr val="tx1">
                    <a:lumMod val="65000"/>
                    <a:lumOff val="35000"/>
                  </a:schemeClr>
                </a:solidFill>
              </a:rPr>
              <a:t>gemi</a:t>
            </a:r>
            <a:r>
              <a:rPr kumimoji="0" lang="tr-TR" b="0" i="0" u="none" strike="noStrike" kern="1200" cap="none" spc="10" normalizeH="0" baseline="0" noProof="0" dirty="0" smtClean="0">
                <a:ln>
                  <a:noFill/>
                </a:ln>
                <a:solidFill>
                  <a:schemeClr val="tx1">
                    <a:lumMod val="65000"/>
                    <a:lumOff val="35000"/>
                  </a:schemeClr>
                </a:solidFill>
                <a:effectLst/>
                <a:uLnTx/>
                <a:uFillTx/>
                <a:latin typeface="+mn-lt"/>
                <a:ea typeface="+mn-ea"/>
                <a:cs typeface="+mn-cs"/>
              </a:rPr>
              <a:t>&lt;d</a:t>
            </a:r>
            <a:r>
              <a:rPr lang="tr-TR" sz="1050" spc="10" dirty="0" smtClean="0">
                <a:solidFill>
                  <a:schemeClr val="tx1">
                    <a:lumMod val="65000"/>
                    <a:lumOff val="35000"/>
                  </a:schemeClr>
                </a:solidFill>
              </a:rPr>
              <a:t>yengeç</a:t>
            </a:r>
            <a:endParaRPr kumimoji="0" lang="tr-TR" sz="1050" b="0" i="0" u="none" strike="noStrike" kern="1200" cap="none" spc="10" normalizeH="0" baseline="0" noProof="0" dirty="0" smtClean="0">
              <a:ln>
                <a:noFill/>
              </a:ln>
              <a:solidFill>
                <a:schemeClr val="tx1">
                  <a:lumMod val="65000"/>
                  <a:lumOff val="35000"/>
                </a:schemeClr>
              </a:solidFill>
              <a:effectLst/>
              <a:uLnTx/>
              <a:uFillTx/>
            </a:endParaRPr>
          </a:p>
        </p:txBody>
      </p:sp>
      <p:pic>
        <p:nvPicPr>
          <p:cNvPr id="2050" name="Picture 2" descr="İlgili resim"/>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625244" y="652883"/>
            <a:ext cx="1529343" cy="156239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deniz altı ile ilgili görsel sonucu"/>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71696" y="652883"/>
            <a:ext cx="1935529" cy="1450237"/>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timsah ile ilgili görsel sonucu"/>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320903" y="4628615"/>
            <a:ext cx="2135395" cy="1281237"/>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balina su fışkırtma ile ilgili görsel sonucu"/>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302494" y="2470336"/>
            <a:ext cx="2307609" cy="1532341"/>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balina su fışkırtma ile ilgili görsel sonucu"/>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066769" y="2485176"/>
            <a:ext cx="2060223" cy="1545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2915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052"/>
                                        </p:tgtEl>
                                        <p:attrNameLst>
                                          <p:attrName>style.visibility</p:attrName>
                                        </p:attrNameLst>
                                      </p:cBhvr>
                                      <p:to>
                                        <p:strVal val="visible"/>
                                      </p:to>
                                    </p:set>
                                    <p:anim calcmode="lin" valueType="num">
                                      <p:cBhvr additive="base">
                                        <p:cTn id="43" dur="500" fill="hold"/>
                                        <p:tgtEl>
                                          <p:spTgt spid="2052"/>
                                        </p:tgtEl>
                                        <p:attrNameLst>
                                          <p:attrName>ppt_x</p:attrName>
                                        </p:attrNameLst>
                                      </p:cBhvr>
                                      <p:tavLst>
                                        <p:tav tm="0">
                                          <p:val>
                                            <p:strVal val="#ppt_x"/>
                                          </p:val>
                                        </p:tav>
                                        <p:tav tm="100000">
                                          <p:val>
                                            <p:strVal val="#ppt_x"/>
                                          </p:val>
                                        </p:tav>
                                      </p:tavLst>
                                    </p:anim>
                                    <p:anim calcmode="lin" valueType="num">
                                      <p:cBhvr additive="base">
                                        <p:cTn id="44" dur="500" fill="hold"/>
                                        <p:tgtEl>
                                          <p:spTgt spid="2052"/>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050"/>
                                        </p:tgtEl>
                                        <p:attrNameLst>
                                          <p:attrName>style.visibility</p:attrName>
                                        </p:attrNameLst>
                                      </p:cBhvr>
                                      <p:to>
                                        <p:strVal val="visible"/>
                                      </p:to>
                                    </p:set>
                                    <p:anim calcmode="lin" valueType="num">
                                      <p:cBhvr additive="base">
                                        <p:cTn id="49" dur="500" fill="hold"/>
                                        <p:tgtEl>
                                          <p:spTgt spid="2050"/>
                                        </p:tgtEl>
                                        <p:attrNameLst>
                                          <p:attrName>ppt_x</p:attrName>
                                        </p:attrNameLst>
                                      </p:cBhvr>
                                      <p:tavLst>
                                        <p:tav tm="0">
                                          <p:val>
                                            <p:strVal val="#ppt_x"/>
                                          </p:val>
                                        </p:tav>
                                        <p:tav tm="100000">
                                          <p:val>
                                            <p:strVal val="#ppt_x"/>
                                          </p:val>
                                        </p:tav>
                                      </p:tavLst>
                                    </p:anim>
                                    <p:anim calcmode="lin" valueType="num">
                                      <p:cBhvr additive="base">
                                        <p:cTn id="50"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2058"/>
                                        </p:tgtEl>
                                        <p:attrNameLst>
                                          <p:attrName>style.visibility</p:attrName>
                                        </p:attrNameLst>
                                      </p:cBhvr>
                                      <p:to>
                                        <p:strVal val="visible"/>
                                      </p:to>
                                    </p:set>
                                    <p:anim calcmode="lin" valueType="num">
                                      <p:cBhvr additive="base">
                                        <p:cTn id="55" dur="500" fill="hold"/>
                                        <p:tgtEl>
                                          <p:spTgt spid="2058"/>
                                        </p:tgtEl>
                                        <p:attrNameLst>
                                          <p:attrName>ppt_x</p:attrName>
                                        </p:attrNameLst>
                                      </p:cBhvr>
                                      <p:tavLst>
                                        <p:tav tm="0">
                                          <p:val>
                                            <p:strVal val="#ppt_x"/>
                                          </p:val>
                                        </p:tav>
                                        <p:tav tm="100000">
                                          <p:val>
                                            <p:strVal val="#ppt_x"/>
                                          </p:val>
                                        </p:tav>
                                      </p:tavLst>
                                    </p:anim>
                                    <p:anim calcmode="lin" valueType="num">
                                      <p:cBhvr additive="base">
                                        <p:cTn id="56" dur="500" fill="hold"/>
                                        <p:tgtEl>
                                          <p:spTgt spid="2058"/>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2056"/>
                                        </p:tgtEl>
                                        <p:attrNameLst>
                                          <p:attrName>style.visibility</p:attrName>
                                        </p:attrNameLst>
                                      </p:cBhvr>
                                      <p:to>
                                        <p:strVal val="visible"/>
                                      </p:to>
                                    </p:set>
                                    <p:anim calcmode="lin" valueType="num">
                                      <p:cBhvr additive="base">
                                        <p:cTn id="61" dur="500" fill="hold"/>
                                        <p:tgtEl>
                                          <p:spTgt spid="2056"/>
                                        </p:tgtEl>
                                        <p:attrNameLst>
                                          <p:attrName>ppt_x</p:attrName>
                                        </p:attrNameLst>
                                      </p:cBhvr>
                                      <p:tavLst>
                                        <p:tav tm="0">
                                          <p:val>
                                            <p:strVal val="#ppt_x"/>
                                          </p:val>
                                        </p:tav>
                                        <p:tav tm="100000">
                                          <p:val>
                                            <p:strVal val="#ppt_x"/>
                                          </p:val>
                                        </p:tav>
                                      </p:tavLst>
                                    </p:anim>
                                    <p:anim calcmode="lin" valueType="num">
                                      <p:cBhvr additive="base">
                                        <p:cTn id="62" dur="500" fill="hold"/>
                                        <p:tgtEl>
                                          <p:spTgt spid="2056"/>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2054"/>
                                        </p:tgtEl>
                                        <p:attrNameLst>
                                          <p:attrName>style.visibility</p:attrName>
                                        </p:attrNameLst>
                                      </p:cBhvr>
                                      <p:to>
                                        <p:strVal val="visible"/>
                                      </p:to>
                                    </p:set>
                                    <p:anim calcmode="lin" valueType="num">
                                      <p:cBhvr additive="base">
                                        <p:cTn id="67" dur="500" fill="hold"/>
                                        <p:tgtEl>
                                          <p:spTgt spid="2054"/>
                                        </p:tgtEl>
                                        <p:attrNameLst>
                                          <p:attrName>ppt_x</p:attrName>
                                        </p:attrNameLst>
                                      </p:cBhvr>
                                      <p:tavLst>
                                        <p:tav tm="0">
                                          <p:val>
                                            <p:strVal val="#ppt_x"/>
                                          </p:val>
                                        </p:tav>
                                        <p:tav tm="100000">
                                          <p:val>
                                            <p:strVal val="#ppt_x"/>
                                          </p:val>
                                        </p:tav>
                                      </p:tavLst>
                                    </p:anim>
                                    <p:anim calcmode="lin" valueType="num">
                                      <p:cBhvr additive="base">
                                        <p:cTn id="68" dur="500" fill="hold"/>
                                        <p:tgtEl>
                                          <p:spTgt spid="205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P spid="1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692640" cy="731519"/>
          </a:xfrm>
        </p:spPr>
        <p:txBody>
          <a:bodyPr/>
          <a:lstStyle/>
          <a:p>
            <a:r>
              <a:rPr lang="tr-TR" dirty="0" smtClean="0"/>
              <a:t>Özet</a:t>
            </a:r>
            <a:endParaRPr lang="tr-TR" dirty="0"/>
          </a:p>
        </p:txBody>
      </p:sp>
      <p:sp>
        <p:nvSpPr>
          <p:cNvPr id="6" name="TextBox 5"/>
          <p:cNvSpPr txBox="1"/>
          <p:nvPr/>
        </p:nvSpPr>
        <p:spPr>
          <a:xfrm>
            <a:off x="7600949" y="984143"/>
            <a:ext cx="3666319" cy="5300420"/>
          </a:xfrm>
          <a:prstGeom prst="rect">
            <a:avLst/>
          </a:prstGeom>
          <a:ln/>
        </p:spPr>
        <p:style>
          <a:lnRef idx="2">
            <a:schemeClr val="accent1"/>
          </a:lnRef>
          <a:fillRef idx="1">
            <a:schemeClr val="lt1"/>
          </a:fillRef>
          <a:effectRef idx="0">
            <a:schemeClr val="accent1"/>
          </a:effectRef>
          <a:fontRef idx="minor">
            <a:schemeClr val="dk1"/>
          </a:fontRef>
        </p:style>
        <p:txBody>
          <a:bodyPr vert="horz" wrap="square" lIns="91440" tIns="45720" rIns="91440" bIns="45720" rtlCol="0">
            <a:normAutofit fontScale="77500" lnSpcReduction="20000"/>
          </a:bodyPr>
          <a:lstStyle/>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bg1">
                    <a:lumMod val="75000"/>
                  </a:schemeClr>
                </a:solidFill>
              </a:rPr>
              <a:t>Geçen haftanın özeti</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bg1">
                    <a:lumMod val="75000"/>
                  </a:schemeClr>
                </a:solidFill>
              </a:rPr>
              <a:t>Maymun-Fıstık Deneyi</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bg1">
                    <a:lumMod val="75000"/>
                  </a:schemeClr>
                </a:solidFill>
              </a:rPr>
              <a:t>Gemi neden yüzer?</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bg1">
                    <a:lumMod val="75000"/>
                  </a:schemeClr>
                </a:solidFill>
              </a:rPr>
              <a:t>Archiemedes ilkesi</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bg1">
                    <a:lumMod val="75000"/>
                  </a:schemeClr>
                </a:solidFill>
              </a:rPr>
              <a:t>Yüzme, </a:t>
            </a:r>
            <a:r>
              <a:rPr lang="tr-TR" sz="2600" spc="10" dirty="0">
                <a:solidFill>
                  <a:schemeClr val="bg1">
                    <a:lumMod val="75000"/>
                  </a:schemeClr>
                </a:solidFill>
              </a:rPr>
              <a:t>Askıda </a:t>
            </a:r>
            <a:r>
              <a:rPr lang="tr-TR" sz="2600" spc="10" dirty="0" smtClean="0">
                <a:solidFill>
                  <a:schemeClr val="bg1">
                    <a:lumMod val="75000"/>
                  </a:schemeClr>
                </a:solidFill>
              </a:rPr>
              <a:t>Kalma</a:t>
            </a:r>
            <a:r>
              <a:rPr lang="tr-TR" sz="2600" spc="10" dirty="0">
                <a:solidFill>
                  <a:schemeClr val="bg1">
                    <a:lumMod val="75000"/>
                  </a:schemeClr>
                </a:solidFill>
              </a:rPr>
              <a:t>, Batma</a:t>
            </a:r>
          </a:p>
          <a:p>
            <a:pPr marL="640080" lvl="1" indent="-182880">
              <a:lnSpc>
                <a:spcPct val="95000"/>
              </a:lnSpc>
              <a:spcBef>
                <a:spcPts val="1400"/>
              </a:spcBef>
              <a:spcAft>
                <a:spcPts val="200"/>
              </a:spcAft>
              <a:buClr>
                <a:schemeClr val="accent1"/>
              </a:buClr>
              <a:buSzPct val="80000"/>
              <a:buFont typeface="Arial" pitchFamily="34" charset="0"/>
              <a:buChar char="•"/>
            </a:pPr>
            <a:r>
              <a:rPr lang="tr-TR" sz="2000" spc="10" dirty="0">
                <a:solidFill>
                  <a:schemeClr val="bg1">
                    <a:lumMod val="75000"/>
                  </a:schemeClr>
                </a:solidFill>
              </a:rPr>
              <a:t>Yüzme</a:t>
            </a:r>
          </a:p>
          <a:p>
            <a:pPr marL="640080" lvl="1" indent="-182880">
              <a:lnSpc>
                <a:spcPct val="95000"/>
              </a:lnSpc>
              <a:spcBef>
                <a:spcPts val="1400"/>
              </a:spcBef>
              <a:spcAft>
                <a:spcPts val="200"/>
              </a:spcAft>
              <a:buClr>
                <a:schemeClr val="accent1"/>
              </a:buClr>
              <a:buSzPct val="80000"/>
              <a:buFont typeface="Arial" pitchFamily="34" charset="0"/>
              <a:buChar char="•"/>
            </a:pPr>
            <a:r>
              <a:rPr lang="tr-TR" sz="2000" spc="10" dirty="0">
                <a:solidFill>
                  <a:schemeClr val="bg1">
                    <a:lumMod val="75000"/>
                  </a:schemeClr>
                </a:solidFill>
              </a:rPr>
              <a:t>Askıda Kalma</a:t>
            </a:r>
          </a:p>
          <a:p>
            <a:pPr marL="640080" lvl="1" indent="-182880">
              <a:lnSpc>
                <a:spcPct val="95000"/>
              </a:lnSpc>
              <a:spcBef>
                <a:spcPts val="1400"/>
              </a:spcBef>
              <a:spcAft>
                <a:spcPts val="200"/>
              </a:spcAft>
              <a:buClr>
                <a:schemeClr val="accent1"/>
              </a:buClr>
              <a:buSzPct val="80000"/>
              <a:buFont typeface="Arial" pitchFamily="34" charset="0"/>
              <a:buChar char="•"/>
            </a:pPr>
            <a:r>
              <a:rPr lang="tr-TR" sz="2000" spc="10" dirty="0" smtClean="0">
                <a:solidFill>
                  <a:schemeClr val="bg1">
                    <a:lumMod val="75000"/>
                  </a:schemeClr>
                </a:solidFill>
              </a:rPr>
              <a:t>Batma</a:t>
            </a:r>
            <a:endParaRPr lang="tr-TR" sz="2000" spc="10" dirty="0">
              <a:solidFill>
                <a:schemeClr val="bg1">
                  <a:lumMod val="75000"/>
                </a:schemeClr>
              </a:solidFill>
            </a:endParaRP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bg1">
                    <a:lumMod val="75000"/>
                  </a:schemeClr>
                </a:solidFill>
              </a:rPr>
              <a:t>Gemi </a:t>
            </a:r>
            <a:r>
              <a:rPr lang="tr-TR" sz="2600" spc="10" dirty="0">
                <a:solidFill>
                  <a:schemeClr val="bg1">
                    <a:lumMod val="75000"/>
                  </a:schemeClr>
                </a:solidFill>
              </a:rPr>
              <a:t>neden yüzer?</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bg1">
                    <a:lumMod val="75000"/>
                  </a:schemeClr>
                </a:solidFill>
              </a:rPr>
              <a:t>Günlük hayattan örnekler</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accent1"/>
                </a:solidFill>
              </a:rPr>
              <a:t>Özet</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t>Soru Çözümü</a:t>
            </a:r>
          </a:p>
        </p:txBody>
      </p:sp>
      <p:pic>
        <p:nvPicPr>
          <p:cNvPr id="13" name="Picture 2" descr="evreka arşimet ile ilgili görsel sonuc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5750" y="984143"/>
            <a:ext cx="2319648" cy="119898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p:nvPicPr>
        <p:blipFill rotWithShape="1">
          <a:blip r:embed="rId4"/>
          <a:srcRect l="61781" t="16052" r="27625" b="70008"/>
          <a:stretch/>
        </p:blipFill>
        <p:spPr>
          <a:xfrm>
            <a:off x="6044445" y="731520"/>
            <a:ext cx="1451609" cy="1528127"/>
          </a:xfrm>
          <a:prstGeom prst="rect">
            <a:avLst/>
          </a:prstGeom>
        </p:spPr>
      </p:pic>
      <p:pic>
        <p:nvPicPr>
          <p:cNvPr id="15" name="Picture 14"/>
          <p:cNvPicPr>
            <a:picLocks noChangeAspect="1"/>
          </p:cNvPicPr>
          <p:nvPr/>
        </p:nvPicPr>
        <p:blipFill rotWithShape="1">
          <a:blip r:embed="rId5"/>
          <a:srcRect l="63500" t="39258" r="26094" b="46797"/>
          <a:stretch/>
        </p:blipFill>
        <p:spPr>
          <a:xfrm>
            <a:off x="2521001" y="731520"/>
            <a:ext cx="1490930" cy="1598385"/>
          </a:xfrm>
          <a:prstGeom prst="rect">
            <a:avLst/>
          </a:prstGeom>
        </p:spPr>
      </p:pic>
      <p:pic>
        <p:nvPicPr>
          <p:cNvPr id="16" name="Picture 15"/>
          <p:cNvPicPr>
            <a:picLocks noChangeAspect="1"/>
          </p:cNvPicPr>
          <p:nvPr/>
        </p:nvPicPr>
        <p:blipFill>
          <a:blip r:embed="rId6"/>
          <a:stretch>
            <a:fillRect/>
          </a:stretch>
        </p:blipFill>
        <p:spPr>
          <a:xfrm>
            <a:off x="4248433" y="731520"/>
            <a:ext cx="1559510" cy="1553196"/>
          </a:xfrm>
          <a:prstGeom prst="rect">
            <a:avLst/>
          </a:prstGeom>
        </p:spPr>
      </p:pic>
      <p:pic>
        <p:nvPicPr>
          <p:cNvPr id="17" name="Picture 16"/>
          <p:cNvPicPr>
            <a:picLocks noChangeAspect="1"/>
          </p:cNvPicPr>
          <p:nvPr/>
        </p:nvPicPr>
        <p:blipFill rotWithShape="1">
          <a:blip r:embed="rId7"/>
          <a:srcRect l="25424" t="23522" r="21776" b="16479"/>
          <a:stretch/>
        </p:blipFill>
        <p:spPr>
          <a:xfrm>
            <a:off x="230696" y="3288894"/>
            <a:ext cx="2050999" cy="1864545"/>
          </a:xfrm>
          <a:prstGeom prst="rect">
            <a:avLst/>
          </a:prstGeom>
        </p:spPr>
      </p:pic>
      <p:pic>
        <p:nvPicPr>
          <p:cNvPr id="18" name="Picture 2" descr="gemi ile ilgili görsel sonucu"/>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602420" y="2829674"/>
            <a:ext cx="2381542" cy="1209377"/>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demir ile ilgili görsel sonucu"/>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602420" y="4138240"/>
            <a:ext cx="2367445" cy="1209643"/>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descr="deniz sandal ile ilgili görsel sonucu"/>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r="11219"/>
          <a:stretch/>
        </p:blipFill>
        <p:spPr bwMode="auto">
          <a:xfrm>
            <a:off x="5305105" y="2789535"/>
            <a:ext cx="1974080" cy="1289653"/>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tahta ile ilgili görsel sonucu"/>
          <p:cNvPicPr>
            <a:picLocks noChangeAspect="1" noChangeArrowheads="1"/>
          </p:cNvPicPr>
          <p:nvPr/>
        </p:nvPicPr>
        <p:blipFill rotWithShape="1">
          <a:blip r:embed="rId11">
            <a:extLst>
              <a:ext uri="{28A0092B-C50C-407E-A947-70E740481C1C}">
                <a14:useLocalDpi xmlns:a14="http://schemas.microsoft.com/office/drawing/2010/main" val="0"/>
              </a:ext>
            </a:extLst>
          </a:blip>
          <a:srcRect t="19470" b="18359"/>
          <a:stretch/>
        </p:blipFill>
        <p:spPr bwMode="auto">
          <a:xfrm>
            <a:off x="5290590" y="4221166"/>
            <a:ext cx="1973459" cy="12269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8063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ppt_x"/>
                                          </p:val>
                                        </p:tav>
                                        <p:tav tm="100000">
                                          <p:val>
                                            <p:strVal val="#ppt_x"/>
                                          </p:val>
                                        </p:tav>
                                      </p:tavLst>
                                    </p:anim>
                                    <p:anim calcmode="lin" valueType="num">
                                      <p:cBhvr additive="base">
                                        <p:cTn id="38" dur="500" fill="hold"/>
                                        <p:tgtEl>
                                          <p:spTgt spid="18"/>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ppt_x"/>
                                          </p:val>
                                        </p:tav>
                                        <p:tav tm="100000">
                                          <p:val>
                                            <p:strVal val="#ppt_x"/>
                                          </p:val>
                                        </p:tav>
                                      </p:tavLst>
                                    </p:anim>
                                    <p:anim calcmode="lin" valueType="num">
                                      <p:cBhvr additive="base">
                                        <p:cTn id="4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additive="base">
                                        <p:cTn id="47" dur="500" fill="hold"/>
                                        <p:tgtEl>
                                          <p:spTgt spid="20"/>
                                        </p:tgtEl>
                                        <p:attrNameLst>
                                          <p:attrName>ppt_x</p:attrName>
                                        </p:attrNameLst>
                                      </p:cBhvr>
                                      <p:tavLst>
                                        <p:tav tm="0">
                                          <p:val>
                                            <p:strVal val="#ppt_x"/>
                                          </p:val>
                                        </p:tav>
                                        <p:tav tm="100000">
                                          <p:val>
                                            <p:strVal val="#ppt_x"/>
                                          </p:val>
                                        </p:tav>
                                      </p:tavLst>
                                    </p:anim>
                                    <p:anim calcmode="lin" valueType="num">
                                      <p:cBhvr additive="base">
                                        <p:cTn id="48" dur="500" fill="hold"/>
                                        <p:tgtEl>
                                          <p:spTgt spid="20"/>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500" fill="hold"/>
                                        <p:tgtEl>
                                          <p:spTgt spid="21"/>
                                        </p:tgtEl>
                                        <p:attrNameLst>
                                          <p:attrName>ppt_x</p:attrName>
                                        </p:attrNameLst>
                                      </p:cBhvr>
                                      <p:tavLst>
                                        <p:tav tm="0">
                                          <p:val>
                                            <p:strVal val="#ppt_x"/>
                                          </p:val>
                                        </p:tav>
                                        <p:tav tm="100000">
                                          <p:val>
                                            <p:strVal val="#ppt_x"/>
                                          </p:val>
                                        </p:tav>
                                      </p:tavLst>
                                    </p:anim>
                                    <p:anim calcmode="lin" valueType="num">
                                      <p:cBhvr additive="base">
                                        <p:cTn id="5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933"/>
            <a:ext cx="9692640" cy="926327"/>
          </a:xfrm>
        </p:spPr>
        <p:txBody>
          <a:bodyPr/>
          <a:lstStyle/>
          <a:p>
            <a:r>
              <a:rPr lang="tr-TR" dirty="0" smtClean="0"/>
              <a:t>Soru Çözümü</a:t>
            </a:r>
            <a:endParaRPr lang="tr-TR" dirty="0"/>
          </a:p>
        </p:txBody>
      </p:sp>
      <p:sp>
        <p:nvSpPr>
          <p:cNvPr id="5" name="TextBox 4"/>
          <p:cNvSpPr txBox="1"/>
          <p:nvPr/>
        </p:nvSpPr>
        <p:spPr>
          <a:xfrm>
            <a:off x="5017770" y="6183630"/>
            <a:ext cx="1634490" cy="514350"/>
          </a:xfrm>
          <a:prstGeom prst="rect">
            <a:avLst/>
          </a:prstGeom>
          <a:solidFill>
            <a:schemeClr val="bg1"/>
          </a:solidFill>
          <a:ln w="28575">
            <a:solidFill>
              <a:schemeClr val="accent5">
                <a:lumMod val="60000"/>
                <a:lumOff val="40000"/>
              </a:schemeClr>
            </a:solidFill>
          </a:ln>
        </p:spPr>
        <p:txBody>
          <a:bodyPr vert="horz" wrap="square" lIns="91440" tIns="45720" rIns="91440" bIns="45720" rtlCol="0">
            <a:normAutofit/>
          </a:bodyPr>
          <a:lstStyle/>
          <a:p>
            <a:pPr marR="0" algn="l" defTabSz="914400" rtl="0" eaLnBrk="1" fontAlgn="auto" latinLnBrk="0" hangingPunct="1">
              <a:lnSpc>
                <a:spcPct val="95000"/>
              </a:lnSpc>
              <a:spcBef>
                <a:spcPts val="1400"/>
              </a:spcBef>
              <a:spcAft>
                <a:spcPts val="200"/>
              </a:spcAft>
              <a:buClr>
                <a:schemeClr val="accent1"/>
              </a:buClr>
              <a:buSzPct val="80000"/>
              <a:tabLst/>
            </a:pPr>
            <a:r>
              <a:rPr kumimoji="0" lang="tr-TR" sz="2600" b="0" i="0" u="none" strike="noStrike" kern="1200" cap="none" spc="10" normalizeH="0" baseline="0" noProof="0" dirty="0" smtClean="0">
                <a:ln>
                  <a:noFill/>
                </a:ln>
                <a:solidFill>
                  <a:schemeClr val="tx1">
                    <a:lumMod val="65000"/>
                    <a:lumOff val="35000"/>
                  </a:schemeClr>
                </a:solidFill>
                <a:effectLst/>
                <a:uLnTx/>
                <a:uFillTx/>
                <a:latin typeface="+mn-lt"/>
                <a:ea typeface="+mn-ea"/>
                <a:cs typeface="+mn-cs"/>
              </a:rPr>
              <a:t>2017-ygs</a:t>
            </a:r>
          </a:p>
        </p:txBody>
      </p:sp>
      <p:sp>
        <p:nvSpPr>
          <p:cNvPr id="8" name="TextBox 7"/>
          <p:cNvSpPr txBox="1"/>
          <p:nvPr/>
        </p:nvSpPr>
        <p:spPr>
          <a:xfrm>
            <a:off x="7543799" y="984143"/>
            <a:ext cx="3723469" cy="5300420"/>
          </a:xfrm>
          <a:prstGeom prst="rect">
            <a:avLst/>
          </a:prstGeom>
          <a:ln/>
        </p:spPr>
        <p:style>
          <a:lnRef idx="2">
            <a:schemeClr val="accent1"/>
          </a:lnRef>
          <a:fillRef idx="1">
            <a:schemeClr val="lt1"/>
          </a:fillRef>
          <a:effectRef idx="0">
            <a:schemeClr val="accent1"/>
          </a:effectRef>
          <a:fontRef idx="minor">
            <a:schemeClr val="dk1"/>
          </a:fontRef>
        </p:style>
        <p:txBody>
          <a:bodyPr vert="horz" wrap="square" lIns="91440" tIns="45720" rIns="91440" bIns="45720" rtlCol="0">
            <a:normAutofit fontScale="77500" lnSpcReduction="20000"/>
          </a:bodyPr>
          <a:lstStyle/>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bg1">
                    <a:lumMod val="75000"/>
                  </a:schemeClr>
                </a:solidFill>
              </a:rPr>
              <a:t>Geçen haftanın özeti</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bg1">
                    <a:lumMod val="75000"/>
                  </a:schemeClr>
                </a:solidFill>
              </a:rPr>
              <a:t>Maymun-Fıstık Deneyi</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bg1">
                    <a:lumMod val="75000"/>
                  </a:schemeClr>
                </a:solidFill>
              </a:rPr>
              <a:t>Gemi neden yüzer?</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bg1">
                    <a:lumMod val="75000"/>
                  </a:schemeClr>
                </a:solidFill>
              </a:rPr>
              <a:t>Archiemedes ilkesi</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bg1">
                    <a:lumMod val="75000"/>
                  </a:schemeClr>
                </a:solidFill>
              </a:rPr>
              <a:t>Yüzme, </a:t>
            </a:r>
            <a:r>
              <a:rPr lang="tr-TR" sz="2600" spc="10" dirty="0">
                <a:solidFill>
                  <a:schemeClr val="bg1">
                    <a:lumMod val="75000"/>
                  </a:schemeClr>
                </a:solidFill>
              </a:rPr>
              <a:t>Askıda </a:t>
            </a:r>
            <a:r>
              <a:rPr lang="tr-TR" sz="2600" spc="10" dirty="0" smtClean="0">
                <a:solidFill>
                  <a:schemeClr val="bg1">
                    <a:lumMod val="75000"/>
                  </a:schemeClr>
                </a:solidFill>
              </a:rPr>
              <a:t>Kalma</a:t>
            </a:r>
            <a:r>
              <a:rPr lang="tr-TR" sz="2600" spc="10" dirty="0">
                <a:solidFill>
                  <a:schemeClr val="bg1">
                    <a:lumMod val="75000"/>
                  </a:schemeClr>
                </a:solidFill>
              </a:rPr>
              <a:t>, Batma</a:t>
            </a:r>
          </a:p>
          <a:p>
            <a:pPr marL="640080" lvl="1" indent="-182880">
              <a:lnSpc>
                <a:spcPct val="95000"/>
              </a:lnSpc>
              <a:spcBef>
                <a:spcPts val="1400"/>
              </a:spcBef>
              <a:spcAft>
                <a:spcPts val="200"/>
              </a:spcAft>
              <a:buClr>
                <a:schemeClr val="accent1"/>
              </a:buClr>
              <a:buSzPct val="80000"/>
              <a:buFont typeface="Arial" pitchFamily="34" charset="0"/>
              <a:buChar char="•"/>
            </a:pPr>
            <a:r>
              <a:rPr lang="tr-TR" sz="2000" spc="10" dirty="0">
                <a:solidFill>
                  <a:schemeClr val="bg1">
                    <a:lumMod val="75000"/>
                  </a:schemeClr>
                </a:solidFill>
              </a:rPr>
              <a:t>Yüzme</a:t>
            </a:r>
          </a:p>
          <a:p>
            <a:pPr marL="640080" lvl="1" indent="-182880">
              <a:lnSpc>
                <a:spcPct val="95000"/>
              </a:lnSpc>
              <a:spcBef>
                <a:spcPts val="1400"/>
              </a:spcBef>
              <a:spcAft>
                <a:spcPts val="200"/>
              </a:spcAft>
              <a:buClr>
                <a:schemeClr val="accent1"/>
              </a:buClr>
              <a:buSzPct val="80000"/>
              <a:buFont typeface="Arial" pitchFamily="34" charset="0"/>
              <a:buChar char="•"/>
            </a:pPr>
            <a:r>
              <a:rPr lang="tr-TR" sz="2000" spc="10" dirty="0">
                <a:solidFill>
                  <a:schemeClr val="bg1">
                    <a:lumMod val="75000"/>
                  </a:schemeClr>
                </a:solidFill>
              </a:rPr>
              <a:t>Askıda Kalma</a:t>
            </a:r>
          </a:p>
          <a:p>
            <a:pPr marL="640080" lvl="1" indent="-182880">
              <a:lnSpc>
                <a:spcPct val="95000"/>
              </a:lnSpc>
              <a:spcBef>
                <a:spcPts val="1400"/>
              </a:spcBef>
              <a:spcAft>
                <a:spcPts val="200"/>
              </a:spcAft>
              <a:buClr>
                <a:schemeClr val="accent1"/>
              </a:buClr>
              <a:buSzPct val="80000"/>
              <a:buFont typeface="Arial" pitchFamily="34" charset="0"/>
              <a:buChar char="•"/>
            </a:pPr>
            <a:r>
              <a:rPr lang="tr-TR" sz="2000" spc="10" dirty="0" smtClean="0">
                <a:solidFill>
                  <a:schemeClr val="bg1">
                    <a:lumMod val="75000"/>
                  </a:schemeClr>
                </a:solidFill>
              </a:rPr>
              <a:t>Batma</a:t>
            </a:r>
            <a:endParaRPr lang="tr-TR" sz="2000" spc="10" dirty="0">
              <a:solidFill>
                <a:schemeClr val="bg1">
                  <a:lumMod val="75000"/>
                </a:schemeClr>
              </a:solidFill>
            </a:endParaRP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bg1">
                    <a:lumMod val="75000"/>
                  </a:schemeClr>
                </a:solidFill>
              </a:rPr>
              <a:t>Gemi </a:t>
            </a:r>
            <a:r>
              <a:rPr lang="tr-TR" sz="2600" spc="10" dirty="0">
                <a:solidFill>
                  <a:schemeClr val="bg1">
                    <a:lumMod val="75000"/>
                  </a:schemeClr>
                </a:solidFill>
              </a:rPr>
              <a:t>neden yüzer?</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bg1">
                    <a:lumMod val="75000"/>
                  </a:schemeClr>
                </a:solidFill>
              </a:rPr>
              <a:t>Günlük hayattan örnekler</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bg1">
                    <a:lumMod val="75000"/>
                  </a:schemeClr>
                </a:solidFill>
              </a:rPr>
              <a:t>Özet</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accent1"/>
                </a:solidFill>
              </a:rPr>
              <a:t>Soru Çözümü</a:t>
            </a:r>
          </a:p>
        </p:txBody>
      </p:sp>
      <p:pic>
        <p:nvPicPr>
          <p:cNvPr id="3" name="Picture 2"/>
          <p:cNvPicPr>
            <a:picLocks noChangeAspect="1"/>
          </p:cNvPicPr>
          <p:nvPr/>
        </p:nvPicPr>
        <p:blipFill rotWithShape="1">
          <a:blip r:embed="rId3"/>
          <a:srcRect l="52625" t="17288" r="21125" b="42128"/>
          <a:stretch/>
        </p:blipFill>
        <p:spPr>
          <a:xfrm>
            <a:off x="228599" y="937260"/>
            <a:ext cx="4047729" cy="5006340"/>
          </a:xfrm>
          <a:prstGeom prst="rect">
            <a:avLst/>
          </a:prstGeom>
        </p:spPr>
      </p:pic>
      <p:sp>
        <p:nvSpPr>
          <p:cNvPr id="10" name="Oval 9"/>
          <p:cNvSpPr/>
          <p:nvPr/>
        </p:nvSpPr>
        <p:spPr>
          <a:xfrm>
            <a:off x="674369" y="5474583"/>
            <a:ext cx="365760" cy="605790"/>
          </a:xfrm>
          <a:prstGeom prst="ellipse">
            <a:avLst/>
          </a:prstGeom>
          <a:noFill/>
          <a:ln>
            <a:solidFill>
              <a:schemeClr val="accent1">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tr-TR">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2404651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933"/>
            <a:ext cx="9692640" cy="926327"/>
          </a:xfrm>
        </p:spPr>
        <p:txBody>
          <a:bodyPr/>
          <a:lstStyle/>
          <a:p>
            <a:r>
              <a:rPr lang="tr-TR" dirty="0" smtClean="0"/>
              <a:t>Soru Çözümü</a:t>
            </a:r>
            <a:endParaRPr lang="tr-TR" dirty="0"/>
          </a:p>
        </p:txBody>
      </p:sp>
      <p:sp>
        <p:nvSpPr>
          <p:cNvPr id="5" name="TextBox 4"/>
          <p:cNvSpPr txBox="1"/>
          <p:nvPr/>
        </p:nvSpPr>
        <p:spPr>
          <a:xfrm>
            <a:off x="5017770" y="6183630"/>
            <a:ext cx="1634490" cy="514350"/>
          </a:xfrm>
          <a:prstGeom prst="rect">
            <a:avLst/>
          </a:prstGeom>
          <a:solidFill>
            <a:schemeClr val="bg1"/>
          </a:solidFill>
          <a:ln w="28575">
            <a:solidFill>
              <a:schemeClr val="accent5">
                <a:lumMod val="60000"/>
                <a:lumOff val="40000"/>
              </a:schemeClr>
            </a:solidFill>
          </a:ln>
        </p:spPr>
        <p:txBody>
          <a:bodyPr vert="horz" wrap="square" lIns="91440" tIns="45720" rIns="91440" bIns="45720" rtlCol="0">
            <a:normAutofit/>
          </a:bodyPr>
          <a:lstStyle/>
          <a:p>
            <a:pPr marR="0" algn="l" defTabSz="914400" rtl="0" eaLnBrk="1" fontAlgn="auto" latinLnBrk="0" hangingPunct="1">
              <a:lnSpc>
                <a:spcPct val="95000"/>
              </a:lnSpc>
              <a:spcBef>
                <a:spcPts val="1400"/>
              </a:spcBef>
              <a:spcAft>
                <a:spcPts val="200"/>
              </a:spcAft>
              <a:buClr>
                <a:schemeClr val="accent1"/>
              </a:buClr>
              <a:buSzPct val="80000"/>
              <a:tabLst/>
            </a:pPr>
            <a:r>
              <a:rPr kumimoji="0" lang="tr-TR" sz="2600" b="0" i="0" u="none" strike="noStrike" kern="1200" cap="none" spc="10" normalizeH="0" baseline="0" noProof="0" dirty="0" smtClean="0">
                <a:ln>
                  <a:noFill/>
                </a:ln>
                <a:solidFill>
                  <a:schemeClr val="tx1">
                    <a:lumMod val="65000"/>
                    <a:lumOff val="35000"/>
                  </a:schemeClr>
                </a:solidFill>
                <a:effectLst/>
                <a:uLnTx/>
                <a:uFillTx/>
                <a:latin typeface="+mn-lt"/>
                <a:ea typeface="+mn-ea"/>
                <a:cs typeface="+mn-cs"/>
              </a:rPr>
              <a:t>2013-lys</a:t>
            </a:r>
          </a:p>
        </p:txBody>
      </p:sp>
      <p:sp>
        <p:nvSpPr>
          <p:cNvPr id="8" name="TextBox 7"/>
          <p:cNvSpPr txBox="1"/>
          <p:nvPr/>
        </p:nvSpPr>
        <p:spPr>
          <a:xfrm>
            <a:off x="7543799" y="984143"/>
            <a:ext cx="3723469" cy="5300420"/>
          </a:xfrm>
          <a:prstGeom prst="rect">
            <a:avLst/>
          </a:prstGeom>
          <a:ln/>
        </p:spPr>
        <p:style>
          <a:lnRef idx="2">
            <a:schemeClr val="accent1"/>
          </a:lnRef>
          <a:fillRef idx="1">
            <a:schemeClr val="lt1"/>
          </a:fillRef>
          <a:effectRef idx="0">
            <a:schemeClr val="accent1"/>
          </a:effectRef>
          <a:fontRef idx="minor">
            <a:schemeClr val="dk1"/>
          </a:fontRef>
        </p:style>
        <p:txBody>
          <a:bodyPr vert="horz" wrap="square" lIns="91440" tIns="45720" rIns="91440" bIns="45720" rtlCol="0">
            <a:normAutofit fontScale="77500" lnSpcReduction="20000"/>
          </a:bodyPr>
          <a:lstStyle/>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bg1">
                    <a:lumMod val="75000"/>
                  </a:schemeClr>
                </a:solidFill>
              </a:rPr>
              <a:t>Geçen haftanın özeti</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bg1">
                    <a:lumMod val="75000"/>
                  </a:schemeClr>
                </a:solidFill>
              </a:rPr>
              <a:t>Maymun-Fıstık Deneyi</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bg1">
                    <a:lumMod val="75000"/>
                  </a:schemeClr>
                </a:solidFill>
              </a:rPr>
              <a:t>Gemi neden yüzer?</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bg1">
                    <a:lumMod val="75000"/>
                  </a:schemeClr>
                </a:solidFill>
              </a:rPr>
              <a:t>Archiemedes ilkesi</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bg1">
                    <a:lumMod val="75000"/>
                  </a:schemeClr>
                </a:solidFill>
              </a:rPr>
              <a:t>Yüzme, </a:t>
            </a:r>
            <a:r>
              <a:rPr lang="tr-TR" sz="2600" spc="10" dirty="0">
                <a:solidFill>
                  <a:schemeClr val="bg1">
                    <a:lumMod val="75000"/>
                  </a:schemeClr>
                </a:solidFill>
              </a:rPr>
              <a:t>Askıda </a:t>
            </a:r>
            <a:r>
              <a:rPr lang="tr-TR" sz="2600" spc="10" dirty="0" smtClean="0">
                <a:solidFill>
                  <a:schemeClr val="bg1">
                    <a:lumMod val="75000"/>
                  </a:schemeClr>
                </a:solidFill>
              </a:rPr>
              <a:t>Kalma</a:t>
            </a:r>
            <a:r>
              <a:rPr lang="tr-TR" sz="2600" spc="10" dirty="0">
                <a:solidFill>
                  <a:schemeClr val="bg1">
                    <a:lumMod val="75000"/>
                  </a:schemeClr>
                </a:solidFill>
              </a:rPr>
              <a:t>, Batma</a:t>
            </a:r>
          </a:p>
          <a:p>
            <a:pPr marL="640080" lvl="1" indent="-182880">
              <a:lnSpc>
                <a:spcPct val="95000"/>
              </a:lnSpc>
              <a:spcBef>
                <a:spcPts val="1400"/>
              </a:spcBef>
              <a:spcAft>
                <a:spcPts val="200"/>
              </a:spcAft>
              <a:buClr>
                <a:schemeClr val="accent1"/>
              </a:buClr>
              <a:buSzPct val="80000"/>
              <a:buFont typeface="Arial" pitchFamily="34" charset="0"/>
              <a:buChar char="•"/>
            </a:pPr>
            <a:r>
              <a:rPr lang="tr-TR" sz="2000" spc="10" dirty="0">
                <a:solidFill>
                  <a:schemeClr val="bg1">
                    <a:lumMod val="75000"/>
                  </a:schemeClr>
                </a:solidFill>
              </a:rPr>
              <a:t>Yüzme</a:t>
            </a:r>
          </a:p>
          <a:p>
            <a:pPr marL="640080" lvl="1" indent="-182880">
              <a:lnSpc>
                <a:spcPct val="95000"/>
              </a:lnSpc>
              <a:spcBef>
                <a:spcPts val="1400"/>
              </a:spcBef>
              <a:spcAft>
                <a:spcPts val="200"/>
              </a:spcAft>
              <a:buClr>
                <a:schemeClr val="accent1"/>
              </a:buClr>
              <a:buSzPct val="80000"/>
              <a:buFont typeface="Arial" pitchFamily="34" charset="0"/>
              <a:buChar char="•"/>
            </a:pPr>
            <a:r>
              <a:rPr lang="tr-TR" sz="2000" spc="10" dirty="0">
                <a:solidFill>
                  <a:schemeClr val="bg1">
                    <a:lumMod val="75000"/>
                  </a:schemeClr>
                </a:solidFill>
              </a:rPr>
              <a:t>Askıda Kalma</a:t>
            </a:r>
          </a:p>
          <a:p>
            <a:pPr marL="640080" lvl="1" indent="-182880">
              <a:lnSpc>
                <a:spcPct val="95000"/>
              </a:lnSpc>
              <a:spcBef>
                <a:spcPts val="1400"/>
              </a:spcBef>
              <a:spcAft>
                <a:spcPts val="200"/>
              </a:spcAft>
              <a:buClr>
                <a:schemeClr val="accent1"/>
              </a:buClr>
              <a:buSzPct val="80000"/>
              <a:buFont typeface="Arial" pitchFamily="34" charset="0"/>
              <a:buChar char="•"/>
            </a:pPr>
            <a:r>
              <a:rPr lang="tr-TR" sz="2000" spc="10" dirty="0">
                <a:solidFill>
                  <a:schemeClr val="bg1">
                    <a:lumMod val="75000"/>
                  </a:schemeClr>
                </a:solidFill>
              </a:rPr>
              <a:t>Batma</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bg1">
                    <a:lumMod val="75000"/>
                  </a:schemeClr>
                </a:solidFill>
              </a:rPr>
              <a:t>Gemi neden yüzer?</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bg1">
                    <a:lumMod val="75000"/>
                  </a:schemeClr>
                </a:solidFill>
              </a:rPr>
              <a:t>Günlük hayattan örnekler</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bg1">
                    <a:lumMod val="75000"/>
                  </a:schemeClr>
                </a:solidFill>
              </a:rPr>
              <a:t>Özet</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accent1"/>
                </a:solidFill>
              </a:rPr>
              <a:t>Soru Çözümü</a:t>
            </a:r>
          </a:p>
        </p:txBody>
      </p:sp>
      <p:pic>
        <p:nvPicPr>
          <p:cNvPr id="7" name="Picture 6"/>
          <p:cNvPicPr>
            <a:picLocks noChangeAspect="1"/>
          </p:cNvPicPr>
          <p:nvPr/>
        </p:nvPicPr>
        <p:blipFill rotWithShape="1">
          <a:blip r:embed="rId3"/>
          <a:srcRect l="23624" t="29478" r="51532" b="21070"/>
          <a:stretch/>
        </p:blipFill>
        <p:spPr>
          <a:xfrm>
            <a:off x="742951" y="1154429"/>
            <a:ext cx="3383280" cy="5387713"/>
          </a:xfrm>
          <a:prstGeom prst="rect">
            <a:avLst/>
          </a:prstGeom>
        </p:spPr>
      </p:pic>
      <p:sp>
        <p:nvSpPr>
          <p:cNvPr id="9" name="Oval 8"/>
          <p:cNvSpPr/>
          <p:nvPr/>
        </p:nvSpPr>
        <p:spPr>
          <a:xfrm>
            <a:off x="742951" y="5297805"/>
            <a:ext cx="365760" cy="605790"/>
          </a:xfrm>
          <a:prstGeom prst="ellipse">
            <a:avLst/>
          </a:prstGeom>
          <a:noFill/>
          <a:ln>
            <a:solidFill>
              <a:schemeClr val="accent1">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tr-TR">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4152804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933"/>
            <a:ext cx="9692640" cy="926327"/>
          </a:xfrm>
        </p:spPr>
        <p:txBody>
          <a:bodyPr/>
          <a:lstStyle/>
          <a:p>
            <a:r>
              <a:rPr lang="tr-TR" dirty="0" smtClean="0"/>
              <a:t>Soru Çözümü</a:t>
            </a:r>
            <a:endParaRPr lang="tr-TR" dirty="0"/>
          </a:p>
        </p:txBody>
      </p:sp>
      <p:sp>
        <p:nvSpPr>
          <p:cNvPr id="5" name="TextBox 4"/>
          <p:cNvSpPr txBox="1"/>
          <p:nvPr/>
        </p:nvSpPr>
        <p:spPr>
          <a:xfrm>
            <a:off x="5017770" y="6183630"/>
            <a:ext cx="1634490" cy="514350"/>
          </a:xfrm>
          <a:prstGeom prst="rect">
            <a:avLst/>
          </a:prstGeom>
          <a:solidFill>
            <a:schemeClr val="bg1"/>
          </a:solidFill>
          <a:ln w="28575">
            <a:solidFill>
              <a:schemeClr val="accent5">
                <a:lumMod val="60000"/>
                <a:lumOff val="40000"/>
              </a:schemeClr>
            </a:solidFill>
          </a:ln>
        </p:spPr>
        <p:txBody>
          <a:bodyPr vert="horz" wrap="square" lIns="91440" tIns="45720" rIns="91440" bIns="45720" rtlCol="0">
            <a:normAutofit/>
          </a:bodyPr>
          <a:lstStyle/>
          <a:p>
            <a:pPr marR="0" algn="l" defTabSz="914400" rtl="0" eaLnBrk="1" fontAlgn="auto" latinLnBrk="0" hangingPunct="1">
              <a:lnSpc>
                <a:spcPct val="95000"/>
              </a:lnSpc>
              <a:spcBef>
                <a:spcPts val="1400"/>
              </a:spcBef>
              <a:spcAft>
                <a:spcPts val="200"/>
              </a:spcAft>
              <a:buClr>
                <a:schemeClr val="accent1"/>
              </a:buClr>
              <a:buSzPct val="80000"/>
              <a:tabLst/>
            </a:pPr>
            <a:r>
              <a:rPr kumimoji="0" lang="tr-TR" sz="2600" b="0" i="0" u="none" strike="noStrike" kern="1200" cap="none" spc="10" normalizeH="0" baseline="0" noProof="0" dirty="0" smtClean="0">
                <a:ln>
                  <a:noFill/>
                </a:ln>
                <a:solidFill>
                  <a:schemeClr val="tx1">
                    <a:lumMod val="65000"/>
                    <a:lumOff val="35000"/>
                  </a:schemeClr>
                </a:solidFill>
                <a:effectLst/>
                <a:uLnTx/>
                <a:uFillTx/>
                <a:latin typeface="+mn-lt"/>
                <a:ea typeface="+mn-ea"/>
                <a:cs typeface="+mn-cs"/>
              </a:rPr>
              <a:t>2012-ygs</a:t>
            </a:r>
          </a:p>
        </p:txBody>
      </p:sp>
      <p:sp>
        <p:nvSpPr>
          <p:cNvPr id="8" name="TextBox 7"/>
          <p:cNvSpPr txBox="1"/>
          <p:nvPr/>
        </p:nvSpPr>
        <p:spPr>
          <a:xfrm>
            <a:off x="7543799" y="984143"/>
            <a:ext cx="3723469" cy="5300420"/>
          </a:xfrm>
          <a:prstGeom prst="rect">
            <a:avLst/>
          </a:prstGeom>
          <a:ln/>
        </p:spPr>
        <p:style>
          <a:lnRef idx="2">
            <a:schemeClr val="accent1"/>
          </a:lnRef>
          <a:fillRef idx="1">
            <a:schemeClr val="lt1"/>
          </a:fillRef>
          <a:effectRef idx="0">
            <a:schemeClr val="accent1"/>
          </a:effectRef>
          <a:fontRef idx="minor">
            <a:schemeClr val="dk1"/>
          </a:fontRef>
        </p:style>
        <p:txBody>
          <a:bodyPr vert="horz" wrap="square" lIns="91440" tIns="45720" rIns="91440" bIns="45720" rtlCol="0">
            <a:normAutofit fontScale="77500" lnSpcReduction="20000"/>
          </a:bodyPr>
          <a:lstStyle/>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bg1">
                    <a:lumMod val="75000"/>
                  </a:schemeClr>
                </a:solidFill>
              </a:rPr>
              <a:t>Geçen haftanın özeti</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bg1">
                    <a:lumMod val="75000"/>
                  </a:schemeClr>
                </a:solidFill>
              </a:rPr>
              <a:t>Maymun-Fıstık Deneyi</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bg1">
                    <a:lumMod val="75000"/>
                  </a:schemeClr>
                </a:solidFill>
              </a:rPr>
              <a:t>Gemi neden yüzer?</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bg1">
                    <a:lumMod val="75000"/>
                  </a:schemeClr>
                </a:solidFill>
              </a:rPr>
              <a:t>Archiemedes ilkesi</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bg1">
                    <a:lumMod val="75000"/>
                  </a:schemeClr>
                </a:solidFill>
              </a:rPr>
              <a:t>Yüzme, </a:t>
            </a:r>
            <a:r>
              <a:rPr lang="tr-TR" sz="2600" spc="10" dirty="0">
                <a:solidFill>
                  <a:schemeClr val="bg1">
                    <a:lumMod val="75000"/>
                  </a:schemeClr>
                </a:solidFill>
              </a:rPr>
              <a:t>Askıda </a:t>
            </a:r>
            <a:r>
              <a:rPr lang="tr-TR" sz="2600" spc="10" dirty="0" smtClean="0">
                <a:solidFill>
                  <a:schemeClr val="bg1">
                    <a:lumMod val="75000"/>
                  </a:schemeClr>
                </a:solidFill>
              </a:rPr>
              <a:t>Kalma</a:t>
            </a:r>
            <a:r>
              <a:rPr lang="tr-TR" sz="2600" spc="10" dirty="0">
                <a:solidFill>
                  <a:schemeClr val="bg1">
                    <a:lumMod val="75000"/>
                  </a:schemeClr>
                </a:solidFill>
              </a:rPr>
              <a:t>, Batma</a:t>
            </a:r>
          </a:p>
          <a:p>
            <a:pPr marL="640080" lvl="1" indent="-182880">
              <a:lnSpc>
                <a:spcPct val="95000"/>
              </a:lnSpc>
              <a:spcBef>
                <a:spcPts val="1400"/>
              </a:spcBef>
              <a:spcAft>
                <a:spcPts val="200"/>
              </a:spcAft>
              <a:buClr>
                <a:schemeClr val="accent1"/>
              </a:buClr>
              <a:buSzPct val="80000"/>
              <a:buFont typeface="Arial" pitchFamily="34" charset="0"/>
              <a:buChar char="•"/>
            </a:pPr>
            <a:r>
              <a:rPr lang="tr-TR" sz="2000" spc="10" dirty="0">
                <a:solidFill>
                  <a:schemeClr val="bg1">
                    <a:lumMod val="75000"/>
                  </a:schemeClr>
                </a:solidFill>
              </a:rPr>
              <a:t>Yüzme</a:t>
            </a:r>
          </a:p>
          <a:p>
            <a:pPr marL="640080" lvl="1" indent="-182880">
              <a:lnSpc>
                <a:spcPct val="95000"/>
              </a:lnSpc>
              <a:spcBef>
                <a:spcPts val="1400"/>
              </a:spcBef>
              <a:spcAft>
                <a:spcPts val="200"/>
              </a:spcAft>
              <a:buClr>
                <a:schemeClr val="accent1"/>
              </a:buClr>
              <a:buSzPct val="80000"/>
              <a:buFont typeface="Arial" pitchFamily="34" charset="0"/>
              <a:buChar char="•"/>
            </a:pPr>
            <a:r>
              <a:rPr lang="tr-TR" sz="2000" spc="10" dirty="0">
                <a:solidFill>
                  <a:schemeClr val="bg1">
                    <a:lumMod val="75000"/>
                  </a:schemeClr>
                </a:solidFill>
              </a:rPr>
              <a:t>Askıda Kalma</a:t>
            </a:r>
          </a:p>
          <a:p>
            <a:pPr marL="640080" lvl="1" indent="-182880">
              <a:lnSpc>
                <a:spcPct val="95000"/>
              </a:lnSpc>
              <a:spcBef>
                <a:spcPts val="1400"/>
              </a:spcBef>
              <a:spcAft>
                <a:spcPts val="200"/>
              </a:spcAft>
              <a:buClr>
                <a:schemeClr val="accent1"/>
              </a:buClr>
              <a:buSzPct val="80000"/>
              <a:buFont typeface="Arial" pitchFamily="34" charset="0"/>
              <a:buChar char="•"/>
            </a:pPr>
            <a:r>
              <a:rPr lang="tr-TR" sz="2000" spc="10" dirty="0">
                <a:solidFill>
                  <a:schemeClr val="bg1">
                    <a:lumMod val="75000"/>
                  </a:schemeClr>
                </a:solidFill>
              </a:rPr>
              <a:t>Batma</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bg1">
                    <a:lumMod val="75000"/>
                  </a:schemeClr>
                </a:solidFill>
              </a:rPr>
              <a:t>Gemi neden yüzer?</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bg1">
                    <a:lumMod val="75000"/>
                  </a:schemeClr>
                </a:solidFill>
              </a:rPr>
              <a:t>Günlük hayattan örnekler</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bg1">
                    <a:lumMod val="75000"/>
                  </a:schemeClr>
                </a:solidFill>
              </a:rPr>
              <a:t>Özet</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accent1"/>
                </a:solidFill>
              </a:rPr>
              <a:t>Soru Çözümü</a:t>
            </a:r>
          </a:p>
        </p:txBody>
      </p:sp>
      <p:pic>
        <p:nvPicPr>
          <p:cNvPr id="10" name="Picture 9"/>
          <p:cNvPicPr>
            <a:picLocks noChangeAspect="1"/>
          </p:cNvPicPr>
          <p:nvPr/>
        </p:nvPicPr>
        <p:blipFill rotWithShape="1">
          <a:blip r:embed="rId3"/>
          <a:srcRect l="23812" t="33633" r="51532" b="16093"/>
          <a:stretch/>
        </p:blipFill>
        <p:spPr>
          <a:xfrm>
            <a:off x="1108711" y="937260"/>
            <a:ext cx="3600450" cy="5872978"/>
          </a:xfrm>
          <a:prstGeom prst="rect">
            <a:avLst/>
          </a:prstGeom>
        </p:spPr>
      </p:pic>
      <p:sp>
        <p:nvSpPr>
          <p:cNvPr id="11" name="Oval 10"/>
          <p:cNvSpPr/>
          <p:nvPr/>
        </p:nvSpPr>
        <p:spPr>
          <a:xfrm>
            <a:off x="1108711" y="6183630"/>
            <a:ext cx="365760" cy="432403"/>
          </a:xfrm>
          <a:prstGeom prst="ellipse">
            <a:avLst/>
          </a:prstGeom>
          <a:noFill/>
          <a:ln>
            <a:solidFill>
              <a:schemeClr val="accent1">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tr-TR">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2242186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933"/>
            <a:ext cx="9692640" cy="926327"/>
          </a:xfrm>
        </p:spPr>
        <p:txBody>
          <a:bodyPr/>
          <a:lstStyle/>
          <a:p>
            <a:r>
              <a:rPr lang="tr-TR" dirty="0" smtClean="0"/>
              <a:t>Soru Çözümü</a:t>
            </a:r>
            <a:endParaRPr lang="tr-TR" dirty="0"/>
          </a:p>
        </p:txBody>
      </p:sp>
      <p:sp>
        <p:nvSpPr>
          <p:cNvPr id="5" name="TextBox 4"/>
          <p:cNvSpPr txBox="1"/>
          <p:nvPr/>
        </p:nvSpPr>
        <p:spPr>
          <a:xfrm>
            <a:off x="5017770" y="6183630"/>
            <a:ext cx="1634490" cy="514350"/>
          </a:xfrm>
          <a:prstGeom prst="rect">
            <a:avLst/>
          </a:prstGeom>
          <a:solidFill>
            <a:schemeClr val="bg1"/>
          </a:solidFill>
          <a:ln w="28575">
            <a:solidFill>
              <a:schemeClr val="accent5">
                <a:lumMod val="60000"/>
                <a:lumOff val="40000"/>
              </a:schemeClr>
            </a:solidFill>
          </a:ln>
        </p:spPr>
        <p:txBody>
          <a:bodyPr vert="horz" wrap="square" lIns="91440" tIns="45720" rIns="91440" bIns="45720" rtlCol="0">
            <a:normAutofit/>
          </a:bodyPr>
          <a:lstStyle/>
          <a:p>
            <a:pPr marR="0" algn="l" defTabSz="914400" rtl="0" eaLnBrk="1" fontAlgn="auto" latinLnBrk="0" hangingPunct="1">
              <a:lnSpc>
                <a:spcPct val="95000"/>
              </a:lnSpc>
              <a:spcBef>
                <a:spcPts val="1400"/>
              </a:spcBef>
              <a:spcAft>
                <a:spcPts val="200"/>
              </a:spcAft>
              <a:buClr>
                <a:schemeClr val="accent1"/>
              </a:buClr>
              <a:buSzPct val="80000"/>
              <a:tabLst/>
            </a:pPr>
            <a:r>
              <a:rPr kumimoji="0" lang="tr-TR" sz="2600" b="0" i="0" u="none" strike="noStrike" kern="1200" cap="none" spc="10" normalizeH="0" baseline="0" noProof="0" dirty="0" smtClean="0">
                <a:ln>
                  <a:noFill/>
                </a:ln>
                <a:solidFill>
                  <a:schemeClr val="tx1">
                    <a:lumMod val="65000"/>
                    <a:lumOff val="35000"/>
                  </a:schemeClr>
                </a:solidFill>
                <a:effectLst/>
                <a:uLnTx/>
                <a:uFillTx/>
                <a:latin typeface="+mn-lt"/>
                <a:ea typeface="+mn-ea"/>
                <a:cs typeface="+mn-cs"/>
              </a:rPr>
              <a:t>2011-ygs</a:t>
            </a:r>
          </a:p>
        </p:txBody>
      </p:sp>
      <p:sp>
        <p:nvSpPr>
          <p:cNvPr id="8" name="TextBox 7"/>
          <p:cNvSpPr txBox="1"/>
          <p:nvPr/>
        </p:nvSpPr>
        <p:spPr>
          <a:xfrm>
            <a:off x="7543799" y="984143"/>
            <a:ext cx="3723469" cy="5300420"/>
          </a:xfrm>
          <a:prstGeom prst="rect">
            <a:avLst/>
          </a:prstGeom>
          <a:ln/>
        </p:spPr>
        <p:style>
          <a:lnRef idx="2">
            <a:schemeClr val="accent1"/>
          </a:lnRef>
          <a:fillRef idx="1">
            <a:schemeClr val="lt1"/>
          </a:fillRef>
          <a:effectRef idx="0">
            <a:schemeClr val="accent1"/>
          </a:effectRef>
          <a:fontRef idx="minor">
            <a:schemeClr val="dk1"/>
          </a:fontRef>
        </p:style>
        <p:txBody>
          <a:bodyPr vert="horz" wrap="square" lIns="91440" tIns="45720" rIns="91440" bIns="45720" rtlCol="0">
            <a:normAutofit fontScale="77500" lnSpcReduction="20000"/>
          </a:bodyPr>
          <a:lstStyle/>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bg1">
                    <a:lumMod val="75000"/>
                  </a:schemeClr>
                </a:solidFill>
              </a:rPr>
              <a:t>Geçen haftanın özeti</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bg1">
                    <a:lumMod val="75000"/>
                  </a:schemeClr>
                </a:solidFill>
              </a:rPr>
              <a:t>Maymun-Fıstık Deneyi</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bg1">
                    <a:lumMod val="75000"/>
                  </a:schemeClr>
                </a:solidFill>
              </a:rPr>
              <a:t>Gemi neden yüzer?</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bg1">
                    <a:lumMod val="75000"/>
                  </a:schemeClr>
                </a:solidFill>
              </a:rPr>
              <a:t>Archiemedes ilkesi</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bg1">
                    <a:lumMod val="75000"/>
                  </a:schemeClr>
                </a:solidFill>
              </a:rPr>
              <a:t>Yüzme, </a:t>
            </a:r>
            <a:r>
              <a:rPr lang="tr-TR" sz="2600" spc="10" dirty="0">
                <a:solidFill>
                  <a:schemeClr val="bg1">
                    <a:lumMod val="75000"/>
                  </a:schemeClr>
                </a:solidFill>
              </a:rPr>
              <a:t>Askıda </a:t>
            </a:r>
            <a:r>
              <a:rPr lang="tr-TR" sz="2600" spc="10" dirty="0" smtClean="0">
                <a:solidFill>
                  <a:schemeClr val="bg1">
                    <a:lumMod val="75000"/>
                  </a:schemeClr>
                </a:solidFill>
              </a:rPr>
              <a:t>Kalma</a:t>
            </a:r>
            <a:r>
              <a:rPr lang="tr-TR" sz="2600" spc="10" dirty="0">
                <a:solidFill>
                  <a:schemeClr val="bg1">
                    <a:lumMod val="75000"/>
                  </a:schemeClr>
                </a:solidFill>
              </a:rPr>
              <a:t>, Batma</a:t>
            </a:r>
          </a:p>
          <a:p>
            <a:pPr marL="640080" lvl="1" indent="-182880">
              <a:lnSpc>
                <a:spcPct val="95000"/>
              </a:lnSpc>
              <a:spcBef>
                <a:spcPts val="1400"/>
              </a:spcBef>
              <a:spcAft>
                <a:spcPts val="200"/>
              </a:spcAft>
              <a:buClr>
                <a:schemeClr val="accent1"/>
              </a:buClr>
              <a:buSzPct val="80000"/>
              <a:buFont typeface="Arial" pitchFamily="34" charset="0"/>
              <a:buChar char="•"/>
            </a:pPr>
            <a:r>
              <a:rPr lang="tr-TR" sz="2000" spc="10" dirty="0">
                <a:solidFill>
                  <a:schemeClr val="bg1">
                    <a:lumMod val="75000"/>
                  </a:schemeClr>
                </a:solidFill>
              </a:rPr>
              <a:t>Yüzme</a:t>
            </a:r>
          </a:p>
          <a:p>
            <a:pPr marL="640080" lvl="1" indent="-182880">
              <a:lnSpc>
                <a:spcPct val="95000"/>
              </a:lnSpc>
              <a:spcBef>
                <a:spcPts val="1400"/>
              </a:spcBef>
              <a:spcAft>
                <a:spcPts val="200"/>
              </a:spcAft>
              <a:buClr>
                <a:schemeClr val="accent1"/>
              </a:buClr>
              <a:buSzPct val="80000"/>
              <a:buFont typeface="Arial" pitchFamily="34" charset="0"/>
              <a:buChar char="•"/>
            </a:pPr>
            <a:r>
              <a:rPr lang="tr-TR" sz="2000" spc="10" dirty="0">
                <a:solidFill>
                  <a:schemeClr val="bg1">
                    <a:lumMod val="75000"/>
                  </a:schemeClr>
                </a:solidFill>
              </a:rPr>
              <a:t>Askıda Kalma</a:t>
            </a:r>
          </a:p>
          <a:p>
            <a:pPr marL="640080" lvl="1" indent="-182880">
              <a:lnSpc>
                <a:spcPct val="95000"/>
              </a:lnSpc>
              <a:spcBef>
                <a:spcPts val="1400"/>
              </a:spcBef>
              <a:spcAft>
                <a:spcPts val="200"/>
              </a:spcAft>
              <a:buClr>
                <a:schemeClr val="accent1"/>
              </a:buClr>
              <a:buSzPct val="80000"/>
              <a:buFont typeface="Arial" pitchFamily="34" charset="0"/>
              <a:buChar char="•"/>
            </a:pPr>
            <a:r>
              <a:rPr lang="tr-TR" sz="2000" spc="10" dirty="0">
                <a:solidFill>
                  <a:schemeClr val="bg1">
                    <a:lumMod val="75000"/>
                  </a:schemeClr>
                </a:solidFill>
              </a:rPr>
              <a:t>Batma</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bg1">
                    <a:lumMod val="75000"/>
                  </a:schemeClr>
                </a:solidFill>
              </a:rPr>
              <a:t>Gemi neden yüzer?</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bg1">
                    <a:lumMod val="75000"/>
                  </a:schemeClr>
                </a:solidFill>
              </a:rPr>
              <a:t>Günlük hayattan örnekler</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bg1">
                    <a:lumMod val="75000"/>
                  </a:schemeClr>
                </a:solidFill>
              </a:rPr>
              <a:t>Özet</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accent1"/>
                </a:solidFill>
              </a:rPr>
              <a:t>Soru Çözümü</a:t>
            </a:r>
          </a:p>
        </p:txBody>
      </p:sp>
      <p:pic>
        <p:nvPicPr>
          <p:cNvPr id="3" name="Picture 2"/>
          <p:cNvPicPr>
            <a:picLocks noChangeAspect="1"/>
          </p:cNvPicPr>
          <p:nvPr/>
        </p:nvPicPr>
        <p:blipFill rotWithShape="1">
          <a:blip r:embed="rId3"/>
          <a:srcRect l="21188" t="30351" r="53249" b="22090"/>
          <a:stretch/>
        </p:blipFill>
        <p:spPr>
          <a:xfrm>
            <a:off x="541020" y="1315015"/>
            <a:ext cx="3116580" cy="4638675"/>
          </a:xfrm>
          <a:prstGeom prst="rect">
            <a:avLst/>
          </a:prstGeom>
        </p:spPr>
      </p:pic>
      <p:sp>
        <p:nvSpPr>
          <p:cNvPr id="7" name="Oval 6"/>
          <p:cNvSpPr/>
          <p:nvPr/>
        </p:nvSpPr>
        <p:spPr>
          <a:xfrm>
            <a:off x="483870" y="5457825"/>
            <a:ext cx="365760" cy="605790"/>
          </a:xfrm>
          <a:prstGeom prst="ellipse">
            <a:avLst/>
          </a:prstGeom>
          <a:noFill/>
          <a:ln>
            <a:solidFill>
              <a:schemeClr val="accent1">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tr-TR">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2029518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933"/>
            <a:ext cx="9692640" cy="926327"/>
          </a:xfrm>
        </p:spPr>
        <p:txBody>
          <a:bodyPr/>
          <a:lstStyle/>
          <a:p>
            <a:r>
              <a:rPr lang="tr-TR" dirty="0" smtClean="0"/>
              <a:t>Soru Çözümü</a:t>
            </a:r>
            <a:endParaRPr lang="tr-TR" dirty="0"/>
          </a:p>
        </p:txBody>
      </p:sp>
      <p:sp>
        <p:nvSpPr>
          <p:cNvPr id="5" name="TextBox 4"/>
          <p:cNvSpPr txBox="1"/>
          <p:nvPr/>
        </p:nvSpPr>
        <p:spPr>
          <a:xfrm>
            <a:off x="5017770" y="6183630"/>
            <a:ext cx="1634490" cy="514350"/>
          </a:xfrm>
          <a:prstGeom prst="rect">
            <a:avLst/>
          </a:prstGeom>
          <a:solidFill>
            <a:schemeClr val="bg1"/>
          </a:solidFill>
          <a:ln w="28575">
            <a:solidFill>
              <a:schemeClr val="accent5">
                <a:lumMod val="60000"/>
                <a:lumOff val="40000"/>
              </a:schemeClr>
            </a:solidFill>
          </a:ln>
        </p:spPr>
        <p:txBody>
          <a:bodyPr vert="horz" wrap="square" lIns="91440" tIns="45720" rIns="91440" bIns="45720" rtlCol="0">
            <a:normAutofit fontScale="92500"/>
          </a:bodyPr>
          <a:lstStyle/>
          <a:p>
            <a:pPr marR="0" algn="l" defTabSz="914400" rtl="0" eaLnBrk="1" fontAlgn="auto" latinLnBrk="0" hangingPunct="1">
              <a:lnSpc>
                <a:spcPct val="95000"/>
              </a:lnSpc>
              <a:spcBef>
                <a:spcPts val="1400"/>
              </a:spcBef>
              <a:spcAft>
                <a:spcPts val="200"/>
              </a:spcAft>
              <a:buClr>
                <a:schemeClr val="accent1"/>
              </a:buClr>
              <a:buSzPct val="80000"/>
              <a:tabLst/>
            </a:pPr>
            <a:r>
              <a:rPr kumimoji="0" lang="tr-TR" sz="2600" b="0" i="0" u="none" strike="noStrike" kern="1200" cap="none" spc="10" normalizeH="0" baseline="0" noProof="0" dirty="0" smtClean="0">
                <a:ln>
                  <a:noFill/>
                </a:ln>
                <a:solidFill>
                  <a:schemeClr val="tx1">
                    <a:lumMod val="65000"/>
                    <a:lumOff val="35000"/>
                  </a:schemeClr>
                </a:solidFill>
                <a:effectLst/>
                <a:uLnTx/>
                <a:uFillTx/>
                <a:latin typeface="+mn-lt"/>
                <a:ea typeface="+mn-ea"/>
                <a:cs typeface="+mn-cs"/>
              </a:rPr>
              <a:t>2009-fen1</a:t>
            </a:r>
          </a:p>
        </p:txBody>
      </p:sp>
      <p:sp>
        <p:nvSpPr>
          <p:cNvPr id="8" name="TextBox 7"/>
          <p:cNvSpPr txBox="1"/>
          <p:nvPr/>
        </p:nvSpPr>
        <p:spPr>
          <a:xfrm>
            <a:off x="7543799" y="984143"/>
            <a:ext cx="3723469" cy="5300420"/>
          </a:xfrm>
          <a:prstGeom prst="rect">
            <a:avLst/>
          </a:prstGeom>
          <a:ln/>
        </p:spPr>
        <p:style>
          <a:lnRef idx="2">
            <a:schemeClr val="accent1"/>
          </a:lnRef>
          <a:fillRef idx="1">
            <a:schemeClr val="lt1"/>
          </a:fillRef>
          <a:effectRef idx="0">
            <a:schemeClr val="accent1"/>
          </a:effectRef>
          <a:fontRef idx="minor">
            <a:schemeClr val="dk1"/>
          </a:fontRef>
        </p:style>
        <p:txBody>
          <a:bodyPr vert="horz" wrap="square" lIns="91440" tIns="45720" rIns="91440" bIns="45720" rtlCol="0">
            <a:normAutofit fontScale="77500" lnSpcReduction="20000"/>
          </a:bodyPr>
          <a:lstStyle/>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bg1">
                    <a:lumMod val="75000"/>
                  </a:schemeClr>
                </a:solidFill>
              </a:rPr>
              <a:t>Geçen haftanın özeti</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bg1">
                    <a:lumMod val="75000"/>
                  </a:schemeClr>
                </a:solidFill>
              </a:rPr>
              <a:t>Maymun-Fıstık Deneyi</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bg1">
                    <a:lumMod val="75000"/>
                  </a:schemeClr>
                </a:solidFill>
              </a:rPr>
              <a:t>Gemi neden yüzer?</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bg1">
                    <a:lumMod val="75000"/>
                  </a:schemeClr>
                </a:solidFill>
              </a:rPr>
              <a:t>Archiemedes ilkesi</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bg1">
                    <a:lumMod val="75000"/>
                  </a:schemeClr>
                </a:solidFill>
              </a:rPr>
              <a:t>Yüzme, </a:t>
            </a:r>
            <a:r>
              <a:rPr lang="tr-TR" sz="2600" spc="10" dirty="0">
                <a:solidFill>
                  <a:schemeClr val="bg1">
                    <a:lumMod val="75000"/>
                  </a:schemeClr>
                </a:solidFill>
              </a:rPr>
              <a:t>Askıda </a:t>
            </a:r>
            <a:r>
              <a:rPr lang="tr-TR" sz="2600" spc="10" dirty="0" smtClean="0">
                <a:solidFill>
                  <a:schemeClr val="bg1">
                    <a:lumMod val="75000"/>
                  </a:schemeClr>
                </a:solidFill>
              </a:rPr>
              <a:t>Kalma</a:t>
            </a:r>
            <a:r>
              <a:rPr lang="tr-TR" sz="2600" spc="10" dirty="0">
                <a:solidFill>
                  <a:schemeClr val="bg1">
                    <a:lumMod val="75000"/>
                  </a:schemeClr>
                </a:solidFill>
              </a:rPr>
              <a:t>, Batma</a:t>
            </a:r>
          </a:p>
          <a:p>
            <a:pPr marL="640080" lvl="1" indent="-182880">
              <a:lnSpc>
                <a:spcPct val="95000"/>
              </a:lnSpc>
              <a:spcBef>
                <a:spcPts val="1400"/>
              </a:spcBef>
              <a:spcAft>
                <a:spcPts val="200"/>
              </a:spcAft>
              <a:buClr>
                <a:schemeClr val="accent1"/>
              </a:buClr>
              <a:buSzPct val="80000"/>
              <a:buFont typeface="Arial" pitchFamily="34" charset="0"/>
              <a:buChar char="•"/>
            </a:pPr>
            <a:r>
              <a:rPr lang="tr-TR" sz="2000" spc="10" dirty="0">
                <a:solidFill>
                  <a:schemeClr val="bg1">
                    <a:lumMod val="75000"/>
                  </a:schemeClr>
                </a:solidFill>
              </a:rPr>
              <a:t>Yüzme</a:t>
            </a:r>
          </a:p>
          <a:p>
            <a:pPr marL="640080" lvl="1" indent="-182880">
              <a:lnSpc>
                <a:spcPct val="95000"/>
              </a:lnSpc>
              <a:spcBef>
                <a:spcPts val="1400"/>
              </a:spcBef>
              <a:spcAft>
                <a:spcPts val="200"/>
              </a:spcAft>
              <a:buClr>
                <a:schemeClr val="accent1"/>
              </a:buClr>
              <a:buSzPct val="80000"/>
              <a:buFont typeface="Arial" pitchFamily="34" charset="0"/>
              <a:buChar char="•"/>
            </a:pPr>
            <a:r>
              <a:rPr lang="tr-TR" sz="2000" spc="10" dirty="0">
                <a:solidFill>
                  <a:schemeClr val="bg1">
                    <a:lumMod val="75000"/>
                  </a:schemeClr>
                </a:solidFill>
              </a:rPr>
              <a:t>Askıda Kalma</a:t>
            </a:r>
          </a:p>
          <a:p>
            <a:pPr marL="640080" lvl="1" indent="-182880">
              <a:lnSpc>
                <a:spcPct val="95000"/>
              </a:lnSpc>
              <a:spcBef>
                <a:spcPts val="1400"/>
              </a:spcBef>
              <a:spcAft>
                <a:spcPts val="200"/>
              </a:spcAft>
              <a:buClr>
                <a:schemeClr val="accent1"/>
              </a:buClr>
              <a:buSzPct val="80000"/>
              <a:buFont typeface="Arial" pitchFamily="34" charset="0"/>
              <a:buChar char="•"/>
            </a:pPr>
            <a:r>
              <a:rPr lang="tr-TR" sz="2000" spc="10" dirty="0">
                <a:solidFill>
                  <a:schemeClr val="bg1">
                    <a:lumMod val="75000"/>
                  </a:schemeClr>
                </a:solidFill>
              </a:rPr>
              <a:t>Batma</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bg1">
                    <a:lumMod val="75000"/>
                  </a:schemeClr>
                </a:solidFill>
              </a:rPr>
              <a:t>Gemi neden yüzer?</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bg1">
                    <a:lumMod val="75000"/>
                  </a:schemeClr>
                </a:solidFill>
              </a:rPr>
              <a:t>Günlük hayattan örnekler</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bg1">
                    <a:lumMod val="75000"/>
                  </a:schemeClr>
                </a:solidFill>
              </a:rPr>
              <a:t>Özet</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accent1"/>
                </a:solidFill>
              </a:rPr>
              <a:t>Soru Çözümü</a:t>
            </a:r>
          </a:p>
        </p:txBody>
      </p:sp>
      <p:pic>
        <p:nvPicPr>
          <p:cNvPr id="4" name="Picture 3"/>
          <p:cNvPicPr>
            <a:picLocks noChangeAspect="1"/>
          </p:cNvPicPr>
          <p:nvPr/>
        </p:nvPicPr>
        <p:blipFill rotWithShape="1">
          <a:blip r:embed="rId3"/>
          <a:srcRect l="25687" t="28599" r="51375" b="34722"/>
          <a:stretch/>
        </p:blipFill>
        <p:spPr>
          <a:xfrm>
            <a:off x="461009" y="984143"/>
            <a:ext cx="3948199" cy="5050897"/>
          </a:xfrm>
          <a:prstGeom prst="rect">
            <a:avLst/>
          </a:prstGeom>
        </p:spPr>
      </p:pic>
      <p:sp>
        <p:nvSpPr>
          <p:cNvPr id="10" name="Oval 9"/>
          <p:cNvSpPr/>
          <p:nvPr/>
        </p:nvSpPr>
        <p:spPr>
          <a:xfrm>
            <a:off x="461009" y="4909185"/>
            <a:ext cx="365760" cy="417195"/>
          </a:xfrm>
          <a:prstGeom prst="ellipse">
            <a:avLst/>
          </a:prstGeom>
          <a:noFill/>
          <a:ln>
            <a:solidFill>
              <a:schemeClr val="accent1">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tr-TR">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2143185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692640" cy="805912"/>
          </a:xfrm>
        </p:spPr>
        <p:txBody>
          <a:bodyPr/>
          <a:lstStyle/>
          <a:p>
            <a:r>
              <a:rPr lang="tr-TR" dirty="0"/>
              <a:t>Geçen Haftanın Özeti</a:t>
            </a:r>
          </a:p>
        </p:txBody>
      </p:sp>
      <p:pic>
        <p:nvPicPr>
          <p:cNvPr id="6" name="Picture 2" descr="düdüklü tencere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5205" y="4407255"/>
            <a:ext cx="2181115" cy="218111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karlı yol ile ilgili gö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95767" y="4707704"/>
            <a:ext cx="1801155" cy="180115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rotWithShape="1">
          <a:blip r:embed="rId4"/>
          <a:srcRect l="7875" t="44129" r="49872" b="42277"/>
          <a:stretch/>
        </p:blipFill>
        <p:spPr>
          <a:xfrm>
            <a:off x="239578" y="2775890"/>
            <a:ext cx="6397443" cy="1646536"/>
          </a:xfrm>
          <a:prstGeom prst="rect">
            <a:avLst/>
          </a:prstGeom>
        </p:spPr>
      </p:pic>
      <p:pic>
        <p:nvPicPr>
          <p:cNvPr id="9" name="Picture 2" descr="boiling with ice ile ilgili görsel sonucu"/>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5302" y="4422426"/>
            <a:ext cx="1567818" cy="211273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lgili resim"/>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38282" y="4407255"/>
            <a:ext cx="2149923" cy="185483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rotWithShape="1">
          <a:blip r:embed="rId7"/>
          <a:srcRect l="56344" t="45936" r="27531" b="32384"/>
          <a:stretch/>
        </p:blipFill>
        <p:spPr>
          <a:xfrm>
            <a:off x="7815356" y="959689"/>
            <a:ext cx="2301816" cy="2475791"/>
          </a:xfrm>
          <a:prstGeom prst="rect">
            <a:avLst/>
          </a:prstGeom>
        </p:spPr>
      </p:pic>
      <p:pic>
        <p:nvPicPr>
          <p:cNvPr id="17" name="Content Placeholder 5"/>
          <p:cNvPicPr>
            <a:picLocks noChangeAspect="1"/>
          </p:cNvPicPr>
          <p:nvPr/>
        </p:nvPicPr>
        <p:blipFill rotWithShape="1">
          <a:blip r:embed="rId8"/>
          <a:srcRect l="8312" t="48561" r="48609" b="37254"/>
          <a:stretch/>
        </p:blipFill>
        <p:spPr>
          <a:xfrm>
            <a:off x="78496" y="988362"/>
            <a:ext cx="5347996" cy="1408740"/>
          </a:xfrm>
          <a:prstGeom prst="rect">
            <a:avLst/>
          </a:prstGeom>
        </p:spPr>
      </p:pic>
      <p:sp>
        <p:nvSpPr>
          <p:cNvPr id="18" name="TextBox 17"/>
          <p:cNvSpPr txBox="1"/>
          <p:nvPr/>
        </p:nvSpPr>
        <p:spPr>
          <a:xfrm>
            <a:off x="1567993" y="1369264"/>
            <a:ext cx="587367" cy="236586"/>
          </a:xfrm>
          <a:prstGeom prst="rect">
            <a:avLst/>
          </a:prstGeom>
          <a:solidFill>
            <a:schemeClr val="bg1"/>
          </a:solidFill>
          <a:ln w="28575">
            <a:noFill/>
          </a:ln>
        </p:spPr>
        <p:txBody>
          <a:bodyPr vert="horz" wrap="square" lIns="91440" tIns="45720" rIns="91440" bIns="45720" rtlCol="0">
            <a:normAutofit fontScale="92500"/>
          </a:bodyPr>
          <a:lstStyle/>
          <a:p>
            <a:pPr marR="0" algn="l" defTabSz="914400" rtl="0" eaLnBrk="1" fontAlgn="auto" latinLnBrk="0" hangingPunct="1">
              <a:lnSpc>
                <a:spcPct val="95000"/>
              </a:lnSpc>
              <a:spcBef>
                <a:spcPts val="1400"/>
              </a:spcBef>
              <a:spcAft>
                <a:spcPts val="200"/>
              </a:spcAft>
              <a:buClr>
                <a:schemeClr val="accent1"/>
              </a:buClr>
              <a:buSzPct val="80000"/>
              <a:tabLst/>
            </a:pPr>
            <a:r>
              <a:rPr kumimoji="0" lang="tr-TR" sz="1100" b="0" i="0" u="none" strike="noStrike" kern="1200" cap="none" spc="10" normalizeH="0" baseline="0" noProof="0" dirty="0" smtClean="0">
                <a:ln>
                  <a:noFill/>
                </a:ln>
                <a:solidFill>
                  <a:schemeClr val="tx1">
                    <a:lumMod val="65000"/>
                    <a:lumOff val="35000"/>
                  </a:schemeClr>
                </a:solidFill>
                <a:effectLst/>
                <a:uLnTx/>
                <a:uFillTx/>
                <a:latin typeface="+mn-lt"/>
                <a:ea typeface="+mn-ea"/>
                <a:cs typeface="+mn-cs"/>
              </a:rPr>
              <a:t>Basınç</a:t>
            </a:r>
          </a:p>
        </p:txBody>
      </p:sp>
      <p:sp>
        <p:nvSpPr>
          <p:cNvPr id="20" name="TextBox 19"/>
          <p:cNvSpPr txBox="1"/>
          <p:nvPr/>
        </p:nvSpPr>
        <p:spPr>
          <a:xfrm>
            <a:off x="617115" y="2068264"/>
            <a:ext cx="1221286" cy="252096"/>
          </a:xfrm>
          <a:prstGeom prst="rect">
            <a:avLst/>
          </a:prstGeom>
          <a:solidFill>
            <a:schemeClr val="bg1"/>
          </a:solidFill>
          <a:ln w="28575">
            <a:noFill/>
          </a:ln>
        </p:spPr>
        <p:txBody>
          <a:bodyPr vert="horz" wrap="square" lIns="91440" tIns="45720" rIns="91440" bIns="45720" rtlCol="0">
            <a:normAutofit/>
          </a:bodyPr>
          <a:lstStyle/>
          <a:p>
            <a:pPr marR="0" algn="l" defTabSz="914400" rtl="0" eaLnBrk="1" fontAlgn="auto" latinLnBrk="0" hangingPunct="1">
              <a:lnSpc>
                <a:spcPct val="95000"/>
              </a:lnSpc>
              <a:spcBef>
                <a:spcPts val="1400"/>
              </a:spcBef>
              <a:spcAft>
                <a:spcPts val="200"/>
              </a:spcAft>
              <a:buClr>
                <a:schemeClr val="accent1"/>
              </a:buClr>
              <a:buSzPct val="80000"/>
              <a:tabLst/>
            </a:pPr>
            <a:r>
              <a:rPr lang="tr-TR" sz="1100" spc="10" dirty="0" smtClean="0">
                <a:solidFill>
                  <a:schemeClr val="tx1">
                    <a:lumMod val="65000"/>
                    <a:lumOff val="35000"/>
                  </a:schemeClr>
                </a:solidFill>
              </a:rPr>
              <a:t>Gaz</a:t>
            </a:r>
            <a:endParaRPr kumimoji="0" lang="tr-TR" sz="1100" b="0" i="0" u="none" strike="noStrike" kern="1200" cap="none" spc="10" normalizeH="0" baseline="0" noProof="0" dirty="0" smtClean="0">
              <a:ln>
                <a:noFill/>
              </a:ln>
              <a:solidFill>
                <a:schemeClr val="tx1">
                  <a:lumMod val="65000"/>
                  <a:lumOff val="35000"/>
                </a:schemeClr>
              </a:solidFill>
              <a:effectLst/>
              <a:uLnTx/>
              <a:uFillTx/>
              <a:latin typeface="+mn-lt"/>
              <a:ea typeface="+mn-ea"/>
              <a:cs typeface="+mn-cs"/>
            </a:endParaRPr>
          </a:p>
        </p:txBody>
      </p:sp>
      <p:sp>
        <p:nvSpPr>
          <p:cNvPr id="21" name="TextBox 20"/>
          <p:cNvSpPr txBox="1"/>
          <p:nvPr/>
        </p:nvSpPr>
        <p:spPr>
          <a:xfrm>
            <a:off x="2481103" y="2056890"/>
            <a:ext cx="875672" cy="255108"/>
          </a:xfrm>
          <a:prstGeom prst="rect">
            <a:avLst/>
          </a:prstGeom>
          <a:solidFill>
            <a:schemeClr val="bg1"/>
          </a:solidFill>
          <a:ln w="28575">
            <a:noFill/>
          </a:ln>
        </p:spPr>
        <p:txBody>
          <a:bodyPr vert="horz" wrap="square" lIns="91440" tIns="45720" rIns="91440" bIns="45720" rtlCol="0">
            <a:normAutofit/>
          </a:bodyPr>
          <a:lstStyle/>
          <a:p>
            <a:pPr marR="0" algn="l" defTabSz="914400" rtl="0" eaLnBrk="1" fontAlgn="auto" latinLnBrk="0" hangingPunct="1">
              <a:lnSpc>
                <a:spcPct val="95000"/>
              </a:lnSpc>
              <a:spcBef>
                <a:spcPts val="1400"/>
              </a:spcBef>
              <a:spcAft>
                <a:spcPts val="200"/>
              </a:spcAft>
              <a:buClr>
                <a:schemeClr val="accent1"/>
              </a:buClr>
              <a:buSzPct val="80000"/>
              <a:tabLst/>
            </a:pPr>
            <a:r>
              <a:rPr lang="tr-TR" sz="1100" spc="10" dirty="0" smtClean="0">
                <a:solidFill>
                  <a:schemeClr val="tx1">
                    <a:lumMod val="65000"/>
                    <a:lumOff val="35000"/>
                  </a:schemeClr>
                </a:solidFill>
              </a:rPr>
              <a:t>Gaz</a:t>
            </a:r>
            <a:endParaRPr kumimoji="0" lang="tr-TR" sz="1100" b="0" i="0" u="none" strike="noStrike" kern="1200" cap="none" spc="10" normalizeH="0" baseline="0" noProof="0" dirty="0" smtClean="0">
              <a:ln>
                <a:noFill/>
              </a:ln>
              <a:solidFill>
                <a:schemeClr val="tx1">
                  <a:lumMod val="65000"/>
                  <a:lumOff val="35000"/>
                </a:schemeClr>
              </a:solidFill>
              <a:effectLst/>
              <a:uLnTx/>
              <a:uFillTx/>
              <a:latin typeface="+mn-lt"/>
              <a:ea typeface="+mn-ea"/>
              <a:cs typeface="+mn-cs"/>
            </a:endParaRPr>
          </a:p>
        </p:txBody>
      </p:sp>
      <p:sp>
        <p:nvSpPr>
          <p:cNvPr id="22" name="TextBox 21"/>
          <p:cNvSpPr txBox="1"/>
          <p:nvPr/>
        </p:nvSpPr>
        <p:spPr>
          <a:xfrm>
            <a:off x="4352963" y="2061718"/>
            <a:ext cx="744014" cy="258642"/>
          </a:xfrm>
          <a:prstGeom prst="rect">
            <a:avLst/>
          </a:prstGeom>
          <a:solidFill>
            <a:schemeClr val="bg1"/>
          </a:solidFill>
          <a:ln w="28575">
            <a:noFill/>
          </a:ln>
        </p:spPr>
        <p:txBody>
          <a:bodyPr vert="horz" wrap="square" lIns="91440" tIns="45720" rIns="91440" bIns="45720" rtlCol="0">
            <a:normAutofit/>
          </a:bodyPr>
          <a:lstStyle/>
          <a:p>
            <a:pPr marR="0" algn="l" defTabSz="914400" rtl="0" eaLnBrk="1" fontAlgn="auto" latinLnBrk="0" hangingPunct="1">
              <a:lnSpc>
                <a:spcPct val="95000"/>
              </a:lnSpc>
              <a:spcBef>
                <a:spcPts val="1400"/>
              </a:spcBef>
              <a:spcAft>
                <a:spcPts val="200"/>
              </a:spcAft>
              <a:buClr>
                <a:schemeClr val="accent1"/>
              </a:buClr>
              <a:buSzPct val="80000"/>
              <a:tabLst/>
            </a:pPr>
            <a:r>
              <a:rPr lang="tr-TR" sz="1100" spc="10" noProof="0" dirty="0" smtClean="0">
                <a:solidFill>
                  <a:schemeClr val="tx1">
                    <a:lumMod val="65000"/>
                    <a:lumOff val="35000"/>
                  </a:schemeClr>
                </a:solidFill>
              </a:rPr>
              <a:t>Sıvı</a:t>
            </a:r>
            <a:endParaRPr kumimoji="0" lang="tr-TR" sz="1100" b="0" i="0" u="none" strike="noStrike" kern="1200" cap="none" spc="10" normalizeH="0" baseline="0" noProof="0" dirty="0" smtClean="0">
              <a:ln>
                <a:noFill/>
              </a:ln>
              <a:solidFill>
                <a:schemeClr val="tx1">
                  <a:lumMod val="65000"/>
                  <a:lumOff val="35000"/>
                </a:schemeClr>
              </a:solidFill>
              <a:effectLst/>
              <a:uLnTx/>
              <a:uFillTx/>
              <a:latin typeface="+mn-lt"/>
              <a:ea typeface="+mn-ea"/>
              <a:cs typeface="+mn-cs"/>
            </a:endParaRPr>
          </a:p>
        </p:txBody>
      </p:sp>
      <p:sp>
        <p:nvSpPr>
          <p:cNvPr id="29" name="TextBox 28"/>
          <p:cNvSpPr txBox="1"/>
          <p:nvPr/>
        </p:nvSpPr>
        <p:spPr>
          <a:xfrm>
            <a:off x="3356775" y="1362360"/>
            <a:ext cx="587367" cy="236586"/>
          </a:xfrm>
          <a:prstGeom prst="rect">
            <a:avLst/>
          </a:prstGeom>
          <a:solidFill>
            <a:schemeClr val="bg1"/>
          </a:solidFill>
          <a:ln w="28575">
            <a:noFill/>
          </a:ln>
        </p:spPr>
        <p:txBody>
          <a:bodyPr vert="horz" wrap="square" lIns="91440" tIns="45720" rIns="91440" bIns="45720" rtlCol="0">
            <a:normAutofit fontScale="92500"/>
          </a:bodyPr>
          <a:lstStyle/>
          <a:p>
            <a:pPr marR="0" algn="l" defTabSz="914400" rtl="0" eaLnBrk="1" fontAlgn="auto" latinLnBrk="0" hangingPunct="1">
              <a:lnSpc>
                <a:spcPct val="95000"/>
              </a:lnSpc>
              <a:spcBef>
                <a:spcPts val="1400"/>
              </a:spcBef>
              <a:spcAft>
                <a:spcPts val="200"/>
              </a:spcAft>
              <a:buClr>
                <a:schemeClr val="accent1"/>
              </a:buClr>
              <a:buSzPct val="80000"/>
              <a:tabLst/>
            </a:pPr>
            <a:r>
              <a:rPr kumimoji="0" lang="tr-TR" sz="1100" b="0" i="0" u="none" strike="noStrike" kern="1200" cap="none" spc="10" normalizeH="0" baseline="0" noProof="0" dirty="0" smtClean="0">
                <a:ln>
                  <a:noFill/>
                </a:ln>
                <a:solidFill>
                  <a:schemeClr val="tx1">
                    <a:lumMod val="65000"/>
                    <a:lumOff val="35000"/>
                  </a:schemeClr>
                </a:solidFill>
                <a:effectLst/>
                <a:uLnTx/>
                <a:uFillTx/>
                <a:latin typeface="+mn-lt"/>
                <a:ea typeface="+mn-ea"/>
                <a:cs typeface="+mn-cs"/>
              </a:rPr>
              <a:t>Basınç</a:t>
            </a:r>
          </a:p>
        </p:txBody>
      </p:sp>
    </p:spTree>
    <p:extLst>
      <p:ext uri="{BB962C8B-B14F-4D97-AF65-F5344CB8AC3E}">
        <p14:creationId xmlns:p14="http://schemas.microsoft.com/office/powerpoint/2010/main" val="2551152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ppt_x"/>
                                          </p:val>
                                        </p:tav>
                                        <p:tav tm="100000">
                                          <p:val>
                                            <p:strVal val="#ppt_x"/>
                                          </p:val>
                                        </p:tav>
                                      </p:tavLst>
                                    </p:anim>
                                    <p:anim calcmode="lin" valueType="num">
                                      <p:cBhvr additive="base">
                                        <p:cTn id="12" dur="5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ppt_x"/>
                                          </p:val>
                                        </p:tav>
                                        <p:tav tm="100000">
                                          <p:val>
                                            <p:strVal val="#ppt_x"/>
                                          </p:val>
                                        </p:tav>
                                      </p:tavLst>
                                    </p:anim>
                                    <p:anim calcmode="lin" valueType="num">
                                      <p:cBhvr additive="base">
                                        <p:cTn id="16" dur="500" fill="hold"/>
                                        <p:tgtEl>
                                          <p:spTgt spid="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ppt_x"/>
                                          </p:val>
                                        </p:tav>
                                        <p:tav tm="100000">
                                          <p:val>
                                            <p:strVal val="#ppt_x"/>
                                          </p:val>
                                        </p:tav>
                                      </p:tavLst>
                                    </p:anim>
                                    <p:anim calcmode="lin" valueType="num">
                                      <p:cBhvr additive="base">
                                        <p:cTn id="20" dur="500" fill="hold"/>
                                        <p:tgtEl>
                                          <p:spTgt spid="21"/>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ppt_x"/>
                                          </p:val>
                                        </p:tav>
                                        <p:tav tm="100000">
                                          <p:val>
                                            <p:strVal val="#ppt_x"/>
                                          </p:val>
                                        </p:tav>
                                      </p:tavLst>
                                    </p:anim>
                                    <p:anim calcmode="lin" valueType="num">
                                      <p:cBhvr additive="base">
                                        <p:cTn id="24" dur="500" fill="hold"/>
                                        <p:tgtEl>
                                          <p:spTgt spid="2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500" fill="hold"/>
                                        <p:tgtEl>
                                          <p:spTgt spid="22"/>
                                        </p:tgtEl>
                                        <p:attrNameLst>
                                          <p:attrName>ppt_x</p:attrName>
                                        </p:attrNameLst>
                                      </p:cBhvr>
                                      <p:tavLst>
                                        <p:tav tm="0">
                                          <p:val>
                                            <p:strVal val="#ppt_x"/>
                                          </p:val>
                                        </p:tav>
                                        <p:tav tm="100000">
                                          <p:val>
                                            <p:strVal val="#ppt_x"/>
                                          </p:val>
                                        </p:tav>
                                      </p:tavLst>
                                    </p:anim>
                                    <p:anim calcmode="lin" valueType="num">
                                      <p:cBhvr additive="base">
                                        <p:cTn id="2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additive="base">
                                        <p:cTn id="33" dur="500" fill="hold"/>
                                        <p:tgtEl>
                                          <p:spTgt spid="12"/>
                                        </p:tgtEl>
                                        <p:attrNameLst>
                                          <p:attrName>ppt_x</p:attrName>
                                        </p:attrNameLst>
                                      </p:cBhvr>
                                      <p:tavLst>
                                        <p:tav tm="0">
                                          <p:val>
                                            <p:strVal val="#ppt_x"/>
                                          </p:val>
                                        </p:tav>
                                        <p:tav tm="100000">
                                          <p:val>
                                            <p:strVal val="#ppt_x"/>
                                          </p:val>
                                        </p:tav>
                                      </p:tavLst>
                                    </p:anim>
                                    <p:anim calcmode="lin" valueType="num">
                                      <p:cBhvr additive="base">
                                        <p:cTn id="3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fill="hold"/>
                                        <p:tgtEl>
                                          <p:spTgt spid="8"/>
                                        </p:tgtEl>
                                        <p:attrNameLst>
                                          <p:attrName>ppt_x</p:attrName>
                                        </p:attrNameLst>
                                      </p:cBhvr>
                                      <p:tavLst>
                                        <p:tav tm="0">
                                          <p:val>
                                            <p:strVal val="#ppt_x"/>
                                          </p:val>
                                        </p:tav>
                                        <p:tav tm="100000">
                                          <p:val>
                                            <p:strVal val="#ppt_x"/>
                                          </p:val>
                                        </p:tav>
                                      </p:tavLst>
                                    </p:anim>
                                    <p:anim calcmode="lin" valueType="num">
                                      <p:cBhvr additive="base">
                                        <p:cTn id="4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additive="base">
                                        <p:cTn id="45" dur="500" fill="hold"/>
                                        <p:tgtEl>
                                          <p:spTgt spid="9"/>
                                        </p:tgtEl>
                                        <p:attrNameLst>
                                          <p:attrName>ppt_x</p:attrName>
                                        </p:attrNameLst>
                                      </p:cBhvr>
                                      <p:tavLst>
                                        <p:tav tm="0">
                                          <p:val>
                                            <p:strVal val="#ppt_x"/>
                                          </p:val>
                                        </p:tav>
                                        <p:tav tm="100000">
                                          <p:val>
                                            <p:strVal val="#ppt_x"/>
                                          </p:val>
                                        </p:tav>
                                      </p:tavLst>
                                    </p:anim>
                                    <p:anim calcmode="lin" valueType="num">
                                      <p:cBhvr additive="base">
                                        <p:cTn id="4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6"/>
                                        </p:tgtEl>
                                        <p:attrNameLst>
                                          <p:attrName>style.visibility</p:attrName>
                                        </p:attrNameLst>
                                      </p:cBhvr>
                                      <p:to>
                                        <p:strVal val="visible"/>
                                      </p:to>
                                    </p:set>
                                    <p:anim calcmode="lin" valueType="num">
                                      <p:cBhvr additive="base">
                                        <p:cTn id="51" dur="500" fill="hold"/>
                                        <p:tgtEl>
                                          <p:spTgt spid="6"/>
                                        </p:tgtEl>
                                        <p:attrNameLst>
                                          <p:attrName>ppt_x</p:attrName>
                                        </p:attrNameLst>
                                      </p:cBhvr>
                                      <p:tavLst>
                                        <p:tav tm="0">
                                          <p:val>
                                            <p:strVal val="#ppt_x"/>
                                          </p:val>
                                        </p:tav>
                                        <p:tav tm="100000">
                                          <p:val>
                                            <p:strVal val="#ppt_x"/>
                                          </p:val>
                                        </p:tav>
                                      </p:tavLst>
                                    </p:anim>
                                    <p:anim calcmode="lin" valueType="num">
                                      <p:cBhvr additive="base">
                                        <p:cTn id="5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additive="base">
                                        <p:cTn id="57" dur="500" fill="hold"/>
                                        <p:tgtEl>
                                          <p:spTgt spid="7"/>
                                        </p:tgtEl>
                                        <p:attrNameLst>
                                          <p:attrName>ppt_x</p:attrName>
                                        </p:attrNameLst>
                                      </p:cBhvr>
                                      <p:tavLst>
                                        <p:tav tm="0">
                                          <p:val>
                                            <p:strVal val="#ppt_x"/>
                                          </p:val>
                                        </p:tav>
                                        <p:tav tm="100000">
                                          <p:val>
                                            <p:strVal val="#ppt_x"/>
                                          </p:val>
                                        </p:tav>
                                      </p:tavLst>
                                    </p:anim>
                                    <p:anim calcmode="lin" valueType="num">
                                      <p:cBhvr additive="base">
                                        <p:cTn id="5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nodeType="clickEffect">
                                  <p:stCondLst>
                                    <p:cond delay="0"/>
                                  </p:stCondLst>
                                  <p:childTnLst>
                                    <p:set>
                                      <p:cBhvr>
                                        <p:cTn id="62" dur="1" fill="hold">
                                          <p:stCondLst>
                                            <p:cond delay="0"/>
                                          </p:stCondLst>
                                        </p:cTn>
                                        <p:tgtEl>
                                          <p:spTgt spid="11"/>
                                        </p:tgtEl>
                                        <p:attrNameLst>
                                          <p:attrName>style.visibility</p:attrName>
                                        </p:attrNameLst>
                                      </p:cBhvr>
                                      <p:to>
                                        <p:strVal val="visible"/>
                                      </p:to>
                                    </p:set>
                                    <p:anim calcmode="lin" valueType="num">
                                      <p:cBhvr additive="base">
                                        <p:cTn id="63" dur="500" fill="hold"/>
                                        <p:tgtEl>
                                          <p:spTgt spid="11"/>
                                        </p:tgtEl>
                                        <p:attrNameLst>
                                          <p:attrName>ppt_x</p:attrName>
                                        </p:attrNameLst>
                                      </p:cBhvr>
                                      <p:tavLst>
                                        <p:tav tm="0">
                                          <p:val>
                                            <p:strVal val="#ppt_x"/>
                                          </p:val>
                                        </p:tav>
                                        <p:tav tm="100000">
                                          <p:val>
                                            <p:strVal val="#ppt_x"/>
                                          </p:val>
                                        </p:tav>
                                      </p:tavLst>
                                    </p:anim>
                                    <p:anim calcmode="lin" valueType="num">
                                      <p:cBhvr additive="base">
                                        <p:cTn id="6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animBg="1"/>
      <p:bldP spid="21" grpId="0" animBg="1"/>
      <p:bldP spid="22" grpId="0" animBg="1"/>
      <p:bldP spid="2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933"/>
            <a:ext cx="9692640" cy="926327"/>
          </a:xfrm>
        </p:spPr>
        <p:txBody>
          <a:bodyPr/>
          <a:lstStyle/>
          <a:p>
            <a:r>
              <a:rPr lang="tr-TR" dirty="0" smtClean="0"/>
              <a:t>Soru Çözümü</a:t>
            </a:r>
            <a:endParaRPr lang="tr-TR" dirty="0"/>
          </a:p>
        </p:txBody>
      </p:sp>
      <p:sp>
        <p:nvSpPr>
          <p:cNvPr id="5" name="TextBox 4"/>
          <p:cNvSpPr txBox="1"/>
          <p:nvPr/>
        </p:nvSpPr>
        <p:spPr>
          <a:xfrm>
            <a:off x="5017770" y="6183630"/>
            <a:ext cx="1634490" cy="514350"/>
          </a:xfrm>
          <a:prstGeom prst="rect">
            <a:avLst/>
          </a:prstGeom>
          <a:solidFill>
            <a:schemeClr val="bg1"/>
          </a:solidFill>
          <a:ln w="28575">
            <a:solidFill>
              <a:schemeClr val="accent5">
                <a:lumMod val="60000"/>
                <a:lumOff val="40000"/>
              </a:schemeClr>
            </a:solidFill>
          </a:ln>
        </p:spPr>
        <p:txBody>
          <a:bodyPr vert="horz" wrap="square" lIns="91440" tIns="45720" rIns="91440" bIns="45720" rtlCol="0">
            <a:normAutofit fontScale="92500"/>
          </a:bodyPr>
          <a:lstStyle/>
          <a:p>
            <a:pPr marR="0" algn="l" defTabSz="914400" rtl="0" eaLnBrk="1" fontAlgn="auto" latinLnBrk="0" hangingPunct="1">
              <a:lnSpc>
                <a:spcPct val="95000"/>
              </a:lnSpc>
              <a:spcBef>
                <a:spcPts val="1400"/>
              </a:spcBef>
              <a:spcAft>
                <a:spcPts val="200"/>
              </a:spcAft>
              <a:buClr>
                <a:schemeClr val="accent1"/>
              </a:buClr>
              <a:buSzPct val="80000"/>
              <a:tabLst/>
            </a:pPr>
            <a:r>
              <a:rPr kumimoji="0" lang="tr-TR" sz="2600" b="0" i="0" u="none" strike="noStrike" kern="1200" cap="none" spc="10" normalizeH="0" baseline="0" noProof="0" dirty="0" smtClean="0">
                <a:ln>
                  <a:noFill/>
                </a:ln>
                <a:solidFill>
                  <a:schemeClr val="tx1">
                    <a:lumMod val="65000"/>
                    <a:lumOff val="35000"/>
                  </a:schemeClr>
                </a:solidFill>
                <a:effectLst/>
                <a:uLnTx/>
                <a:uFillTx/>
                <a:latin typeface="+mn-lt"/>
                <a:ea typeface="+mn-ea"/>
                <a:cs typeface="+mn-cs"/>
              </a:rPr>
              <a:t>2006-fen1</a:t>
            </a:r>
          </a:p>
        </p:txBody>
      </p:sp>
      <p:sp>
        <p:nvSpPr>
          <p:cNvPr id="8" name="TextBox 7"/>
          <p:cNvSpPr txBox="1"/>
          <p:nvPr/>
        </p:nvSpPr>
        <p:spPr>
          <a:xfrm>
            <a:off x="7543799" y="984143"/>
            <a:ext cx="3723469" cy="5300420"/>
          </a:xfrm>
          <a:prstGeom prst="rect">
            <a:avLst/>
          </a:prstGeom>
          <a:ln/>
        </p:spPr>
        <p:style>
          <a:lnRef idx="2">
            <a:schemeClr val="accent1"/>
          </a:lnRef>
          <a:fillRef idx="1">
            <a:schemeClr val="lt1"/>
          </a:fillRef>
          <a:effectRef idx="0">
            <a:schemeClr val="accent1"/>
          </a:effectRef>
          <a:fontRef idx="minor">
            <a:schemeClr val="dk1"/>
          </a:fontRef>
        </p:style>
        <p:txBody>
          <a:bodyPr vert="horz" wrap="square" lIns="91440" tIns="45720" rIns="91440" bIns="45720" rtlCol="0">
            <a:normAutofit fontScale="77500" lnSpcReduction="20000"/>
          </a:bodyPr>
          <a:lstStyle/>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bg1">
                    <a:lumMod val="75000"/>
                  </a:schemeClr>
                </a:solidFill>
              </a:rPr>
              <a:t>Geçen haftanın özeti</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bg1">
                    <a:lumMod val="75000"/>
                  </a:schemeClr>
                </a:solidFill>
              </a:rPr>
              <a:t>Maymun-Fıstık Deneyi</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bg1">
                    <a:lumMod val="75000"/>
                  </a:schemeClr>
                </a:solidFill>
              </a:rPr>
              <a:t>Gemi neden yüzer?</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bg1">
                    <a:lumMod val="75000"/>
                  </a:schemeClr>
                </a:solidFill>
              </a:rPr>
              <a:t>Archiemedes ilkesi</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bg1">
                    <a:lumMod val="75000"/>
                  </a:schemeClr>
                </a:solidFill>
              </a:rPr>
              <a:t>Yüzme, </a:t>
            </a:r>
            <a:r>
              <a:rPr lang="tr-TR" sz="2600" spc="10" dirty="0">
                <a:solidFill>
                  <a:schemeClr val="bg1">
                    <a:lumMod val="75000"/>
                  </a:schemeClr>
                </a:solidFill>
              </a:rPr>
              <a:t>Askıda </a:t>
            </a:r>
            <a:r>
              <a:rPr lang="tr-TR" sz="2600" spc="10" dirty="0" smtClean="0">
                <a:solidFill>
                  <a:schemeClr val="bg1">
                    <a:lumMod val="75000"/>
                  </a:schemeClr>
                </a:solidFill>
              </a:rPr>
              <a:t>Kalma</a:t>
            </a:r>
            <a:r>
              <a:rPr lang="tr-TR" sz="2600" spc="10" dirty="0">
                <a:solidFill>
                  <a:schemeClr val="bg1">
                    <a:lumMod val="75000"/>
                  </a:schemeClr>
                </a:solidFill>
              </a:rPr>
              <a:t>, Batma</a:t>
            </a:r>
          </a:p>
          <a:p>
            <a:pPr marL="640080" lvl="1" indent="-182880">
              <a:lnSpc>
                <a:spcPct val="95000"/>
              </a:lnSpc>
              <a:spcBef>
                <a:spcPts val="1400"/>
              </a:spcBef>
              <a:spcAft>
                <a:spcPts val="200"/>
              </a:spcAft>
              <a:buClr>
                <a:schemeClr val="accent1"/>
              </a:buClr>
              <a:buSzPct val="80000"/>
              <a:buFont typeface="Arial" pitchFamily="34" charset="0"/>
              <a:buChar char="•"/>
            </a:pPr>
            <a:r>
              <a:rPr lang="tr-TR" sz="2000" spc="10" dirty="0">
                <a:solidFill>
                  <a:schemeClr val="bg1">
                    <a:lumMod val="75000"/>
                  </a:schemeClr>
                </a:solidFill>
              </a:rPr>
              <a:t>Yüzme</a:t>
            </a:r>
          </a:p>
          <a:p>
            <a:pPr marL="640080" lvl="1" indent="-182880">
              <a:lnSpc>
                <a:spcPct val="95000"/>
              </a:lnSpc>
              <a:spcBef>
                <a:spcPts val="1400"/>
              </a:spcBef>
              <a:spcAft>
                <a:spcPts val="200"/>
              </a:spcAft>
              <a:buClr>
                <a:schemeClr val="accent1"/>
              </a:buClr>
              <a:buSzPct val="80000"/>
              <a:buFont typeface="Arial" pitchFamily="34" charset="0"/>
              <a:buChar char="•"/>
            </a:pPr>
            <a:r>
              <a:rPr lang="tr-TR" sz="2000" spc="10" dirty="0">
                <a:solidFill>
                  <a:schemeClr val="bg1">
                    <a:lumMod val="75000"/>
                  </a:schemeClr>
                </a:solidFill>
              </a:rPr>
              <a:t>Askıda Kalma</a:t>
            </a:r>
          </a:p>
          <a:p>
            <a:pPr marL="640080" lvl="1" indent="-182880">
              <a:lnSpc>
                <a:spcPct val="95000"/>
              </a:lnSpc>
              <a:spcBef>
                <a:spcPts val="1400"/>
              </a:spcBef>
              <a:spcAft>
                <a:spcPts val="200"/>
              </a:spcAft>
              <a:buClr>
                <a:schemeClr val="accent1"/>
              </a:buClr>
              <a:buSzPct val="80000"/>
              <a:buFont typeface="Arial" pitchFamily="34" charset="0"/>
              <a:buChar char="•"/>
            </a:pPr>
            <a:r>
              <a:rPr lang="tr-TR" sz="2000" spc="10" dirty="0">
                <a:solidFill>
                  <a:schemeClr val="bg1">
                    <a:lumMod val="75000"/>
                  </a:schemeClr>
                </a:solidFill>
              </a:rPr>
              <a:t>Batma</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bg1">
                    <a:lumMod val="75000"/>
                  </a:schemeClr>
                </a:solidFill>
              </a:rPr>
              <a:t>Gemi neden yüzer?</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bg1">
                    <a:lumMod val="75000"/>
                  </a:schemeClr>
                </a:solidFill>
              </a:rPr>
              <a:t>Günlük hayattan örnekler</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bg1">
                    <a:lumMod val="75000"/>
                  </a:schemeClr>
                </a:solidFill>
              </a:rPr>
              <a:t>Özet</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accent1"/>
                </a:solidFill>
              </a:rPr>
              <a:t>Soru Çözümü</a:t>
            </a:r>
          </a:p>
        </p:txBody>
      </p:sp>
      <p:pic>
        <p:nvPicPr>
          <p:cNvPr id="3" name="Picture 2"/>
          <p:cNvPicPr>
            <a:picLocks noChangeAspect="1"/>
          </p:cNvPicPr>
          <p:nvPr/>
        </p:nvPicPr>
        <p:blipFill rotWithShape="1">
          <a:blip r:embed="rId3"/>
          <a:srcRect l="26157" t="38633" r="51250" b="23672"/>
          <a:stretch/>
        </p:blipFill>
        <p:spPr>
          <a:xfrm>
            <a:off x="240030" y="984143"/>
            <a:ext cx="3971196" cy="5300420"/>
          </a:xfrm>
          <a:prstGeom prst="rect">
            <a:avLst/>
          </a:prstGeom>
        </p:spPr>
      </p:pic>
      <p:sp>
        <p:nvSpPr>
          <p:cNvPr id="7" name="Oval 6"/>
          <p:cNvSpPr/>
          <p:nvPr/>
        </p:nvSpPr>
        <p:spPr>
          <a:xfrm>
            <a:off x="240030" y="5589269"/>
            <a:ext cx="365760" cy="328823"/>
          </a:xfrm>
          <a:prstGeom prst="ellipse">
            <a:avLst/>
          </a:prstGeom>
          <a:noFill/>
          <a:ln>
            <a:solidFill>
              <a:schemeClr val="accent1">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tr-TR">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614260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933"/>
            <a:ext cx="9692640" cy="926327"/>
          </a:xfrm>
        </p:spPr>
        <p:txBody>
          <a:bodyPr/>
          <a:lstStyle/>
          <a:p>
            <a:r>
              <a:rPr lang="tr-TR" dirty="0" smtClean="0"/>
              <a:t>Soru Çözümü</a:t>
            </a:r>
            <a:endParaRPr lang="tr-TR" dirty="0"/>
          </a:p>
        </p:txBody>
      </p:sp>
      <p:sp>
        <p:nvSpPr>
          <p:cNvPr id="5" name="TextBox 4"/>
          <p:cNvSpPr txBox="1"/>
          <p:nvPr/>
        </p:nvSpPr>
        <p:spPr>
          <a:xfrm>
            <a:off x="5017770" y="6183630"/>
            <a:ext cx="1634490" cy="514350"/>
          </a:xfrm>
          <a:prstGeom prst="rect">
            <a:avLst/>
          </a:prstGeom>
          <a:solidFill>
            <a:schemeClr val="bg1"/>
          </a:solidFill>
          <a:ln w="28575">
            <a:solidFill>
              <a:schemeClr val="accent5">
                <a:lumMod val="60000"/>
                <a:lumOff val="40000"/>
              </a:schemeClr>
            </a:solidFill>
          </a:ln>
        </p:spPr>
        <p:txBody>
          <a:bodyPr vert="horz" wrap="square" lIns="91440" tIns="45720" rIns="91440" bIns="45720" rtlCol="0">
            <a:normAutofit/>
          </a:bodyPr>
          <a:lstStyle/>
          <a:p>
            <a:pPr marR="0" algn="l" defTabSz="914400" rtl="0" eaLnBrk="1" fontAlgn="auto" latinLnBrk="0" hangingPunct="1">
              <a:lnSpc>
                <a:spcPct val="95000"/>
              </a:lnSpc>
              <a:spcBef>
                <a:spcPts val="1400"/>
              </a:spcBef>
              <a:spcAft>
                <a:spcPts val="200"/>
              </a:spcAft>
              <a:buClr>
                <a:schemeClr val="accent1"/>
              </a:buClr>
              <a:buSzPct val="80000"/>
              <a:tabLst/>
            </a:pPr>
            <a:r>
              <a:rPr kumimoji="0" lang="tr-TR" sz="2600" b="0" i="0" u="none" strike="noStrike" kern="1200" cap="none" spc="10" normalizeH="0" baseline="0" noProof="0" dirty="0" smtClean="0">
                <a:ln>
                  <a:noFill/>
                </a:ln>
                <a:solidFill>
                  <a:schemeClr val="tx1">
                    <a:lumMod val="65000"/>
                    <a:lumOff val="35000"/>
                  </a:schemeClr>
                </a:solidFill>
                <a:effectLst/>
                <a:uLnTx/>
                <a:uFillTx/>
                <a:latin typeface="+mn-lt"/>
                <a:ea typeface="+mn-ea"/>
                <a:cs typeface="+mn-cs"/>
              </a:rPr>
              <a:t>2005-öss</a:t>
            </a:r>
          </a:p>
        </p:txBody>
      </p:sp>
      <p:sp>
        <p:nvSpPr>
          <p:cNvPr id="8" name="TextBox 7"/>
          <p:cNvSpPr txBox="1"/>
          <p:nvPr/>
        </p:nvSpPr>
        <p:spPr>
          <a:xfrm>
            <a:off x="7543799" y="984143"/>
            <a:ext cx="3723469" cy="5300420"/>
          </a:xfrm>
          <a:prstGeom prst="rect">
            <a:avLst/>
          </a:prstGeom>
          <a:ln/>
        </p:spPr>
        <p:style>
          <a:lnRef idx="2">
            <a:schemeClr val="accent1"/>
          </a:lnRef>
          <a:fillRef idx="1">
            <a:schemeClr val="lt1"/>
          </a:fillRef>
          <a:effectRef idx="0">
            <a:schemeClr val="accent1"/>
          </a:effectRef>
          <a:fontRef idx="minor">
            <a:schemeClr val="dk1"/>
          </a:fontRef>
        </p:style>
        <p:txBody>
          <a:bodyPr vert="horz" wrap="square" lIns="91440" tIns="45720" rIns="91440" bIns="45720" rtlCol="0">
            <a:normAutofit fontScale="77500" lnSpcReduction="20000"/>
          </a:bodyPr>
          <a:lstStyle/>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bg1">
                    <a:lumMod val="75000"/>
                  </a:schemeClr>
                </a:solidFill>
              </a:rPr>
              <a:t>Geçen haftanın özeti</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bg1">
                    <a:lumMod val="75000"/>
                  </a:schemeClr>
                </a:solidFill>
              </a:rPr>
              <a:t>Maymun-Fıstık Deneyi</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bg1">
                    <a:lumMod val="75000"/>
                  </a:schemeClr>
                </a:solidFill>
              </a:rPr>
              <a:t>Gemi neden yüzer?</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bg1">
                    <a:lumMod val="75000"/>
                  </a:schemeClr>
                </a:solidFill>
              </a:rPr>
              <a:t>Archiemedes ilkesi</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bg1">
                    <a:lumMod val="75000"/>
                  </a:schemeClr>
                </a:solidFill>
              </a:rPr>
              <a:t>Yüzme, </a:t>
            </a:r>
            <a:r>
              <a:rPr lang="tr-TR" sz="2600" spc="10" dirty="0">
                <a:solidFill>
                  <a:schemeClr val="bg1">
                    <a:lumMod val="75000"/>
                  </a:schemeClr>
                </a:solidFill>
              </a:rPr>
              <a:t>Askıda </a:t>
            </a:r>
            <a:r>
              <a:rPr lang="tr-TR" sz="2600" spc="10" dirty="0" smtClean="0">
                <a:solidFill>
                  <a:schemeClr val="bg1">
                    <a:lumMod val="75000"/>
                  </a:schemeClr>
                </a:solidFill>
              </a:rPr>
              <a:t>Kalma</a:t>
            </a:r>
            <a:r>
              <a:rPr lang="tr-TR" sz="2600" spc="10" dirty="0">
                <a:solidFill>
                  <a:schemeClr val="bg1">
                    <a:lumMod val="75000"/>
                  </a:schemeClr>
                </a:solidFill>
              </a:rPr>
              <a:t>, Batma</a:t>
            </a:r>
          </a:p>
          <a:p>
            <a:pPr marL="640080" lvl="1" indent="-182880">
              <a:lnSpc>
                <a:spcPct val="95000"/>
              </a:lnSpc>
              <a:spcBef>
                <a:spcPts val="1400"/>
              </a:spcBef>
              <a:spcAft>
                <a:spcPts val="200"/>
              </a:spcAft>
              <a:buClr>
                <a:schemeClr val="accent1"/>
              </a:buClr>
              <a:buSzPct val="80000"/>
              <a:buFont typeface="Arial" pitchFamily="34" charset="0"/>
              <a:buChar char="•"/>
            </a:pPr>
            <a:r>
              <a:rPr lang="tr-TR" sz="2000" spc="10" dirty="0">
                <a:solidFill>
                  <a:schemeClr val="bg1">
                    <a:lumMod val="75000"/>
                  </a:schemeClr>
                </a:solidFill>
              </a:rPr>
              <a:t>Yüzme</a:t>
            </a:r>
          </a:p>
          <a:p>
            <a:pPr marL="640080" lvl="1" indent="-182880">
              <a:lnSpc>
                <a:spcPct val="95000"/>
              </a:lnSpc>
              <a:spcBef>
                <a:spcPts val="1400"/>
              </a:spcBef>
              <a:spcAft>
                <a:spcPts val="200"/>
              </a:spcAft>
              <a:buClr>
                <a:schemeClr val="accent1"/>
              </a:buClr>
              <a:buSzPct val="80000"/>
              <a:buFont typeface="Arial" pitchFamily="34" charset="0"/>
              <a:buChar char="•"/>
            </a:pPr>
            <a:r>
              <a:rPr lang="tr-TR" sz="2000" spc="10" dirty="0">
                <a:solidFill>
                  <a:schemeClr val="bg1">
                    <a:lumMod val="75000"/>
                  </a:schemeClr>
                </a:solidFill>
              </a:rPr>
              <a:t>Askıda Kalma</a:t>
            </a:r>
          </a:p>
          <a:p>
            <a:pPr marL="640080" lvl="1" indent="-182880">
              <a:lnSpc>
                <a:spcPct val="95000"/>
              </a:lnSpc>
              <a:spcBef>
                <a:spcPts val="1400"/>
              </a:spcBef>
              <a:spcAft>
                <a:spcPts val="200"/>
              </a:spcAft>
              <a:buClr>
                <a:schemeClr val="accent1"/>
              </a:buClr>
              <a:buSzPct val="80000"/>
              <a:buFont typeface="Arial" pitchFamily="34" charset="0"/>
              <a:buChar char="•"/>
            </a:pPr>
            <a:r>
              <a:rPr lang="tr-TR" sz="2000" spc="10" dirty="0">
                <a:solidFill>
                  <a:schemeClr val="bg1">
                    <a:lumMod val="75000"/>
                  </a:schemeClr>
                </a:solidFill>
              </a:rPr>
              <a:t>Batma</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bg1">
                    <a:lumMod val="75000"/>
                  </a:schemeClr>
                </a:solidFill>
              </a:rPr>
              <a:t>Gemi neden yüzer?</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bg1">
                    <a:lumMod val="75000"/>
                  </a:schemeClr>
                </a:solidFill>
              </a:rPr>
              <a:t>Günlük hayattan örnekler</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bg1">
                    <a:lumMod val="75000"/>
                  </a:schemeClr>
                </a:solidFill>
              </a:rPr>
              <a:t>Özet</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accent1"/>
                </a:solidFill>
              </a:rPr>
              <a:t>Soru Çözümü</a:t>
            </a:r>
          </a:p>
        </p:txBody>
      </p:sp>
      <p:pic>
        <p:nvPicPr>
          <p:cNvPr id="3" name="Picture 2"/>
          <p:cNvPicPr>
            <a:picLocks noChangeAspect="1"/>
          </p:cNvPicPr>
          <p:nvPr/>
        </p:nvPicPr>
        <p:blipFill rotWithShape="1">
          <a:blip r:embed="rId3"/>
          <a:srcRect l="24687" t="16642" r="51313" b="47518"/>
          <a:stretch/>
        </p:blipFill>
        <p:spPr>
          <a:xfrm>
            <a:off x="5373" y="1204359"/>
            <a:ext cx="3720808" cy="4445107"/>
          </a:xfrm>
          <a:prstGeom prst="rect">
            <a:avLst/>
          </a:prstGeom>
        </p:spPr>
      </p:pic>
      <p:pic>
        <p:nvPicPr>
          <p:cNvPr id="7" name="Picture 6"/>
          <p:cNvPicPr>
            <a:picLocks noChangeAspect="1"/>
          </p:cNvPicPr>
          <p:nvPr/>
        </p:nvPicPr>
        <p:blipFill rotWithShape="1">
          <a:blip r:embed="rId3"/>
          <a:srcRect l="24687" t="53555" r="51313" b="6914"/>
          <a:stretch/>
        </p:blipFill>
        <p:spPr>
          <a:xfrm>
            <a:off x="3726181" y="1090880"/>
            <a:ext cx="3459479" cy="4558586"/>
          </a:xfrm>
          <a:prstGeom prst="rect">
            <a:avLst/>
          </a:prstGeom>
        </p:spPr>
      </p:pic>
      <p:sp>
        <p:nvSpPr>
          <p:cNvPr id="10" name="Oval 9"/>
          <p:cNvSpPr/>
          <p:nvPr/>
        </p:nvSpPr>
        <p:spPr>
          <a:xfrm>
            <a:off x="4663440" y="3509009"/>
            <a:ext cx="365760" cy="504443"/>
          </a:xfrm>
          <a:prstGeom prst="ellipse">
            <a:avLst/>
          </a:prstGeom>
          <a:noFill/>
          <a:ln>
            <a:solidFill>
              <a:schemeClr val="accent1">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tr-TR">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1821944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933"/>
            <a:ext cx="9692640" cy="926327"/>
          </a:xfrm>
        </p:spPr>
        <p:txBody>
          <a:bodyPr/>
          <a:lstStyle/>
          <a:p>
            <a:r>
              <a:rPr lang="tr-TR" dirty="0" smtClean="0"/>
              <a:t>Soru Çözümü</a:t>
            </a:r>
            <a:endParaRPr lang="tr-TR" dirty="0"/>
          </a:p>
        </p:txBody>
      </p:sp>
      <p:sp>
        <p:nvSpPr>
          <p:cNvPr id="5" name="TextBox 4"/>
          <p:cNvSpPr txBox="1"/>
          <p:nvPr/>
        </p:nvSpPr>
        <p:spPr>
          <a:xfrm>
            <a:off x="5017770" y="6183630"/>
            <a:ext cx="1634490" cy="514350"/>
          </a:xfrm>
          <a:prstGeom prst="rect">
            <a:avLst/>
          </a:prstGeom>
          <a:solidFill>
            <a:schemeClr val="bg1"/>
          </a:solidFill>
          <a:ln w="28575">
            <a:solidFill>
              <a:schemeClr val="accent5">
                <a:lumMod val="60000"/>
                <a:lumOff val="40000"/>
              </a:schemeClr>
            </a:solidFill>
          </a:ln>
        </p:spPr>
        <p:txBody>
          <a:bodyPr vert="horz" wrap="square" lIns="91440" tIns="45720" rIns="91440" bIns="45720" rtlCol="0">
            <a:normAutofit/>
          </a:bodyPr>
          <a:lstStyle/>
          <a:p>
            <a:pPr marR="0" algn="l" defTabSz="914400" rtl="0" eaLnBrk="1" fontAlgn="auto" latinLnBrk="0" hangingPunct="1">
              <a:lnSpc>
                <a:spcPct val="95000"/>
              </a:lnSpc>
              <a:spcBef>
                <a:spcPts val="1400"/>
              </a:spcBef>
              <a:spcAft>
                <a:spcPts val="200"/>
              </a:spcAft>
              <a:buClr>
                <a:schemeClr val="accent1"/>
              </a:buClr>
              <a:buSzPct val="80000"/>
              <a:tabLst/>
            </a:pPr>
            <a:r>
              <a:rPr kumimoji="0" lang="tr-TR" sz="2600" b="0" i="0" u="none" strike="noStrike" kern="1200" cap="none" spc="10" normalizeH="0" baseline="0" noProof="0" dirty="0" smtClean="0">
                <a:ln>
                  <a:noFill/>
                </a:ln>
                <a:solidFill>
                  <a:schemeClr val="tx1">
                    <a:lumMod val="65000"/>
                    <a:lumOff val="35000"/>
                  </a:schemeClr>
                </a:solidFill>
                <a:effectLst/>
                <a:uLnTx/>
                <a:uFillTx/>
                <a:latin typeface="+mn-lt"/>
                <a:ea typeface="+mn-ea"/>
                <a:cs typeface="+mn-cs"/>
              </a:rPr>
              <a:t>2001-öss</a:t>
            </a:r>
          </a:p>
        </p:txBody>
      </p:sp>
      <p:sp>
        <p:nvSpPr>
          <p:cNvPr id="8" name="TextBox 7"/>
          <p:cNvSpPr txBox="1"/>
          <p:nvPr/>
        </p:nvSpPr>
        <p:spPr>
          <a:xfrm>
            <a:off x="7543799" y="984143"/>
            <a:ext cx="3723469" cy="5300420"/>
          </a:xfrm>
          <a:prstGeom prst="rect">
            <a:avLst/>
          </a:prstGeom>
          <a:ln/>
        </p:spPr>
        <p:style>
          <a:lnRef idx="2">
            <a:schemeClr val="accent1"/>
          </a:lnRef>
          <a:fillRef idx="1">
            <a:schemeClr val="lt1"/>
          </a:fillRef>
          <a:effectRef idx="0">
            <a:schemeClr val="accent1"/>
          </a:effectRef>
          <a:fontRef idx="minor">
            <a:schemeClr val="dk1"/>
          </a:fontRef>
        </p:style>
        <p:txBody>
          <a:bodyPr vert="horz" wrap="square" lIns="91440" tIns="45720" rIns="91440" bIns="45720" rtlCol="0">
            <a:normAutofit fontScale="77500" lnSpcReduction="20000"/>
          </a:bodyPr>
          <a:lstStyle/>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bg1">
                    <a:lumMod val="75000"/>
                  </a:schemeClr>
                </a:solidFill>
              </a:rPr>
              <a:t>Geçen haftanın özeti</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bg1">
                    <a:lumMod val="75000"/>
                  </a:schemeClr>
                </a:solidFill>
              </a:rPr>
              <a:t>Maymun-Fıstık Deneyi</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bg1">
                    <a:lumMod val="75000"/>
                  </a:schemeClr>
                </a:solidFill>
              </a:rPr>
              <a:t>Gemi neden yüzer?</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bg1">
                    <a:lumMod val="75000"/>
                  </a:schemeClr>
                </a:solidFill>
              </a:rPr>
              <a:t>Archiemedes ilkesi</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bg1">
                    <a:lumMod val="75000"/>
                  </a:schemeClr>
                </a:solidFill>
              </a:rPr>
              <a:t>Yüzme, </a:t>
            </a:r>
            <a:r>
              <a:rPr lang="tr-TR" sz="2600" spc="10" dirty="0">
                <a:solidFill>
                  <a:schemeClr val="bg1">
                    <a:lumMod val="75000"/>
                  </a:schemeClr>
                </a:solidFill>
              </a:rPr>
              <a:t>Askıda </a:t>
            </a:r>
            <a:r>
              <a:rPr lang="tr-TR" sz="2600" spc="10" dirty="0" smtClean="0">
                <a:solidFill>
                  <a:schemeClr val="bg1">
                    <a:lumMod val="75000"/>
                  </a:schemeClr>
                </a:solidFill>
              </a:rPr>
              <a:t>Kalma</a:t>
            </a:r>
            <a:r>
              <a:rPr lang="tr-TR" sz="2600" spc="10" dirty="0">
                <a:solidFill>
                  <a:schemeClr val="bg1">
                    <a:lumMod val="75000"/>
                  </a:schemeClr>
                </a:solidFill>
              </a:rPr>
              <a:t>, Batma</a:t>
            </a:r>
          </a:p>
          <a:p>
            <a:pPr marL="640080" lvl="1" indent="-182880">
              <a:lnSpc>
                <a:spcPct val="95000"/>
              </a:lnSpc>
              <a:spcBef>
                <a:spcPts val="1400"/>
              </a:spcBef>
              <a:spcAft>
                <a:spcPts val="200"/>
              </a:spcAft>
              <a:buClr>
                <a:schemeClr val="accent1"/>
              </a:buClr>
              <a:buSzPct val="80000"/>
              <a:buFont typeface="Arial" pitchFamily="34" charset="0"/>
              <a:buChar char="•"/>
            </a:pPr>
            <a:r>
              <a:rPr lang="tr-TR" sz="2000" spc="10" dirty="0">
                <a:solidFill>
                  <a:schemeClr val="bg1">
                    <a:lumMod val="75000"/>
                  </a:schemeClr>
                </a:solidFill>
              </a:rPr>
              <a:t>Yüzme</a:t>
            </a:r>
          </a:p>
          <a:p>
            <a:pPr marL="640080" lvl="1" indent="-182880">
              <a:lnSpc>
                <a:spcPct val="95000"/>
              </a:lnSpc>
              <a:spcBef>
                <a:spcPts val="1400"/>
              </a:spcBef>
              <a:spcAft>
                <a:spcPts val="200"/>
              </a:spcAft>
              <a:buClr>
                <a:schemeClr val="accent1"/>
              </a:buClr>
              <a:buSzPct val="80000"/>
              <a:buFont typeface="Arial" pitchFamily="34" charset="0"/>
              <a:buChar char="•"/>
            </a:pPr>
            <a:r>
              <a:rPr lang="tr-TR" sz="2000" spc="10" dirty="0">
                <a:solidFill>
                  <a:schemeClr val="bg1">
                    <a:lumMod val="75000"/>
                  </a:schemeClr>
                </a:solidFill>
              </a:rPr>
              <a:t>Askıda Kalma</a:t>
            </a:r>
          </a:p>
          <a:p>
            <a:pPr marL="640080" lvl="1" indent="-182880">
              <a:lnSpc>
                <a:spcPct val="95000"/>
              </a:lnSpc>
              <a:spcBef>
                <a:spcPts val="1400"/>
              </a:spcBef>
              <a:spcAft>
                <a:spcPts val="200"/>
              </a:spcAft>
              <a:buClr>
                <a:schemeClr val="accent1"/>
              </a:buClr>
              <a:buSzPct val="80000"/>
              <a:buFont typeface="Arial" pitchFamily="34" charset="0"/>
              <a:buChar char="•"/>
            </a:pPr>
            <a:r>
              <a:rPr lang="tr-TR" sz="2000" spc="10" dirty="0">
                <a:solidFill>
                  <a:schemeClr val="bg1">
                    <a:lumMod val="75000"/>
                  </a:schemeClr>
                </a:solidFill>
              </a:rPr>
              <a:t>Batma</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bg1">
                    <a:lumMod val="75000"/>
                  </a:schemeClr>
                </a:solidFill>
              </a:rPr>
              <a:t>Gemi neden yüzer?</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bg1">
                    <a:lumMod val="75000"/>
                  </a:schemeClr>
                </a:solidFill>
              </a:rPr>
              <a:t>Günlük hayattan örnekler</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bg1">
                    <a:lumMod val="75000"/>
                  </a:schemeClr>
                </a:solidFill>
              </a:rPr>
              <a:t>Özet</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accent1"/>
                </a:solidFill>
              </a:rPr>
              <a:t>Soru Çözümü</a:t>
            </a:r>
          </a:p>
        </p:txBody>
      </p:sp>
      <p:pic>
        <p:nvPicPr>
          <p:cNvPr id="4" name="Picture 3"/>
          <p:cNvPicPr>
            <a:picLocks noChangeAspect="1"/>
          </p:cNvPicPr>
          <p:nvPr/>
        </p:nvPicPr>
        <p:blipFill rotWithShape="1">
          <a:blip r:embed="rId3"/>
          <a:srcRect l="26250" t="27149" r="52531" b="40527"/>
          <a:stretch/>
        </p:blipFill>
        <p:spPr>
          <a:xfrm>
            <a:off x="339090" y="1070578"/>
            <a:ext cx="3832860" cy="4671169"/>
          </a:xfrm>
          <a:prstGeom prst="rect">
            <a:avLst/>
          </a:prstGeom>
        </p:spPr>
      </p:pic>
      <p:sp>
        <p:nvSpPr>
          <p:cNvPr id="10" name="Oval 9"/>
          <p:cNvSpPr/>
          <p:nvPr/>
        </p:nvSpPr>
        <p:spPr>
          <a:xfrm>
            <a:off x="982981" y="5135957"/>
            <a:ext cx="365760" cy="605790"/>
          </a:xfrm>
          <a:prstGeom prst="ellipse">
            <a:avLst/>
          </a:prstGeom>
          <a:noFill/>
          <a:ln>
            <a:solidFill>
              <a:schemeClr val="accent1">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tr-TR">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2982554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933"/>
            <a:ext cx="9692640" cy="926327"/>
          </a:xfrm>
        </p:spPr>
        <p:txBody>
          <a:bodyPr/>
          <a:lstStyle/>
          <a:p>
            <a:r>
              <a:rPr lang="tr-TR" dirty="0" smtClean="0"/>
              <a:t>Soru Çözümü</a:t>
            </a:r>
            <a:endParaRPr lang="tr-TR" dirty="0"/>
          </a:p>
        </p:txBody>
      </p:sp>
      <p:sp>
        <p:nvSpPr>
          <p:cNvPr id="5" name="TextBox 4"/>
          <p:cNvSpPr txBox="1"/>
          <p:nvPr/>
        </p:nvSpPr>
        <p:spPr>
          <a:xfrm>
            <a:off x="5017770" y="6183630"/>
            <a:ext cx="1634490" cy="514350"/>
          </a:xfrm>
          <a:prstGeom prst="rect">
            <a:avLst/>
          </a:prstGeom>
          <a:solidFill>
            <a:schemeClr val="bg1"/>
          </a:solidFill>
          <a:ln w="28575">
            <a:solidFill>
              <a:schemeClr val="accent5">
                <a:lumMod val="60000"/>
                <a:lumOff val="40000"/>
              </a:schemeClr>
            </a:solidFill>
          </a:ln>
        </p:spPr>
        <p:txBody>
          <a:bodyPr vert="horz" wrap="square" lIns="91440" tIns="45720" rIns="91440" bIns="45720" rtlCol="0">
            <a:normAutofit/>
          </a:bodyPr>
          <a:lstStyle/>
          <a:p>
            <a:pPr marR="0" algn="l" defTabSz="914400" rtl="0" eaLnBrk="1" fontAlgn="auto" latinLnBrk="0" hangingPunct="1">
              <a:lnSpc>
                <a:spcPct val="95000"/>
              </a:lnSpc>
              <a:spcBef>
                <a:spcPts val="1400"/>
              </a:spcBef>
              <a:spcAft>
                <a:spcPts val="200"/>
              </a:spcAft>
              <a:buClr>
                <a:schemeClr val="accent1"/>
              </a:buClr>
              <a:buSzPct val="80000"/>
              <a:tabLst/>
            </a:pPr>
            <a:r>
              <a:rPr kumimoji="0" lang="tr-TR" sz="2600" b="0" i="0" u="none" strike="noStrike" kern="1200" cap="none" spc="10" normalizeH="0" baseline="0" noProof="0" dirty="0" smtClean="0">
                <a:ln>
                  <a:noFill/>
                </a:ln>
                <a:solidFill>
                  <a:schemeClr val="tx1">
                    <a:lumMod val="65000"/>
                    <a:lumOff val="35000"/>
                  </a:schemeClr>
                </a:solidFill>
                <a:effectLst/>
                <a:uLnTx/>
                <a:uFillTx/>
                <a:latin typeface="+mn-lt"/>
                <a:ea typeface="+mn-ea"/>
                <a:cs typeface="+mn-cs"/>
              </a:rPr>
              <a:t>2000-öss</a:t>
            </a:r>
          </a:p>
        </p:txBody>
      </p:sp>
      <p:sp>
        <p:nvSpPr>
          <p:cNvPr id="8" name="TextBox 7"/>
          <p:cNvSpPr txBox="1"/>
          <p:nvPr/>
        </p:nvSpPr>
        <p:spPr>
          <a:xfrm>
            <a:off x="7543799" y="984143"/>
            <a:ext cx="3723469" cy="5300420"/>
          </a:xfrm>
          <a:prstGeom prst="rect">
            <a:avLst/>
          </a:prstGeom>
          <a:ln/>
        </p:spPr>
        <p:style>
          <a:lnRef idx="2">
            <a:schemeClr val="accent1"/>
          </a:lnRef>
          <a:fillRef idx="1">
            <a:schemeClr val="lt1"/>
          </a:fillRef>
          <a:effectRef idx="0">
            <a:schemeClr val="accent1"/>
          </a:effectRef>
          <a:fontRef idx="minor">
            <a:schemeClr val="dk1"/>
          </a:fontRef>
        </p:style>
        <p:txBody>
          <a:bodyPr vert="horz" wrap="square" lIns="91440" tIns="45720" rIns="91440" bIns="45720" rtlCol="0">
            <a:normAutofit fontScale="77500" lnSpcReduction="20000"/>
          </a:bodyPr>
          <a:lstStyle/>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bg1">
                    <a:lumMod val="75000"/>
                  </a:schemeClr>
                </a:solidFill>
              </a:rPr>
              <a:t>Geçen haftanın özeti</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bg1">
                    <a:lumMod val="75000"/>
                  </a:schemeClr>
                </a:solidFill>
              </a:rPr>
              <a:t>Maymun-Fıstık Deneyi</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bg1">
                    <a:lumMod val="75000"/>
                  </a:schemeClr>
                </a:solidFill>
              </a:rPr>
              <a:t>Gemi neden yüzer?</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bg1">
                    <a:lumMod val="75000"/>
                  </a:schemeClr>
                </a:solidFill>
              </a:rPr>
              <a:t>Archiemedes ilkesi</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bg1">
                    <a:lumMod val="75000"/>
                  </a:schemeClr>
                </a:solidFill>
              </a:rPr>
              <a:t>Yüzme, </a:t>
            </a:r>
            <a:r>
              <a:rPr lang="tr-TR" sz="2600" spc="10" dirty="0">
                <a:solidFill>
                  <a:schemeClr val="bg1">
                    <a:lumMod val="75000"/>
                  </a:schemeClr>
                </a:solidFill>
              </a:rPr>
              <a:t>Askıda </a:t>
            </a:r>
            <a:r>
              <a:rPr lang="tr-TR" sz="2600" spc="10" dirty="0" smtClean="0">
                <a:solidFill>
                  <a:schemeClr val="bg1">
                    <a:lumMod val="75000"/>
                  </a:schemeClr>
                </a:solidFill>
              </a:rPr>
              <a:t>Kalma</a:t>
            </a:r>
            <a:r>
              <a:rPr lang="tr-TR" sz="2600" spc="10" dirty="0">
                <a:solidFill>
                  <a:schemeClr val="bg1">
                    <a:lumMod val="75000"/>
                  </a:schemeClr>
                </a:solidFill>
              </a:rPr>
              <a:t>, Batma</a:t>
            </a:r>
          </a:p>
          <a:p>
            <a:pPr marL="640080" lvl="1" indent="-182880">
              <a:lnSpc>
                <a:spcPct val="95000"/>
              </a:lnSpc>
              <a:spcBef>
                <a:spcPts val="1400"/>
              </a:spcBef>
              <a:spcAft>
                <a:spcPts val="200"/>
              </a:spcAft>
              <a:buClr>
                <a:schemeClr val="accent1"/>
              </a:buClr>
              <a:buSzPct val="80000"/>
              <a:buFont typeface="Arial" pitchFamily="34" charset="0"/>
              <a:buChar char="•"/>
            </a:pPr>
            <a:r>
              <a:rPr lang="tr-TR" sz="2000" spc="10" dirty="0">
                <a:solidFill>
                  <a:schemeClr val="bg1">
                    <a:lumMod val="75000"/>
                  </a:schemeClr>
                </a:solidFill>
              </a:rPr>
              <a:t>Yüzme</a:t>
            </a:r>
          </a:p>
          <a:p>
            <a:pPr marL="640080" lvl="1" indent="-182880">
              <a:lnSpc>
                <a:spcPct val="95000"/>
              </a:lnSpc>
              <a:spcBef>
                <a:spcPts val="1400"/>
              </a:spcBef>
              <a:spcAft>
                <a:spcPts val="200"/>
              </a:spcAft>
              <a:buClr>
                <a:schemeClr val="accent1"/>
              </a:buClr>
              <a:buSzPct val="80000"/>
              <a:buFont typeface="Arial" pitchFamily="34" charset="0"/>
              <a:buChar char="•"/>
            </a:pPr>
            <a:r>
              <a:rPr lang="tr-TR" sz="2000" spc="10" dirty="0">
                <a:solidFill>
                  <a:schemeClr val="bg1">
                    <a:lumMod val="75000"/>
                  </a:schemeClr>
                </a:solidFill>
              </a:rPr>
              <a:t>Askıda Kalma</a:t>
            </a:r>
          </a:p>
          <a:p>
            <a:pPr marL="640080" lvl="1" indent="-182880">
              <a:lnSpc>
                <a:spcPct val="95000"/>
              </a:lnSpc>
              <a:spcBef>
                <a:spcPts val="1400"/>
              </a:spcBef>
              <a:spcAft>
                <a:spcPts val="200"/>
              </a:spcAft>
              <a:buClr>
                <a:schemeClr val="accent1"/>
              </a:buClr>
              <a:buSzPct val="80000"/>
              <a:buFont typeface="Arial" pitchFamily="34" charset="0"/>
              <a:buChar char="•"/>
            </a:pPr>
            <a:r>
              <a:rPr lang="tr-TR" sz="2000" spc="10" dirty="0">
                <a:solidFill>
                  <a:schemeClr val="bg1">
                    <a:lumMod val="75000"/>
                  </a:schemeClr>
                </a:solidFill>
              </a:rPr>
              <a:t>Batma</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bg1">
                    <a:lumMod val="75000"/>
                  </a:schemeClr>
                </a:solidFill>
              </a:rPr>
              <a:t>Gemi neden yüzer?</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bg1">
                    <a:lumMod val="75000"/>
                  </a:schemeClr>
                </a:solidFill>
              </a:rPr>
              <a:t>Günlük hayattan örnekler</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bg1">
                    <a:lumMod val="75000"/>
                  </a:schemeClr>
                </a:solidFill>
              </a:rPr>
              <a:t>Özet</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accent1"/>
                </a:solidFill>
              </a:rPr>
              <a:t>Soru Çözümü</a:t>
            </a:r>
          </a:p>
        </p:txBody>
      </p:sp>
      <p:pic>
        <p:nvPicPr>
          <p:cNvPr id="4" name="Picture 3"/>
          <p:cNvPicPr>
            <a:picLocks noChangeAspect="1"/>
          </p:cNvPicPr>
          <p:nvPr/>
        </p:nvPicPr>
        <p:blipFill rotWithShape="1">
          <a:blip r:embed="rId3"/>
          <a:srcRect l="25781" t="39452" r="51063" b="25059"/>
          <a:stretch/>
        </p:blipFill>
        <p:spPr>
          <a:xfrm>
            <a:off x="85725" y="984143"/>
            <a:ext cx="4160520" cy="5101036"/>
          </a:xfrm>
          <a:prstGeom prst="rect">
            <a:avLst/>
          </a:prstGeom>
        </p:spPr>
      </p:pic>
      <p:sp>
        <p:nvSpPr>
          <p:cNvPr id="10" name="Oval 9"/>
          <p:cNvSpPr/>
          <p:nvPr/>
        </p:nvSpPr>
        <p:spPr>
          <a:xfrm>
            <a:off x="0" y="5206365"/>
            <a:ext cx="365760" cy="605790"/>
          </a:xfrm>
          <a:prstGeom prst="ellipse">
            <a:avLst/>
          </a:prstGeom>
          <a:noFill/>
          <a:ln>
            <a:solidFill>
              <a:schemeClr val="accent1">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tr-TR">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2584028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933"/>
            <a:ext cx="9692640" cy="926327"/>
          </a:xfrm>
        </p:spPr>
        <p:txBody>
          <a:bodyPr/>
          <a:lstStyle/>
          <a:p>
            <a:r>
              <a:rPr lang="tr-TR" dirty="0" smtClean="0"/>
              <a:t>Soru Çözümü</a:t>
            </a:r>
            <a:endParaRPr lang="tr-TR" dirty="0"/>
          </a:p>
        </p:txBody>
      </p:sp>
      <p:sp>
        <p:nvSpPr>
          <p:cNvPr id="5" name="TextBox 4"/>
          <p:cNvSpPr txBox="1"/>
          <p:nvPr/>
        </p:nvSpPr>
        <p:spPr>
          <a:xfrm>
            <a:off x="5017770" y="6183630"/>
            <a:ext cx="1634490" cy="514350"/>
          </a:xfrm>
          <a:prstGeom prst="rect">
            <a:avLst/>
          </a:prstGeom>
          <a:solidFill>
            <a:schemeClr val="bg1"/>
          </a:solidFill>
          <a:ln w="28575">
            <a:solidFill>
              <a:schemeClr val="accent5">
                <a:lumMod val="60000"/>
                <a:lumOff val="40000"/>
              </a:schemeClr>
            </a:solidFill>
          </a:ln>
        </p:spPr>
        <p:txBody>
          <a:bodyPr vert="horz" wrap="square" lIns="91440" tIns="45720" rIns="91440" bIns="45720" rtlCol="0">
            <a:normAutofit/>
          </a:bodyPr>
          <a:lstStyle/>
          <a:p>
            <a:pPr marR="0" algn="l" defTabSz="914400" rtl="0" eaLnBrk="1" fontAlgn="auto" latinLnBrk="0" hangingPunct="1">
              <a:lnSpc>
                <a:spcPct val="95000"/>
              </a:lnSpc>
              <a:spcBef>
                <a:spcPts val="1400"/>
              </a:spcBef>
              <a:spcAft>
                <a:spcPts val="200"/>
              </a:spcAft>
              <a:buClr>
                <a:schemeClr val="accent1"/>
              </a:buClr>
              <a:buSzPct val="80000"/>
              <a:tabLst/>
            </a:pPr>
            <a:r>
              <a:rPr lang="tr-TR" sz="2600" spc="10" dirty="0" smtClean="0">
                <a:solidFill>
                  <a:schemeClr val="tx1">
                    <a:lumMod val="65000"/>
                    <a:lumOff val="35000"/>
                  </a:schemeClr>
                </a:solidFill>
              </a:rPr>
              <a:t>1999</a:t>
            </a:r>
            <a:r>
              <a:rPr kumimoji="0" lang="tr-TR" sz="2600" b="0" i="0" u="none" strike="noStrike" kern="1200" cap="none" spc="10" normalizeH="0" baseline="0" noProof="0" dirty="0" smtClean="0">
                <a:ln>
                  <a:noFill/>
                </a:ln>
                <a:solidFill>
                  <a:schemeClr val="tx1">
                    <a:lumMod val="65000"/>
                    <a:lumOff val="35000"/>
                  </a:schemeClr>
                </a:solidFill>
                <a:effectLst/>
                <a:uLnTx/>
                <a:uFillTx/>
                <a:latin typeface="+mn-lt"/>
                <a:ea typeface="+mn-ea"/>
                <a:cs typeface="+mn-cs"/>
              </a:rPr>
              <a:t>-öss</a:t>
            </a:r>
          </a:p>
        </p:txBody>
      </p:sp>
      <p:sp>
        <p:nvSpPr>
          <p:cNvPr id="8" name="TextBox 7"/>
          <p:cNvSpPr txBox="1"/>
          <p:nvPr/>
        </p:nvSpPr>
        <p:spPr>
          <a:xfrm>
            <a:off x="7543799" y="984143"/>
            <a:ext cx="3723469" cy="5300420"/>
          </a:xfrm>
          <a:prstGeom prst="rect">
            <a:avLst/>
          </a:prstGeom>
          <a:ln/>
        </p:spPr>
        <p:style>
          <a:lnRef idx="2">
            <a:schemeClr val="accent1"/>
          </a:lnRef>
          <a:fillRef idx="1">
            <a:schemeClr val="lt1"/>
          </a:fillRef>
          <a:effectRef idx="0">
            <a:schemeClr val="accent1"/>
          </a:effectRef>
          <a:fontRef idx="minor">
            <a:schemeClr val="dk1"/>
          </a:fontRef>
        </p:style>
        <p:txBody>
          <a:bodyPr vert="horz" wrap="square" lIns="91440" tIns="45720" rIns="91440" bIns="45720" rtlCol="0">
            <a:normAutofit fontScale="77500" lnSpcReduction="20000"/>
          </a:bodyPr>
          <a:lstStyle/>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bg1">
                    <a:lumMod val="75000"/>
                  </a:schemeClr>
                </a:solidFill>
              </a:rPr>
              <a:t>Geçen haftanın özeti</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bg1">
                    <a:lumMod val="75000"/>
                  </a:schemeClr>
                </a:solidFill>
              </a:rPr>
              <a:t>Maymun-Fıstık Deneyi</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bg1">
                    <a:lumMod val="75000"/>
                  </a:schemeClr>
                </a:solidFill>
              </a:rPr>
              <a:t>Gemi neden yüzer?</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bg1">
                    <a:lumMod val="75000"/>
                  </a:schemeClr>
                </a:solidFill>
              </a:rPr>
              <a:t>Archiemedes ilkesi</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bg1">
                    <a:lumMod val="75000"/>
                  </a:schemeClr>
                </a:solidFill>
              </a:rPr>
              <a:t>Yüzme, </a:t>
            </a:r>
            <a:r>
              <a:rPr lang="tr-TR" sz="2600" spc="10" dirty="0">
                <a:solidFill>
                  <a:schemeClr val="bg1">
                    <a:lumMod val="75000"/>
                  </a:schemeClr>
                </a:solidFill>
              </a:rPr>
              <a:t>Askıda </a:t>
            </a:r>
            <a:r>
              <a:rPr lang="tr-TR" sz="2600" spc="10" dirty="0" smtClean="0">
                <a:solidFill>
                  <a:schemeClr val="bg1">
                    <a:lumMod val="75000"/>
                  </a:schemeClr>
                </a:solidFill>
              </a:rPr>
              <a:t>Kalma</a:t>
            </a:r>
            <a:r>
              <a:rPr lang="tr-TR" sz="2600" spc="10" dirty="0">
                <a:solidFill>
                  <a:schemeClr val="bg1">
                    <a:lumMod val="75000"/>
                  </a:schemeClr>
                </a:solidFill>
              </a:rPr>
              <a:t>, Batma</a:t>
            </a:r>
          </a:p>
          <a:p>
            <a:pPr marL="640080" lvl="1" indent="-182880">
              <a:lnSpc>
                <a:spcPct val="95000"/>
              </a:lnSpc>
              <a:spcBef>
                <a:spcPts val="1400"/>
              </a:spcBef>
              <a:spcAft>
                <a:spcPts val="200"/>
              </a:spcAft>
              <a:buClr>
                <a:schemeClr val="accent1"/>
              </a:buClr>
              <a:buSzPct val="80000"/>
              <a:buFont typeface="Arial" pitchFamily="34" charset="0"/>
              <a:buChar char="•"/>
            </a:pPr>
            <a:r>
              <a:rPr lang="tr-TR" sz="2000" spc="10" dirty="0">
                <a:solidFill>
                  <a:schemeClr val="bg1">
                    <a:lumMod val="75000"/>
                  </a:schemeClr>
                </a:solidFill>
              </a:rPr>
              <a:t>Yüzme</a:t>
            </a:r>
          </a:p>
          <a:p>
            <a:pPr marL="640080" lvl="1" indent="-182880">
              <a:lnSpc>
                <a:spcPct val="95000"/>
              </a:lnSpc>
              <a:spcBef>
                <a:spcPts val="1400"/>
              </a:spcBef>
              <a:spcAft>
                <a:spcPts val="200"/>
              </a:spcAft>
              <a:buClr>
                <a:schemeClr val="accent1"/>
              </a:buClr>
              <a:buSzPct val="80000"/>
              <a:buFont typeface="Arial" pitchFamily="34" charset="0"/>
              <a:buChar char="•"/>
            </a:pPr>
            <a:r>
              <a:rPr lang="tr-TR" sz="2000" spc="10" dirty="0">
                <a:solidFill>
                  <a:schemeClr val="bg1">
                    <a:lumMod val="75000"/>
                  </a:schemeClr>
                </a:solidFill>
              </a:rPr>
              <a:t>Askıda Kalma</a:t>
            </a:r>
          </a:p>
          <a:p>
            <a:pPr marL="640080" lvl="1" indent="-182880">
              <a:lnSpc>
                <a:spcPct val="95000"/>
              </a:lnSpc>
              <a:spcBef>
                <a:spcPts val="1400"/>
              </a:spcBef>
              <a:spcAft>
                <a:spcPts val="200"/>
              </a:spcAft>
              <a:buClr>
                <a:schemeClr val="accent1"/>
              </a:buClr>
              <a:buSzPct val="80000"/>
              <a:buFont typeface="Arial" pitchFamily="34" charset="0"/>
              <a:buChar char="•"/>
            </a:pPr>
            <a:r>
              <a:rPr lang="tr-TR" sz="2000" spc="10" dirty="0">
                <a:solidFill>
                  <a:schemeClr val="bg1">
                    <a:lumMod val="75000"/>
                  </a:schemeClr>
                </a:solidFill>
              </a:rPr>
              <a:t>Batma</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bg1">
                    <a:lumMod val="75000"/>
                  </a:schemeClr>
                </a:solidFill>
              </a:rPr>
              <a:t>Gemi neden yüzer?</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bg1">
                    <a:lumMod val="75000"/>
                  </a:schemeClr>
                </a:solidFill>
              </a:rPr>
              <a:t>Günlük hayattan örnekler</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bg1">
                    <a:lumMod val="75000"/>
                  </a:schemeClr>
                </a:solidFill>
              </a:rPr>
              <a:t>Özet</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accent1"/>
                </a:solidFill>
              </a:rPr>
              <a:t>Soru Çözümü</a:t>
            </a:r>
          </a:p>
        </p:txBody>
      </p:sp>
      <p:pic>
        <p:nvPicPr>
          <p:cNvPr id="3" name="Picture 2"/>
          <p:cNvPicPr>
            <a:picLocks noChangeAspect="1"/>
          </p:cNvPicPr>
          <p:nvPr/>
        </p:nvPicPr>
        <p:blipFill rotWithShape="1">
          <a:blip r:embed="rId3"/>
          <a:srcRect l="52063" t="22598" r="24500" b="36191"/>
          <a:stretch/>
        </p:blipFill>
        <p:spPr>
          <a:xfrm>
            <a:off x="177165" y="1083945"/>
            <a:ext cx="3697122" cy="5200618"/>
          </a:xfrm>
          <a:prstGeom prst="rect">
            <a:avLst/>
          </a:prstGeom>
        </p:spPr>
      </p:pic>
      <p:sp>
        <p:nvSpPr>
          <p:cNvPr id="7" name="Oval 6"/>
          <p:cNvSpPr/>
          <p:nvPr/>
        </p:nvSpPr>
        <p:spPr>
          <a:xfrm>
            <a:off x="177165" y="5286375"/>
            <a:ext cx="365760" cy="405765"/>
          </a:xfrm>
          <a:prstGeom prst="ellipse">
            <a:avLst/>
          </a:prstGeom>
          <a:noFill/>
          <a:ln>
            <a:solidFill>
              <a:schemeClr val="accent1">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tr-TR">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1004756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933"/>
            <a:ext cx="9692640" cy="926327"/>
          </a:xfrm>
        </p:spPr>
        <p:txBody>
          <a:bodyPr/>
          <a:lstStyle/>
          <a:p>
            <a:r>
              <a:rPr lang="tr-TR" dirty="0" smtClean="0"/>
              <a:t>Soru Çözümü</a:t>
            </a:r>
            <a:endParaRPr lang="tr-TR" dirty="0"/>
          </a:p>
        </p:txBody>
      </p:sp>
      <p:sp>
        <p:nvSpPr>
          <p:cNvPr id="5" name="TextBox 4"/>
          <p:cNvSpPr txBox="1"/>
          <p:nvPr/>
        </p:nvSpPr>
        <p:spPr>
          <a:xfrm>
            <a:off x="5017770" y="6183630"/>
            <a:ext cx="1634490" cy="514350"/>
          </a:xfrm>
          <a:prstGeom prst="rect">
            <a:avLst/>
          </a:prstGeom>
          <a:solidFill>
            <a:schemeClr val="bg1"/>
          </a:solidFill>
          <a:ln w="28575">
            <a:solidFill>
              <a:schemeClr val="accent5">
                <a:lumMod val="60000"/>
                <a:lumOff val="40000"/>
              </a:schemeClr>
            </a:solidFill>
          </a:ln>
        </p:spPr>
        <p:txBody>
          <a:bodyPr vert="horz" wrap="square" lIns="91440" tIns="45720" rIns="91440" bIns="45720" rtlCol="0">
            <a:normAutofit/>
          </a:bodyPr>
          <a:lstStyle/>
          <a:p>
            <a:pPr marR="0" algn="l" defTabSz="914400" rtl="0" eaLnBrk="1" fontAlgn="auto" latinLnBrk="0" hangingPunct="1">
              <a:lnSpc>
                <a:spcPct val="95000"/>
              </a:lnSpc>
              <a:spcBef>
                <a:spcPts val="1400"/>
              </a:spcBef>
              <a:spcAft>
                <a:spcPts val="200"/>
              </a:spcAft>
              <a:buClr>
                <a:schemeClr val="accent1"/>
              </a:buClr>
              <a:buSzPct val="80000"/>
              <a:tabLst/>
            </a:pPr>
            <a:r>
              <a:rPr lang="tr-TR" sz="2600" spc="10" dirty="0" smtClean="0">
                <a:solidFill>
                  <a:schemeClr val="tx1">
                    <a:lumMod val="65000"/>
                    <a:lumOff val="35000"/>
                  </a:schemeClr>
                </a:solidFill>
              </a:rPr>
              <a:t>1999</a:t>
            </a:r>
            <a:r>
              <a:rPr kumimoji="0" lang="tr-TR" sz="2600" b="0" i="0" u="none" strike="noStrike" kern="1200" cap="none" spc="10" normalizeH="0" baseline="0" noProof="0" dirty="0" smtClean="0">
                <a:ln>
                  <a:noFill/>
                </a:ln>
                <a:solidFill>
                  <a:schemeClr val="tx1">
                    <a:lumMod val="65000"/>
                    <a:lumOff val="35000"/>
                  </a:schemeClr>
                </a:solidFill>
                <a:effectLst/>
                <a:uLnTx/>
                <a:uFillTx/>
                <a:latin typeface="+mn-lt"/>
                <a:ea typeface="+mn-ea"/>
                <a:cs typeface="+mn-cs"/>
              </a:rPr>
              <a:t>-öss</a:t>
            </a:r>
          </a:p>
        </p:txBody>
      </p:sp>
      <p:sp>
        <p:nvSpPr>
          <p:cNvPr id="8" name="TextBox 7"/>
          <p:cNvSpPr txBox="1"/>
          <p:nvPr/>
        </p:nvSpPr>
        <p:spPr>
          <a:xfrm>
            <a:off x="7543799" y="984143"/>
            <a:ext cx="3723469" cy="5300420"/>
          </a:xfrm>
          <a:prstGeom prst="rect">
            <a:avLst/>
          </a:prstGeom>
          <a:ln/>
        </p:spPr>
        <p:style>
          <a:lnRef idx="2">
            <a:schemeClr val="accent1"/>
          </a:lnRef>
          <a:fillRef idx="1">
            <a:schemeClr val="lt1"/>
          </a:fillRef>
          <a:effectRef idx="0">
            <a:schemeClr val="accent1"/>
          </a:effectRef>
          <a:fontRef idx="minor">
            <a:schemeClr val="dk1"/>
          </a:fontRef>
        </p:style>
        <p:txBody>
          <a:bodyPr vert="horz" wrap="square" lIns="91440" tIns="45720" rIns="91440" bIns="45720" rtlCol="0">
            <a:normAutofit fontScale="77500" lnSpcReduction="20000"/>
          </a:bodyPr>
          <a:lstStyle/>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bg1">
                    <a:lumMod val="75000"/>
                  </a:schemeClr>
                </a:solidFill>
              </a:rPr>
              <a:t>Geçen haftanın özeti</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bg1">
                    <a:lumMod val="75000"/>
                  </a:schemeClr>
                </a:solidFill>
              </a:rPr>
              <a:t>Maymun-Fıstık Deneyi</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bg1">
                    <a:lumMod val="75000"/>
                  </a:schemeClr>
                </a:solidFill>
              </a:rPr>
              <a:t>Gemi neden yüzer?</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bg1">
                    <a:lumMod val="75000"/>
                  </a:schemeClr>
                </a:solidFill>
              </a:rPr>
              <a:t>Archiemedes ilkesi</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bg1">
                    <a:lumMod val="75000"/>
                  </a:schemeClr>
                </a:solidFill>
              </a:rPr>
              <a:t>Yüzme, </a:t>
            </a:r>
            <a:r>
              <a:rPr lang="tr-TR" sz="2600" spc="10" dirty="0">
                <a:solidFill>
                  <a:schemeClr val="bg1">
                    <a:lumMod val="75000"/>
                  </a:schemeClr>
                </a:solidFill>
              </a:rPr>
              <a:t>Askıda </a:t>
            </a:r>
            <a:r>
              <a:rPr lang="tr-TR" sz="2600" spc="10" dirty="0" smtClean="0">
                <a:solidFill>
                  <a:schemeClr val="bg1">
                    <a:lumMod val="75000"/>
                  </a:schemeClr>
                </a:solidFill>
              </a:rPr>
              <a:t>Kalma</a:t>
            </a:r>
            <a:r>
              <a:rPr lang="tr-TR" sz="2600" spc="10" dirty="0">
                <a:solidFill>
                  <a:schemeClr val="bg1">
                    <a:lumMod val="75000"/>
                  </a:schemeClr>
                </a:solidFill>
              </a:rPr>
              <a:t>, Batma</a:t>
            </a:r>
          </a:p>
          <a:p>
            <a:pPr marL="640080" lvl="1" indent="-182880">
              <a:lnSpc>
                <a:spcPct val="95000"/>
              </a:lnSpc>
              <a:spcBef>
                <a:spcPts val="1400"/>
              </a:spcBef>
              <a:spcAft>
                <a:spcPts val="200"/>
              </a:spcAft>
              <a:buClr>
                <a:schemeClr val="accent1"/>
              </a:buClr>
              <a:buSzPct val="80000"/>
              <a:buFont typeface="Arial" pitchFamily="34" charset="0"/>
              <a:buChar char="•"/>
            </a:pPr>
            <a:r>
              <a:rPr lang="tr-TR" sz="2000" spc="10" dirty="0">
                <a:solidFill>
                  <a:schemeClr val="bg1">
                    <a:lumMod val="75000"/>
                  </a:schemeClr>
                </a:solidFill>
              </a:rPr>
              <a:t>Yüzme</a:t>
            </a:r>
          </a:p>
          <a:p>
            <a:pPr marL="640080" lvl="1" indent="-182880">
              <a:lnSpc>
                <a:spcPct val="95000"/>
              </a:lnSpc>
              <a:spcBef>
                <a:spcPts val="1400"/>
              </a:spcBef>
              <a:spcAft>
                <a:spcPts val="200"/>
              </a:spcAft>
              <a:buClr>
                <a:schemeClr val="accent1"/>
              </a:buClr>
              <a:buSzPct val="80000"/>
              <a:buFont typeface="Arial" pitchFamily="34" charset="0"/>
              <a:buChar char="•"/>
            </a:pPr>
            <a:r>
              <a:rPr lang="tr-TR" sz="2000" spc="10" dirty="0">
                <a:solidFill>
                  <a:schemeClr val="bg1">
                    <a:lumMod val="75000"/>
                  </a:schemeClr>
                </a:solidFill>
              </a:rPr>
              <a:t>Askıda Kalma</a:t>
            </a:r>
          </a:p>
          <a:p>
            <a:pPr marL="640080" lvl="1" indent="-182880">
              <a:lnSpc>
                <a:spcPct val="95000"/>
              </a:lnSpc>
              <a:spcBef>
                <a:spcPts val="1400"/>
              </a:spcBef>
              <a:spcAft>
                <a:spcPts val="200"/>
              </a:spcAft>
              <a:buClr>
                <a:schemeClr val="accent1"/>
              </a:buClr>
              <a:buSzPct val="80000"/>
              <a:buFont typeface="Arial" pitchFamily="34" charset="0"/>
              <a:buChar char="•"/>
            </a:pPr>
            <a:r>
              <a:rPr lang="tr-TR" sz="2000" spc="10" dirty="0">
                <a:solidFill>
                  <a:schemeClr val="bg1">
                    <a:lumMod val="75000"/>
                  </a:schemeClr>
                </a:solidFill>
              </a:rPr>
              <a:t>Batma</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bg1">
                    <a:lumMod val="75000"/>
                  </a:schemeClr>
                </a:solidFill>
              </a:rPr>
              <a:t>Gemi neden yüzer?</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bg1">
                    <a:lumMod val="75000"/>
                  </a:schemeClr>
                </a:solidFill>
              </a:rPr>
              <a:t>Günlük hayattan örnekler</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bg1">
                    <a:lumMod val="75000"/>
                  </a:schemeClr>
                </a:solidFill>
              </a:rPr>
              <a:t>Özet</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accent1"/>
                </a:solidFill>
              </a:rPr>
              <a:t>Soru Çözümü</a:t>
            </a:r>
          </a:p>
        </p:txBody>
      </p:sp>
      <p:pic>
        <p:nvPicPr>
          <p:cNvPr id="3" name="Picture 2"/>
          <p:cNvPicPr>
            <a:picLocks noChangeAspect="1"/>
          </p:cNvPicPr>
          <p:nvPr/>
        </p:nvPicPr>
        <p:blipFill rotWithShape="1">
          <a:blip r:embed="rId3"/>
          <a:srcRect l="50428" t="41915" r="22947" b="15663"/>
          <a:stretch/>
        </p:blipFill>
        <p:spPr>
          <a:xfrm>
            <a:off x="171450" y="891940"/>
            <a:ext cx="4555014" cy="5806039"/>
          </a:xfrm>
          <a:prstGeom prst="rect">
            <a:avLst/>
          </a:prstGeom>
        </p:spPr>
      </p:pic>
      <p:sp>
        <p:nvSpPr>
          <p:cNvPr id="7" name="Oval 6"/>
          <p:cNvSpPr/>
          <p:nvPr/>
        </p:nvSpPr>
        <p:spPr>
          <a:xfrm>
            <a:off x="400051" y="5678773"/>
            <a:ext cx="365760" cy="605790"/>
          </a:xfrm>
          <a:prstGeom prst="ellipse">
            <a:avLst/>
          </a:prstGeom>
          <a:noFill/>
          <a:ln>
            <a:solidFill>
              <a:schemeClr val="accent1">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tr-TR">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828331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933"/>
            <a:ext cx="9692640" cy="926327"/>
          </a:xfrm>
        </p:spPr>
        <p:txBody>
          <a:bodyPr/>
          <a:lstStyle/>
          <a:p>
            <a:r>
              <a:rPr lang="tr-TR" dirty="0" smtClean="0"/>
              <a:t>Soru Çözümü</a:t>
            </a:r>
            <a:endParaRPr lang="tr-TR" dirty="0"/>
          </a:p>
        </p:txBody>
      </p:sp>
      <p:sp>
        <p:nvSpPr>
          <p:cNvPr id="5" name="TextBox 4"/>
          <p:cNvSpPr txBox="1"/>
          <p:nvPr/>
        </p:nvSpPr>
        <p:spPr>
          <a:xfrm>
            <a:off x="5017770" y="6183630"/>
            <a:ext cx="2297430" cy="514350"/>
          </a:xfrm>
          <a:prstGeom prst="rect">
            <a:avLst/>
          </a:prstGeom>
          <a:solidFill>
            <a:schemeClr val="bg1"/>
          </a:solidFill>
          <a:ln w="28575">
            <a:solidFill>
              <a:schemeClr val="accent5">
                <a:lumMod val="60000"/>
                <a:lumOff val="40000"/>
              </a:schemeClr>
            </a:solidFill>
          </a:ln>
        </p:spPr>
        <p:txBody>
          <a:bodyPr vert="horz" wrap="square" lIns="91440" tIns="45720" rIns="91440" bIns="45720" rtlCol="0">
            <a:normAutofit fontScale="92500"/>
          </a:bodyPr>
          <a:lstStyle/>
          <a:p>
            <a:pPr marR="0" algn="l" defTabSz="914400" rtl="0" eaLnBrk="1" fontAlgn="auto" latinLnBrk="0" hangingPunct="1">
              <a:lnSpc>
                <a:spcPct val="95000"/>
              </a:lnSpc>
              <a:spcBef>
                <a:spcPts val="1400"/>
              </a:spcBef>
              <a:spcAft>
                <a:spcPts val="200"/>
              </a:spcAft>
              <a:buClr>
                <a:schemeClr val="accent1"/>
              </a:buClr>
              <a:buSzPct val="80000"/>
              <a:tabLst/>
            </a:pPr>
            <a:r>
              <a:rPr lang="tr-TR" sz="2600" spc="10" dirty="0" smtClean="0">
                <a:solidFill>
                  <a:schemeClr val="tx1">
                    <a:lumMod val="65000"/>
                    <a:lumOff val="35000"/>
                  </a:schemeClr>
                </a:solidFill>
              </a:rPr>
              <a:t>1999</a:t>
            </a:r>
            <a:r>
              <a:rPr kumimoji="0" lang="tr-TR" sz="2600" b="0" i="0" u="none" strike="noStrike" kern="1200" cap="none" spc="10" normalizeH="0" baseline="0" noProof="0" dirty="0" smtClean="0">
                <a:ln>
                  <a:noFill/>
                </a:ln>
                <a:solidFill>
                  <a:schemeClr val="tx1">
                    <a:lumMod val="65000"/>
                    <a:lumOff val="35000"/>
                  </a:schemeClr>
                </a:solidFill>
                <a:effectLst/>
                <a:uLnTx/>
                <a:uFillTx/>
                <a:latin typeface="+mn-lt"/>
                <a:ea typeface="+mn-ea"/>
                <a:cs typeface="+mn-cs"/>
              </a:rPr>
              <a:t>-öss-iptal</a:t>
            </a:r>
          </a:p>
        </p:txBody>
      </p:sp>
      <p:sp>
        <p:nvSpPr>
          <p:cNvPr id="8" name="TextBox 7"/>
          <p:cNvSpPr txBox="1"/>
          <p:nvPr/>
        </p:nvSpPr>
        <p:spPr>
          <a:xfrm>
            <a:off x="7543799" y="984143"/>
            <a:ext cx="3723469" cy="5300420"/>
          </a:xfrm>
          <a:prstGeom prst="rect">
            <a:avLst/>
          </a:prstGeom>
          <a:ln/>
        </p:spPr>
        <p:style>
          <a:lnRef idx="2">
            <a:schemeClr val="accent1"/>
          </a:lnRef>
          <a:fillRef idx="1">
            <a:schemeClr val="lt1"/>
          </a:fillRef>
          <a:effectRef idx="0">
            <a:schemeClr val="accent1"/>
          </a:effectRef>
          <a:fontRef idx="minor">
            <a:schemeClr val="dk1"/>
          </a:fontRef>
        </p:style>
        <p:txBody>
          <a:bodyPr vert="horz" wrap="square" lIns="91440" tIns="45720" rIns="91440" bIns="45720" rtlCol="0">
            <a:normAutofit fontScale="77500" lnSpcReduction="20000"/>
          </a:bodyPr>
          <a:lstStyle/>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bg1">
                    <a:lumMod val="75000"/>
                  </a:schemeClr>
                </a:solidFill>
              </a:rPr>
              <a:t>Geçen haftanın özeti</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bg1">
                    <a:lumMod val="75000"/>
                  </a:schemeClr>
                </a:solidFill>
              </a:rPr>
              <a:t>Maymun-Fıstık Deneyi</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bg1">
                    <a:lumMod val="75000"/>
                  </a:schemeClr>
                </a:solidFill>
              </a:rPr>
              <a:t>Gemi neden yüzer?</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bg1">
                    <a:lumMod val="75000"/>
                  </a:schemeClr>
                </a:solidFill>
              </a:rPr>
              <a:t>Archiemedes ilkesi</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bg1">
                    <a:lumMod val="75000"/>
                  </a:schemeClr>
                </a:solidFill>
              </a:rPr>
              <a:t>Yüzme, </a:t>
            </a:r>
            <a:r>
              <a:rPr lang="tr-TR" sz="2600" spc="10" dirty="0">
                <a:solidFill>
                  <a:schemeClr val="bg1">
                    <a:lumMod val="75000"/>
                  </a:schemeClr>
                </a:solidFill>
              </a:rPr>
              <a:t>Askıda </a:t>
            </a:r>
            <a:r>
              <a:rPr lang="tr-TR" sz="2600" spc="10" dirty="0" smtClean="0">
                <a:solidFill>
                  <a:schemeClr val="bg1">
                    <a:lumMod val="75000"/>
                  </a:schemeClr>
                </a:solidFill>
              </a:rPr>
              <a:t>Kalma</a:t>
            </a:r>
            <a:r>
              <a:rPr lang="tr-TR" sz="2600" spc="10" dirty="0">
                <a:solidFill>
                  <a:schemeClr val="bg1">
                    <a:lumMod val="75000"/>
                  </a:schemeClr>
                </a:solidFill>
              </a:rPr>
              <a:t>, Batma</a:t>
            </a:r>
          </a:p>
          <a:p>
            <a:pPr marL="640080" lvl="1" indent="-182880">
              <a:lnSpc>
                <a:spcPct val="95000"/>
              </a:lnSpc>
              <a:spcBef>
                <a:spcPts val="1400"/>
              </a:spcBef>
              <a:spcAft>
                <a:spcPts val="200"/>
              </a:spcAft>
              <a:buClr>
                <a:schemeClr val="accent1"/>
              </a:buClr>
              <a:buSzPct val="80000"/>
              <a:buFont typeface="Arial" pitchFamily="34" charset="0"/>
              <a:buChar char="•"/>
            </a:pPr>
            <a:r>
              <a:rPr lang="tr-TR" sz="2000" spc="10" dirty="0">
                <a:solidFill>
                  <a:schemeClr val="bg1">
                    <a:lumMod val="75000"/>
                  </a:schemeClr>
                </a:solidFill>
              </a:rPr>
              <a:t>Yüzme</a:t>
            </a:r>
          </a:p>
          <a:p>
            <a:pPr marL="640080" lvl="1" indent="-182880">
              <a:lnSpc>
                <a:spcPct val="95000"/>
              </a:lnSpc>
              <a:spcBef>
                <a:spcPts val="1400"/>
              </a:spcBef>
              <a:spcAft>
                <a:spcPts val="200"/>
              </a:spcAft>
              <a:buClr>
                <a:schemeClr val="accent1"/>
              </a:buClr>
              <a:buSzPct val="80000"/>
              <a:buFont typeface="Arial" pitchFamily="34" charset="0"/>
              <a:buChar char="•"/>
            </a:pPr>
            <a:r>
              <a:rPr lang="tr-TR" sz="2000" spc="10" dirty="0">
                <a:solidFill>
                  <a:schemeClr val="bg1">
                    <a:lumMod val="75000"/>
                  </a:schemeClr>
                </a:solidFill>
              </a:rPr>
              <a:t>Askıda Kalma</a:t>
            </a:r>
          </a:p>
          <a:p>
            <a:pPr marL="640080" lvl="1" indent="-182880">
              <a:lnSpc>
                <a:spcPct val="95000"/>
              </a:lnSpc>
              <a:spcBef>
                <a:spcPts val="1400"/>
              </a:spcBef>
              <a:spcAft>
                <a:spcPts val="200"/>
              </a:spcAft>
              <a:buClr>
                <a:schemeClr val="accent1"/>
              </a:buClr>
              <a:buSzPct val="80000"/>
              <a:buFont typeface="Arial" pitchFamily="34" charset="0"/>
              <a:buChar char="•"/>
            </a:pPr>
            <a:r>
              <a:rPr lang="tr-TR" sz="2000" spc="10" dirty="0">
                <a:solidFill>
                  <a:schemeClr val="bg1">
                    <a:lumMod val="75000"/>
                  </a:schemeClr>
                </a:solidFill>
              </a:rPr>
              <a:t>Batma</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bg1">
                    <a:lumMod val="75000"/>
                  </a:schemeClr>
                </a:solidFill>
              </a:rPr>
              <a:t>Gemi neden yüzer?</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bg1">
                    <a:lumMod val="75000"/>
                  </a:schemeClr>
                </a:solidFill>
              </a:rPr>
              <a:t>Günlük hayattan örnekler</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bg1">
                    <a:lumMod val="75000"/>
                  </a:schemeClr>
                </a:solidFill>
              </a:rPr>
              <a:t>Özet</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accent1"/>
                </a:solidFill>
              </a:rPr>
              <a:t>Soru Çözümü</a:t>
            </a:r>
          </a:p>
        </p:txBody>
      </p:sp>
      <p:pic>
        <p:nvPicPr>
          <p:cNvPr id="3" name="Picture 2"/>
          <p:cNvPicPr>
            <a:picLocks noChangeAspect="1"/>
          </p:cNvPicPr>
          <p:nvPr/>
        </p:nvPicPr>
        <p:blipFill rotWithShape="1">
          <a:blip r:embed="rId3"/>
          <a:srcRect l="26250" t="28069" r="51344" b="22324"/>
          <a:stretch/>
        </p:blipFill>
        <p:spPr>
          <a:xfrm>
            <a:off x="176311" y="937260"/>
            <a:ext cx="3342825" cy="5920740"/>
          </a:xfrm>
          <a:prstGeom prst="rect">
            <a:avLst/>
          </a:prstGeom>
        </p:spPr>
      </p:pic>
      <p:sp>
        <p:nvSpPr>
          <p:cNvPr id="7" name="Oval 6"/>
          <p:cNvSpPr/>
          <p:nvPr/>
        </p:nvSpPr>
        <p:spPr>
          <a:xfrm>
            <a:off x="2371726" y="6035960"/>
            <a:ext cx="365760" cy="497205"/>
          </a:xfrm>
          <a:prstGeom prst="ellipse">
            <a:avLst/>
          </a:prstGeom>
          <a:noFill/>
          <a:ln>
            <a:solidFill>
              <a:schemeClr val="accent1">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tr-TR">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1657338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933"/>
            <a:ext cx="9692640" cy="926327"/>
          </a:xfrm>
        </p:spPr>
        <p:txBody>
          <a:bodyPr/>
          <a:lstStyle/>
          <a:p>
            <a:r>
              <a:rPr lang="tr-TR" dirty="0" smtClean="0"/>
              <a:t>Soru Çözümü</a:t>
            </a:r>
            <a:endParaRPr lang="tr-TR" dirty="0"/>
          </a:p>
        </p:txBody>
      </p:sp>
      <p:sp>
        <p:nvSpPr>
          <p:cNvPr id="5" name="TextBox 4"/>
          <p:cNvSpPr txBox="1"/>
          <p:nvPr/>
        </p:nvSpPr>
        <p:spPr>
          <a:xfrm>
            <a:off x="5017770" y="6183630"/>
            <a:ext cx="1634490" cy="514350"/>
          </a:xfrm>
          <a:prstGeom prst="rect">
            <a:avLst/>
          </a:prstGeom>
          <a:solidFill>
            <a:schemeClr val="bg1"/>
          </a:solidFill>
          <a:ln w="28575">
            <a:solidFill>
              <a:schemeClr val="accent5">
                <a:lumMod val="60000"/>
                <a:lumOff val="40000"/>
              </a:schemeClr>
            </a:solidFill>
          </a:ln>
        </p:spPr>
        <p:txBody>
          <a:bodyPr vert="horz" wrap="square" lIns="91440" tIns="45720" rIns="91440" bIns="45720" rtlCol="0">
            <a:normAutofit/>
          </a:bodyPr>
          <a:lstStyle/>
          <a:p>
            <a:pPr marR="0" algn="l" defTabSz="914400" rtl="0" eaLnBrk="1" fontAlgn="auto" latinLnBrk="0" hangingPunct="1">
              <a:lnSpc>
                <a:spcPct val="95000"/>
              </a:lnSpc>
              <a:spcBef>
                <a:spcPts val="1400"/>
              </a:spcBef>
              <a:spcAft>
                <a:spcPts val="200"/>
              </a:spcAft>
              <a:buClr>
                <a:schemeClr val="accent1"/>
              </a:buClr>
              <a:buSzPct val="80000"/>
              <a:tabLst/>
            </a:pPr>
            <a:r>
              <a:rPr lang="tr-TR" sz="2600" spc="10" dirty="0" smtClean="0">
                <a:solidFill>
                  <a:schemeClr val="tx1">
                    <a:lumMod val="65000"/>
                    <a:lumOff val="35000"/>
                  </a:schemeClr>
                </a:solidFill>
              </a:rPr>
              <a:t>1998</a:t>
            </a:r>
            <a:r>
              <a:rPr kumimoji="0" lang="tr-TR" sz="2600" b="0" i="0" u="none" strike="noStrike" kern="1200" cap="none" spc="10" normalizeH="0" baseline="0" noProof="0" dirty="0" smtClean="0">
                <a:ln>
                  <a:noFill/>
                </a:ln>
                <a:solidFill>
                  <a:schemeClr val="tx1">
                    <a:lumMod val="65000"/>
                    <a:lumOff val="35000"/>
                  </a:schemeClr>
                </a:solidFill>
                <a:effectLst/>
                <a:uLnTx/>
                <a:uFillTx/>
                <a:latin typeface="+mn-lt"/>
                <a:ea typeface="+mn-ea"/>
                <a:cs typeface="+mn-cs"/>
              </a:rPr>
              <a:t>-öss</a:t>
            </a:r>
          </a:p>
        </p:txBody>
      </p:sp>
      <p:sp>
        <p:nvSpPr>
          <p:cNvPr id="8" name="TextBox 7"/>
          <p:cNvSpPr txBox="1"/>
          <p:nvPr/>
        </p:nvSpPr>
        <p:spPr>
          <a:xfrm>
            <a:off x="7543799" y="984143"/>
            <a:ext cx="3723469" cy="5300420"/>
          </a:xfrm>
          <a:prstGeom prst="rect">
            <a:avLst/>
          </a:prstGeom>
          <a:ln/>
        </p:spPr>
        <p:style>
          <a:lnRef idx="2">
            <a:schemeClr val="accent1"/>
          </a:lnRef>
          <a:fillRef idx="1">
            <a:schemeClr val="lt1"/>
          </a:fillRef>
          <a:effectRef idx="0">
            <a:schemeClr val="accent1"/>
          </a:effectRef>
          <a:fontRef idx="minor">
            <a:schemeClr val="dk1"/>
          </a:fontRef>
        </p:style>
        <p:txBody>
          <a:bodyPr vert="horz" wrap="square" lIns="91440" tIns="45720" rIns="91440" bIns="45720" rtlCol="0">
            <a:normAutofit fontScale="77500" lnSpcReduction="20000"/>
          </a:bodyPr>
          <a:lstStyle/>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bg1">
                    <a:lumMod val="75000"/>
                  </a:schemeClr>
                </a:solidFill>
              </a:rPr>
              <a:t>Geçen haftanın özeti</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bg1">
                    <a:lumMod val="75000"/>
                  </a:schemeClr>
                </a:solidFill>
              </a:rPr>
              <a:t>Maymun-Fıstık Deneyi</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bg1">
                    <a:lumMod val="75000"/>
                  </a:schemeClr>
                </a:solidFill>
              </a:rPr>
              <a:t>Gemi neden yüzer?</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bg1">
                    <a:lumMod val="75000"/>
                  </a:schemeClr>
                </a:solidFill>
              </a:rPr>
              <a:t>Archiemedes ilkesi</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bg1">
                    <a:lumMod val="75000"/>
                  </a:schemeClr>
                </a:solidFill>
              </a:rPr>
              <a:t>Yüzme, </a:t>
            </a:r>
            <a:r>
              <a:rPr lang="tr-TR" sz="2600" spc="10" dirty="0">
                <a:solidFill>
                  <a:schemeClr val="bg1">
                    <a:lumMod val="75000"/>
                  </a:schemeClr>
                </a:solidFill>
              </a:rPr>
              <a:t>Askıda </a:t>
            </a:r>
            <a:r>
              <a:rPr lang="tr-TR" sz="2600" spc="10" dirty="0" smtClean="0">
                <a:solidFill>
                  <a:schemeClr val="bg1">
                    <a:lumMod val="75000"/>
                  </a:schemeClr>
                </a:solidFill>
              </a:rPr>
              <a:t>Kalma</a:t>
            </a:r>
            <a:r>
              <a:rPr lang="tr-TR" sz="2600" spc="10" dirty="0">
                <a:solidFill>
                  <a:schemeClr val="bg1">
                    <a:lumMod val="75000"/>
                  </a:schemeClr>
                </a:solidFill>
              </a:rPr>
              <a:t>, Batma</a:t>
            </a:r>
          </a:p>
          <a:p>
            <a:pPr marL="640080" lvl="1" indent="-182880">
              <a:lnSpc>
                <a:spcPct val="95000"/>
              </a:lnSpc>
              <a:spcBef>
                <a:spcPts val="1400"/>
              </a:spcBef>
              <a:spcAft>
                <a:spcPts val="200"/>
              </a:spcAft>
              <a:buClr>
                <a:schemeClr val="accent1"/>
              </a:buClr>
              <a:buSzPct val="80000"/>
              <a:buFont typeface="Arial" pitchFamily="34" charset="0"/>
              <a:buChar char="•"/>
            </a:pPr>
            <a:r>
              <a:rPr lang="tr-TR" sz="2000" spc="10" dirty="0">
                <a:solidFill>
                  <a:schemeClr val="bg1">
                    <a:lumMod val="75000"/>
                  </a:schemeClr>
                </a:solidFill>
              </a:rPr>
              <a:t>Yüzme</a:t>
            </a:r>
          </a:p>
          <a:p>
            <a:pPr marL="640080" lvl="1" indent="-182880">
              <a:lnSpc>
                <a:spcPct val="95000"/>
              </a:lnSpc>
              <a:spcBef>
                <a:spcPts val="1400"/>
              </a:spcBef>
              <a:spcAft>
                <a:spcPts val="200"/>
              </a:spcAft>
              <a:buClr>
                <a:schemeClr val="accent1"/>
              </a:buClr>
              <a:buSzPct val="80000"/>
              <a:buFont typeface="Arial" pitchFamily="34" charset="0"/>
              <a:buChar char="•"/>
            </a:pPr>
            <a:r>
              <a:rPr lang="tr-TR" sz="2000" spc="10" dirty="0">
                <a:solidFill>
                  <a:schemeClr val="bg1">
                    <a:lumMod val="75000"/>
                  </a:schemeClr>
                </a:solidFill>
              </a:rPr>
              <a:t>Askıda Kalma</a:t>
            </a:r>
          </a:p>
          <a:p>
            <a:pPr marL="640080" lvl="1" indent="-182880">
              <a:lnSpc>
                <a:spcPct val="95000"/>
              </a:lnSpc>
              <a:spcBef>
                <a:spcPts val="1400"/>
              </a:spcBef>
              <a:spcAft>
                <a:spcPts val="200"/>
              </a:spcAft>
              <a:buClr>
                <a:schemeClr val="accent1"/>
              </a:buClr>
              <a:buSzPct val="80000"/>
              <a:buFont typeface="Arial" pitchFamily="34" charset="0"/>
              <a:buChar char="•"/>
            </a:pPr>
            <a:r>
              <a:rPr lang="tr-TR" sz="2000" spc="10" dirty="0">
                <a:solidFill>
                  <a:schemeClr val="bg1">
                    <a:lumMod val="75000"/>
                  </a:schemeClr>
                </a:solidFill>
              </a:rPr>
              <a:t>Batma</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bg1">
                    <a:lumMod val="75000"/>
                  </a:schemeClr>
                </a:solidFill>
              </a:rPr>
              <a:t>Gemi neden yüzer?</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bg1">
                    <a:lumMod val="75000"/>
                  </a:schemeClr>
                </a:solidFill>
              </a:rPr>
              <a:t>Günlük hayattan örnekler</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bg1">
                    <a:lumMod val="75000"/>
                  </a:schemeClr>
                </a:solidFill>
              </a:rPr>
              <a:t>Özet</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accent1"/>
                </a:solidFill>
              </a:rPr>
              <a:t>Soru Çözümü</a:t>
            </a:r>
          </a:p>
        </p:txBody>
      </p:sp>
      <p:pic>
        <p:nvPicPr>
          <p:cNvPr id="3" name="Picture 2"/>
          <p:cNvPicPr>
            <a:picLocks noChangeAspect="1"/>
          </p:cNvPicPr>
          <p:nvPr/>
        </p:nvPicPr>
        <p:blipFill rotWithShape="1">
          <a:blip r:embed="rId3"/>
          <a:srcRect l="13531" t="11914" r="43750" b="26445"/>
          <a:stretch/>
        </p:blipFill>
        <p:spPr>
          <a:xfrm>
            <a:off x="212333" y="984142"/>
            <a:ext cx="4504246" cy="5199487"/>
          </a:xfrm>
          <a:prstGeom prst="rect">
            <a:avLst/>
          </a:prstGeom>
        </p:spPr>
      </p:pic>
      <p:sp>
        <p:nvSpPr>
          <p:cNvPr id="7" name="Oval 6"/>
          <p:cNvSpPr/>
          <p:nvPr/>
        </p:nvSpPr>
        <p:spPr>
          <a:xfrm>
            <a:off x="1474471" y="5434965"/>
            <a:ext cx="365760" cy="417195"/>
          </a:xfrm>
          <a:prstGeom prst="ellipse">
            <a:avLst/>
          </a:prstGeom>
          <a:noFill/>
          <a:ln>
            <a:solidFill>
              <a:schemeClr val="accent1">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tr-TR">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2066343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933"/>
            <a:ext cx="9692640" cy="926327"/>
          </a:xfrm>
        </p:spPr>
        <p:txBody>
          <a:bodyPr/>
          <a:lstStyle/>
          <a:p>
            <a:r>
              <a:rPr lang="tr-TR" dirty="0" smtClean="0"/>
              <a:t>Soru Çözümü</a:t>
            </a:r>
            <a:endParaRPr lang="tr-TR" dirty="0"/>
          </a:p>
        </p:txBody>
      </p:sp>
      <p:sp>
        <p:nvSpPr>
          <p:cNvPr id="5" name="TextBox 4"/>
          <p:cNvSpPr txBox="1"/>
          <p:nvPr/>
        </p:nvSpPr>
        <p:spPr>
          <a:xfrm>
            <a:off x="5017770" y="6183630"/>
            <a:ext cx="1634490" cy="514350"/>
          </a:xfrm>
          <a:prstGeom prst="rect">
            <a:avLst/>
          </a:prstGeom>
          <a:solidFill>
            <a:schemeClr val="bg1"/>
          </a:solidFill>
          <a:ln w="28575">
            <a:solidFill>
              <a:schemeClr val="accent5">
                <a:lumMod val="60000"/>
                <a:lumOff val="40000"/>
              </a:schemeClr>
            </a:solidFill>
          </a:ln>
        </p:spPr>
        <p:txBody>
          <a:bodyPr vert="horz" wrap="square" lIns="91440" tIns="45720" rIns="91440" bIns="45720" rtlCol="0">
            <a:normAutofit/>
          </a:bodyPr>
          <a:lstStyle/>
          <a:p>
            <a:pPr marR="0" algn="l" defTabSz="914400" rtl="0" eaLnBrk="1" fontAlgn="auto" latinLnBrk="0" hangingPunct="1">
              <a:lnSpc>
                <a:spcPct val="95000"/>
              </a:lnSpc>
              <a:spcBef>
                <a:spcPts val="1400"/>
              </a:spcBef>
              <a:spcAft>
                <a:spcPts val="200"/>
              </a:spcAft>
              <a:buClr>
                <a:schemeClr val="accent1"/>
              </a:buClr>
              <a:buSzPct val="80000"/>
              <a:tabLst/>
            </a:pPr>
            <a:r>
              <a:rPr lang="tr-TR" sz="2600" spc="10" dirty="0" smtClean="0">
                <a:solidFill>
                  <a:schemeClr val="tx1">
                    <a:lumMod val="65000"/>
                    <a:lumOff val="35000"/>
                  </a:schemeClr>
                </a:solidFill>
              </a:rPr>
              <a:t>1995</a:t>
            </a:r>
            <a:r>
              <a:rPr kumimoji="0" lang="tr-TR" sz="2600" b="0" i="0" u="none" strike="noStrike" kern="1200" cap="none" spc="10" normalizeH="0" baseline="0" noProof="0" dirty="0" smtClean="0">
                <a:ln>
                  <a:noFill/>
                </a:ln>
                <a:solidFill>
                  <a:schemeClr val="tx1">
                    <a:lumMod val="65000"/>
                    <a:lumOff val="35000"/>
                  </a:schemeClr>
                </a:solidFill>
                <a:effectLst/>
                <a:uLnTx/>
                <a:uFillTx/>
                <a:latin typeface="+mn-lt"/>
                <a:ea typeface="+mn-ea"/>
                <a:cs typeface="+mn-cs"/>
              </a:rPr>
              <a:t>-öss</a:t>
            </a:r>
          </a:p>
        </p:txBody>
      </p:sp>
      <p:sp>
        <p:nvSpPr>
          <p:cNvPr id="8" name="TextBox 7"/>
          <p:cNvSpPr txBox="1"/>
          <p:nvPr/>
        </p:nvSpPr>
        <p:spPr>
          <a:xfrm>
            <a:off x="7543799" y="984143"/>
            <a:ext cx="3723469" cy="5300420"/>
          </a:xfrm>
          <a:prstGeom prst="rect">
            <a:avLst/>
          </a:prstGeom>
          <a:ln/>
        </p:spPr>
        <p:style>
          <a:lnRef idx="2">
            <a:schemeClr val="accent1"/>
          </a:lnRef>
          <a:fillRef idx="1">
            <a:schemeClr val="lt1"/>
          </a:fillRef>
          <a:effectRef idx="0">
            <a:schemeClr val="accent1"/>
          </a:effectRef>
          <a:fontRef idx="minor">
            <a:schemeClr val="dk1"/>
          </a:fontRef>
        </p:style>
        <p:txBody>
          <a:bodyPr vert="horz" wrap="square" lIns="91440" tIns="45720" rIns="91440" bIns="45720" rtlCol="0">
            <a:normAutofit fontScale="77500" lnSpcReduction="20000"/>
          </a:bodyPr>
          <a:lstStyle/>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bg1">
                    <a:lumMod val="75000"/>
                  </a:schemeClr>
                </a:solidFill>
              </a:rPr>
              <a:t>Geçen haftanın özeti</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bg1">
                    <a:lumMod val="75000"/>
                  </a:schemeClr>
                </a:solidFill>
              </a:rPr>
              <a:t>Maymun-Fıstık Deneyi</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bg1">
                    <a:lumMod val="75000"/>
                  </a:schemeClr>
                </a:solidFill>
              </a:rPr>
              <a:t>Gemi neden yüzer?</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bg1">
                    <a:lumMod val="75000"/>
                  </a:schemeClr>
                </a:solidFill>
              </a:rPr>
              <a:t>Archiemedes ilkesi</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bg1">
                    <a:lumMod val="75000"/>
                  </a:schemeClr>
                </a:solidFill>
              </a:rPr>
              <a:t>Yüzme, </a:t>
            </a:r>
            <a:r>
              <a:rPr lang="tr-TR" sz="2600" spc="10" dirty="0">
                <a:solidFill>
                  <a:schemeClr val="bg1">
                    <a:lumMod val="75000"/>
                  </a:schemeClr>
                </a:solidFill>
              </a:rPr>
              <a:t>Askıda </a:t>
            </a:r>
            <a:r>
              <a:rPr lang="tr-TR" sz="2600" spc="10" dirty="0" smtClean="0">
                <a:solidFill>
                  <a:schemeClr val="bg1">
                    <a:lumMod val="75000"/>
                  </a:schemeClr>
                </a:solidFill>
              </a:rPr>
              <a:t>Kalma</a:t>
            </a:r>
            <a:r>
              <a:rPr lang="tr-TR" sz="2600" spc="10" dirty="0">
                <a:solidFill>
                  <a:schemeClr val="bg1">
                    <a:lumMod val="75000"/>
                  </a:schemeClr>
                </a:solidFill>
              </a:rPr>
              <a:t>, Batma</a:t>
            </a:r>
          </a:p>
          <a:p>
            <a:pPr marL="640080" lvl="1" indent="-182880">
              <a:lnSpc>
                <a:spcPct val="95000"/>
              </a:lnSpc>
              <a:spcBef>
                <a:spcPts val="1400"/>
              </a:spcBef>
              <a:spcAft>
                <a:spcPts val="200"/>
              </a:spcAft>
              <a:buClr>
                <a:schemeClr val="accent1"/>
              </a:buClr>
              <a:buSzPct val="80000"/>
              <a:buFont typeface="Arial" pitchFamily="34" charset="0"/>
              <a:buChar char="•"/>
            </a:pPr>
            <a:r>
              <a:rPr lang="tr-TR" sz="2000" spc="10" dirty="0">
                <a:solidFill>
                  <a:schemeClr val="bg1">
                    <a:lumMod val="75000"/>
                  </a:schemeClr>
                </a:solidFill>
              </a:rPr>
              <a:t>Yüzme</a:t>
            </a:r>
          </a:p>
          <a:p>
            <a:pPr marL="640080" lvl="1" indent="-182880">
              <a:lnSpc>
                <a:spcPct val="95000"/>
              </a:lnSpc>
              <a:spcBef>
                <a:spcPts val="1400"/>
              </a:spcBef>
              <a:spcAft>
                <a:spcPts val="200"/>
              </a:spcAft>
              <a:buClr>
                <a:schemeClr val="accent1"/>
              </a:buClr>
              <a:buSzPct val="80000"/>
              <a:buFont typeface="Arial" pitchFamily="34" charset="0"/>
              <a:buChar char="•"/>
            </a:pPr>
            <a:r>
              <a:rPr lang="tr-TR" sz="2000" spc="10" dirty="0">
                <a:solidFill>
                  <a:schemeClr val="bg1">
                    <a:lumMod val="75000"/>
                  </a:schemeClr>
                </a:solidFill>
              </a:rPr>
              <a:t>Askıda Kalma</a:t>
            </a:r>
          </a:p>
          <a:p>
            <a:pPr marL="640080" lvl="1" indent="-182880">
              <a:lnSpc>
                <a:spcPct val="95000"/>
              </a:lnSpc>
              <a:spcBef>
                <a:spcPts val="1400"/>
              </a:spcBef>
              <a:spcAft>
                <a:spcPts val="200"/>
              </a:spcAft>
              <a:buClr>
                <a:schemeClr val="accent1"/>
              </a:buClr>
              <a:buSzPct val="80000"/>
              <a:buFont typeface="Arial" pitchFamily="34" charset="0"/>
              <a:buChar char="•"/>
            </a:pPr>
            <a:r>
              <a:rPr lang="tr-TR" sz="2000" spc="10" dirty="0">
                <a:solidFill>
                  <a:schemeClr val="bg1">
                    <a:lumMod val="75000"/>
                  </a:schemeClr>
                </a:solidFill>
              </a:rPr>
              <a:t>Batma</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bg1">
                    <a:lumMod val="75000"/>
                  </a:schemeClr>
                </a:solidFill>
              </a:rPr>
              <a:t>Gemi neden yüzer?</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bg1">
                    <a:lumMod val="75000"/>
                  </a:schemeClr>
                </a:solidFill>
              </a:rPr>
              <a:t>Günlük hayattan örnekler</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bg1">
                    <a:lumMod val="75000"/>
                  </a:schemeClr>
                </a:solidFill>
              </a:rPr>
              <a:t>Özet</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accent1"/>
                </a:solidFill>
              </a:rPr>
              <a:t>Soru Çözümü</a:t>
            </a:r>
          </a:p>
        </p:txBody>
      </p:sp>
      <p:pic>
        <p:nvPicPr>
          <p:cNvPr id="3" name="Picture 2"/>
          <p:cNvPicPr>
            <a:picLocks noChangeAspect="1"/>
          </p:cNvPicPr>
          <p:nvPr/>
        </p:nvPicPr>
        <p:blipFill rotWithShape="1">
          <a:blip r:embed="rId3"/>
          <a:srcRect l="13203" t="23076" r="44250" b="15117"/>
          <a:stretch/>
        </p:blipFill>
        <p:spPr>
          <a:xfrm>
            <a:off x="81993" y="1066558"/>
            <a:ext cx="4490008" cy="5218005"/>
          </a:xfrm>
          <a:prstGeom prst="rect">
            <a:avLst/>
          </a:prstGeom>
        </p:spPr>
      </p:pic>
      <p:sp>
        <p:nvSpPr>
          <p:cNvPr id="9" name="Oval 8"/>
          <p:cNvSpPr/>
          <p:nvPr/>
        </p:nvSpPr>
        <p:spPr>
          <a:xfrm>
            <a:off x="1543051" y="5516606"/>
            <a:ext cx="365760" cy="417195"/>
          </a:xfrm>
          <a:prstGeom prst="ellipse">
            <a:avLst/>
          </a:prstGeom>
          <a:noFill/>
          <a:ln>
            <a:solidFill>
              <a:schemeClr val="accent1">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tr-TR">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1962426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933"/>
            <a:ext cx="9692640" cy="926327"/>
          </a:xfrm>
        </p:spPr>
        <p:txBody>
          <a:bodyPr/>
          <a:lstStyle/>
          <a:p>
            <a:r>
              <a:rPr lang="tr-TR" dirty="0" smtClean="0"/>
              <a:t>Soru Çözümü</a:t>
            </a:r>
            <a:endParaRPr lang="tr-TR" dirty="0"/>
          </a:p>
        </p:txBody>
      </p:sp>
      <p:sp>
        <p:nvSpPr>
          <p:cNvPr id="5" name="TextBox 4"/>
          <p:cNvSpPr txBox="1"/>
          <p:nvPr/>
        </p:nvSpPr>
        <p:spPr>
          <a:xfrm>
            <a:off x="5017770" y="6183630"/>
            <a:ext cx="1634490" cy="514350"/>
          </a:xfrm>
          <a:prstGeom prst="rect">
            <a:avLst/>
          </a:prstGeom>
          <a:solidFill>
            <a:schemeClr val="bg1"/>
          </a:solidFill>
          <a:ln w="28575">
            <a:solidFill>
              <a:schemeClr val="accent5">
                <a:lumMod val="60000"/>
                <a:lumOff val="40000"/>
              </a:schemeClr>
            </a:solidFill>
          </a:ln>
        </p:spPr>
        <p:txBody>
          <a:bodyPr vert="horz" wrap="square" lIns="91440" tIns="45720" rIns="91440" bIns="45720" rtlCol="0">
            <a:normAutofit/>
          </a:bodyPr>
          <a:lstStyle/>
          <a:p>
            <a:pPr marR="0" algn="l" defTabSz="914400" rtl="0" eaLnBrk="1" fontAlgn="auto" latinLnBrk="0" hangingPunct="1">
              <a:lnSpc>
                <a:spcPct val="95000"/>
              </a:lnSpc>
              <a:spcBef>
                <a:spcPts val="1400"/>
              </a:spcBef>
              <a:spcAft>
                <a:spcPts val="200"/>
              </a:spcAft>
              <a:buClr>
                <a:schemeClr val="accent1"/>
              </a:buClr>
              <a:buSzPct val="80000"/>
              <a:tabLst/>
            </a:pPr>
            <a:r>
              <a:rPr lang="tr-TR" sz="2600" spc="10" dirty="0" smtClean="0">
                <a:solidFill>
                  <a:schemeClr val="tx1">
                    <a:lumMod val="65000"/>
                    <a:lumOff val="35000"/>
                  </a:schemeClr>
                </a:solidFill>
              </a:rPr>
              <a:t>1992</a:t>
            </a:r>
            <a:r>
              <a:rPr kumimoji="0" lang="tr-TR" sz="2600" b="0" i="0" u="none" strike="noStrike" kern="1200" cap="none" spc="10" normalizeH="0" baseline="0" noProof="0" dirty="0" smtClean="0">
                <a:ln>
                  <a:noFill/>
                </a:ln>
                <a:solidFill>
                  <a:schemeClr val="tx1">
                    <a:lumMod val="65000"/>
                    <a:lumOff val="35000"/>
                  </a:schemeClr>
                </a:solidFill>
                <a:effectLst/>
                <a:uLnTx/>
                <a:uFillTx/>
                <a:latin typeface="+mn-lt"/>
                <a:ea typeface="+mn-ea"/>
                <a:cs typeface="+mn-cs"/>
              </a:rPr>
              <a:t>-öss</a:t>
            </a:r>
          </a:p>
        </p:txBody>
      </p:sp>
      <p:sp>
        <p:nvSpPr>
          <p:cNvPr id="8" name="TextBox 7"/>
          <p:cNvSpPr txBox="1"/>
          <p:nvPr/>
        </p:nvSpPr>
        <p:spPr>
          <a:xfrm>
            <a:off x="7543799" y="984143"/>
            <a:ext cx="3723469" cy="5300420"/>
          </a:xfrm>
          <a:prstGeom prst="rect">
            <a:avLst/>
          </a:prstGeom>
          <a:ln/>
        </p:spPr>
        <p:style>
          <a:lnRef idx="2">
            <a:schemeClr val="accent1"/>
          </a:lnRef>
          <a:fillRef idx="1">
            <a:schemeClr val="lt1"/>
          </a:fillRef>
          <a:effectRef idx="0">
            <a:schemeClr val="accent1"/>
          </a:effectRef>
          <a:fontRef idx="minor">
            <a:schemeClr val="dk1"/>
          </a:fontRef>
        </p:style>
        <p:txBody>
          <a:bodyPr vert="horz" wrap="square" lIns="91440" tIns="45720" rIns="91440" bIns="45720" rtlCol="0">
            <a:normAutofit fontScale="77500" lnSpcReduction="20000"/>
          </a:bodyPr>
          <a:lstStyle/>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bg1">
                    <a:lumMod val="75000"/>
                  </a:schemeClr>
                </a:solidFill>
              </a:rPr>
              <a:t>Geçen haftanın özeti</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bg1">
                    <a:lumMod val="75000"/>
                  </a:schemeClr>
                </a:solidFill>
              </a:rPr>
              <a:t>Maymun-Fıstık Deneyi</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bg1">
                    <a:lumMod val="75000"/>
                  </a:schemeClr>
                </a:solidFill>
              </a:rPr>
              <a:t>Gemi neden yüzer?</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bg1">
                    <a:lumMod val="75000"/>
                  </a:schemeClr>
                </a:solidFill>
              </a:rPr>
              <a:t>Archiemedes ilkesi</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bg1">
                    <a:lumMod val="75000"/>
                  </a:schemeClr>
                </a:solidFill>
              </a:rPr>
              <a:t>Yüzme, </a:t>
            </a:r>
            <a:r>
              <a:rPr lang="tr-TR" sz="2600" spc="10" dirty="0">
                <a:solidFill>
                  <a:schemeClr val="bg1">
                    <a:lumMod val="75000"/>
                  </a:schemeClr>
                </a:solidFill>
              </a:rPr>
              <a:t>Askıda </a:t>
            </a:r>
            <a:r>
              <a:rPr lang="tr-TR" sz="2600" spc="10" dirty="0" smtClean="0">
                <a:solidFill>
                  <a:schemeClr val="bg1">
                    <a:lumMod val="75000"/>
                  </a:schemeClr>
                </a:solidFill>
              </a:rPr>
              <a:t>Kalma</a:t>
            </a:r>
            <a:r>
              <a:rPr lang="tr-TR" sz="2600" spc="10" dirty="0">
                <a:solidFill>
                  <a:schemeClr val="bg1">
                    <a:lumMod val="75000"/>
                  </a:schemeClr>
                </a:solidFill>
              </a:rPr>
              <a:t>, Batma</a:t>
            </a:r>
          </a:p>
          <a:p>
            <a:pPr marL="640080" lvl="1" indent="-182880">
              <a:lnSpc>
                <a:spcPct val="95000"/>
              </a:lnSpc>
              <a:spcBef>
                <a:spcPts val="1400"/>
              </a:spcBef>
              <a:spcAft>
                <a:spcPts val="200"/>
              </a:spcAft>
              <a:buClr>
                <a:schemeClr val="accent1"/>
              </a:buClr>
              <a:buSzPct val="80000"/>
              <a:buFont typeface="Arial" pitchFamily="34" charset="0"/>
              <a:buChar char="•"/>
            </a:pPr>
            <a:r>
              <a:rPr lang="tr-TR" sz="2000" spc="10" dirty="0">
                <a:solidFill>
                  <a:schemeClr val="bg1">
                    <a:lumMod val="75000"/>
                  </a:schemeClr>
                </a:solidFill>
              </a:rPr>
              <a:t>Yüzme</a:t>
            </a:r>
          </a:p>
          <a:p>
            <a:pPr marL="640080" lvl="1" indent="-182880">
              <a:lnSpc>
                <a:spcPct val="95000"/>
              </a:lnSpc>
              <a:spcBef>
                <a:spcPts val="1400"/>
              </a:spcBef>
              <a:spcAft>
                <a:spcPts val="200"/>
              </a:spcAft>
              <a:buClr>
                <a:schemeClr val="accent1"/>
              </a:buClr>
              <a:buSzPct val="80000"/>
              <a:buFont typeface="Arial" pitchFamily="34" charset="0"/>
              <a:buChar char="•"/>
            </a:pPr>
            <a:r>
              <a:rPr lang="tr-TR" sz="2000" spc="10" dirty="0">
                <a:solidFill>
                  <a:schemeClr val="bg1">
                    <a:lumMod val="75000"/>
                  </a:schemeClr>
                </a:solidFill>
              </a:rPr>
              <a:t>Askıda Kalma</a:t>
            </a:r>
          </a:p>
          <a:p>
            <a:pPr marL="640080" lvl="1" indent="-182880">
              <a:lnSpc>
                <a:spcPct val="95000"/>
              </a:lnSpc>
              <a:spcBef>
                <a:spcPts val="1400"/>
              </a:spcBef>
              <a:spcAft>
                <a:spcPts val="200"/>
              </a:spcAft>
              <a:buClr>
                <a:schemeClr val="accent1"/>
              </a:buClr>
              <a:buSzPct val="80000"/>
              <a:buFont typeface="Arial" pitchFamily="34" charset="0"/>
              <a:buChar char="•"/>
            </a:pPr>
            <a:r>
              <a:rPr lang="tr-TR" sz="2000" spc="10" dirty="0">
                <a:solidFill>
                  <a:schemeClr val="bg1">
                    <a:lumMod val="75000"/>
                  </a:schemeClr>
                </a:solidFill>
              </a:rPr>
              <a:t>Batma</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bg1">
                    <a:lumMod val="75000"/>
                  </a:schemeClr>
                </a:solidFill>
              </a:rPr>
              <a:t>Gemi neden yüzer?</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bg1">
                    <a:lumMod val="75000"/>
                  </a:schemeClr>
                </a:solidFill>
              </a:rPr>
              <a:t>Günlük hayattan örnekler</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bg1">
                    <a:lumMod val="75000"/>
                  </a:schemeClr>
                </a:solidFill>
              </a:rPr>
              <a:t>Özet</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accent1"/>
                </a:solidFill>
              </a:rPr>
              <a:t>Soru Çözümü</a:t>
            </a:r>
          </a:p>
        </p:txBody>
      </p:sp>
      <p:pic>
        <p:nvPicPr>
          <p:cNvPr id="3" name="Picture 2"/>
          <p:cNvPicPr>
            <a:picLocks noChangeAspect="1"/>
          </p:cNvPicPr>
          <p:nvPr/>
        </p:nvPicPr>
        <p:blipFill rotWithShape="1">
          <a:blip r:embed="rId3"/>
          <a:srcRect l="13031" t="33359" r="43094" b="33159"/>
          <a:stretch/>
        </p:blipFill>
        <p:spPr>
          <a:xfrm>
            <a:off x="251460" y="1178905"/>
            <a:ext cx="6044602" cy="3690275"/>
          </a:xfrm>
          <a:prstGeom prst="rect">
            <a:avLst/>
          </a:prstGeom>
        </p:spPr>
      </p:pic>
      <p:sp>
        <p:nvSpPr>
          <p:cNvPr id="9" name="Oval 8"/>
          <p:cNvSpPr/>
          <p:nvPr/>
        </p:nvSpPr>
        <p:spPr>
          <a:xfrm>
            <a:off x="2160271" y="4029075"/>
            <a:ext cx="365760" cy="417195"/>
          </a:xfrm>
          <a:prstGeom prst="ellipse">
            <a:avLst/>
          </a:prstGeom>
          <a:noFill/>
          <a:ln>
            <a:solidFill>
              <a:schemeClr val="accent1">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tr-TR">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413918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172" y="0"/>
            <a:ext cx="6270498" cy="914897"/>
          </a:xfrm>
        </p:spPr>
        <p:txBody>
          <a:bodyPr/>
          <a:lstStyle/>
          <a:p>
            <a:r>
              <a:rPr lang="tr-TR" dirty="0" smtClean="0"/>
              <a:t>Neler öğreneceğiz?</a:t>
            </a:r>
            <a:endParaRPr lang="tr-TR" dirty="0"/>
          </a:p>
        </p:txBody>
      </p:sp>
      <p:sp>
        <p:nvSpPr>
          <p:cNvPr id="3" name="Content Placeholder 2"/>
          <p:cNvSpPr>
            <a:spLocks noGrp="1"/>
          </p:cNvSpPr>
          <p:nvPr>
            <p:ph idx="1"/>
          </p:nvPr>
        </p:nvSpPr>
        <p:spPr>
          <a:xfrm>
            <a:off x="347472" y="960894"/>
            <a:ext cx="8595360" cy="5897106"/>
          </a:xfrm>
        </p:spPr>
        <p:txBody>
          <a:bodyPr>
            <a:normAutofit/>
          </a:bodyPr>
          <a:lstStyle/>
          <a:p>
            <a:endParaRPr lang="tr-TR" dirty="0" smtClean="0"/>
          </a:p>
          <a:p>
            <a:endParaRPr lang="tr-TR" dirty="0"/>
          </a:p>
        </p:txBody>
      </p:sp>
      <p:sp>
        <p:nvSpPr>
          <p:cNvPr id="4" name="TextBox 3"/>
          <p:cNvSpPr txBox="1"/>
          <p:nvPr/>
        </p:nvSpPr>
        <p:spPr>
          <a:xfrm>
            <a:off x="427482" y="1156367"/>
            <a:ext cx="7036230" cy="5300420"/>
          </a:xfrm>
          <a:prstGeom prst="rect">
            <a:avLst/>
          </a:prstGeom>
          <a:solidFill>
            <a:schemeClr val="bg1"/>
          </a:solidFill>
          <a:ln w="28575">
            <a:noFill/>
          </a:ln>
        </p:spPr>
        <p:txBody>
          <a:bodyPr vert="horz" wrap="square" lIns="91440" tIns="45720" rIns="91440" bIns="45720" rtlCol="0">
            <a:normAutofit fontScale="85000" lnSpcReduction="20000"/>
          </a:bodyPr>
          <a:lstStyle/>
          <a:p>
            <a:pPr marL="182880" marR="0" indent="-182880" algn="l" defTabSz="914400" rtl="0" eaLnBrk="1" fontAlgn="auto" latinLnBrk="0" hangingPunct="1">
              <a:lnSpc>
                <a:spcPct val="95000"/>
              </a:lnSpc>
              <a:spcBef>
                <a:spcPts val="1400"/>
              </a:spcBef>
              <a:spcAft>
                <a:spcPts val="200"/>
              </a:spcAft>
              <a:buClr>
                <a:schemeClr val="accent1"/>
              </a:buClr>
              <a:buSzPct val="80000"/>
              <a:buFont typeface="Arial" pitchFamily="34" charset="0"/>
              <a:buChar char="•"/>
              <a:tabLst/>
            </a:pPr>
            <a:r>
              <a:rPr kumimoji="0" lang="tr-TR" sz="2600" b="0" i="0" u="none" strike="noStrike" kern="1200" cap="none" spc="10" normalizeH="0" baseline="0" noProof="0" dirty="0" smtClean="0">
                <a:ln>
                  <a:noFill/>
                </a:ln>
                <a:effectLst/>
                <a:uLnTx/>
                <a:uFillTx/>
                <a:latin typeface="+mn-lt"/>
                <a:ea typeface="+mn-ea"/>
                <a:cs typeface="+mn-cs"/>
              </a:rPr>
              <a:t>Geçen haftanın </a:t>
            </a:r>
            <a:r>
              <a:rPr lang="tr-TR" sz="2600" spc="10" noProof="0" dirty="0"/>
              <a:t>ö</a:t>
            </a:r>
            <a:r>
              <a:rPr kumimoji="0" lang="tr-TR" sz="2600" b="0" i="0" u="none" strike="noStrike" kern="1200" cap="none" spc="10" normalizeH="0" baseline="0" noProof="0" dirty="0" smtClean="0">
                <a:ln>
                  <a:noFill/>
                </a:ln>
                <a:effectLst/>
                <a:uLnTx/>
                <a:uFillTx/>
                <a:latin typeface="+mn-lt"/>
                <a:ea typeface="+mn-ea"/>
                <a:cs typeface="+mn-cs"/>
              </a:rPr>
              <a:t>zeti</a:t>
            </a:r>
          </a:p>
          <a:p>
            <a:pPr marL="182880" marR="0" indent="-182880" algn="l" defTabSz="914400" rtl="0" eaLnBrk="1" fontAlgn="auto" latinLnBrk="0" hangingPunct="1">
              <a:lnSpc>
                <a:spcPct val="95000"/>
              </a:lnSpc>
              <a:spcBef>
                <a:spcPts val="1400"/>
              </a:spcBef>
              <a:spcAft>
                <a:spcPts val="200"/>
              </a:spcAft>
              <a:buClr>
                <a:schemeClr val="accent1"/>
              </a:buClr>
              <a:buSzPct val="80000"/>
              <a:buFont typeface="Arial" pitchFamily="34" charset="0"/>
              <a:buChar char="•"/>
              <a:tabLst/>
            </a:pPr>
            <a:r>
              <a:rPr lang="tr-TR" sz="2600" spc="10" dirty="0" smtClean="0"/>
              <a:t>Maymun-Fıstık Deneyi</a:t>
            </a:r>
          </a:p>
          <a:p>
            <a:pPr marL="182880" marR="0" indent="-182880" algn="l" defTabSz="914400" rtl="0" eaLnBrk="1" fontAlgn="auto" latinLnBrk="0" hangingPunct="1">
              <a:lnSpc>
                <a:spcPct val="95000"/>
              </a:lnSpc>
              <a:spcBef>
                <a:spcPts val="1400"/>
              </a:spcBef>
              <a:spcAft>
                <a:spcPts val="200"/>
              </a:spcAft>
              <a:buClr>
                <a:schemeClr val="accent1"/>
              </a:buClr>
              <a:buSzPct val="80000"/>
              <a:buFont typeface="Arial" pitchFamily="34" charset="0"/>
              <a:buChar char="•"/>
              <a:tabLst/>
            </a:pPr>
            <a:r>
              <a:rPr lang="tr-TR" sz="2600" spc="10" dirty="0" smtClean="0"/>
              <a:t>Gemi neden yüzer?</a:t>
            </a:r>
          </a:p>
          <a:p>
            <a:pPr marL="182880" marR="0" indent="-182880" algn="l" defTabSz="914400" rtl="0" eaLnBrk="1" fontAlgn="auto" latinLnBrk="0" hangingPunct="1">
              <a:lnSpc>
                <a:spcPct val="95000"/>
              </a:lnSpc>
              <a:spcBef>
                <a:spcPts val="1400"/>
              </a:spcBef>
              <a:spcAft>
                <a:spcPts val="200"/>
              </a:spcAft>
              <a:buClr>
                <a:schemeClr val="accent1"/>
              </a:buClr>
              <a:buSzPct val="80000"/>
              <a:buFont typeface="Arial" pitchFamily="34" charset="0"/>
              <a:buChar char="•"/>
              <a:tabLst/>
            </a:pPr>
            <a:r>
              <a:rPr kumimoji="0" lang="tr-TR" sz="2600" b="0" i="0" u="none" strike="noStrike" kern="1200" cap="none" spc="10" normalizeH="0" baseline="0" noProof="0" dirty="0" smtClean="0">
                <a:ln>
                  <a:noFill/>
                </a:ln>
                <a:effectLst/>
                <a:uLnTx/>
                <a:uFillTx/>
                <a:latin typeface="+mn-lt"/>
                <a:ea typeface="+mn-ea"/>
                <a:cs typeface="+mn-cs"/>
              </a:rPr>
              <a:t>Archiemedes ilkesi</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t>Yüzme, </a:t>
            </a:r>
            <a:r>
              <a:rPr lang="tr-TR" sz="2600" spc="10" dirty="0"/>
              <a:t>Askıda Kalma, Batma</a:t>
            </a:r>
          </a:p>
          <a:p>
            <a:pPr marL="640080" lvl="1" indent="-182880">
              <a:lnSpc>
                <a:spcPct val="95000"/>
              </a:lnSpc>
              <a:spcBef>
                <a:spcPts val="1400"/>
              </a:spcBef>
              <a:spcAft>
                <a:spcPts val="200"/>
              </a:spcAft>
              <a:buClr>
                <a:schemeClr val="accent1"/>
              </a:buClr>
              <a:buSzPct val="80000"/>
              <a:buFont typeface="Arial" pitchFamily="34" charset="0"/>
              <a:buChar char="•"/>
            </a:pPr>
            <a:r>
              <a:rPr lang="tr-TR" sz="2000" spc="10" noProof="0" dirty="0" smtClean="0"/>
              <a:t>Yüzme</a:t>
            </a:r>
          </a:p>
          <a:p>
            <a:pPr marL="640080" lvl="1" indent="-182880">
              <a:lnSpc>
                <a:spcPct val="95000"/>
              </a:lnSpc>
              <a:spcBef>
                <a:spcPts val="1400"/>
              </a:spcBef>
              <a:spcAft>
                <a:spcPts val="200"/>
              </a:spcAft>
              <a:buClr>
                <a:schemeClr val="accent1"/>
              </a:buClr>
              <a:buSzPct val="80000"/>
              <a:buFont typeface="Arial" pitchFamily="34" charset="0"/>
              <a:buChar char="•"/>
            </a:pPr>
            <a:r>
              <a:rPr lang="tr-TR" sz="2000" spc="10" dirty="0"/>
              <a:t>Askıda Kalma</a:t>
            </a:r>
          </a:p>
          <a:p>
            <a:pPr marL="640080" lvl="1" indent="-182880">
              <a:lnSpc>
                <a:spcPct val="95000"/>
              </a:lnSpc>
              <a:spcBef>
                <a:spcPts val="1400"/>
              </a:spcBef>
              <a:spcAft>
                <a:spcPts val="200"/>
              </a:spcAft>
              <a:buClr>
                <a:schemeClr val="accent1"/>
              </a:buClr>
              <a:buSzPct val="80000"/>
              <a:buFont typeface="Arial" pitchFamily="34" charset="0"/>
              <a:buChar char="•"/>
            </a:pPr>
            <a:r>
              <a:rPr kumimoji="0" lang="tr-TR" sz="2000" b="0" i="0" u="none" strike="noStrike" kern="1200" cap="none" spc="10" normalizeH="0" dirty="0" smtClean="0">
                <a:ln>
                  <a:noFill/>
                </a:ln>
                <a:effectLst/>
                <a:uLnTx/>
                <a:uFillTx/>
                <a:latin typeface="+mn-lt"/>
                <a:ea typeface="+mn-ea"/>
                <a:cs typeface="+mn-cs"/>
              </a:rPr>
              <a:t>Batma</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t>Gemi </a:t>
            </a:r>
            <a:r>
              <a:rPr lang="tr-TR" sz="2600" spc="10" dirty="0"/>
              <a:t>neden yüzer?</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t>Günlük hayattan örnekler</a:t>
            </a:r>
          </a:p>
          <a:p>
            <a:pPr marL="182880" marR="0" indent="-182880" algn="l" defTabSz="914400" rtl="0" eaLnBrk="1" fontAlgn="auto" latinLnBrk="0" hangingPunct="1">
              <a:lnSpc>
                <a:spcPct val="95000"/>
              </a:lnSpc>
              <a:spcBef>
                <a:spcPts val="1400"/>
              </a:spcBef>
              <a:spcAft>
                <a:spcPts val="200"/>
              </a:spcAft>
              <a:buClr>
                <a:schemeClr val="accent1"/>
              </a:buClr>
              <a:buSzPct val="80000"/>
              <a:buFont typeface="Arial" pitchFamily="34" charset="0"/>
              <a:buChar char="•"/>
              <a:tabLst/>
            </a:pPr>
            <a:r>
              <a:rPr lang="tr-TR" sz="2600" spc="10" baseline="0" dirty="0" smtClean="0"/>
              <a:t>Özet</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baseline="0" dirty="0" smtClean="0"/>
              <a:t>Soru</a:t>
            </a:r>
            <a:r>
              <a:rPr lang="tr-TR" sz="2600" spc="10" dirty="0" smtClean="0"/>
              <a:t> Çözümü</a:t>
            </a:r>
            <a:endParaRPr kumimoji="0" lang="tr-TR" sz="2600" b="0" i="0" u="none" strike="noStrike" kern="1200" cap="none" spc="10" normalizeH="0" baseline="0" noProof="0" dirty="0" smtClean="0">
              <a:ln>
                <a:noFill/>
              </a:ln>
              <a:effectLst/>
              <a:uLnTx/>
              <a:uFillTx/>
              <a:latin typeface="+mn-lt"/>
              <a:ea typeface="+mn-ea"/>
              <a:cs typeface="+mn-cs"/>
            </a:endParaRPr>
          </a:p>
        </p:txBody>
      </p:sp>
    </p:spTree>
    <p:extLst>
      <p:ext uri="{BB962C8B-B14F-4D97-AF65-F5344CB8AC3E}">
        <p14:creationId xmlns:p14="http://schemas.microsoft.com/office/powerpoint/2010/main" val="406922474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933"/>
            <a:ext cx="9692640" cy="926327"/>
          </a:xfrm>
        </p:spPr>
        <p:txBody>
          <a:bodyPr/>
          <a:lstStyle/>
          <a:p>
            <a:r>
              <a:rPr lang="tr-TR" dirty="0" smtClean="0"/>
              <a:t>Soru Çözümü</a:t>
            </a:r>
            <a:endParaRPr lang="tr-TR" dirty="0"/>
          </a:p>
        </p:txBody>
      </p:sp>
      <p:sp>
        <p:nvSpPr>
          <p:cNvPr id="5" name="TextBox 4"/>
          <p:cNvSpPr txBox="1"/>
          <p:nvPr/>
        </p:nvSpPr>
        <p:spPr>
          <a:xfrm>
            <a:off x="5017770" y="6183630"/>
            <a:ext cx="1634490" cy="514350"/>
          </a:xfrm>
          <a:prstGeom prst="rect">
            <a:avLst/>
          </a:prstGeom>
          <a:solidFill>
            <a:schemeClr val="bg1"/>
          </a:solidFill>
          <a:ln w="28575">
            <a:solidFill>
              <a:schemeClr val="accent5">
                <a:lumMod val="60000"/>
                <a:lumOff val="40000"/>
              </a:schemeClr>
            </a:solidFill>
          </a:ln>
        </p:spPr>
        <p:txBody>
          <a:bodyPr vert="horz" wrap="square" lIns="91440" tIns="45720" rIns="91440" bIns="45720" rtlCol="0">
            <a:normAutofit/>
          </a:bodyPr>
          <a:lstStyle/>
          <a:p>
            <a:pPr marR="0" algn="l" defTabSz="914400" rtl="0" eaLnBrk="1" fontAlgn="auto" latinLnBrk="0" hangingPunct="1">
              <a:lnSpc>
                <a:spcPct val="95000"/>
              </a:lnSpc>
              <a:spcBef>
                <a:spcPts val="1400"/>
              </a:spcBef>
              <a:spcAft>
                <a:spcPts val="200"/>
              </a:spcAft>
              <a:buClr>
                <a:schemeClr val="accent1"/>
              </a:buClr>
              <a:buSzPct val="80000"/>
              <a:tabLst/>
            </a:pPr>
            <a:r>
              <a:rPr lang="tr-TR" sz="2600" spc="10" dirty="0" smtClean="0">
                <a:solidFill>
                  <a:schemeClr val="tx1">
                    <a:lumMod val="65000"/>
                    <a:lumOff val="35000"/>
                  </a:schemeClr>
                </a:solidFill>
              </a:rPr>
              <a:t>1990</a:t>
            </a:r>
            <a:r>
              <a:rPr kumimoji="0" lang="tr-TR" sz="2600" b="0" i="0" u="none" strike="noStrike" kern="1200" cap="none" spc="10" normalizeH="0" baseline="0" noProof="0" dirty="0" smtClean="0">
                <a:ln>
                  <a:noFill/>
                </a:ln>
                <a:solidFill>
                  <a:schemeClr val="tx1">
                    <a:lumMod val="65000"/>
                    <a:lumOff val="35000"/>
                  </a:schemeClr>
                </a:solidFill>
                <a:effectLst/>
                <a:uLnTx/>
                <a:uFillTx/>
                <a:latin typeface="+mn-lt"/>
                <a:ea typeface="+mn-ea"/>
                <a:cs typeface="+mn-cs"/>
              </a:rPr>
              <a:t>-öss</a:t>
            </a:r>
          </a:p>
        </p:txBody>
      </p:sp>
      <p:sp>
        <p:nvSpPr>
          <p:cNvPr id="8" name="TextBox 7"/>
          <p:cNvSpPr txBox="1"/>
          <p:nvPr/>
        </p:nvSpPr>
        <p:spPr>
          <a:xfrm>
            <a:off x="7543799" y="984143"/>
            <a:ext cx="3723469" cy="5300420"/>
          </a:xfrm>
          <a:prstGeom prst="rect">
            <a:avLst/>
          </a:prstGeom>
          <a:ln/>
        </p:spPr>
        <p:style>
          <a:lnRef idx="2">
            <a:schemeClr val="accent1"/>
          </a:lnRef>
          <a:fillRef idx="1">
            <a:schemeClr val="lt1"/>
          </a:fillRef>
          <a:effectRef idx="0">
            <a:schemeClr val="accent1"/>
          </a:effectRef>
          <a:fontRef idx="minor">
            <a:schemeClr val="dk1"/>
          </a:fontRef>
        </p:style>
        <p:txBody>
          <a:bodyPr vert="horz" wrap="square" lIns="91440" tIns="45720" rIns="91440" bIns="45720" rtlCol="0">
            <a:normAutofit fontScale="77500" lnSpcReduction="20000"/>
          </a:bodyPr>
          <a:lstStyle/>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bg1">
                    <a:lumMod val="75000"/>
                  </a:schemeClr>
                </a:solidFill>
              </a:rPr>
              <a:t>Geçen haftanın özeti</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bg1">
                    <a:lumMod val="75000"/>
                  </a:schemeClr>
                </a:solidFill>
              </a:rPr>
              <a:t>Maymun-Fıstık Deneyi</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bg1">
                    <a:lumMod val="75000"/>
                  </a:schemeClr>
                </a:solidFill>
              </a:rPr>
              <a:t>Gemi neden yüzer?</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bg1">
                    <a:lumMod val="75000"/>
                  </a:schemeClr>
                </a:solidFill>
              </a:rPr>
              <a:t>Archiemedes ilkesi</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bg1">
                    <a:lumMod val="75000"/>
                  </a:schemeClr>
                </a:solidFill>
              </a:rPr>
              <a:t>Yüzme, </a:t>
            </a:r>
            <a:r>
              <a:rPr lang="tr-TR" sz="2600" spc="10" dirty="0">
                <a:solidFill>
                  <a:schemeClr val="bg1">
                    <a:lumMod val="75000"/>
                  </a:schemeClr>
                </a:solidFill>
              </a:rPr>
              <a:t>Askıda </a:t>
            </a:r>
            <a:r>
              <a:rPr lang="tr-TR" sz="2600" spc="10" dirty="0" smtClean="0">
                <a:solidFill>
                  <a:schemeClr val="bg1">
                    <a:lumMod val="75000"/>
                  </a:schemeClr>
                </a:solidFill>
              </a:rPr>
              <a:t>Kalma</a:t>
            </a:r>
            <a:r>
              <a:rPr lang="tr-TR" sz="2600" spc="10" dirty="0">
                <a:solidFill>
                  <a:schemeClr val="bg1">
                    <a:lumMod val="75000"/>
                  </a:schemeClr>
                </a:solidFill>
              </a:rPr>
              <a:t>, Batma</a:t>
            </a:r>
          </a:p>
          <a:p>
            <a:pPr marL="640080" lvl="1" indent="-182880">
              <a:lnSpc>
                <a:spcPct val="95000"/>
              </a:lnSpc>
              <a:spcBef>
                <a:spcPts val="1400"/>
              </a:spcBef>
              <a:spcAft>
                <a:spcPts val="200"/>
              </a:spcAft>
              <a:buClr>
                <a:schemeClr val="accent1"/>
              </a:buClr>
              <a:buSzPct val="80000"/>
              <a:buFont typeface="Arial" pitchFamily="34" charset="0"/>
              <a:buChar char="•"/>
            </a:pPr>
            <a:r>
              <a:rPr lang="tr-TR" sz="2000" spc="10" dirty="0">
                <a:solidFill>
                  <a:schemeClr val="bg1">
                    <a:lumMod val="75000"/>
                  </a:schemeClr>
                </a:solidFill>
              </a:rPr>
              <a:t>Yüzme</a:t>
            </a:r>
          </a:p>
          <a:p>
            <a:pPr marL="640080" lvl="1" indent="-182880">
              <a:lnSpc>
                <a:spcPct val="95000"/>
              </a:lnSpc>
              <a:spcBef>
                <a:spcPts val="1400"/>
              </a:spcBef>
              <a:spcAft>
                <a:spcPts val="200"/>
              </a:spcAft>
              <a:buClr>
                <a:schemeClr val="accent1"/>
              </a:buClr>
              <a:buSzPct val="80000"/>
              <a:buFont typeface="Arial" pitchFamily="34" charset="0"/>
              <a:buChar char="•"/>
            </a:pPr>
            <a:r>
              <a:rPr lang="tr-TR" sz="2000" spc="10" dirty="0">
                <a:solidFill>
                  <a:schemeClr val="bg1">
                    <a:lumMod val="75000"/>
                  </a:schemeClr>
                </a:solidFill>
              </a:rPr>
              <a:t>Askıda Kalma</a:t>
            </a:r>
          </a:p>
          <a:p>
            <a:pPr marL="640080" lvl="1" indent="-182880">
              <a:lnSpc>
                <a:spcPct val="95000"/>
              </a:lnSpc>
              <a:spcBef>
                <a:spcPts val="1400"/>
              </a:spcBef>
              <a:spcAft>
                <a:spcPts val="200"/>
              </a:spcAft>
              <a:buClr>
                <a:schemeClr val="accent1"/>
              </a:buClr>
              <a:buSzPct val="80000"/>
              <a:buFont typeface="Arial" pitchFamily="34" charset="0"/>
              <a:buChar char="•"/>
            </a:pPr>
            <a:r>
              <a:rPr lang="tr-TR" sz="2000" spc="10" dirty="0">
                <a:solidFill>
                  <a:schemeClr val="bg1">
                    <a:lumMod val="75000"/>
                  </a:schemeClr>
                </a:solidFill>
              </a:rPr>
              <a:t>Batma</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bg1">
                    <a:lumMod val="75000"/>
                  </a:schemeClr>
                </a:solidFill>
              </a:rPr>
              <a:t>Gemi neden yüzer?</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bg1">
                    <a:lumMod val="75000"/>
                  </a:schemeClr>
                </a:solidFill>
              </a:rPr>
              <a:t>Günlük hayattan örnekler</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bg1">
                    <a:lumMod val="75000"/>
                  </a:schemeClr>
                </a:solidFill>
              </a:rPr>
              <a:t>Özet</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accent1"/>
                </a:solidFill>
              </a:rPr>
              <a:t>Soru Çözümü</a:t>
            </a:r>
          </a:p>
        </p:txBody>
      </p:sp>
      <p:pic>
        <p:nvPicPr>
          <p:cNvPr id="4" name="Picture 3"/>
          <p:cNvPicPr>
            <a:picLocks noChangeAspect="1"/>
          </p:cNvPicPr>
          <p:nvPr/>
        </p:nvPicPr>
        <p:blipFill rotWithShape="1">
          <a:blip r:embed="rId3"/>
          <a:srcRect l="13312" t="19927" r="43563" b="19922"/>
          <a:stretch/>
        </p:blipFill>
        <p:spPr>
          <a:xfrm>
            <a:off x="182880" y="1102657"/>
            <a:ext cx="4537710" cy="5063392"/>
          </a:xfrm>
          <a:prstGeom prst="rect">
            <a:avLst/>
          </a:prstGeom>
        </p:spPr>
      </p:pic>
      <p:sp>
        <p:nvSpPr>
          <p:cNvPr id="9" name="Oval 8"/>
          <p:cNvSpPr/>
          <p:nvPr/>
        </p:nvSpPr>
        <p:spPr>
          <a:xfrm>
            <a:off x="1280160" y="5664485"/>
            <a:ext cx="365760" cy="417195"/>
          </a:xfrm>
          <a:prstGeom prst="ellipse">
            <a:avLst/>
          </a:prstGeom>
          <a:noFill/>
          <a:ln>
            <a:solidFill>
              <a:schemeClr val="accent1">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tr-TR">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202473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933"/>
            <a:ext cx="9692640" cy="926327"/>
          </a:xfrm>
        </p:spPr>
        <p:txBody>
          <a:bodyPr/>
          <a:lstStyle/>
          <a:p>
            <a:r>
              <a:rPr lang="tr-TR" dirty="0" smtClean="0"/>
              <a:t>Soru Çözümü</a:t>
            </a:r>
            <a:endParaRPr lang="tr-TR" dirty="0"/>
          </a:p>
        </p:txBody>
      </p:sp>
      <p:sp>
        <p:nvSpPr>
          <p:cNvPr id="5" name="TextBox 4"/>
          <p:cNvSpPr txBox="1"/>
          <p:nvPr/>
        </p:nvSpPr>
        <p:spPr>
          <a:xfrm>
            <a:off x="5017770" y="6183630"/>
            <a:ext cx="1634490" cy="514350"/>
          </a:xfrm>
          <a:prstGeom prst="rect">
            <a:avLst/>
          </a:prstGeom>
          <a:solidFill>
            <a:schemeClr val="bg1"/>
          </a:solidFill>
          <a:ln w="28575">
            <a:solidFill>
              <a:schemeClr val="accent5">
                <a:lumMod val="60000"/>
                <a:lumOff val="40000"/>
              </a:schemeClr>
            </a:solidFill>
          </a:ln>
        </p:spPr>
        <p:txBody>
          <a:bodyPr vert="horz" wrap="square" lIns="91440" tIns="45720" rIns="91440" bIns="45720" rtlCol="0">
            <a:normAutofit/>
          </a:bodyPr>
          <a:lstStyle/>
          <a:p>
            <a:pPr marR="0" algn="l" defTabSz="914400" rtl="0" eaLnBrk="1" fontAlgn="auto" latinLnBrk="0" hangingPunct="1">
              <a:lnSpc>
                <a:spcPct val="95000"/>
              </a:lnSpc>
              <a:spcBef>
                <a:spcPts val="1400"/>
              </a:spcBef>
              <a:spcAft>
                <a:spcPts val="200"/>
              </a:spcAft>
              <a:buClr>
                <a:schemeClr val="accent1"/>
              </a:buClr>
              <a:buSzPct val="80000"/>
              <a:tabLst/>
            </a:pPr>
            <a:r>
              <a:rPr lang="tr-TR" sz="2600" spc="10" dirty="0" smtClean="0">
                <a:solidFill>
                  <a:schemeClr val="tx1">
                    <a:lumMod val="65000"/>
                    <a:lumOff val="35000"/>
                  </a:schemeClr>
                </a:solidFill>
              </a:rPr>
              <a:t>1988</a:t>
            </a:r>
            <a:r>
              <a:rPr kumimoji="0" lang="tr-TR" sz="2600" b="0" i="0" u="none" strike="noStrike" kern="1200" cap="none" spc="10" normalizeH="0" baseline="0" noProof="0" dirty="0" smtClean="0">
                <a:ln>
                  <a:noFill/>
                </a:ln>
                <a:solidFill>
                  <a:schemeClr val="tx1">
                    <a:lumMod val="65000"/>
                    <a:lumOff val="35000"/>
                  </a:schemeClr>
                </a:solidFill>
                <a:effectLst/>
                <a:uLnTx/>
                <a:uFillTx/>
                <a:latin typeface="+mn-lt"/>
                <a:ea typeface="+mn-ea"/>
                <a:cs typeface="+mn-cs"/>
              </a:rPr>
              <a:t>-öss</a:t>
            </a:r>
          </a:p>
        </p:txBody>
      </p:sp>
      <p:sp>
        <p:nvSpPr>
          <p:cNvPr id="8" name="TextBox 7"/>
          <p:cNvSpPr txBox="1"/>
          <p:nvPr/>
        </p:nvSpPr>
        <p:spPr>
          <a:xfrm>
            <a:off x="7543799" y="984143"/>
            <a:ext cx="3723469" cy="5300420"/>
          </a:xfrm>
          <a:prstGeom prst="rect">
            <a:avLst/>
          </a:prstGeom>
          <a:ln/>
        </p:spPr>
        <p:style>
          <a:lnRef idx="2">
            <a:schemeClr val="accent1"/>
          </a:lnRef>
          <a:fillRef idx="1">
            <a:schemeClr val="lt1"/>
          </a:fillRef>
          <a:effectRef idx="0">
            <a:schemeClr val="accent1"/>
          </a:effectRef>
          <a:fontRef idx="minor">
            <a:schemeClr val="dk1"/>
          </a:fontRef>
        </p:style>
        <p:txBody>
          <a:bodyPr vert="horz" wrap="square" lIns="91440" tIns="45720" rIns="91440" bIns="45720" rtlCol="0">
            <a:normAutofit fontScale="77500" lnSpcReduction="20000"/>
          </a:bodyPr>
          <a:lstStyle/>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bg1">
                    <a:lumMod val="75000"/>
                  </a:schemeClr>
                </a:solidFill>
              </a:rPr>
              <a:t>Geçen haftanın özeti</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bg1">
                    <a:lumMod val="75000"/>
                  </a:schemeClr>
                </a:solidFill>
              </a:rPr>
              <a:t>Maymun-Fıstık Deneyi</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bg1">
                    <a:lumMod val="75000"/>
                  </a:schemeClr>
                </a:solidFill>
              </a:rPr>
              <a:t>Gemi neden yüzer?</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bg1">
                    <a:lumMod val="75000"/>
                  </a:schemeClr>
                </a:solidFill>
              </a:rPr>
              <a:t>Archiemedes ilkesi</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bg1">
                    <a:lumMod val="75000"/>
                  </a:schemeClr>
                </a:solidFill>
              </a:rPr>
              <a:t>Yüzme, </a:t>
            </a:r>
            <a:r>
              <a:rPr lang="tr-TR" sz="2600" spc="10" dirty="0">
                <a:solidFill>
                  <a:schemeClr val="bg1">
                    <a:lumMod val="75000"/>
                  </a:schemeClr>
                </a:solidFill>
              </a:rPr>
              <a:t>Askıda </a:t>
            </a:r>
            <a:r>
              <a:rPr lang="tr-TR" sz="2600" spc="10" dirty="0" smtClean="0">
                <a:solidFill>
                  <a:schemeClr val="bg1">
                    <a:lumMod val="75000"/>
                  </a:schemeClr>
                </a:solidFill>
              </a:rPr>
              <a:t>Kalma</a:t>
            </a:r>
            <a:r>
              <a:rPr lang="tr-TR" sz="2600" spc="10" dirty="0">
                <a:solidFill>
                  <a:schemeClr val="bg1">
                    <a:lumMod val="75000"/>
                  </a:schemeClr>
                </a:solidFill>
              </a:rPr>
              <a:t>, Batma</a:t>
            </a:r>
          </a:p>
          <a:p>
            <a:pPr marL="640080" lvl="1" indent="-182880">
              <a:lnSpc>
                <a:spcPct val="95000"/>
              </a:lnSpc>
              <a:spcBef>
                <a:spcPts val="1400"/>
              </a:spcBef>
              <a:spcAft>
                <a:spcPts val="200"/>
              </a:spcAft>
              <a:buClr>
                <a:schemeClr val="accent1"/>
              </a:buClr>
              <a:buSzPct val="80000"/>
              <a:buFont typeface="Arial" pitchFamily="34" charset="0"/>
              <a:buChar char="•"/>
            </a:pPr>
            <a:r>
              <a:rPr lang="tr-TR" sz="2000" spc="10" dirty="0">
                <a:solidFill>
                  <a:schemeClr val="bg1">
                    <a:lumMod val="75000"/>
                  </a:schemeClr>
                </a:solidFill>
              </a:rPr>
              <a:t>Yüzme</a:t>
            </a:r>
          </a:p>
          <a:p>
            <a:pPr marL="640080" lvl="1" indent="-182880">
              <a:lnSpc>
                <a:spcPct val="95000"/>
              </a:lnSpc>
              <a:spcBef>
                <a:spcPts val="1400"/>
              </a:spcBef>
              <a:spcAft>
                <a:spcPts val="200"/>
              </a:spcAft>
              <a:buClr>
                <a:schemeClr val="accent1"/>
              </a:buClr>
              <a:buSzPct val="80000"/>
              <a:buFont typeface="Arial" pitchFamily="34" charset="0"/>
              <a:buChar char="•"/>
            </a:pPr>
            <a:r>
              <a:rPr lang="tr-TR" sz="2000" spc="10" dirty="0">
                <a:solidFill>
                  <a:schemeClr val="bg1">
                    <a:lumMod val="75000"/>
                  </a:schemeClr>
                </a:solidFill>
              </a:rPr>
              <a:t>Askıda Kalma</a:t>
            </a:r>
          </a:p>
          <a:p>
            <a:pPr marL="640080" lvl="1" indent="-182880">
              <a:lnSpc>
                <a:spcPct val="95000"/>
              </a:lnSpc>
              <a:spcBef>
                <a:spcPts val="1400"/>
              </a:spcBef>
              <a:spcAft>
                <a:spcPts val="200"/>
              </a:spcAft>
              <a:buClr>
                <a:schemeClr val="accent1"/>
              </a:buClr>
              <a:buSzPct val="80000"/>
              <a:buFont typeface="Arial" pitchFamily="34" charset="0"/>
              <a:buChar char="•"/>
            </a:pPr>
            <a:r>
              <a:rPr lang="tr-TR" sz="2000" spc="10" dirty="0">
                <a:solidFill>
                  <a:schemeClr val="bg1">
                    <a:lumMod val="75000"/>
                  </a:schemeClr>
                </a:solidFill>
              </a:rPr>
              <a:t>Batma</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bg1">
                    <a:lumMod val="75000"/>
                  </a:schemeClr>
                </a:solidFill>
              </a:rPr>
              <a:t>Gemi neden yüzer?</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bg1">
                    <a:lumMod val="75000"/>
                  </a:schemeClr>
                </a:solidFill>
              </a:rPr>
              <a:t>Günlük hayattan örnekler</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bg1">
                    <a:lumMod val="75000"/>
                  </a:schemeClr>
                </a:solidFill>
              </a:rPr>
              <a:t>Özet</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accent1"/>
                </a:solidFill>
              </a:rPr>
              <a:t>Soru Çözümü</a:t>
            </a:r>
          </a:p>
        </p:txBody>
      </p:sp>
      <p:pic>
        <p:nvPicPr>
          <p:cNvPr id="3" name="Picture 2"/>
          <p:cNvPicPr>
            <a:picLocks noChangeAspect="1"/>
          </p:cNvPicPr>
          <p:nvPr/>
        </p:nvPicPr>
        <p:blipFill rotWithShape="1">
          <a:blip r:embed="rId3"/>
          <a:srcRect l="58875" t="35281" r="8126" b="25224"/>
          <a:stretch/>
        </p:blipFill>
        <p:spPr>
          <a:xfrm>
            <a:off x="0" y="984142"/>
            <a:ext cx="4674870" cy="4475945"/>
          </a:xfrm>
          <a:prstGeom prst="rect">
            <a:avLst/>
          </a:prstGeom>
        </p:spPr>
      </p:pic>
      <p:sp>
        <p:nvSpPr>
          <p:cNvPr id="9" name="Oval 8"/>
          <p:cNvSpPr/>
          <p:nvPr/>
        </p:nvSpPr>
        <p:spPr>
          <a:xfrm>
            <a:off x="80010" y="3634353"/>
            <a:ext cx="365760" cy="417195"/>
          </a:xfrm>
          <a:prstGeom prst="ellipse">
            <a:avLst/>
          </a:prstGeom>
          <a:noFill/>
          <a:ln>
            <a:solidFill>
              <a:schemeClr val="accent1">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tr-TR">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3998452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692640" cy="892037"/>
          </a:xfrm>
        </p:spPr>
        <p:txBody>
          <a:bodyPr/>
          <a:lstStyle/>
          <a:p>
            <a:r>
              <a:rPr lang="tr-TR" dirty="0" smtClean="0"/>
              <a:t>Neler Öğrendik?</a:t>
            </a:r>
            <a:endParaRPr lang="tr-TR" dirty="0"/>
          </a:p>
        </p:txBody>
      </p:sp>
      <p:sp>
        <p:nvSpPr>
          <p:cNvPr id="7" name="Content Placeholder 2"/>
          <p:cNvSpPr>
            <a:spLocks noGrp="1"/>
          </p:cNvSpPr>
          <p:nvPr>
            <p:ph idx="1"/>
          </p:nvPr>
        </p:nvSpPr>
        <p:spPr>
          <a:xfrm>
            <a:off x="164592" y="1223010"/>
            <a:ext cx="9692640" cy="4957127"/>
          </a:xfrm>
        </p:spPr>
        <p:txBody>
          <a:bodyPr>
            <a:normAutofit/>
          </a:bodyPr>
          <a:lstStyle/>
          <a:p>
            <a:pPr marL="82296" indent="0">
              <a:buNone/>
            </a:pPr>
            <a:r>
              <a:rPr lang="tr-TR" dirty="0">
                <a:solidFill>
                  <a:schemeClr val="tx1"/>
                </a:solidFill>
              </a:rPr>
              <a:t>10.1.1.4. Durgun akışkanların cisimlere uyguladığı kaldırma kuvvetini açıklar.</a:t>
            </a:r>
          </a:p>
          <a:p>
            <a:pPr marL="898525" indent="-817563">
              <a:buNone/>
            </a:pPr>
            <a:r>
              <a:rPr lang="tr-TR" dirty="0">
                <a:solidFill>
                  <a:schemeClr val="tx1"/>
                </a:solidFill>
              </a:rPr>
              <a:t>	b. Öğrencilerin Archiemedes ilkesini açıklamaları sağlanır.</a:t>
            </a:r>
          </a:p>
          <a:p>
            <a:pPr marL="898525" indent="-817563">
              <a:buNone/>
            </a:pPr>
            <a:r>
              <a:rPr lang="tr-TR" dirty="0">
                <a:solidFill>
                  <a:schemeClr val="tx1"/>
                </a:solidFill>
              </a:rPr>
              <a:t>	c. Öğrencilerin batma, yüzme ve askıda kalma olaylarını, cisme uygulanan kaldırma kuvveti ile ilişkilendirmeleri sağlanır.</a:t>
            </a:r>
          </a:p>
          <a:p>
            <a:pPr marL="898525" indent="-817563">
              <a:buNone/>
            </a:pPr>
            <a:r>
              <a:rPr lang="tr-TR" dirty="0">
                <a:solidFill>
                  <a:schemeClr val="tx1"/>
                </a:solidFill>
              </a:rPr>
              <a:t>	d. Kaldırma kuvveti ile ilgili matematiksel işlemlere girilmez.</a:t>
            </a:r>
          </a:p>
          <a:p>
            <a:pPr marL="898525" indent="-817563">
              <a:buNone/>
            </a:pPr>
            <a:r>
              <a:rPr lang="tr-TR" dirty="0">
                <a:solidFill>
                  <a:schemeClr val="tx1"/>
                </a:solidFill>
              </a:rPr>
              <a:t>	e. Öğrencilerin günlük hayattan kaldırma kuvveti ile ilgili problem durumları ortaya koymaları ve çözüm yolları sağlanır.</a:t>
            </a:r>
          </a:p>
        </p:txBody>
      </p:sp>
    </p:spTree>
    <p:extLst>
      <p:ext uri="{BB962C8B-B14F-4D97-AF65-F5344CB8AC3E}">
        <p14:creationId xmlns:p14="http://schemas.microsoft.com/office/powerpoint/2010/main" val="33051260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692640" cy="810369"/>
          </a:xfrm>
        </p:spPr>
        <p:txBody>
          <a:bodyPr/>
          <a:lstStyle/>
          <a:p>
            <a:r>
              <a:rPr lang="tr-TR" dirty="0" smtClean="0"/>
              <a:t>Gelecek hafta</a:t>
            </a:r>
            <a:endParaRPr lang="tr-TR" dirty="0"/>
          </a:p>
        </p:txBody>
      </p:sp>
      <p:sp>
        <p:nvSpPr>
          <p:cNvPr id="7" name="Content Placeholder 2"/>
          <p:cNvSpPr>
            <a:spLocks noGrp="1"/>
          </p:cNvSpPr>
          <p:nvPr>
            <p:ph idx="1"/>
          </p:nvPr>
        </p:nvSpPr>
        <p:spPr>
          <a:xfrm>
            <a:off x="148513" y="1394266"/>
            <a:ext cx="9208008" cy="3745547"/>
          </a:xfrm>
        </p:spPr>
        <p:txBody>
          <a:bodyPr>
            <a:normAutofit/>
          </a:bodyPr>
          <a:lstStyle/>
          <a:p>
            <a:pPr marL="82296" indent="0">
              <a:buNone/>
            </a:pPr>
            <a:r>
              <a:rPr lang="tr-TR" dirty="0" smtClean="0">
                <a:solidFill>
                  <a:schemeClr val="tx1"/>
                </a:solidFill>
              </a:rPr>
              <a:t>10.2.1.1. Elektrik yükünün özelliklerini açıklar.</a:t>
            </a:r>
            <a:endParaRPr lang="tr-TR" dirty="0">
              <a:solidFill>
                <a:schemeClr val="tx1"/>
              </a:solidFill>
            </a:endParaRPr>
          </a:p>
          <a:p>
            <a:pPr marL="898525" indent="-817563">
              <a:buNone/>
            </a:pPr>
            <a:r>
              <a:rPr lang="tr-TR" dirty="0">
                <a:solidFill>
                  <a:schemeClr val="tx1"/>
                </a:solidFill>
              </a:rPr>
              <a:t>	</a:t>
            </a:r>
            <a:r>
              <a:rPr lang="en-US" dirty="0" smtClean="0">
                <a:solidFill>
                  <a:schemeClr val="tx1"/>
                </a:solidFill>
              </a:rPr>
              <a:t>a</a:t>
            </a:r>
            <a:r>
              <a:rPr lang="tr-TR" dirty="0" smtClean="0">
                <a:solidFill>
                  <a:schemeClr val="tx1"/>
                </a:solidFill>
              </a:rPr>
              <a:t>. </a:t>
            </a:r>
            <a:r>
              <a:rPr lang="tr-TR" dirty="0">
                <a:solidFill>
                  <a:schemeClr val="tx1"/>
                </a:solidFill>
              </a:rPr>
              <a:t>Öğrencilerin </a:t>
            </a:r>
            <a:r>
              <a:rPr lang="tr-TR" dirty="0" smtClean="0">
                <a:solidFill>
                  <a:schemeClr val="tx1"/>
                </a:solidFill>
              </a:rPr>
              <a:t>iki tür elektrik yükü olduğunu ve toplam elektrik yükünün korunumlu olduğunu anlamaları sağlanır.</a:t>
            </a:r>
          </a:p>
          <a:p>
            <a:pPr marL="898525" indent="-817563">
              <a:buNone/>
            </a:pPr>
            <a:r>
              <a:rPr lang="tr-TR" dirty="0" smtClean="0">
                <a:solidFill>
                  <a:schemeClr val="tx1"/>
                </a:solidFill>
              </a:rPr>
              <a:t>10.2.1.2. Elektrikle yüklenme olayını açıklar ve farklı tür maddelerin elektrikle yüklenmelerini karşılaştırır. </a:t>
            </a:r>
            <a:endParaRPr lang="tr-TR" dirty="0">
              <a:solidFill>
                <a:schemeClr val="tx1"/>
              </a:solidFill>
            </a:endParaRPr>
          </a:p>
          <a:p>
            <a:pPr marL="898525" indent="-817563">
              <a:buNone/>
            </a:pPr>
            <a:r>
              <a:rPr lang="tr-TR" dirty="0">
                <a:solidFill>
                  <a:schemeClr val="tx1"/>
                </a:solidFill>
              </a:rPr>
              <a:t>	</a:t>
            </a:r>
            <a:r>
              <a:rPr lang="tr-TR" dirty="0" smtClean="0">
                <a:solidFill>
                  <a:schemeClr val="tx1"/>
                </a:solidFill>
              </a:rPr>
              <a:t>a. </a:t>
            </a:r>
            <a:r>
              <a:rPr lang="tr-TR" dirty="0">
                <a:solidFill>
                  <a:schemeClr val="tx1"/>
                </a:solidFill>
              </a:rPr>
              <a:t>Öğrencilerin </a:t>
            </a:r>
            <a:r>
              <a:rPr lang="tr-TR" dirty="0" smtClean="0">
                <a:solidFill>
                  <a:schemeClr val="tx1"/>
                </a:solidFill>
              </a:rPr>
              <a:t>günlük hayat örneklerini incelemeleri sağlanır.</a:t>
            </a:r>
          </a:p>
          <a:p>
            <a:pPr marL="898525" indent="-817563">
              <a:buNone/>
            </a:pPr>
            <a:r>
              <a:rPr lang="tr-TR" dirty="0" smtClean="0">
                <a:solidFill>
                  <a:schemeClr val="tx1"/>
                </a:solidFill>
              </a:rPr>
              <a:t> </a:t>
            </a:r>
            <a:r>
              <a:rPr lang="tr-TR" dirty="0">
                <a:solidFill>
                  <a:schemeClr val="tx1"/>
                </a:solidFill>
              </a:rPr>
              <a:t>	</a:t>
            </a:r>
            <a:r>
              <a:rPr lang="tr-TR" dirty="0" smtClean="0">
                <a:solidFill>
                  <a:schemeClr val="tx1"/>
                </a:solidFill>
              </a:rPr>
              <a:t>b. </a:t>
            </a:r>
            <a:r>
              <a:rPr lang="tr-TR" dirty="0">
                <a:solidFill>
                  <a:schemeClr val="tx1"/>
                </a:solidFill>
              </a:rPr>
              <a:t>Öğrencilerin </a:t>
            </a:r>
            <a:r>
              <a:rPr lang="tr-TR" dirty="0" smtClean="0">
                <a:solidFill>
                  <a:schemeClr val="tx1"/>
                </a:solidFill>
              </a:rPr>
              <a:t>deneyler yaparak ve sim</a:t>
            </a:r>
            <a:r>
              <a:rPr lang="en-US" dirty="0" smtClean="0">
                <a:solidFill>
                  <a:schemeClr val="tx1"/>
                </a:solidFill>
              </a:rPr>
              <a:t>ü</a:t>
            </a:r>
            <a:r>
              <a:rPr lang="tr-TR" dirty="0" err="1" smtClean="0">
                <a:solidFill>
                  <a:schemeClr val="tx1"/>
                </a:solidFill>
              </a:rPr>
              <a:t>lasyonlar</a:t>
            </a:r>
            <a:r>
              <a:rPr lang="tr-TR" dirty="0" smtClean="0">
                <a:solidFill>
                  <a:schemeClr val="tx1"/>
                </a:solidFill>
              </a:rPr>
              <a:t> kullanarak karşılaştırma yapmaları için ortam hazırlanır.</a:t>
            </a:r>
            <a:endParaRPr lang="tr-TR" dirty="0">
              <a:solidFill>
                <a:schemeClr val="tx1"/>
              </a:solidFill>
            </a:endParaRPr>
          </a:p>
          <a:p>
            <a:pPr marL="82296" indent="0">
              <a:buNone/>
            </a:pPr>
            <a:endParaRPr lang="tr-TR" dirty="0" smtClean="0">
              <a:solidFill>
                <a:schemeClr val="tx1"/>
              </a:solidFill>
            </a:endParaRPr>
          </a:p>
        </p:txBody>
      </p:sp>
    </p:spTree>
    <p:extLst>
      <p:ext uri="{BB962C8B-B14F-4D97-AF65-F5344CB8AC3E}">
        <p14:creationId xmlns:p14="http://schemas.microsoft.com/office/powerpoint/2010/main" val="16610487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692640" cy="930976"/>
          </a:xfrm>
        </p:spPr>
        <p:txBody>
          <a:bodyPr/>
          <a:lstStyle/>
          <a:p>
            <a:r>
              <a:rPr lang="tr-TR" dirty="0" smtClean="0"/>
              <a:t>Maymun-Fıstık Deneyi</a:t>
            </a:r>
            <a:endParaRPr lang="tr-TR" dirty="0"/>
          </a:p>
        </p:txBody>
      </p:sp>
      <p:sp>
        <p:nvSpPr>
          <p:cNvPr id="6" name="TextBox 5"/>
          <p:cNvSpPr txBox="1"/>
          <p:nvPr/>
        </p:nvSpPr>
        <p:spPr>
          <a:xfrm>
            <a:off x="194310" y="1043230"/>
            <a:ext cx="6949440" cy="5540450"/>
          </a:xfrm>
          <a:prstGeom prst="rect">
            <a:avLst/>
          </a:prstGeom>
          <a:solidFill>
            <a:schemeClr val="bg1"/>
          </a:solidFill>
          <a:ln w="28575">
            <a:noFill/>
          </a:ln>
        </p:spPr>
        <p:txBody>
          <a:bodyPr vert="horz" wrap="square" lIns="91440" tIns="45720" rIns="91440" bIns="45720" rtlCol="0">
            <a:normAutofit/>
          </a:bodyPr>
          <a:lstStyle/>
          <a:p>
            <a:pPr marR="0" algn="l" defTabSz="914400" rtl="0" eaLnBrk="1" fontAlgn="auto" latinLnBrk="0" hangingPunct="1">
              <a:lnSpc>
                <a:spcPct val="95000"/>
              </a:lnSpc>
              <a:spcBef>
                <a:spcPts val="1400"/>
              </a:spcBef>
              <a:spcAft>
                <a:spcPts val="200"/>
              </a:spcAft>
              <a:buClr>
                <a:schemeClr val="accent1"/>
              </a:buClr>
              <a:buSzPct val="80000"/>
              <a:tabLst/>
            </a:pPr>
            <a:r>
              <a:rPr lang="tr-TR" sz="2600" spc="10" noProof="0" dirty="0" smtClean="0"/>
              <a:t>Elimizin sığamayacağı ince bir cam tüpün dibinde bulunan fıstığı nasıl alabiliriz?</a:t>
            </a:r>
          </a:p>
          <a:p>
            <a:pPr marR="0" algn="l" defTabSz="914400" rtl="0" eaLnBrk="1" fontAlgn="auto" latinLnBrk="0" hangingPunct="1">
              <a:lnSpc>
                <a:spcPct val="95000"/>
              </a:lnSpc>
              <a:spcBef>
                <a:spcPts val="1400"/>
              </a:spcBef>
              <a:spcAft>
                <a:spcPts val="200"/>
              </a:spcAft>
              <a:buClr>
                <a:schemeClr val="accent1"/>
              </a:buClr>
              <a:buSzPct val="80000"/>
              <a:tabLst/>
            </a:pPr>
            <a:endParaRPr lang="tr-TR" sz="2600" spc="10" dirty="0"/>
          </a:p>
          <a:p>
            <a:pPr marR="0" algn="l" defTabSz="914400" rtl="0" eaLnBrk="1" fontAlgn="auto" latinLnBrk="0" hangingPunct="1">
              <a:lnSpc>
                <a:spcPct val="95000"/>
              </a:lnSpc>
              <a:spcBef>
                <a:spcPts val="1400"/>
              </a:spcBef>
              <a:spcAft>
                <a:spcPts val="200"/>
              </a:spcAft>
              <a:buClr>
                <a:schemeClr val="accent1"/>
              </a:buClr>
              <a:buSzPct val="80000"/>
              <a:tabLst/>
            </a:pPr>
            <a:endParaRPr lang="tr-TR" sz="2600" spc="10" noProof="0" dirty="0" smtClean="0"/>
          </a:p>
          <a:p>
            <a:pPr marR="0" algn="l" defTabSz="914400" rtl="0" eaLnBrk="1" fontAlgn="auto" latinLnBrk="0" hangingPunct="1">
              <a:lnSpc>
                <a:spcPct val="95000"/>
              </a:lnSpc>
              <a:spcBef>
                <a:spcPts val="1400"/>
              </a:spcBef>
              <a:spcAft>
                <a:spcPts val="200"/>
              </a:spcAft>
              <a:buClr>
                <a:schemeClr val="accent1"/>
              </a:buClr>
              <a:buSzPct val="80000"/>
              <a:tabLst/>
            </a:pPr>
            <a:endParaRPr lang="tr-TR" sz="2600" spc="10" noProof="0" dirty="0" smtClean="0"/>
          </a:p>
          <a:p>
            <a:pPr marR="0" algn="l" defTabSz="914400" rtl="0" eaLnBrk="1" fontAlgn="auto" latinLnBrk="0" hangingPunct="1">
              <a:lnSpc>
                <a:spcPct val="95000"/>
              </a:lnSpc>
              <a:spcBef>
                <a:spcPts val="1400"/>
              </a:spcBef>
              <a:spcAft>
                <a:spcPts val="200"/>
              </a:spcAft>
              <a:buClr>
                <a:schemeClr val="accent1"/>
              </a:buClr>
              <a:buSzPct val="80000"/>
              <a:tabLst/>
            </a:pPr>
            <a:endParaRPr lang="tr-TR" sz="2600" spc="10" dirty="0"/>
          </a:p>
          <a:p>
            <a:pPr marR="0" algn="l" defTabSz="914400" rtl="0" eaLnBrk="1" fontAlgn="auto" latinLnBrk="0" hangingPunct="1">
              <a:lnSpc>
                <a:spcPct val="95000"/>
              </a:lnSpc>
              <a:spcBef>
                <a:spcPts val="1400"/>
              </a:spcBef>
              <a:spcAft>
                <a:spcPts val="200"/>
              </a:spcAft>
              <a:buClr>
                <a:schemeClr val="accent1"/>
              </a:buClr>
              <a:buSzPct val="80000"/>
              <a:tabLst/>
            </a:pPr>
            <a:endParaRPr lang="tr-TR" sz="2600" spc="10" noProof="0" dirty="0" smtClean="0"/>
          </a:p>
          <a:p>
            <a:pPr marR="0" algn="l" defTabSz="914400" rtl="0" eaLnBrk="1" fontAlgn="auto" latinLnBrk="0" hangingPunct="1">
              <a:lnSpc>
                <a:spcPct val="95000"/>
              </a:lnSpc>
              <a:spcBef>
                <a:spcPts val="1400"/>
              </a:spcBef>
              <a:spcAft>
                <a:spcPts val="200"/>
              </a:spcAft>
              <a:buClr>
                <a:schemeClr val="accent1"/>
              </a:buClr>
              <a:buSzPct val="80000"/>
              <a:tabLst/>
            </a:pPr>
            <a:endParaRPr lang="tr-TR" sz="2600" spc="10" dirty="0"/>
          </a:p>
          <a:p>
            <a:pPr marR="0" algn="l" defTabSz="914400" rtl="0" eaLnBrk="1" fontAlgn="auto" latinLnBrk="0" hangingPunct="1">
              <a:lnSpc>
                <a:spcPct val="95000"/>
              </a:lnSpc>
              <a:spcBef>
                <a:spcPts val="1400"/>
              </a:spcBef>
              <a:spcAft>
                <a:spcPts val="200"/>
              </a:spcAft>
              <a:buClr>
                <a:schemeClr val="accent1"/>
              </a:buClr>
              <a:buSzPct val="80000"/>
              <a:tabLst/>
            </a:pPr>
            <a:r>
              <a:rPr lang="tr-TR" sz="2600" spc="10" noProof="0" dirty="0" smtClean="0"/>
              <a:t>Video: </a:t>
            </a:r>
            <a:r>
              <a:rPr lang="tr-TR" spc="10" dirty="0" smtClean="0">
                <a:hlinkClick r:id="rId3"/>
              </a:rPr>
              <a:t>https</a:t>
            </a:r>
            <a:r>
              <a:rPr lang="tr-TR" spc="10" dirty="0">
                <a:hlinkClick r:id="rId3"/>
              </a:rPr>
              <a:t>://</a:t>
            </a:r>
            <a:r>
              <a:rPr lang="tr-TR" spc="10" dirty="0" smtClean="0">
                <a:hlinkClick r:id="rId3"/>
              </a:rPr>
              <a:t>www.youtube.com/watch?v=yrPb41hzYdw</a:t>
            </a:r>
            <a:r>
              <a:rPr lang="tr-TR" spc="10" dirty="0" smtClean="0"/>
              <a:t>  </a:t>
            </a:r>
          </a:p>
          <a:p>
            <a:pPr>
              <a:lnSpc>
                <a:spcPct val="95000"/>
              </a:lnSpc>
              <a:spcBef>
                <a:spcPts val="1400"/>
              </a:spcBef>
              <a:spcAft>
                <a:spcPts val="200"/>
              </a:spcAft>
              <a:buClr>
                <a:schemeClr val="accent1"/>
              </a:buClr>
              <a:buSzPct val="80000"/>
            </a:pPr>
            <a:r>
              <a:rPr kumimoji="0" lang="tr-TR" sz="2600" b="0" i="0" u="none" strike="noStrike" kern="1200" cap="none" spc="10" normalizeH="0" baseline="0" noProof="0" dirty="0" smtClean="0">
                <a:ln>
                  <a:noFill/>
                </a:ln>
                <a:effectLst/>
                <a:uLnTx/>
                <a:uFillTx/>
                <a:latin typeface="+mn-lt"/>
                <a:ea typeface="+mn-ea"/>
                <a:cs typeface="+mn-cs"/>
              </a:rPr>
              <a:t>Kaldırma kuvvetinden</a:t>
            </a:r>
            <a:r>
              <a:rPr kumimoji="0" lang="tr-TR" sz="2600" b="0" i="0" u="none" strike="noStrike" kern="1200" cap="none" spc="10" normalizeH="0" noProof="0" dirty="0" smtClean="0">
                <a:ln>
                  <a:noFill/>
                </a:ln>
                <a:effectLst/>
                <a:uLnTx/>
                <a:uFillTx/>
                <a:latin typeface="+mn-lt"/>
                <a:ea typeface="+mn-ea"/>
                <a:cs typeface="+mn-cs"/>
              </a:rPr>
              <a:t> faydalanarak!!! </a:t>
            </a:r>
            <a:r>
              <a:rPr kumimoji="0" lang="tr-TR" sz="2600" b="0" i="0" u="none" strike="noStrike" kern="1200" cap="none" spc="10" normalizeH="0" noProof="0" dirty="0" smtClean="0">
                <a:ln>
                  <a:noFill/>
                </a:ln>
                <a:effectLst/>
                <a:uLnTx/>
                <a:uFillTx/>
                <a:latin typeface="+mn-lt"/>
                <a:ea typeface="+mn-ea"/>
                <a:cs typeface="+mn-cs"/>
                <a:sym typeface="Wingdings" panose="05000000000000000000" pitchFamily="2" charset="2"/>
              </a:rPr>
              <a:t> </a:t>
            </a:r>
            <a:endParaRPr kumimoji="0" lang="tr-TR" sz="2600" b="0" i="0" u="none" strike="noStrike" kern="1200" cap="none" spc="10" normalizeH="0" baseline="0" noProof="0" dirty="0" smtClean="0">
              <a:ln>
                <a:noFill/>
              </a:ln>
              <a:effectLst/>
              <a:uLnTx/>
              <a:uFillTx/>
              <a:latin typeface="+mn-lt"/>
              <a:ea typeface="+mn-ea"/>
              <a:cs typeface="+mn-cs"/>
            </a:endParaRPr>
          </a:p>
        </p:txBody>
      </p:sp>
      <p:sp>
        <p:nvSpPr>
          <p:cNvPr id="7" name="TextBox 6"/>
          <p:cNvSpPr txBox="1"/>
          <p:nvPr/>
        </p:nvSpPr>
        <p:spPr>
          <a:xfrm>
            <a:off x="7658099" y="937648"/>
            <a:ext cx="3588503" cy="5300420"/>
          </a:xfrm>
          <a:prstGeom prst="rect">
            <a:avLst/>
          </a:prstGeom>
          <a:ln/>
        </p:spPr>
        <p:style>
          <a:lnRef idx="2">
            <a:schemeClr val="accent1"/>
          </a:lnRef>
          <a:fillRef idx="1">
            <a:schemeClr val="lt1"/>
          </a:fillRef>
          <a:effectRef idx="0">
            <a:schemeClr val="accent1"/>
          </a:effectRef>
          <a:fontRef idx="minor">
            <a:schemeClr val="dk1"/>
          </a:fontRef>
        </p:style>
        <p:txBody>
          <a:bodyPr vert="horz" wrap="square" lIns="91440" tIns="45720" rIns="91440" bIns="45720" rtlCol="0">
            <a:normAutofit fontScale="77500" lnSpcReduction="20000"/>
          </a:bodyPr>
          <a:lstStyle/>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bg1">
                    <a:lumMod val="75000"/>
                  </a:schemeClr>
                </a:solidFill>
              </a:rPr>
              <a:t>Geçen haftanın özeti</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accent1"/>
                </a:solidFill>
              </a:rPr>
              <a:t>Maymun-Fıstık Deneyi</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t>Gemi neden yüzer?</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t>Archiemedes ilkesi</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t>Yüzme, </a:t>
            </a:r>
            <a:r>
              <a:rPr lang="tr-TR" sz="2600" spc="10" dirty="0"/>
              <a:t>Askıda </a:t>
            </a:r>
            <a:r>
              <a:rPr lang="tr-TR" sz="2600" spc="10" dirty="0" smtClean="0"/>
              <a:t>Kalma</a:t>
            </a:r>
            <a:r>
              <a:rPr lang="tr-TR" sz="2600" spc="10" dirty="0"/>
              <a:t>, Batma</a:t>
            </a:r>
          </a:p>
          <a:p>
            <a:pPr marL="640080" lvl="1" indent="-182880">
              <a:lnSpc>
                <a:spcPct val="95000"/>
              </a:lnSpc>
              <a:spcBef>
                <a:spcPts val="1400"/>
              </a:spcBef>
              <a:spcAft>
                <a:spcPts val="200"/>
              </a:spcAft>
              <a:buClr>
                <a:schemeClr val="accent1"/>
              </a:buClr>
              <a:buSzPct val="80000"/>
              <a:buFont typeface="Arial" pitchFamily="34" charset="0"/>
              <a:buChar char="•"/>
            </a:pPr>
            <a:r>
              <a:rPr lang="tr-TR" sz="2000" spc="10" dirty="0" smtClean="0"/>
              <a:t>Yüzme</a:t>
            </a:r>
          </a:p>
          <a:p>
            <a:pPr marL="640080" lvl="1" indent="-182880">
              <a:lnSpc>
                <a:spcPct val="95000"/>
              </a:lnSpc>
              <a:spcBef>
                <a:spcPts val="1400"/>
              </a:spcBef>
              <a:spcAft>
                <a:spcPts val="200"/>
              </a:spcAft>
              <a:buClr>
                <a:schemeClr val="accent1"/>
              </a:buClr>
              <a:buSzPct val="80000"/>
              <a:buFont typeface="Arial" pitchFamily="34" charset="0"/>
              <a:buChar char="•"/>
            </a:pPr>
            <a:r>
              <a:rPr lang="tr-TR" sz="2000" spc="10" dirty="0"/>
              <a:t>Askıda </a:t>
            </a:r>
            <a:r>
              <a:rPr lang="tr-TR" sz="2000" spc="10" dirty="0" smtClean="0"/>
              <a:t>Kalma</a:t>
            </a:r>
            <a:endParaRPr lang="tr-TR" sz="2000" spc="10" dirty="0"/>
          </a:p>
          <a:p>
            <a:pPr marL="640080" lvl="1" indent="-182880">
              <a:lnSpc>
                <a:spcPct val="95000"/>
              </a:lnSpc>
              <a:spcBef>
                <a:spcPts val="1400"/>
              </a:spcBef>
              <a:spcAft>
                <a:spcPts val="200"/>
              </a:spcAft>
              <a:buClr>
                <a:schemeClr val="accent1"/>
              </a:buClr>
              <a:buSzPct val="80000"/>
              <a:buFont typeface="Arial" pitchFamily="34" charset="0"/>
              <a:buChar char="•"/>
            </a:pPr>
            <a:r>
              <a:rPr lang="tr-TR" sz="2000" spc="10" dirty="0"/>
              <a:t>Batma</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t>Gemi </a:t>
            </a:r>
            <a:r>
              <a:rPr lang="tr-TR" sz="2600" spc="10" dirty="0"/>
              <a:t>neden yüzer?</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t>Günlük hayattan örnekler</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t>Özet</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t>Soru Çözümü</a:t>
            </a:r>
          </a:p>
        </p:txBody>
      </p:sp>
      <p:pic>
        <p:nvPicPr>
          <p:cNvPr id="4" name="Picture 3"/>
          <p:cNvPicPr>
            <a:picLocks noChangeAspect="1"/>
          </p:cNvPicPr>
          <p:nvPr/>
        </p:nvPicPr>
        <p:blipFill rotWithShape="1">
          <a:blip r:embed="rId4"/>
          <a:srcRect l="14625" t="16836" r="48906" b="53047"/>
          <a:stretch/>
        </p:blipFill>
        <p:spPr>
          <a:xfrm>
            <a:off x="868680" y="2240280"/>
            <a:ext cx="4446270" cy="2937510"/>
          </a:xfrm>
          <a:prstGeom prst="rect">
            <a:avLst/>
          </a:prstGeom>
        </p:spPr>
      </p:pic>
    </p:spTree>
    <p:extLst>
      <p:ext uri="{BB962C8B-B14F-4D97-AF65-F5344CB8AC3E}">
        <p14:creationId xmlns:p14="http://schemas.microsoft.com/office/powerpoint/2010/main" val="2465220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8" end="8"/>
                                            </p:txEl>
                                          </p:spTgt>
                                        </p:tgtEl>
                                        <p:attrNameLst>
                                          <p:attrName>style.visibility</p:attrName>
                                        </p:attrNameLst>
                                      </p:cBhvr>
                                      <p:to>
                                        <p:strVal val="visible"/>
                                      </p:to>
                                    </p:set>
                                    <p:anim calcmode="lin" valueType="num">
                                      <p:cBhvr additive="base">
                                        <p:cTn id="7"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692640" cy="883403"/>
          </a:xfrm>
        </p:spPr>
        <p:txBody>
          <a:bodyPr>
            <a:normAutofit/>
          </a:bodyPr>
          <a:lstStyle/>
          <a:p>
            <a:r>
              <a:rPr lang="tr-TR" dirty="0" smtClean="0"/>
              <a:t>Gemi neden yüzer?</a:t>
            </a:r>
            <a:endParaRPr lang="tr-TR" dirty="0"/>
          </a:p>
        </p:txBody>
      </p:sp>
      <p:sp>
        <p:nvSpPr>
          <p:cNvPr id="10" name="TextBox 9"/>
          <p:cNvSpPr txBox="1"/>
          <p:nvPr/>
        </p:nvSpPr>
        <p:spPr>
          <a:xfrm>
            <a:off x="117476" y="2889322"/>
            <a:ext cx="6958739" cy="2894258"/>
          </a:xfrm>
          <a:prstGeom prst="rect">
            <a:avLst/>
          </a:prstGeom>
          <a:solidFill>
            <a:schemeClr val="bg1"/>
          </a:solidFill>
          <a:ln w="28575">
            <a:noFill/>
          </a:ln>
        </p:spPr>
        <p:txBody>
          <a:bodyPr vert="horz" wrap="square" lIns="91440" tIns="45720" rIns="91440" bIns="45720" rtlCol="0">
            <a:noAutofit/>
          </a:bodyPr>
          <a:lstStyle/>
          <a:p>
            <a:pPr>
              <a:lnSpc>
                <a:spcPct val="95000"/>
              </a:lnSpc>
              <a:spcBef>
                <a:spcPts val="1400"/>
              </a:spcBef>
              <a:spcAft>
                <a:spcPts val="200"/>
              </a:spcAft>
              <a:buClr>
                <a:schemeClr val="accent1"/>
              </a:buClr>
              <a:buSzPct val="80000"/>
            </a:pPr>
            <a:r>
              <a:rPr lang="tr-TR" sz="2600" spc="10" dirty="0" smtClean="0"/>
              <a:t>Gemi yapımında kullanılan tonlarca demiri bir bütün halinde denizin yüzeyine bırakırsak ne olur? </a:t>
            </a:r>
          </a:p>
          <a:p>
            <a:pPr marL="285750" indent="-285750">
              <a:lnSpc>
                <a:spcPct val="95000"/>
              </a:lnSpc>
              <a:spcBef>
                <a:spcPts val="1400"/>
              </a:spcBef>
              <a:spcAft>
                <a:spcPts val="200"/>
              </a:spcAft>
              <a:buClr>
                <a:schemeClr val="accent1"/>
              </a:buClr>
              <a:buSzPct val="80000"/>
              <a:buFont typeface="Arial" panose="020B0604020202020204" pitchFamily="34" charset="0"/>
              <a:buChar char="•"/>
            </a:pPr>
            <a:r>
              <a:rPr lang="tr-TR" sz="2600" spc="10" dirty="0" smtClean="0"/>
              <a:t>Yatay şekilde bırakırsak ne olur?</a:t>
            </a:r>
          </a:p>
          <a:p>
            <a:pPr marL="285750" indent="-285750">
              <a:lnSpc>
                <a:spcPct val="95000"/>
              </a:lnSpc>
              <a:spcBef>
                <a:spcPts val="1400"/>
              </a:spcBef>
              <a:spcAft>
                <a:spcPts val="200"/>
              </a:spcAft>
              <a:buClr>
                <a:schemeClr val="accent1"/>
              </a:buClr>
              <a:buSzPct val="80000"/>
              <a:buFont typeface="Arial" panose="020B0604020202020204" pitchFamily="34" charset="0"/>
              <a:buChar char="•"/>
            </a:pPr>
            <a:r>
              <a:rPr lang="tr-TR" sz="2600" spc="10" dirty="0" smtClean="0"/>
              <a:t>Dikey şekilde bırakırsak ne olur?</a:t>
            </a:r>
          </a:p>
          <a:p>
            <a:pPr marL="285750" indent="-285750">
              <a:lnSpc>
                <a:spcPct val="95000"/>
              </a:lnSpc>
              <a:spcBef>
                <a:spcPts val="1400"/>
              </a:spcBef>
              <a:spcAft>
                <a:spcPts val="200"/>
              </a:spcAft>
              <a:buClr>
                <a:schemeClr val="accent1"/>
              </a:buClr>
              <a:buSzPct val="80000"/>
              <a:buFont typeface="Arial" panose="020B0604020202020204" pitchFamily="34" charset="0"/>
              <a:buChar char="•"/>
            </a:pPr>
            <a:r>
              <a:rPr lang="tr-TR" sz="2600" spc="10" dirty="0" smtClean="0"/>
              <a:t>Peki gemi neden batmıyor?</a:t>
            </a:r>
          </a:p>
          <a:p>
            <a:pPr>
              <a:lnSpc>
                <a:spcPct val="95000"/>
              </a:lnSpc>
              <a:spcBef>
                <a:spcPts val="1400"/>
              </a:spcBef>
              <a:spcAft>
                <a:spcPts val="200"/>
              </a:spcAft>
              <a:buClr>
                <a:schemeClr val="accent1"/>
              </a:buClr>
              <a:buSzPct val="80000"/>
            </a:pPr>
            <a:endParaRPr lang="tr-TR" sz="2600" spc="10" dirty="0"/>
          </a:p>
        </p:txBody>
      </p:sp>
      <p:sp>
        <p:nvSpPr>
          <p:cNvPr id="8" name="TextBox 7"/>
          <p:cNvSpPr txBox="1"/>
          <p:nvPr/>
        </p:nvSpPr>
        <p:spPr>
          <a:xfrm>
            <a:off x="7612379" y="984143"/>
            <a:ext cx="3654889" cy="5300420"/>
          </a:xfrm>
          <a:prstGeom prst="rect">
            <a:avLst/>
          </a:prstGeom>
          <a:ln/>
        </p:spPr>
        <p:style>
          <a:lnRef idx="2">
            <a:schemeClr val="accent1"/>
          </a:lnRef>
          <a:fillRef idx="1">
            <a:schemeClr val="lt1"/>
          </a:fillRef>
          <a:effectRef idx="0">
            <a:schemeClr val="accent1"/>
          </a:effectRef>
          <a:fontRef idx="minor">
            <a:schemeClr val="dk1"/>
          </a:fontRef>
        </p:style>
        <p:txBody>
          <a:bodyPr vert="horz" wrap="square" lIns="91440" tIns="45720" rIns="91440" bIns="45720" rtlCol="0">
            <a:normAutofit fontScale="77500" lnSpcReduction="20000"/>
          </a:bodyPr>
          <a:lstStyle/>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bg1">
                    <a:lumMod val="75000"/>
                  </a:schemeClr>
                </a:solidFill>
              </a:rPr>
              <a:t>Geçen haftanın özeti</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bg1">
                    <a:lumMod val="75000"/>
                  </a:schemeClr>
                </a:solidFill>
              </a:rPr>
              <a:t>Maymun-Fıstık Deneyi</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accent1"/>
                </a:solidFill>
              </a:rPr>
              <a:t>Gemi neden yüzer?</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t>Archiemedes ilkesi</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t>Yüzme, </a:t>
            </a:r>
            <a:r>
              <a:rPr lang="tr-TR" sz="2600" spc="10" dirty="0"/>
              <a:t>Askıda </a:t>
            </a:r>
            <a:r>
              <a:rPr lang="tr-TR" sz="2600" spc="10" dirty="0" smtClean="0"/>
              <a:t>Kalma</a:t>
            </a:r>
            <a:r>
              <a:rPr lang="tr-TR" sz="2600" spc="10" dirty="0"/>
              <a:t>, Batma</a:t>
            </a:r>
          </a:p>
          <a:p>
            <a:pPr marL="640080" lvl="1" indent="-182880">
              <a:lnSpc>
                <a:spcPct val="95000"/>
              </a:lnSpc>
              <a:spcBef>
                <a:spcPts val="1400"/>
              </a:spcBef>
              <a:spcAft>
                <a:spcPts val="200"/>
              </a:spcAft>
              <a:buClr>
                <a:schemeClr val="accent1"/>
              </a:buClr>
              <a:buSzPct val="80000"/>
              <a:buFont typeface="Arial" pitchFamily="34" charset="0"/>
              <a:buChar char="•"/>
            </a:pPr>
            <a:r>
              <a:rPr lang="tr-TR" sz="2000" spc="10" dirty="0"/>
              <a:t>Yüzme</a:t>
            </a:r>
          </a:p>
          <a:p>
            <a:pPr marL="640080" lvl="1" indent="-182880">
              <a:lnSpc>
                <a:spcPct val="95000"/>
              </a:lnSpc>
              <a:spcBef>
                <a:spcPts val="1400"/>
              </a:spcBef>
              <a:spcAft>
                <a:spcPts val="200"/>
              </a:spcAft>
              <a:buClr>
                <a:schemeClr val="accent1"/>
              </a:buClr>
              <a:buSzPct val="80000"/>
              <a:buFont typeface="Arial" pitchFamily="34" charset="0"/>
              <a:buChar char="•"/>
            </a:pPr>
            <a:r>
              <a:rPr lang="tr-TR" sz="2000" spc="10" dirty="0"/>
              <a:t>Askıda Kalma</a:t>
            </a:r>
          </a:p>
          <a:p>
            <a:pPr marL="640080" lvl="1" indent="-182880">
              <a:lnSpc>
                <a:spcPct val="95000"/>
              </a:lnSpc>
              <a:spcBef>
                <a:spcPts val="1400"/>
              </a:spcBef>
              <a:spcAft>
                <a:spcPts val="200"/>
              </a:spcAft>
              <a:buClr>
                <a:schemeClr val="accent1"/>
              </a:buClr>
              <a:buSzPct val="80000"/>
              <a:buFont typeface="Arial" pitchFamily="34" charset="0"/>
              <a:buChar char="•"/>
            </a:pPr>
            <a:r>
              <a:rPr lang="tr-TR" sz="2000" spc="10" dirty="0" smtClean="0"/>
              <a:t>Batma</a:t>
            </a:r>
            <a:endParaRPr lang="tr-TR" sz="2000" spc="10" dirty="0"/>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t>Gemi </a:t>
            </a:r>
            <a:r>
              <a:rPr lang="tr-TR" sz="2600" spc="10" dirty="0"/>
              <a:t>neden yüzer?</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t>Günlük hayattan örnekler</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t>Özet</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t>Soru Çözümü</a:t>
            </a:r>
          </a:p>
        </p:txBody>
      </p:sp>
      <p:pic>
        <p:nvPicPr>
          <p:cNvPr id="3074" name="Picture 2" descr="gemi ile ilgili gö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560" y="883403"/>
            <a:ext cx="3437286" cy="174549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demir ile ilgili görsel sonuc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68644" y="883403"/>
            <a:ext cx="3449655" cy="17625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660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 calcmode="lin" valueType="num">
                                      <p:cBhvr additive="base">
                                        <p:cTn id="7"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xEl>
                                              <p:pRg st="2" end="2"/>
                                            </p:txEl>
                                          </p:spTgt>
                                        </p:tgtEl>
                                        <p:attrNameLst>
                                          <p:attrName>style.visibility</p:attrName>
                                        </p:attrNameLst>
                                      </p:cBhvr>
                                      <p:to>
                                        <p:strVal val="visible"/>
                                      </p:to>
                                    </p:set>
                                    <p:anim calcmode="lin" valueType="num">
                                      <p:cBhvr additive="base">
                                        <p:cTn id="13"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anim calcmode="lin" valueType="num">
                                      <p:cBhvr additive="base">
                                        <p:cTn id="19" dur="500" fill="hold"/>
                                        <p:tgtEl>
                                          <p:spTgt spid="10">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461356" cy="774915"/>
          </a:xfrm>
        </p:spPr>
        <p:txBody>
          <a:bodyPr/>
          <a:lstStyle/>
          <a:p>
            <a:r>
              <a:rPr lang="tr-TR" dirty="0"/>
              <a:t>Archiemedes</a:t>
            </a:r>
            <a:r>
              <a:rPr lang="tr-TR" dirty="0" smtClean="0">
                <a:solidFill>
                  <a:schemeClr val="tx1"/>
                </a:solidFill>
              </a:rPr>
              <a:t> </a:t>
            </a:r>
            <a:r>
              <a:rPr lang="tr-TR" dirty="0" smtClean="0"/>
              <a:t>İlkesi</a:t>
            </a:r>
            <a:endParaRPr lang="tr-TR" dirty="0"/>
          </a:p>
        </p:txBody>
      </p:sp>
      <p:sp>
        <p:nvSpPr>
          <p:cNvPr id="7" name="TextBox 6"/>
          <p:cNvSpPr txBox="1"/>
          <p:nvPr/>
        </p:nvSpPr>
        <p:spPr>
          <a:xfrm>
            <a:off x="7669529" y="984143"/>
            <a:ext cx="3597739" cy="5300420"/>
          </a:xfrm>
          <a:prstGeom prst="rect">
            <a:avLst/>
          </a:prstGeom>
          <a:ln/>
        </p:spPr>
        <p:style>
          <a:lnRef idx="2">
            <a:schemeClr val="accent1"/>
          </a:lnRef>
          <a:fillRef idx="1">
            <a:schemeClr val="lt1"/>
          </a:fillRef>
          <a:effectRef idx="0">
            <a:schemeClr val="accent1"/>
          </a:effectRef>
          <a:fontRef idx="minor">
            <a:schemeClr val="dk1"/>
          </a:fontRef>
        </p:style>
        <p:txBody>
          <a:bodyPr vert="horz" wrap="square" lIns="91440" tIns="45720" rIns="91440" bIns="45720" rtlCol="0">
            <a:normAutofit fontScale="77500" lnSpcReduction="20000"/>
          </a:bodyPr>
          <a:lstStyle/>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bg1">
                    <a:lumMod val="75000"/>
                  </a:schemeClr>
                </a:solidFill>
              </a:rPr>
              <a:t>Geçen haftanın özeti</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bg1">
                    <a:lumMod val="75000"/>
                  </a:schemeClr>
                </a:solidFill>
              </a:rPr>
              <a:t>Maymun-Fıstık Deneyi</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bg1">
                    <a:lumMod val="75000"/>
                  </a:schemeClr>
                </a:solidFill>
              </a:rPr>
              <a:t>Gemi neden yüzer?</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accent1"/>
                </a:solidFill>
              </a:rPr>
              <a:t>Archiemedes ilkesi</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t>Yüzme, </a:t>
            </a:r>
            <a:r>
              <a:rPr lang="tr-TR" sz="2600" spc="10" dirty="0"/>
              <a:t>Askıda </a:t>
            </a:r>
            <a:r>
              <a:rPr lang="tr-TR" sz="2600" spc="10" dirty="0" smtClean="0"/>
              <a:t>Kalma</a:t>
            </a:r>
            <a:r>
              <a:rPr lang="tr-TR" sz="2600" spc="10" dirty="0"/>
              <a:t>, Batma</a:t>
            </a:r>
          </a:p>
          <a:p>
            <a:pPr marL="640080" lvl="1" indent="-182880">
              <a:lnSpc>
                <a:spcPct val="95000"/>
              </a:lnSpc>
              <a:spcBef>
                <a:spcPts val="1400"/>
              </a:spcBef>
              <a:spcAft>
                <a:spcPts val="200"/>
              </a:spcAft>
              <a:buClr>
                <a:schemeClr val="accent1"/>
              </a:buClr>
              <a:buSzPct val="80000"/>
              <a:buFont typeface="Arial" pitchFamily="34" charset="0"/>
              <a:buChar char="•"/>
            </a:pPr>
            <a:r>
              <a:rPr lang="tr-TR" sz="2000" spc="10" dirty="0"/>
              <a:t>Yüzme</a:t>
            </a:r>
          </a:p>
          <a:p>
            <a:pPr marL="640080" lvl="1" indent="-182880">
              <a:lnSpc>
                <a:spcPct val="95000"/>
              </a:lnSpc>
              <a:spcBef>
                <a:spcPts val="1400"/>
              </a:spcBef>
              <a:spcAft>
                <a:spcPts val="200"/>
              </a:spcAft>
              <a:buClr>
                <a:schemeClr val="accent1"/>
              </a:buClr>
              <a:buSzPct val="80000"/>
              <a:buFont typeface="Arial" pitchFamily="34" charset="0"/>
              <a:buChar char="•"/>
            </a:pPr>
            <a:r>
              <a:rPr lang="tr-TR" sz="2000" spc="10" dirty="0"/>
              <a:t>Askıda Kalma</a:t>
            </a:r>
          </a:p>
          <a:p>
            <a:pPr marL="640080" lvl="1" indent="-182880">
              <a:lnSpc>
                <a:spcPct val="95000"/>
              </a:lnSpc>
              <a:spcBef>
                <a:spcPts val="1400"/>
              </a:spcBef>
              <a:spcAft>
                <a:spcPts val="200"/>
              </a:spcAft>
              <a:buClr>
                <a:schemeClr val="accent1"/>
              </a:buClr>
              <a:buSzPct val="80000"/>
              <a:buFont typeface="Arial" pitchFamily="34" charset="0"/>
              <a:buChar char="•"/>
            </a:pPr>
            <a:r>
              <a:rPr lang="tr-TR" sz="2000" spc="10" dirty="0" smtClean="0"/>
              <a:t>Batma</a:t>
            </a:r>
            <a:endParaRPr lang="tr-TR" sz="2000" spc="10" dirty="0"/>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t>Gemi </a:t>
            </a:r>
            <a:r>
              <a:rPr lang="tr-TR" sz="2600" spc="10" dirty="0"/>
              <a:t>neden yüzer?</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t>Günlük hayattan örnekler</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t>Özet</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t>Soru Çözümü</a:t>
            </a:r>
          </a:p>
        </p:txBody>
      </p:sp>
      <p:sp>
        <p:nvSpPr>
          <p:cNvPr id="8" name="TextBox 7"/>
          <p:cNvSpPr txBox="1"/>
          <p:nvPr/>
        </p:nvSpPr>
        <p:spPr>
          <a:xfrm>
            <a:off x="0" y="6199293"/>
            <a:ext cx="7280909" cy="658707"/>
          </a:xfrm>
          <a:prstGeom prst="rect">
            <a:avLst/>
          </a:prstGeom>
          <a:noFill/>
          <a:ln w="28575">
            <a:noFill/>
          </a:ln>
        </p:spPr>
        <p:txBody>
          <a:bodyPr vert="horz" wrap="square" lIns="91440" tIns="45720" rIns="91440" bIns="45720" rtlCol="0">
            <a:normAutofit/>
          </a:bodyPr>
          <a:lstStyle/>
          <a:p>
            <a:pPr marR="0" algn="l" defTabSz="914400" rtl="0" eaLnBrk="1" fontAlgn="auto" latinLnBrk="0" hangingPunct="1">
              <a:lnSpc>
                <a:spcPct val="95000"/>
              </a:lnSpc>
              <a:spcBef>
                <a:spcPts val="1400"/>
              </a:spcBef>
              <a:spcAft>
                <a:spcPts val="200"/>
              </a:spcAft>
              <a:buClr>
                <a:schemeClr val="accent1"/>
              </a:buClr>
              <a:buSzPct val="80000"/>
              <a:tabLst/>
            </a:pPr>
            <a:r>
              <a:rPr kumimoji="0" lang="tr-TR" sz="1900" i="0" u="none" strike="noStrike" kern="1200" cap="none" spc="10" normalizeH="0" baseline="0" noProof="0" dirty="0" smtClean="0">
                <a:ln>
                  <a:noFill/>
                </a:ln>
                <a:solidFill>
                  <a:srgbClr val="00B0F0"/>
                </a:solidFill>
                <a:effectLst/>
                <a:uLnTx/>
                <a:uFillTx/>
                <a:latin typeface="+mn-lt"/>
                <a:ea typeface="+mn-ea"/>
                <a:cs typeface="+mn-cs"/>
              </a:rPr>
              <a:t>Kaldırma</a:t>
            </a:r>
            <a:r>
              <a:rPr kumimoji="0" lang="tr-TR" sz="1900" i="0" u="none" strike="noStrike" kern="1200" cap="none" spc="10" normalizeH="0" noProof="0" dirty="0" smtClean="0">
                <a:ln>
                  <a:noFill/>
                </a:ln>
                <a:solidFill>
                  <a:srgbClr val="00B0F0"/>
                </a:solidFill>
                <a:effectLst/>
                <a:uLnTx/>
                <a:uFillTx/>
                <a:latin typeface="+mn-lt"/>
                <a:ea typeface="+mn-ea"/>
                <a:cs typeface="+mn-cs"/>
              </a:rPr>
              <a:t> kuvveti, yer değiştiren suyun ağırlığına eşittir</a:t>
            </a:r>
            <a:r>
              <a:rPr kumimoji="0" lang="tr-TR" sz="2600" i="0" u="none" strike="noStrike" kern="1200" cap="none" spc="10" normalizeH="0" noProof="0" dirty="0" smtClean="0">
                <a:ln>
                  <a:noFill/>
                </a:ln>
                <a:solidFill>
                  <a:srgbClr val="00B0F0"/>
                </a:solidFill>
                <a:effectLst/>
                <a:uLnTx/>
                <a:uFillTx/>
                <a:latin typeface="+mn-lt"/>
                <a:ea typeface="+mn-ea"/>
                <a:cs typeface="+mn-cs"/>
              </a:rPr>
              <a:t>.</a:t>
            </a:r>
            <a:endParaRPr kumimoji="0" lang="tr-TR" sz="2600" i="0" u="none" strike="noStrike" kern="1200" cap="none" spc="10" normalizeH="0" baseline="0" noProof="0" dirty="0" smtClean="0">
              <a:ln>
                <a:noFill/>
              </a:ln>
              <a:solidFill>
                <a:srgbClr val="00B0F0"/>
              </a:solidFill>
              <a:effectLst/>
              <a:uLnTx/>
              <a:uFillTx/>
              <a:latin typeface="+mn-lt"/>
              <a:ea typeface="+mn-ea"/>
              <a:cs typeface="+mn-cs"/>
            </a:endParaRPr>
          </a:p>
        </p:txBody>
      </p:sp>
      <p:pic>
        <p:nvPicPr>
          <p:cNvPr id="3" name="Picture 2"/>
          <p:cNvPicPr>
            <a:picLocks noChangeAspect="1"/>
          </p:cNvPicPr>
          <p:nvPr/>
        </p:nvPicPr>
        <p:blipFill rotWithShape="1">
          <a:blip r:embed="rId3"/>
          <a:srcRect l="12656" t="20596" r="47313" b="52920"/>
          <a:stretch/>
        </p:blipFill>
        <p:spPr>
          <a:xfrm>
            <a:off x="350068" y="1431239"/>
            <a:ext cx="4880610" cy="2583180"/>
          </a:xfrm>
          <a:prstGeom prst="rect">
            <a:avLst/>
          </a:prstGeom>
        </p:spPr>
      </p:pic>
      <p:sp>
        <p:nvSpPr>
          <p:cNvPr id="10" name="TextBox 9"/>
          <p:cNvSpPr txBox="1"/>
          <p:nvPr/>
        </p:nvSpPr>
        <p:spPr>
          <a:xfrm>
            <a:off x="125730" y="947749"/>
            <a:ext cx="6958739" cy="663882"/>
          </a:xfrm>
          <a:prstGeom prst="rect">
            <a:avLst/>
          </a:prstGeom>
          <a:solidFill>
            <a:schemeClr val="bg1"/>
          </a:solidFill>
          <a:ln w="28575">
            <a:noFill/>
          </a:ln>
        </p:spPr>
        <p:txBody>
          <a:bodyPr vert="horz" wrap="square" lIns="91440" tIns="45720" rIns="91440" bIns="45720" rtlCol="0">
            <a:noAutofit/>
          </a:bodyPr>
          <a:lstStyle/>
          <a:p>
            <a:pPr>
              <a:lnSpc>
                <a:spcPct val="95000"/>
              </a:lnSpc>
              <a:spcBef>
                <a:spcPts val="1400"/>
              </a:spcBef>
              <a:spcAft>
                <a:spcPts val="200"/>
              </a:spcAft>
              <a:buClr>
                <a:schemeClr val="accent1"/>
              </a:buClr>
              <a:buSzPct val="80000"/>
            </a:pPr>
            <a:r>
              <a:rPr lang="tr-TR" sz="2600" spc="10" dirty="0" smtClean="0"/>
              <a:t>Video: </a:t>
            </a:r>
            <a:r>
              <a:rPr lang="tr-TR" dirty="0">
                <a:solidFill>
                  <a:srgbClr val="00B0F0"/>
                </a:solidFill>
                <a:hlinkClick r:id="rId4"/>
              </a:rPr>
              <a:t>https://</a:t>
            </a:r>
            <a:r>
              <a:rPr lang="tr-TR" dirty="0" smtClean="0">
                <a:solidFill>
                  <a:srgbClr val="00B0F0"/>
                </a:solidFill>
                <a:hlinkClick r:id="rId4"/>
              </a:rPr>
              <a:t>www.youtube.com/watch?v=ROXYr_SzNW4</a:t>
            </a:r>
            <a:endParaRPr lang="tr-TR" dirty="0" smtClean="0">
              <a:solidFill>
                <a:srgbClr val="00B0F0"/>
              </a:solidFill>
            </a:endParaRPr>
          </a:p>
          <a:p>
            <a:pPr>
              <a:lnSpc>
                <a:spcPct val="95000"/>
              </a:lnSpc>
              <a:spcBef>
                <a:spcPts val="1400"/>
              </a:spcBef>
              <a:spcAft>
                <a:spcPts val="200"/>
              </a:spcAft>
              <a:buClr>
                <a:schemeClr val="accent1"/>
              </a:buClr>
              <a:buSzPct val="80000"/>
            </a:pPr>
            <a:endParaRPr lang="tr-TR" sz="2400" dirty="0" smtClean="0"/>
          </a:p>
          <a:p>
            <a:pPr>
              <a:lnSpc>
                <a:spcPct val="95000"/>
              </a:lnSpc>
              <a:spcBef>
                <a:spcPts val="1400"/>
              </a:spcBef>
              <a:spcAft>
                <a:spcPts val="200"/>
              </a:spcAft>
              <a:buClr>
                <a:schemeClr val="accent1"/>
              </a:buClr>
              <a:buSzPct val="80000"/>
            </a:pPr>
            <a:endParaRPr lang="tr-TR" sz="2400" dirty="0"/>
          </a:p>
          <a:p>
            <a:pPr>
              <a:lnSpc>
                <a:spcPct val="95000"/>
              </a:lnSpc>
              <a:spcBef>
                <a:spcPts val="1400"/>
              </a:spcBef>
              <a:spcAft>
                <a:spcPts val="200"/>
              </a:spcAft>
              <a:buClr>
                <a:schemeClr val="accent1"/>
              </a:buClr>
              <a:buSzPct val="80000"/>
            </a:pPr>
            <a:endParaRPr lang="tr-TR" sz="2400" dirty="0" smtClean="0"/>
          </a:p>
          <a:p>
            <a:pPr>
              <a:lnSpc>
                <a:spcPct val="95000"/>
              </a:lnSpc>
              <a:spcBef>
                <a:spcPts val="1400"/>
              </a:spcBef>
              <a:spcAft>
                <a:spcPts val="200"/>
              </a:spcAft>
              <a:buClr>
                <a:schemeClr val="accent1"/>
              </a:buClr>
              <a:buSzPct val="80000"/>
            </a:pPr>
            <a:endParaRPr lang="tr-TR" sz="2400" dirty="0"/>
          </a:p>
          <a:p>
            <a:pPr>
              <a:lnSpc>
                <a:spcPct val="95000"/>
              </a:lnSpc>
              <a:spcBef>
                <a:spcPts val="1400"/>
              </a:spcBef>
              <a:spcAft>
                <a:spcPts val="200"/>
              </a:spcAft>
              <a:buClr>
                <a:schemeClr val="accent1"/>
              </a:buClr>
              <a:buSzPct val="80000"/>
            </a:pPr>
            <a:endParaRPr lang="tr-TR" sz="2400" dirty="0" smtClean="0"/>
          </a:p>
          <a:p>
            <a:pPr marL="285750" indent="-285750">
              <a:lnSpc>
                <a:spcPct val="95000"/>
              </a:lnSpc>
              <a:spcBef>
                <a:spcPts val="1400"/>
              </a:spcBef>
              <a:spcAft>
                <a:spcPts val="200"/>
              </a:spcAft>
              <a:buClr>
                <a:schemeClr val="accent1"/>
              </a:buClr>
              <a:buSzPct val="80000"/>
              <a:buFont typeface="Arial" panose="020B0604020202020204" pitchFamily="34" charset="0"/>
              <a:buChar char="•"/>
            </a:pPr>
            <a:r>
              <a:rPr lang="tr-TR" dirty="0" smtClean="0"/>
              <a:t>Patatesin ağırlığı: </a:t>
            </a:r>
          </a:p>
          <a:p>
            <a:pPr marL="285750" indent="-285750">
              <a:lnSpc>
                <a:spcPct val="95000"/>
              </a:lnSpc>
              <a:spcBef>
                <a:spcPts val="1400"/>
              </a:spcBef>
              <a:spcAft>
                <a:spcPts val="200"/>
              </a:spcAft>
              <a:buClr>
                <a:schemeClr val="accent1"/>
              </a:buClr>
              <a:buSzPct val="80000"/>
              <a:buFont typeface="Arial" panose="020B0604020202020204" pitchFamily="34" charset="0"/>
              <a:buChar char="•"/>
            </a:pPr>
            <a:r>
              <a:rPr lang="tr-TR" dirty="0" smtClean="0"/>
              <a:t>Patatesin su içerisindeki ağırlığı: </a:t>
            </a:r>
          </a:p>
          <a:p>
            <a:pPr marL="285750" indent="-285750">
              <a:lnSpc>
                <a:spcPct val="95000"/>
              </a:lnSpc>
              <a:spcBef>
                <a:spcPts val="1400"/>
              </a:spcBef>
              <a:spcAft>
                <a:spcPts val="200"/>
              </a:spcAft>
              <a:buClr>
                <a:schemeClr val="accent1"/>
              </a:buClr>
              <a:buSzPct val="80000"/>
              <a:buFont typeface="Arial" panose="020B0604020202020204" pitchFamily="34" charset="0"/>
              <a:buChar char="•"/>
            </a:pPr>
            <a:r>
              <a:rPr lang="tr-TR" dirty="0" smtClean="0"/>
              <a:t>Patatese etkiyen kaldırma kuvveti: </a:t>
            </a:r>
          </a:p>
          <a:p>
            <a:pPr marL="285750" indent="-285750">
              <a:lnSpc>
                <a:spcPct val="95000"/>
              </a:lnSpc>
              <a:spcBef>
                <a:spcPts val="1400"/>
              </a:spcBef>
              <a:spcAft>
                <a:spcPts val="200"/>
              </a:spcAft>
              <a:buClr>
                <a:schemeClr val="accent1"/>
              </a:buClr>
              <a:buSzPct val="80000"/>
              <a:buFont typeface="Arial" panose="020B0604020202020204" pitchFamily="34" charset="0"/>
              <a:buChar char="•"/>
            </a:pPr>
            <a:r>
              <a:rPr lang="tr-TR" dirty="0" smtClean="0"/>
              <a:t>Taşan suyun ağırlığı: </a:t>
            </a:r>
            <a:endParaRPr lang="tr-TR" dirty="0"/>
          </a:p>
          <a:p>
            <a:pPr>
              <a:lnSpc>
                <a:spcPct val="95000"/>
              </a:lnSpc>
              <a:spcBef>
                <a:spcPts val="1400"/>
              </a:spcBef>
              <a:spcAft>
                <a:spcPts val="200"/>
              </a:spcAft>
              <a:buClr>
                <a:schemeClr val="accent1"/>
              </a:buClr>
              <a:buSzPct val="80000"/>
            </a:pPr>
            <a:r>
              <a:rPr lang="tr-TR" sz="2600" spc="10" dirty="0" smtClean="0"/>
              <a:t> </a:t>
            </a:r>
          </a:p>
        </p:txBody>
      </p:sp>
    </p:spTree>
    <p:extLst>
      <p:ext uri="{BB962C8B-B14F-4D97-AF65-F5344CB8AC3E}">
        <p14:creationId xmlns:p14="http://schemas.microsoft.com/office/powerpoint/2010/main" val="3816366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461356" cy="774915"/>
          </a:xfrm>
        </p:spPr>
        <p:txBody>
          <a:bodyPr/>
          <a:lstStyle/>
          <a:p>
            <a:r>
              <a:rPr lang="tr-TR" dirty="0"/>
              <a:t>Archiemedes</a:t>
            </a:r>
            <a:r>
              <a:rPr lang="tr-TR" dirty="0" smtClean="0">
                <a:solidFill>
                  <a:schemeClr val="tx1"/>
                </a:solidFill>
              </a:rPr>
              <a:t> </a:t>
            </a:r>
            <a:r>
              <a:rPr lang="tr-TR" dirty="0" smtClean="0"/>
              <a:t>İlkesi</a:t>
            </a:r>
            <a:endParaRPr lang="tr-TR" dirty="0"/>
          </a:p>
        </p:txBody>
      </p:sp>
      <p:sp>
        <p:nvSpPr>
          <p:cNvPr id="7" name="TextBox 6"/>
          <p:cNvSpPr txBox="1"/>
          <p:nvPr/>
        </p:nvSpPr>
        <p:spPr>
          <a:xfrm>
            <a:off x="7669529" y="984143"/>
            <a:ext cx="3597739" cy="5300420"/>
          </a:xfrm>
          <a:prstGeom prst="rect">
            <a:avLst/>
          </a:prstGeom>
          <a:ln/>
        </p:spPr>
        <p:style>
          <a:lnRef idx="2">
            <a:schemeClr val="accent1"/>
          </a:lnRef>
          <a:fillRef idx="1">
            <a:schemeClr val="lt1"/>
          </a:fillRef>
          <a:effectRef idx="0">
            <a:schemeClr val="accent1"/>
          </a:effectRef>
          <a:fontRef idx="minor">
            <a:schemeClr val="dk1"/>
          </a:fontRef>
        </p:style>
        <p:txBody>
          <a:bodyPr vert="horz" wrap="square" lIns="91440" tIns="45720" rIns="91440" bIns="45720" rtlCol="0">
            <a:normAutofit fontScale="77500" lnSpcReduction="20000"/>
          </a:bodyPr>
          <a:lstStyle/>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bg1">
                    <a:lumMod val="75000"/>
                  </a:schemeClr>
                </a:solidFill>
              </a:rPr>
              <a:t>Geçen haftanın özeti</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bg1">
                    <a:lumMod val="75000"/>
                  </a:schemeClr>
                </a:solidFill>
              </a:rPr>
              <a:t>Maymun-Fıstık Deneyi</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bg1">
                    <a:lumMod val="75000"/>
                  </a:schemeClr>
                </a:solidFill>
              </a:rPr>
              <a:t>Gemi neden yüzer?</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accent1"/>
                </a:solidFill>
              </a:rPr>
              <a:t>Archiemedes ilkesi</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t>Yüzme, </a:t>
            </a:r>
            <a:r>
              <a:rPr lang="tr-TR" sz="2600" spc="10" dirty="0"/>
              <a:t>Askıda </a:t>
            </a:r>
            <a:r>
              <a:rPr lang="tr-TR" sz="2600" spc="10" dirty="0" smtClean="0"/>
              <a:t>Kalma</a:t>
            </a:r>
            <a:r>
              <a:rPr lang="tr-TR" sz="2600" spc="10" dirty="0"/>
              <a:t>, Batma</a:t>
            </a:r>
          </a:p>
          <a:p>
            <a:pPr marL="640080" lvl="1" indent="-182880">
              <a:lnSpc>
                <a:spcPct val="95000"/>
              </a:lnSpc>
              <a:spcBef>
                <a:spcPts val="1400"/>
              </a:spcBef>
              <a:spcAft>
                <a:spcPts val="200"/>
              </a:spcAft>
              <a:buClr>
                <a:schemeClr val="accent1"/>
              </a:buClr>
              <a:buSzPct val="80000"/>
              <a:buFont typeface="Arial" pitchFamily="34" charset="0"/>
              <a:buChar char="•"/>
            </a:pPr>
            <a:r>
              <a:rPr lang="tr-TR" sz="2000" spc="10" dirty="0"/>
              <a:t>Yüzme</a:t>
            </a:r>
          </a:p>
          <a:p>
            <a:pPr marL="640080" lvl="1" indent="-182880">
              <a:lnSpc>
                <a:spcPct val="95000"/>
              </a:lnSpc>
              <a:spcBef>
                <a:spcPts val="1400"/>
              </a:spcBef>
              <a:spcAft>
                <a:spcPts val="200"/>
              </a:spcAft>
              <a:buClr>
                <a:schemeClr val="accent1"/>
              </a:buClr>
              <a:buSzPct val="80000"/>
              <a:buFont typeface="Arial" pitchFamily="34" charset="0"/>
              <a:buChar char="•"/>
            </a:pPr>
            <a:r>
              <a:rPr lang="tr-TR" sz="2000" spc="10" dirty="0"/>
              <a:t>Askıda Kalma</a:t>
            </a:r>
          </a:p>
          <a:p>
            <a:pPr marL="640080" lvl="1" indent="-182880">
              <a:lnSpc>
                <a:spcPct val="95000"/>
              </a:lnSpc>
              <a:spcBef>
                <a:spcPts val="1400"/>
              </a:spcBef>
              <a:spcAft>
                <a:spcPts val="200"/>
              </a:spcAft>
              <a:buClr>
                <a:schemeClr val="accent1"/>
              </a:buClr>
              <a:buSzPct val="80000"/>
              <a:buFont typeface="Arial" pitchFamily="34" charset="0"/>
              <a:buChar char="•"/>
            </a:pPr>
            <a:r>
              <a:rPr lang="tr-TR" sz="2000" spc="10" dirty="0" smtClean="0"/>
              <a:t>Batma</a:t>
            </a:r>
            <a:endParaRPr lang="tr-TR" sz="2000" spc="10" dirty="0"/>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t>Gemi </a:t>
            </a:r>
            <a:r>
              <a:rPr lang="tr-TR" sz="2600" spc="10" dirty="0"/>
              <a:t>neden yüzer?</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t>Günlük hayattan örnekler</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t>Özet</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t>Soru Çözümü</a:t>
            </a:r>
          </a:p>
        </p:txBody>
      </p:sp>
      <p:pic>
        <p:nvPicPr>
          <p:cNvPr id="4098" name="Picture 2" descr="evreka arşimet ile ilgili gö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100" y="1323554"/>
            <a:ext cx="5731846" cy="296269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228600" y="4735337"/>
            <a:ext cx="7280909" cy="658707"/>
          </a:xfrm>
          <a:prstGeom prst="rect">
            <a:avLst/>
          </a:prstGeom>
          <a:noFill/>
          <a:ln w="28575">
            <a:noFill/>
          </a:ln>
        </p:spPr>
        <p:txBody>
          <a:bodyPr vert="horz" wrap="square" lIns="91440" tIns="45720" rIns="91440" bIns="45720" rtlCol="0">
            <a:normAutofit/>
          </a:bodyPr>
          <a:lstStyle/>
          <a:p>
            <a:pPr marR="0" algn="l" defTabSz="914400" rtl="0" eaLnBrk="1" fontAlgn="auto" latinLnBrk="0" hangingPunct="1">
              <a:lnSpc>
                <a:spcPct val="95000"/>
              </a:lnSpc>
              <a:spcBef>
                <a:spcPts val="1400"/>
              </a:spcBef>
              <a:spcAft>
                <a:spcPts val="200"/>
              </a:spcAft>
              <a:buClr>
                <a:schemeClr val="accent1"/>
              </a:buClr>
              <a:buSzPct val="80000"/>
              <a:tabLst/>
            </a:pPr>
            <a:r>
              <a:rPr kumimoji="0" lang="tr-TR" sz="1900" i="0" u="none" strike="noStrike" kern="1200" cap="none" spc="10" normalizeH="0" baseline="0" noProof="0" dirty="0" smtClean="0">
                <a:ln>
                  <a:noFill/>
                </a:ln>
                <a:solidFill>
                  <a:srgbClr val="00B0F0"/>
                </a:solidFill>
                <a:effectLst/>
                <a:uLnTx/>
                <a:uFillTx/>
                <a:latin typeface="+mn-lt"/>
                <a:ea typeface="+mn-ea"/>
                <a:cs typeface="+mn-cs"/>
              </a:rPr>
              <a:t>Kaldırma</a:t>
            </a:r>
            <a:r>
              <a:rPr kumimoji="0" lang="tr-TR" sz="1900" i="0" u="none" strike="noStrike" kern="1200" cap="none" spc="10" normalizeH="0" noProof="0" dirty="0" smtClean="0">
                <a:ln>
                  <a:noFill/>
                </a:ln>
                <a:solidFill>
                  <a:srgbClr val="00B0F0"/>
                </a:solidFill>
                <a:effectLst/>
                <a:uLnTx/>
                <a:uFillTx/>
                <a:latin typeface="+mn-lt"/>
                <a:ea typeface="+mn-ea"/>
                <a:cs typeface="+mn-cs"/>
              </a:rPr>
              <a:t> kuvveti, yer değiştiren suyun ağırlığına eşittir</a:t>
            </a:r>
            <a:r>
              <a:rPr kumimoji="0" lang="tr-TR" sz="2600" i="0" u="none" strike="noStrike" kern="1200" cap="none" spc="10" normalizeH="0" noProof="0" dirty="0" smtClean="0">
                <a:ln>
                  <a:noFill/>
                </a:ln>
                <a:solidFill>
                  <a:srgbClr val="00B0F0"/>
                </a:solidFill>
                <a:effectLst/>
                <a:uLnTx/>
                <a:uFillTx/>
                <a:latin typeface="+mn-lt"/>
                <a:ea typeface="+mn-ea"/>
                <a:cs typeface="+mn-cs"/>
              </a:rPr>
              <a:t>.</a:t>
            </a:r>
            <a:endParaRPr kumimoji="0" lang="tr-TR" sz="2600" i="0" u="none" strike="noStrike" kern="1200" cap="none" spc="10" normalizeH="0" baseline="0" noProof="0" dirty="0" smtClean="0">
              <a:ln>
                <a:noFill/>
              </a:ln>
              <a:solidFill>
                <a:srgbClr val="00B0F0"/>
              </a:solidFill>
              <a:effectLst/>
              <a:uLnTx/>
              <a:uFillTx/>
              <a:latin typeface="+mn-lt"/>
              <a:ea typeface="+mn-ea"/>
              <a:cs typeface="+mn-cs"/>
            </a:endParaRPr>
          </a:p>
        </p:txBody>
      </p:sp>
    </p:spTree>
    <p:extLst>
      <p:ext uri="{BB962C8B-B14F-4D97-AF65-F5344CB8AC3E}">
        <p14:creationId xmlns:p14="http://schemas.microsoft.com/office/powerpoint/2010/main" val="1623942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692640" cy="800597"/>
          </a:xfrm>
        </p:spPr>
        <p:txBody>
          <a:bodyPr/>
          <a:lstStyle/>
          <a:p>
            <a:r>
              <a:rPr lang="tr-TR" dirty="0" smtClean="0"/>
              <a:t>Yüzme</a:t>
            </a:r>
            <a:endParaRPr lang="tr-TR" dirty="0"/>
          </a:p>
        </p:txBody>
      </p:sp>
      <p:sp>
        <p:nvSpPr>
          <p:cNvPr id="9" name="TextBox 8"/>
          <p:cNvSpPr txBox="1"/>
          <p:nvPr/>
        </p:nvSpPr>
        <p:spPr>
          <a:xfrm>
            <a:off x="7600693" y="984143"/>
            <a:ext cx="3666575" cy="5300420"/>
          </a:xfrm>
          <a:prstGeom prst="rect">
            <a:avLst/>
          </a:prstGeom>
          <a:ln/>
        </p:spPr>
        <p:style>
          <a:lnRef idx="2">
            <a:schemeClr val="accent1"/>
          </a:lnRef>
          <a:fillRef idx="1">
            <a:schemeClr val="lt1"/>
          </a:fillRef>
          <a:effectRef idx="0">
            <a:schemeClr val="accent1"/>
          </a:effectRef>
          <a:fontRef idx="minor">
            <a:schemeClr val="dk1"/>
          </a:fontRef>
        </p:style>
        <p:txBody>
          <a:bodyPr vert="horz" wrap="square" lIns="91440" tIns="45720" rIns="91440" bIns="45720" rtlCol="0">
            <a:normAutofit fontScale="77500" lnSpcReduction="20000"/>
          </a:bodyPr>
          <a:lstStyle/>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bg1">
                    <a:lumMod val="75000"/>
                  </a:schemeClr>
                </a:solidFill>
              </a:rPr>
              <a:t>Geçen haftanın özeti</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bg1">
                    <a:lumMod val="75000"/>
                  </a:schemeClr>
                </a:solidFill>
              </a:rPr>
              <a:t>Maymun-Fıstık Deneyi</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bg1">
                    <a:lumMod val="75000"/>
                  </a:schemeClr>
                </a:solidFill>
              </a:rPr>
              <a:t>Gemi neden yüzer?</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solidFill>
                  <a:schemeClr val="bg1">
                    <a:lumMod val="75000"/>
                  </a:schemeClr>
                </a:solidFill>
              </a:rPr>
              <a:t>Archiemedes ilkesi</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solidFill>
                  <a:schemeClr val="accent1"/>
                </a:solidFill>
              </a:rPr>
              <a:t>Yüzme, </a:t>
            </a:r>
            <a:r>
              <a:rPr lang="tr-TR" sz="2600" spc="10" dirty="0">
                <a:solidFill>
                  <a:schemeClr val="accent1"/>
                </a:solidFill>
              </a:rPr>
              <a:t>Askıda </a:t>
            </a:r>
            <a:r>
              <a:rPr lang="tr-TR" sz="2600" spc="10" dirty="0" smtClean="0">
                <a:solidFill>
                  <a:schemeClr val="accent1"/>
                </a:solidFill>
              </a:rPr>
              <a:t>Kalma</a:t>
            </a:r>
            <a:r>
              <a:rPr lang="tr-TR" sz="2600" spc="10" dirty="0">
                <a:solidFill>
                  <a:schemeClr val="accent1"/>
                </a:solidFill>
              </a:rPr>
              <a:t>, Batma</a:t>
            </a:r>
          </a:p>
          <a:p>
            <a:pPr marL="640080" lvl="1" indent="-182880">
              <a:lnSpc>
                <a:spcPct val="95000"/>
              </a:lnSpc>
              <a:spcBef>
                <a:spcPts val="1400"/>
              </a:spcBef>
              <a:spcAft>
                <a:spcPts val="200"/>
              </a:spcAft>
              <a:buClr>
                <a:schemeClr val="accent1"/>
              </a:buClr>
              <a:buSzPct val="80000"/>
              <a:buFont typeface="Arial" pitchFamily="34" charset="0"/>
              <a:buChar char="•"/>
            </a:pPr>
            <a:r>
              <a:rPr lang="tr-TR" sz="2000" spc="10" dirty="0">
                <a:solidFill>
                  <a:schemeClr val="accent1"/>
                </a:solidFill>
              </a:rPr>
              <a:t>Yüzme</a:t>
            </a:r>
          </a:p>
          <a:p>
            <a:pPr marL="640080" lvl="1" indent="-182880">
              <a:lnSpc>
                <a:spcPct val="95000"/>
              </a:lnSpc>
              <a:spcBef>
                <a:spcPts val="1400"/>
              </a:spcBef>
              <a:spcAft>
                <a:spcPts val="200"/>
              </a:spcAft>
              <a:buClr>
                <a:schemeClr val="accent1"/>
              </a:buClr>
              <a:buSzPct val="80000"/>
              <a:buFont typeface="Arial" pitchFamily="34" charset="0"/>
              <a:buChar char="•"/>
            </a:pPr>
            <a:r>
              <a:rPr lang="tr-TR" sz="2000" spc="10" dirty="0"/>
              <a:t>Askıda Kalma</a:t>
            </a:r>
          </a:p>
          <a:p>
            <a:pPr marL="640080" lvl="1" indent="-182880">
              <a:lnSpc>
                <a:spcPct val="95000"/>
              </a:lnSpc>
              <a:spcBef>
                <a:spcPts val="1400"/>
              </a:spcBef>
              <a:spcAft>
                <a:spcPts val="200"/>
              </a:spcAft>
              <a:buClr>
                <a:schemeClr val="accent1"/>
              </a:buClr>
              <a:buSzPct val="80000"/>
              <a:buFont typeface="Arial" pitchFamily="34" charset="0"/>
              <a:buChar char="•"/>
            </a:pPr>
            <a:r>
              <a:rPr lang="tr-TR" sz="2000" spc="10" dirty="0" smtClean="0"/>
              <a:t>Batma</a:t>
            </a:r>
            <a:endParaRPr lang="tr-TR" sz="2000" spc="10" dirty="0"/>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smtClean="0"/>
              <a:t>Gemi </a:t>
            </a:r>
            <a:r>
              <a:rPr lang="tr-TR" sz="2600" spc="10" dirty="0"/>
              <a:t>neden yüzer?</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t>Günlük hayattan örnekler</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t>Özet</a:t>
            </a:r>
          </a:p>
          <a:p>
            <a:pPr marL="182880" indent="-182880">
              <a:lnSpc>
                <a:spcPct val="95000"/>
              </a:lnSpc>
              <a:spcBef>
                <a:spcPts val="1400"/>
              </a:spcBef>
              <a:spcAft>
                <a:spcPts val="200"/>
              </a:spcAft>
              <a:buClr>
                <a:schemeClr val="accent1"/>
              </a:buClr>
              <a:buSzPct val="80000"/>
              <a:buFont typeface="Arial" pitchFamily="34" charset="0"/>
              <a:buChar char="•"/>
            </a:pPr>
            <a:r>
              <a:rPr lang="tr-TR" sz="2600" spc="10" dirty="0"/>
              <a:t>Soru Çözümü</a:t>
            </a:r>
          </a:p>
        </p:txBody>
      </p:sp>
      <p:pic>
        <p:nvPicPr>
          <p:cNvPr id="6" name="Picture 5"/>
          <p:cNvPicPr>
            <a:picLocks noChangeAspect="1"/>
          </p:cNvPicPr>
          <p:nvPr/>
        </p:nvPicPr>
        <p:blipFill rotWithShape="1">
          <a:blip r:embed="rId3"/>
          <a:srcRect l="63500" t="39258" r="26094" b="46797"/>
          <a:stretch/>
        </p:blipFill>
        <p:spPr>
          <a:xfrm>
            <a:off x="5017770" y="984143"/>
            <a:ext cx="2582923" cy="2769080"/>
          </a:xfrm>
          <a:prstGeom prst="rect">
            <a:avLst/>
          </a:prstGeom>
        </p:spPr>
      </p:pic>
      <p:sp>
        <p:nvSpPr>
          <p:cNvPr id="17" name="TextBox 16"/>
          <p:cNvSpPr txBox="1"/>
          <p:nvPr/>
        </p:nvSpPr>
        <p:spPr>
          <a:xfrm>
            <a:off x="160021" y="1089167"/>
            <a:ext cx="4217670" cy="5643103"/>
          </a:xfrm>
          <a:prstGeom prst="rect">
            <a:avLst/>
          </a:prstGeom>
          <a:noFill/>
          <a:ln w="28575">
            <a:noFill/>
          </a:ln>
        </p:spPr>
        <p:txBody>
          <a:bodyPr vert="horz" wrap="square" lIns="91440" tIns="45720" rIns="91440" bIns="45720" rtlCol="0">
            <a:normAutofit fontScale="92500" lnSpcReduction="20000"/>
          </a:bodyPr>
          <a:lstStyle/>
          <a:p>
            <a:pPr marR="0" algn="l" defTabSz="914400" rtl="0" eaLnBrk="1" fontAlgn="auto" latinLnBrk="0" hangingPunct="1">
              <a:lnSpc>
                <a:spcPct val="95000"/>
              </a:lnSpc>
              <a:spcBef>
                <a:spcPts val="1400"/>
              </a:spcBef>
              <a:spcAft>
                <a:spcPts val="200"/>
              </a:spcAft>
              <a:buClr>
                <a:schemeClr val="accent1"/>
              </a:buClr>
              <a:buSzPct val="80000"/>
              <a:tabLst/>
            </a:pPr>
            <a:r>
              <a:rPr kumimoji="0" lang="tr-TR" sz="2600" i="0" u="none" strike="noStrike" kern="1200" cap="none" spc="10" normalizeH="0" baseline="0" noProof="0" dirty="0" smtClean="0">
                <a:ln>
                  <a:noFill/>
                </a:ln>
                <a:effectLst/>
                <a:uLnTx/>
                <a:uFillTx/>
                <a:latin typeface="+mn-lt"/>
                <a:ea typeface="+mn-ea"/>
                <a:cs typeface="+mn-cs"/>
              </a:rPr>
              <a:t>Taşan sıvının hacmi,</a:t>
            </a:r>
            <a:r>
              <a:rPr kumimoji="0" lang="tr-TR" sz="2600" i="0" u="none" strike="noStrike" kern="1200" cap="none" spc="10" normalizeH="0" noProof="0" dirty="0" smtClean="0">
                <a:ln>
                  <a:noFill/>
                </a:ln>
                <a:effectLst/>
                <a:uLnTx/>
                <a:uFillTx/>
                <a:latin typeface="+mn-lt"/>
                <a:ea typeface="+mn-ea"/>
                <a:cs typeface="+mn-cs"/>
              </a:rPr>
              <a:t> batan cismin hacminden küçük ise ne olur? </a:t>
            </a:r>
          </a:p>
          <a:p>
            <a:endParaRPr lang="en-US" sz="2600" spc="10" noProof="0" dirty="0" smtClean="0"/>
          </a:p>
          <a:p>
            <a:r>
              <a:rPr lang="tr-TR" sz="2600" spc="10" noProof="0" dirty="0" smtClean="0"/>
              <a:t>Ör: </a:t>
            </a:r>
            <a:endParaRPr lang="en-US" sz="2600" spc="10" noProof="0" dirty="0" smtClean="0"/>
          </a:p>
          <a:p>
            <a:endParaRPr lang="en-US" sz="2600" spc="10" dirty="0"/>
          </a:p>
          <a:p>
            <a:r>
              <a:rPr lang="tr-TR" sz="2600" spc="10" noProof="0" dirty="0" smtClean="0"/>
              <a:t>Cismin hacmi: 20 </a:t>
            </a:r>
            <a:r>
              <a:rPr lang="tr-TR" sz="2600" dirty="0" smtClean="0"/>
              <a:t>m</a:t>
            </a:r>
            <a:r>
              <a:rPr lang="tr-TR" sz="2600" baseline="30000" dirty="0" smtClean="0"/>
              <a:t>3</a:t>
            </a:r>
          </a:p>
          <a:p>
            <a:endParaRPr lang="tr-TR" sz="2600" dirty="0" smtClean="0"/>
          </a:p>
          <a:p>
            <a:r>
              <a:rPr kumimoji="0" lang="tr-TR" sz="2600" i="0" u="none" strike="noStrike" kern="1200" cap="none" spc="10" normalizeH="0" dirty="0" smtClean="0">
                <a:ln>
                  <a:noFill/>
                </a:ln>
                <a:effectLst/>
                <a:uLnTx/>
                <a:uFillTx/>
                <a:latin typeface="+mn-lt"/>
                <a:ea typeface="+mn-ea"/>
                <a:cs typeface="+mn-cs"/>
              </a:rPr>
              <a:t>Taşan suyun hacmi:</a:t>
            </a:r>
            <a:r>
              <a:rPr kumimoji="0" lang="en-US" sz="2600" i="0" u="none" strike="noStrike" kern="1200" cap="none" spc="10" normalizeH="0" dirty="0" smtClean="0">
                <a:ln>
                  <a:noFill/>
                </a:ln>
                <a:effectLst/>
                <a:uLnTx/>
                <a:uFillTx/>
                <a:latin typeface="+mn-lt"/>
                <a:ea typeface="+mn-ea"/>
                <a:cs typeface="+mn-cs"/>
              </a:rPr>
              <a:t> </a:t>
            </a:r>
            <a:r>
              <a:rPr kumimoji="0" lang="tr-TR" sz="2600" i="0" u="none" strike="noStrike" kern="1200" cap="none" spc="10" normalizeH="0" dirty="0" smtClean="0">
                <a:ln>
                  <a:noFill/>
                </a:ln>
                <a:effectLst/>
                <a:uLnTx/>
                <a:uFillTx/>
                <a:latin typeface="+mn-lt"/>
                <a:ea typeface="+mn-ea"/>
                <a:cs typeface="+mn-cs"/>
              </a:rPr>
              <a:t>10 </a:t>
            </a:r>
            <a:r>
              <a:rPr lang="tr-TR" sz="2600" dirty="0" smtClean="0"/>
              <a:t>m</a:t>
            </a:r>
            <a:r>
              <a:rPr lang="tr-TR" sz="2600" baseline="30000" dirty="0" smtClean="0"/>
              <a:t>3</a:t>
            </a:r>
          </a:p>
          <a:p>
            <a:endParaRPr lang="tr-TR" sz="2600" dirty="0"/>
          </a:p>
          <a:p>
            <a:r>
              <a:rPr lang="tr-TR" sz="2600" spc="10" dirty="0" smtClean="0"/>
              <a:t>Suyun özkütlesi:</a:t>
            </a:r>
            <a:r>
              <a:rPr lang="en-US" sz="2600" spc="10" dirty="0" smtClean="0"/>
              <a:t> </a:t>
            </a:r>
            <a:r>
              <a:rPr lang="tr-TR" sz="2600" spc="10" dirty="0" smtClean="0"/>
              <a:t>1 g/</a:t>
            </a:r>
            <a:r>
              <a:rPr lang="tr-TR" sz="2600" dirty="0"/>
              <a:t>m</a:t>
            </a:r>
            <a:r>
              <a:rPr lang="tr-TR" sz="2600" baseline="30000" dirty="0"/>
              <a:t>3</a:t>
            </a:r>
            <a:endParaRPr lang="tr-TR" sz="2600" dirty="0"/>
          </a:p>
          <a:p>
            <a:pPr marR="0" algn="l" defTabSz="914400" rtl="0" eaLnBrk="1" fontAlgn="auto" latinLnBrk="0" hangingPunct="1">
              <a:lnSpc>
                <a:spcPct val="95000"/>
              </a:lnSpc>
              <a:spcBef>
                <a:spcPts val="1400"/>
              </a:spcBef>
              <a:spcAft>
                <a:spcPts val="200"/>
              </a:spcAft>
              <a:buClr>
                <a:schemeClr val="accent1"/>
              </a:buClr>
              <a:buSzPct val="80000"/>
              <a:tabLst/>
            </a:pPr>
            <a:r>
              <a:rPr kumimoji="0" lang="tr-TR" sz="2600" i="0" u="none" strike="noStrike" kern="1200" cap="none" spc="10" normalizeH="0" dirty="0" smtClean="0">
                <a:ln>
                  <a:noFill/>
                </a:ln>
                <a:effectLst/>
                <a:uLnTx/>
                <a:uFillTx/>
                <a:latin typeface="+mn-lt"/>
                <a:ea typeface="+mn-ea"/>
                <a:cs typeface="+mn-cs"/>
              </a:rPr>
              <a:t>Suyun kütlesi:</a:t>
            </a:r>
          </a:p>
          <a:p>
            <a:pPr marR="0" algn="l" defTabSz="914400" rtl="0" eaLnBrk="1" fontAlgn="auto" latinLnBrk="0" hangingPunct="1">
              <a:lnSpc>
                <a:spcPct val="95000"/>
              </a:lnSpc>
              <a:spcBef>
                <a:spcPts val="1400"/>
              </a:spcBef>
              <a:spcAft>
                <a:spcPts val="200"/>
              </a:spcAft>
              <a:buClr>
                <a:schemeClr val="accent1"/>
              </a:buClr>
              <a:buSzPct val="80000"/>
              <a:tabLst/>
            </a:pPr>
            <a:r>
              <a:rPr lang="tr-TR" sz="2600" spc="10" dirty="0" smtClean="0"/>
              <a:t>Suyun ağırlığı:</a:t>
            </a:r>
          </a:p>
          <a:p>
            <a:pPr marR="0" algn="l" defTabSz="914400" rtl="0" eaLnBrk="1" fontAlgn="auto" latinLnBrk="0" hangingPunct="1">
              <a:lnSpc>
                <a:spcPct val="95000"/>
              </a:lnSpc>
              <a:spcBef>
                <a:spcPts val="1400"/>
              </a:spcBef>
              <a:spcAft>
                <a:spcPts val="200"/>
              </a:spcAft>
              <a:buClr>
                <a:schemeClr val="accent1"/>
              </a:buClr>
              <a:buSzPct val="80000"/>
              <a:tabLst/>
            </a:pPr>
            <a:r>
              <a:rPr lang="tr-TR" sz="2600" spc="10" dirty="0" smtClean="0"/>
              <a:t>Uygulanan kaldırma kuvveti: </a:t>
            </a:r>
          </a:p>
          <a:p>
            <a:pPr marR="0" algn="l" defTabSz="914400" rtl="0" eaLnBrk="1" fontAlgn="auto" latinLnBrk="0" hangingPunct="1">
              <a:lnSpc>
                <a:spcPct val="95000"/>
              </a:lnSpc>
              <a:spcBef>
                <a:spcPts val="1400"/>
              </a:spcBef>
              <a:spcAft>
                <a:spcPts val="200"/>
              </a:spcAft>
              <a:buClr>
                <a:schemeClr val="accent1"/>
              </a:buClr>
              <a:buSzPct val="80000"/>
              <a:tabLst/>
            </a:pPr>
            <a:r>
              <a:rPr lang="tr-TR" sz="2600" spc="10" dirty="0" smtClean="0"/>
              <a:t>Cismin özkütlesi: </a:t>
            </a:r>
          </a:p>
          <a:p>
            <a:pPr marR="0" algn="l" defTabSz="914400" rtl="0" eaLnBrk="1" fontAlgn="auto" latinLnBrk="0" hangingPunct="1">
              <a:lnSpc>
                <a:spcPct val="95000"/>
              </a:lnSpc>
              <a:spcBef>
                <a:spcPts val="1400"/>
              </a:spcBef>
              <a:spcAft>
                <a:spcPts val="200"/>
              </a:spcAft>
              <a:buClr>
                <a:schemeClr val="accent1"/>
              </a:buClr>
              <a:buSzPct val="80000"/>
              <a:tabLst/>
            </a:pPr>
            <a:endParaRPr lang="tr-TR" sz="2600" spc="10" dirty="0" smtClean="0"/>
          </a:p>
          <a:p>
            <a:pPr marR="0" algn="l" defTabSz="914400" rtl="0" eaLnBrk="1" fontAlgn="auto" latinLnBrk="0" hangingPunct="1">
              <a:lnSpc>
                <a:spcPct val="95000"/>
              </a:lnSpc>
              <a:spcBef>
                <a:spcPts val="1400"/>
              </a:spcBef>
              <a:spcAft>
                <a:spcPts val="200"/>
              </a:spcAft>
              <a:buClr>
                <a:schemeClr val="accent1"/>
              </a:buClr>
              <a:buSzPct val="80000"/>
              <a:tabLst/>
            </a:pPr>
            <a:endParaRPr lang="tr-TR" sz="2600" spc="10" dirty="0" smtClean="0"/>
          </a:p>
        </p:txBody>
      </p:sp>
    </p:spTree>
    <p:extLst>
      <p:ext uri="{BB962C8B-B14F-4D97-AF65-F5344CB8AC3E}">
        <p14:creationId xmlns:p14="http://schemas.microsoft.com/office/powerpoint/2010/main" val="1142058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theme/theme1.xml><?xml version="1.0" encoding="utf-8"?>
<a:theme xmlns:a="http://schemas.openxmlformats.org/drawingml/2006/main" name="View">
  <a:themeElements>
    <a:clrScheme name="View">
      <a:dk1>
        <a:sysClr val="windowText" lastClr="000000"/>
      </a:dk1>
      <a:lt1>
        <a:sysClr val="window" lastClr="FFFFFF"/>
      </a:lt1>
      <a:dk2>
        <a:srgbClr val="666666"/>
      </a:dk2>
      <a:lt2>
        <a:srgbClr val="D2D2D2"/>
      </a:lt2>
      <a:accent1>
        <a:srgbClr val="FF388C"/>
      </a:accent1>
      <a:accent2>
        <a:srgbClr val="D70D5E"/>
      </a:accent2>
      <a:accent3>
        <a:srgbClr val="98037E"/>
      </a:accent3>
      <a:accent4>
        <a:srgbClr val="68027D"/>
      </a:accent4>
      <a:accent5>
        <a:srgbClr val="095ACA"/>
      </a:accent5>
      <a:accent6>
        <a:srgbClr val="063597"/>
      </a:accent6>
      <a:hlink>
        <a:srgbClr val="17BBFD"/>
      </a:hlink>
      <a:folHlink>
        <a:srgbClr val="FF79C2"/>
      </a:folHlink>
    </a:clrScheme>
    <a:fontScheme name="View">
      <a:majorFont>
        <a:latin typeface="Century Schoolbook"/>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3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txDef>
      <a:spPr>
        <a:solidFill>
          <a:schemeClr val="bg1"/>
        </a:solidFill>
        <a:ln w="28575">
          <a:solidFill>
            <a:schemeClr val="accent5">
              <a:lumMod val="60000"/>
              <a:lumOff val="40000"/>
            </a:schemeClr>
          </a:solidFill>
        </a:ln>
      </a:spPr>
      <a:bodyPr vert="horz" lIns="91440" tIns="45720" rIns="91440" bIns="45720" rtlCol="0">
        <a:normAutofit fontScale="55000" lnSpcReduction="20000"/>
      </a:bodyPr>
      <a:lstStyle>
        <a:defPPr marL="182880" marR="0" indent="-182880" algn="l" defTabSz="914400" rtl="0" eaLnBrk="1" fontAlgn="auto" latinLnBrk="0" hangingPunct="1">
          <a:lnSpc>
            <a:spcPct val="95000"/>
          </a:lnSpc>
          <a:spcBef>
            <a:spcPts val="1400"/>
          </a:spcBef>
          <a:spcAft>
            <a:spcPts val="200"/>
          </a:spcAft>
          <a:buClr>
            <a:schemeClr val="accent1"/>
          </a:buClr>
          <a:buSzPct val="80000"/>
          <a:buFont typeface="Arial" pitchFamily="34" charset="0"/>
          <a:buChar char="•"/>
          <a:tabLst/>
          <a:defRPr kumimoji="0" sz="2600" b="0" i="0" u="none" strike="noStrike" kern="1200" cap="none" spc="10" normalizeH="0" baseline="0" noProof="0" dirty="0" smtClean="0">
            <a:ln>
              <a:noFill/>
            </a:ln>
            <a:solidFill>
              <a:schemeClr val="tx1">
                <a:lumMod val="65000"/>
                <a:lumOff val="35000"/>
              </a:schemeClr>
            </a:solidFill>
            <a:effectLst/>
            <a:uLnTx/>
            <a:uFillTx/>
            <a:latin typeface="+mn-lt"/>
            <a:ea typeface="+mn-ea"/>
            <a:cs typeface="+mn-cs"/>
          </a:defRPr>
        </a:defPPr>
      </a:lstStyle>
    </a:txDef>
  </a:objectDefaults>
  <a:extraClrSchemeLst/>
  <a:extLst>
    <a:ext uri="{05A4C25C-085E-4340-85A3-A5531E510DB2}">
      <thm15:themeFamily xmlns:thm15="http://schemas.microsoft.com/office/thememl/2012/main" name="View" id="{BA0EB5A6-F2D4-4F82-977B-64ADEE4A2A69}" vid="{23C5FE65-18CC-4A65-9EBC-B05E331504E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TM03457515[[fn=View]]</Template>
  <TotalTime>5340</TotalTime>
  <Words>2258</Words>
  <Application>Microsoft Office PowerPoint</Application>
  <PresentationFormat>Widescreen</PresentationFormat>
  <Paragraphs>730</Paragraphs>
  <Slides>43</Slides>
  <Notes>38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43</vt:i4>
      </vt:variant>
    </vt:vector>
  </HeadingPairs>
  <TitlesOfParts>
    <vt:vector size="49" baseType="lpstr">
      <vt:lpstr>Arial</vt:lpstr>
      <vt:lpstr>Calibri</vt:lpstr>
      <vt:lpstr>Century Schoolbook</vt:lpstr>
      <vt:lpstr>Wingdings</vt:lpstr>
      <vt:lpstr>Wingdings 2</vt:lpstr>
      <vt:lpstr>View</vt:lpstr>
      <vt:lpstr>      10. SINIF: 1. ÜNİTE:  BASINÇ VE KALDIRMA KUVVETİ-4 </vt:lpstr>
      <vt:lpstr>Kazanımlar</vt:lpstr>
      <vt:lpstr>Geçen Haftanın Özeti</vt:lpstr>
      <vt:lpstr>Neler öğreneceğiz?</vt:lpstr>
      <vt:lpstr>Maymun-Fıstık Deneyi</vt:lpstr>
      <vt:lpstr>Gemi neden yüzer?</vt:lpstr>
      <vt:lpstr>Archiemedes İlkesi</vt:lpstr>
      <vt:lpstr>Archiemedes İlkesi</vt:lpstr>
      <vt:lpstr>Yüzme</vt:lpstr>
      <vt:lpstr>Yüzme</vt:lpstr>
      <vt:lpstr>Askıda Kalma</vt:lpstr>
      <vt:lpstr>Askıda Kalma</vt:lpstr>
      <vt:lpstr>Batma</vt:lpstr>
      <vt:lpstr>Batma</vt:lpstr>
      <vt:lpstr>Yüzme, Askıda Kalma, Batma</vt:lpstr>
      <vt:lpstr>Yüzme, Askıda Kalma, Batma</vt:lpstr>
      <vt:lpstr>Yüzme, Askıda Kalma, Batma</vt:lpstr>
      <vt:lpstr>Yüzme, Askıda Kalma, Batma</vt:lpstr>
      <vt:lpstr>Yüzme, Askıda Kalma, Batma</vt:lpstr>
      <vt:lpstr>Gemi neden yüzer?</vt:lpstr>
      <vt:lpstr>Gemi neden yüzer?</vt:lpstr>
      <vt:lpstr>Gemi neden yüzer?</vt:lpstr>
      <vt:lpstr>Örnek</vt:lpstr>
      <vt:lpstr>Özet</vt:lpstr>
      <vt:lpstr>Soru Çözümü</vt:lpstr>
      <vt:lpstr>Soru Çözümü</vt:lpstr>
      <vt:lpstr>Soru Çözümü</vt:lpstr>
      <vt:lpstr>Soru Çözümü</vt:lpstr>
      <vt:lpstr>Soru Çözümü</vt:lpstr>
      <vt:lpstr>Soru Çözümü</vt:lpstr>
      <vt:lpstr>Soru Çözümü</vt:lpstr>
      <vt:lpstr>Soru Çözümü</vt:lpstr>
      <vt:lpstr>Soru Çözümü</vt:lpstr>
      <vt:lpstr>Soru Çözümü</vt:lpstr>
      <vt:lpstr>Soru Çözümü</vt:lpstr>
      <vt:lpstr>Soru Çözümü</vt:lpstr>
      <vt:lpstr>Soru Çözümü</vt:lpstr>
      <vt:lpstr>Soru Çözümü</vt:lpstr>
      <vt:lpstr>Soru Çözümü</vt:lpstr>
      <vt:lpstr>Soru Çözümü</vt:lpstr>
      <vt:lpstr>Soru Çözümü</vt:lpstr>
      <vt:lpstr>Neler Öğrendik?</vt:lpstr>
      <vt:lpstr>Gelecek hafta</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Lise Öğrencilerinin Basit Elektrik Devreleri ve Geometrik Optik Konusundaki Kavram Yanılgıları</dc:title>
  <dc:creator>Dilber</dc:creator>
  <cp:lastModifiedBy>Dilber</cp:lastModifiedBy>
  <cp:revision>306</cp:revision>
  <dcterms:created xsi:type="dcterms:W3CDTF">2016-08-15T13:01:36Z</dcterms:created>
  <dcterms:modified xsi:type="dcterms:W3CDTF">2017-10-27T14:51:55Z</dcterms:modified>
</cp:coreProperties>
</file>