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47"/>
  </p:notesMasterIdLst>
  <p:handoutMasterIdLst>
    <p:handoutMasterId r:id="rId48"/>
  </p:handoutMasterIdLst>
  <p:sldIdLst>
    <p:sldId id="365" r:id="rId2"/>
    <p:sldId id="366" r:id="rId3"/>
    <p:sldId id="367" r:id="rId4"/>
    <p:sldId id="372" r:id="rId5"/>
    <p:sldId id="475" r:id="rId6"/>
    <p:sldId id="441" r:id="rId7"/>
    <p:sldId id="394" r:id="rId8"/>
    <p:sldId id="442" r:id="rId9"/>
    <p:sldId id="443" r:id="rId10"/>
    <p:sldId id="453" r:id="rId11"/>
    <p:sldId id="458" r:id="rId12"/>
    <p:sldId id="459" r:id="rId13"/>
    <p:sldId id="460" r:id="rId14"/>
    <p:sldId id="444" r:id="rId15"/>
    <p:sldId id="445" r:id="rId16"/>
    <p:sldId id="451" r:id="rId17"/>
    <p:sldId id="461" r:id="rId18"/>
    <p:sldId id="446" r:id="rId19"/>
    <p:sldId id="447" r:id="rId20"/>
    <p:sldId id="452" r:id="rId21"/>
    <p:sldId id="448" r:id="rId22"/>
    <p:sldId id="454" r:id="rId23"/>
    <p:sldId id="449" r:id="rId24"/>
    <p:sldId id="455" r:id="rId25"/>
    <p:sldId id="450" r:id="rId26"/>
    <p:sldId id="456" r:id="rId27"/>
    <p:sldId id="457" r:id="rId28"/>
    <p:sldId id="476" r:id="rId29"/>
    <p:sldId id="477" r:id="rId30"/>
    <p:sldId id="403" r:id="rId31"/>
    <p:sldId id="435" r:id="rId32"/>
    <p:sldId id="462" r:id="rId33"/>
    <p:sldId id="463" r:id="rId34"/>
    <p:sldId id="464" r:id="rId35"/>
    <p:sldId id="465" r:id="rId36"/>
    <p:sldId id="467" r:id="rId37"/>
    <p:sldId id="468" r:id="rId38"/>
    <p:sldId id="469" r:id="rId39"/>
    <p:sldId id="470" r:id="rId40"/>
    <p:sldId id="471" r:id="rId41"/>
    <p:sldId id="472" r:id="rId42"/>
    <p:sldId id="473" r:id="rId43"/>
    <p:sldId id="429" r:id="rId44"/>
    <p:sldId id="371" r:id="rId45"/>
    <p:sldId id="370" r:id="rId46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5" autoAdjust="0"/>
    <p:restoredTop sz="86600" autoAdjust="0"/>
  </p:normalViewPr>
  <p:slideViewPr>
    <p:cSldViewPr snapToObjects="1">
      <p:cViewPr varScale="1">
        <p:scale>
          <a:sx n="97" d="100"/>
          <a:sy n="97" d="100"/>
        </p:scale>
        <p:origin x="3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28.12.2018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28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837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182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266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227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826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966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2612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255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https://www.youtube.com/watch?v=5gq3Vm4vifU</a:t>
            </a:r>
          </a:p>
          <a:p>
            <a:endParaRPr lang="en-US" dirty="0" smtClean="0"/>
          </a:p>
          <a:p>
            <a:r>
              <a:rPr lang="en-US" dirty="0" smtClean="0"/>
              <a:t>Vida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taşıma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972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https://www.youtube.com/watch?v=5gq3Vm4vifU</a:t>
            </a:r>
          </a:p>
          <a:p>
            <a:endParaRPr lang="en-US" dirty="0" smtClean="0"/>
          </a:p>
          <a:p>
            <a:r>
              <a:rPr lang="en-US" dirty="0" smtClean="0"/>
              <a:t>Vida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taşıma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4988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0456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3380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6183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410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9505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359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799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6419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105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8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9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527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23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557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63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28.12.2018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gq3Vm4vifU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YlYEi0PgG1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6XyLQC_RRQ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24.png"/><Relationship Id="rId9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tr-TR" dirty="0" smtClean="0">
                <a:latin typeface="Calibri" pitchFamily="34" charset="0"/>
                <a:cs typeface="Calibri" pitchFamily="34" charset="0"/>
              </a:rPr>
              <a:t>KUVVET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HAREKET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Basit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Makineler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1536258"/>
            <a:ext cx="2880320" cy="27671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008" y="4611942"/>
            <a:ext cx="3456384" cy="21816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0136" y="1536258"/>
            <a:ext cx="4808132" cy="24040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94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674" y="548465"/>
            <a:ext cx="3712451" cy="3503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992" y="4362601"/>
            <a:ext cx="2736304" cy="21356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7115" y="1449762"/>
            <a:ext cx="3375620" cy="24529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156" y="3974123"/>
            <a:ext cx="3514726" cy="25199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157" y="1700808"/>
            <a:ext cx="6094119" cy="180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3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700808"/>
            <a:ext cx="7344816" cy="25168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4217696"/>
            <a:ext cx="3133616" cy="23166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0256" y="4217696"/>
            <a:ext cx="3327098" cy="26139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8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Basit Makara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41132" y="1701531"/>
            <a:ext cx="55241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803275" indent="-803275"/>
            <a:r>
              <a:rPr lang="tr-TR" dirty="0" smtClean="0"/>
              <a:t>Tanım: Çevresinden geçen ip çekildiğinde yalnızca dönme hareketi yapabilen makaralara sabit makaralar denir.</a:t>
            </a:r>
            <a:endParaRPr lang="en-US" dirty="0" smtClean="0"/>
          </a:p>
          <a:p>
            <a:pPr marL="803275" indent="-803275"/>
            <a:endParaRPr lang="en-US" dirty="0"/>
          </a:p>
          <a:p>
            <a:pPr marL="803275" indent="-803275"/>
            <a:endParaRPr lang="tr-TR" dirty="0" smtClean="0"/>
          </a:p>
          <a:p>
            <a:pPr marL="803275"/>
            <a:r>
              <a:rPr lang="tr-TR" dirty="0" smtClean="0"/>
              <a:t>Yükün makaranın eksenine asıldığı makaralara hareketli Makara denir.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2543" y="1701531"/>
            <a:ext cx="4105275" cy="21240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32" y="4221088"/>
            <a:ext cx="4610100" cy="2352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74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Palangalar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03275" indent="-803275"/>
            <a:r>
              <a:rPr lang="tr-TR" dirty="0" smtClean="0"/>
              <a:t>Tanım: Hareketli ve sabit makaralardan oluşan sisteme denir.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3506887"/>
            <a:ext cx="7344117" cy="23703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Palangalar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806" y="1412776"/>
            <a:ext cx="4857750" cy="50101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0296" y="1419414"/>
            <a:ext cx="3383160" cy="45298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2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Palangalar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52" y="1628800"/>
            <a:ext cx="1527946" cy="4641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1628800"/>
            <a:ext cx="5946173" cy="4752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1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Eğik Düzlem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5182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İki ucu arasında yükseklik farkı bulunan yüzeylere denir.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670" y="2780928"/>
            <a:ext cx="4581525" cy="2524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247" y="5200362"/>
            <a:ext cx="3662147" cy="1468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0005" y="3280990"/>
            <a:ext cx="3000375" cy="152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39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2594" y="636016"/>
            <a:ext cx="3030070" cy="3030070"/>
          </a:xfrm>
          <a:prstGeom prst="rect">
            <a:avLst/>
          </a:prstGeom>
        </p:spPr>
      </p:pic>
      <p:sp>
        <p:nvSpPr>
          <p:cNvPr id="36" name="35 Metin kutusu"/>
          <p:cNvSpPr txBox="1"/>
          <p:nvPr/>
        </p:nvSpPr>
        <p:spPr>
          <a:xfrm>
            <a:off x="3021214" y="636016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itchFamily="34" charset="0"/>
                <a:cs typeface="Calibri" pitchFamily="34" charset="0"/>
              </a:rPr>
              <a:t>Vida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97710" y="122079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Düzgün bir silindirik veya konik bir yüzey üzerine helisel (</a:t>
            </a:r>
            <a:r>
              <a:rPr lang="tr-TR" dirty="0" err="1" smtClean="0"/>
              <a:t>eğrisel</a:t>
            </a:r>
            <a:r>
              <a:rPr lang="tr-TR" dirty="0" smtClean="0"/>
              <a:t>) olarak açılmış oluklardır.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7710" y="2411819"/>
            <a:ext cx="6119842" cy="3465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756" y="4437112"/>
            <a:ext cx="3130244" cy="21798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079" y="548680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810887" y="1311159"/>
            <a:ext cx="11381113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b="1" dirty="0"/>
              <a:t>11.1.10. BASİT MAKİNELER </a:t>
            </a:r>
            <a:endParaRPr lang="tr-TR" dirty="0"/>
          </a:p>
          <a:p>
            <a:r>
              <a:rPr lang="tr-TR" b="1" dirty="0"/>
              <a:t>11.1.10.1. Günlük hayatta kullanılan basit makinelerin işlevlerini açıklar. </a:t>
            </a:r>
            <a:endParaRPr lang="tr-TR" dirty="0"/>
          </a:p>
          <a:p>
            <a:pPr marL="1258888" indent="-344488"/>
            <a:r>
              <a:rPr lang="tr-TR" i="1" dirty="0"/>
              <a:t>Kaldıraç, sabit ve hareketli makara, palanga, eğik düzlem, vida, çıkrık, çark ve kasnak ile sınırlı kalınır. </a:t>
            </a:r>
          </a:p>
          <a:p>
            <a:r>
              <a:rPr lang="tr-TR" b="1" dirty="0"/>
              <a:t>11.1.10.2. Basit makineler ile ilgili hesaplamalar yapar. </a:t>
            </a:r>
            <a:endParaRPr lang="tr-TR" dirty="0"/>
          </a:p>
          <a:p>
            <a:pPr marL="1258888" indent="-344488"/>
            <a:r>
              <a:rPr lang="tr-TR" i="1" dirty="0"/>
              <a:t>a) İkiden fazla basit makinenin bir arada olduğu sistemlerle ilgili matematiksel hesaplamalara girilmez. </a:t>
            </a:r>
          </a:p>
          <a:p>
            <a:pPr marL="1258888" indent="-344488"/>
            <a:r>
              <a:rPr lang="tr-TR" i="1" dirty="0"/>
              <a:t>b) Hesaplamaların günlük hayatta kullanılan basit makine örnekleri (anahtar gibi) üzerinden yapılması sağlanır. </a:t>
            </a:r>
          </a:p>
          <a:p>
            <a:pPr marL="1258888" indent="-344488"/>
            <a:r>
              <a:rPr lang="tr-TR" i="1" dirty="0"/>
              <a:t>c) Basit makinelerde verim ile ilgili matematiksel hesaplamalar yapılması sağlanır. </a:t>
            </a:r>
          </a:p>
          <a:p>
            <a:r>
              <a:rPr lang="tr-TR" b="1" dirty="0"/>
              <a:t>11.1.10.3. Hayatı kolaylaştırmak amacıyla basit makinelerden oluşan güvenli bir sistem tasarlar. </a:t>
            </a:r>
            <a:endParaRPr lang="tr-TR" dirty="0"/>
          </a:p>
          <a:p>
            <a:pPr marL="1258888" indent="-344488"/>
            <a:r>
              <a:rPr lang="tr-TR" i="1" dirty="0"/>
              <a:t>a) Atık malzeme ve bilişim teknolojilerinden yararlanmaları için teşvik edilmelidir. </a:t>
            </a:r>
            <a:endParaRPr lang="tr-TR" dirty="0"/>
          </a:p>
          <a:p>
            <a:pPr marL="1258888" indent="-344488"/>
            <a:r>
              <a:rPr lang="tr-TR" i="1" dirty="0"/>
              <a:t>b) Basit makine sistemlerinin kullanıldığı alanlarda iş sağlığı ve güvenliğini arttırıcı tedbirlere yönelik araştırma yapılması sağlanır. </a:t>
            </a:r>
            <a:endParaRPr lang="tr-TR" dirty="0"/>
          </a:p>
          <a:p>
            <a:pPr marL="1258888" indent="-344488"/>
            <a:r>
              <a:rPr lang="tr-TR" i="1" dirty="0"/>
              <a:t>c) Yapılan özgün tasarımlara patent alınabileceği vurgulanarak öğrenciler, proje yarışmalarına katılmaları konusunda teşvik edilmelidir. </a:t>
            </a:r>
            <a:endParaRPr lang="tr-TR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itchFamily="34" charset="0"/>
                <a:cs typeface="Calibri" pitchFamily="34" charset="0"/>
              </a:rPr>
              <a:t>Vida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6" y="1442216"/>
            <a:ext cx="4608512" cy="19257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928" y="3717032"/>
            <a:ext cx="2644346" cy="28020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939" y="1227693"/>
            <a:ext cx="2588395" cy="34787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9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Çıkrık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b="1" dirty="0" smtClean="0"/>
              <a:t>Tanım: </a:t>
            </a:r>
            <a:r>
              <a:rPr lang="tr-TR" dirty="0" smtClean="0"/>
              <a:t>Aynı eksen etrafında dönebilen yarıçapları farklı iki silindirden oluşan sisteme çıkrık denir.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596" y="2532635"/>
            <a:ext cx="3035980" cy="21297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361" y="3645024"/>
            <a:ext cx="5139881" cy="2160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6196" y="4791248"/>
            <a:ext cx="2362200" cy="1933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4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Çıkrık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880" y="1412776"/>
            <a:ext cx="4981575" cy="29051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286" y="4247262"/>
            <a:ext cx="3910236" cy="25905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Çark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b="1" dirty="0" smtClean="0"/>
              <a:t>Tanım: </a:t>
            </a:r>
            <a:r>
              <a:rPr lang="tr-TR" dirty="0" smtClean="0"/>
              <a:t>Dişlerle birbirini döndüren sistemlerdir. Kuvvetten kazanç olmaz.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2322281"/>
            <a:ext cx="3456384" cy="21002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401" y="4583652"/>
            <a:ext cx="2993785" cy="22743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15566"/>
          <a:stretch/>
        </p:blipFill>
        <p:spPr>
          <a:xfrm>
            <a:off x="2953844" y="2953236"/>
            <a:ext cx="4078260" cy="2468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23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32826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Calibri" pitchFamily="34" charset="0"/>
                <a:cs typeface="Calibri" pitchFamily="34" charset="0"/>
              </a:rPr>
              <a:t>Çark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670" y="1635929"/>
            <a:ext cx="8528111" cy="4529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361677" y="650989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Kasnak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2656933"/>
            <a:ext cx="2409056" cy="22163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403" y="2264598"/>
            <a:ext cx="3957635" cy="20505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446" y="4155566"/>
            <a:ext cx="4158082" cy="18668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685" y="5115595"/>
            <a:ext cx="2609850" cy="1752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6240" y="871562"/>
            <a:ext cx="3570741" cy="17853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06724" y="3468548"/>
            <a:ext cx="1755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</a:t>
            </a:r>
            <a:r>
              <a:rPr lang="en-US" baseline="-25000" dirty="0" smtClean="0"/>
              <a:t>1</a:t>
            </a:r>
            <a:r>
              <a:rPr lang="tr-TR" dirty="0" smtClean="0"/>
              <a:t> . r</a:t>
            </a:r>
            <a:r>
              <a:rPr lang="en-US" baseline="-25000" dirty="0" smtClean="0"/>
              <a:t>1</a:t>
            </a:r>
            <a:r>
              <a:rPr lang="tr-TR" dirty="0" smtClean="0"/>
              <a:t> = f</a:t>
            </a:r>
            <a:r>
              <a:rPr lang="en-US" baseline="-25000" dirty="0" smtClean="0"/>
              <a:t>2</a:t>
            </a:r>
            <a:r>
              <a:rPr lang="tr-TR" dirty="0" smtClean="0"/>
              <a:t> . R</a:t>
            </a:r>
            <a:r>
              <a:rPr lang="en-US" baseline="-25000" dirty="0" smtClean="0"/>
              <a:t>2</a:t>
            </a:r>
            <a:endParaRPr lang="tr-TR" baseline="-25000" dirty="0" smtClean="0"/>
          </a:p>
          <a:p>
            <a:endParaRPr lang="tr-TR" dirty="0" smtClean="0"/>
          </a:p>
          <a:p>
            <a:r>
              <a:rPr lang="tr-TR" dirty="0" smtClean="0"/>
              <a:t>r : yarıçap</a:t>
            </a:r>
          </a:p>
          <a:p>
            <a:r>
              <a:rPr lang="tr-TR" dirty="0" smtClean="0"/>
              <a:t>f : tur sayısı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59695" y="1286885"/>
            <a:ext cx="48965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Kayışlarla birbirini döndüren sistemlerdir. Kuvvetten kazanç olmaz.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828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Verim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31704" y="2924944"/>
                <a:ext cx="8064896" cy="6137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𝑉𝑒𝑟𝑖𝑚</m:t>
                    </m:r>
                    <m:r>
                      <a:rPr lang="tr-TR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İş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𝑉𝑒𝑟𝑖𝑙𝑒𝑛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İş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𝐴𝑙𝚤𝑛𝑎𝑛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𝑉𝑒𝑟𝑖𝑙𝑒𝑛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𝑘𝑎𝑧𝑎𝑛𝑑𝚤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𝑒𝑛𝑒𝑟𝑗𝑖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𝐾𝑢𝑣𝑣𝑒𝑡𝑖𝑛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𝑦𝑎𝑝𝑡𝚤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</m:den>
                    </m:f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2924944"/>
                <a:ext cx="8064896" cy="6137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77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2783632" y="642918"/>
            <a:ext cx="9145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latin typeface="Calibri" pitchFamily="34" charset="0"/>
                <a:cs typeface="Calibri" pitchFamily="34" charset="0"/>
              </a:rPr>
              <a:t>Günlük Hayattaki Bir Sorunu Çözebilecek Bir Basit Makina Tasarlayalım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0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4535" y="1058213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Dünya’yı Yerinden Oynatabilir miyim?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3212976"/>
            <a:ext cx="5379561" cy="2808312"/>
          </a:xfrm>
          <a:prstGeom prst="rect">
            <a:avLst/>
          </a:prstGeom>
        </p:spPr>
      </p:pic>
      <p:pic>
        <p:nvPicPr>
          <p:cNvPr id="5" name="Picture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036" y="2046967"/>
            <a:ext cx="3963028" cy="3974321"/>
          </a:xfrm>
          <a:prstGeom prst="rect">
            <a:avLst/>
          </a:prstGeom>
        </p:spPr>
      </p:pic>
      <p:sp>
        <p:nvSpPr>
          <p:cNvPr id="7" name="Left Brace 6"/>
          <p:cNvSpPr/>
          <p:nvPr/>
        </p:nvSpPr>
        <p:spPr>
          <a:xfrm rot="16200000">
            <a:off x="10031105" y="4527326"/>
            <a:ext cx="377770" cy="147922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Left Brace 7"/>
          <p:cNvSpPr/>
          <p:nvPr/>
        </p:nvSpPr>
        <p:spPr>
          <a:xfrm rot="16200000">
            <a:off x="8399267" y="4343167"/>
            <a:ext cx="346226" cy="181599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194712" y="5504944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=?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10038717" y="5488921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/>
              <a:t>=?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5680" y="6054774"/>
            <a:ext cx="35846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/>
              <a:t>https://www.youtube.com/watch?v=YlYEi0PgG1g</a:t>
            </a:r>
          </a:p>
        </p:txBody>
      </p:sp>
    </p:spTree>
    <p:extLst>
      <p:ext uri="{BB962C8B-B14F-4D97-AF65-F5344CB8AC3E}">
        <p14:creationId xmlns:p14="http://schemas.microsoft.com/office/powerpoint/2010/main" val="73041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752" y="761652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Bir Zayıf Kişi Dört Kuvvetliyi Yenebilir mi?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</a:rPr>
              <a:t>Bir-</a:t>
            </a:r>
            <a:r>
              <a:rPr lang="tr-TR" sz="1600" dirty="0" err="1">
                <a:solidFill>
                  <a:srgbClr val="00B050"/>
                </a:solidFill>
              </a:rPr>
              <a:t>Dört’ü</a:t>
            </a:r>
            <a:r>
              <a:rPr lang="tr-TR" sz="1600" dirty="0">
                <a:solidFill>
                  <a:srgbClr val="00B05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340" y="1484784"/>
            <a:ext cx="4088932" cy="44109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5340" y="5924708"/>
            <a:ext cx="4001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https://www.youtube.com/watch?v=z6XyLQC_RRQ</a:t>
            </a:r>
          </a:p>
        </p:txBody>
      </p:sp>
    </p:spTree>
    <p:extLst>
      <p:ext uri="{BB962C8B-B14F-4D97-AF65-F5344CB8AC3E}">
        <p14:creationId xmlns:p14="http://schemas.microsoft.com/office/powerpoint/2010/main" val="30441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38612" y="76030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151784" y="1916832"/>
            <a:ext cx="36433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Bir-</a:t>
            </a:r>
            <a:r>
              <a:rPr lang="tr-TR" dirty="0" err="1" smtClean="0"/>
              <a:t>Dört’ü</a:t>
            </a:r>
            <a:r>
              <a:rPr lang="tr-TR" dirty="0" smtClean="0"/>
              <a:t> Yener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Basit Makineler ve İşlevleri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Verim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Makine Tasarlama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Dünya’yı Oynatabilir miyiz?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Bir-</a:t>
            </a:r>
            <a:r>
              <a:rPr lang="tr-TR" dirty="0" err="1"/>
              <a:t>Dört’ü</a:t>
            </a:r>
            <a:r>
              <a:rPr lang="tr-TR" dirty="0"/>
              <a:t> Yener mi?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7728" y="847088"/>
            <a:ext cx="38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911" y="1556793"/>
            <a:ext cx="2291163" cy="18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443" r="58874"/>
          <a:stretch/>
        </p:blipFill>
        <p:spPr>
          <a:xfrm>
            <a:off x="6217920" y="1569967"/>
            <a:ext cx="1371600" cy="178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062" y="4357751"/>
            <a:ext cx="4982055" cy="19977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1841" y="58398"/>
            <a:ext cx="1563493" cy="21005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1740" y="4523191"/>
            <a:ext cx="3322099" cy="23348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0416" y="2599888"/>
            <a:ext cx="2351583" cy="1423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847" y="1556792"/>
            <a:ext cx="1691786" cy="2264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1881" y="44624"/>
            <a:ext cx="2140237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4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415680"/>
            <a:ext cx="3744416" cy="620844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10200456" y="5949280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946354"/>
            <a:ext cx="5760640" cy="517282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312024" y="487806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02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764704"/>
            <a:ext cx="4104456" cy="5902276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8544272" y="50215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6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56" y="1124744"/>
            <a:ext cx="5469352" cy="5359526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9912424" y="5211853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49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620687"/>
            <a:ext cx="4896544" cy="6202289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7032104" y="57332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5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080" y="908720"/>
            <a:ext cx="5079786" cy="5328592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816080" y="50215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62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620688"/>
            <a:ext cx="4680520" cy="5979603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9554027" y="5805264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38" y="829339"/>
            <a:ext cx="4448196" cy="5407973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10056440" y="5200151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09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6160" y="577733"/>
            <a:ext cx="3528392" cy="6015619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7528688" y="393305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3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027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595680" y="1416505"/>
            <a:ext cx="33220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Nasıl Dengede Kalıyorlar?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Denge Şartları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Düzgün Geometrik Cisimlerin Ağırlık Merkezleri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Cisimlerin Kütle ve Ağırlık Merkezleri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Cisimlerin Kütle vs Ağırlık Merkezleri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Dengede Kalıyorlar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  <p:pic>
        <p:nvPicPr>
          <p:cNvPr id="12" name="Picture 4" descr="Image result for balancing sti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6" y="1246012"/>
            <a:ext cx="3277618" cy="312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balancing bir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750" y="149051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standing near the w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376" y="2066103"/>
            <a:ext cx="2555822" cy="1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0 Resim" descr="https://upload.wikimedia.org/wikipedia/tr/thumb/2/2f/Burj_Khalifa_building.jpg/170px-Burj_Khalifa_building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90434" y="1673502"/>
            <a:ext cx="1455778" cy="3385866"/>
          </a:xfrm>
          <a:prstGeom prst="rect">
            <a:avLst/>
          </a:prstGeom>
          <a:noFill/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0434" y="5670443"/>
            <a:ext cx="2689044" cy="11499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Bir-</a:t>
            </a:r>
            <a:r>
              <a:rPr lang="tr-TR" sz="1600" dirty="0" err="1" smtClean="0">
                <a:solidFill>
                  <a:srgbClr val="FFC000"/>
                </a:solidFill>
              </a:rPr>
              <a:t>Dört’ü</a:t>
            </a:r>
            <a:r>
              <a:rPr lang="tr-TR" sz="1600" dirty="0" smtClean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9478" y="5106111"/>
            <a:ext cx="2668640" cy="168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669" y="692696"/>
            <a:ext cx="4927822" cy="4864645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8851076" y="4841983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26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048" y="908720"/>
            <a:ext cx="5278540" cy="5529899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9582136" y="539831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33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738282" y="257839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1628800"/>
            <a:ext cx="5641867" cy="4569446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384032" y="5209447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5590" y="1024855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</a:rPr>
              <a:t>Bir-</a:t>
            </a:r>
            <a:r>
              <a:rPr lang="tr-TR" sz="1600" dirty="0" err="1">
                <a:solidFill>
                  <a:srgbClr val="FF0000"/>
                </a:solidFill>
              </a:rPr>
              <a:t>Dört’ü</a:t>
            </a:r>
            <a:r>
              <a:rPr lang="tr-TR" sz="1600" dirty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Soru Çözümü</a:t>
            </a:r>
            <a:endParaRPr lang="tr-TR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6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88257" y="1916832"/>
            <a:ext cx="1053034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600" dirty="0"/>
          </a:p>
          <a:p>
            <a:r>
              <a:rPr lang="tr-TR" sz="1600" b="1" dirty="0"/>
              <a:t>11.1.10. BASİT MAKİNELER </a:t>
            </a:r>
            <a:endParaRPr lang="tr-TR" sz="1600" dirty="0"/>
          </a:p>
          <a:p>
            <a:r>
              <a:rPr lang="tr-TR" sz="1600" b="1" dirty="0"/>
              <a:t>11.1.10.1. Günlük hayatta kullanılan basit makinelerin işlevlerini açıklar. </a:t>
            </a:r>
            <a:endParaRPr lang="tr-TR" sz="1600" dirty="0"/>
          </a:p>
          <a:p>
            <a:pPr marL="1258888" indent="-344488"/>
            <a:r>
              <a:rPr lang="tr-TR" sz="1600" i="1" dirty="0"/>
              <a:t>Kaldıraç, sabit ve hareketli makara, palanga, eğik düzlem, vida, çıkrık, çark ve kasnak ile sınırlı kalınır. </a:t>
            </a:r>
          </a:p>
          <a:p>
            <a:r>
              <a:rPr lang="tr-TR" sz="1600" b="1" dirty="0"/>
              <a:t>11.1.10.2. Basit makineler ile ilgili hesaplamalar yapar. </a:t>
            </a:r>
            <a:endParaRPr lang="tr-TR" sz="1600" dirty="0"/>
          </a:p>
          <a:p>
            <a:pPr marL="1258888" indent="-344488"/>
            <a:r>
              <a:rPr lang="tr-TR" sz="1600" i="1" dirty="0"/>
              <a:t>a) İkiden fazla basit makinenin bir arada olduğu sistemlerle ilgili matematiksel hesaplamalara girilmez. </a:t>
            </a:r>
          </a:p>
          <a:p>
            <a:pPr marL="1258888" indent="-344488"/>
            <a:r>
              <a:rPr lang="tr-TR" sz="1600" i="1" dirty="0"/>
              <a:t>b) Hesaplamaların günlük hayatta kullanılan basit makine örnekleri (anahtar gibi) üzerinden yapılması sağlanır. </a:t>
            </a:r>
          </a:p>
          <a:p>
            <a:pPr marL="1258888" indent="-344488"/>
            <a:r>
              <a:rPr lang="tr-TR" sz="1600" i="1" dirty="0"/>
              <a:t>c) Basit makinelerde verim ile ilgili matematiksel hesaplamalar yapılması sağlanır. </a:t>
            </a:r>
          </a:p>
          <a:p>
            <a:r>
              <a:rPr lang="tr-TR" sz="1600" b="1" dirty="0"/>
              <a:t>11.1.10.3. Hayatı kolaylaştırmak amacıyla basit makinelerden oluşan güvenli bir sistem tasarlar. </a:t>
            </a:r>
            <a:endParaRPr lang="tr-TR" sz="1600" dirty="0"/>
          </a:p>
          <a:p>
            <a:pPr marL="1258888" indent="-344488"/>
            <a:r>
              <a:rPr lang="tr-TR" sz="1600" i="1" dirty="0"/>
              <a:t>a) Atık malzeme ve bilişim teknolojilerinden yararlanmaları için teşvik edilmelidir. </a:t>
            </a:r>
            <a:endParaRPr lang="tr-TR" sz="1600" dirty="0"/>
          </a:p>
          <a:p>
            <a:pPr marL="1258888" indent="-344488"/>
            <a:r>
              <a:rPr lang="tr-TR" sz="1600" i="1" dirty="0"/>
              <a:t>b) Basit makine sistemlerinin kullanıldığı alanlarda iş sağlığı ve güvenliğini arttırıcı tedbirlere yönelik araştırma yapılması sağlanır. </a:t>
            </a:r>
            <a:endParaRPr lang="tr-TR" sz="1600" dirty="0"/>
          </a:p>
          <a:p>
            <a:pPr marL="1258888" indent="-344488"/>
            <a:r>
              <a:rPr lang="tr-TR" sz="1600" i="1" dirty="0"/>
              <a:t>c) Yapılan özgün tasarımlara patent alınabileceği vurgulanarak öğrenciler, proje yarışmalarına katılmaları konusunda teşvik edilmelidir.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DÖNEMİN İLK HAFTASI NE </a:t>
            </a:r>
            <a:r>
              <a:rPr lang="tr-TR" sz="2800" b="1" dirty="0" smtClean="0"/>
              <a:t>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276872"/>
            <a:ext cx="1070457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11.2.1. Elektriksel Kuvvet ve Elektrik Alanı</a:t>
            </a:r>
          </a:p>
          <a:p>
            <a:endParaRPr lang="tr-TR" dirty="0"/>
          </a:p>
          <a:p>
            <a:r>
              <a:rPr lang="tr-TR" b="1" dirty="0"/>
              <a:t>11.2.1.1. Yüklü cisimler arasındaki elektriksel kuvveti etkileyen değişkenleri belirler. </a:t>
            </a:r>
            <a:endParaRPr lang="tr-TR" dirty="0"/>
          </a:p>
          <a:p>
            <a:pPr marL="796925"/>
            <a:r>
              <a:rPr lang="tr-TR" i="1" dirty="0"/>
              <a:t>a) Öğrencilerin deney veya simülasyonlardan yararlanmaları sağlanır. </a:t>
            </a:r>
            <a:endParaRPr lang="tr-TR" dirty="0"/>
          </a:p>
          <a:p>
            <a:pPr marL="796925"/>
            <a:r>
              <a:rPr lang="tr-TR" i="1" dirty="0"/>
              <a:t>b) </a:t>
            </a:r>
            <a:r>
              <a:rPr lang="tr-TR" i="1" dirty="0" err="1"/>
              <a:t>Coulomb</a:t>
            </a:r>
            <a:r>
              <a:rPr lang="tr-TR" i="1" dirty="0"/>
              <a:t> sabitinin (k), ortamın elektriksel geçirgenliği ile ilişkisi vurgulanır. </a:t>
            </a:r>
            <a:endParaRPr lang="en-US" i="1" dirty="0" smtClean="0"/>
          </a:p>
          <a:p>
            <a:endParaRPr lang="tr-TR" dirty="0"/>
          </a:p>
          <a:p>
            <a:r>
              <a:rPr lang="tr-TR" b="1" dirty="0"/>
              <a:t>11.2.1.2. Noktasal yük için elektrik alanı açıklar. </a:t>
            </a:r>
            <a:endParaRPr lang="tr-TR" dirty="0"/>
          </a:p>
          <a:p>
            <a:pPr marL="1139825" indent="-284163">
              <a:spcBef>
                <a:spcPts val="600"/>
              </a:spcBef>
              <a:spcAft>
                <a:spcPts val="600"/>
              </a:spcAft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</a:t>
            </a:r>
            <a:r>
              <a:rPr lang="en-US" sz="4800" dirty="0" err="1" smtClean="0"/>
              <a:t>Dönem</a:t>
            </a:r>
            <a:r>
              <a:rPr lang="tr-TR" sz="4800" dirty="0" smtClean="0"/>
              <a:t> </a:t>
            </a:r>
            <a:r>
              <a:rPr lang="tr-TR" sz="4800" dirty="0" smtClean="0"/>
              <a:t>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4535" y="1058213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Dünya’yı Yerinden Oynatabilir miyim?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215680" y="1916832"/>
            <a:ext cx="7455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Bana yeterince uzun bir sopa verin Dünya’yı yerinden kaldırayım.</a:t>
            </a:r>
          </a:p>
          <a:p>
            <a:r>
              <a:rPr lang="tr-TR" dirty="0" err="1" smtClean="0"/>
              <a:t>Archimedes</a:t>
            </a:r>
            <a:r>
              <a:rPr lang="tr-TR" dirty="0" smtClean="0"/>
              <a:t> (Arşimet) 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542" y="2898562"/>
            <a:ext cx="3113853" cy="312272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600056" y="2780928"/>
            <a:ext cx="5379561" cy="2808312"/>
            <a:chOff x="6600056" y="2780928"/>
            <a:chExt cx="5379561" cy="280831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00056" y="2780928"/>
              <a:ext cx="5379561" cy="2808312"/>
            </a:xfrm>
            <a:prstGeom prst="rect">
              <a:avLst/>
            </a:prstGeom>
          </p:spPr>
        </p:pic>
        <p:sp>
          <p:nvSpPr>
            <p:cNvPr id="7" name="Left Brace 6"/>
            <p:cNvSpPr/>
            <p:nvPr/>
          </p:nvSpPr>
          <p:spPr>
            <a:xfrm rot="16200000">
              <a:off x="9743073" y="4095278"/>
              <a:ext cx="377770" cy="147922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Left Brace 7"/>
            <p:cNvSpPr/>
            <p:nvPr/>
          </p:nvSpPr>
          <p:spPr>
            <a:xfrm rot="16200000">
              <a:off x="8111235" y="3911119"/>
              <a:ext cx="346226" cy="181599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06680" y="5072896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r>
                <a:rPr lang="en-US" baseline="-25000" dirty="0" smtClean="0"/>
                <a:t>1</a:t>
              </a:r>
              <a:r>
                <a:rPr lang="en-US" dirty="0" smtClean="0"/>
                <a:t>=?</a:t>
              </a:r>
              <a:endParaRPr lang="tr-TR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750685" y="5056873"/>
              <a:ext cx="707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r>
                <a:rPr lang="en-US" baseline="-25000" dirty="0" smtClean="0"/>
                <a:t>2</a:t>
              </a:r>
              <a:r>
                <a:rPr lang="en-US" dirty="0" smtClean="0"/>
                <a:t>=?</a:t>
              </a:r>
              <a:endParaRPr lang="tr-TR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Bir-</a:t>
            </a:r>
            <a:r>
              <a:rPr lang="tr-TR" sz="1600" dirty="0" err="1" smtClean="0">
                <a:solidFill>
                  <a:srgbClr val="FFC000"/>
                </a:solidFill>
              </a:rPr>
              <a:t>Dört’ü</a:t>
            </a:r>
            <a:r>
              <a:rPr lang="tr-TR" sz="1600" dirty="0" smtClean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1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752" y="761652"/>
            <a:ext cx="7298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Bir Zayıf Kişi Dört Kuvvetliyi Yenebilir mi?</a:t>
            </a:r>
            <a:endParaRPr lang="tr-T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340" y="1484784"/>
            <a:ext cx="4088932" cy="44109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Bir-</a:t>
            </a:r>
            <a:r>
              <a:rPr lang="tr-TR" sz="1600" dirty="0" err="1" smtClean="0">
                <a:solidFill>
                  <a:srgbClr val="00B050"/>
                </a:solidFill>
              </a:rPr>
              <a:t>Dört’ü</a:t>
            </a:r>
            <a:r>
              <a:rPr lang="tr-TR" sz="1600" dirty="0" smtClean="0">
                <a:solidFill>
                  <a:srgbClr val="00B05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2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Basit Makineler ve İşlevleri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8803" y="1243826"/>
            <a:ext cx="6096000" cy="49398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Kaldıraç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Basit Makara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Palanga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Eğik Düzlem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Vida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Çıkrık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Çark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tr-TR" sz="2000" dirty="0">
                <a:solidFill>
                  <a:srgbClr val="000000"/>
                </a:solidFill>
                <a:latin typeface="Lucida Sans Unicode" panose="020B0602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Kasnak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74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Basit Makineler ve İşlevleri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Hayatımızı kolaylaştıran araçlardır.</a:t>
            </a:r>
          </a:p>
          <a:p>
            <a:endParaRPr lang="tr-TR" dirty="0" smtClean="0"/>
          </a:p>
          <a:p>
            <a:r>
              <a:rPr lang="tr-TR" dirty="0" smtClean="0"/>
              <a:t>W = F . x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503712" y="472514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Kuvvetten kazanç sağlayabilirler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Yoldan kazanç sağlayabilirler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Uygulanacak kuvvetin yönünü değiştirebilirler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35 Metin kutusu"/>
          <p:cNvSpPr txBox="1"/>
          <p:nvPr/>
        </p:nvSpPr>
        <p:spPr>
          <a:xfrm>
            <a:off x="3595670" y="642918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Calibri" pitchFamily="34" charset="0"/>
                <a:cs typeface="Calibri" pitchFamily="34" charset="0"/>
              </a:rPr>
              <a:t>Kaldıraç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5670" y="16288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 smtClean="0"/>
          </a:p>
          <a:p>
            <a:pPr marL="858838" indent="-858838"/>
            <a:r>
              <a:rPr lang="tr-TR" dirty="0" smtClean="0"/>
              <a:t>Tanım: Sabit bir destek etrafında hareket edebilen çubuklardır. </a:t>
            </a:r>
            <a:endParaRPr lang="tr-T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538" y="4695385"/>
            <a:ext cx="5327622" cy="19128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768" y="2780928"/>
            <a:ext cx="2590800" cy="1762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360" y="1880247"/>
            <a:ext cx="2663811" cy="26714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590" y="952847"/>
            <a:ext cx="2408002" cy="4924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Geçen Hafta Neler Öğrendik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</a:rPr>
              <a:t>Bir-</a:t>
            </a:r>
            <a:r>
              <a:rPr lang="tr-TR" sz="1600" dirty="0" err="1" smtClean="0">
                <a:solidFill>
                  <a:srgbClr val="FF0000"/>
                </a:solidFill>
              </a:rPr>
              <a:t>Dört’ü</a:t>
            </a:r>
            <a:r>
              <a:rPr lang="tr-TR" sz="1600" dirty="0" smtClean="0">
                <a:solidFill>
                  <a:srgbClr val="FF0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</a:rPr>
              <a:t>Basit Makineler ve İşlevleri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Verim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Makine Tasarlama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Dünya’yı Oynatabilir miyiz?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</a:rPr>
              <a:t>Bir-</a:t>
            </a:r>
            <a:r>
              <a:rPr lang="tr-TR" sz="1600" dirty="0" err="1">
                <a:solidFill>
                  <a:srgbClr val="FFC000"/>
                </a:solidFill>
              </a:rPr>
              <a:t>Dört’ü</a:t>
            </a:r>
            <a:r>
              <a:rPr lang="tr-TR" sz="1600" dirty="0">
                <a:solidFill>
                  <a:srgbClr val="FFC000"/>
                </a:solidFill>
              </a:rPr>
              <a:t> Yener mi?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Günün Özeti</a:t>
            </a:r>
          </a:p>
          <a:p>
            <a:pPr marL="174625" indent="-17462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</a:rPr>
              <a:t>Soru Çözümü</a:t>
            </a:r>
            <a:endParaRPr lang="tr-TR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8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12757</TotalTime>
  <Words>2029</Words>
  <Application>Microsoft Office PowerPoint</Application>
  <PresentationFormat>Widescreen</PresentationFormat>
  <Paragraphs>598</Paragraphs>
  <Slides>45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Arial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KUVVET ve HAREKET ÜNİTESİ   Basit Makineler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559</cp:revision>
  <cp:lastPrinted>2017-01-07T07:06:34Z</cp:lastPrinted>
  <dcterms:created xsi:type="dcterms:W3CDTF">2016-04-01T12:40:28Z</dcterms:created>
  <dcterms:modified xsi:type="dcterms:W3CDTF">2018-12-28T16:02:21Z</dcterms:modified>
</cp:coreProperties>
</file>