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981" r:id="rId1"/>
  </p:sldMasterIdLst>
  <p:notesMasterIdLst>
    <p:notesMasterId r:id="rId27"/>
  </p:notesMasterIdLst>
  <p:handoutMasterIdLst>
    <p:handoutMasterId r:id="rId28"/>
  </p:handoutMasterIdLst>
  <p:sldIdLst>
    <p:sldId id="365" r:id="rId2"/>
    <p:sldId id="366" r:id="rId3"/>
    <p:sldId id="367" r:id="rId4"/>
    <p:sldId id="542" r:id="rId5"/>
    <p:sldId id="565" r:id="rId6"/>
    <p:sldId id="583" r:id="rId7"/>
    <p:sldId id="567" r:id="rId8"/>
    <p:sldId id="568" r:id="rId9"/>
    <p:sldId id="569" r:id="rId10"/>
    <p:sldId id="570" r:id="rId11"/>
    <p:sldId id="571" r:id="rId12"/>
    <p:sldId id="581" r:id="rId13"/>
    <p:sldId id="572" r:id="rId14"/>
    <p:sldId id="573" r:id="rId15"/>
    <p:sldId id="577" r:id="rId16"/>
    <p:sldId id="584" r:id="rId17"/>
    <p:sldId id="578" r:id="rId18"/>
    <p:sldId id="566" r:id="rId19"/>
    <p:sldId id="582" r:id="rId20"/>
    <p:sldId id="580" r:id="rId21"/>
    <p:sldId id="576" r:id="rId22"/>
    <p:sldId id="429" r:id="rId23"/>
    <p:sldId id="371" r:id="rId24"/>
    <p:sldId id="370" r:id="rId25"/>
    <p:sldId id="579" r:id="rId26"/>
  </p:sldIdLst>
  <p:sldSz cx="12192000" cy="6858000"/>
  <p:notesSz cx="6669088" cy="9926638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B" lastIdx="3" clrIdx="0">
    <p:extLst>
      <p:ext uri="{19B8F6BF-5375-455C-9EA6-DF929625EA0E}">
        <p15:presenceInfo xmlns:p15="http://schemas.microsoft.com/office/powerpoint/2012/main" userId="Author" providerId="None"/>
      </p:ext>
    </p:extLst>
  </p:cmAuthor>
  <p:cmAuthor id="2" name="Ali Eryılmaz" initials="a" lastIdx="2" clrIdx="1">
    <p:extLst>
      <p:ext uri="{19B8F6BF-5375-455C-9EA6-DF929625EA0E}">
        <p15:presenceInfo xmlns:p15="http://schemas.microsoft.com/office/powerpoint/2012/main" userId="Ali Eryılmaz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83" autoAdjust="0"/>
    <p:restoredTop sz="88078" autoAdjust="0"/>
  </p:normalViewPr>
  <p:slideViewPr>
    <p:cSldViewPr snapToObjects="1">
      <p:cViewPr varScale="1">
        <p:scale>
          <a:sx n="96" d="100"/>
          <a:sy n="96" d="100"/>
        </p:scale>
        <p:origin x="108" y="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B36436-C5E2-40CD-A32F-0358155F7B57}" type="datetimeFigureOut">
              <a:rPr lang="tr-TR" smtClean="0"/>
              <a:t>29.04.2017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2EE0D1-4967-4D9C-B770-84B6340C84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05092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EED1A8-8F54-4CFC-A53A-4B1CACC2D8B3}" type="datetimeFigureOut">
              <a:rPr lang="tr-TR" smtClean="0"/>
              <a:pPr/>
              <a:t>29.04.2017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67CE48-F3B0-4932-B93F-8E112BAB35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7350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65786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Doğru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alternatif</a:t>
            </a:r>
            <a:r>
              <a:rPr lang="en-US" dirty="0" smtClean="0"/>
              <a:t> </a:t>
            </a:r>
            <a:r>
              <a:rPr lang="en-US" dirty="0" err="1" smtClean="0"/>
              <a:t>akımın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devrede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gösterimi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şekillerdeki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gibidir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Doğru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akım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devreye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yön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akım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verirken</a:t>
            </a:r>
            <a:r>
              <a:rPr lang="en-US" baseline="0" dirty="0" smtClean="0"/>
              <a:t> alternative </a:t>
            </a:r>
            <a:r>
              <a:rPr lang="en-US" baseline="0" dirty="0" err="1" smtClean="0"/>
              <a:t>akım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devreye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iki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yönde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akım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verir</a:t>
            </a:r>
            <a:r>
              <a:rPr lang="en-US" baseline="0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02183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RMS </a:t>
            </a:r>
            <a:r>
              <a:rPr lang="en-US" dirty="0" err="1" smtClean="0"/>
              <a:t>değer</a:t>
            </a:r>
            <a:r>
              <a:rPr lang="en-US" dirty="0" smtClean="0"/>
              <a:t> ortalama </a:t>
            </a:r>
            <a:r>
              <a:rPr lang="en-US" dirty="0" err="1" smtClean="0"/>
              <a:t>değer</a:t>
            </a:r>
            <a:r>
              <a:rPr lang="en-US" dirty="0" smtClean="0"/>
              <a:t> mi? </a:t>
            </a:r>
            <a:r>
              <a:rPr lang="en-US" dirty="0" err="1" smtClean="0"/>
              <a:t>rms</a:t>
            </a:r>
            <a:r>
              <a:rPr lang="en-US" dirty="0" smtClean="0"/>
              <a:t> (root mean square) </a:t>
            </a:r>
            <a:r>
              <a:rPr lang="en-US" dirty="0" err="1" smtClean="0"/>
              <a:t>değeri</a:t>
            </a:r>
            <a:r>
              <a:rPr lang="en-US" dirty="0" smtClean="0"/>
              <a:t> (</a:t>
            </a:r>
            <a:r>
              <a:rPr lang="en-US" dirty="0" err="1" smtClean="0"/>
              <a:t>etkin</a:t>
            </a:r>
            <a:r>
              <a:rPr lang="en-US" dirty="0" smtClean="0"/>
              <a:t> </a:t>
            </a:r>
            <a:r>
              <a:rPr lang="en-US" dirty="0" err="1" smtClean="0"/>
              <a:t>değeri</a:t>
            </a:r>
            <a:r>
              <a:rPr lang="en-US" dirty="0" smtClean="0"/>
              <a:t>), </a:t>
            </a:r>
            <a:r>
              <a:rPr lang="en-US" dirty="0" err="1" smtClean="0"/>
              <a:t>ampermetre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voltmetrenin</a:t>
            </a:r>
            <a:r>
              <a:rPr lang="en-US" dirty="0" smtClean="0"/>
              <a:t> </a:t>
            </a:r>
            <a:r>
              <a:rPr lang="en-US" dirty="0" err="1" smtClean="0"/>
              <a:t>ölçtüğü</a:t>
            </a:r>
            <a:r>
              <a:rPr lang="en-US" dirty="0" smtClean="0"/>
              <a:t> </a:t>
            </a:r>
            <a:r>
              <a:rPr lang="en-US" dirty="0" err="1" smtClean="0"/>
              <a:t>değerdir</a:t>
            </a:r>
            <a:r>
              <a:rPr lang="en-US" dirty="0" smtClean="0"/>
              <a:t>. 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Değişken bir akımın bir dirençte enerji olarak ortaya çıkaracağı etkinin aynısını doğru akım ile çıkaran değerdir.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dirty="0" err="1" smtClean="0"/>
              <a:t>Sinüs</a:t>
            </a:r>
            <a:r>
              <a:rPr lang="en-US" dirty="0" smtClean="0"/>
              <a:t> </a:t>
            </a:r>
            <a:r>
              <a:rPr lang="en-US" dirty="0" err="1" smtClean="0"/>
              <a:t>şeklindeki</a:t>
            </a:r>
            <a:r>
              <a:rPr lang="en-US" dirty="0" smtClean="0"/>
              <a:t> </a:t>
            </a:r>
            <a:r>
              <a:rPr lang="en-US" dirty="0" err="1" smtClean="0"/>
              <a:t>voltaj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akım</a:t>
            </a:r>
            <a:r>
              <a:rPr lang="en-US" dirty="0" smtClean="0"/>
              <a:t> </a:t>
            </a:r>
            <a:r>
              <a:rPr lang="en-US" dirty="0" err="1" smtClean="0"/>
              <a:t>değerleri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maksimum</a:t>
            </a:r>
            <a:r>
              <a:rPr lang="en-US" dirty="0" smtClean="0"/>
              <a:t> </a:t>
            </a:r>
            <a:r>
              <a:rPr lang="en-US" dirty="0" err="1" smtClean="0"/>
              <a:t>değerin</a:t>
            </a:r>
            <a:r>
              <a:rPr lang="en-US" dirty="0" smtClean="0"/>
              <a:t> </a:t>
            </a:r>
            <a:r>
              <a:rPr lang="en-US" dirty="0" err="1" smtClean="0"/>
              <a:t>kök</a:t>
            </a:r>
            <a:r>
              <a:rPr lang="en-US" dirty="0" smtClean="0"/>
              <a:t> </a:t>
            </a:r>
            <a:r>
              <a:rPr lang="en-US" dirty="0" err="1" smtClean="0"/>
              <a:t>ikiye</a:t>
            </a:r>
            <a:r>
              <a:rPr lang="en-US" dirty="0" smtClean="0"/>
              <a:t> </a:t>
            </a:r>
            <a:r>
              <a:rPr lang="en-US" dirty="0" err="1" smtClean="0"/>
              <a:t>bölümüdür</a:t>
            </a:r>
            <a:r>
              <a:rPr lang="en-US" dirty="0" smtClean="0"/>
              <a:t>. </a:t>
            </a:r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değişim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şekillerinde</a:t>
            </a:r>
            <a:r>
              <a:rPr lang="en-US" baseline="0" dirty="0" smtClean="0"/>
              <a:t> (</a:t>
            </a:r>
            <a:r>
              <a:rPr lang="en-US" baseline="0" dirty="0" err="1" smtClean="0"/>
              <a:t>sinüs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dışı</a:t>
            </a:r>
            <a:r>
              <a:rPr lang="en-US" baseline="0" dirty="0" smtClean="0"/>
              <a:t>) </a:t>
            </a:r>
            <a:r>
              <a:rPr lang="en-US" baseline="0" dirty="0" err="1" smtClean="0"/>
              <a:t>etkin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değer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formülü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farklıdır</a:t>
            </a:r>
            <a:r>
              <a:rPr lang="en-US" baseline="0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11480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32946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Üretim sesini düşürdü</a:t>
            </a:r>
            <a:r>
              <a:rPr lang="en-US" dirty="0" smtClean="0"/>
              <a:t> (</a:t>
            </a:r>
            <a:r>
              <a:rPr lang="en-US" dirty="0" err="1" smtClean="0"/>
              <a:t>Kommutatöre</a:t>
            </a:r>
            <a:r>
              <a:rPr lang="en-US" dirty="0" smtClean="0"/>
              <a:t> </a:t>
            </a:r>
            <a:r>
              <a:rPr lang="en-US" dirty="0" err="1" smtClean="0"/>
              <a:t>ihtiyaç</a:t>
            </a:r>
            <a:r>
              <a:rPr lang="en-US" dirty="0" smtClean="0"/>
              <a:t> </a:t>
            </a:r>
            <a:r>
              <a:rPr lang="en-US" dirty="0" err="1" smtClean="0"/>
              <a:t>kalmadığından</a:t>
            </a:r>
            <a:r>
              <a:rPr lang="en-US" dirty="0" smtClean="0"/>
              <a:t>)</a:t>
            </a:r>
            <a:endParaRPr lang="tr-T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Transferde ısı ile kaybı düşürdü</a:t>
            </a:r>
            <a:r>
              <a:rPr lang="en-US" dirty="0" smtClean="0"/>
              <a:t> (</a:t>
            </a:r>
            <a:r>
              <a:rPr lang="en-US" dirty="0" err="1" smtClean="0"/>
              <a:t>Elektrik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taşıma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hatlarında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yüksek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akımla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taşınırsa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ısı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kaybı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çok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olacaktır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Güç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aynı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kalacak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şekilde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voltaj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akım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değerlerinden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oynayabiliyor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olmak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bunu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getiriyor</a:t>
            </a:r>
            <a:r>
              <a:rPr lang="en-US" baseline="0" dirty="0" smtClean="0"/>
              <a:t>.)</a:t>
            </a:r>
            <a:endParaRPr lang="tr-T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Maliyeti düşürdü</a:t>
            </a:r>
            <a:r>
              <a:rPr lang="en-US" dirty="0" smtClean="0"/>
              <a:t> (hem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kalın</a:t>
            </a:r>
            <a:r>
              <a:rPr lang="en-US" dirty="0" smtClean="0"/>
              <a:t> </a:t>
            </a:r>
            <a:r>
              <a:rPr lang="en-US" dirty="0" err="1" smtClean="0"/>
              <a:t>tellerle</a:t>
            </a:r>
            <a:r>
              <a:rPr lang="en-US" dirty="0" smtClean="0"/>
              <a:t> </a:t>
            </a:r>
            <a:r>
              <a:rPr lang="en-US" dirty="0" err="1" smtClean="0"/>
              <a:t>taşımak</a:t>
            </a:r>
            <a:r>
              <a:rPr lang="en-US" dirty="0" smtClean="0"/>
              <a:t> </a:t>
            </a:r>
            <a:r>
              <a:rPr lang="en-US" dirty="0" err="1" smtClean="0"/>
              <a:t>gerekecekti</a:t>
            </a:r>
            <a:r>
              <a:rPr lang="en-US" dirty="0" smtClean="0"/>
              <a:t> hem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parçalar</a:t>
            </a:r>
            <a:r>
              <a:rPr lang="en-US" dirty="0" smtClean="0"/>
              <a:t> </a:t>
            </a:r>
            <a:r>
              <a:rPr lang="en-US" dirty="0" err="1" smtClean="0"/>
              <a:t>gerektirecekti</a:t>
            </a:r>
            <a:r>
              <a:rPr lang="en-US" dirty="0" smtClean="0"/>
              <a:t>.)</a:t>
            </a:r>
            <a:endParaRPr lang="tr-T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Verimi artırdı.</a:t>
            </a:r>
            <a:r>
              <a:rPr lang="en-US" dirty="0" smtClean="0"/>
              <a:t> (</a:t>
            </a:r>
            <a:r>
              <a:rPr lang="en-US" dirty="0" err="1" smtClean="0"/>
              <a:t>sürtünmeleri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gereksiz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parçaları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azaltarak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yaptı</a:t>
            </a:r>
            <a:r>
              <a:rPr lang="en-US" baseline="0" dirty="0" smtClean="0"/>
              <a:t>)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84500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Hangileri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kullanışlı</a:t>
            </a:r>
            <a:r>
              <a:rPr lang="en-US" dirty="0" smtClean="0"/>
              <a:t>? </a:t>
            </a:r>
            <a:r>
              <a:rPr lang="en-US" dirty="0" err="1" smtClean="0"/>
              <a:t>Duruma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(</a:t>
            </a:r>
            <a:r>
              <a:rPr lang="en-US" dirty="0" err="1" smtClean="0"/>
              <a:t>Elektriği</a:t>
            </a:r>
            <a:r>
              <a:rPr lang="en-US" dirty="0" smtClean="0"/>
              <a:t> ne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kullanıyorsunuz</a:t>
            </a:r>
            <a:r>
              <a:rPr lang="en-US" dirty="0" smtClean="0"/>
              <a:t>? </a:t>
            </a:r>
            <a:r>
              <a:rPr lang="en-US" dirty="0" err="1" smtClean="0"/>
              <a:t>Taşırken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, </a:t>
            </a:r>
            <a:r>
              <a:rPr lang="en-US" dirty="0" err="1" smtClean="0"/>
              <a:t>kullanırken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) </a:t>
            </a:r>
            <a:r>
              <a:rPr lang="en-US" dirty="0" err="1" smtClean="0"/>
              <a:t>değişebilir</a:t>
            </a:r>
            <a:r>
              <a:rPr lang="en-US" dirty="0" smtClean="0"/>
              <a:t> </a:t>
            </a:r>
            <a:r>
              <a:rPr lang="en-US" dirty="0" err="1" smtClean="0"/>
              <a:t>ama</a:t>
            </a:r>
            <a:r>
              <a:rPr lang="en-US" dirty="0" smtClean="0"/>
              <a:t> </a:t>
            </a:r>
            <a:r>
              <a:rPr lang="en-US" dirty="0" err="1" smtClean="0"/>
              <a:t>yaygın</a:t>
            </a:r>
            <a:r>
              <a:rPr lang="en-US" dirty="0" smtClean="0"/>
              <a:t> </a:t>
            </a:r>
            <a:r>
              <a:rPr lang="en-US" dirty="0" err="1" smtClean="0"/>
              <a:t>kullanıma</a:t>
            </a:r>
            <a:r>
              <a:rPr lang="en-US" dirty="0" smtClean="0"/>
              <a:t> </a:t>
            </a:r>
            <a:r>
              <a:rPr lang="en-US" dirty="0" err="1" smtClean="0"/>
              <a:t>dikkat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78646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yönü</a:t>
            </a:r>
            <a:r>
              <a:rPr lang="en-US" dirty="0" smtClean="0"/>
              <a:t> yok </a:t>
            </a:r>
            <a:r>
              <a:rPr lang="en-US" dirty="0" err="1" smtClean="0"/>
              <a:t>ki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iki</a:t>
            </a:r>
            <a:r>
              <a:rPr lang="en-US" dirty="0" smtClean="0"/>
              <a:t> </a:t>
            </a:r>
            <a:r>
              <a:rPr lang="en-US" dirty="0" err="1" smtClean="0"/>
              <a:t>yönde</a:t>
            </a:r>
            <a:r>
              <a:rPr lang="en-US" dirty="0" smtClean="0"/>
              <a:t> de </a:t>
            </a:r>
            <a:r>
              <a:rPr lang="en-US" dirty="0" err="1" smtClean="0"/>
              <a:t>çalışıyor</a:t>
            </a:r>
            <a:r>
              <a:rPr lang="en-US" dirty="0" smtClean="0"/>
              <a:t>! </a:t>
            </a:r>
            <a:r>
              <a:rPr lang="en-US" dirty="0" err="1" smtClean="0"/>
              <a:t>Yani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yönü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saniyede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frekans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değeri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kadar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değişiyor</a:t>
            </a:r>
            <a:r>
              <a:rPr lang="en-US" baseline="0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35068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52871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11403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846828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92593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11403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05176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4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813665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Pillerde</a:t>
            </a:r>
            <a:r>
              <a:rPr lang="en-US" dirty="0" smtClean="0"/>
              <a:t> </a:t>
            </a:r>
            <a:r>
              <a:rPr lang="en-US" dirty="0" err="1" smtClean="0"/>
              <a:t>pozitif</a:t>
            </a:r>
            <a:r>
              <a:rPr lang="en-US" dirty="0" smtClean="0"/>
              <a:t> </a:t>
            </a:r>
            <a:r>
              <a:rPr lang="en-US" dirty="0" err="1" smtClean="0"/>
              <a:t>kutup</a:t>
            </a:r>
            <a:r>
              <a:rPr lang="en-US" dirty="0" smtClean="0"/>
              <a:t> </a:t>
            </a:r>
            <a:r>
              <a:rPr lang="en-US" dirty="0" err="1" smtClean="0"/>
              <a:t>var</a:t>
            </a:r>
            <a:r>
              <a:rPr lang="en-US" dirty="0" smtClean="0"/>
              <a:t> </a:t>
            </a:r>
            <a:r>
              <a:rPr lang="en-US" dirty="0" err="1" smtClean="0"/>
              <a:t>iken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prizlerde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niye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yoktur</a:t>
            </a:r>
            <a:r>
              <a:rPr lang="en-US" baseline="0" dirty="0" smtClean="0"/>
              <a:t>?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51875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40545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Manyetik</a:t>
            </a:r>
            <a:r>
              <a:rPr lang="en-US" dirty="0" smtClean="0"/>
              <a:t> </a:t>
            </a:r>
            <a:r>
              <a:rPr lang="en-US" dirty="0" err="1" smtClean="0"/>
              <a:t>alanda</a:t>
            </a:r>
            <a:r>
              <a:rPr lang="en-US" dirty="0" smtClean="0"/>
              <a:t> w </a:t>
            </a:r>
            <a:r>
              <a:rPr lang="en-US" dirty="0" err="1" smtClean="0"/>
              <a:t>açısal</a:t>
            </a:r>
            <a:r>
              <a:rPr lang="en-US" dirty="0" smtClean="0"/>
              <a:t> </a:t>
            </a:r>
            <a:r>
              <a:rPr lang="en-US" dirty="0" err="1" smtClean="0"/>
              <a:t>hızıyla</a:t>
            </a:r>
            <a:r>
              <a:rPr lang="en-US" dirty="0" smtClean="0"/>
              <a:t> </a:t>
            </a:r>
            <a:r>
              <a:rPr lang="en-US" dirty="0" err="1" smtClean="0"/>
              <a:t>dönen</a:t>
            </a:r>
            <a:r>
              <a:rPr lang="en-US" dirty="0" smtClean="0"/>
              <a:t> </a:t>
            </a:r>
            <a:r>
              <a:rPr lang="en-US" dirty="0" err="1" smtClean="0"/>
              <a:t>tel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çerçevede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manyetik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akı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değişiminden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dolayı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indüksiyon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akımı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oluştuğunu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bulmuştuk</a:t>
            </a:r>
            <a:r>
              <a:rPr lang="en-US" baseline="0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52356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Bu </a:t>
            </a:r>
            <a:r>
              <a:rPr lang="en-US" dirty="0" err="1" smtClean="0"/>
              <a:t>akım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yöne</a:t>
            </a:r>
            <a:r>
              <a:rPr lang="en-US" dirty="0" smtClean="0"/>
              <a:t> </a:t>
            </a:r>
            <a:r>
              <a:rPr lang="en-US" dirty="0" err="1" smtClean="0"/>
              <a:t>doğru</a:t>
            </a:r>
            <a:r>
              <a:rPr lang="en-US" dirty="0" smtClean="0"/>
              <a:t> </a:t>
            </a:r>
            <a:r>
              <a:rPr lang="en-US" dirty="0" err="1" smtClean="0"/>
              <a:t>önce</a:t>
            </a:r>
            <a:r>
              <a:rPr lang="en-US" dirty="0" smtClean="0"/>
              <a:t> </a:t>
            </a:r>
            <a:r>
              <a:rPr lang="en-US" dirty="0" err="1" smtClean="0"/>
              <a:t>artıp</a:t>
            </a:r>
            <a:r>
              <a:rPr lang="en-US" dirty="0" smtClean="0"/>
              <a:t> </a:t>
            </a:r>
            <a:r>
              <a:rPr lang="en-US" dirty="0" err="1" smtClean="0"/>
              <a:t>maksimum</a:t>
            </a:r>
            <a:r>
              <a:rPr lang="en-US" dirty="0" smtClean="0"/>
              <a:t> </a:t>
            </a:r>
            <a:r>
              <a:rPr lang="en-US" dirty="0" err="1" smtClean="0"/>
              <a:t>büyüklüğe</a:t>
            </a:r>
            <a:r>
              <a:rPr lang="en-US" dirty="0" smtClean="0"/>
              <a:t> </a:t>
            </a:r>
            <a:r>
              <a:rPr lang="en-US" dirty="0" err="1" smtClean="0"/>
              <a:t>vardıktan</a:t>
            </a:r>
            <a:r>
              <a:rPr lang="en-US" dirty="0" smtClean="0"/>
              <a:t> </a:t>
            </a:r>
            <a:r>
              <a:rPr lang="en-US" dirty="0" err="1" smtClean="0"/>
              <a:t>sonra</a:t>
            </a:r>
            <a:r>
              <a:rPr lang="en-US" dirty="0" smtClean="0"/>
              <a:t> </a:t>
            </a:r>
            <a:r>
              <a:rPr lang="en-US" dirty="0" err="1" smtClean="0"/>
              <a:t>azalarak</a:t>
            </a:r>
            <a:r>
              <a:rPr lang="en-US" dirty="0" smtClean="0"/>
              <a:t> </a:t>
            </a:r>
            <a:r>
              <a:rPr lang="en-US" dirty="0" err="1" smtClean="0"/>
              <a:t>sıfır</a:t>
            </a:r>
            <a:r>
              <a:rPr lang="en-US" dirty="0" smtClean="0"/>
              <a:t> </a:t>
            </a:r>
            <a:r>
              <a:rPr lang="en-US" dirty="0" err="1" smtClean="0"/>
              <a:t>oluyor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ters</a:t>
            </a:r>
            <a:r>
              <a:rPr lang="en-US" dirty="0" smtClean="0"/>
              <a:t> </a:t>
            </a:r>
            <a:r>
              <a:rPr lang="en-US" dirty="0" err="1" smtClean="0"/>
              <a:t>yöne</a:t>
            </a:r>
            <a:r>
              <a:rPr lang="en-US" dirty="0" smtClean="0"/>
              <a:t> </a:t>
            </a:r>
            <a:r>
              <a:rPr lang="en-US" dirty="0" err="1" smtClean="0"/>
              <a:t>aynı</a:t>
            </a:r>
            <a:r>
              <a:rPr lang="en-US" dirty="0" smtClean="0"/>
              <a:t> </a:t>
            </a:r>
            <a:r>
              <a:rPr lang="en-US" dirty="0" err="1" smtClean="0"/>
              <a:t>değişimi</a:t>
            </a:r>
            <a:r>
              <a:rPr lang="en-US" dirty="0" smtClean="0"/>
              <a:t> </a:t>
            </a:r>
            <a:r>
              <a:rPr lang="en-US" dirty="0" err="1" smtClean="0"/>
              <a:t>gerçekleştiriyor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52098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Voltajın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veya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akımın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değişimi</a:t>
            </a:r>
            <a:r>
              <a:rPr lang="en-US" baseline="0" dirty="0" smtClean="0"/>
              <a:t> sinus </a:t>
            </a:r>
            <a:r>
              <a:rPr lang="en-US" baseline="0" dirty="0" err="1" smtClean="0"/>
              <a:t>dalgasının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değerlerine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benzer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Ve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Sinüs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dalgası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cinsinden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formüldeki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gibi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yazılabilir</a:t>
            </a:r>
            <a:r>
              <a:rPr lang="en-US" baseline="0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444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 Üçgen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grpSp>
        <p:nvGrpSpPr>
          <p:cNvPr id="2" name="1 Grup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6 Serbest Form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7 Serbest Form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10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29.04.2017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29.04.2017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29.04.2017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29.04.2017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29.04.2017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Köşeli Çift Ayraç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7 Köşeli Çift Ayraç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29.04.2017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29.04.2017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29.04.2017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29.04.2017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/>
          <a:p>
            <a:fld id="{CA160B30-60EE-45FA-8251-617A49E60C36}" type="datetimeFigureOut">
              <a:rPr lang="tr-TR" smtClean="0"/>
              <a:pPr/>
              <a:t>29.04.2017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29.04.2017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10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Köşeli Çift Ayraç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12 Köşeli Çift Ayraç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29.04.2017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3984" r:id="rId3"/>
    <p:sldLayoutId id="2147483985" r:id="rId4"/>
    <p:sldLayoutId id="2147483986" r:id="rId5"/>
    <p:sldLayoutId id="2147483987" r:id="rId6"/>
    <p:sldLayoutId id="2147483988" r:id="rId7"/>
    <p:sldLayoutId id="2147483989" r:id="rId8"/>
    <p:sldLayoutId id="2147483990" r:id="rId9"/>
    <p:sldLayoutId id="2147483991" r:id="rId10"/>
    <p:sldLayoutId id="2147483992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0.png"/><Relationship Id="rId5" Type="http://schemas.openxmlformats.org/officeDocument/2006/relationships/image" Target="../media/image140.png"/><Relationship Id="rId4" Type="http://schemas.openxmlformats.org/officeDocument/2006/relationships/image" Target="../media/image16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7" Type="http://schemas.openxmlformats.org/officeDocument/2006/relationships/image" Target="../media/image23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13.e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zlesene.com/video/yildirimlarin-efendisi-nikola-tesla-master-of-lightning/3602719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image" Target="../media/image13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7448" y="1412776"/>
            <a:ext cx="9435645" cy="2406549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latin typeface="Calibri" pitchFamily="34" charset="0"/>
                <a:cs typeface="Calibri" pitchFamily="34" charset="0"/>
              </a:rPr>
              <a:t>11. </a:t>
            </a:r>
            <a:r>
              <a:rPr lang="tr-TR" dirty="0" smtClean="0">
                <a:latin typeface="Calibri" pitchFamily="34" charset="0"/>
                <a:cs typeface="Calibri" pitchFamily="34" charset="0"/>
              </a:rPr>
              <a:t>SINIF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:</a:t>
            </a:r>
            <a:br>
              <a:rPr lang="en-US" dirty="0" smtClean="0">
                <a:latin typeface="Calibri" pitchFamily="34" charset="0"/>
                <a:cs typeface="Calibri" pitchFamily="34" charset="0"/>
              </a:rPr>
            </a:br>
            <a:r>
              <a:rPr lang="en-US" dirty="0" smtClean="0">
                <a:latin typeface="Calibri" pitchFamily="34" charset="0"/>
                <a:cs typeface="Calibri" pitchFamily="34" charset="0"/>
              </a:rPr>
              <a:t>ELEKTRİK </a:t>
            </a:r>
            <a:r>
              <a:rPr lang="tr-TR" cap="none" dirty="0" smtClean="0">
                <a:latin typeface="Calibri" pitchFamily="34" charset="0"/>
                <a:cs typeface="Calibri" pitchFamily="34" charset="0"/>
              </a:rPr>
              <a:t>ve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MANYETİZMA </a:t>
            </a:r>
            <a:r>
              <a:rPr lang="tr-TR" dirty="0" smtClean="0">
                <a:latin typeface="Calibri" pitchFamily="34" charset="0"/>
                <a:cs typeface="Calibri" pitchFamily="34" charset="0"/>
              </a:rPr>
              <a:t>ÜNİTESİ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en-US" dirty="0" smtClean="0">
                <a:latin typeface="Calibri" pitchFamily="34" charset="0"/>
                <a:cs typeface="Calibri" pitchFamily="34" charset="0"/>
              </a:rPr>
            </a:br>
            <a:r>
              <a:rPr lang="en-US" dirty="0">
                <a:latin typeface="Calibri" pitchFamily="34" charset="0"/>
                <a:cs typeface="Calibri" pitchFamily="34" charset="0"/>
              </a:rPr>
              <a:t/>
            </a:r>
            <a:br>
              <a:rPr lang="en-US" dirty="0">
                <a:latin typeface="Calibri" pitchFamily="34" charset="0"/>
                <a:cs typeface="Calibri" pitchFamily="34" charset="0"/>
              </a:rPr>
            </a:b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Alternatif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Akım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1</a:t>
            </a:r>
            <a:endParaRPr lang="tr-TR" sz="3100" cap="none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80176" y="4365104"/>
            <a:ext cx="4104456" cy="849835"/>
          </a:xfrm>
        </p:spPr>
        <p:txBody>
          <a:bodyPr>
            <a:noAutofit/>
          </a:bodyPr>
          <a:lstStyle/>
          <a:p>
            <a:pPr algn="ctr"/>
            <a:r>
              <a:rPr lang="tr-TR" sz="2400" b="1" dirty="0" smtClean="0">
                <a:latin typeface="Calibri" pitchFamily="34" charset="0"/>
                <a:cs typeface="Calibri" pitchFamily="34" charset="0"/>
              </a:rPr>
              <a:t>Doç. </a:t>
            </a: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Dr. Ali ERYILMAZ</a:t>
            </a:r>
            <a:endParaRPr lang="tr-TR" sz="2400" b="1" dirty="0" smtClean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099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19736" y="293950"/>
            <a:ext cx="8136904" cy="1143000"/>
          </a:xfrm>
        </p:spPr>
        <p:txBody>
          <a:bodyPr>
            <a:normAutofit fontScale="90000"/>
          </a:bodyPr>
          <a:lstStyle/>
          <a:p>
            <a:r>
              <a:rPr lang="en-US" b="0" dirty="0" err="1" smtClean="0">
                <a:solidFill>
                  <a:schemeClr val="tx1"/>
                </a:solidFill>
                <a:effectLst/>
              </a:rPr>
              <a:t>Alternatif</a:t>
            </a:r>
            <a:r>
              <a:rPr lang="en-US" b="0" dirty="0" smtClean="0">
                <a:solidFill>
                  <a:schemeClr val="tx1"/>
                </a:solidFill>
                <a:effectLst/>
              </a:rPr>
              <a:t> (AC) </a:t>
            </a:r>
            <a:r>
              <a:rPr lang="en-US" b="0" dirty="0" err="1" smtClean="0">
                <a:solidFill>
                  <a:schemeClr val="tx1"/>
                </a:solidFill>
                <a:effectLst/>
              </a:rPr>
              <a:t>ve</a:t>
            </a:r>
            <a:r>
              <a:rPr lang="en-US" b="0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b="0" dirty="0" err="1" smtClean="0">
                <a:solidFill>
                  <a:schemeClr val="tx1"/>
                </a:solidFill>
                <a:effectLst/>
              </a:rPr>
              <a:t>Doğru</a:t>
            </a:r>
            <a:r>
              <a:rPr lang="en-US" b="0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b="0" dirty="0" err="1" smtClean="0">
                <a:solidFill>
                  <a:schemeClr val="tx1"/>
                </a:solidFill>
                <a:effectLst/>
              </a:rPr>
              <a:t>Akım</a:t>
            </a:r>
            <a:r>
              <a:rPr lang="en-US" b="0" dirty="0" smtClean="0">
                <a:solidFill>
                  <a:schemeClr val="tx1"/>
                </a:solidFill>
                <a:effectLst/>
              </a:rPr>
              <a:t> (DC)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9736" y="2708920"/>
            <a:ext cx="7032959" cy="212127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1047" y="1401171"/>
            <a:ext cx="2362545" cy="424731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Geçen Hafta Neler Öğrendik?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rgbClr val="FF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(Değiş</a:t>
            </a:r>
            <a:r>
              <a:rPr lang="en-US" sz="12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12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en) Akım (AC)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Akımın Etkin ve Maksimum Değerleri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 ve Doğru Akımın Avantaj ve Dezavantajları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rgbClr val="FFC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Günün özeti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Soru Çözümü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Bugün ne öğrendik</a:t>
            </a:r>
            <a:r>
              <a:rPr lang="en-US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tr-TR" sz="1200" dirty="0">
              <a:solidFill>
                <a:srgbClr val="FFC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0692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431704" y="404664"/>
            <a:ext cx="8136904" cy="1143000"/>
          </a:xfrm>
        </p:spPr>
        <p:txBody>
          <a:bodyPr>
            <a:normAutofit fontScale="90000"/>
          </a:bodyPr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Alternatif Akımın Etkin ve Maksimum Değerleri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5721" y="1547665"/>
            <a:ext cx="3540106" cy="274543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00256" y="4075717"/>
            <a:ext cx="3168352" cy="216420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791744" y="4883498"/>
                <a:ext cx="835357" cy="5535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lang="tr-TR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</m:num>
                        <m:den>
                          <m:r>
                            <a:rPr lang="tr-T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√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1744" y="4883498"/>
                <a:ext cx="835357" cy="55354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0733251" y="5963145"/>
                <a:ext cx="851772" cy="5554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lang="tr-TR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</m:num>
                        <m:den>
                          <m:r>
                            <a:rPr lang="tr-T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√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33251" y="5963145"/>
                <a:ext cx="851772" cy="55540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61047" y="1401171"/>
            <a:ext cx="2362545" cy="424731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Geçen Hafta Neler Öğrendik?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rgbClr val="FF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(Değiş</a:t>
            </a:r>
            <a:r>
              <a:rPr lang="en-US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en) Akım (AC)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Akımın Etkin ve Maksimum Değerleri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 ve Doğru Akımın Avantaj ve Dezavantajları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rgbClr val="FFC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Günün özeti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Soru Çözümü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Bugün ne öğrendik</a:t>
            </a:r>
            <a:r>
              <a:rPr lang="en-US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tr-TR" sz="1200" dirty="0">
              <a:solidFill>
                <a:srgbClr val="FFC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2596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431704" y="404664"/>
            <a:ext cx="8136904" cy="1143000"/>
          </a:xfrm>
        </p:spPr>
        <p:txBody>
          <a:bodyPr>
            <a:normAutofit fontScale="90000"/>
          </a:bodyPr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Alternatif Akımın Etkin ve Maksimum Değerleri</a:t>
            </a:r>
            <a:r>
              <a:rPr lang="en-US" b="0" dirty="0" smtClean="0">
                <a:solidFill>
                  <a:schemeClr val="tx1"/>
                </a:solidFill>
                <a:effectLst/>
              </a:rPr>
              <a:t>: </a:t>
            </a:r>
            <a:r>
              <a:rPr lang="en-US" sz="3100" b="0" dirty="0" err="1" smtClean="0">
                <a:solidFill>
                  <a:schemeClr val="tx1"/>
                </a:solidFill>
                <a:effectLst/>
              </a:rPr>
              <a:t>Örnek</a:t>
            </a:r>
            <a:r>
              <a:rPr lang="en-US" sz="3100" b="0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sz="3100" b="0" dirty="0" err="1" smtClean="0">
                <a:solidFill>
                  <a:schemeClr val="tx1"/>
                </a:solidFill>
                <a:effectLst/>
              </a:rPr>
              <a:t>Çözelim</a:t>
            </a:r>
            <a:endParaRPr lang="tr-TR" sz="3100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1704" y="1628800"/>
            <a:ext cx="8499830" cy="182052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1460" y="3746483"/>
            <a:ext cx="8439636" cy="2418821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61047" y="1401171"/>
            <a:ext cx="2362545" cy="424731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Geçen Hafta Neler Öğrendik?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rgbClr val="FF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(Değiş</a:t>
            </a:r>
            <a:r>
              <a:rPr lang="en-US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en) Akım (AC)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Akımın Etkin ve Maksimum Değerleri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 ve Doğru Akımın Avantaj ve Dezavantajları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rgbClr val="FFC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Günün özeti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Soru Çözümü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Bugün ne öğrendik</a:t>
            </a:r>
            <a:r>
              <a:rPr lang="en-US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tr-TR" sz="1200" dirty="0">
              <a:solidFill>
                <a:srgbClr val="FFC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7520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431704" y="404664"/>
            <a:ext cx="8136904" cy="1143000"/>
          </a:xfrm>
        </p:spPr>
        <p:txBody>
          <a:bodyPr>
            <a:normAutofit fontScale="90000"/>
          </a:bodyPr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Alternatif Akım ve Doğru Akımın Avantaj ve Dezavantajları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23658" y="1547664"/>
            <a:ext cx="8504990" cy="50359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4000" dirty="0" smtClean="0"/>
              <a:t>Alternatif Akım;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200" dirty="0" smtClean="0"/>
              <a:t>Üretimdeki komütatörden gelen  sesi düşürdü.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200" dirty="0" smtClean="0"/>
              <a:t>Elektrik transfer</a:t>
            </a:r>
            <a:r>
              <a:rPr lang="tr-TR" sz="2200" dirty="0" smtClean="0"/>
              <a:t>i</a:t>
            </a:r>
            <a:r>
              <a:rPr lang="tr-TR" sz="2200" dirty="0" smtClean="0"/>
              <a:t>nde ısı ile kaybı düşürdü.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200" dirty="0" smtClean="0"/>
              <a:t>Elektrik transferinde daha ince kablolarla taşınabildiği için maliyeti düşürdü.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200" dirty="0" smtClean="0"/>
              <a:t>Gerilim yükseltilmesi ve düşürülmesini </a:t>
            </a:r>
            <a:r>
              <a:rPr lang="tr-TR" sz="2200" dirty="0" smtClean="0"/>
              <a:t>ucuzlattı ve </a:t>
            </a:r>
            <a:r>
              <a:rPr lang="tr-TR" sz="2200" dirty="0" smtClean="0"/>
              <a:t>kolaylaştırdı.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200" dirty="0" smtClean="0"/>
              <a:t>Elektrik transferinde, motorlarında ve transformatörlerde verimi artırdı.</a:t>
            </a:r>
            <a:endParaRPr lang="tr-TR" sz="2200" dirty="0"/>
          </a:p>
        </p:txBody>
      </p:sp>
      <p:sp>
        <p:nvSpPr>
          <p:cNvPr id="5" name="Rectangle 4"/>
          <p:cNvSpPr/>
          <p:nvPr/>
        </p:nvSpPr>
        <p:spPr>
          <a:xfrm>
            <a:off x="61047" y="1401171"/>
            <a:ext cx="2362545" cy="424731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Geçen Hafta Neler Öğrendik?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rgbClr val="FF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(Değiş</a:t>
            </a:r>
            <a:r>
              <a:rPr lang="en-US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en) Akım (AC)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Akımın Etkin ve Maksimum Değerleri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 ve Doğru Akımın Avantaj ve Dezavantajları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rgbClr val="FFC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Günün özeti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Soru Çözümü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Bugün ne öğrendik</a:t>
            </a:r>
            <a:r>
              <a:rPr lang="en-US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tr-TR" sz="1200" dirty="0">
              <a:solidFill>
                <a:srgbClr val="FFC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4388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431704" y="404664"/>
            <a:ext cx="8136904" cy="1143000"/>
          </a:xfrm>
        </p:spPr>
        <p:txBody>
          <a:bodyPr>
            <a:normAutofit fontScale="90000"/>
          </a:bodyPr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Alternatif Akım ve Doğru Akımın Avantaj ve Dezavantajları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1026" name="Picture 2" descr="Image result for ülkelerin voltajı ve frekansı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1704" y="1844824"/>
            <a:ext cx="8454699" cy="461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61047" y="1401171"/>
            <a:ext cx="2362545" cy="424731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Geçen Hafta Neler Öğrendik?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rgbClr val="FF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(Değiş</a:t>
            </a:r>
            <a:r>
              <a:rPr lang="en-US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en) Akım (AC)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Akımın Etkin ve Maksimum Değerleri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 ve Doğru Akımın Avantaj ve Dezavantajları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rgbClr val="FFC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Günün özeti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Soru Çözümü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Bugün ne öğrendik</a:t>
            </a:r>
            <a:r>
              <a:rPr lang="en-US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tr-TR" sz="1200" dirty="0">
              <a:solidFill>
                <a:srgbClr val="FFC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0228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19736" y="293950"/>
            <a:ext cx="7843854" cy="1143000"/>
          </a:xfrm>
        </p:spPr>
        <p:txBody>
          <a:bodyPr>
            <a:normAutofit fontScale="90000"/>
          </a:bodyPr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Elektrik Prizlerinin Pozitif ve Negatif Uçları Neresidir?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1028" name="Picture 4" descr="Image result for pri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2184" y="4293096"/>
            <a:ext cx="4297660" cy="2148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Image result for battery hold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9736" y="1484784"/>
            <a:ext cx="4512502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61047" y="1401171"/>
            <a:ext cx="2362545" cy="424731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Geçen Hafta Neler Öğrendik?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rgbClr val="FF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(Değiş</a:t>
            </a:r>
            <a:r>
              <a:rPr lang="en-US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en) Akım (AC)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Akımın Etkin ve Maksimum Değerleri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 ve Doğru Akımın Avantaj ve Dezavantajları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rgbClr val="FFC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Günün özeti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Soru Çözümü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Bugün ne öğrendik</a:t>
            </a:r>
            <a:r>
              <a:rPr lang="en-US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tr-TR" sz="1200" dirty="0">
              <a:solidFill>
                <a:srgbClr val="FFC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9588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İlgili resi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832" y="772193"/>
            <a:ext cx="4464496" cy="6080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19736" y="293950"/>
            <a:ext cx="7843854" cy="1143000"/>
          </a:xfrm>
        </p:spPr>
        <p:txBody>
          <a:bodyPr>
            <a:normAutofit fontScale="90000"/>
          </a:bodyPr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Ampul Sürekli Işık Veriyor mu?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1047" y="1401171"/>
            <a:ext cx="2362545" cy="424731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Geçen Hafta Neler Öğrendik?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chemeClr val="accent2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(Değiş</a:t>
            </a:r>
            <a:r>
              <a:rPr lang="en-US" sz="1200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1200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en) Akım (AC)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Akımın Etkin ve Maksimum Değerleri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 ve Doğru Akımın Avantaj ve Dezavantajları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rgbClr val="00B05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Günün özeti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Soru Çözümü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Bugün ne öğrendik</a:t>
            </a:r>
            <a:r>
              <a:rPr lang="en-US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tr-TR" sz="1200" dirty="0">
              <a:solidFill>
                <a:srgbClr val="FFC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2007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19736" y="293950"/>
            <a:ext cx="7843854" cy="1143000"/>
          </a:xfrm>
        </p:spPr>
        <p:txBody>
          <a:bodyPr>
            <a:normAutofit/>
          </a:bodyPr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Günün Özeti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5384" y="4938250"/>
            <a:ext cx="4368663" cy="131767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719736" y="5305933"/>
                <a:ext cx="835357" cy="5535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lang="tr-TR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</m:num>
                        <m:den>
                          <m:r>
                            <a:rPr lang="tr-T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√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9736" y="5305933"/>
                <a:ext cx="835357" cy="55354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353343" y="5319382"/>
                <a:ext cx="851772" cy="5554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lang="tr-TR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</m:num>
                        <m:den>
                          <m:r>
                            <a:rPr lang="tr-T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√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3343" y="5319382"/>
                <a:ext cx="851772" cy="55540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265133" y="3546292"/>
                <a:ext cx="206133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i="1" dirty="0">
                    <a:latin typeface="Calibri" panose="020F0502020204030204" pitchFamily="34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Ꜫ</a:t>
                </a:r>
                <a:r>
                  <a:rPr lang="en-US" i="1" dirty="0" smtClean="0">
                    <a:latin typeface="Calibri" panose="020F0502020204030204" pitchFamily="34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 = </a:t>
                </a:r>
                <a:r>
                  <a:rPr lang="en-US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V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𝑚𝑎𝑘</m:t>
                        </m:r>
                      </m:sub>
                    </m:sSub>
                  </m:oMath>
                </a14:m>
                <a:r>
                  <a:rPr lang="en-US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sin(wt) </a:t>
                </a:r>
                <a:endParaRPr lang="tr-TR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5133" y="3546292"/>
                <a:ext cx="2061334" cy="276999"/>
              </a:xfrm>
              <a:prstGeom prst="rect">
                <a:avLst/>
              </a:prstGeom>
              <a:blipFill>
                <a:blip r:embed="rId6"/>
                <a:stretch>
                  <a:fillRect l="-7101" t="-31111" r="-5917" b="-533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250293" y="4288111"/>
                <a:ext cx="159915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I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𝑚𝑎𝑘</m:t>
                        </m:r>
                      </m:sub>
                    </m:sSub>
                  </m:oMath>
                </a14:m>
                <a:r>
                  <a:rPr lang="en-US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sin(wt) </a:t>
                </a:r>
                <a:endParaRPr lang="tr-TR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0293" y="4288111"/>
                <a:ext cx="1599156" cy="276999"/>
              </a:xfrm>
              <a:prstGeom prst="rect">
                <a:avLst/>
              </a:prstGeom>
              <a:blipFill>
                <a:blip r:embed="rId7"/>
                <a:stretch>
                  <a:fillRect l="-8745" t="-30435" r="-7985" b="-4782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375920" y="3823291"/>
                <a:ext cx="1663211" cy="5186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𝑤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5920" y="3823291"/>
                <a:ext cx="1663211" cy="51860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Picture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94104" y="1268760"/>
            <a:ext cx="4392488" cy="2155341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61047" y="1401171"/>
            <a:ext cx="2362545" cy="424731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Geçen Hafta Neler Öğrendik?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rgbClr val="FF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(Değiş</a:t>
            </a:r>
            <a:r>
              <a:rPr lang="en-US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en) Akım (AC)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Akımın Etkin ve Maksimum Değerleri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 ve Doğru Akımın Avantaj ve Dezavantajları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chemeClr val="accent2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Günün özeti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Soru Çözümü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Bugün ne öğrendik</a:t>
            </a:r>
            <a:r>
              <a:rPr lang="en-US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tr-TR" sz="1200" dirty="0">
              <a:solidFill>
                <a:srgbClr val="FFC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018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9736" y="1574036"/>
            <a:ext cx="7790997" cy="4519260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19736" y="293950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Soru Çözümü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11" name="10 Oval"/>
          <p:cNvSpPr/>
          <p:nvPr/>
        </p:nvSpPr>
        <p:spPr>
          <a:xfrm>
            <a:off x="3744363" y="4804358"/>
            <a:ext cx="1080120" cy="55626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61047" y="1401171"/>
            <a:ext cx="2362545" cy="424731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Geçen Hafta Neler Öğrendik?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rgbClr val="FF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(Değiş</a:t>
            </a:r>
            <a:r>
              <a:rPr lang="en-US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en) Akım (AC)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Akımın Etkin ve Maksimum Değerleri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 ve Doğru Akımın Avantaj ve Dezavantajları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chemeClr val="accent2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Günün özeti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Soru Çözümü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Bugün ne öğrendik</a:t>
            </a:r>
            <a:r>
              <a:rPr lang="en-US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tr-TR" sz="1200" dirty="0">
              <a:solidFill>
                <a:srgbClr val="FFC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6422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19736" y="293950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Soru Çözümü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3752" y="1436950"/>
            <a:ext cx="6009754" cy="5304418"/>
          </a:xfrm>
          <a:prstGeom prst="rect">
            <a:avLst/>
          </a:prstGeom>
        </p:spPr>
      </p:pic>
      <p:sp>
        <p:nvSpPr>
          <p:cNvPr id="11" name="10 Oval"/>
          <p:cNvSpPr/>
          <p:nvPr/>
        </p:nvSpPr>
        <p:spPr>
          <a:xfrm>
            <a:off x="6893574" y="5805264"/>
            <a:ext cx="2010737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61047" y="1401171"/>
            <a:ext cx="2362545" cy="424731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Geçen Hafta Neler Öğrendik?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rgbClr val="FF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(Değiş</a:t>
            </a:r>
            <a:r>
              <a:rPr lang="en-US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en) Akım (AC)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Akımın Etkin ve Maksimum Değerleri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 ve Doğru Akımın Avantaj ve Dezavantajları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chemeClr val="accent2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Günün özeti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Soru Çözümü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Bugün ne öğrendik</a:t>
            </a:r>
            <a:r>
              <a:rPr lang="en-US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tr-TR" sz="1200" dirty="0">
              <a:solidFill>
                <a:srgbClr val="FFC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6963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8257" y="1311159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Ne Öğreneceğiz: KAZANIMLAR</a:t>
            </a:r>
            <a:endParaRPr lang="tr-TR" sz="2800" b="1" dirty="0"/>
          </a:p>
        </p:txBody>
      </p:sp>
      <p:sp>
        <p:nvSpPr>
          <p:cNvPr id="5" name="Rectangle 2"/>
          <p:cNvSpPr/>
          <p:nvPr/>
        </p:nvSpPr>
        <p:spPr>
          <a:xfrm>
            <a:off x="695400" y="1787880"/>
            <a:ext cx="9505056" cy="38733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9710" indent="-219710">
              <a:lnSpc>
                <a:spcPct val="115000"/>
              </a:lnSpc>
            </a:pPr>
            <a:r>
              <a:rPr lang="tr-TR" b="1" dirty="0" smtClean="0">
                <a:latin typeface="Bookman Old Style" panose="02050604050505020204" pitchFamily="18" charset="0"/>
              </a:rPr>
              <a:t>11.2.</a:t>
            </a:r>
            <a:r>
              <a:rPr lang="en-US" b="1" dirty="0" smtClean="0">
                <a:latin typeface="Bookman Old Style" panose="02050604050505020204" pitchFamily="18" charset="0"/>
              </a:rPr>
              <a:t>5</a:t>
            </a:r>
            <a:r>
              <a:rPr lang="tr-TR" b="1" dirty="0" smtClean="0">
                <a:latin typeface="Bookman Old Style" panose="02050604050505020204" pitchFamily="18" charset="0"/>
              </a:rPr>
              <a:t>. </a:t>
            </a:r>
            <a:r>
              <a:rPr lang="tr-TR" b="1" dirty="0">
                <a:latin typeface="Bookman Old Style" panose="02050604050505020204" pitchFamily="18" charset="0"/>
              </a:rPr>
              <a:t>Alternatif Akım</a:t>
            </a:r>
          </a:p>
          <a:p>
            <a:pPr marL="219710" indent="-219710">
              <a:lnSpc>
                <a:spcPct val="115000"/>
              </a:lnSpc>
            </a:pPr>
            <a:endParaRPr lang="tr-TR" b="1" dirty="0">
              <a:latin typeface="Bookman Old Style" panose="02050604050505020204" pitchFamily="18" charset="0"/>
            </a:endParaRPr>
          </a:p>
          <a:p>
            <a:pPr marL="219710" indent="-219710">
              <a:lnSpc>
                <a:spcPct val="115000"/>
              </a:lnSpc>
            </a:pPr>
            <a:r>
              <a:rPr lang="tr-TR" dirty="0">
                <a:latin typeface="Calibri" pitchFamily="34" charset="0"/>
              </a:rPr>
              <a:t>11.2.5.1. Alternatif akımı açıklar.</a:t>
            </a:r>
          </a:p>
          <a:p>
            <a:endParaRPr lang="tr-TR" dirty="0">
              <a:latin typeface="Calibri" pitchFamily="34" charset="0"/>
            </a:endParaRPr>
          </a:p>
          <a:p>
            <a:r>
              <a:rPr lang="tr-TR" dirty="0">
                <a:latin typeface="Calibri" pitchFamily="34" charset="0"/>
              </a:rPr>
              <a:t>11.2.5.2. Alternatif ve doğru akım arasındaki benzerlik ve farklılıkları tartışır.</a:t>
            </a:r>
          </a:p>
          <a:p>
            <a:endParaRPr lang="tr-TR" dirty="0">
              <a:latin typeface="Calibri" pitchFamily="34" charset="0"/>
            </a:endParaRPr>
          </a:p>
          <a:p>
            <a:r>
              <a:rPr lang="tr-TR" dirty="0">
                <a:latin typeface="Calibri" pitchFamily="34" charset="0"/>
              </a:rPr>
              <a:t>11.2.5.3. Alternatif akımın etkin ve maksimum değerlerini birbirleri ile ilişkilendirir.</a:t>
            </a:r>
          </a:p>
          <a:p>
            <a:endParaRPr lang="tr-TR" dirty="0">
              <a:latin typeface="Calibri" pitchFamily="34" charset="0"/>
            </a:endParaRPr>
          </a:p>
          <a:p>
            <a:r>
              <a:rPr lang="tr-TR" dirty="0">
                <a:latin typeface="Calibri" pitchFamily="34" charset="0"/>
              </a:rPr>
              <a:t>11.2.5.4. Alternatif akım ve doğru akımın avantaj ve dezavantajlarını karşılaştırır. </a:t>
            </a:r>
          </a:p>
          <a:p>
            <a:pPr marL="854075" indent="-228600"/>
            <a:r>
              <a:rPr lang="tr-TR" dirty="0">
                <a:latin typeface="Calibri" pitchFamily="34" charset="0"/>
              </a:rPr>
              <a:t>a. Öğrencilerin alternatif akımının kullanılabilirliği ile ilgili bilim tarihinde yer alan tartışmaları incelemeleri sağlanır. </a:t>
            </a:r>
          </a:p>
          <a:p>
            <a:pPr marL="854075" indent="-228600"/>
            <a:r>
              <a:rPr lang="tr-TR" dirty="0">
                <a:latin typeface="Calibri" pitchFamily="34" charset="0"/>
              </a:rPr>
              <a:t>b. Öğrencilerin farklı ülkelerin elektrik şebekelerinde kullanılan gerilim değerlerine örnekler vermeleri ve sebeplerini tartışmaları sağlanır. </a:t>
            </a:r>
          </a:p>
        </p:txBody>
      </p:sp>
    </p:spTree>
    <p:extLst>
      <p:ext uri="{BB962C8B-B14F-4D97-AF65-F5344CB8AC3E}">
        <p14:creationId xmlns:p14="http://schemas.microsoft.com/office/powerpoint/2010/main" val="428800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4118" y="1556792"/>
            <a:ext cx="7127230" cy="4438829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19736" y="293950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Soru Çözümü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11" name="10 Oval"/>
          <p:cNvSpPr/>
          <p:nvPr/>
        </p:nvSpPr>
        <p:spPr>
          <a:xfrm>
            <a:off x="6096000" y="4365104"/>
            <a:ext cx="1224136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61047" y="1401171"/>
            <a:ext cx="2362545" cy="424731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Geçen Hafta Neler Öğrendik?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rgbClr val="FF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(Değiş</a:t>
            </a:r>
            <a:r>
              <a:rPr lang="en-US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en) Akım (AC)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Akımın Etkin ve Maksimum Değerleri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 ve Doğru Akımın Avantaj ve Dezavantajları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chemeClr val="accent2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Günün özeti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Soru Çözümü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Bugün ne öğrendik</a:t>
            </a:r>
            <a:r>
              <a:rPr lang="en-US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tr-TR" sz="1200" dirty="0">
              <a:solidFill>
                <a:srgbClr val="FFC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1627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19736" y="293950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Soru Çözümü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1736" y="2661045"/>
            <a:ext cx="7336684" cy="2607480"/>
          </a:xfrm>
          <a:prstGeom prst="rect">
            <a:avLst/>
          </a:prstGeom>
        </p:spPr>
      </p:pic>
      <p:sp>
        <p:nvSpPr>
          <p:cNvPr id="11" name="10 Oval"/>
          <p:cNvSpPr/>
          <p:nvPr/>
        </p:nvSpPr>
        <p:spPr>
          <a:xfrm>
            <a:off x="6497826" y="3919760"/>
            <a:ext cx="1038333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Rectangle 5"/>
          <p:cNvSpPr/>
          <p:nvPr/>
        </p:nvSpPr>
        <p:spPr>
          <a:xfrm>
            <a:off x="61047" y="1401171"/>
            <a:ext cx="2362545" cy="424731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Geçen Hafta Neler Öğrendik?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rgbClr val="FF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(Değiş</a:t>
            </a:r>
            <a:r>
              <a:rPr lang="en-US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en) Akım (AC)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Akımın Etkin ve Maksimum Değerleri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 ve Doğru Akımın Avantaj ve Dezavantajları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chemeClr val="accent2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Günün özeti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Soru Çözümü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Bugün ne öğrendik</a:t>
            </a:r>
            <a:r>
              <a:rPr lang="en-US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tr-TR" sz="1200" dirty="0">
              <a:solidFill>
                <a:srgbClr val="FFC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8705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8257" y="1311159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Bugün Neler Öğrendik?</a:t>
            </a:r>
            <a:endParaRPr lang="tr-TR" sz="2800" b="1" dirty="0"/>
          </a:p>
        </p:txBody>
      </p:sp>
      <p:sp>
        <p:nvSpPr>
          <p:cNvPr id="5" name="Rectangle 4"/>
          <p:cNvSpPr/>
          <p:nvPr/>
        </p:nvSpPr>
        <p:spPr>
          <a:xfrm>
            <a:off x="688257" y="2060848"/>
            <a:ext cx="9505056" cy="3817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9710" indent="-219710">
              <a:lnSpc>
                <a:spcPct val="115000"/>
              </a:lnSpc>
            </a:pPr>
            <a:r>
              <a:rPr lang="tr-TR" b="1" dirty="0" smtClean="0">
                <a:latin typeface="Bookman Old Style" panose="02050604050505020204" pitchFamily="18" charset="0"/>
              </a:rPr>
              <a:t>11.2.</a:t>
            </a:r>
            <a:r>
              <a:rPr lang="en-US" b="1" dirty="0" smtClean="0">
                <a:latin typeface="Bookman Old Style" panose="02050604050505020204" pitchFamily="18" charset="0"/>
              </a:rPr>
              <a:t>5</a:t>
            </a:r>
            <a:r>
              <a:rPr lang="tr-TR" b="1" dirty="0" smtClean="0">
                <a:latin typeface="Bookman Old Style" panose="02050604050505020204" pitchFamily="18" charset="0"/>
              </a:rPr>
              <a:t>. Alternatif Akım</a:t>
            </a:r>
          </a:p>
          <a:p>
            <a:pPr marL="219710" indent="-219710">
              <a:lnSpc>
                <a:spcPct val="115000"/>
              </a:lnSpc>
            </a:pPr>
            <a:endParaRPr lang="tr-TR" b="1" dirty="0" smtClean="0">
              <a:latin typeface="Bookman Old Style" panose="02050604050505020204" pitchFamily="18" charset="0"/>
            </a:endParaRPr>
          </a:p>
          <a:p>
            <a:pPr marL="219710" indent="-219710">
              <a:lnSpc>
                <a:spcPct val="115000"/>
              </a:lnSpc>
            </a:pPr>
            <a:r>
              <a:rPr lang="tr-TR" dirty="0" smtClean="0">
                <a:latin typeface="Calibri" pitchFamily="34" charset="0"/>
              </a:rPr>
              <a:t>11.2.5.1. Alternatif akımı açıklar.</a:t>
            </a:r>
          </a:p>
          <a:p>
            <a:endParaRPr lang="tr-TR" dirty="0" smtClean="0">
              <a:latin typeface="Calibri" pitchFamily="34" charset="0"/>
            </a:endParaRPr>
          </a:p>
          <a:p>
            <a:r>
              <a:rPr lang="tr-TR" dirty="0" smtClean="0">
                <a:latin typeface="Calibri" pitchFamily="34" charset="0"/>
              </a:rPr>
              <a:t>11.2.5.2. Alternatif ve doğru akım arasındaki benzerlik ve farklılıkları tartışır.</a:t>
            </a:r>
          </a:p>
          <a:p>
            <a:endParaRPr lang="tr-TR" dirty="0" smtClean="0">
              <a:latin typeface="Calibri" pitchFamily="34" charset="0"/>
            </a:endParaRPr>
          </a:p>
          <a:p>
            <a:r>
              <a:rPr lang="tr-TR" dirty="0" smtClean="0">
                <a:latin typeface="Calibri" pitchFamily="34" charset="0"/>
              </a:rPr>
              <a:t>11.2.5.3. Alternatif akımın etkin ve maksimum değerlerini birbirleri ile ilişkilendirir.</a:t>
            </a:r>
          </a:p>
          <a:p>
            <a:endParaRPr lang="tr-TR" dirty="0">
              <a:latin typeface="Calibri" pitchFamily="34" charset="0"/>
            </a:endParaRPr>
          </a:p>
          <a:p>
            <a:r>
              <a:rPr lang="tr-TR" dirty="0">
                <a:latin typeface="Calibri" pitchFamily="34" charset="0"/>
              </a:rPr>
              <a:t>11.2.5.4. Alternatif akım ve doğru akımın avantaj ve dezavantajlarını karşılaştırır. </a:t>
            </a:r>
          </a:p>
          <a:p>
            <a:pPr marL="854075" indent="-228600"/>
            <a:r>
              <a:rPr lang="tr-TR" dirty="0">
                <a:latin typeface="Calibri" pitchFamily="34" charset="0"/>
              </a:rPr>
              <a:t>a. Öğrencilerin alternatif akımının kullanılabilirliği ile ilgili bilim tarihinde yer alan tartışmaları incelemeleri sağlanır. </a:t>
            </a:r>
          </a:p>
          <a:p>
            <a:pPr marL="854075" indent="-228600"/>
            <a:r>
              <a:rPr lang="tr-TR" dirty="0">
                <a:latin typeface="Calibri" pitchFamily="34" charset="0"/>
              </a:rPr>
              <a:t>b. Öğrencilerin farklı ülkelerin elektrik şebekelerinde kullanılan gerilim değerlerine örnekler vermeleri ve sebeplerini tartışmaları sağlanır. </a:t>
            </a:r>
          </a:p>
        </p:txBody>
      </p:sp>
    </p:spTree>
    <p:extLst>
      <p:ext uri="{BB962C8B-B14F-4D97-AF65-F5344CB8AC3E}">
        <p14:creationId xmlns:p14="http://schemas.microsoft.com/office/powerpoint/2010/main" val="428800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97407" y="836712"/>
            <a:ext cx="87042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ÖNÜMÜZDEKİ HAFTA NE ÖĞRENECEĞİZ?</a:t>
            </a:r>
            <a:endParaRPr lang="tr-T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607211" y="1628800"/>
            <a:ext cx="11017224" cy="4150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9710" indent="-219710">
              <a:lnSpc>
                <a:spcPct val="115000"/>
              </a:lnSpc>
            </a:pPr>
            <a:r>
              <a:rPr lang="tr-TR" b="1" dirty="0" smtClean="0">
                <a:latin typeface="Bookman Old Style" panose="02050604050505020204" pitchFamily="18" charset="0"/>
              </a:rPr>
              <a:t>11.2.</a:t>
            </a:r>
            <a:r>
              <a:rPr lang="en-US" b="1" dirty="0" smtClean="0">
                <a:latin typeface="Bookman Old Style" panose="02050604050505020204" pitchFamily="18" charset="0"/>
              </a:rPr>
              <a:t>5</a:t>
            </a:r>
            <a:r>
              <a:rPr lang="tr-TR" b="1" dirty="0" smtClean="0">
                <a:latin typeface="Bookman Old Style" panose="02050604050505020204" pitchFamily="18" charset="0"/>
              </a:rPr>
              <a:t>. Alternatif Akım</a:t>
            </a:r>
          </a:p>
          <a:p>
            <a:pPr marL="219710" marR="0" indent="-21971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tr-TR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19710" marR="0" indent="-21971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11.2.5.5. Alternatif akım devrelerinde devre direncini etkileyen değişkenleri belirler. </a:t>
            </a:r>
          </a:p>
          <a:p>
            <a:pPr marL="219710" marR="0" indent="-21971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219710" marR="0" indent="-21971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11.2.5.6. </a:t>
            </a:r>
            <a:r>
              <a:rPr lang="tr-TR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İndüktans</a:t>
            </a:r>
            <a:r>
              <a:rPr lang="tr-T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tr-TR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kapasitans</a:t>
            </a:r>
            <a:r>
              <a:rPr lang="tr-T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ve empedans kavramlarını açıklar.</a:t>
            </a:r>
          </a:p>
          <a:p>
            <a:pPr marL="854075" marR="0" indent="-21907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a. Vektörel ve matematiksel işlemlere girilmez. </a:t>
            </a:r>
          </a:p>
          <a:p>
            <a:pPr marL="219710" marR="0" indent="-21971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219710" marR="0" indent="-21971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11.2.5.7. Değişken ve doğru akım devrelerinde bobinin ve </a:t>
            </a:r>
            <a:r>
              <a:rPr lang="tr-TR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sığacın</a:t>
            </a:r>
            <a:r>
              <a:rPr lang="tr-T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davranışını açıklar. </a:t>
            </a:r>
          </a:p>
          <a:p>
            <a:pPr marL="854075" marR="0" indent="-21907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a. RLC devre işlemlerine girilmez. </a:t>
            </a:r>
          </a:p>
          <a:p>
            <a:pPr marL="219710" marR="0" indent="-21971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219710" marR="0" indent="-21971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11.2.5.8. Bir alternatif akım devresinin rezonans halini açıklar. </a:t>
            </a:r>
          </a:p>
          <a:p>
            <a:pPr marL="854075" indent="-228600"/>
            <a:r>
              <a:rPr lang="tr-T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a. Öğrenciler bobinlerin ve kondansatörlerin elektronik devrelerde kullanım alanlarına örnekler verir ve rezonans durumunu açıklamaları sağlanır.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3533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hlinkClick r:id="rId3"/>
          </p:cNvPr>
          <p:cNvSpPr/>
          <p:nvPr/>
        </p:nvSpPr>
        <p:spPr>
          <a:xfrm>
            <a:off x="3359696" y="566124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/>
              <a:t>https://www.izlesene.com/video/yildirimlarin-efendisi-nikola-tesla-master-of-lightning/3602719</a:t>
            </a:r>
          </a:p>
        </p:txBody>
      </p:sp>
      <p:sp>
        <p:nvSpPr>
          <p:cNvPr id="7" name="TextBox 6">
            <a:hlinkClick r:id="rId3"/>
          </p:cNvPr>
          <p:cNvSpPr txBox="1"/>
          <p:nvPr/>
        </p:nvSpPr>
        <p:spPr>
          <a:xfrm>
            <a:off x="3359696" y="5053826"/>
            <a:ext cx="6082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Yıldırımların</a:t>
            </a:r>
            <a:r>
              <a:rPr lang="en-US" dirty="0" smtClean="0"/>
              <a:t> </a:t>
            </a:r>
            <a:r>
              <a:rPr lang="en-US" dirty="0" err="1" smtClean="0"/>
              <a:t>Efendisi</a:t>
            </a:r>
            <a:r>
              <a:rPr lang="en-US" dirty="0" smtClean="0"/>
              <a:t> – Nikola Tesla, 2000 </a:t>
            </a:r>
            <a:r>
              <a:rPr lang="en-US" dirty="0" err="1" smtClean="0"/>
              <a:t>yılı</a:t>
            </a:r>
            <a:r>
              <a:rPr lang="en-US" dirty="0" smtClean="0"/>
              <a:t> </a:t>
            </a:r>
            <a:r>
              <a:rPr lang="en-US" dirty="0" err="1" smtClean="0"/>
              <a:t>yapımı</a:t>
            </a:r>
            <a:endParaRPr lang="tr-TR" dirty="0"/>
          </a:p>
        </p:txBody>
      </p:sp>
      <p:pic>
        <p:nvPicPr>
          <p:cNvPr id="8" name="Picture 7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9696" y="252150"/>
            <a:ext cx="6629216" cy="4400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93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9654" y="1357298"/>
            <a:ext cx="9717024" cy="142064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sz="4800" dirty="0" smtClean="0"/>
              <a:t>Önümüzdeki Hafta Görüşürüz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60704" y="2985348"/>
            <a:ext cx="9717024" cy="14206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tr-TR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tr-TR" sz="4800" dirty="0" smtClean="0"/>
              <a:t>Düzenli Çalışalım ve </a:t>
            </a:r>
            <a:r>
              <a:rPr lang="tr-TR" sz="4800" dirty="0" smtClean="0">
                <a:solidFill>
                  <a:schemeClr val="accent6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4 Gülen Yüz"/>
          <p:cNvSpPr/>
          <p:nvPr/>
        </p:nvSpPr>
        <p:spPr>
          <a:xfrm>
            <a:off x="8596330" y="3040560"/>
            <a:ext cx="1573092" cy="1365435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7317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36649" y="240300"/>
            <a:ext cx="4857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Bugün Neler Öğreneceğiz?</a:t>
            </a:r>
            <a:endParaRPr lang="tr-T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4314077" y="1484784"/>
            <a:ext cx="6096000" cy="4662815"/>
          </a:xfrm>
          <a:prstGeom prst="rect">
            <a:avLst/>
          </a:prstGeom>
        </p:spPr>
        <p:txBody>
          <a:bodyPr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Geçen Hafta Neler Öğrendik?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(Değiş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en) Akım (AC)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Akımın Etkin ve Maksimum Değerleri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 ve Doğru Akımın Avantaj ve Dezavantajları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Günün özeti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Soru Çözümü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Bugün ne öğrendik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tr-TR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741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378775" y="237439"/>
            <a:ext cx="52986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/>
              <a:t>Geçen</a:t>
            </a:r>
            <a:r>
              <a:rPr lang="en-US" sz="2800" b="1" dirty="0"/>
              <a:t> </a:t>
            </a:r>
            <a:r>
              <a:rPr lang="en-US" sz="2800" b="1" dirty="0" err="1"/>
              <a:t>Hafta</a:t>
            </a:r>
            <a:r>
              <a:rPr lang="en-US" sz="2800" b="1" dirty="0"/>
              <a:t> </a:t>
            </a:r>
            <a:r>
              <a:rPr lang="en-US" sz="2800" b="1" dirty="0" err="1"/>
              <a:t>Neler</a:t>
            </a:r>
            <a:r>
              <a:rPr lang="en-US" sz="2800" b="1" dirty="0"/>
              <a:t> </a:t>
            </a:r>
            <a:r>
              <a:rPr lang="en-US" sz="2800" b="1" dirty="0" err="1" smtClean="0"/>
              <a:t>Öğrendik</a:t>
            </a:r>
            <a:r>
              <a:rPr lang="en-US" sz="2800" b="1" dirty="0" smtClean="0"/>
              <a:t>?</a:t>
            </a:r>
            <a:endParaRPr lang="tr-TR" sz="2800" b="1" dirty="0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6035" y="1095590"/>
            <a:ext cx="2609850" cy="238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9922" y="3775819"/>
            <a:ext cx="136207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111" y="1345117"/>
            <a:ext cx="2523707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2424" y="1719179"/>
            <a:ext cx="2067411" cy="1412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8372" y="4294550"/>
            <a:ext cx="4670091" cy="2020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9" descr="C:\Users\mehmet mutlu\Desktop\Kredi-Kartı-Temassız-Ödeme-Nedir-Nasıl-Kullanılır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9056" y="4149801"/>
            <a:ext cx="2905000" cy="1864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61047" y="1401171"/>
            <a:ext cx="2362545" cy="424731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Geçen Hafta Neler Öğrendik?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rgbClr val="FFC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(Değiş</a:t>
            </a:r>
            <a:r>
              <a:rPr lang="en-US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en) Akım (AC)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Akımın Etkin ve Maksimum Değerleri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 ve Doğru Akımın Avantaj ve Dezavantajları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rgbClr val="FFC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Günün özeti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Soru Çözümü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Bugün ne öğrendik</a:t>
            </a:r>
            <a:r>
              <a:rPr lang="en-US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tr-TR" sz="1200" dirty="0">
              <a:solidFill>
                <a:srgbClr val="FFC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006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19736" y="293950"/>
            <a:ext cx="7843854" cy="1143000"/>
          </a:xfrm>
        </p:spPr>
        <p:txBody>
          <a:bodyPr>
            <a:normAutofit fontScale="90000"/>
          </a:bodyPr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Elektrik Prizlerinin Pozitif ve Negatif Uçları Neresidir?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1028" name="Picture 4" descr="Image result for pri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2184" y="4293096"/>
            <a:ext cx="4297660" cy="2148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Image result for battery hold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9736" y="1484784"/>
            <a:ext cx="4512502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61047" y="1401171"/>
            <a:ext cx="2362545" cy="424731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Geçen Hafta Neler Öğrendik?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rgbClr val="FFC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(Değiş</a:t>
            </a:r>
            <a:r>
              <a:rPr lang="en-US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en) Akım (AC)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Akımın Etkin ve Maksimum Değerleri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 ve Doğru Akımın Avantaj ve Dezavantajları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rgbClr val="FFC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Günün özeti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Soru Çözümü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Bugün ne öğrendik</a:t>
            </a:r>
            <a:r>
              <a:rPr lang="en-US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tr-TR" sz="1200" dirty="0">
              <a:solidFill>
                <a:srgbClr val="FFC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0227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İlgili resi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832" y="772193"/>
            <a:ext cx="4464496" cy="6080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19736" y="293950"/>
            <a:ext cx="7843854" cy="1143000"/>
          </a:xfrm>
        </p:spPr>
        <p:txBody>
          <a:bodyPr>
            <a:normAutofit fontScale="90000"/>
          </a:bodyPr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Ampul Sürekli Işık Veriyor mu?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1047" y="1401171"/>
            <a:ext cx="2362545" cy="424731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Geçen Hafta Neler Öğrendik?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rgbClr val="00B05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(Değiş</a:t>
            </a:r>
            <a:r>
              <a:rPr lang="en-US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en) Akım (AC)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Akımın Etkin ve Maksimum Değerleri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 ve Doğru Akımın Avantaj ve Dezavantajları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rgbClr val="FFC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Günün özeti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Soru Çözümü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Bugün ne öğrendik</a:t>
            </a:r>
            <a:r>
              <a:rPr lang="en-US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tr-TR" sz="1200" dirty="0">
              <a:solidFill>
                <a:srgbClr val="FFC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843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19736" y="293950"/>
            <a:ext cx="7843854" cy="1143000"/>
          </a:xfrm>
        </p:spPr>
        <p:txBody>
          <a:bodyPr>
            <a:normAutofit fontScale="90000"/>
          </a:bodyPr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Alternatif (Değiş</a:t>
            </a:r>
            <a:r>
              <a:rPr lang="en-US" b="0" dirty="0" smtClean="0">
                <a:solidFill>
                  <a:schemeClr val="tx1"/>
                </a:solidFill>
                <a:effectLst/>
              </a:rPr>
              <a:t>k</a:t>
            </a:r>
            <a:r>
              <a:rPr lang="tr-TR" b="0" dirty="0" smtClean="0">
                <a:solidFill>
                  <a:schemeClr val="tx1"/>
                </a:solidFill>
                <a:effectLst/>
              </a:rPr>
              <a:t>en) Akım (AC)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9736" y="1988840"/>
            <a:ext cx="8167101" cy="354634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1047" y="1401171"/>
            <a:ext cx="2362545" cy="424731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Geçen Hafta Neler Öğrendik?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rgbClr val="FF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(Değiş</a:t>
            </a:r>
            <a:r>
              <a:rPr lang="en-US" sz="12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12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en) Akım (AC)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Akımın Etkin ve Maksimum Değerleri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 ve Doğru Akımın Avantaj ve Dezavantajları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rgbClr val="FFC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Günün özeti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Soru Çözümü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Bugün ne öğrendik</a:t>
            </a:r>
            <a:r>
              <a:rPr lang="en-US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tr-TR" sz="1200" dirty="0">
              <a:solidFill>
                <a:srgbClr val="FFC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2185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19736" y="293950"/>
            <a:ext cx="7843854" cy="1143000"/>
          </a:xfrm>
        </p:spPr>
        <p:txBody>
          <a:bodyPr>
            <a:normAutofit fontScale="90000"/>
          </a:bodyPr>
          <a:lstStyle/>
          <a:p>
            <a:r>
              <a:rPr lang="en-US" b="0" dirty="0" err="1" smtClean="0">
                <a:solidFill>
                  <a:schemeClr val="tx1"/>
                </a:solidFill>
                <a:effectLst/>
              </a:rPr>
              <a:t>Alternatif</a:t>
            </a:r>
            <a:r>
              <a:rPr lang="en-US" b="0" dirty="0" smtClean="0">
                <a:solidFill>
                  <a:schemeClr val="tx1"/>
                </a:solidFill>
                <a:effectLst/>
              </a:rPr>
              <a:t> (</a:t>
            </a:r>
            <a:r>
              <a:rPr lang="en-US" b="0" dirty="0" err="1" smtClean="0">
                <a:solidFill>
                  <a:schemeClr val="tx1"/>
                </a:solidFill>
                <a:effectLst/>
              </a:rPr>
              <a:t>Değişken</a:t>
            </a:r>
            <a:r>
              <a:rPr lang="en-US" b="0" dirty="0" smtClean="0">
                <a:solidFill>
                  <a:schemeClr val="tx1"/>
                </a:solidFill>
                <a:effectLst/>
              </a:rPr>
              <a:t>) </a:t>
            </a:r>
            <a:r>
              <a:rPr lang="en-US" b="0" dirty="0" err="1" smtClean="0">
                <a:solidFill>
                  <a:schemeClr val="tx1"/>
                </a:solidFill>
                <a:effectLst/>
              </a:rPr>
              <a:t>Akım</a:t>
            </a:r>
            <a:r>
              <a:rPr lang="en-US" b="0" dirty="0" smtClean="0">
                <a:solidFill>
                  <a:schemeClr val="tx1"/>
                </a:solidFill>
                <a:effectLst/>
              </a:rPr>
              <a:t> (AC)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3832" y="1196752"/>
            <a:ext cx="6408712" cy="551613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1047" y="1401171"/>
            <a:ext cx="2362545" cy="424731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Geçen Hafta Neler Öğrendik?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rgbClr val="FF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(Değiş</a:t>
            </a:r>
            <a:r>
              <a:rPr lang="en-US" sz="12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12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en) Akım (AC)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Akımın Etkin ve Maksimum Değerleri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 ve Doğru Akımın Avantaj ve Dezavantajları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rgbClr val="FFC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Günün özeti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Soru Çözümü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Bugün ne öğrendik</a:t>
            </a:r>
            <a:r>
              <a:rPr lang="en-US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tr-TR" sz="1200" dirty="0">
              <a:solidFill>
                <a:srgbClr val="FFC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9611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19736" y="293950"/>
            <a:ext cx="7843854" cy="1143000"/>
          </a:xfrm>
        </p:spPr>
        <p:txBody>
          <a:bodyPr>
            <a:normAutofit fontScale="90000"/>
          </a:bodyPr>
          <a:lstStyle/>
          <a:p>
            <a:r>
              <a:rPr lang="en-US" b="0" dirty="0" err="1" smtClean="0">
                <a:solidFill>
                  <a:schemeClr val="tx1"/>
                </a:solidFill>
                <a:effectLst/>
              </a:rPr>
              <a:t>Alternatif</a:t>
            </a:r>
            <a:r>
              <a:rPr lang="en-US" b="0" dirty="0" smtClean="0">
                <a:solidFill>
                  <a:schemeClr val="tx1"/>
                </a:solidFill>
                <a:effectLst/>
              </a:rPr>
              <a:t> (</a:t>
            </a:r>
            <a:r>
              <a:rPr lang="en-US" b="0" dirty="0" err="1" smtClean="0">
                <a:solidFill>
                  <a:schemeClr val="tx1"/>
                </a:solidFill>
                <a:effectLst/>
              </a:rPr>
              <a:t>Değişken</a:t>
            </a:r>
            <a:r>
              <a:rPr lang="en-US" b="0" dirty="0" smtClean="0">
                <a:solidFill>
                  <a:schemeClr val="tx1"/>
                </a:solidFill>
                <a:effectLst/>
              </a:rPr>
              <a:t>) </a:t>
            </a:r>
            <a:r>
              <a:rPr lang="en-US" b="0" dirty="0" err="1" smtClean="0">
                <a:solidFill>
                  <a:schemeClr val="tx1"/>
                </a:solidFill>
                <a:effectLst/>
              </a:rPr>
              <a:t>Akım</a:t>
            </a:r>
            <a:r>
              <a:rPr lang="en-US" b="0" dirty="0" smtClean="0">
                <a:solidFill>
                  <a:schemeClr val="tx1"/>
                </a:solidFill>
                <a:effectLst/>
              </a:rPr>
              <a:t> (AC)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295800" y="4780929"/>
                <a:ext cx="206133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i="1" dirty="0">
                    <a:latin typeface="Calibri" panose="020F0502020204030204" pitchFamily="34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Ꜫ</a:t>
                </a:r>
                <a:r>
                  <a:rPr lang="en-US" i="1" dirty="0" smtClean="0">
                    <a:latin typeface="Calibri" panose="020F0502020204030204" pitchFamily="34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 = </a:t>
                </a:r>
                <a:r>
                  <a:rPr lang="en-US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V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𝑚𝑎𝑘</m:t>
                        </m:r>
                      </m:sub>
                    </m:sSub>
                  </m:oMath>
                </a14:m>
                <a:r>
                  <a:rPr lang="en-US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sin(wt) </a:t>
                </a:r>
                <a:endParaRPr lang="tr-TR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5800" y="4780929"/>
                <a:ext cx="2061334" cy="276999"/>
              </a:xfrm>
              <a:prstGeom prst="rect">
                <a:avLst/>
              </a:prstGeom>
              <a:blipFill>
                <a:blip r:embed="rId4"/>
                <a:stretch>
                  <a:fillRect l="-7101" t="-30435" r="-5917" b="-5217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280960" y="5522748"/>
                <a:ext cx="159915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I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𝑚𝑎𝑘</m:t>
                        </m:r>
                      </m:sub>
                    </m:sSub>
                  </m:oMath>
                </a14:m>
                <a:r>
                  <a:rPr lang="en-US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sin(wt) </a:t>
                </a:r>
                <a:endParaRPr lang="tr-TR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0960" y="5522748"/>
                <a:ext cx="1599156" cy="276999"/>
              </a:xfrm>
              <a:prstGeom prst="rect">
                <a:avLst/>
              </a:prstGeom>
              <a:blipFill>
                <a:blip r:embed="rId5"/>
                <a:stretch>
                  <a:fillRect l="-8745" t="-31111" r="-7985" b="-4888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122390" y="5057928"/>
                <a:ext cx="1663211" cy="5186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𝑤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2390" y="5057928"/>
                <a:ext cx="1663211" cy="51860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19736" y="1347008"/>
            <a:ext cx="6150744" cy="3018096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61047" y="1401171"/>
            <a:ext cx="2362545" cy="424731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Geçen Hafta Neler Öğrendik?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rgbClr val="FF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(Değiş</a:t>
            </a:r>
            <a:r>
              <a:rPr lang="en-US" sz="12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12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en) Akım (AC)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Akımın Etkin ve Maksimum Değerleri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 Akım ve Doğru Akımın Avantaj ve Dezavantajları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 Prizlerinin Pozitif ve Negatif Uçları Neresidir?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Ampul Sürekli Işık Veriyor mu? </a:t>
            </a:r>
            <a:endParaRPr lang="en-US" sz="1200" dirty="0">
              <a:solidFill>
                <a:srgbClr val="FFC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Günün özeti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Soru Çözümü</a:t>
            </a:r>
          </a:p>
          <a:p>
            <a:pPr marL="119063" indent="-119063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Bugün ne öğrendik</a:t>
            </a:r>
            <a:r>
              <a:rPr lang="en-US" sz="1200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tr-TR" sz="1200" dirty="0">
              <a:solidFill>
                <a:srgbClr val="FFC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963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23756</TotalTime>
  <Words>1952</Words>
  <Application>Microsoft Office PowerPoint</Application>
  <PresentationFormat>Widescreen</PresentationFormat>
  <Paragraphs>320</Paragraphs>
  <Slides>25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6" baseType="lpstr">
      <vt:lpstr>Arial</vt:lpstr>
      <vt:lpstr>Bookman Old Style</vt:lpstr>
      <vt:lpstr>Calibri</vt:lpstr>
      <vt:lpstr>Cambria Math</vt:lpstr>
      <vt:lpstr>Lucida Sans Unicode</vt:lpstr>
      <vt:lpstr>Times New Roman</vt:lpstr>
      <vt:lpstr>Verdana</vt:lpstr>
      <vt:lpstr>Wingdings</vt:lpstr>
      <vt:lpstr>Wingdings 2</vt:lpstr>
      <vt:lpstr>Wingdings 3</vt:lpstr>
      <vt:lpstr>Kalabalık</vt:lpstr>
      <vt:lpstr>11. SINIF: ELEKTRİK ve MANYETİZMA ÜNİTESİ   Alternatif Akım 1</vt:lpstr>
      <vt:lpstr>PowerPoint Presentation</vt:lpstr>
      <vt:lpstr>PowerPoint Presentation</vt:lpstr>
      <vt:lpstr>PowerPoint Presentation</vt:lpstr>
      <vt:lpstr>Elektrik Prizlerinin Pozitif ve Negatif Uçları Neresidir?</vt:lpstr>
      <vt:lpstr>Ampul Sürekli Işık Veriyor mu?</vt:lpstr>
      <vt:lpstr>Alternatif (Değişken) Akım (AC)</vt:lpstr>
      <vt:lpstr>Alternatif (Değişken) Akım (AC)</vt:lpstr>
      <vt:lpstr>Alternatif (Değişken) Akım (AC)</vt:lpstr>
      <vt:lpstr>Alternatif (AC) ve Doğru Akım (DC)</vt:lpstr>
      <vt:lpstr>Alternatif Akımın Etkin ve Maksimum Değerleri</vt:lpstr>
      <vt:lpstr>Alternatif Akımın Etkin ve Maksimum Değerleri: Örnek Çözelim</vt:lpstr>
      <vt:lpstr>Alternatif Akım ve Doğru Akımın Avantaj ve Dezavantajları</vt:lpstr>
      <vt:lpstr>Alternatif Akım ve Doğru Akımın Avantaj ve Dezavantajları</vt:lpstr>
      <vt:lpstr>Elektrik Prizlerinin Pozitif ve Negatif Uçları Neresidir?</vt:lpstr>
      <vt:lpstr>Ampul Sürekli Işık Veriyor mu?</vt:lpstr>
      <vt:lpstr>Günün Özeti</vt:lpstr>
      <vt:lpstr>Soru Çözümü</vt:lpstr>
      <vt:lpstr>Soru Çözümü</vt:lpstr>
      <vt:lpstr>Soru Çözümü</vt:lpstr>
      <vt:lpstr>Soru Çözümü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Author</dc:creator>
  <cp:lastModifiedBy>Ali Eryılmaz</cp:lastModifiedBy>
  <cp:revision>760</cp:revision>
  <cp:lastPrinted>2017-04-14T22:28:32Z</cp:lastPrinted>
  <dcterms:created xsi:type="dcterms:W3CDTF">2016-04-01T12:40:28Z</dcterms:created>
  <dcterms:modified xsi:type="dcterms:W3CDTF">2017-04-29T11:50:16Z</dcterms:modified>
</cp:coreProperties>
</file>