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50"/>
  </p:notesMasterIdLst>
  <p:handoutMasterIdLst>
    <p:handoutMasterId r:id="rId51"/>
  </p:handoutMasterIdLst>
  <p:sldIdLst>
    <p:sldId id="365" r:id="rId2"/>
    <p:sldId id="366" r:id="rId3"/>
    <p:sldId id="659" r:id="rId4"/>
    <p:sldId id="557" r:id="rId5"/>
    <p:sldId id="571" r:id="rId6"/>
    <p:sldId id="627" r:id="rId7"/>
    <p:sldId id="628" r:id="rId8"/>
    <p:sldId id="626" r:id="rId9"/>
    <p:sldId id="574" r:id="rId10"/>
    <p:sldId id="629" r:id="rId11"/>
    <p:sldId id="656" r:id="rId12"/>
    <p:sldId id="573" r:id="rId13"/>
    <p:sldId id="625" r:id="rId14"/>
    <p:sldId id="575" r:id="rId15"/>
    <p:sldId id="648" r:id="rId16"/>
    <p:sldId id="658" r:id="rId17"/>
    <p:sldId id="695" r:id="rId18"/>
    <p:sldId id="654" r:id="rId19"/>
    <p:sldId id="655" r:id="rId20"/>
    <p:sldId id="672" r:id="rId21"/>
    <p:sldId id="673" r:id="rId22"/>
    <p:sldId id="674" r:id="rId23"/>
    <p:sldId id="677" r:id="rId24"/>
    <p:sldId id="678" r:id="rId25"/>
    <p:sldId id="679" r:id="rId26"/>
    <p:sldId id="680" r:id="rId27"/>
    <p:sldId id="681" r:id="rId28"/>
    <p:sldId id="696" r:id="rId29"/>
    <p:sldId id="683" r:id="rId30"/>
    <p:sldId id="684" r:id="rId31"/>
    <p:sldId id="685" r:id="rId32"/>
    <p:sldId id="686" r:id="rId33"/>
    <p:sldId id="688" r:id="rId34"/>
    <p:sldId id="687" r:id="rId35"/>
    <p:sldId id="660" r:id="rId36"/>
    <p:sldId id="661" r:id="rId37"/>
    <p:sldId id="666" r:id="rId38"/>
    <p:sldId id="669" r:id="rId39"/>
    <p:sldId id="670" r:id="rId40"/>
    <p:sldId id="671" r:id="rId41"/>
    <p:sldId id="689" r:id="rId42"/>
    <p:sldId id="690" r:id="rId43"/>
    <p:sldId id="692" r:id="rId44"/>
    <p:sldId id="693" r:id="rId45"/>
    <p:sldId id="694" r:id="rId46"/>
    <p:sldId id="645" r:id="rId47"/>
    <p:sldId id="646" r:id="rId48"/>
    <p:sldId id="647" r:id="rId49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/>
  </p:cmAuthor>
  <p:cmAuthor id="2" name="Omer Faruk Ozdemir" initials="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2" autoAdjust="0"/>
    <p:restoredTop sz="92875" autoAdjust="0"/>
  </p:normalViewPr>
  <p:slideViewPr>
    <p:cSldViewPr snapToObjects="1">
      <p:cViewPr varScale="1">
        <p:scale>
          <a:sx n="99" d="100"/>
          <a:sy n="99" d="100"/>
        </p:scale>
        <p:origin x="1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1.11.2019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7364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5212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kWh = 1000x3600 = 3 600 000 joule </a:t>
            </a:r>
            <a:r>
              <a:rPr lang="en-US" dirty="0" err="1" smtClean="0"/>
              <a:t>eder</a:t>
            </a:r>
            <a:r>
              <a:rPr lang="en-US" dirty="0" smtClean="0"/>
              <a:t>?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2668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5844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48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2389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859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3050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60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17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2221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77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1.11.2019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youtube.com/watch?v=XmOmBfa00JM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https://www.youtube.com/watch?v=Lq7gGY285_E&amp;list=LLpCQ8_3fQMBLNxhL9Y7Ei6g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jpeg"/><Relationship Id="rId7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4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404664"/>
            <a:ext cx="11374984" cy="3502059"/>
          </a:xfrm>
        </p:spPr>
        <p:txBody>
          <a:bodyPr>
            <a:normAutofit/>
          </a:bodyPr>
          <a:lstStyle/>
          <a:p>
            <a:pPr algn="ctr"/>
            <a:r>
              <a:rPr lang="en-US" sz="4900" dirty="0" smtClean="0">
                <a:latin typeface="Calibri" pitchFamily="34" charset="0"/>
                <a:cs typeface="Calibri" pitchFamily="34" charset="0"/>
              </a:rPr>
              <a:t>10. </a:t>
            </a:r>
            <a:r>
              <a:rPr lang="tr-TR" sz="4900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4400" dirty="0" smtClean="0">
                <a:latin typeface="Calibri" pitchFamily="34" charset="0"/>
                <a:cs typeface="Calibri" pitchFamily="34" charset="0"/>
              </a:rPr>
              <a:t>ÜNİTE</a:t>
            </a:r>
            <a:r>
              <a:rPr lang="tr-TR" sz="4400" dirty="0" smtClean="0">
                <a:latin typeface="Calibri" pitchFamily="34" charset="0"/>
                <a:cs typeface="Calibri" pitchFamily="34" charset="0"/>
              </a:rPr>
              <a:t>: ELEKTRİK VE MANYETİZMA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dirty="0" smtClean="0">
                <a:latin typeface="Calibri" pitchFamily="34" charset="0"/>
                <a:cs typeface="Calibri" pitchFamily="34" charset="0"/>
              </a:rPr>
            </a:br>
            <a:r>
              <a:rPr lang="en-US" sz="4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tr-TR" sz="4000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tr-TR" sz="4000" dirty="0" smtClean="0">
                <a:latin typeface="Calibri" pitchFamily="34" charset="0"/>
                <a:cs typeface="Calibri" pitchFamily="34" charset="0"/>
              </a:rPr>
              <a:t>KONU: Elektrik Devreleri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tr-TR" dirty="0" smtClean="0">
                <a:latin typeface="Calibri" pitchFamily="34" charset="0"/>
                <a:cs typeface="Calibri" pitchFamily="34" charset="0"/>
              </a:rPr>
            </a:br>
            <a:endParaRPr lang="tr-TR" sz="3600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8168" y="4437112"/>
            <a:ext cx="4246192" cy="106585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Salih ATEŞ</a:t>
            </a:r>
          </a:p>
          <a:p>
            <a:pPr algn="ctr"/>
            <a:r>
              <a:rPr lang="tr-TR" sz="2000" b="1" dirty="0" smtClean="0">
                <a:latin typeface="Calibri" pitchFamily="34" charset="0"/>
                <a:cs typeface="Calibri" pitchFamily="34" charset="0"/>
              </a:rPr>
              <a:t>Gazi Üniversitesi</a:t>
            </a: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09600" y="1481329"/>
            <a:ext cx="11391056" cy="452596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 smtClean="0"/>
              <a:t>Gücün </a:t>
            </a:r>
            <a:r>
              <a:rPr lang="tr-TR" sz="2400" dirty="0"/>
              <a:t>birimi </a:t>
            </a:r>
            <a:r>
              <a:rPr lang="tr-TR" sz="2400" dirty="0" err="1"/>
              <a:t>joule</a:t>
            </a:r>
            <a:r>
              <a:rPr lang="tr-TR" sz="2400" dirty="0"/>
              <a:t>/saniye (J/s), yada </a:t>
            </a:r>
            <a:r>
              <a:rPr lang="tr-TR" sz="2400" dirty="0" err="1"/>
              <a:t>watt</a:t>
            </a:r>
            <a:r>
              <a:rPr lang="tr-TR" sz="2400" dirty="0"/>
              <a:t> olarak bilinir (18. Yüzyılda buhar makinasını ilk geliştiren James </a:t>
            </a:r>
            <a:r>
              <a:rPr lang="tr-TR" sz="2400" dirty="0" err="1"/>
              <a:t>Watt’ın</a:t>
            </a:r>
            <a:r>
              <a:rPr lang="tr-TR" sz="2400" dirty="0"/>
              <a:t> anısına). </a:t>
            </a:r>
            <a:endParaRPr lang="tr-T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 smtClean="0"/>
              <a:t>Bir </a:t>
            </a:r>
            <a:r>
              <a:rPr lang="tr-TR" sz="2400" dirty="0" err="1"/>
              <a:t>watt</a:t>
            </a:r>
            <a:r>
              <a:rPr lang="tr-TR" sz="2400" dirty="0"/>
              <a:t> (W) güç, bir saniyede bir </a:t>
            </a:r>
            <a:r>
              <a:rPr lang="tr-TR" sz="2400" dirty="0" err="1"/>
              <a:t>joule</a:t>
            </a:r>
            <a:r>
              <a:rPr lang="tr-TR" sz="2400" dirty="0"/>
              <a:t> iş yapılması ile açıklanır.  </a:t>
            </a:r>
            <a:endParaRPr lang="tr-T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 smtClean="0"/>
              <a:t>Bir </a:t>
            </a:r>
            <a:r>
              <a:rPr lang="tr-TR" sz="2400" dirty="0" err="1"/>
              <a:t>kilowatt</a:t>
            </a:r>
            <a:r>
              <a:rPr lang="tr-TR" sz="2400" dirty="0"/>
              <a:t> (kW), 1000 </a:t>
            </a:r>
            <a:r>
              <a:rPr lang="tr-TR" sz="2400" dirty="0" err="1"/>
              <a:t>watt’a</a:t>
            </a:r>
            <a:r>
              <a:rPr lang="tr-TR" sz="2400" dirty="0"/>
              <a:t> eşittir. Bir </a:t>
            </a:r>
            <a:r>
              <a:rPr lang="tr-TR" sz="2400" dirty="0" err="1"/>
              <a:t>megawatt</a:t>
            </a:r>
            <a:r>
              <a:rPr lang="tr-TR" sz="2400" dirty="0"/>
              <a:t> (MW), bir milyon </a:t>
            </a:r>
            <a:r>
              <a:rPr lang="tr-TR" sz="2400" dirty="0" err="1"/>
              <a:t>watt’a</a:t>
            </a:r>
            <a:r>
              <a:rPr lang="tr-TR" sz="2400" dirty="0"/>
              <a:t> eşittir. </a:t>
            </a:r>
            <a:endParaRPr lang="tr-T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 smtClean="0"/>
              <a:t>Günlük yaşamda motorların </a:t>
            </a:r>
            <a:r>
              <a:rPr lang="tr-TR" sz="2400" dirty="0"/>
              <a:t>gücü </a:t>
            </a:r>
            <a:r>
              <a:rPr lang="tr-TR" sz="2400" dirty="0" smtClean="0"/>
              <a:t>beygirgücü (</a:t>
            </a:r>
            <a:r>
              <a:rPr lang="tr-TR" sz="2400" dirty="0" err="1" smtClean="0"/>
              <a:t>bg</a:t>
            </a:r>
            <a:r>
              <a:rPr lang="tr-TR" sz="2400" dirty="0" smtClean="0"/>
              <a:t>) </a:t>
            </a:r>
            <a:r>
              <a:rPr lang="tr-TR" sz="2400" dirty="0"/>
              <a:t>ve elektrik tüketimi ise </a:t>
            </a:r>
            <a:r>
              <a:rPr lang="tr-TR" sz="2400" dirty="0" err="1"/>
              <a:t>kilowatt</a:t>
            </a:r>
            <a:r>
              <a:rPr lang="tr-TR" sz="2400" dirty="0"/>
              <a:t> </a:t>
            </a:r>
            <a:r>
              <a:rPr lang="tr-TR" sz="2400" dirty="0" smtClean="0"/>
              <a:t>(kW) olarak </a:t>
            </a:r>
            <a:r>
              <a:rPr lang="tr-TR" sz="2400" dirty="0"/>
              <a:t>ölçülür, fakat her </a:t>
            </a:r>
            <a:r>
              <a:rPr lang="tr-TR" sz="2400" dirty="0" smtClean="0"/>
              <a:t>ikisi de </a:t>
            </a:r>
            <a:r>
              <a:rPr lang="tr-TR" sz="2400" dirty="0"/>
              <a:t>kullanılabilir. </a:t>
            </a:r>
            <a:endParaRPr lang="tr-TR" sz="24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2400" dirty="0" smtClean="0"/>
              <a:t>Bir </a:t>
            </a:r>
            <a:r>
              <a:rPr lang="tr-TR" sz="2400" dirty="0"/>
              <a:t>beygirgücü 746 </a:t>
            </a:r>
            <a:r>
              <a:rPr lang="tr-TR" sz="2400" dirty="0" err="1"/>
              <a:t>watt’tır</a:t>
            </a:r>
            <a:r>
              <a:rPr lang="tr-TR" sz="2400" dirty="0"/>
              <a:t>. Bu nedenle 134 beygirgücüne sahip bir motor, </a:t>
            </a:r>
            <a:r>
              <a:rPr lang="tr-TR" sz="2400" dirty="0" smtClean="0"/>
              <a:t>yaklaşık </a:t>
            </a:r>
            <a:r>
              <a:rPr lang="en-US" sz="2400" dirty="0" smtClean="0"/>
              <a:t>1</a:t>
            </a:r>
            <a:r>
              <a:rPr lang="tr-TR" sz="2400" dirty="0" smtClean="0"/>
              <a:t>00 </a:t>
            </a:r>
            <a:r>
              <a:rPr lang="tr-TR" sz="2400" dirty="0" err="1" smtClean="0"/>
              <a:t>kW’lık</a:t>
            </a:r>
            <a:r>
              <a:rPr lang="tr-TR" sz="2400" dirty="0" smtClean="0"/>
              <a:t> </a:t>
            </a:r>
            <a:r>
              <a:rPr lang="tr-TR" sz="2400" dirty="0"/>
              <a:t>güce sahip bir </a:t>
            </a:r>
            <a:r>
              <a:rPr lang="tr-TR" sz="2400" dirty="0" smtClean="0"/>
              <a:t>motordur.  </a:t>
            </a:r>
            <a:endParaRPr lang="tr-TR" sz="2400" dirty="0"/>
          </a:p>
          <a:p>
            <a:pPr marL="109728" indent="0">
              <a:spcBef>
                <a:spcPts val="600"/>
              </a:spcBef>
              <a:spcAft>
                <a:spcPts val="600"/>
              </a:spcAft>
              <a:buNone/>
            </a:pPr>
            <a:endParaRPr lang="tr-TR" sz="24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/>
              <a:t>Güç</a:t>
            </a:r>
            <a:r>
              <a:rPr lang="en-US" dirty="0" smtClean="0"/>
              <a:t> </a:t>
            </a:r>
            <a:r>
              <a:rPr lang="tr-TR" sz="4400" dirty="0">
                <a:solidFill>
                  <a:schemeClr val="tx1"/>
                </a:solidFill>
                <a:effectLst/>
              </a:rPr>
              <a:t>- Hatırlatma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925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293950"/>
            <a:ext cx="870795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Neden daha çok yoruluruz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İş-Güç-Enerji</a:t>
            </a:r>
            <a:endParaRPr lang="tr-TR" sz="1400" dirty="0" smtClean="0">
              <a:solidFill>
                <a:srgbClr val="FFC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767409" y="4881858"/>
            <a:ext cx="11233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tr-TR" sz="1400" dirty="0" smtClean="0"/>
              <a:t>100 N ağırlığındaki alışveriş poşetlerini 2. katta ve yerden 6 m yükseklikte bulunan dairemize merdivenlerden çıkarırken;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smtClean="0"/>
              <a:t>Merdivenleri 10 saniyede koşarak çıktığımız zaman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smtClean="0"/>
              <a:t>Merdivenleri yürüyerek bir dakikada çıktığımız zaman güç ne olur?  </a:t>
            </a:r>
            <a:endParaRPr lang="tr-TR" sz="1400" dirty="0" smtClean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747050"/>
            <a:ext cx="4675096" cy="26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75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/>
              </a:rPr>
              <a:t>Bir otomobilin diğerinden 2 kat daha güçlü olması ne anlama gelir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İş-Güç-Enerji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678730" y="5052649"/>
            <a:ext cx="895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Bir </a:t>
            </a:r>
            <a:r>
              <a:rPr lang="tr-TR" sz="1600" dirty="0"/>
              <a:t>otomobilin diğer bir </a:t>
            </a:r>
            <a:r>
              <a:rPr lang="tr-TR" sz="1600" dirty="0" smtClean="0"/>
              <a:t>otomobilin </a:t>
            </a:r>
            <a:r>
              <a:rPr lang="tr-TR" sz="1600" b="1" dirty="0" smtClean="0"/>
              <a:t>iki katı güce </a:t>
            </a:r>
            <a:r>
              <a:rPr lang="tr-TR" sz="1600" b="1" dirty="0"/>
              <a:t>sahip olması </a:t>
            </a:r>
            <a:r>
              <a:rPr lang="tr-TR" sz="1600" dirty="0"/>
              <a:t>her zaman diğer otomobilden iki kat daha fazla iş yaptığı veya iki kat daha hızlı gittiği anlamına </a:t>
            </a:r>
            <a:r>
              <a:rPr lang="tr-TR" sz="1600" dirty="0" smtClean="0"/>
              <a:t>mı gelir? </a:t>
            </a:r>
          </a:p>
        </p:txBody>
      </p:sp>
      <p:pic>
        <p:nvPicPr>
          <p:cNvPr id="2050" name="Picture 2" descr="güçlü otomobille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81" y="2150802"/>
            <a:ext cx="3744609" cy="20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üçlü otomobille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2111328"/>
            <a:ext cx="3960440" cy="22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solidFill>
                  <a:schemeClr val="tx1"/>
                </a:solidFill>
                <a:effectLst/>
              </a:rPr>
              <a:t>Bir otomobilin diğerinden 2 kat daha güçlü olması ne anlama gelir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3135860" y="2708920"/>
            <a:ext cx="88647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İki </a:t>
            </a:r>
            <a:r>
              <a:rPr lang="tr-TR" sz="2400" dirty="0"/>
              <a:t>katı güce sahip </a:t>
            </a:r>
            <a:r>
              <a:rPr lang="tr-TR" sz="2400" dirty="0" smtClean="0"/>
              <a:t>motor diğerine göre </a:t>
            </a:r>
            <a:r>
              <a:rPr lang="tr-TR" sz="2400" dirty="0"/>
              <a:t>aynı sürede iki kat iş </a:t>
            </a:r>
            <a:r>
              <a:rPr lang="tr-TR" sz="2400" dirty="0" smtClean="0"/>
              <a:t>yapar       </a:t>
            </a:r>
            <a:endParaRPr lang="en-US" sz="2400" dirty="0" smtClean="0"/>
          </a:p>
          <a:p>
            <a:endParaRPr lang="en-US" sz="2400" dirty="0"/>
          </a:p>
          <a:p>
            <a:r>
              <a:rPr lang="tr-TR" sz="2400" dirty="0" smtClean="0"/>
              <a:t>veya </a:t>
            </a:r>
            <a:endParaRPr lang="en-US" sz="2400" dirty="0" smtClean="0"/>
          </a:p>
          <a:p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Aynı </a:t>
            </a:r>
            <a:r>
              <a:rPr lang="tr-TR" sz="2400" dirty="0"/>
              <a:t>miktardaki işi yarı sürede </a:t>
            </a:r>
            <a:r>
              <a:rPr lang="tr-TR" sz="2400" dirty="0" smtClean="0"/>
              <a:t>yapar.</a:t>
            </a:r>
            <a:endParaRPr lang="tr-TR" sz="2400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6121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855640" y="312738"/>
            <a:ext cx="4919604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Enerji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tr-TR" sz="4400" dirty="0">
                <a:solidFill>
                  <a:schemeClr val="tx1"/>
                </a:solidFill>
                <a:effectLst/>
              </a:rPr>
              <a:t>- Hatırlatma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4" descr="kar ayakkab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191345" y="1604038"/>
            <a:ext cx="23042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Enerji Nedir?</a:t>
            </a:r>
          </a:p>
        </p:txBody>
      </p:sp>
      <p:sp>
        <p:nvSpPr>
          <p:cNvPr id="6" name="AutoShape 2" descr="ayakkab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855640" y="1604038"/>
            <a:ext cx="9001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 smtClean="0"/>
          </a:p>
          <a:p>
            <a:r>
              <a:rPr lang="tr-TR" sz="2000" dirty="0" smtClean="0"/>
              <a:t>İş yapabilme yeteneğine ya da bir cismin/sistemin durumunda değişiklik yapabilme yeteneğine </a:t>
            </a:r>
            <a:r>
              <a:rPr lang="tr-TR" sz="2000" b="1" i="1" dirty="0" smtClean="0"/>
              <a:t>enerji</a:t>
            </a:r>
            <a:r>
              <a:rPr lang="tr-TR" sz="2000" dirty="0" smtClean="0"/>
              <a:t> denir. </a:t>
            </a:r>
          </a:p>
          <a:p>
            <a:endParaRPr lang="tr-TR" sz="2000" dirty="0" smtClean="0"/>
          </a:p>
          <a:p>
            <a:endParaRPr lang="tr-TR" sz="2000" dirty="0" smtClean="0"/>
          </a:p>
          <a:p>
            <a:r>
              <a:rPr lang="tr-TR" sz="2000" dirty="0" smtClean="0"/>
              <a:t>Enerji kavramı; </a:t>
            </a:r>
          </a:p>
          <a:p>
            <a:endParaRPr lang="tr-TR" sz="2000" dirty="0" smtClean="0"/>
          </a:p>
          <a:p>
            <a:r>
              <a:rPr lang="tr-TR" sz="2000" dirty="0" smtClean="0"/>
              <a:t>sadece transfer edildiği ve dönüştüğü zaman hissedilir. </a:t>
            </a:r>
          </a:p>
          <a:p>
            <a:r>
              <a:rPr lang="tr-TR" sz="2000" dirty="0" smtClean="0"/>
              <a:t>	</a:t>
            </a:r>
          </a:p>
          <a:p>
            <a:endParaRPr lang="tr-TR" sz="2000" dirty="0" smtClean="0"/>
          </a:p>
          <a:p>
            <a:r>
              <a:rPr lang="tr-TR" sz="2000" dirty="0" smtClean="0"/>
              <a:t>İş’te olduğu gibi enerji de </a:t>
            </a:r>
            <a:r>
              <a:rPr lang="tr-TR" sz="2000" b="1" i="1" dirty="0" err="1" smtClean="0"/>
              <a:t>joule</a:t>
            </a:r>
            <a:r>
              <a:rPr lang="tr-TR" sz="2000" dirty="0" smtClean="0"/>
              <a:t> birimiyle ölçülür. </a:t>
            </a:r>
            <a:r>
              <a:rPr lang="tr-TR" sz="2000" b="1" dirty="0" smtClean="0"/>
              <a:t> 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6136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Elektrik </a:t>
            </a:r>
            <a:r>
              <a:rPr lang="tr-TR" dirty="0" smtClean="0"/>
              <a:t>Enerjisi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1424" y="1321176"/>
            <a:ext cx="4229100" cy="3248025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903338" y="4432889"/>
            <a:ext cx="5192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Gözlerinizi kapatın ve elektriklerin kesildiğini ve </a:t>
            </a:r>
          </a:p>
          <a:p>
            <a:r>
              <a:rPr lang="tr-TR" sz="1400" dirty="0" smtClean="0"/>
              <a:t>tekrar gelmeyeceğini hayal edin. Hayatınız nasıl değişirdi?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415480" y="5610726"/>
            <a:ext cx="10585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Neden günlük yaşantımızda diğer enerji biçimlerine göre en fazla elektrik enerjisi kullanıyor olabiliriz?</a:t>
            </a:r>
            <a:endParaRPr lang="tr-TR" sz="1600" dirty="0"/>
          </a:p>
        </p:txBody>
      </p:sp>
      <p:pic>
        <p:nvPicPr>
          <p:cNvPr id="7" name="Picture 2" descr="elektrik faturası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124744"/>
            <a:ext cx="2376264" cy="3167115"/>
          </a:xfrm>
          <a:prstGeom prst="rect">
            <a:avLst/>
          </a:prstGeom>
          <a:noFill/>
          <a:scene3d>
            <a:camera prst="orthographicFront">
              <a:rot lat="20699999" lon="0" rev="189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968208" y="4694499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Fotoğrafta görülen belgeyi tanıyor musunuz?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73773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Elektrik Enerjisi ve Elektriksel </a:t>
            </a:r>
            <a:r>
              <a:rPr lang="tr-TR" dirty="0" smtClean="0"/>
              <a:t>Güç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335360" y="1556792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Şekildeki elektrik devresinde meydana gelen enerji biçimleri arasındaki dönüşümler hangileridir?</a:t>
            </a:r>
            <a:endParaRPr lang="tr-TR" dirty="0"/>
          </a:p>
        </p:txBody>
      </p:sp>
      <p:pic>
        <p:nvPicPr>
          <p:cNvPr id="1028" name="Picture 4" descr="Basit Elektrik devresi şekiller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58" y="2924944"/>
            <a:ext cx="1819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Metin kutusu 6"/>
              <p:cNvSpPr txBox="1"/>
              <p:nvPr/>
            </p:nvSpPr>
            <p:spPr>
              <a:xfrm>
                <a:off x="4007768" y="2132856"/>
                <a:ext cx="7448053" cy="4654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0" dirty="0" smtClean="0"/>
                  <a:t>Bir elektrik devre elemanında birim zamanda dönüşen/kullanılan enerji miktarı;</a:t>
                </a:r>
              </a:p>
              <a:p>
                <a:endParaRPr lang="en-US" b="0" dirty="0" smtClean="0"/>
              </a:p>
              <a:p>
                <a:endParaRPr lang="tr-TR" b="0" dirty="0" smtClean="0"/>
              </a:p>
              <a:p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𝑬𝒍𝒆𝒌𝒕𝒓𝒊𝒌𝒔𝒆𝒍</m:t>
                    </m:r>
                    <m:r>
                      <a:rPr lang="tr-T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Güç </a:t>
                </a:r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tr-TR" b="1" dirty="0" smtClean="0"/>
                  <a:t>=</a:t>
                </a:r>
                <a:r>
                  <a:rPr lang="tr-TR" b="1" dirty="0" smtClean="0"/>
                  <a:t>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ö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üş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𝒆𝒏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𝑬𝒏𝒆𝒓𝒋𝒊</m:t>
                        </m:r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b="1" dirty="0" smtClean="0"/>
                  <a:t> </a:t>
                </a:r>
                <a:r>
                  <a:rPr lang="tr-TR" b="1" dirty="0" smtClean="0"/>
                  <a:t>=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𝐈</m:t>
                    </m:r>
                    <m:r>
                      <a:rPr lang="tr-TR" b="1" i="0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tr-TR" dirty="0" smtClean="0"/>
                  <a:t>İle hesaplanır.</a:t>
                </a:r>
              </a:p>
              <a:p>
                <a:endParaRPr lang="en-US" dirty="0" smtClean="0"/>
              </a:p>
              <a:p>
                <a:endParaRPr lang="tr-TR" dirty="0" smtClean="0"/>
              </a:p>
              <a:p>
                <a:r>
                  <a:rPr lang="tr-TR" dirty="0" smtClean="0"/>
                  <a:t>V: devre elemanı uçları arasındaki potansiyel fark, birimi: volt</a:t>
                </a:r>
              </a:p>
              <a:p>
                <a:r>
                  <a:rPr lang="en-US" dirty="0"/>
                  <a:t>I</a:t>
                </a:r>
                <a:r>
                  <a:rPr lang="tr-TR" dirty="0" smtClean="0"/>
                  <a:t>: </a:t>
                </a:r>
                <a:r>
                  <a:rPr lang="tr-TR" dirty="0" smtClean="0"/>
                  <a:t>devre elemanı üzerinden geçen akım, birimi: amper</a:t>
                </a:r>
              </a:p>
              <a:p>
                <a:endParaRPr lang="en-US" dirty="0" smtClean="0"/>
              </a:p>
              <a:p>
                <a:endParaRPr lang="tr-TR" dirty="0"/>
              </a:p>
              <a:p>
                <a:r>
                  <a:rPr lang="tr-TR" b="1" dirty="0" smtClean="0"/>
                  <a:t>Güç=volt </a:t>
                </a:r>
                <a:r>
                  <a:rPr lang="tr-TR" b="1" dirty="0" smtClean="0"/>
                  <a:t>x amper = </a:t>
                </a:r>
                <a:r>
                  <a:rPr lang="tr-TR" b="1" dirty="0" err="1" smtClean="0"/>
                  <a:t>watt</a:t>
                </a:r>
                <a:endParaRPr lang="tr-TR" b="1" dirty="0" smtClean="0"/>
              </a:p>
              <a:p>
                <a:endParaRPr lang="en-US" dirty="0" smtClean="0"/>
              </a:p>
              <a:p>
                <a:endParaRPr lang="tr-TR" dirty="0"/>
              </a:p>
              <a:p>
                <a:r>
                  <a:rPr lang="tr-TR" b="1" dirty="0" smtClean="0"/>
                  <a:t>V=</a:t>
                </a:r>
                <a:r>
                  <a:rPr lang="en-US" b="1" dirty="0" smtClean="0"/>
                  <a:t>I</a:t>
                </a:r>
                <a:r>
                  <a:rPr lang="tr-TR" b="1" dirty="0" smtClean="0"/>
                  <a:t>R</a:t>
                </a:r>
                <a:r>
                  <a:rPr lang="tr-TR" dirty="0" smtClean="0"/>
                  <a:t> </a:t>
                </a:r>
                <a:r>
                  <a:rPr lang="tr-TR" dirty="0" smtClean="0"/>
                  <a:t>yazılırsa </a:t>
                </a:r>
                <a14:m>
                  <m:oMath xmlns:m="http://schemas.openxmlformats.org/officeDocument/2006/math">
                    <m:r>
                      <a:rPr lang="tr-TR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𝑽𝑰</m:t>
                    </m:r>
                    <m:r>
                      <a:rPr lang="tr-TR" b="1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tr-T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p>
                        <m:r>
                          <a:rPr lang="tr-TR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tr-TR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tr-TR" b="1" dirty="0" smtClean="0"/>
                  <a:t> </a:t>
                </a:r>
                <a:r>
                  <a:rPr lang="en-US" b="1" dirty="0" smtClean="0"/>
                  <a:t>= V</a:t>
                </a:r>
                <a:r>
                  <a:rPr lang="en-US" b="1" baseline="30000" dirty="0" smtClean="0"/>
                  <a:t>2</a:t>
                </a:r>
                <a:r>
                  <a:rPr lang="en-US" b="1" dirty="0" smtClean="0"/>
                  <a:t>/R </a:t>
                </a:r>
                <a:r>
                  <a:rPr lang="tr-TR" dirty="0" smtClean="0"/>
                  <a:t>‘de </a:t>
                </a:r>
                <a:r>
                  <a:rPr lang="en-US" dirty="0" smtClean="0"/>
                  <a:t>g</a:t>
                </a:r>
                <a:r>
                  <a:rPr lang="tr-TR" dirty="0" err="1" smtClean="0"/>
                  <a:t>ücü</a:t>
                </a:r>
                <a:r>
                  <a:rPr lang="tr-TR" dirty="0" smtClean="0"/>
                  <a:t> </a:t>
                </a:r>
                <a:r>
                  <a:rPr lang="tr-TR" dirty="0" smtClean="0"/>
                  <a:t>verir.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2132856"/>
                <a:ext cx="7448053" cy="4654416"/>
              </a:xfrm>
              <a:prstGeom prst="rect">
                <a:avLst/>
              </a:prstGeom>
              <a:blipFill>
                <a:blip r:embed="rId4"/>
                <a:stretch>
                  <a:fillRect l="-655" t="-786" r="-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074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Elektrik Enerjisi ve Elektriksel </a:t>
            </a:r>
            <a:r>
              <a:rPr lang="tr-TR" dirty="0" smtClean="0"/>
              <a:t>Güç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1028" name="Picture 4" descr="Basit Elektrik devresi şekiller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196752"/>
            <a:ext cx="1819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7"/>
          <p:cNvSpPr txBox="1"/>
          <p:nvPr/>
        </p:nvSpPr>
        <p:spPr>
          <a:xfrm>
            <a:off x="2207568" y="2845385"/>
            <a:ext cx="9793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indent="-682625"/>
            <a:r>
              <a:rPr lang="tr-TR" sz="2000" b="1" dirty="0" smtClean="0"/>
              <a:t>Soru:</a:t>
            </a:r>
            <a:r>
              <a:rPr lang="tr-TR" sz="2000" dirty="0" smtClean="0"/>
              <a:t> Şekildeki devreden geçen akım 0,4 amper ve ampulün uçları arasındaki potansiyel fark 3 volt ise; ampulün 1 saniyede harcadığı elektrik enerjisi ne kadardır?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584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err="1" smtClean="0"/>
              <a:t>Kilowatt</a:t>
            </a:r>
            <a:r>
              <a:rPr lang="tr-TR" dirty="0" smtClean="0"/>
              <a:t>-saat (</a:t>
            </a:r>
            <a:r>
              <a:rPr lang="tr-TR" dirty="0" err="1" smtClean="0"/>
              <a:t>kWh</a:t>
            </a:r>
            <a:r>
              <a:rPr lang="tr-TR" dirty="0" smtClean="0"/>
              <a:t>) ne Birimidir?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İçerik Yer Tutucusu 4"/>
              <p:cNvSpPr>
                <a:spLocks noGrp="1"/>
              </p:cNvSpPr>
              <p:nvPr>
                <p:ph idx="1"/>
              </p:nvPr>
            </p:nvSpPr>
            <p:spPr>
              <a:xfrm>
                <a:off x="2279575" y="1268760"/>
                <a:ext cx="9337347" cy="5260039"/>
              </a:xfrm>
            </p:spPr>
            <p:txBody>
              <a:bodyPr>
                <a:normAutofit/>
              </a:bodyPr>
              <a:lstStyle/>
              <a:p>
                <a:pPr marL="109728" indent="0" algn="ctr">
                  <a:buNone/>
                </a:pPr>
                <a:endParaRPr lang="tr-TR" sz="900" b="0" i="1" dirty="0" smtClean="0">
                  <a:latin typeface="Cambria Math" panose="02040503050406030204" pitchFamily="18" charset="0"/>
                </a:endParaRPr>
              </a:p>
              <a:p>
                <a:pPr marL="109728" indent="0" algn="ctr">
                  <a:buNone/>
                </a:pPr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üç= 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𝑟𝑒</m:t>
                        </m:r>
                      </m:den>
                    </m:f>
                  </m:oMath>
                </a14:m>
                <a:r>
                  <a:rPr lang="tr-TR" dirty="0" smtClean="0"/>
                  <a:t>  ise;</a:t>
                </a:r>
              </a:p>
              <a:p>
                <a:pPr marL="109728" indent="0" algn="ctr">
                  <a:buNone/>
                </a:pPr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𝐸𝑛𝑒𝑟𝑗𝑖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üç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𝒚𝒂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𝒅𝒂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𝐸𝑛𝑒𝑟𝑗𝑖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tr-TR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r>
                  <a:rPr lang="tr-TR" sz="1600" dirty="0"/>
                  <a:t>Birim: </a:t>
                </a:r>
                <a:endParaRPr lang="en-US" sz="1600" dirty="0" smtClean="0"/>
              </a:p>
              <a:p>
                <a:pPr marL="109728" indent="0">
                  <a:buNone/>
                </a:pPr>
                <a:r>
                  <a:rPr lang="tr-TR" sz="1600" dirty="0" err="1" smtClean="0"/>
                  <a:t>watt</a:t>
                </a:r>
                <a:r>
                  <a:rPr lang="tr-TR" sz="1600" dirty="0" smtClean="0"/>
                  <a:t> </a:t>
                </a:r>
                <a:r>
                  <a:rPr lang="tr-TR" sz="1600" dirty="0" smtClean="0"/>
                  <a:t>x </a:t>
                </a:r>
                <a:r>
                  <a:rPr lang="tr-TR" sz="1600" dirty="0" smtClean="0"/>
                  <a:t>saniye</a:t>
                </a:r>
                <a:r>
                  <a:rPr lang="en-US" sz="1600" dirty="0" smtClean="0"/>
                  <a:t> = </a:t>
                </a:r>
                <a:r>
                  <a:rPr lang="en-US" sz="1600" dirty="0" err="1" smtClean="0"/>
                  <a:t>Ws</a:t>
                </a:r>
                <a:endParaRPr lang="tr-TR" sz="1600" dirty="0" smtClean="0"/>
              </a:p>
              <a:p>
                <a:pPr marL="109728" indent="0">
                  <a:buNone/>
                </a:pPr>
                <a:endParaRPr lang="en-US" sz="1600" dirty="0" smtClean="0"/>
              </a:p>
              <a:p>
                <a:pPr marL="109728" indent="0">
                  <a:buNone/>
                </a:pPr>
                <a:r>
                  <a:rPr lang="en-US" sz="1600" dirty="0" smtClean="0"/>
                  <a:t>y</a:t>
                </a:r>
                <a:r>
                  <a:rPr lang="tr-TR" sz="1600" dirty="0" smtClean="0"/>
                  <a:t>a </a:t>
                </a:r>
                <a:r>
                  <a:rPr lang="tr-TR" sz="1600" dirty="0" smtClean="0"/>
                  <a:t>da </a:t>
                </a:r>
              </a:p>
              <a:p>
                <a:pPr marL="109728" indent="0">
                  <a:buNone/>
                </a:pPr>
                <a:endParaRPr lang="en-US" sz="1600" dirty="0" smtClean="0"/>
              </a:p>
              <a:p>
                <a:pPr marL="109728" indent="0">
                  <a:buNone/>
                </a:pPr>
                <a:r>
                  <a:rPr lang="tr-TR" sz="1600" dirty="0" err="1" smtClean="0"/>
                  <a:t>kilowatt</a:t>
                </a:r>
                <a:r>
                  <a:rPr lang="en-US" sz="1600" dirty="0" smtClean="0"/>
                  <a:t> x</a:t>
                </a:r>
                <a:r>
                  <a:rPr lang="tr-TR" sz="1600" dirty="0" smtClean="0"/>
                  <a:t> saat </a:t>
                </a:r>
                <a:r>
                  <a:rPr lang="en-US" sz="1600" dirty="0" smtClean="0"/>
                  <a:t>= </a:t>
                </a:r>
                <a:r>
                  <a:rPr lang="tr-TR" sz="1600" dirty="0"/>
                  <a:t> </a:t>
                </a:r>
                <a:r>
                  <a:rPr lang="tr-TR" sz="1600" dirty="0" err="1" smtClean="0"/>
                  <a:t>kW</a:t>
                </a:r>
                <a:r>
                  <a:rPr lang="tr-TR" sz="1600" dirty="0" err="1" smtClean="0"/>
                  <a:t>h</a:t>
                </a:r>
                <a:endParaRPr lang="tr-TR" sz="1600" dirty="0"/>
              </a:p>
              <a:p>
                <a:pPr marL="109728" indent="0">
                  <a:buNone/>
                </a:pPr>
                <a:endParaRPr lang="tr-TR" sz="1600" dirty="0" smtClean="0"/>
              </a:p>
              <a:p>
                <a:pPr marL="971550" indent="-862013">
                  <a:buNone/>
                </a:pPr>
                <a:r>
                  <a:rPr lang="tr-TR" sz="1600" dirty="0" smtClean="0"/>
                  <a:t>Enerji</a:t>
                </a:r>
                <a:r>
                  <a:rPr lang="en-US" sz="1600" dirty="0" smtClean="0"/>
                  <a:t> </a:t>
                </a:r>
                <a:r>
                  <a:rPr lang="tr-TR" sz="1600" dirty="0" smtClean="0"/>
                  <a:t>=</a:t>
                </a:r>
                <a:r>
                  <a:rPr lang="en-US" sz="1600" dirty="0" smtClean="0"/>
                  <a:t> </a:t>
                </a:r>
                <a:r>
                  <a:rPr lang="tr-TR" sz="1600" dirty="0" err="1" smtClean="0"/>
                  <a:t>kWh</a:t>
                </a:r>
                <a:r>
                  <a:rPr lang="tr-TR" sz="1600" dirty="0" smtClean="0"/>
                  <a:t> </a:t>
                </a:r>
                <a:r>
                  <a:rPr lang="tr-TR" sz="1600" dirty="0" smtClean="0"/>
                  <a:t>(</a:t>
                </a:r>
                <a:r>
                  <a:rPr lang="tr-TR" sz="1600" dirty="0" err="1" smtClean="0"/>
                  <a:t>kilowatt</a:t>
                </a:r>
                <a:r>
                  <a:rPr lang="tr-TR" sz="1600" dirty="0" smtClean="0"/>
                  <a:t>-saat bir enerji birimidir ve günlük yaşamda kullanılan elektrik enerjisi miktarını belirtmek için kullanılır.</a:t>
                </a:r>
              </a:p>
              <a:p>
                <a:pPr marL="109728" indent="0">
                  <a:buNone/>
                </a:pPr>
                <a:r>
                  <a:rPr lang="tr-TR" sz="1600" dirty="0" smtClean="0"/>
                  <a:t>                                                </a:t>
                </a:r>
                <a:r>
                  <a:rPr lang="tr-TR" sz="1800" b="1" dirty="0" smtClean="0"/>
                  <a:t>Soru:</a:t>
                </a:r>
                <a:r>
                  <a:rPr lang="tr-TR" sz="1600" dirty="0" smtClean="0"/>
                  <a:t> 1 </a:t>
                </a:r>
                <a:r>
                  <a:rPr lang="tr-TR" sz="1600" dirty="0" err="1" smtClean="0"/>
                  <a:t>kWh</a:t>
                </a:r>
                <a:r>
                  <a:rPr lang="tr-TR" sz="1600" dirty="0" smtClean="0"/>
                  <a:t> kaç </a:t>
                </a:r>
                <a:r>
                  <a:rPr lang="tr-TR" sz="1600" dirty="0" err="1" smtClean="0"/>
                  <a:t>joule’dür</a:t>
                </a:r>
                <a:r>
                  <a:rPr lang="tr-TR" sz="1600" dirty="0" smtClean="0"/>
                  <a:t>?  </a:t>
                </a:r>
                <a:endParaRPr lang="tr-TR" sz="1600" b="1" dirty="0" smtClean="0"/>
              </a:p>
              <a:p>
                <a:pPr marL="109728" indent="0">
                  <a:buNone/>
                </a:pPr>
                <a:endParaRPr lang="tr-TR" sz="1600" dirty="0" smtClean="0"/>
              </a:p>
              <a:p>
                <a:pPr marL="109728" indent="0">
                  <a:buNone/>
                </a:pPr>
                <a:endParaRPr lang="tr-TR" dirty="0"/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5" name="İçerik Yer Tutucus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79575" y="1268760"/>
                <a:ext cx="9337347" cy="5260039"/>
              </a:xfrm>
              <a:blipFill>
                <a:blip r:embed="rId3"/>
                <a:stretch>
                  <a:fillRect b="-57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02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Örnek Soru: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r-TR" dirty="0" smtClean="0"/>
              <a:t>Elektriğin 1 kWh ücretinin 80 krş olduğu durumda üzerinde 220 volt 1500 watt yazan bir saç kurutma makinası yarım saat çalışırsa kaç liralık elektrik enerjisi kullanır?</a:t>
            </a:r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53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384" y="78793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51384" y="1343235"/>
            <a:ext cx="11168384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sz="2000" b="1" dirty="0"/>
              <a:t>10.1.2. ELEKTRİK DEVRELERİ </a:t>
            </a:r>
            <a:endParaRPr lang="tr-TR" sz="2000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sz="2000" b="1" dirty="0"/>
              <a:t>10.1.2.3. Elektrik enerjisi ve elektriksel güç kavramlarını ilişkilendirir. </a:t>
            </a:r>
            <a:endParaRPr lang="tr-TR" sz="2000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a) Elektrik enerjisi ve elektriksel güç ilişkisi ile mekanik enerji ve mekanik güç ilişkisi arasındaki benzerliğe değinilir. </a:t>
            </a:r>
            <a:endParaRPr lang="tr-TR" sz="2000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b) Bir direncin birim zamanda harcadığı elektrik enerjisi ile ilgili hesaplamalar dışında matematiksel hesaplamalara girilmez. </a:t>
            </a:r>
            <a:endParaRPr lang="tr-TR" sz="2000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c) Öğrencilerin ısı, iş, mekanik enerji ve elektrik enerjisinin birbirine dönüşümünü açıklamaları sağlanır. </a:t>
            </a:r>
            <a:endParaRPr lang="tr-TR" sz="2000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sz="2000" i="1" dirty="0"/>
              <a:t>ç) Lamba parlaklıklarının karşılaştırılması sağlanır. </a:t>
            </a:r>
            <a:endParaRPr lang="en-US" sz="2000" i="1" dirty="0"/>
          </a:p>
          <a:p>
            <a:pPr marL="347663" indent="-347663"/>
            <a:endParaRPr lang="tr-TR" sz="2000" dirty="0"/>
          </a:p>
          <a:p>
            <a:pPr marL="347663" indent="-347663"/>
            <a:r>
              <a:rPr lang="tr-TR" sz="2000" b="1" dirty="0"/>
              <a:t>10.1.2.4. Elektrik akımının oluşturabileceği tehlikelere karşı alınması gereken sağlık ve güvenlik önlemlerini açıklar. </a:t>
            </a:r>
            <a:endParaRPr lang="tr-TR" sz="2000" dirty="0"/>
          </a:p>
          <a:p>
            <a:pPr marL="566738" indent="-566738"/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Elektrik Faturaları Nasıl Hesaplanır?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tr-TR" dirty="0"/>
          </a:p>
          <a:p>
            <a:pPr marL="109728" indent="0">
              <a:buNone/>
            </a:pPr>
            <a:endParaRPr lang="tr-TR" dirty="0"/>
          </a:p>
        </p:txBody>
      </p:sp>
      <p:pic>
        <p:nvPicPr>
          <p:cNvPr id="4" name="Picture 2" descr="elektrik faturası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1481329"/>
            <a:ext cx="3888432" cy="518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976" y="1639761"/>
            <a:ext cx="6124575" cy="46958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37926" y="5536482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0.055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1217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552" y="980728"/>
            <a:ext cx="8304443" cy="5290892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78098"/>
          </a:xfrm>
        </p:spPr>
        <p:txBody>
          <a:bodyPr>
            <a:normAutofit/>
          </a:bodyPr>
          <a:lstStyle/>
          <a:p>
            <a:r>
              <a:rPr lang="tr-TR" dirty="0"/>
              <a:t>Elektrik Faturaları Nasıl Hesaplanır</a:t>
            </a:r>
            <a:r>
              <a:rPr lang="tr-TR" dirty="0" smtClean="0"/>
              <a:t>?</a:t>
            </a:r>
            <a:endParaRPr lang="tr-TR" dirty="0"/>
          </a:p>
        </p:txBody>
      </p:sp>
      <p:sp>
        <p:nvSpPr>
          <p:cNvPr id="2" name="Rectangle 1"/>
          <p:cNvSpPr/>
          <p:nvPr/>
        </p:nvSpPr>
        <p:spPr>
          <a:xfrm>
            <a:off x="5807968" y="6309320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AliElektrikselGüç10.1.2.3-4.xlsx</a:t>
            </a:r>
          </a:p>
        </p:txBody>
      </p:sp>
    </p:spTree>
    <p:extLst>
      <p:ext uri="{BB962C8B-B14F-4D97-AF65-F5344CB8AC3E}">
        <p14:creationId xmlns:p14="http://schemas.microsoft.com/office/powerpoint/2010/main" val="17836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855640" y="293950"/>
            <a:ext cx="8208912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Enerji Tasarrufu 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4" descr="kar ayakkab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2" descr="ayakkab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753071" y="1788279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Evimizdeki elektrik enerjisi tüketiminde bir ayda nasıl ve kaç </a:t>
            </a:r>
            <a:r>
              <a:rPr lang="tr-TR" dirty="0" err="1" smtClean="0"/>
              <a:t>kWh</a:t>
            </a:r>
            <a:r>
              <a:rPr lang="tr-TR" dirty="0" smtClean="0"/>
              <a:t> enerji tasarrufu sağlayabiliriz?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199456" y="339909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Belirtilen basit bir tasarrufun her evde yapıldığı düşünülürse bir yılda ülkemizde yapılan tasarruf yaklaşık ne kadar olacaktır? 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2855640" y="533307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Tasarruf edilen elektrik enerjisi depolanabilir mi? Eğer depolanamazsa nasıl tasarruf yapılabilir?  </a:t>
            </a:r>
          </a:p>
        </p:txBody>
      </p:sp>
    </p:spTree>
    <p:extLst>
      <p:ext uri="{BB962C8B-B14F-4D97-AF65-F5344CB8AC3E}">
        <p14:creationId xmlns:p14="http://schemas.microsoft.com/office/powerpoint/2010/main" val="396773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Elektrik </a:t>
            </a:r>
            <a:r>
              <a:rPr lang="tr-TR" dirty="0" smtClean="0"/>
              <a:t>Enerjisinin Diğer Biçimlere Dönüşümü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pic>
        <p:nvPicPr>
          <p:cNvPr id="6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496" y="2080823"/>
            <a:ext cx="6120680" cy="470079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1077545" y="1417638"/>
            <a:ext cx="855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Şekildeki evde elektrik enerjisinin dönüştüğü enerji biçimlerini belirtiniz… 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5807968" y="2262971"/>
            <a:ext cx="610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Evlerimizde elektrikle çalışan aletler birbirlerine nasıl bağlanıyordu?  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1568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279576" y="312738"/>
            <a:ext cx="972108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Evimizde Elektrik Enerjisinin Dönüştüğü Diğer Enerji Biçimlerine örnekler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AutoShape 4" descr="kar ayakkabı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2" descr="ayakkabı ile ilgili görsel sonuc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2855640" y="1604038"/>
            <a:ext cx="77768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600" dirty="0"/>
          </a:p>
          <a:p>
            <a:pPr algn="ctr"/>
            <a:r>
              <a:rPr lang="tr-TR" sz="1600" b="1" dirty="0" smtClean="0"/>
              <a:t>ÖRNEKLER</a:t>
            </a:r>
            <a:endParaRPr lang="tr-TR" sz="1600" b="1" dirty="0"/>
          </a:p>
          <a:p>
            <a:endParaRPr lang="tr-TR" sz="1600" dirty="0"/>
          </a:p>
          <a:p>
            <a:endParaRPr lang="tr-TR" sz="1600" dirty="0" smtClean="0"/>
          </a:p>
          <a:p>
            <a:pPr marL="342900" indent="-342900">
              <a:buAutoNum type="arabicPeriod"/>
            </a:pPr>
            <a:r>
              <a:rPr lang="tr-TR" sz="1600" dirty="0" smtClean="0"/>
              <a:t>Elektrik enerjisi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Kimyasal Enerji</a:t>
            </a:r>
          </a:p>
          <a:p>
            <a:pPr marL="342900" indent="-342900">
              <a:buAutoNum type="arabicPeriod"/>
            </a:pPr>
            <a:r>
              <a:rPr lang="tr-TR" sz="1600" dirty="0"/>
              <a:t>I</a:t>
            </a:r>
            <a:r>
              <a:rPr lang="tr-TR" sz="1600" dirty="0" smtClean="0"/>
              <a:t>sı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Işık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Ses</a:t>
            </a:r>
          </a:p>
          <a:p>
            <a:pPr marL="342900" indent="-342900">
              <a:buAutoNum type="arabicPeriod"/>
            </a:pPr>
            <a:r>
              <a:rPr lang="tr-TR" sz="1600" dirty="0" smtClean="0"/>
              <a:t>Nükleer Enerji</a:t>
            </a:r>
          </a:p>
          <a:p>
            <a:r>
              <a:rPr lang="tr-TR" sz="1600" dirty="0" smtClean="0"/>
              <a:t>7.   …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81757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480914" y="0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Güneş enerjisi Santralleri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283" y="1033324"/>
            <a:ext cx="3744416" cy="2393525"/>
          </a:xfrm>
          <a:prstGeom prst="rect">
            <a:avLst/>
          </a:prstGeom>
        </p:spPr>
      </p:pic>
      <p:pic>
        <p:nvPicPr>
          <p:cNvPr id="4098" name="Picture 2" descr="güneş enerjisi ile elektrik üretimi png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3692658"/>
            <a:ext cx="29813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1052736"/>
            <a:ext cx="51149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01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Rüzgar Santralleri ve Enerji Dönüşümleri</a:t>
            </a:r>
            <a:endParaRPr lang="tr-TR" dirty="0"/>
          </a:p>
        </p:txBody>
      </p:sp>
      <p:pic>
        <p:nvPicPr>
          <p:cNvPr id="2050" name="Picture 2" descr="rüzgar santraller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362074"/>
            <a:ext cx="380047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çanakkale rüzgar santralleri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7" y="1628800"/>
            <a:ext cx="4536505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1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Termik ve Nükleer Santralleri-Elektrik </a:t>
            </a:r>
            <a:r>
              <a:rPr lang="tr-TR" sz="3200" dirty="0"/>
              <a:t>Enerjisi Üretimi ve Enerji Dönüşümü</a:t>
            </a:r>
          </a:p>
        </p:txBody>
      </p:sp>
      <p:pic>
        <p:nvPicPr>
          <p:cNvPr id="3074" name="Picture 2" descr="https://encrypted-tbn0.gstatic.com/images?q=tbn:ANd9GcQctqVJFsJUKiL-szhC7QOGhclK1y3mWzjNaYJCtj06_lahPPe3GkbQvYK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632" y="2204864"/>
            <a:ext cx="29908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QNmi6pVc_6lZIE-Mmb9MxNcKy1BWvDK47mXjgWQ19u_upL_cG8ULfwwhv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2001175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ermik santraller nasıl çalışır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58" y="4221088"/>
            <a:ext cx="3917598" cy="23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ermik santraller nasıl çalışır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014" y="4312087"/>
            <a:ext cx="5121386" cy="251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10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767408" y="188640"/>
            <a:ext cx="10798224" cy="1179512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tr-TR" sz="3200" smtClean="0"/>
              <a:t>Hidroelektrik Santralleri-Elektrik Enerjisi Üretimi ve Enerji Dönüşümü</a:t>
            </a:r>
            <a:endParaRPr lang="tr-TR" sz="3200" dirty="0"/>
          </a:p>
        </p:txBody>
      </p:sp>
      <p:pic>
        <p:nvPicPr>
          <p:cNvPr id="5" name="Picture 4" descr="https://encrypted-tbn0.gstatic.com/images?q=tbn:ANd9GcROlgLsRd4J0_5qnHyvt8ker1E19DzCeiugdf4mN9NTyjUNF_qR7Uj9UL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77" y="2636913"/>
            <a:ext cx="501484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idroelektrik santrali nasıl çalışı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587409"/>
            <a:ext cx="5828436" cy="285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3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09600" y="1481329"/>
            <a:ext cx="5342384" cy="4525963"/>
          </a:xfrm>
        </p:spPr>
        <p:txBody>
          <a:bodyPr>
            <a:norm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tr-TR" dirty="0"/>
              <a:t>E</a:t>
            </a:r>
            <a:r>
              <a:rPr lang="tr-TR" dirty="0" smtClean="0"/>
              <a:t>lektrik çarpması:</a:t>
            </a:r>
          </a:p>
          <a:p>
            <a:pPr marL="404813" indent="-295275" fontAlgn="base">
              <a:buNone/>
            </a:pPr>
            <a:r>
              <a:rPr lang="tr-TR" sz="1400" dirty="0" smtClean="0"/>
              <a:t>Bu </a:t>
            </a:r>
            <a:r>
              <a:rPr lang="tr-TR" sz="1400" dirty="0"/>
              <a:t>durum, insan vücudunda ciddi yaralanmalara, sakatlanmalara hatta bazen ölümlere bile sebep olur. Bu nedenle elektriği kullanırken çok dikkatli olmamız gerekmektedir</a:t>
            </a:r>
            <a:r>
              <a:rPr lang="tr-TR" sz="1400" dirty="0" smtClean="0"/>
              <a:t>.</a:t>
            </a:r>
          </a:p>
          <a:p>
            <a:pPr marL="109728" indent="0" fontAlgn="base">
              <a:buNone/>
            </a:pPr>
            <a:endParaRPr lang="en-US" sz="2000" b="1" dirty="0" smtClean="0"/>
          </a:p>
          <a:p>
            <a:pPr marL="109728" indent="0" fontAlgn="base">
              <a:buNone/>
            </a:pPr>
            <a:endParaRPr lang="en-US" sz="2000" b="1" dirty="0"/>
          </a:p>
          <a:p>
            <a:pPr marL="109728" indent="0" fontAlgn="base">
              <a:buNone/>
            </a:pPr>
            <a:endParaRPr lang="tr-TR" sz="2000" b="1" dirty="0" smtClean="0"/>
          </a:p>
          <a:p>
            <a:pPr fontAlgn="base">
              <a:buFont typeface="Arial" panose="020B0604020202020204" pitchFamily="34" charset="0"/>
              <a:buChar char="•"/>
            </a:pPr>
            <a:r>
              <a:rPr lang="tr-TR" dirty="0" smtClean="0"/>
              <a:t>Elektrik kontağından oluşabilecek yangınlar</a:t>
            </a:r>
          </a:p>
          <a:p>
            <a:pPr marL="346075" indent="-236538" fontAlgn="base">
              <a:buNone/>
            </a:pPr>
            <a:endParaRPr lang="en-US" dirty="0"/>
          </a:p>
          <a:p>
            <a:pPr marL="346075" indent="-236538" fontAlgn="base">
              <a:buNone/>
            </a:pPr>
            <a:r>
              <a:rPr lang="tr-TR" sz="1400" dirty="0" smtClean="0"/>
              <a:t>Bozuk </a:t>
            </a:r>
            <a:r>
              <a:rPr lang="tr-TR" sz="1400" dirty="0"/>
              <a:t>elektrikli araçlar, hatalı elektrik tesisatı, fiş veya prizden </a:t>
            </a:r>
            <a:r>
              <a:rPr lang="tr-TR" sz="1400" dirty="0" smtClean="0"/>
              <a:t>kaynaklanan </a:t>
            </a:r>
            <a:r>
              <a:rPr lang="tr-TR" sz="1400" dirty="0"/>
              <a:t>hatalar sebep olabilir. </a:t>
            </a:r>
          </a:p>
          <a:p>
            <a:endParaRPr lang="tr-TR" sz="2100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Elektriğin Oluşturabileceği Tehlikeler</a:t>
            </a:r>
            <a:endParaRPr lang="tr-TR" sz="3200" dirty="0"/>
          </a:p>
        </p:txBody>
      </p:sp>
      <p:pic>
        <p:nvPicPr>
          <p:cNvPr id="2050" name="Picture 2" descr="elektrik çarpması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417638"/>
            <a:ext cx="1224136" cy="171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80" y="3695699"/>
            <a:ext cx="2544589" cy="191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888" y="3962400"/>
            <a:ext cx="2475165" cy="137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5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423624" y="753849"/>
            <a:ext cx="636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Geçen Hafta Neler Öğrendik?</a:t>
            </a:r>
            <a:endParaRPr lang="tr-TR" sz="2800" b="1" dirty="0"/>
          </a:p>
        </p:txBody>
      </p:sp>
      <p:pic>
        <p:nvPicPr>
          <p:cNvPr id="10" name="Picture 2" descr="Image result for galvani experime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00" y="1642308"/>
            <a:ext cx="1958412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volta pil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75" y="1594149"/>
            <a:ext cx="1937708" cy="172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Image result for battery with internal resistanc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50"/>
          <a:stretch/>
        </p:blipFill>
        <p:spPr bwMode="auto">
          <a:xfrm>
            <a:off x="3601200" y="4809301"/>
            <a:ext cx="2133896" cy="182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Dell\Desktop\indir (1)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474" y="4215796"/>
            <a:ext cx="1318708" cy="150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mage result for üreteçlerin seri bağlanması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" r="26767" b="73489"/>
          <a:stretch/>
        </p:blipFill>
        <p:spPr bwMode="auto">
          <a:xfrm>
            <a:off x="6168008" y="4215796"/>
            <a:ext cx="2827553" cy="21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28474" y="5722891"/>
            <a:ext cx="16417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tr-TR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Ꜫ</a:t>
            </a:r>
            <a:r>
              <a:rPr lang="en-US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  <a:p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baseline="-25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eş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r/2 = r/n</a:t>
            </a: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664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base">
              <a:buNone/>
            </a:pPr>
            <a:r>
              <a:rPr lang="tr-TR" sz="2800" b="1" dirty="0"/>
              <a:t>Elektrik çarpması durumunda:</a:t>
            </a:r>
            <a:endParaRPr lang="tr-TR" sz="2800" dirty="0"/>
          </a:p>
          <a:p>
            <a:pPr marL="109728" indent="0">
              <a:buNone/>
            </a:pPr>
            <a:r>
              <a:rPr lang="tr-TR" sz="2000" dirty="0"/>
              <a:t>Çarpılan kişiye dokunmadan sigorta kapatılmalıdır.</a:t>
            </a:r>
            <a:br>
              <a:rPr lang="tr-TR" sz="2000" dirty="0"/>
            </a:br>
            <a:r>
              <a:rPr lang="tr-TR" sz="2000" dirty="0"/>
              <a:t>112 acil servis aranmalıdır.</a:t>
            </a:r>
            <a:br>
              <a:rPr lang="tr-TR" sz="2000" dirty="0"/>
            </a:br>
            <a:r>
              <a:rPr lang="tr-TR" sz="2000" dirty="0"/>
              <a:t>Elektrik çarpan kişi plastik, kuru tahta veya kumaş ile elektrikten uzaklaştırılmalıdır.</a:t>
            </a:r>
            <a:br>
              <a:rPr lang="tr-TR" sz="2000" dirty="0"/>
            </a:br>
            <a:r>
              <a:rPr lang="tr-TR" sz="2000" dirty="0"/>
              <a:t/>
            </a:r>
            <a:br>
              <a:rPr lang="tr-TR" sz="2000" dirty="0"/>
            </a:br>
            <a:endParaRPr lang="tr-TR" sz="2000" dirty="0"/>
          </a:p>
          <a:p>
            <a:pPr marL="109728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Elektriğin Oluşturabileceği Tehlikelere Karşı Alınabilecek Güvenlik Önlemleri</a:t>
            </a:r>
            <a:endParaRPr lang="tr-TR" sz="2400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36" y="3429000"/>
            <a:ext cx="3907627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933401" y="1268760"/>
            <a:ext cx="8677570" cy="4767417"/>
          </a:xfrm>
        </p:spPr>
        <p:txBody>
          <a:bodyPr>
            <a:normAutofit fontScale="32500" lnSpcReduction="20000"/>
          </a:bodyPr>
          <a:lstStyle/>
          <a:p>
            <a:pPr marL="109728" indent="0" fontAlgn="base">
              <a:buNone/>
            </a:pPr>
            <a:r>
              <a:rPr lang="tr-TR" sz="6200" b="1" dirty="0"/>
              <a:t>Elektriğin oluşturabileceği tehlikelerden korunmak için</a:t>
            </a:r>
            <a:r>
              <a:rPr lang="tr-TR" sz="6200" b="1" dirty="0" smtClean="0"/>
              <a:t>:</a:t>
            </a:r>
          </a:p>
          <a:p>
            <a:pPr marL="109728" indent="0" fontAlgn="base">
              <a:buNone/>
            </a:pPr>
            <a:endParaRPr lang="tr-TR" sz="3400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tr-TR" sz="4900" dirty="0"/>
              <a:t>Elektrikle çalışan bazı araçların üzerinde uyarı işaretleri olur. Bu işaret görüldüğünde elektrik çarpma tehlikesine karşı çok dikkatli olunuz.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tr-TR" sz="4900" dirty="0" smtClean="0"/>
              <a:t>Bilmediğimiz </a:t>
            </a:r>
            <a:r>
              <a:rPr lang="tr-TR" sz="4900" dirty="0"/>
              <a:t>elektrikle çalışan aletleri kullanmamız gerektiğinde </a:t>
            </a:r>
            <a:r>
              <a:rPr lang="tr-TR" sz="4900" dirty="0" smtClean="0"/>
              <a:t>bilen kişilerden yardım </a:t>
            </a:r>
            <a:r>
              <a:rPr lang="tr-TR" sz="4900" dirty="0"/>
              <a:t>almalıyız.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tr-TR" sz="4900" dirty="0"/>
              <a:t>Ev, okul veya iş yeri gibi yerlerde elektriği tamamıyla kesmek için “sigorta” kullanılır.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tr-TR" sz="4900" dirty="0"/>
              <a:t>Sigorta, araçların zarar görmemesi ve yangın çıkmaması için gereklidir. Uzun süre evden ayrı kalmamız gerektiğinde sigortalar kapatılmalıdır.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tr-TR" sz="4900" dirty="0"/>
              <a:t>Aldığımız elektrikli araç gerecin kullanım kılavuzunu mutlaka okumalıyız.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tr-TR" sz="4900" dirty="0"/>
              <a:t>Kullandığımız elektrikli araç gerecin doğru açma ve kapamasını öğrenmeliyiz. </a:t>
            </a:r>
            <a:endParaRPr lang="tr-TR" sz="4900" dirty="0" smtClean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tr-TR" sz="4900" dirty="0" smtClean="0"/>
              <a:t>Kullanmadığımız </a:t>
            </a:r>
            <a:r>
              <a:rPr lang="tr-TR" sz="4900" dirty="0"/>
              <a:t>elektrikli aletleri sürekli açık konumda tutmalıyız.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tr-TR" sz="4900" dirty="0"/>
              <a:t>Elektrik prizlerinin içine herhangi bir cisim sokmamalıyız.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tr-TR" sz="4900" dirty="0"/>
              <a:t>Elektrikli araç gereçleri prizden çekerken bir elimizle prize hafifçe bastırıp diğer elimizle fişi çekmeliyiz</a:t>
            </a:r>
            <a:r>
              <a:rPr lang="tr-TR" sz="4900" dirty="0" smtClean="0"/>
              <a:t>.</a:t>
            </a:r>
            <a:endParaRPr lang="tr-TR" sz="4900" dirty="0"/>
          </a:p>
          <a:p>
            <a:pPr marL="109728" indent="0">
              <a:buNone/>
            </a:pP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Elektriğin Oluşturabileceği Tehlikelere Karşı Alınabilecek Güvenlik Önlemleri</a:t>
            </a:r>
            <a:endParaRPr lang="tr-TR" sz="2400" dirty="0"/>
          </a:p>
        </p:txBody>
      </p:sp>
      <p:pic>
        <p:nvPicPr>
          <p:cNvPr id="3076" name="Picture 4" descr="fişin prizden çekilme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4725144"/>
            <a:ext cx="2343842" cy="150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852936"/>
            <a:ext cx="1691954" cy="169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Düz Bağlayıcı 6"/>
          <p:cNvCxnSpPr/>
          <p:nvPr/>
        </p:nvCxnSpPr>
        <p:spPr>
          <a:xfrm flipV="1">
            <a:off x="10100842" y="2887970"/>
            <a:ext cx="1691954" cy="1691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Bağlayıcı 8"/>
          <p:cNvCxnSpPr/>
          <p:nvPr/>
        </p:nvCxnSpPr>
        <p:spPr>
          <a:xfrm>
            <a:off x="9984432" y="2852936"/>
            <a:ext cx="1944216" cy="1691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1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67408" y="1196752"/>
            <a:ext cx="6832576" cy="4860938"/>
          </a:xfrm>
        </p:spPr>
        <p:txBody>
          <a:bodyPr>
            <a:normAutofit fontScale="77500" lnSpcReduction="20000"/>
          </a:bodyPr>
          <a:lstStyle/>
          <a:p>
            <a:pPr marL="109728" indent="0" fontAlgn="base">
              <a:buNone/>
            </a:pPr>
            <a:r>
              <a:rPr lang="tr-TR" sz="3100" b="1" dirty="0"/>
              <a:t>Elektriğin oluşturabileceği tehlikelerden korunmak için</a:t>
            </a:r>
            <a:r>
              <a:rPr lang="tr-TR" sz="3100" b="1" dirty="0" smtClean="0"/>
              <a:t>:</a:t>
            </a:r>
          </a:p>
          <a:p>
            <a:pPr marL="109728" indent="0" fontAlgn="base">
              <a:buNone/>
            </a:pPr>
            <a:endParaRPr lang="tr-TR" sz="1900" dirty="0"/>
          </a:p>
          <a:p>
            <a:pPr fontAlgn="base">
              <a:spcAft>
                <a:spcPts val="600"/>
              </a:spcAft>
            </a:pPr>
            <a:r>
              <a:rPr lang="tr-TR" sz="1800" dirty="0" smtClean="0"/>
              <a:t>Yıpranmış </a:t>
            </a:r>
            <a:r>
              <a:rPr lang="tr-TR" sz="1800" dirty="0"/>
              <a:t>kablolu elektrikli araç gereçleri kullanmamalıyız.</a:t>
            </a:r>
          </a:p>
          <a:p>
            <a:pPr fontAlgn="base">
              <a:spcAft>
                <a:spcPts val="600"/>
              </a:spcAft>
            </a:pPr>
            <a:r>
              <a:rPr lang="tr-TR" sz="1800" dirty="0"/>
              <a:t>Bir prizle prizin kaldırabileceğinden daha fazla elektrikli araç gereç çalıştırmamalıyız.</a:t>
            </a:r>
          </a:p>
          <a:p>
            <a:pPr fontAlgn="base">
              <a:spcAft>
                <a:spcPts val="600"/>
              </a:spcAft>
            </a:pPr>
            <a:r>
              <a:rPr lang="tr-TR" sz="1800" dirty="0" smtClean="0"/>
              <a:t>Bozuk </a:t>
            </a:r>
            <a:r>
              <a:rPr lang="tr-TR" sz="1800" dirty="0"/>
              <a:t>elektrikli araç gereçleri tamir etmek için uğraşmamalıyız.</a:t>
            </a:r>
          </a:p>
          <a:p>
            <a:pPr fontAlgn="base">
              <a:spcAft>
                <a:spcPts val="600"/>
              </a:spcAft>
            </a:pPr>
            <a:r>
              <a:rPr lang="tr-TR" sz="1800" dirty="0"/>
              <a:t>Elektrikle çalışan aletlere, prize veya fişe ıslak elle dokunmamalıyız.</a:t>
            </a:r>
          </a:p>
          <a:p>
            <a:pPr fontAlgn="base">
              <a:spcAft>
                <a:spcPts val="600"/>
              </a:spcAft>
            </a:pPr>
            <a:r>
              <a:rPr lang="tr-TR" sz="1800" dirty="0"/>
              <a:t>Elektrikli araç gereci bir yere taşırken prizden çıkarmalıyız.</a:t>
            </a:r>
          </a:p>
          <a:p>
            <a:pPr fontAlgn="base">
              <a:spcAft>
                <a:spcPts val="600"/>
              </a:spcAft>
            </a:pPr>
            <a:r>
              <a:rPr lang="tr-TR" sz="1800" dirty="0"/>
              <a:t>Yanan bir sobanın ya da elektrikli ısıtıcının yakınına elektrikli araçların kablolarını koymamalıyız.</a:t>
            </a:r>
          </a:p>
          <a:p>
            <a:pPr fontAlgn="base">
              <a:spcAft>
                <a:spcPts val="600"/>
              </a:spcAft>
            </a:pPr>
            <a:r>
              <a:rPr lang="tr-TR" sz="1800" dirty="0"/>
              <a:t>Çamaşır makinesi </a:t>
            </a:r>
            <a:r>
              <a:rPr lang="tr-TR" sz="1800" dirty="0" smtClean="0"/>
              <a:t>gibi elektrikli araç gereçler çalışırken kapağını açmamalıyız.</a:t>
            </a:r>
          </a:p>
          <a:p>
            <a:pPr fontAlgn="base">
              <a:spcAft>
                <a:spcPts val="600"/>
              </a:spcAft>
            </a:pPr>
            <a:r>
              <a:rPr lang="tr-TR" sz="1800" dirty="0" smtClean="0"/>
              <a:t>Banyo gibi nemli ve ıslak ortamlarda kapalı prizler kullanılmalı</a:t>
            </a:r>
          </a:p>
          <a:p>
            <a:pPr fontAlgn="base">
              <a:spcAft>
                <a:spcPts val="600"/>
              </a:spcAft>
            </a:pPr>
            <a:r>
              <a:rPr lang="tr-TR" sz="1800" dirty="0" smtClean="0"/>
              <a:t>Topraklama hatlarının kontrolü ve topraklama hatlı prizler kullanılmalı</a:t>
            </a:r>
          </a:p>
          <a:p>
            <a:pPr fontAlgn="base">
              <a:spcAft>
                <a:spcPts val="600"/>
              </a:spcAft>
            </a:pPr>
            <a:r>
              <a:rPr lang="tr-TR" sz="1800" dirty="0" smtClean="0"/>
              <a:t>Eski tip sigortaların gereğinden kalın sarılmaması</a:t>
            </a:r>
          </a:p>
          <a:p>
            <a:pPr fontAlgn="base">
              <a:spcAft>
                <a:spcPts val="600"/>
              </a:spcAft>
            </a:pPr>
            <a:r>
              <a:rPr lang="tr-TR" sz="1800" dirty="0" smtClean="0"/>
              <a:t>Sigorta atınca hemen sigortayı kaldırmadan önce olayın nedenini öğrenip önlem alındıktan sonra sigorta kaldırılmalı</a:t>
            </a:r>
            <a:endParaRPr lang="tr-TR" dirty="0"/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582400" cy="1143000"/>
          </a:xfrm>
        </p:spPr>
        <p:txBody>
          <a:bodyPr>
            <a:normAutofit/>
          </a:bodyPr>
          <a:lstStyle/>
          <a:p>
            <a:r>
              <a:rPr lang="tr-TR" sz="2400" dirty="0" smtClean="0"/>
              <a:t>Elektriğin Oluşturabileceği Tehlikelere Karşı Alınabilecek Güvenlik Önlemleri</a:t>
            </a:r>
            <a:endParaRPr lang="tr-TR" sz="2400" dirty="0"/>
          </a:p>
        </p:txBody>
      </p:sp>
      <p:pic>
        <p:nvPicPr>
          <p:cNvPr id="2050" name="Picture 2" descr="elektrik prizleri tehlikeler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3452641"/>
            <a:ext cx="2344513" cy="156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ıpranmış kablolar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765176"/>
            <a:ext cx="273169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5157192"/>
            <a:ext cx="4141876" cy="158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5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pic>
        <p:nvPicPr>
          <p:cNvPr id="18" name="Resi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071664" y="1340768"/>
            <a:ext cx="2299095" cy="1104882"/>
          </a:xfrm>
          <a:prstGeom prst="rect">
            <a:avLst/>
          </a:prstGeom>
        </p:spPr>
      </p:pic>
      <p:pic>
        <p:nvPicPr>
          <p:cNvPr id="19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07" y="1488999"/>
            <a:ext cx="1717625" cy="96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çim biçme makinası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550423"/>
            <a:ext cx="1821281" cy="101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İlgili res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436" y="1560017"/>
            <a:ext cx="1621082" cy="10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üçlü otomobiller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314" y="2930525"/>
            <a:ext cx="1992335" cy="111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güçlü otomobiller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053" y="2930525"/>
            <a:ext cx="1958730" cy="110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İçerik Yer Tutucusu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5460234" y="4808102"/>
            <a:ext cx="2062681" cy="1584176"/>
          </a:xfrm>
          <a:prstGeom prst="rect">
            <a:avLst/>
          </a:prstGeom>
        </p:spPr>
      </p:pic>
      <p:pic>
        <p:nvPicPr>
          <p:cNvPr id="25" name="Picture 2" descr="elektrik faturası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13" y="4686829"/>
            <a:ext cx="1534772" cy="204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1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634928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sz="3200" dirty="0"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fişin prizden çekilmesi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963" y="4887128"/>
            <a:ext cx="2671022" cy="17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940" y="4906520"/>
            <a:ext cx="2921877" cy="1690832"/>
          </a:xfrm>
          <a:prstGeom prst="rect">
            <a:avLst/>
          </a:prstGeom>
        </p:spPr>
      </p:pic>
      <p:pic>
        <p:nvPicPr>
          <p:cNvPr id="7" name="Picture 2" descr="elektrik çarpması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74" y="3475771"/>
            <a:ext cx="1008112" cy="141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İlgili resi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42" y="3480544"/>
            <a:ext cx="1409578" cy="12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0.gstatic.com/images?q=tbn:ANd9GcQctqVJFsJUKiL-szhC7QOGhclK1y3mWzjNaYJCtj06_lahPPe3GkbQvYK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032" y="1124744"/>
            <a:ext cx="3478164" cy="17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İlgili resi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274" y="1124744"/>
            <a:ext cx="2349957" cy="177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7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075" y="12032"/>
            <a:ext cx="2982437" cy="6813497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8328248" y="6426479"/>
            <a:ext cx="1152128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10987526" y="6426479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LYS2017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603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297629"/>
            <a:ext cx="5143309" cy="6555309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6932786" y="5982278"/>
            <a:ext cx="1179437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5231904" y="638132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05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5599" y="260648"/>
            <a:ext cx="4789124" cy="6447913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9495184" y="5808723"/>
            <a:ext cx="1353344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60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047" y="0"/>
            <a:ext cx="4408553" cy="6868841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6977888" y="5550230"/>
            <a:ext cx="2070439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84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389" y="249560"/>
            <a:ext cx="4548005" cy="654467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350388" y="4221088"/>
            <a:ext cx="3714163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937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767408" y="293950"/>
            <a:ext cx="10657184" cy="614770"/>
          </a:xfrm>
        </p:spPr>
        <p:txBody>
          <a:bodyPr>
            <a:normAutofit fontScale="90000"/>
          </a:bodyPr>
          <a:lstStyle/>
          <a:p>
            <a:r>
              <a:rPr lang="tr-TR" sz="3200" dirty="0" smtClean="0">
                <a:solidFill>
                  <a:schemeClr val="tx1"/>
                </a:solidFill>
                <a:effectLst/>
              </a:rPr>
              <a:t>Hangisi Daha 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K</a:t>
            </a:r>
            <a:r>
              <a:rPr lang="tr-TR" sz="3200" dirty="0" err="1" smtClean="0">
                <a:solidFill>
                  <a:schemeClr val="tx1"/>
                </a:solidFill>
                <a:effectLst/>
              </a:rPr>
              <a:t>uvvetli</a:t>
            </a:r>
            <a:r>
              <a:rPr lang="tr-TR" sz="3200" dirty="0" smtClean="0">
                <a:solidFill>
                  <a:schemeClr val="tx1"/>
                </a:solidFill>
                <a:effectLst/>
              </a:rPr>
              <a:t>? Hangisi Daha Güçlü</a:t>
            </a:r>
            <a:r>
              <a:rPr lang="tr-TR" sz="3200" dirty="0" smtClean="0">
                <a:solidFill>
                  <a:schemeClr val="tx1"/>
                </a:solidFill>
                <a:effectLst/>
              </a:rPr>
              <a:t>?</a:t>
            </a:r>
            <a:r>
              <a:rPr lang="en-US" sz="3200" dirty="0" smtClean="0">
                <a:solidFill>
                  <a:schemeClr val="tx1"/>
                </a:solidFill>
                <a:effectLst/>
              </a:rPr>
              <a:t> </a:t>
            </a:r>
            <a:r>
              <a:rPr lang="tr-TR" sz="3200" dirty="0" smtClean="0">
                <a:solidFill>
                  <a:schemeClr val="tx1"/>
                </a:solidFill>
                <a:effectLst/>
              </a:rPr>
              <a:t>- Hatırlatma</a:t>
            </a:r>
            <a:endParaRPr lang="tr-TR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3392" y="1988840"/>
            <a:ext cx="360039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dirty="0" smtClean="0">
                <a:solidFill>
                  <a:srgbClr val="FF0000"/>
                </a:solidFill>
              </a:rPr>
              <a:t>Hangisi daha kuvvetlidir?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dirty="0" smtClean="0">
                <a:solidFill>
                  <a:srgbClr val="00B050"/>
                </a:solidFill>
              </a:rPr>
              <a:t>Hangisi daha fazla iş yapar?</a:t>
            </a:r>
          </a:p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dirty="0" smtClean="0">
                <a:solidFill>
                  <a:srgbClr val="0070C0"/>
                </a:solidFill>
              </a:rPr>
              <a:t>Hangisi daha güçlüdür?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992" y="1604038"/>
            <a:ext cx="5775136" cy="2775372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6528048" y="4418917"/>
            <a:ext cx="540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/>
              <a:t>        Şekil 1                                          Şekil 2</a:t>
            </a:r>
          </a:p>
          <a:p>
            <a:endParaRPr lang="tr-TR" sz="1400" dirty="0"/>
          </a:p>
          <a:p>
            <a:r>
              <a:rPr lang="tr-TR" sz="1400" dirty="0" smtClean="0"/>
              <a:t>Şekil 1’deki işçi başlangıçta yerde bulunan 500 N ağırlığındaki kum torbalarından bir defada </a:t>
            </a:r>
            <a:r>
              <a:rPr lang="tr-TR" sz="1400" b="1" dirty="0" smtClean="0"/>
              <a:t>en fazla bir tanesini </a:t>
            </a:r>
            <a:r>
              <a:rPr lang="tr-TR" sz="1400" dirty="0" smtClean="0"/>
              <a:t>sabit makara yardımıyla inşaatın ikinci katına çıkarabilmektedir. Şekil 2’deki işçi ise özdeş kum torbalarından </a:t>
            </a:r>
            <a:r>
              <a:rPr lang="tr-TR" sz="1400" b="1" dirty="0" smtClean="0"/>
              <a:t>iki tanesini </a:t>
            </a:r>
            <a:r>
              <a:rPr lang="tr-TR" sz="1400" dirty="0" smtClean="0"/>
              <a:t>(1000 N ağırlığında) aynı makara yardımıyla inşaatın ikinci katına çıkarabilmektedir.   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6591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1692424"/>
            <a:ext cx="5678011" cy="510282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6289908" y="5301208"/>
            <a:ext cx="1390268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09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684" y="2348880"/>
            <a:ext cx="8933927" cy="295232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5231904" y="4723885"/>
            <a:ext cx="1224136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9826631" y="5608602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LYS2016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307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1543868"/>
            <a:ext cx="6115662" cy="5088271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7195882" y="4725144"/>
            <a:ext cx="1060357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18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485" y="188640"/>
            <a:ext cx="5243147" cy="651807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6539406" y="4221088"/>
            <a:ext cx="3229001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523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92090"/>
            <a:ext cx="5303912" cy="656808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6802502" y="5747004"/>
            <a:ext cx="5198153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2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277" y="2151510"/>
            <a:ext cx="7806723" cy="470649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557808"/>
            <a:ext cx="7843854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Soru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Çözümü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10 Oval"/>
          <p:cNvSpPr/>
          <p:nvPr/>
        </p:nvSpPr>
        <p:spPr>
          <a:xfrm>
            <a:off x="8832304" y="5654796"/>
            <a:ext cx="936104" cy="3990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701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830368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257" y="1484784"/>
            <a:ext cx="10736336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10.1.2. ELEKTRİK DEVRELERİ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10.1.2.3. Elektrik enerjisi ve elektriksel güç kavramlarını ilişkilendirir.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a) Elektrik enerjisi ve elektriksel güç ilişkisi ile mekanik enerji ve mekanik güç ilişkisi arasındaki benzerliğe değinilir.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b) Bir direncin birim zamanda harcadığı elektrik enerjisi ile ilgili hesaplamalar dışında matematiksel hesaplamalara girilmez.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c) Öğrencilerin ısı, iş, mekanik enerji ve elektrik enerjisinin birbirine dönüşümünü açıklamaları sağlanır.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ç) Lamba parlaklıklarının karşılaştırılması sağlanır. </a:t>
            </a:r>
            <a:endParaRPr lang="en-US" i="1" dirty="0"/>
          </a:p>
          <a:p>
            <a:pPr marL="347663" indent="-347663"/>
            <a:endParaRPr lang="tr-TR" dirty="0"/>
          </a:p>
          <a:p>
            <a:pPr marL="347663" indent="-347663"/>
            <a:r>
              <a:rPr lang="tr-TR" b="1" dirty="0"/>
              <a:t>10.1.2.4. Elektrik akımının oluşturabileceği tehlikelere karşı alınması gereken sağlık ve güvenlik önlemlerini açıklar.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427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7" y="1430879"/>
            <a:ext cx="967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597407" y="2348880"/>
            <a:ext cx="1094521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925" indent="-288925">
              <a:spcBef>
                <a:spcPts val="1200"/>
              </a:spcBef>
              <a:spcAft>
                <a:spcPts val="600"/>
              </a:spcAft>
            </a:pPr>
            <a:r>
              <a:rPr lang="tr-TR" b="1" dirty="0"/>
              <a:t>10.1.3. MIKNATIS VE MANYETİK ALAN </a:t>
            </a:r>
            <a:endParaRPr lang="tr-TR" dirty="0"/>
          </a:p>
          <a:p>
            <a:pPr marL="288925" indent="-288925">
              <a:spcBef>
                <a:spcPts val="1200"/>
              </a:spcBef>
              <a:spcAft>
                <a:spcPts val="600"/>
              </a:spcAft>
            </a:pPr>
            <a:r>
              <a:rPr lang="tr-TR" b="1" dirty="0"/>
              <a:t>10.1.3.1. Mıknatısların oluşturduğu manyetik alanı ve özelliklerini açıklar. </a:t>
            </a:r>
            <a:endParaRPr lang="tr-TR" dirty="0"/>
          </a:p>
          <a:p>
            <a:pPr marL="288925" indent="-288925">
              <a:spcBef>
                <a:spcPts val="1200"/>
              </a:spcBef>
              <a:spcAft>
                <a:spcPts val="600"/>
              </a:spcAft>
            </a:pPr>
            <a:r>
              <a:rPr lang="tr-TR" i="1" dirty="0"/>
              <a:t>a) Öğrencilerin deneyler yaparak veya simülasyonlar kullanarak manyetik alanı incelemeleri sağlanır. </a:t>
            </a:r>
            <a:endParaRPr lang="tr-TR" dirty="0"/>
          </a:p>
          <a:p>
            <a:pPr marL="288925" indent="-288925">
              <a:spcBef>
                <a:spcPts val="1200"/>
              </a:spcBef>
              <a:spcAft>
                <a:spcPts val="600"/>
              </a:spcAft>
            </a:pPr>
            <a:r>
              <a:rPr lang="tr-TR" i="1" dirty="0"/>
              <a:t>b) Mıknatısların manyetik alanının manyetik alan çizgileri ile temsil edildiği vurgulanır. </a:t>
            </a:r>
            <a:endParaRPr lang="tr-TR" dirty="0"/>
          </a:p>
          <a:p>
            <a:pPr marL="288925" indent="-288925">
              <a:spcBef>
                <a:spcPts val="1200"/>
              </a:spcBef>
              <a:spcAft>
                <a:spcPts val="600"/>
              </a:spcAft>
            </a:pPr>
            <a:r>
              <a:rPr lang="tr-TR" i="1" dirty="0"/>
              <a:t>c) Mıknatısların itme-çekme kuvvetleri ile ilgili matematiksel hesaplamalara girilmez. </a:t>
            </a:r>
            <a:endParaRPr lang="tr-TR" dirty="0"/>
          </a:p>
          <a:p>
            <a:pPr marL="288925" indent="-288925">
              <a:spcBef>
                <a:spcPts val="1200"/>
              </a:spcBef>
              <a:spcAft>
                <a:spcPts val="600"/>
              </a:spcAft>
            </a:pPr>
            <a:endParaRPr lang="tr-T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4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Görüşelim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760296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22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2927648" y="293950"/>
            <a:ext cx="870795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tx1"/>
                </a:solidFill>
                <a:effectLst/>
              </a:rPr>
              <a:t>Neden daha çok yoruluruz</a:t>
            </a:r>
            <a:r>
              <a:rPr lang="en-US" dirty="0" smtClean="0">
                <a:solidFill>
                  <a:schemeClr val="tx1"/>
                </a:solidFill>
                <a:effectLst/>
              </a:rPr>
              <a:t>?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İş-Güç-Enerji</a:t>
            </a:r>
            <a:endParaRPr lang="tr-TR" sz="1400" dirty="0" smtClean="0">
              <a:solidFill>
                <a:srgbClr val="FFC00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495600" y="4881858"/>
            <a:ext cx="95050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tr-TR" sz="1400" dirty="0" smtClean="0"/>
              <a:t>Dolu alışveriş poşetlerini apartmanın 2. katındaki dairemize merdivenlerden çıkarmak için;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tr-TR" sz="1400" dirty="0" smtClean="0"/>
              <a:t>Merdivenleri yürüyerek çıkarsak ne kadar iş yaparız? 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tr-TR" sz="1400" dirty="0" smtClean="0"/>
              <a:t>Merdivenleri koşarak çıkarsak ne kadar iş yaparız?</a:t>
            </a:r>
          </a:p>
          <a:p>
            <a:pPr marL="625475" lvl="1" indent="-168275">
              <a:buFont typeface="Arial" panose="020B0604020202020204" pitchFamily="34" charset="0"/>
              <a:buChar char="•"/>
            </a:pPr>
            <a:r>
              <a:rPr lang="tr-TR" sz="1400" dirty="0" smtClean="0"/>
              <a:t>Her iki durumda poşetlerin yere göre enerjisi ne kadar değişir? 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tr-TR" sz="1400" dirty="0" smtClean="0"/>
              <a:t>Merdivenleri 10 saniyede koşarak çıktığımız zaman mı? Yoksa merdivenleri yürüyerek bir dakikada çıktığımız zaman mı daha çok yoruluruz? Neden?  </a:t>
            </a:r>
            <a:endParaRPr lang="tr-TR" sz="1400" dirty="0" smtClean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1747050"/>
            <a:ext cx="4675096" cy="261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2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/>
              </a:rPr>
              <a:t>Bir </a:t>
            </a:r>
            <a:r>
              <a:rPr lang="tr-TR" dirty="0">
                <a:solidFill>
                  <a:schemeClr val="tx1"/>
                </a:solidFill>
                <a:effectLst/>
              </a:rPr>
              <a:t>litre yakıt ne kadar enerjiye sahiptir? Ne kadar iş yapar?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İş-Güç-Enerji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678730" y="5052649"/>
            <a:ext cx="8956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 smtClean="0"/>
              <a:t>Bir </a:t>
            </a:r>
            <a:r>
              <a:rPr lang="tr-TR" sz="1600" dirty="0"/>
              <a:t>litre (L) yakıt </a:t>
            </a:r>
            <a:r>
              <a:rPr lang="tr-TR" sz="1600" dirty="0" smtClean="0"/>
              <a:t>ne kadarlık bir </a:t>
            </a:r>
            <a:r>
              <a:rPr lang="tr-TR" sz="1600" dirty="0"/>
              <a:t>iş </a:t>
            </a:r>
            <a:r>
              <a:rPr lang="tr-TR" sz="1600" dirty="0" smtClean="0"/>
              <a:t>yapar? Ne kadar enerjiye sahiptir? </a:t>
            </a:r>
          </a:p>
          <a:p>
            <a:endParaRPr lang="tr-T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/>
              <a:t>Bir litre (L) </a:t>
            </a:r>
            <a:r>
              <a:rPr lang="tr-TR" sz="1600" dirty="0" smtClean="0"/>
              <a:t>yakıt ile bir </a:t>
            </a:r>
            <a:r>
              <a:rPr lang="pt-PT" sz="1600" dirty="0"/>
              <a:t>ç</a:t>
            </a:r>
            <a:r>
              <a:rPr lang="tr-TR" sz="1600" dirty="0"/>
              <a:t>im bi</a:t>
            </a:r>
            <a:r>
              <a:rPr lang="pt-PT" sz="1600" dirty="0"/>
              <a:t>ç</a:t>
            </a:r>
            <a:r>
              <a:rPr lang="en-US" sz="1600" dirty="0"/>
              <a:t>me </a:t>
            </a:r>
            <a:r>
              <a:rPr lang="tr-TR" sz="1600" dirty="0" smtClean="0"/>
              <a:t>makinası </a:t>
            </a:r>
            <a:r>
              <a:rPr lang="tr-TR" sz="1600" b="1" dirty="0" smtClean="0"/>
              <a:t>yarım saat </a:t>
            </a:r>
            <a:r>
              <a:rPr lang="tr-TR" sz="1600" dirty="0" smtClean="0"/>
              <a:t>çalıştırabilirken bir </a:t>
            </a:r>
            <a:r>
              <a:rPr lang="tr-TR" sz="1600" dirty="0"/>
              <a:t>jet </a:t>
            </a:r>
            <a:r>
              <a:rPr lang="tr-TR" sz="1600" dirty="0" smtClean="0"/>
              <a:t>motoru </a:t>
            </a:r>
            <a:r>
              <a:rPr lang="tr-TR" sz="1600" b="1" dirty="0" smtClean="0"/>
              <a:t>yarım saniye </a:t>
            </a:r>
            <a:r>
              <a:rPr lang="pt-PT" sz="1600" dirty="0" smtClean="0"/>
              <a:t>ç</a:t>
            </a:r>
            <a:r>
              <a:rPr lang="tr-TR" sz="1600" dirty="0"/>
              <a:t>alıştırabilir</a:t>
            </a:r>
            <a:r>
              <a:rPr lang="tr-TR" sz="1600" dirty="0" smtClean="0"/>
              <a:t>. Bu farkın bir anlamı var mıdır? </a:t>
            </a:r>
            <a:endParaRPr lang="tr-TR" sz="1600" dirty="0"/>
          </a:p>
        </p:txBody>
      </p:sp>
      <p:pic>
        <p:nvPicPr>
          <p:cNvPr id="3078" name="Picture 6" descr="çim biçme makinas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30" y="1977035"/>
            <a:ext cx="4045038" cy="226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992605"/>
            <a:ext cx="3600400" cy="224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55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/>
              </a:rPr>
              <a:t>Bir </a:t>
            </a:r>
            <a:r>
              <a:rPr lang="tr-TR" dirty="0">
                <a:solidFill>
                  <a:schemeClr val="tx1"/>
                </a:solidFill>
                <a:effectLst/>
              </a:rPr>
              <a:t>litre yakıt ne kadar enerjiye sahiptir? Ne kadar iş yapar?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345" y="1604038"/>
            <a:ext cx="2304255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lnSpc>
                <a:spcPct val="150000"/>
              </a:lnSpc>
              <a:buFont typeface="Arial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İş-Güç-Enerji 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678730" y="5052649"/>
            <a:ext cx="8956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/>
              <a:t>Bir </a:t>
            </a:r>
            <a:r>
              <a:rPr lang="tr-TR" sz="1600" dirty="0"/>
              <a:t>litre (L) yakıt belirli miktarda bir iş </a:t>
            </a:r>
            <a:r>
              <a:rPr lang="tr-TR" sz="1600" dirty="0" smtClean="0"/>
              <a:t>yapar veya belirli miktarda bir enerjiye sahiptir.  Fakat yakıtın yakılma zamanı nerede yakıldığı</a:t>
            </a:r>
            <a:r>
              <a:rPr lang="it-IT" sz="1600" dirty="0"/>
              <a:t>na ba</a:t>
            </a:r>
            <a:r>
              <a:rPr lang="tr-TR" sz="1600" dirty="0" err="1"/>
              <a:t>ğlı</a:t>
            </a:r>
            <a:r>
              <a:rPr lang="tr-TR" sz="1600" dirty="0"/>
              <a:t> olarak </a:t>
            </a:r>
            <a:r>
              <a:rPr lang="tr-TR" sz="1600" dirty="0" smtClean="0"/>
              <a:t>herhangi </a:t>
            </a:r>
            <a:r>
              <a:rPr lang="tr-TR" sz="1600" dirty="0"/>
              <a:t>bir değerde olabilir. </a:t>
            </a:r>
          </a:p>
        </p:txBody>
      </p:sp>
      <p:pic>
        <p:nvPicPr>
          <p:cNvPr id="3078" name="Picture 6" descr="çim biçme makinası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730" y="1977035"/>
            <a:ext cx="4045038" cy="226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992605"/>
            <a:ext cx="3600400" cy="224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8491926" cy="1143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/>
              </a:rPr>
              <a:t>İŞ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tr-TR" sz="4400" dirty="0">
                <a:solidFill>
                  <a:schemeClr val="tx1"/>
                </a:solidFill>
                <a:effectLst/>
              </a:rPr>
              <a:t>- Hatırlatma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639616" y="1268760"/>
            <a:ext cx="82167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b="1" dirty="0" smtClean="0"/>
          </a:p>
          <a:p>
            <a:pPr marL="346075" indent="-346075"/>
            <a:r>
              <a:rPr lang="tr-TR" b="1" dirty="0" smtClean="0"/>
              <a:t>İş: </a:t>
            </a:r>
            <a:r>
              <a:rPr lang="tr-TR" dirty="0" smtClean="0"/>
              <a:t>Bir cisim yada sistemin enerjisini değiştirmek için onun üzerinde sarf edilen çabadır.</a:t>
            </a:r>
          </a:p>
          <a:p>
            <a:endParaRPr lang="tr-TR" dirty="0" smtClean="0"/>
          </a:p>
          <a:p>
            <a:pPr algn="ctr"/>
            <a:r>
              <a:rPr lang="tr-TR" dirty="0" smtClean="0"/>
              <a:t>W=kuvvet x kuvvet doğrultusundaki yer değiştirme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W=F</a:t>
            </a:r>
            <a:r>
              <a:rPr lang="en-US" dirty="0" smtClean="0"/>
              <a:t>.</a:t>
            </a:r>
            <a:r>
              <a:rPr lang="tr-TR" dirty="0" smtClean="0"/>
              <a:t>ΔX</a:t>
            </a:r>
            <a:r>
              <a:rPr lang="en-US" dirty="0" smtClean="0"/>
              <a:t>.</a:t>
            </a:r>
            <a:r>
              <a:rPr lang="tr-TR" dirty="0" err="1" smtClean="0"/>
              <a:t>cosƟ</a:t>
            </a:r>
            <a:endParaRPr lang="tr-TR" dirty="0" smtClean="0"/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Birimi: W=Newton x metre = </a:t>
            </a:r>
            <a:r>
              <a:rPr lang="tr-TR" dirty="0" err="1" smtClean="0"/>
              <a:t>Joule</a:t>
            </a:r>
            <a:endParaRPr lang="tr-TR" dirty="0" smtClean="0"/>
          </a:p>
          <a:p>
            <a:endParaRPr lang="tr-TR" b="1" dirty="0" smtClean="0"/>
          </a:p>
          <a:p>
            <a:r>
              <a:rPr lang="tr-TR" dirty="0" smtClean="0"/>
              <a:t>Fiziksel anlamda İş kavramının tanımı yapılan işin veya dönüşen enerjinin miktarı hakkında bilgi verir. Fakat Belirtilen işin veya dönüşen  enerjinin </a:t>
            </a:r>
            <a:r>
              <a:rPr lang="tr-TR" b="1" u="sng" dirty="0" smtClean="0"/>
              <a:t>ne kadar sürede </a:t>
            </a:r>
            <a:r>
              <a:rPr lang="tr-TR" dirty="0" smtClean="0"/>
              <a:t>gerçekleştiği ile ilgili bir bilgi vermez. </a:t>
            </a:r>
          </a:p>
          <a:p>
            <a:endParaRPr lang="tr-TR" b="1" dirty="0" smtClean="0"/>
          </a:p>
          <a:p>
            <a:r>
              <a:rPr lang="tr-TR" b="1" dirty="0" smtClean="0"/>
              <a:t>Bu farkı anlayabilmek için;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Biz işin ne kadar hızlı yapıldığının veya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Enerjinin ne kadar hızlı dönüştüğünün ölçüsünü yani </a:t>
            </a:r>
            <a:r>
              <a:rPr lang="tr-TR" sz="2400" b="1" i="1" u="sng" dirty="0" smtClean="0"/>
              <a:t>güç</a:t>
            </a:r>
            <a:r>
              <a:rPr lang="tr-TR" dirty="0" smtClean="0"/>
              <a:t> kavramını konuşmamız gerekir.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4561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143672" y="293950"/>
            <a:ext cx="6408712" cy="1143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chemeClr val="tx1"/>
                </a:solidFill>
                <a:effectLst/>
              </a:rPr>
              <a:t>Güç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</a:t>
            </a:r>
            <a:r>
              <a:rPr lang="tr-TR" sz="4400" dirty="0">
                <a:solidFill>
                  <a:schemeClr val="tx1"/>
                </a:solidFill>
                <a:effectLst/>
              </a:rPr>
              <a:t>- Hatırlatma</a:t>
            </a:r>
            <a:endParaRPr lang="tr-TR" dirty="0">
              <a:solidFill>
                <a:schemeClr val="tx1"/>
              </a:solidFill>
              <a:effectLst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Metin kutusu 1"/>
              <p:cNvSpPr txBox="1"/>
              <p:nvPr/>
            </p:nvSpPr>
            <p:spPr>
              <a:xfrm>
                <a:off x="2495600" y="1772816"/>
                <a:ext cx="7488832" cy="4429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68325" indent="-568325"/>
                <a:r>
                  <a:rPr lang="tr-TR" b="1" dirty="0" smtClean="0"/>
                  <a:t>Güç:</a:t>
                </a:r>
                <a:r>
                  <a:rPr lang="tr-TR" dirty="0" smtClean="0"/>
                  <a:t> </a:t>
                </a:r>
                <a:r>
                  <a:rPr lang="tr-TR" dirty="0"/>
                  <a:t>B</a:t>
                </a:r>
                <a:r>
                  <a:rPr lang="tr-TR" dirty="0" smtClean="0"/>
                  <a:t>irim </a:t>
                </a:r>
                <a:r>
                  <a:rPr lang="tr-TR" dirty="0"/>
                  <a:t>zamanda yapılan iş miktarıdır. </a:t>
                </a:r>
                <a:r>
                  <a:rPr lang="tr-TR" dirty="0" smtClean="0"/>
                  <a:t>Veya Birim zamanda harcanan/dönüşen enerji miktarıdır; </a:t>
                </a:r>
                <a:endParaRPr lang="en-US" dirty="0" smtClean="0"/>
              </a:p>
              <a:p>
                <a:pPr marL="568325" indent="-568325"/>
                <a:endParaRPr lang="tr-TR" dirty="0"/>
              </a:p>
              <a:p>
                <a:pPr algn="ctr"/>
                <a:endParaRPr lang="tr-TR" dirty="0" smtClean="0"/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G</m:t>
                    </m:r>
                    <m:r>
                      <a:rPr lang="tr-TR">
                        <a:latin typeface="Cambria Math" panose="02040503050406030204" pitchFamily="18" charset="0"/>
                      </a:rPr>
                      <m:t>üç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tr-TR" dirty="0" smtClean="0"/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𝑌𝑎𝑝𝚤𝑙𝑎𝑛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İş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𝐺𝑒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𝑟𝑒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tr-TR" dirty="0" smtClean="0"/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𝐴𝑘𝑡𝑎𝑟𝚤𝑙𝑎𝑛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𝐺𝑒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𝑟𝑒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tr-TR" dirty="0" smtClean="0"/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ö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üş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𝑙𝑒𝑛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𝐺𝑒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ç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𝑒𝑛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𝑟𝑒</m:t>
                        </m:r>
                      </m:den>
                    </m:f>
                  </m:oMath>
                </a14:m>
                <a:endParaRPr lang="tr-TR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tr-TR" dirty="0" smtClean="0"/>
              </a:p>
              <a:p>
                <a:pPr algn="ctr"/>
                <a:r>
                  <a:rPr lang="tr-TR" dirty="0" smtClean="0"/>
                  <a:t>P</a:t>
                </a:r>
                <a:r>
                  <a:rPr lang="en-US" dirty="0" smtClean="0"/>
                  <a:t> </a:t>
                </a:r>
                <a:r>
                  <a:rPr lang="tr-TR" dirty="0" smtClean="0"/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tr-TR" dirty="0" smtClean="0"/>
                  <a:t>=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tr-T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tr-TR" dirty="0" smtClean="0"/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endParaRPr lang="tr-TR" dirty="0"/>
              </a:p>
              <a:p>
                <a:pPr algn="ctr"/>
                <a:r>
                  <a:rPr lang="tr-TR" dirty="0" smtClean="0"/>
                  <a:t>Birimi;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𝐽𝑜𝑢𝑙𝑒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𝑠𝑎𝑛𝑖𝑦𝑒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𝑊𝑎𝑡𝑡</m:t>
                    </m:r>
                  </m:oMath>
                </a14:m>
                <a:endParaRPr lang="tr-TR" dirty="0" smtClean="0"/>
              </a:p>
              <a:p>
                <a:pPr algn="ctr"/>
                <a:endParaRPr lang="tr-TR" dirty="0"/>
              </a:p>
              <a:p>
                <a:pPr algn="ctr"/>
                <a:endParaRPr lang="tr-TR" dirty="0"/>
              </a:p>
            </p:txBody>
          </p:sp>
        </mc:Choice>
        <mc:Fallback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00" y="1772816"/>
                <a:ext cx="7488832" cy="4429739"/>
              </a:xfrm>
              <a:prstGeom prst="rect">
                <a:avLst/>
              </a:prstGeom>
              <a:blipFill>
                <a:blip r:embed="rId2"/>
                <a:stretch>
                  <a:fillRect l="-651" t="-8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63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26137</TotalTime>
  <Words>1565</Words>
  <Application>Microsoft Office PowerPoint</Application>
  <PresentationFormat>Widescreen</PresentationFormat>
  <Paragraphs>256</Paragraphs>
  <Slides>48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Bookman Old Style</vt:lpstr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Kalabalık</vt:lpstr>
      <vt:lpstr>10. SINIF 1. ÜNİTE: ELEKTRİK VE MANYETİZMA 2. KONU: Elektrik Devreleri </vt:lpstr>
      <vt:lpstr>PowerPoint Presentation</vt:lpstr>
      <vt:lpstr>PowerPoint Presentation</vt:lpstr>
      <vt:lpstr>Hangisi Daha Kuvvetli? Hangisi Daha Güçlü? - Hatırlatma</vt:lpstr>
      <vt:lpstr>Neden daha çok yoruluruz?</vt:lpstr>
      <vt:lpstr>Bir litre yakıt ne kadar enerjiye sahiptir? Ne kadar iş yapar?</vt:lpstr>
      <vt:lpstr>Bir litre yakıt ne kadar enerjiye sahiptir? Ne kadar iş yapar?</vt:lpstr>
      <vt:lpstr>İŞ - Hatırlatma</vt:lpstr>
      <vt:lpstr>Güç - Hatırlatma</vt:lpstr>
      <vt:lpstr>Güç - Hatırlatma</vt:lpstr>
      <vt:lpstr>Neden daha çok yoruluruz?</vt:lpstr>
      <vt:lpstr>Bir otomobilin diğerinden 2 kat daha güçlü olması ne anlama gelir?</vt:lpstr>
      <vt:lpstr>Bir otomobilin diğerinden 2 kat daha güçlü olması ne anlama gelir?</vt:lpstr>
      <vt:lpstr>Enerji - Hatırlatma</vt:lpstr>
      <vt:lpstr>Elektrik Enerjisi </vt:lpstr>
      <vt:lpstr>Elektrik Enerjisi ve Elektriksel Güç </vt:lpstr>
      <vt:lpstr>Elektrik Enerjisi ve Elektriksel Güç </vt:lpstr>
      <vt:lpstr>Kilowatt-saat (kWh) ne Birimidir? </vt:lpstr>
      <vt:lpstr>Örnek Soru: </vt:lpstr>
      <vt:lpstr>Elektrik Faturaları Nasıl Hesaplanır? </vt:lpstr>
      <vt:lpstr>Elektrik Faturaları Nasıl Hesaplanır?</vt:lpstr>
      <vt:lpstr>Enerji Tasarrufu </vt:lpstr>
      <vt:lpstr>Elektrik Enerjisinin Diğer Biçimlere Dönüşümü </vt:lpstr>
      <vt:lpstr>Evimizde Elektrik Enerjisinin Dönüştüğü Diğer Enerji Biçimlerine örnekler</vt:lpstr>
      <vt:lpstr>Güneş enerjisi Santralleri</vt:lpstr>
      <vt:lpstr>Rüzgar Santralleri ve Enerji Dönüşümleri</vt:lpstr>
      <vt:lpstr>Termik ve Nükleer Santralleri-Elektrik Enerjisi Üretimi ve Enerji Dönüşümü</vt:lpstr>
      <vt:lpstr>PowerPoint Presentation</vt:lpstr>
      <vt:lpstr>Elektriğin Oluşturabileceği Tehlikeler</vt:lpstr>
      <vt:lpstr>Elektriğin Oluşturabileceği Tehlikelere Karşı Alınabilecek Güvenlik Önlemleri</vt:lpstr>
      <vt:lpstr>Elektriğin Oluşturabileceği Tehlikelere Karşı Alınabilecek Güvenlik Önlemleri</vt:lpstr>
      <vt:lpstr>Elektriğin Oluşturabileceği Tehlikelere Karşı Alınabilecek Güvenlik Önlemleri</vt:lpstr>
      <vt:lpstr>Günün Özeti</vt:lpstr>
      <vt:lpstr>Günün Özeti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972</cp:revision>
  <cp:lastPrinted>2017-02-10T21:37:55Z</cp:lastPrinted>
  <dcterms:created xsi:type="dcterms:W3CDTF">2016-04-01T12:40:28Z</dcterms:created>
  <dcterms:modified xsi:type="dcterms:W3CDTF">2019-11-01T21:09:53Z</dcterms:modified>
</cp:coreProperties>
</file>