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38"/>
  </p:notesMasterIdLst>
  <p:handoutMasterIdLst>
    <p:handoutMasterId r:id="rId39"/>
  </p:handoutMasterIdLst>
  <p:sldIdLst>
    <p:sldId id="365" r:id="rId2"/>
    <p:sldId id="366" r:id="rId3"/>
    <p:sldId id="367" r:id="rId4"/>
    <p:sldId id="372" r:id="rId5"/>
    <p:sldId id="545" r:id="rId6"/>
    <p:sldId id="496" r:id="rId7"/>
    <p:sldId id="524" r:id="rId8"/>
    <p:sldId id="546" r:id="rId9"/>
    <p:sldId id="525" r:id="rId10"/>
    <p:sldId id="526" r:id="rId11"/>
    <p:sldId id="527" r:id="rId12"/>
    <p:sldId id="528" r:id="rId13"/>
    <p:sldId id="529" r:id="rId14"/>
    <p:sldId id="547" r:id="rId15"/>
    <p:sldId id="551" r:id="rId16"/>
    <p:sldId id="552" r:id="rId17"/>
    <p:sldId id="553" r:id="rId18"/>
    <p:sldId id="554" r:id="rId19"/>
    <p:sldId id="555" r:id="rId20"/>
    <p:sldId id="556" r:id="rId21"/>
    <p:sldId id="557" r:id="rId22"/>
    <p:sldId id="558" r:id="rId23"/>
    <p:sldId id="559" r:id="rId24"/>
    <p:sldId id="560" r:id="rId25"/>
    <p:sldId id="561" r:id="rId26"/>
    <p:sldId id="562" r:id="rId27"/>
    <p:sldId id="564" r:id="rId28"/>
    <p:sldId id="563" r:id="rId29"/>
    <p:sldId id="490" r:id="rId30"/>
    <p:sldId id="492" r:id="rId31"/>
    <p:sldId id="533" r:id="rId32"/>
    <p:sldId id="534" r:id="rId33"/>
    <p:sldId id="535" r:id="rId34"/>
    <p:sldId id="429" r:id="rId35"/>
    <p:sldId id="371" r:id="rId36"/>
    <p:sldId id="370" r:id="rId37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5" autoAdjust="0"/>
    <p:restoredTop sz="86600" autoAdjust="0"/>
  </p:normalViewPr>
  <p:slideViewPr>
    <p:cSldViewPr snapToObjects="1">
      <p:cViewPr varScale="1">
        <p:scale>
          <a:sx n="97" d="100"/>
          <a:sy n="97" d="100"/>
        </p:scale>
        <p:origin x="38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31.03.2017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31.03.2017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906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272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21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2143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76637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http://www.eba.gov.tr/video/izle/0258717bd66bca4f34dd79e8e076d9dce352781ed6003  </a:t>
            </a:r>
          </a:p>
          <a:p>
            <a:endParaRPr lang="tr-TR" dirty="0" smtClean="0"/>
          </a:p>
          <a:p>
            <a:r>
              <a:rPr lang="tr-TR" dirty="0" smtClean="0"/>
              <a:t>https://www.youtube.com/watch?v=I8FWOuyx_9I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816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96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http://www.eba.gov.tr/video/izle/0258717bd66bca4f34dd79e8e076d9dce352781ed6003  </a:t>
            </a:r>
          </a:p>
          <a:p>
            <a:endParaRPr lang="tr-TR" dirty="0" smtClean="0"/>
          </a:p>
          <a:p>
            <a:r>
              <a:rPr lang="tr-TR" dirty="0" smtClean="0"/>
              <a:t>(00:42 - 02:18)</a:t>
            </a:r>
          </a:p>
          <a:p>
            <a:endParaRPr lang="tr-TR" dirty="0" smtClean="0"/>
          </a:p>
          <a:p>
            <a:r>
              <a:rPr lang="tr-TR" dirty="0" smtClean="0"/>
              <a:t>https://www.youtube.com/watch?v=I8FWOuyx_9I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656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29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136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9846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918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31.03.2017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31.03.2017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31.03.2017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31.03.2017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31.03.2017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31.03.2017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31.03.2017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31.03.2017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31.03.2017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31.03.2017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31.03.2017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31.03.2017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25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7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ba.gov.tr/video/izle/0258717bd66bca4f34dd79e8e076d9dce352781ed6003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2.png"/><Relationship Id="rId7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NULL"/><Relationship Id="rId13" Type="http://schemas.openxmlformats.org/officeDocument/2006/relationships/image" Target="../media/image11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gif"/><Relationship Id="rId10" Type="http://schemas.openxmlformats.org/officeDocument/2006/relationships/image" Target="../media/image8.jpeg"/><Relationship Id="rId4" Type="http://schemas.openxmlformats.org/officeDocument/2006/relationships/image" Target="../media/image3.jpe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ba.gov.tr/video/izle/0258717bd66bca4f34dd79e8e076d9dce352781ed600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916832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11. 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SINIF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:</a:t>
            </a:r>
            <a:b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Bookman Old Style" panose="02050604050505020204" pitchFamily="18" charset="0"/>
                <a:cs typeface="Calibri" pitchFamily="34" charset="0"/>
              </a:rPr>
              <a:t>ve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ÜNİTESİ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/>
            </a:r>
            <a:b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>
                <a:latin typeface="Bookman Old Style" panose="02050604050505020204" pitchFamily="18" charset="0"/>
                <a:cs typeface="Calibri" pitchFamily="34" charset="0"/>
              </a:rPr>
              <a:t/>
            </a:r>
            <a:br>
              <a:rPr lang="en-US" dirty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 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Manyetizma ve </a:t>
            </a:r>
            <a:b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Elektromanyetik İndüklenme</a:t>
            </a:r>
            <a:endParaRPr lang="tr-TR" cap="none" dirty="0">
              <a:latin typeface="Bookman Old Style" panose="02050604050505020204" pitchFamily="18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0248" y="4509120"/>
            <a:ext cx="7948602" cy="849835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latin typeface="Bookman Old Style" panose="02050604050505020204" pitchFamily="18" charset="0"/>
                <a:cs typeface="Calibri" pitchFamily="34" charset="0"/>
              </a:rPr>
              <a:t>Metin ÖZLÜ</a:t>
            </a: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5"/>
              <p:cNvSpPr txBox="1"/>
              <p:nvPr/>
            </p:nvSpPr>
            <p:spPr>
              <a:xfrm>
                <a:off x="3148774" y="1556792"/>
                <a:ext cx="4976770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>
                    <a:latin typeface="Bookman Old Style" panose="02050604050505020204" pitchFamily="18" charset="0"/>
                  </a:rPr>
                  <a:t>Üzerinden </a:t>
                </a:r>
                <a:r>
                  <a:rPr lang="tr-TR" dirty="0">
                    <a:latin typeface="Bookman Old Style" panose="02050604050505020204" pitchFamily="18" charset="0"/>
                  </a:rPr>
                  <a:t>akım geçen düz iletken </a:t>
                </a:r>
                <a:r>
                  <a:rPr lang="tr-TR" dirty="0" smtClean="0">
                    <a:latin typeface="Bookman Old Style" panose="02050604050505020204" pitchFamily="18" charset="0"/>
                  </a:rPr>
                  <a:t>tele </a:t>
                </a:r>
                <a:r>
                  <a:rPr lang="tr-TR" dirty="0">
                    <a:latin typeface="Bookman Old Style" panose="02050604050505020204" pitchFamily="18" charset="0"/>
                  </a:rPr>
                  <a:t>manyetik alan </a:t>
                </a:r>
                <a:r>
                  <a:rPr lang="tr-TR" dirty="0" smtClean="0">
                    <a:latin typeface="Bookman Old Style" panose="02050604050505020204" pitchFamily="18" charset="0"/>
                  </a:rPr>
                  <a:t>içerisinde etki eden manyetik kuvvetin büyüklüğü;</a:t>
                </a:r>
                <a:endParaRPr lang="tr-TR" dirty="0">
                  <a:latin typeface="Bookman Old Style" panose="02050604050505020204" pitchFamily="18" charset="0"/>
                </a:endParaRPr>
              </a:p>
              <a:p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Manyetik alanın büyüklüğü </a:t>
                </a:r>
                <a14:m>
                  <m:oMath xmlns:m="http://schemas.openxmlformats.org/officeDocument/2006/math">
                    <m:r>
                      <a:rPr lang="tr-TR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tr-TR" dirty="0" smtClean="0">
                    <a:latin typeface="Bookman Old Style" panose="02050604050505020204" pitchFamily="18" charset="0"/>
                  </a:rPr>
                  <a:t>ile doğru orantılıdır.</a:t>
                </a: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Tel üzerinden geçen akım değeri </a:t>
                </a:r>
                <a14:m>
                  <m:oMath xmlns:m="http://schemas.openxmlformats.org/officeDocument/2006/math">
                    <m:r>
                      <a:rPr lang="tr-TR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tr-TR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tr-TR" dirty="0" smtClean="0">
                    <a:latin typeface="Bookman Old Style" panose="02050604050505020204" pitchFamily="18" charset="0"/>
                  </a:rPr>
                  <a:t>ile doğru orantılıdır.</a:t>
                </a: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Telin manyetik alan içerisinde </a:t>
                </a:r>
                <a:br>
                  <a:rPr lang="tr-TR" dirty="0" smtClean="0">
                    <a:latin typeface="Bookman Old Style" panose="02050604050505020204" pitchFamily="18" charset="0"/>
                  </a:rPr>
                </a:br>
                <a:r>
                  <a:rPr lang="tr-TR" dirty="0" smtClean="0">
                    <a:latin typeface="Bookman Old Style" panose="02050604050505020204" pitchFamily="18" charset="0"/>
                  </a:rPr>
                  <a:t>kalan uzunluğu </a:t>
                </a:r>
                <a14:m>
                  <m:oMath xmlns:m="http://schemas.openxmlformats.org/officeDocument/2006/math">
                    <m:r>
                      <a:rPr lang="tr-TR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i="1" dirty="0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tr-TR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tr-TR" dirty="0" smtClean="0">
                    <a:latin typeface="Bookman Old Style" panose="02050604050505020204" pitchFamily="18" charset="0"/>
                  </a:rPr>
                  <a:t>ile doğru </a:t>
                </a:r>
                <a:r>
                  <a:rPr lang="tr-TR" dirty="0">
                    <a:latin typeface="Bookman Old Style" panose="02050604050505020204" pitchFamily="18" charset="0"/>
                  </a:rPr>
                  <a:t/>
                </a:r>
                <a:br>
                  <a:rPr lang="tr-TR" dirty="0">
                    <a:latin typeface="Bookman Old Style" panose="02050604050505020204" pitchFamily="18" charset="0"/>
                  </a:rPr>
                </a:br>
                <a:r>
                  <a:rPr lang="tr-TR" dirty="0" smtClean="0">
                    <a:latin typeface="Bookman Old Style" panose="02050604050505020204" pitchFamily="18" charset="0"/>
                  </a:rPr>
                  <a:t>orantılıdır.</a:t>
                </a: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r>
                  <a:rPr lang="tr-TR" sz="2800" dirty="0" smtClean="0">
                    <a:latin typeface="Bookman Old Style" panose="02050604050505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tr-TR" sz="2800" dirty="0" smtClean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8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8774" y="1556792"/>
                <a:ext cx="4976770" cy="4401205"/>
              </a:xfrm>
              <a:prstGeom prst="rect">
                <a:avLst/>
              </a:prstGeom>
              <a:blipFill>
                <a:blip r:embed="rId3"/>
                <a:stretch>
                  <a:fillRect l="-1103" t="-554" r="-110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3"/>
          <p:cNvSpPr txBox="1"/>
          <p:nvPr/>
        </p:nvSpPr>
        <p:spPr>
          <a:xfrm>
            <a:off x="3148774" y="620688"/>
            <a:ext cx="8817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>
                <a:latin typeface="Bookman Old Style" panose="02050604050505020204" pitchFamily="18" charset="0"/>
              </a:rPr>
              <a:t>Deneyden Neler Öğrendik?</a:t>
            </a:r>
          </a:p>
          <a:p>
            <a:r>
              <a:rPr lang="tr-TR" sz="2400" dirty="0">
                <a:latin typeface="Bookman Old Style" panose="02050604050505020204" pitchFamily="18" charset="0"/>
              </a:rPr>
              <a:t>Bu Manyetik Kuvvetin Büyüklüğü Nelere Bağlıdır</a:t>
            </a:r>
            <a:r>
              <a:rPr lang="tr-TR" sz="2400" dirty="0" smtClean="0">
                <a:latin typeface="Bookman Old Style" panose="02050604050505020204" pitchFamily="18" charset="0"/>
              </a:rPr>
              <a:t>?</a:t>
            </a:r>
            <a:endParaRPr lang="tr-TR" sz="2400" b="1" dirty="0">
              <a:latin typeface="Bookman Old Style" panose="020506040505050202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3957480"/>
            <a:ext cx="4567318" cy="2567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11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39922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Deneyde Tele Etki Eden Manyetik Kuvvetin Yönünü İnceleyelim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10" name="TextBox 5"/>
          <p:cNvSpPr txBox="1"/>
          <p:nvPr/>
        </p:nvSpPr>
        <p:spPr>
          <a:xfrm>
            <a:off x="3079299" y="1550181"/>
            <a:ext cx="51400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Bookman Old Style" panose="02050604050505020204" pitchFamily="18" charset="0"/>
              </a:rPr>
              <a:t>Şekil üzerinde</a:t>
            </a:r>
            <a:br>
              <a:rPr lang="tr-TR" dirty="0" smtClean="0">
                <a:latin typeface="Bookman Old Style" panose="02050604050505020204" pitchFamily="18" charset="0"/>
              </a:rPr>
            </a:br>
            <a:endParaRPr lang="tr-TR" dirty="0" smtClean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Akımın yönünü çiziniz.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endParaRPr lang="tr-TR" dirty="0" smtClean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Manyetik alanın yönünü çiziniz.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endParaRPr lang="tr-TR" dirty="0" smtClean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Tele etki eden kuvvetin yönünü gösteriniz.</a:t>
            </a:r>
          </a:p>
          <a:p>
            <a:endParaRPr lang="tr-TR" dirty="0" smtClean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endParaRPr lang="tr-TR" dirty="0" smtClean="0">
              <a:latin typeface="Bookman Old Style" panose="02050604050505020204" pitchFamily="18" charset="0"/>
            </a:endParaRPr>
          </a:p>
          <a:p>
            <a:endParaRPr lang="tr-TR" dirty="0" smtClean="0">
              <a:latin typeface="Bookman Old Style" panose="020506040505050202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879" y="3645024"/>
            <a:ext cx="3716681" cy="264508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575" y="3645024"/>
            <a:ext cx="4779227" cy="26450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8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14522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"/>
          <p:cNvSpPr txBox="1"/>
          <p:nvPr/>
        </p:nvSpPr>
        <p:spPr>
          <a:xfrm>
            <a:off x="3108993" y="1628800"/>
            <a:ext cx="80275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Manyetik </a:t>
            </a:r>
            <a:r>
              <a:rPr lang="tr-TR" dirty="0"/>
              <a:t>alan </a:t>
            </a:r>
            <a:r>
              <a:rPr lang="tr-TR" dirty="0" smtClean="0">
                <a:latin typeface="Bookman Old Style" panose="02050604050505020204" pitchFamily="18" charset="0"/>
              </a:rPr>
              <a:t>içerisinde</a:t>
            </a:r>
            <a:r>
              <a:rPr lang="tr-TR" dirty="0" smtClean="0"/>
              <a:t> </a:t>
            </a:r>
            <a:r>
              <a:rPr lang="tr-TR" dirty="0"/>
              <a:t>üzerinden akım </a:t>
            </a:r>
            <a:r>
              <a:rPr lang="tr-TR" dirty="0" smtClean="0"/>
              <a:t>geçen </a:t>
            </a:r>
            <a:r>
              <a:rPr lang="tr-TR" dirty="0"/>
              <a:t>iletken tele etki eden manyetik </a:t>
            </a:r>
            <a:r>
              <a:rPr lang="tr-TR" dirty="0" smtClean="0"/>
              <a:t>kuvvetin </a:t>
            </a:r>
            <a:r>
              <a:rPr lang="tr-TR" dirty="0"/>
              <a:t>yönü, </a:t>
            </a:r>
            <a:r>
              <a:rPr lang="tr-TR" b="1" dirty="0"/>
              <a:t>sağ el kuralı </a:t>
            </a:r>
            <a:r>
              <a:rPr lang="tr-TR" dirty="0"/>
              <a:t>ile bulunur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/>
              <a:t>Sağ elin dört </a:t>
            </a:r>
            <a:r>
              <a:rPr lang="tr-TR" dirty="0" smtClean="0"/>
              <a:t>parmağı akımın yönünde koyulup,</a:t>
            </a:r>
          </a:p>
          <a:p>
            <a:endParaRPr lang="tr-TR" dirty="0" smtClean="0"/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/>
              <a:t>M</a:t>
            </a:r>
            <a:r>
              <a:rPr lang="tr-TR" dirty="0" smtClean="0"/>
              <a:t>anyetik alanın yönünü gösterecek şekilde kıvrıldığında  </a:t>
            </a:r>
            <a:endParaRPr lang="tr-TR" dirty="0"/>
          </a:p>
          <a:p>
            <a:endParaRPr lang="tr-TR" dirty="0" smtClean="0"/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 smtClean="0"/>
              <a:t>Başparmak manyetik kuvvetin yönünü gösterir</a:t>
            </a:r>
            <a:r>
              <a:rPr lang="tr-TR" dirty="0"/>
              <a:t>.</a:t>
            </a:r>
            <a:endParaRPr lang="tr-TR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616" y="4079976"/>
            <a:ext cx="3734321" cy="2646013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Deneyde Tele Etki Eden Manyetik Kuvvetin Yönünü İnceleyelim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9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73846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Tele Etki Eden Manyetik Kuvvet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5"/>
              <p:cNvSpPr txBox="1"/>
              <p:nvPr/>
            </p:nvSpPr>
            <p:spPr>
              <a:xfrm>
                <a:off x="3122878" y="1369581"/>
                <a:ext cx="4976770" cy="3293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>
                    <a:latin typeface="Bookman Old Style" panose="02050604050505020204" pitchFamily="18" charset="0"/>
                  </a:rPr>
                  <a:t>Eğer iletken tel, </a:t>
                </a:r>
                <a:r>
                  <a:rPr lang="tr-TR" dirty="0">
                    <a:latin typeface="Bookman Old Style" panose="02050604050505020204" pitchFamily="18" charset="0"/>
                  </a:rPr>
                  <a:t>manyetik alan çizgilerine dik değilse ve aralarındaki açı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tr-TR" dirty="0" smtClean="0">
                    <a:latin typeface="Bookman Old Style" panose="02050604050505020204" pitchFamily="18" charset="0"/>
                  </a:rPr>
                  <a:t> </a:t>
                </a:r>
                <a:r>
                  <a:rPr lang="tr-TR" dirty="0">
                    <a:latin typeface="Bookman Old Style" panose="02050604050505020204" pitchFamily="18" charset="0"/>
                  </a:rPr>
                  <a:t>ise, </a:t>
                </a:r>
                <a:r>
                  <a:rPr lang="tr-TR" dirty="0" smtClean="0">
                    <a:latin typeface="Bookman Old Style" panose="02050604050505020204" pitchFamily="18" charset="0"/>
                  </a:rPr>
                  <a:t>tele etki eden manyetik </a:t>
                </a:r>
                <a:r>
                  <a:rPr lang="tr-TR" dirty="0">
                    <a:latin typeface="Bookman Old Style" panose="02050604050505020204" pitchFamily="18" charset="0"/>
                  </a:rPr>
                  <a:t>kuvvetin büyüklüğü;</a:t>
                </a:r>
              </a:p>
              <a:p>
                <a:endParaRPr lang="tr-TR" dirty="0">
                  <a:latin typeface="Bookman Old Style" panose="0205060405050502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28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tr-T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tr-TR" sz="3200" dirty="0" smtClean="0">
                  <a:latin typeface="Bookman Old Style" panose="02050604050505020204" pitchFamily="18" charset="0"/>
                </a:endParaRPr>
              </a:p>
              <a:p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=90°  →   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400" i="1" dirty="0" smtClean="0">
                  <a:latin typeface="Bookman Old Style" panose="02050604050505020204" pitchFamily="18" charset="0"/>
                </a:endParaRPr>
              </a:p>
              <a:p>
                <a:endParaRPr lang="tr-TR" sz="2400" i="1" dirty="0">
                  <a:latin typeface="Bookman Old Style" panose="0205060405050502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=0°    →   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>
                  <a:latin typeface="Bookman Old Style" panose="02050604050505020204" pitchFamily="18" charset="0"/>
                </a:endParaRPr>
              </a:p>
              <a:p>
                <a:endParaRPr lang="tr-TR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8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878" y="1369581"/>
                <a:ext cx="4976770" cy="3293209"/>
              </a:xfrm>
              <a:prstGeom prst="rect">
                <a:avLst/>
              </a:prstGeom>
              <a:blipFill>
                <a:blip r:embed="rId3"/>
                <a:stretch>
                  <a:fillRect l="-979" t="-9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Resi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661" y="1368837"/>
            <a:ext cx="3322847" cy="32939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207" y="4696380"/>
            <a:ext cx="2705478" cy="181000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028" y="4662790"/>
            <a:ext cx="2744309" cy="1877184"/>
          </a:xfrm>
          <a:prstGeom prst="rect">
            <a:avLst/>
          </a:prstGeom>
        </p:spPr>
      </p:pic>
      <p:sp>
        <p:nvSpPr>
          <p:cNvPr id="9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17058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070" y="1310447"/>
            <a:ext cx="3746834" cy="244290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1309398"/>
            <a:ext cx="3744416" cy="2441328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74" y="4029432"/>
            <a:ext cx="3746834" cy="244290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905" y="3968644"/>
            <a:ext cx="3744415" cy="2503692"/>
          </a:xfrm>
          <a:prstGeom prst="rect">
            <a:avLst/>
          </a:prstGeom>
        </p:spPr>
      </p:pic>
      <p:sp>
        <p:nvSpPr>
          <p:cNvPr id="12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68260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265" y="1553690"/>
            <a:ext cx="4538413" cy="2959007"/>
          </a:xfrm>
          <a:prstGeom prst="rect">
            <a:avLst/>
          </a:prstGeom>
        </p:spPr>
      </p:pic>
      <p:sp>
        <p:nvSpPr>
          <p:cNvPr id="9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75159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593" y="1550009"/>
            <a:ext cx="4554045" cy="2975436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593" y="1550010"/>
            <a:ext cx="4533085" cy="2962688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951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265" y="1549950"/>
            <a:ext cx="4538413" cy="2644118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09352" y="4293096"/>
                <a:ext cx="5926129" cy="1925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.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 →  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. </m:t>
                      </m:r>
                      <m:f>
                        <m:f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tr-T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  <m:r>
                        <a:rPr lang="tr-TR" sz="2000" i="1">
                          <a:latin typeface="Cambria Math" panose="02040503050406030204" pitchFamily="18" charset="0"/>
                        </a:rPr>
                        <m:t>  → 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. </m:t>
                      </m:r>
                      <m:f>
                        <m:f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tr-TR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tr-T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  <m:r>
                        <a:rPr lang="tr-TR" sz="2000" i="1">
                          <a:latin typeface="Cambria Math" panose="02040503050406030204" pitchFamily="18" charset="0"/>
                        </a:rPr>
                        <m:t>.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tr-TR" sz="2000" dirty="0"/>
              </a:p>
              <a:p>
                <a:endParaRPr lang="tr-TR" sz="2000" dirty="0"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.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 →  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. </m:t>
                      </m:r>
                      <m:f>
                        <m:f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  <m:r>
                        <a:rPr lang="tr-TR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. </m:t>
                      </m:r>
                      <m:f>
                        <m:f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  <m:r>
                        <a:rPr lang="tr-TR" sz="2000" i="1">
                          <a:latin typeface="Cambria Math" panose="02040503050406030204" pitchFamily="18" charset="0"/>
                        </a:rPr>
                        <m:t>.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tr-TR" sz="2000" dirty="0">
                  <a:latin typeface="+mj-lt"/>
                </a:endParaRPr>
              </a:p>
              <a:p>
                <a:endParaRPr lang="tr-TR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9352" y="4293096"/>
                <a:ext cx="5926129" cy="19257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5"/>
              <p:cNvSpPr txBox="1"/>
              <p:nvPr/>
            </p:nvSpPr>
            <p:spPr>
              <a:xfrm>
                <a:off x="9503880" y="4124251"/>
                <a:ext cx="1830082" cy="1688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400" dirty="0" smtClean="0"/>
                  <a:t> </a:t>
                </a:r>
                <a:endParaRPr lang="tr-T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4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tr-TR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m:rPr>
                          <m:nor/>
                        </m:rPr>
                        <a:rPr lang="tr-TR" sz="2400"/>
                        <m:t> </m:t>
                      </m:r>
                    </m:oMath>
                  </m:oMathPara>
                </a14:m>
                <a:endParaRPr lang="tr-TR" sz="2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400"/>
                        <m:t>           </m:t>
                      </m:r>
                    </m:oMath>
                  </m:oMathPara>
                </a14:m>
                <a:endParaRPr lang="tr-TR" sz="2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tr-TR" sz="24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tr-TR" sz="24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tr-TR" sz="24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e>
                      </m:d>
                    </m:oMath>
                  </m:oMathPara>
                </a14:m>
                <a:endParaRPr lang="tr-TR" sz="2000" dirty="0"/>
              </a:p>
            </p:txBody>
          </p:sp>
        </mc:Choice>
        <mc:Fallback xmlns="">
          <p:sp>
            <p:nvSpPr>
              <p:cNvPr id="8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3880" y="4124251"/>
                <a:ext cx="1830082" cy="16887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Resi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9706" y="4214023"/>
            <a:ext cx="485775" cy="2004857"/>
          </a:xfrm>
          <a:prstGeom prst="rect">
            <a:avLst/>
          </a:prstGeom>
        </p:spPr>
      </p:pic>
      <p:sp>
        <p:nvSpPr>
          <p:cNvPr id="12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85241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251" y="1550009"/>
            <a:ext cx="4544059" cy="2962688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57743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251" y="1550009"/>
            <a:ext cx="4555165" cy="2962688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84217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7" y="1281198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Ne Öğreneceğiz: KAZANIMLAR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7407" y="1844824"/>
            <a:ext cx="10704577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11.2.4. Manyetizma ve Elektromanyetik İndüklenme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11.2.4.2. </a:t>
            </a: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Üzerinden akım geçen bir tele manyetik alanda etki eden kuvvetin yönünün ve 	   </a:t>
            </a:r>
            <a:b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              şiddetinin bağlı olduğu değişkenleri analiz eder.</a:t>
            </a:r>
          </a:p>
          <a:p>
            <a:pPr>
              <a:lnSpc>
                <a:spcPct val="150000"/>
              </a:lnSpc>
            </a:pP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	</a:t>
            </a:r>
            <a:r>
              <a:rPr lang="tr-TR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a. </a:t>
            </a: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Öğrencilerin deney yaparak veya simülasyonlar kullanarak kuvveti etkileyen</a:t>
            </a:r>
          </a:p>
          <a:p>
            <a:pPr>
              <a:lnSpc>
                <a:spcPct val="150000"/>
              </a:lnSpc>
            </a:pP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	    değişkenleri analiz etmeleri ve matematiksel modeli tartışmaları sağlanır.</a:t>
            </a:r>
          </a:p>
          <a:p>
            <a:pPr>
              <a:lnSpc>
                <a:spcPct val="150000"/>
              </a:lnSpc>
            </a:pPr>
            <a:endParaRPr lang="tr-TR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	</a:t>
            </a:r>
            <a:r>
              <a:rPr lang="tr-TR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b. </a:t>
            </a: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Öğrencilerin manyetik kuvvetin yönünü belirlemek için sağ el kuralını </a:t>
            </a:r>
            <a:r>
              <a:rPr lang="tr-TR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  </a:t>
            </a:r>
            <a:br>
              <a:rPr lang="tr-TR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tr-TR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                uygulamaları sağlanır</a:t>
            </a: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265" y="1563662"/>
            <a:ext cx="4544059" cy="2962688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86027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1512280"/>
            <a:ext cx="4473412" cy="2852823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73201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739" y="1529049"/>
            <a:ext cx="4495740" cy="2836055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82246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027" y="1503896"/>
            <a:ext cx="4578771" cy="2701951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24847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1512280"/>
            <a:ext cx="4473412" cy="2852823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78973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593" y="1512280"/>
            <a:ext cx="4463887" cy="2852823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77794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105" y="1505816"/>
            <a:ext cx="4477375" cy="2848373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2709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47728" y="5408397"/>
            <a:ext cx="8080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tr-TR" sz="2400" dirty="0">
                <a:latin typeface="Bookman Old Style" panose="02050604050505020204" pitchFamily="18" charset="0"/>
              </a:rPr>
              <a:t>Aynı yönlü akım taşıyan iletken teller birbirini çeker</a:t>
            </a:r>
            <a:r>
              <a:rPr lang="tr-TR" sz="2400" dirty="0" smtClean="0">
                <a:latin typeface="Bookman Old Style" panose="02050604050505020204" pitchFamily="18" charset="0"/>
              </a:rPr>
              <a:t>;</a:t>
            </a:r>
          </a:p>
          <a:p>
            <a:pPr lvl="0" algn="ctr"/>
            <a:r>
              <a:rPr lang="tr-TR" sz="2400" dirty="0" smtClean="0">
                <a:latin typeface="Bookman Old Style" panose="02050604050505020204" pitchFamily="18" charset="0"/>
              </a:rPr>
              <a:t>zıt </a:t>
            </a:r>
            <a:r>
              <a:rPr lang="tr-TR" sz="2400" dirty="0">
                <a:latin typeface="Bookman Old Style" panose="02050604050505020204" pitchFamily="18" charset="0"/>
              </a:rPr>
              <a:t>yönlü akım taşıyan iletken teller birbirlerini iter.</a:t>
            </a:r>
          </a:p>
        </p:txBody>
      </p:sp>
      <p:sp>
        <p:nvSpPr>
          <p:cNvPr id="6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İletken Tel 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577581"/>
            <a:ext cx="2973857" cy="173259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968" y="1628844"/>
            <a:ext cx="2942132" cy="1918245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47089"/>
            <a:ext cx="2973858" cy="1754885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969" y="3540071"/>
            <a:ext cx="2942131" cy="1881170"/>
          </a:xfrm>
          <a:prstGeom prst="rect">
            <a:avLst/>
          </a:prstGeom>
        </p:spPr>
      </p:pic>
      <p:sp>
        <p:nvSpPr>
          <p:cNvPr id="14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70770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4868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Aşık Teller:</a:t>
            </a:r>
          </a:p>
          <a:p>
            <a:r>
              <a:rPr lang="tr-TR" sz="2800" dirty="0" smtClean="0">
                <a:latin typeface="Bookman Old Style" panose="02050604050505020204" pitchFamily="18" charset="0"/>
              </a:rPr>
              <a:t>Teller Birbirini Nasıl Çekiyor? </a:t>
            </a:r>
            <a:r>
              <a:rPr lang="tr-TR" sz="2800" dirty="0" smtClean="0">
                <a:latin typeface="Bookman Old Style" panose="02050604050505020204" pitchFamily="18" charset="0"/>
                <a:hlinkClick r:id="rId3"/>
              </a:rPr>
              <a:t>(Video)</a:t>
            </a:r>
            <a:endParaRPr lang="tr-TR" sz="2800" dirty="0">
              <a:latin typeface="Bookman Old Style" panose="020506040505050202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529" y="1694692"/>
            <a:ext cx="7727504" cy="41425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78300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976" y="1196752"/>
            <a:ext cx="2937032" cy="1651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6689160" y="1730001"/>
                <a:ext cx="198203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9160" y="1730001"/>
                <a:ext cx="198203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1196752"/>
            <a:ext cx="2330445" cy="165127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485" y="2954970"/>
            <a:ext cx="2356247" cy="2335758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353" y="2954970"/>
            <a:ext cx="2906553" cy="1693383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527" y="2959916"/>
            <a:ext cx="2861254" cy="1688437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567" y="4755296"/>
            <a:ext cx="3626607" cy="19441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/>
              <p:cNvSpPr/>
              <p:nvPr/>
            </p:nvSpPr>
            <p:spPr>
              <a:xfrm>
                <a:off x="2991100" y="5397671"/>
                <a:ext cx="279301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32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tr-T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tr-TR" sz="36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6" name="Dikdörtge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100" y="5397671"/>
                <a:ext cx="2793016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05549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648" y="240300"/>
            <a:ext cx="5143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Öğreneceğiz?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36649" y="1214457"/>
            <a:ext cx="756084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Aşık Teller: Teller Birbirini Nasıl Çekiyor?</a:t>
            </a:r>
            <a:endParaRPr lang="tr-TR" sz="4400" b="1" dirty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Deneyerek Öğrenelim</a:t>
            </a:r>
            <a:endParaRPr lang="en-US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Deneyerek Öğrenelim: Bu Manyetik </a:t>
            </a:r>
            <a:r>
              <a:rPr lang="tr-TR" dirty="0">
                <a:latin typeface="Bookman Old Style" panose="02050604050505020204" pitchFamily="18" charset="0"/>
              </a:rPr>
              <a:t>Kuvvetin Büyüklüğü Nelere </a:t>
            </a:r>
            <a:r>
              <a:rPr lang="tr-TR" dirty="0" smtClean="0">
                <a:latin typeface="Bookman Old Style" panose="02050604050505020204" pitchFamily="18" charset="0"/>
              </a:rPr>
              <a:t>Bağlıdır?</a:t>
            </a:r>
            <a:endParaRPr lang="tr-TR" dirty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Tele </a:t>
            </a:r>
            <a:r>
              <a:rPr lang="tr-TR" dirty="0">
                <a:latin typeface="Bookman Old Style" panose="02050604050505020204" pitchFamily="18" charset="0"/>
              </a:rPr>
              <a:t>Etki Eden Manyetik Kuvvetin </a:t>
            </a:r>
            <a:r>
              <a:rPr lang="tr-TR" dirty="0" smtClean="0">
                <a:latin typeface="Bookman Old Style" panose="02050604050505020204" pitchFamily="18" charset="0"/>
              </a:rPr>
              <a:t>Yönü</a:t>
            </a:r>
            <a:endParaRPr lang="tr-TR" b="1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Tele </a:t>
            </a:r>
            <a:r>
              <a:rPr lang="tr-TR" dirty="0">
                <a:latin typeface="Bookman Old Style" panose="02050604050505020204" pitchFamily="18" charset="0"/>
              </a:rPr>
              <a:t>Etki Eden Manyetik Kuvvet</a:t>
            </a:r>
            <a:endParaRPr lang="tr-TR" b="1" dirty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İki Düz </a:t>
            </a:r>
            <a:r>
              <a:rPr lang="tr-TR" dirty="0">
                <a:latin typeface="Bookman Old Style" panose="02050604050505020204" pitchFamily="18" charset="0"/>
              </a:rPr>
              <a:t>Tel Arasında Oluşan Manyetik </a:t>
            </a:r>
            <a:r>
              <a:rPr lang="tr-TR" dirty="0" smtClean="0">
                <a:latin typeface="Bookman Old Style" panose="02050604050505020204" pitchFamily="18" charset="0"/>
              </a:rPr>
              <a:t>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latin typeface="Bookman Old Style" panose="02050604050505020204" pitchFamily="18" charset="0"/>
              </a:rPr>
              <a:t>Aşık </a:t>
            </a:r>
            <a:r>
              <a:rPr lang="tr-TR" dirty="0" smtClean="0">
                <a:latin typeface="Bookman Old Style" panose="02050604050505020204" pitchFamily="18" charset="0"/>
              </a:rPr>
              <a:t>Teller: </a:t>
            </a:r>
            <a:r>
              <a:rPr lang="tr-TR" dirty="0">
                <a:latin typeface="Bookman Old Style" panose="02050604050505020204" pitchFamily="18" charset="0"/>
              </a:rPr>
              <a:t>Teller Birbirini Nasıl </a:t>
            </a:r>
            <a:r>
              <a:rPr lang="tr-TR" dirty="0" smtClean="0">
                <a:latin typeface="Bookman Old Style" panose="02050604050505020204" pitchFamily="18" charset="0"/>
              </a:rPr>
              <a:t>Çekiyor?</a:t>
            </a:r>
            <a:endParaRPr lang="tr-TR" sz="4400" b="1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Soru Çözümü</a:t>
            </a:r>
            <a:endParaRPr lang="tr-TR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148" y="1692032"/>
            <a:ext cx="3544588" cy="260106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780" y="1037089"/>
            <a:ext cx="4972558" cy="4942511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8328248" y="5157191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TextBox 6"/>
          <p:cNvSpPr txBox="1"/>
          <p:nvPr/>
        </p:nvSpPr>
        <p:spPr>
          <a:xfrm>
            <a:off x="9984432" y="623468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tr-TR" sz="2400" dirty="0" smtClean="0"/>
              <a:t>(LYS 2012)</a:t>
            </a:r>
            <a:endParaRPr lang="tr-TR" sz="2400" dirty="0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2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432" y="1196752"/>
            <a:ext cx="6234781" cy="5400600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3730432" y="5266629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9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20968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36" y="1093251"/>
            <a:ext cx="6028684" cy="5279600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6734078" y="5013176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43322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36" y="1108527"/>
            <a:ext cx="5602173" cy="5255932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3642184" y="4725144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2 Başlık"/>
          <p:cNvSpPr txBox="1">
            <a:spLocks/>
          </p:cNvSpPr>
          <p:nvPr/>
        </p:nvSpPr>
        <p:spPr>
          <a:xfrm>
            <a:off x="3719736" y="283100"/>
            <a:ext cx="7843854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tr-TR" sz="3200" b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9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40955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8257" y="1844824"/>
            <a:ext cx="10704577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11.2.4. Manyetizma ve Elektromanyetik İndüklenme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11.2.4.2. </a:t>
            </a: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Üzerinden akım geçen bir tele manyetik alanda etki eden kuvvetin yönünün ve 	   </a:t>
            </a:r>
            <a:b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              şiddetinin bağlı olduğu değişkenleri analiz eder.</a:t>
            </a:r>
          </a:p>
          <a:p>
            <a:pPr>
              <a:lnSpc>
                <a:spcPct val="150000"/>
              </a:lnSpc>
            </a:pP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	</a:t>
            </a:r>
            <a:r>
              <a:rPr lang="tr-TR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a. </a:t>
            </a: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Öğrencilerin deney yaparak veya simülasyonlar kullanarak kuvveti etkileyen</a:t>
            </a:r>
          </a:p>
          <a:p>
            <a:pPr>
              <a:lnSpc>
                <a:spcPct val="150000"/>
              </a:lnSpc>
            </a:pP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	    değişkenleri analiz etmeleri ve matematiksel modeli tartışmaları sağlanır.</a:t>
            </a:r>
          </a:p>
          <a:p>
            <a:pPr>
              <a:lnSpc>
                <a:spcPct val="150000"/>
              </a:lnSpc>
            </a:pPr>
            <a:endParaRPr lang="tr-TR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	</a:t>
            </a:r>
            <a:r>
              <a:rPr lang="tr-TR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b. </a:t>
            </a: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Öğrencilerin manyetik kuvvetin yönünü belirlemek için sağ el kuralını </a:t>
            </a:r>
            <a:r>
              <a:rPr lang="tr-TR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  </a:t>
            </a:r>
            <a:br>
              <a:rPr lang="tr-TR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tr-TR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                uygulamaları sağlanır</a:t>
            </a: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7407" y="2276872"/>
            <a:ext cx="10704577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>
                <a:latin typeface="Bookman Old Style" panose="02050604050505020204" pitchFamily="18" charset="0"/>
              </a:rPr>
              <a:t>11.2.4. Manyetizma ve Elektromanyetik İndüklenme</a:t>
            </a:r>
            <a:r>
              <a:rPr lang="tr-TR" dirty="0" smtClean="0">
                <a:latin typeface="Bookman Old Style" panose="02050604050505020204" pitchFamily="18" charset="0"/>
              </a:rPr>
              <a:t> </a:t>
            </a:r>
          </a:p>
          <a:p>
            <a:pPr marL="1139825" indent="-342900"/>
            <a:endParaRPr lang="tr-TR" dirty="0" smtClean="0">
              <a:latin typeface="Bookman Old Style" panose="02050604050505020204" pitchFamily="18" charset="0"/>
            </a:endParaRPr>
          </a:p>
          <a:p>
            <a:r>
              <a:rPr lang="tr-TR" b="1" dirty="0" smtClean="0">
                <a:latin typeface="Bookman Old Style" panose="02050604050505020204" pitchFamily="18" charset="0"/>
              </a:rPr>
              <a:t>11.2.4.3</a:t>
            </a:r>
            <a:r>
              <a:rPr lang="tr-TR" b="1" dirty="0">
                <a:latin typeface="Bookman Old Style" panose="02050604050505020204" pitchFamily="18" charset="0"/>
              </a:rPr>
              <a:t>.</a:t>
            </a:r>
            <a:r>
              <a:rPr lang="tr-TR" dirty="0">
                <a:latin typeface="Bookman Old Style" panose="02050604050505020204" pitchFamily="18" charset="0"/>
              </a:rPr>
              <a:t> Manyetik alan içerisinde akım taşıyan tel çerçevenin hareketini analiz eder</a:t>
            </a:r>
            <a:r>
              <a:rPr lang="tr-TR" dirty="0" smtClean="0">
                <a:latin typeface="Bookman Old Style" panose="02050604050505020204" pitchFamily="18" charset="0"/>
              </a:rPr>
              <a:t>.</a:t>
            </a:r>
          </a:p>
          <a:p>
            <a:endParaRPr lang="tr-TR" dirty="0">
              <a:latin typeface="Bookman Old Style" panose="02050604050505020204" pitchFamily="18" charset="0"/>
            </a:endParaRPr>
          </a:p>
          <a:p>
            <a:r>
              <a:rPr lang="tr-TR" dirty="0">
                <a:latin typeface="Bookman Old Style" panose="02050604050505020204" pitchFamily="18" charset="0"/>
              </a:rPr>
              <a:t> </a:t>
            </a:r>
            <a:r>
              <a:rPr lang="tr-TR" dirty="0" smtClean="0">
                <a:latin typeface="Bookman Old Style" panose="02050604050505020204" pitchFamily="18" charset="0"/>
              </a:rPr>
              <a:t>           </a:t>
            </a:r>
            <a:r>
              <a:rPr lang="tr-TR" b="1" dirty="0" smtClean="0">
                <a:latin typeface="Bookman Old Style" panose="02050604050505020204" pitchFamily="18" charset="0"/>
              </a:rPr>
              <a:t>a</a:t>
            </a:r>
            <a:r>
              <a:rPr lang="tr-TR" b="1" dirty="0">
                <a:latin typeface="Bookman Old Style" panose="02050604050505020204" pitchFamily="18" charset="0"/>
              </a:rPr>
              <a:t>.</a:t>
            </a:r>
            <a:r>
              <a:rPr lang="tr-TR" dirty="0">
                <a:latin typeface="Bookman Old Style" panose="02050604050505020204" pitchFamily="18" charset="0"/>
              </a:rPr>
              <a:t> Öğrencilerin sağ el kuralını kullanarak telin üzerine etki eden manyetik </a:t>
            </a:r>
            <a:r>
              <a:rPr lang="tr-TR" dirty="0" smtClean="0">
                <a:latin typeface="Bookman Old Style" panose="02050604050505020204" pitchFamily="18" charset="0"/>
              </a:rPr>
              <a:t> </a:t>
            </a:r>
            <a:br>
              <a:rPr lang="tr-TR" dirty="0" smtClean="0">
                <a:latin typeface="Bookman Old Style" panose="02050604050505020204" pitchFamily="18" charset="0"/>
              </a:rPr>
            </a:br>
            <a:r>
              <a:rPr lang="tr-TR" dirty="0" smtClean="0">
                <a:latin typeface="Bookman Old Style" panose="02050604050505020204" pitchFamily="18" charset="0"/>
              </a:rPr>
              <a:t>                kuvvetlerin yönünü bulmaları ve oluşan </a:t>
            </a:r>
            <a:r>
              <a:rPr lang="tr-TR" dirty="0" err="1" smtClean="0">
                <a:latin typeface="Bookman Old Style" panose="02050604050505020204" pitchFamily="18" charset="0"/>
              </a:rPr>
              <a:t>torka</a:t>
            </a:r>
            <a:r>
              <a:rPr lang="tr-TR" dirty="0" smtClean="0">
                <a:latin typeface="Bookman Old Style" panose="02050604050505020204" pitchFamily="18" charset="0"/>
              </a:rPr>
              <a:t> yönelik çıkarım yapmaları sağlanır.</a:t>
            </a:r>
            <a:endParaRPr lang="tr-TR" dirty="0"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ÖNÜMÜZDEKİ HAFTA NE ÖĞRENECEĞİZ?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>
                <a:latin typeface="Bookman Old Style" panose="02050604050505020204" pitchFamily="18" charset="0"/>
              </a:rPr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>
                <a:latin typeface="Bookman Old Style" panose="02050604050505020204" pitchFamily="18" charset="0"/>
              </a:rPr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832304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67108" y="71223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Bookman Old Style" panose="02050604050505020204" pitchFamily="18" charset="0"/>
              </a:rPr>
              <a:t>Geçen Hafta Neler Öğrendik?</a:t>
            </a:r>
          </a:p>
        </p:txBody>
      </p:sp>
      <p:sp>
        <p:nvSpPr>
          <p:cNvPr id="6" name="5 Dikdörtgen"/>
          <p:cNvSpPr/>
          <p:nvPr/>
        </p:nvSpPr>
        <p:spPr>
          <a:xfrm>
            <a:off x="3667108" y="1571612"/>
            <a:ext cx="6572296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FFC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  <p:pic>
        <p:nvPicPr>
          <p:cNvPr id="5" name="Picture 4" descr="mors code ile ilgili görsel sonucu"/>
          <p:cNvPicPr>
            <a:picLocks noChangeAspect="1" noChangeArrowheads="1"/>
          </p:cNvPicPr>
          <p:nvPr/>
        </p:nvPicPr>
        <p:blipFill>
          <a:blip r:embed="rId3" cstate="print"/>
          <a:srcRect l="10337" t="11812"/>
          <a:stretch>
            <a:fillRect/>
          </a:stretch>
        </p:blipFill>
        <p:spPr bwMode="auto">
          <a:xfrm>
            <a:off x="3327572" y="1510028"/>
            <a:ext cx="2454358" cy="1357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doorbell ile ilgili görsel sonucu"/>
          <p:cNvPicPr>
            <a:picLocks noChangeAspect="1" noChangeArrowheads="1"/>
          </p:cNvPicPr>
          <p:nvPr/>
        </p:nvPicPr>
        <p:blipFill>
          <a:blip r:embed="rId4" cstate="print"/>
          <a:srcRect r="24627"/>
          <a:stretch>
            <a:fillRect/>
          </a:stretch>
        </p:blipFill>
        <p:spPr bwMode="auto">
          <a:xfrm>
            <a:off x="9078023" y="1450242"/>
            <a:ext cx="991757" cy="1290816"/>
          </a:xfrm>
          <a:prstGeom prst="rect">
            <a:avLst/>
          </a:prstGeom>
          <a:noFill/>
        </p:spPr>
      </p:pic>
      <p:pic>
        <p:nvPicPr>
          <p:cNvPr id="8" name="Picture 2" descr="C:\Users\Toshiba\Desktop\straight wire.gif"/>
          <p:cNvPicPr>
            <a:picLocks noChangeAspect="1" noChangeArrowheads="1"/>
          </p:cNvPicPr>
          <p:nvPr/>
        </p:nvPicPr>
        <p:blipFill>
          <a:blip r:embed="rId5" cstate="print"/>
          <a:srcRect l="-1798" t="10256" b="12820"/>
          <a:stretch>
            <a:fillRect/>
          </a:stretch>
        </p:blipFill>
        <p:spPr bwMode="auto">
          <a:xfrm>
            <a:off x="3304995" y="3690945"/>
            <a:ext cx="2937971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67741" y="5529195"/>
            <a:ext cx="1212478" cy="713222"/>
          </a:xfrm>
          <a:prstGeom prst="rect">
            <a:avLst/>
          </a:prstGeom>
          <a:noFill/>
        </p:spPr>
      </p:pic>
      <p:pic>
        <p:nvPicPr>
          <p:cNvPr id="10" name="Picture 50"/>
          <p:cNvPicPr>
            <a:picLocks noGrp="1"/>
          </p:cNvPicPr>
          <p:nvPr>
            <p:ph idx="1"/>
          </p:nvPr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676" t="59718" r="44928" b="14100"/>
          <a:stretch/>
        </p:blipFill>
        <p:spPr bwMode="auto">
          <a:xfrm>
            <a:off x="6683225" y="3210427"/>
            <a:ext cx="2450418" cy="21610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176" y="5586304"/>
            <a:ext cx="1692447" cy="699545"/>
          </a:xfrm>
          <a:prstGeom prst="rect">
            <a:avLst/>
          </a:prstGeom>
          <a:noFill/>
        </p:spPr>
      </p:pic>
      <p:pic>
        <p:nvPicPr>
          <p:cNvPr id="12" name="Picture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"/>
          <a:stretch/>
        </p:blipFill>
        <p:spPr>
          <a:xfrm>
            <a:off x="9573902" y="3210427"/>
            <a:ext cx="2448272" cy="1937631"/>
          </a:xfrm>
          <a:prstGeom prst="rect">
            <a:avLst/>
          </a:prstGeom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73902" y="5572627"/>
            <a:ext cx="2042409" cy="713222"/>
          </a:xfrm>
          <a:prstGeom prst="rect">
            <a:avLst/>
          </a:prstGeom>
          <a:noFill/>
        </p:spPr>
      </p:pic>
      <p:pic>
        <p:nvPicPr>
          <p:cNvPr id="14" name="Picture 2" descr="C:\Users\Toshiba\Desktop\Başlıksız-2.png"/>
          <p:cNvPicPr>
            <a:picLocks noChangeAspect="1" noChangeArrowheads="1"/>
          </p:cNvPicPr>
          <p:nvPr/>
        </p:nvPicPr>
        <p:blipFill>
          <a:blip r:embed="rId12" cstate="print"/>
          <a:srcRect l="7533" r="9605" b="16667"/>
          <a:stretch>
            <a:fillRect/>
          </a:stretch>
        </p:blipFill>
        <p:spPr bwMode="auto">
          <a:xfrm>
            <a:off x="6242966" y="1450242"/>
            <a:ext cx="2706188" cy="1383846"/>
          </a:xfrm>
          <a:prstGeom prst="rect">
            <a:avLst/>
          </a:prstGeom>
          <a:noFill/>
        </p:spPr>
      </p:pic>
      <p:pic>
        <p:nvPicPr>
          <p:cNvPr id="15" name="Picture 2" descr="C:\Users\Toshiba\Desktop\2-electric-bell-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552902" y="1450242"/>
            <a:ext cx="753664" cy="14176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435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4868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Aşık Teller:</a:t>
            </a:r>
          </a:p>
          <a:p>
            <a:r>
              <a:rPr lang="tr-TR" sz="2800" dirty="0" smtClean="0">
                <a:latin typeface="Bookman Old Style" panose="02050604050505020204" pitchFamily="18" charset="0"/>
              </a:rPr>
              <a:t>Teller Birbirini Nasıl Çekiyor? </a:t>
            </a:r>
            <a:r>
              <a:rPr lang="tr-TR" sz="2800" dirty="0" smtClean="0">
                <a:latin typeface="Bookman Old Style" panose="02050604050505020204" pitchFamily="18" charset="0"/>
                <a:hlinkClick r:id="rId3"/>
              </a:rPr>
              <a:t>(Video)</a:t>
            </a:r>
            <a:endParaRPr lang="tr-TR" sz="2800" dirty="0">
              <a:latin typeface="Bookman Old Style" panose="020506040505050202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529" y="1694692"/>
            <a:ext cx="7727504" cy="41425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192344" y="6165304"/>
            <a:ext cx="21387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smtClean="0"/>
              <a:t>(00:42 - 02:18 dakikaları arası)</a:t>
            </a:r>
          </a:p>
          <a:p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16593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2771284"/>
            <a:ext cx="6241228" cy="3508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Deneyerek Öğrenelim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582" y="1211112"/>
            <a:ext cx="3696216" cy="3677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6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54660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Deneyden Neler Öğrendik?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5"/>
              <p:cNvSpPr txBox="1"/>
              <p:nvPr/>
            </p:nvSpPr>
            <p:spPr>
              <a:xfrm>
                <a:off x="3069216" y="1055060"/>
                <a:ext cx="4976770" cy="52154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Anahtar kapalıyken telin hareketi nasıldı?</a:t>
                </a: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Anahtar açılınca telin hareketi nasıl oldu?</a:t>
                </a: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Telin hareket etmesini sağlayan nedir?</a:t>
                </a: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Üzerinden </a:t>
                </a:r>
                <a:r>
                  <a:rPr lang="tr-TR" dirty="0">
                    <a:latin typeface="Bookman Old Style" panose="02050604050505020204" pitchFamily="18" charset="0"/>
                  </a:rPr>
                  <a:t>akım geçen düz iletken tel, manyetik alan içerisine </a:t>
                </a:r>
                <a:r>
                  <a:rPr lang="tr-TR" dirty="0" smtClean="0">
                    <a:latin typeface="Bookman Old Style" panose="02050604050505020204" pitchFamily="18" charset="0"/>
                  </a:rPr>
                  <a:t>konulduğunda </a:t>
                </a:r>
                <a:r>
                  <a:rPr lang="tr-TR" dirty="0">
                    <a:latin typeface="Bookman Old Style" panose="02050604050505020204" pitchFamily="18" charset="0"/>
                  </a:rPr>
                  <a:t>tele bir kuvvet etki eder. Bu kuvvete </a:t>
                </a:r>
                <a:r>
                  <a:rPr lang="tr-TR" b="1" dirty="0">
                    <a:latin typeface="Bookman Old Style" panose="02050604050505020204" pitchFamily="18" charset="0"/>
                  </a:rPr>
                  <a:t>manyetik kuvvet</a:t>
                </a:r>
                <a:r>
                  <a:rPr lang="tr-TR" dirty="0">
                    <a:latin typeface="Bookman Old Style" panose="02050604050505020204" pitchFamily="18" charset="0"/>
                  </a:rPr>
                  <a:t> denir</a:t>
                </a:r>
                <a:r>
                  <a:rPr lang="tr-TR" dirty="0" smtClean="0">
                    <a:latin typeface="Bookman Old Style" panose="02050604050505020204" pitchFamily="18" charset="0"/>
                  </a:rPr>
                  <a:t>.</a:t>
                </a: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>
                    <a:latin typeface="Bookman Old Style" panose="02050604050505020204" pitchFamily="18" charset="0"/>
                  </a:rPr>
                  <a:t>Manyetik </a:t>
                </a:r>
                <a:r>
                  <a:rPr lang="tr-TR" dirty="0" smtClean="0">
                    <a:latin typeface="Bookman Old Style" panose="02050604050505020204" pitchFamily="18" charset="0"/>
                  </a:rPr>
                  <a:t>kuvvet,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tr-TR" dirty="0">
                    <a:latin typeface="Bookman Old Style" panose="02050604050505020204" pitchFamily="18" charset="0"/>
                  </a:rPr>
                  <a:t> ile gösterilir. </a:t>
                </a: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err="1" smtClean="0">
                    <a:latin typeface="Bookman Old Style" panose="02050604050505020204" pitchFamily="18" charset="0"/>
                  </a:rPr>
                  <a:t>Vektörel</a:t>
                </a:r>
                <a:r>
                  <a:rPr lang="tr-TR" dirty="0" smtClean="0">
                    <a:latin typeface="Bookman Old Style" panose="02050604050505020204" pitchFamily="18" charset="0"/>
                  </a:rPr>
                  <a:t> </a:t>
                </a:r>
                <a:r>
                  <a:rPr lang="tr-TR" dirty="0">
                    <a:latin typeface="Bookman Old Style" panose="02050604050505020204" pitchFamily="18" charset="0"/>
                  </a:rPr>
                  <a:t>ve türetilmiş bir büyüklüktür</a:t>
                </a:r>
                <a:r>
                  <a:rPr lang="tr-TR" dirty="0" smtClean="0">
                    <a:latin typeface="Bookman Old Style" panose="02050604050505020204" pitchFamily="18" charset="0"/>
                  </a:rPr>
                  <a:t>.</a:t>
                </a: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Birimi </a:t>
                </a:r>
                <a:r>
                  <a:rPr lang="tr-TR" i="1" dirty="0">
                    <a:latin typeface="Bookman Old Style" panose="02050604050505020204" pitchFamily="18" charset="0"/>
                  </a:rPr>
                  <a:t>Newton (N)</a:t>
                </a:r>
                <a:r>
                  <a:rPr lang="tr-TR" dirty="0">
                    <a:latin typeface="Bookman Old Style" panose="02050604050505020204" pitchFamily="18" charset="0"/>
                  </a:rPr>
                  <a:t> dur.</a:t>
                </a:r>
                <a:endParaRPr lang="tr-TR" sz="16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8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216" y="1055060"/>
                <a:ext cx="4976770" cy="5215402"/>
              </a:xfrm>
              <a:prstGeom prst="rect">
                <a:avLst/>
              </a:prstGeom>
              <a:blipFill>
                <a:blip r:embed="rId4"/>
                <a:stretch>
                  <a:fillRect l="-734" t="-467" b="-9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Resi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23" y="1055060"/>
            <a:ext cx="4213565" cy="23689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10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04976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2771284"/>
            <a:ext cx="6241228" cy="3508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148774" y="531840"/>
            <a:ext cx="90432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Deneyerek Öğrenelim:</a:t>
            </a:r>
          </a:p>
          <a:p>
            <a:r>
              <a:rPr lang="tr-TR" sz="2800" dirty="0">
                <a:latin typeface="Bookman Old Style" panose="02050604050505020204" pitchFamily="18" charset="0"/>
              </a:rPr>
              <a:t>Bu Manyetik Kuvvetin Büyüklüğü Nelere Bağlıdır?</a:t>
            </a:r>
            <a:endParaRPr lang="tr-TR" sz="2800" b="1" dirty="0">
              <a:latin typeface="Bookman Old Style" panose="02050604050505020204" pitchFamily="18" charset="0"/>
            </a:endParaRPr>
          </a:p>
          <a:p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74" y="1556792"/>
            <a:ext cx="3696216" cy="3677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0850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"/>
          <p:cNvSpPr txBox="1"/>
          <p:nvPr/>
        </p:nvSpPr>
        <p:spPr>
          <a:xfrm>
            <a:off x="3148774" y="1484784"/>
            <a:ext cx="49767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Bookman Old Style" panose="02050604050505020204" pitchFamily="18" charset="0"/>
              </a:rPr>
              <a:t>Manyetik kuvvetin büyüklüğünün;</a:t>
            </a:r>
          </a:p>
          <a:p>
            <a:endParaRPr lang="tr-TR" dirty="0" smtClean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Telin içerisinde bulunduğu manyetik alanın büyüklüğüne bağlılığını nasıl deneyebiliriz? 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endParaRPr lang="tr-TR" dirty="0" smtClean="0">
              <a:latin typeface="Bookman Old Style" panose="02050604050505020204" pitchFamily="18" charset="0"/>
            </a:endParaRPr>
          </a:p>
          <a:p>
            <a:endParaRPr lang="tr-TR" dirty="0" smtClean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Tel üzerinden geçen akım değerine </a:t>
            </a:r>
            <a:r>
              <a:rPr lang="tr-TR" dirty="0">
                <a:latin typeface="Bookman Old Style" panose="02050604050505020204" pitchFamily="18" charset="0"/>
              </a:rPr>
              <a:t>bağlılığını nasıl deneyebiliriz? </a:t>
            </a:r>
            <a:endParaRPr lang="tr-TR" dirty="0" smtClean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endParaRPr lang="tr-TR" dirty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endParaRPr lang="tr-TR" dirty="0" smtClean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Telin manyetik alan içerisinde </a:t>
            </a:r>
            <a:br>
              <a:rPr lang="tr-TR" dirty="0" smtClean="0">
                <a:latin typeface="Bookman Old Style" panose="02050604050505020204" pitchFamily="18" charset="0"/>
              </a:rPr>
            </a:br>
            <a:r>
              <a:rPr lang="tr-TR" dirty="0" smtClean="0">
                <a:latin typeface="Bookman Old Style" panose="02050604050505020204" pitchFamily="18" charset="0"/>
              </a:rPr>
              <a:t>kalan uzunluğuna bağlılığını </a:t>
            </a:r>
            <a:br>
              <a:rPr lang="tr-TR" dirty="0" smtClean="0">
                <a:latin typeface="Bookman Old Style" panose="02050604050505020204" pitchFamily="18" charset="0"/>
              </a:rPr>
            </a:br>
            <a:r>
              <a:rPr lang="tr-TR" dirty="0" smtClean="0">
                <a:latin typeface="Bookman Old Style" panose="02050604050505020204" pitchFamily="18" charset="0"/>
              </a:rPr>
              <a:t>nasıl deneyebiliriz?</a:t>
            </a:r>
          </a:p>
        </p:txBody>
      </p:sp>
      <p:sp>
        <p:nvSpPr>
          <p:cNvPr id="11" name="TextBox 3"/>
          <p:cNvSpPr txBox="1"/>
          <p:nvPr/>
        </p:nvSpPr>
        <p:spPr>
          <a:xfrm>
            <a:off x="3148774" y="620688"/>
            <a:ext cx="8817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>
                <a:latin typeface="Bookman Old Style" panose="02050604050505020204" pitchFamily="18" charset="0"/>
              </a:rPr>
              <a:t>Deneyden Neler Öğrendik?</a:t>
            </a:r>
          </a:p>
          <a:p>
            <a:r>
              <a:rPr lang="tr-TR" sz="2400" dirty="0">
                <a:latin typeface="Bookman Old Style" panose="02050604050505020204" pitchFamily="18" charset="0"/>
              </a:rPr>
              <a:t>Bu Manyetik Kuvvetin Büyüklüğü Nelere Bağlıdır</a:t>
            </a:r>
            <a:r>
              <a:rPr lang="tr-TR" sz="2400" dirty="0" smtClean="0">
                <a:latin typeface="Bookman Old Style" panose="02050604050505020204" pitchFamily="18" charset="0"/>
              </a:rPr>
              <a:t>?</a:t>
            </a:r>
            <a:endParaRPr lang="tr-TR" sz="2400" b="1" dirty="0">
              <a:latin typeface="Bookman Old Style" panose="02050604050505020204" pitchFamily="18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616" y="3861048"/>
            <a:ext cx="4738838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10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03275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19273</TotalTime>
  <Words>2257</Words>
  <Application>Microsoft Office PowerPoint</Application>
  <PresentationFormat>Widescreen</PresentationFormat>
  <Paragraphs>466</Paragraphs>
  <Slides>36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Arial</vt:lpstr>
      <vt:lpstr>Bookman Old Style</vt:lpstr>
      <vt:lpstr>Calibri</vt:lpstr>
      <vt:lpstr>Cambria Math</vt:lpstr>
      <vt:lpstr>Lucida Sans Unicode</vt:lpstr>
      <vt:lpstr>Times New Roman</vt:lpstr>
      <vt:lpstr>Verdana</vt:lpstr>
      <vt:lpstr>Wingdings</vt:lpstr>
      <vt:lpstr>Wingdings 2</vt:lpstr>
      <vt:lpstr>Wingdings 3</vt:lpstr>
      <vt:lpstr>Kalabalık</vt:lpstr>
      <vt:lpstr>11. SINIF: ELEKTRİK ve MANYETİZMA ÜNİTESİ   Manyetizma ve  Elektromanyetik İndüklenme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Günün Özeti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692</cp:revision>
  <cp:lastPrinted>2017-03-31T15:42:08Z</cp:lastPrinted>
  <dcterms:created xsi:type="dcterms:W3CDTF">2016-04-01T12:40:28Z</dcterms:created>
  <dcterms:modified xsi:type="dcterms:W3CDTF">2017-03-31T15:45:50Z</dcterms:modified>
</cp:coreProperties>
</file>