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8"/>
  </p:notesMasterIdLst>
  <p:handoutMasterIdLst>
    <p:handoutMasterId r:id="rId39"/>
  </p:handoutMasterIdLst>
  <p:sldIdLst>
    <p:sldId id="365" r:id="rId2"/>
    <p:sldId id="366" r:id="rId3"/>
    <p:sldId id="367" r:id="rId4"/>
    <p:sldId id="372" r:id="rId5"/>
    <p:sldId id="493" r:id="rId6"/>
    <p:sldId id="543" r:id="rId7"/>
    <p:sldId id="496" r:id="rId8"/>
    <p:sldId id="522" r:id="rId9"/>
    <p:sldId id="523" r:id="rId10"/>
    <p:sldId id="525" r:id="rId11"/>
    <p:sldId id="544" r:id="rId12"/>
    <p:sldId id="494" r:id="rId13"/>
    <p:sldId id="545" r:id="rId14"/>
    <p:sldId id="524" r:id="rId15"/>
    <p:sldId id="526" r:id="rId16"/>
    <p:sldId id="546" r:id="rId17"/>
    <p:sldId id="547" r:id="rId18"/>
    <p:sldId id="542" r:id="rId19"/>
    <p:sldId id="527" r:id="rId20"/>
    <p:sldId id="528" r:id="rId21"/>
    <p:sldId id="529" r:id="rId22"/>
    <p:sldId id="530" r:id="rId23"/>
    <p:sldId id="531" r:id="rId24"/>
    <p:sldId id="532" r:id="rId25"/>
    <p:sldId id="533" r:id="rId26"/>
    <p:sldId id="534" r:id="rId27"/>
    <p:sldId id="535" r:id="rId28"/>
    <p:sldId id="536" r:id="rId29"/>
    <p:sldId id="537" r:id="rId30"/>
    <p:sldId id="538" r:id="rId31"/>
    <p:sldId id="539" r:id="rId32"/>
    <p:sldId id="540" r:id="rId33"/>
    <p:sldId id="541" r:id="rId34"/>
    <p:sldId id="490" r:id="rId35"/>
    <p:sldId id="371" r:id="rId36"/>
    <p:sldId id="370" r:id="rId37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86600" autoAdjust="0"/>
  </p:normalViewPr>
  <p:slideViewPr>
    <p:cSldViewPr snapToObjects="1">
      <p:cViewPr varScale="1">
        <p:scale>
          <a:sx n="97" d="100"/>
          <a:sy n="97" d="100"/>
        </p:scale>
        <p:origin x="108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740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3379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4712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471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4020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19866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1986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19866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0479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96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98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98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29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268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337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18.03.2017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/\\localhost\Volumes\KINGSTON\capacitor-lab_en.jnl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E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lektrik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Alan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 ve Sığa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437112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Doç.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Ömer F. Özdemir</a:t>
            </a: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7698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2800" dirty="0">
                <a:solidFill>
                  <a:prstClr val="black"/>
                </a:solidFill>
              </a:rPr>
              <a:t>Sığaçların Kullanım Alanları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7698" y="1484784"/>
            <a:ext cx="7520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Akım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doğrultma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akımı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doğrusal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akıma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çevirmek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kullanılırlar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249" y="2471991"/>
            <a:ext cx="4752528" cy="318821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35360" y="831656"/>
            <a:ext cx="2304256" cy="395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chemeClr val="accent2"/>
                </a:solidFill>
              </a:rPr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Örnekler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43728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7698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2800" dirty="0">
                <a:solidFill>
                  <a:prstClr val="black"/>
                </a:solidFill>
              </a:rPr>
              <a:t>Sığaçların Kullanım Alanları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7698" y="1484784"/>
            <a:ext cx="7520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i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Siz </a:t>
            </a:r>
            <a:r>
              <a:rPr lang="tr-TR" i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sensör</a:t>
            </a:r>
            <a:r>
              <a:rPr lang="tr-TR" i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amaçlı olarak nasıl bir </a:t>
            </a:r>
            <a:r>
              <a:rPr lang="tr-TR" i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sığaç</a:t>
            </a:r>
            <a:r>
              <a:rPr lang="tr-TR" i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tasarlayabilirsiniz?</a:t>
            </a:r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232248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>
                <a:solidFill>
                  <a:schemeClr val="accent2"/>
                </a:solidFill>
              </a:rPr>
              <a:t>Sensörler</a:t>
            </a:r>
            <a:endParaRPr lang="tr-TR" sz="1400" b="1" dirty="0" smtClean="0">
              <a:solidFill>
                <a:schemeClr val="accent2"/>
              </a:solidFill>
            </a:endParaRP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04339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714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Sığaçların</a:t>
            </a:r>
            <a:r>
              <a:rPr lang="tr-TR" sz="2800" dirty="0" smtClean="0"/>
              <a:t> Bağlanması </a:t>
            </a:r>
            <a:endParaRPr lang="tr-TR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335360" y="831656"/>
            <a:ext cx="216024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chemeClr val="accent2"/>
                </a:solidFill>
              </a:rPr>
              <a:t>Seri Bağlı </a:t>
            </a:r>
            <a:r>
              <a:rPr lang="tr-TR" sz="1400" b="1" dirty="0" err="1">
                <a:solidFill>
                  <a:schemeClr val="accent2"/>
                </a:solidFill>
              </a:rPr>
              <a:t>S</a:t>
            </a:r>
            <a:r>
              <a:rPr lang="tr-TR" sz="1400" b="1" dirty="0" err="1" smtClean="0">
                <a:solidFill>
                  <a:schemeClr val="accent2"/>
                </a:solidFill>
              </a:rPr>
              <a:t>ığaçlar</a:t>
            </a:r>
            <a:endParaRPr lang="tr-TR" sz="1400" b="1" dirty="0" smtClean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07768" y="162880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Deneyelim</a:t>
            </a:r>
            <a:r>
              <a:rPr lang="en-US" dirty="0" smtClean="0"/>
              <a:t>: </a:t>
            </a:r>
            <a:r>
              <a:rPr lang="en-US" dirty="0" smtClean="0">
                <a:hlinkClick r:id="rId3" action="ppaction://hlinkfile"/>
              </a:rPr>
              <a:t>Capacitor Lab 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5375920" y="3429000"/>
            <a:ext cx="5112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Geçen hafta yüksek değerde sığaya sahip </a:t>
            </a:r>
            <a:r>
              <a:rPr lang="tr-TR" dirty="0" err="1" smtClean="0"/>
              <a:t>sığaçları</a:t>
            </a:r>
            <a:r>
              <a:rPr lang="tr-TR" dirty="0" smtClean="0"/>
              <a:t> elde etmenin oldukça zor olduğunu görmüştük. Yüksek değerde sığaya ihtiyaç duyduğumuz durumlarda nasıl bir sistem kurabiliriz?</a:t>
            </a:r>
          </a:p>
        </p:txBody>
      </p:sp>
    </p:spTree>
    <p:extLst>
      <p:ext uri="{BB962C8B-B14F-4D97-AF65-F5344CB8AC3E}">
        <p14:creationId xmlns:p14="http://schemas.microsoft.com/office/powerpoint/2010/main" val="130934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714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Sığaçların Seri Bağlanması </a:t>
            </a:r>
            <a:endParaRPr lang="tr-TR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335360" y="831656"/>
            <a:ext cx="216024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chemeClr val="accent2"/>
                </a:solidFill>
              </a:rPr>
              <a:t>Seri Bağlı </a:t>
            </a:r>
            <a:r>
              <a:rPr lang="tr-TR" sz="1400" b="1" dirty="0" err="1">
                <a:solidFill>
                  <a:schemeClr val="accent2"/>
                </a:solidFill>
              </a:rPr>
              <a:t>S</a:t>
            </a:r>
            <a:r>
              <a:rPr lang="tr-TR" sz="1400" b="1" dirty="0" err="1" smtClean="0">
                <a:solidFill>
                  <a:schemeClr val="accent2"/>
                </a:solidFill>
              </a:rPr>
              <a:t>ığaçlar</a:t>
            </a:r>
            <a:endParaRPr lang="tr-TR" sz="1400" b="1" dirty="0" smtClean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655840" y="1268760"/>
            <a:ext cx="5278071" cy="5048250"/>
            <a:chOff x="4583833" y="1052736"/>
            <a:chExt cx="5278071" cy="50482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1864" y="1052736"/>
              <a:ext cx="4990040" cy="5048250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8626037" y="2549748"/>
              <a:ext cx="21397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V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06867" y="2489602"/>
              <a:ext cx="4320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V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739967" y="3140082"/>
              <a:ext cx="32571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V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583833" y="3541659"/>
              <a:ext cx="115212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0000FF"/>
                  </a:solidFill>
                </a:rPr>
                <a:t>V=Q</a:t>
              </a:r>
              <a:r>
                <a:rPr lang="en-US" sz="1600" baseline="-25000" dirty="0" smtClean="0">
                  <a:solidFill>
                    <a:srgbClr val="0000FF"/>
                  </a:solidFill>
                </a:rPr>
                <a:t>T</a:t>
              </a:r>
              <a:r>
                <a:rPr lang="en-US" sz="1600" dirty="0" smtClean="0">
                  <a:solidFill>
                    <a:srgbClr val="0000FF"/>
                  </a:solidFill>
                </a:rPr>
                <a:t>/C</a:t>
              </a:r>
              <a:r>
                <a:rPr lang="en-US" sz="1600" baseline="-25000" dirty="0" smtClean="0">
                  <a:solidFill>
                    <a:srgbClr val="0000FF"/>
                  </a:solidFill>
                </a:rPr>
                <a:t>T</a:t>
              </a:r>
              <a:endParaRPr lang="en-US" sz="1600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778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714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Sığaçların Paralel Bağlanması 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775" y="1428750"/>
            <a:ext cx="6306642" cy="49234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5360" y="831656"/>
            <a:ext cx="216024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chemeClr val="accent2"/>
                </a:solidFill>
              </a:rPr>
              <a:t>Paralel Bağlı </a:t>
            </a:r>
            <a:r>
              <a:rPr lang="tr-TR" sz="1400" b="1" dirty="0" err="1" smtClean="0">
                <a:solidFill>
                  <a:schemeClr val="accent2"/>
                </a:solidFill>
              </a:rPr>
              <a:t>Sığaçlar</a:t>
            </a:r>
            <a:r>
              <a:rPr lang="tr-TR" sz="1400" b="1" dirty="0" smtClean="0">
                <a:solidFill>
                  <a:schemeClr val="accent2"/>
                </a:solidFill>
              </a:rPr>
              <a:t> </a:t>
            </a:r>
            <a:endParaRPr lang="en-US" sz="1400" b="1" dirty="0">
              <a:solidFill>
                <a:schemeClr val="accent2"/>
              </a:solidFill>
            </a:endParaRP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96357" y="2489602"/>
            <a:ext cx="4320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V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05476" y="3941022"/>
            <a:ext cx="115212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V=Q</a:t>
            </a:r>
            <a:r>
              <a:rPr lang="en-US" sz="1600" baseline="-25000" dirty="0" smtClean="0">
                <a:solidFill>
                  <a:srgbClr val="0000FF"/>
                </a:solidFill>
              </a:rPr>
              <a:t>T</a:t>
            </a:r>
            <a:r>
              <a:rPr lang="en-US" sz="1600" dirty="0" smtClean="0">
                <a:solidFill>
                  <a:srgbClr val="0000FF"/>
                </a:solidFill>
              </a:rPr>
              <a:t>/C</a:t>
            </a:r>
            <a:r>
              <a:rPr lang="en-US" sz="1600" baseline="-25000" dirty="0" smtClean="0">
                <a:solidFill>
                  <a:srgbClr val="0000FF"/>
                </a:solidFill>
              </a:rPr>
              <a:t>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18136" y="4365104"/>
            <a:ext cx="60866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C</a:t>
            </a:r>
            <a:r>
              <a:rPr lang="en-US" sz="1600" baseline="-25000" dirty="0" smtClean="0">
                <a:solidFill>
                  <a:srgbClr val="0000FF"/>
                </a:solidFill>
              </a:rPr>
              <a:t>T</a:t>
            </a:r>
            <a:r>
              <a:rPr lang="en-US" sz="1600" dirty="0" smtClean="0">
                <a:solidFill>
                  <a:srgbClr val="0000FF"/>
                </a:solidFill>
              </a:rPr>
              <a:t>V</a:t>
            </a:r>
            <a:endParaRPr lang="en-US" sz="1600" dirty="0">
              <a:solidFill>
                <a:srgbClr val="0000F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612506" y="2538670"/>
            <a:ext cx="360000" cy="0"/>
          </a:xfrm>
          <a:prstGeom prst="line">
            <a:avLst/>
          </a:prstGeom>
          <a:ln>
            <a:solidFill>
              <a:schemeClr val="tx1">
                <a:alpha val="67000"/>
              </a:schemeClr>
            </a:solidFill>
          </a:ln>
          <a:effectLst>
            <a:outerShdw blurRad="50800" dist="38100" rotWithShape="0">
              <a:srgbClr val="000000">
                <a:alpha val="35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842626" y="2551122"/>
            <a:ext cx="360000" cy="0"/>
          </a:xfrm>
          <a:prstGeom prst="line">
            <a:avLst/>
          </a:prstGeom>
          <a:ln>
            <a:solidFill>
              <a:schemeClr val="tx1">
                <a:alpha val="67000"/>
              </a:schemeClr>
            </a:solidFill>
          </a:ln>
          <a:effectLst>
            <a:outerShdw blurRad="50800" dist="38100" rotWithShape="0">
              <a:srgbClr val="000000">
                <a:alpha val="35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40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714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Örnek:</a:t>
            </a:r>
            <a:endParaRPr lang="tr-TR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335360" y="831656"/>
            <a:ext cx="2160240" cy="395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Örnekler </a:t>
            </a:r>
            <a:endParaRPr lang="en-US" sz="1400" b="1" dirty="0">
              <a:solidFill>
                <a:schemeClr val="accent2"/>
              </a:solidFill>
            </a:endParaRP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322" y="1574795"/>
            <a:ext cx="3987800" cy="497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0136" y="1574795"/>
            <a:ext cx="4483119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8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714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Örnek:</a:t>
            </a:r>
            <a:endParaRPr lang="tr-TR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335360" y="831656"/>
            <a:ext cx="2160240" cy="395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Örnekler </a:t>
            </a:r>
            <a:endParaRPr lang="en-US" sz="1400" b="1" dirty="0">
              <a:solidFill>
                <a:schemeClr val="accent2"/>
              </a:solidFill>
            </a:endParaRP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832" y="1321042"/>
            <a:ext cx="4984289" cy="48245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192" y="777048"/>
            <a:ext cx="4013200" cy="52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714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Örnek:</a:t>
            </a:r>
            <a:endParaRPr lang="tr-TR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335360" y="831656"/>
            <a:ext cx="2160240" cy="395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Örnekler </a:t>
            </a:r>
            <a:endParaRPr lang="en-US" sz="1400" b="1" dirty="0">
              <a:solidFill>
                <a:schemeClr val="accent2"/>
              </a:solidFill>
            </a:endParaRP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330" y="1405818"/>
            <a:ext cx="4456518" cy="37513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192" y="1405818"/>
            <a:ext cx="40259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79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714" y="620688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Sığaçların Paralel Bağlanması</a:t>
            </a:r>
          </a:p>
          <a:p>
            <a:r>
              <a:rPr lang="tr-TR" sz="2800" dirty="0" smtClean="0"/>
              <a:t>Örnek: 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335360" y="831656"/>
            <a:ext cx="2160240" cy="395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Örnekler </a:t>
            </a:r>
            <a:endParaRPr lang="en-US" sz="1400" b="1" dirty="0">
              <a:solidFill>
                <a:schemeClr val="accent2"/>
              </a:solidFill>
            </a:endParaRP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317" y="1844824"/>
            <a:ext cx="4625439" cy="3960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184" y="1574795"/>
            <a:ext cx="3975100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880" y="980728"/>
            <a:ext cx="4023531" cy="574487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159896" y="6107938"/>
            <a:ext cx="2069323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22902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1844824"/>
            <a:ext cx="10704577" cy="1992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11.2.3.7. Seri ve paralel devrelerde eşdeğer sığa, yük ve potansiyel fark kavramları ile ilgili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problemler çözer.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11.2.3.8. Sığaçların kullanım alanlarını araştırarak bir </a:t>
            </a:r>
            <a:r>
              <a:rPr lang="tr-TR" b="1" dirty="0" err="1"/>
              <a:t>sığaç</a:t>
            </a:r>
            <a:r>
              <a:rPr lang="tr-TR" b="1" dirty="0"/>
              <a:t> modeli tasarlar ve yapar.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912" y="1080033"/>
            <a:ext cx="4302973" cy="575273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616280" y="6002570"/>
            <a:ext cx="629262" cy="492911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520280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68927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867" y="1189060"/>
            <a:ext cx="5958012" cy="544034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581126" y="562173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10041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541" y="2038767"/>
            <a:ext cx="6716639" cy="437433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9430297" y="533871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95569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960" y="1509228"/>
            <a:ext cx="6232062" cy="499197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9030247" y="505296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76316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856" y="1381812"/>
            <a:ext cx="5402090" cy="549489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231904" y="530061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23851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7604" y="1080033"/>
            <a:ext cx="4012513" cy="578411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925347" y="518631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32771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796" y="994448"/>
            <a:ext cx="3898534" cy="575294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384032" y="6163583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75576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624" y="1281741"/>
            <a:ext cx="5019493" cy="557625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9487447" y="560541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1335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9006" y="1189061"/>
            <a:ext cx="4948144" cy="563703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535609" y="592926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22130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944" y="1114454"/>
            <a:ext cx="4270617" cy="563231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009605" y="5877272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58327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9870" y="27276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919536" y="771992"/>
            <a:ext cx="48578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Sığaçların kullanım alanları 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Sığaçların seri bağlanması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Sığaçların paralel bağlanması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848" y="795982"/>
            <a:ext cx="5717597" cy="505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455" y="404664"/>
            <a:ext cx="3816424" cy="672967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533497" y="648816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66779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840" y="1107920"/>
            <a:ext cx="4945052" cy="559738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968208" y="246216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94378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720" y="1556792"/>
            <a:ext cx="6418349" cy="465341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384032" y="5157192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8120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696" y="2172662"/>
            <a:ext cx="6916179" cy="270603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087888" y="374639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35360" y="831656"/>
            <a:ext cx="2376264" cy="362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8494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35360" y="831656"/>
            <a:ext cx="2304256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chemeClr val="accent2"/>
                </a:solidFill>
              </a:rPr>
              <a:t>Günün </a:t>
            </a:r>
            <a:r>
              <a:rPr lang="tr-TR" sz="1400" b="1" dirty="0">
                <a:solidFill>
                  <a:schemeClr val="accent2"/>
                </a:solidFill>
              </a:rPr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0" y="1867034"/>
            <a:ext cx="6096000" cy="31239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11.2.3.7. Seri ve paralel devrelerde eşdeğer sığa, yük ve potansiyel fark kavramları ile ilgili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problemler çözer.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11.2.3.8. </a:t>
            </a:r>
            <a:r>
              <a:rPr lang="tr-TR" b="1" dirty="0" err="1"/>
              <a:t>Sığaçların</a:t>
            </a:r>
            <a:r>
              <a:rPr lang="tr-TR" b="1" dirty="0"/>
              <a:t> kullanım alanlarını araştırarak bir </a:t>
            </a:r>
            <a:r>
              <a:rPr lang="tr-TR" b="1" dirty="0" err="1"/>
              <a:t>sığaç</a:t>
            </a:r>
            <a:r>
              <a:rPr lang="tr-TR" b="1" dirty="0"/>
              <a:t> modeli tasarlar ve yapar.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135560" y="2132856"/>
            <a:ext cx="90730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11.2.4. </a:t>
            </a:r>
            <a:r>
              <a:rPr lang="en-US" b="1" dirty="0" err="1"/>
              <a:t>Manyetizma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Elektromanyetik</a:t>
            </a:r>
            <a:r>
              <a:rPr lang="en-US" b="1" dirty="0"/>
              <a:t> </a:t>
            </a:r>
            <a:r>
              <a:rPr lang="en-US" b="1" dirty="0" err="1" smtClean="0"/>
              <a:t>İndüklenme</a:t>
            </a:r>
            <a:endParaRPr lang="en-US" b="1" dirty="0" smtClean="0"/>
          </a:p>
          <a:p>
            <a:endParaRPr lang="en-US" b="1" dirty="0"/>
          </a:p>
          <a:p>
            <a:r>
              <a:rPr lang="en-US" dirty="0"/>
              <a:t>11.2.4.1.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geçen</a:t>
            </a:r>
            <a:r>
              <a:rPr lang="en-US" dirty="0"/>
              <a:t> </a:t>
            </a:r>
            <a:r>
              <a:rPr lang="en-US" dirty="0" err="1"/>
              <a:t>telin</a:t>
            </a:r>
            <a:r>
              <a:rPr lang="en-US" dirty="0"/>
              <a:t>, </a:t>
            </a:r>
            <a:r>
              <a:rPr lang="en-US" dirty="0" err="1"/>
              <a:t>halkanın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makarasının</a:t>
            </a:r>
            <a:r>
              <a:rPr lang="en-US" dirty="0"/>
              <a:t> (</a:t>
            </a:r>
            <a:r>
              <a:rPr lang="en-US" dirty="0" err="1"/>
              <a:t>bobin</a:t>
            </a:r>
            <a:r>
              <a:rPr lang="en-US" dirty="0"/>
              <a:t>) </a:t>
            </a:r>
            <a:r>
              <a:rPr lang="en-US" dirty="0" err="1" smtClean="0"/>
              <a:t>oluşturduğu</a:t>
            </a:r>
            <a:r>
              <a:rPr lang="en-US" dirty="0" smtClean="0"/>
              <a:t> </a:t>
            </a:r>
            <a:r>
              <a:rPr lang="en-US" dirty="0" err="1" smtClean="0"/>
              <a:t>manyetik</a:t>
            </a:r>
            <a:r>
              <a:rPr lang="en-US" dirty="0" smtClean="0"/>
              <a:t> </a:t>
            </a:r>
            <a:r>
              <a:rPr lang="en-US" dirty="0" err="1"/>
              <a:t>alanın</a:t>
            </a:r>
            <a:r>
              <a:rPr lang="en-US" dirty="0"/>
              <a:t> </a:t>
            </a:r>
            <a:r>
              <a:rPr lang="en-US" dirty="0" err="1"/>
              <a:t>şiddetini</a:t>
            </a:r>
            <a:r>
              <a:rPr lang="en-US" dirty="0"/>
              <a:t> </a:t>
            </a:r>
            <a:r>
              <a:rPr lang="en-US" dirty="0" err="1"/>
              <a:t>etkileyen</a:t>
            </a:r>
            <a:r>
              <a:rPr lang="en-US" dirty="0"/>
              <a:t> </a:t>
            </a:r>
            <a:r>
              <a:rPr lang="en-US" dirty="0" err="1"/>
              <a:t>değişkenleri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yönünü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a.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deney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simülasyonlar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manyetik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 smtClean="0"/>
              <a:t>şiddetini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/>
              <a:t>değişkenleri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etmeleri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matematiksel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 smtClean="0"/>
              <a:t>tartışmaları</a:t>
            </a:r>
            <a:r>
              <a:rPr lang="en-US" dirty="0" smtClean="0"/>
              <a:t> </a:t>
            </a:r>
            <a:r>
              <a:rPr lang="en-US" dirty="0" err="1" smtClean="0"/>
              <a:t>sağlanır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b.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sağ</a:t>
            </a:r>
            <a:r>
              <a:rPr lang="en-US" dirty="0"/>
              <a:t> el </a:t>
            </a:r>
            <a:r>
              <a:rPr lang="en-US" dirty="0" err="1"/>
              <a:t>kuralını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telin</a:t>
            </a:r>
            <a:r>
              <a:rPr lang="en-US" dirty="0"/>
              <a:t>, </a:t>
            </a:r>
            <a:r>
              <a:rPr lang="en-US" dirty="0" err="1"/>
              <a:t>halkanın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makarasının</a:t>
            </a:r>
            <a:endParaRPr lang="en-US" dirty="0"/>
          </a:p>
          <a:p>
            <a:pPr lvl="1"/>
            <a:r>
              <a:rPr lang="en-US" dirty="0" err="1"/>
              <a:t>manyetik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kuvvet</a:t>
            </a:r>
            <a:r>
              <a:rPr lang="en-US" dirty="0"/>
              <a:t> </a:t>
            </a:r>
            <a:r>
              <a:rPr lang="en-US" dirty="0" err="1"/>
              <a:t>çizgilerini</a:t>
            </a:r>
            <a:r>
              <a:rPr lang="en-US" dirty="0"/>
              <a:t> </a:t>
            </a:r>
            <a:r>
              <a:rPr lang="en-US" dirty="0" err="1"/>
              <a:t>göstermeleri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c.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manyetik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şiddetiyle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hesaplamalar</a:t>
            </a:r>
            <a:r>
              <a:rPr lang="en-US" dirty="0"/>
              <a:t> </a:t>
            </a:r>
            <a:r>
              <a:rPr lang="en-US" dirty="0" err="1"/>
              <a:t>yapmaları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7108" y="71223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60291" y="1235456"/>
            <a:ext cx="55027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667108" y="1571612"/>
            <a:ext cx="6572296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87489" y="1412776"/>
            <a:ext cx="5324446" cy="4320480"/>
          </a:xfrm>
        </p:spPr>
        <p:txBody>
          <a:bodyPr>
            <a:normAutofit/>
          </a:bodyPr>
          <a:lstStyle/>
          <a:p>
            <a:r>
              <a:rPr lang="en-US" dirty="0" err="1" smtClean="0"/>
              <a:t>Enerjiyi</a:t>
            </a:r>
            <a:r>
              <a:rPr lang="en-US" dirty="0" smtClean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Depolarız</a:t>
            </a:r>
            <a:r>
              <a:rPr lang="en-US" dirty="0"/>
              <a:t>?</a:t>
            </a:r>
          </a:p>
          <a:p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Pilleri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Elektroşok</a:t>
            </a:r>
            <a:r>
              <a:rPr lang="en-US" dirty="0"/>
              <a:t> </a:t>
            </a:r>
            <a:r>
              <a:rPr lang="en-US" dirty="0" err="1"/>
              <a:t>Cihazı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Çalışır</a:t>
            </a:r>
            <a:r>
              <a:rPr lang="en-US" dirty="0"/>
              <a:t>?</a:t>
            </a:r>
          </a:p>
          <a:p>
            <a:r>
              <a:rPr lang="en-US" dirty="0" err="1"/>
              <a:t>Düzgün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Alana </a:t>
            </a:r>
            <a:r>
              <a:rPr lang="en-US" dirty="0" err="1"/>
              <a:t>Bakalım</a:t>
            </a:r>
            <a:endParaRPr lang="en-US" dirty="0"/>
          </a:p>
          <a:p>
            <a:r>
              <a:rPr lang="en-US" dirty="0" err="1" smtClean="0"/>
              <a:t>Sığayı</a:t>
            </a:r>
            <a:r>
              <a:rPr lang="en-US" dirty="0" smtClean="0"/>
              <a:t> </a:t>
            </a:r>
            <a:r>
              <a:rPr lang="en-US" dirty="0" err="1"/>
              <a:t>Tanımlayalım</a:t>
            </a:r>
            <a:endParaRPr lang="en-US" dirty="0"/>
          </a:p>
          <a:p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Fark</a:t>
            </a:r>
            <a:r>
              <a:rPr lang="en-US" dirty="0"/>
              <a:t> – </a:t>
            </a:r>
            <a:r>
              <a:rPr lang="en-US" dirty="0" err="1"/>
              <a:t>Yük</a:t>
            </a:r>
            <a:r>
              <a:rPr lang="en-US" dirty="0"/>
              <a:t> </a:t>
            </a:r>
            <a:r>
              <a:rPr lang="en-US" dirty="0" err="1"/>
              <a:t>grafiği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Enerji</a:t>
            </a:r>
            <a:endParaRPr lang="en-US" dirty="0"/>
          </a:p>
          <a:p>
            <a:r>
              <a:rPr lang="en-US" dirty="0" err="1" smtClean="0"/>
              <a:t>Sığa</a:t>
            </a:r>
            <a:r>
              <a:rPr lang="en-US" dirty="0" smtClean="0"/>
              <a:t> </a:t>
            </a:r>
            <a:r>
              <a:rPr lang="en-US" dirty="0" err="1"/>
              <a:t>birimi</a:t>
            </a:r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1771" y="1297220"/>
            <a:ext cx="2951698" cy="19378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1935" y="3553928"/>
            <a:ext cx="2053268" cy="22526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9267" y="3848204"/>
            <a:ext cx="2645893" cy="18838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1313" y="4756293"/>
            <a:ext cx="1286367" cy="7559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9859" y="5891525"/>
            <a:ext cx="1725318" cy="5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Sığaçların Kullanım Alanları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43672" y="1412776"/>
            <a:ext cx="4320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Enerji </a:t>
            </a:r>
            <a:r>
              <a:rPr lang="tr-TR" dirty="0" smtClean="0"/>
              <a:t>depolama: Elektrik </a:t>
            </a:r>
            <a:r>
              <a:rPr lang="tr-TR" dirty="0"/>
              <a:t>enerjisini </a:t>
            </a:r>
            <a:r>
              <a:rPr lang="tr-TR" dirty="0" smtClean="0"/>
              <a:t>plakalar arasında depolar.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Güç </a:t>
            </a:r>
            <a:r>
              <a:rPr lang="tr-TR" dirty="0"/>
              <a:t>kaynağının devre dışı kaldığı </a:t>
            </a:r>
            <a:r>
              <a:rPr lang="tr-TR" dirty="0" smtClean="0"/>
              <a:t>durumlar için (neredeyse tüm elektronik araçlarda farklı amaçlarla kullanılır).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Ani </a:t>
            </a:r>
            <a:r>
              <a:rPr lang="en-US" i="1" dirty="0" err="1"/>
              <a:t>yük</a:t>
            </a:r>
            <a:r>
              <a:rPr lang="en-US" i="1" dirty="0"/>
              <a:t> </a:t>
            </a:r>
            <a:r>
              <a:rPr lang="en-US" i="1" dirty="0" err="1"/>
              <a:t>geçişine</a:t>
            </a:r>
            <a:r>
              <a:rPr lang="en-US" i="1" dirty="0"/>
              <a:t> </a:t>
            </a:r>
            <a:r>
              <a:rPr lang="en-US" i="1" dirty="0" err="1"/>
              <a:t>ihtiyaç</a:t>
            </a:r>
            <a:r>
              <a:rPr lang="en-US" i="1" dirty="0"/>
              <a:t> </a:t>
            </a:r>
            <a:r>
              <a:rPr lang="en-US" i="1" dirty="0" err="1"/>
              <a:t>duyulduğu</a:t>
            </a:r>
            <a:r>
              <a:rPr lang="en-US" i="1" dirty="0"/>
              <a:t> </a:t>
            </a:r>
            <a:r>
              <a:rPr lang="en-US" i="1" dirty="0" err="1"/>
              <a:t>durumlar</a:t>
            </a:r>
            <a:r>
              <a:rPr lang="en-US" i="1" dirty="0"/>
              <a:t> </a:t>
            </a:r>
            <a:r>
              <a:rPr lang="en-US" i="1" dirty="0" err="1"/>
              <a:t>için</a:t>
            </a:r>
            <a:r>
              <a:rPr lang="en-US" i="1" dirty="0"/>
              <a:t> </a:t>
            </a:r>
            <a:r>
              <a:rPr lang="tr-TR" i="1" dirty="0" smtClean="0"/>
              <a:t>(</a:t>
            </a:r>
            <a:r>
              <a:rPr lang="en-US" i="1" dirty="0" err="1" smtClean="0"/>
              <a:t>fotoğraf</a:t>
            </a:r>
            <a:r>
              <a:rPr lang="en-US" i="1" dirty="0" smtClean="0"/>
              <a:t> </a:t>
            </a:r>
            <a:r>
              <a:rPr lang="en-US" i="1" dirty="0" err="1" smtClean="0"/>
              <a:t>makineleri</a:t>
            </a:r>
            <a:r>
              <a:rPr lang="tr-TR" i="1" dirty="0" err="1" smtClean="0"/>
              <a:t>nde</a:t>
            </a:r>
            <a:r>
              <a:rPr lang="tr-TR" i="1" dirty="0" smtClean="0"/>
              <a:t> </a:t>
            </a:r>
            <a:r>
              <a:rPr lang="tr-TR" i="1" dirty="0" err="1" smtClean="0"/>
              <a:t>falaş</a:t>
            </a:r>
            <a:r>
              <a:rPr lang="tr-TR" i="1" dirty="0" smtClean="0"/>
              <a:t>)</a:t>
            </a:r>
            <a:r>
              <a:rPr lang="en-US" i="1" dirty="0" smtClean="0"/>
              <a:t>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168" y="1556792"/>
            <a:ext cx="3765118" cy="211551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1344" y="627946"/>
            <a:ext cx="2160240" cy="395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Sığaçların Kullanım Alanları? </a:t>
            </a:r>
            <a:endParaRPr lang="tr-TR" sz="1400" b="1" dirty="0" smtClean="0">
              <a:solidFill>
                <a:schemeClr val="accent2"/>
              </a:solidFill>
            </a:endParaRP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chemeClr val="accent2"/>
                </a:solidFill>
              </a:rPr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Örnekler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0275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Sığayı nasıl artırabiliriz?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168" y="1556792"/>
            <a:ext cx="3765118" cy="211551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1344" y="627946"/>
            <a:ext cx="2160240" cy="395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solidFill>
                  <a:schemeClr val="accent2"/>
                </a:solidFill>
              </a:rPr>
              <a:t>Sığaçların Kullanım Alanları? </a:t>
            </a:r>
            <a:endParaRPr lang="tr-TR" sz="1400" b="1" dirty="0" smtClean="0">
              <a:solidFill>
                <a:schemeClr val="accent2"/>
              </a:solidFill>
            </a:endParaRP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chemeClr val="accent2"/>
                </a:solidFill>
              </a:rPr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/>
              <a:t>Sensörler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Örnekler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  <p:sp>
        <p:nvSpPr>
          <p:cNvPr id="7" name="Metin kutusu 4"/>
          <p:cNvSpPr txBox="1"/>
          <p:nvPr/>
        </p:nvSpPr>
        <p:spPr>
          <a:xfrm>
            <a:off x="2495600" y="1340768"/>
            <a:ext cx="5112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Geçen hafta yüksek değerde sığaya sahip </a:t>
            </a:r>
            <a:r>
              <a:rPr lang="tr-TR" dirty="0" err="1" smtClean="0"/>
              <a:t>sığaçları</a:t>
            </a:r>
            <a:r>
              <a:rPr lang="tr-TR" dirty="0" smtClean="0"/>
              <a:t> elde etmenin oldukça zor olduğunu görmüştük. Yüksek değerde sığaya ihtiyaç duyduğumuz durumlarda nasıl bir sistem kurabiliriz?</a:t>
            </a:r>
          </a:p>
        </p:txBody>
      </p:sp>
    </p:spTree>
    <p:extLst>
      <p:ext uri="{BB962C8B-B14F-4D97-AF65-F5344CB8AC3E}">
        <p14:creationId xmlns:p14="http://schemas.microsoft.com/office/powerpoint/2010/main" val="223528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7698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2800" dirty="0">
                <a:solidFill>
                  <a:prstClr val="black"/>
                </a:solidFill>
              </a:rPr>
              <a:t>Sığaçların Kullanım Alanları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7698" y="1484784"/>
            <a:ext cx="75208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Sensörler</a:t>
            </a:r>
            <a:r>
              <a:rPr lang="tr-TR" dirty="0"/>
              <a:t>: Ortamda meydana gelen değişiklikleri algılayabilecek şekilde tasarlanan </a:t>
            </a:r>
            <a:r>
              <a:rPr lang="tr-TR" dirty="0" err="1"/>
              <a:t>sığaçlar</a:t>
            </a:r>
            <a:r>
              <a:rPr lang="tr-TR" dirty="0"/>
              <a:t> </a:t>
            </a:r>
            <a:r>
              <a:rPr lang="tr-TR" dirty="0" err="1"/>
              <a:t>sensör</a:t>
            </a:r>
            <a:r>
              <a:rPr lang="tr-TR" dirty="0"/>
              <a:t> olarak kullanılabilir. 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i="1" dirty="0" smtClean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Sesin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havada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oluşturacağı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basınç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değişimine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duyarlı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sığası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değişiklik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gösterebilen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sığaçlar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792" y="2852936"/>
            <a:ext cx="5616624" cy="338437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35360" y="831656"/>
            <a:ext cx="3096344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>
                <a:solidFill>
                  <a:schemeClr val="accent2"/>
                </a:solidFill>
              </a:rPr>
              <a:t>Sensörler</a:t>
            </a:r>
            <a:endParaRPr lang="tr-TR" sz="1400" b="1" dirty="0" smtClean="0">
              <a:solidFill>
                <a:schemeClr val="accent2"/>
              </a:solidFill>
            </a:endParaRP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5466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7698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2800" dirty="0">
                <a:solidFill>
                  <a:prstClr val="black"/>
                </a:solidFill>
              </a:rPr>
              <a:t>Sığaçların Kullanım Alanları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7698" y="1484784"/>
            <a:ext cx="7520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İvme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İvmenin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oluşturacağı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değişimine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duyarlı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sığası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değişiklik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gösterebilen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sığaçlar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768" y="2292264"/>
            <a:ext cx="6139833" cy="31701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5360" y="831656"/>
            <a:ext cx="2592288" cy="395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>
                <a:solidFill>
                  <a:schemeClr val="accent2"/>
                </a:solidFill>
              </a:rPr>
              <a:t>Sensörler</a:t>
            </a:r>
            <a:endParaRPr lang="tr-TR" sz="1400" b="1" dirty="0" smtClean="0">
              <a:solidFill>
                <a:schemeClr val="accent2"/>
              </a:solidFill>
            </a:endParaRP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Örnekler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3244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7698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2800" dirty="0">
                <a:solidFill>
                  <a:prstClr val="black"/>
                </a:solidFill>
              </a:rPr>
              <a:t>Sığaçların Kullanım Alanları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7698" y="1484784"/>
            <a:ext cx="7520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Dokunmatik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ekranlar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i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Dokanmayla</a:t>
            </a:r>
            <a:r>
              <a:rPr lang="tr-TR" i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duyarlı</a:t>
            </a:r>
            <a:r>
              <a:rPr lang="en-US" i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sığası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değişiklik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gösterebilen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sığaçlar</a:t>
            </a:r>
            <a:r>
              <a:rPr lang="en-US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500" y="2135517"/>
            <a:ext cx="4707265" cy="36697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5360" y="831656"/>
            <a:ext cx="2232248" cy="395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Geçen Hafta Neler Öğrendik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Sığaçların Kullanım Alanları? </a:t>
            </a:r>
            <a:endParaRPr lang="tr-TR" sz="1400" b="1" dirty="0" smtClean="0"/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Enerji Depolama</a:t>
            </a: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err="1" smtClean="0">
                <a:solidFill>
                  <a:schemeClr val="accent2"/>
                </a:solidFill>
              </a:rPr>
              <a:t>Sensörler</a:t>
            </a:r>
            <a:endParaRPr lang="tr-TR" sz="1400" b="1" dirty="0" smtClean="0">
              <a:solidFill>
                <a:schemeClr val="accent2"/>
              </a:solidFill>
            </a:endParaRPr>
          </a:p>
          <a:p>
            <a:pPr marL="566738" lvl="1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Akım doğrultma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Seri Bağlı </a:t>
            </a:r>
            <a:r>
              <a:rPr lang="tr-TR" sz="1400" b="1" dirty="0" err="1"/>
              <a:t>S</a:t>
            </a:r>
            <a:r>
              <a:rPr lang="tr-TR" sz="1400" b="1" dirty="0" err="1" smtClean="0"/>
              <a:t>ığaçlar</a:t>
            </a:r>
            <a:endParaRPr lang="tr-TR" sz="1400" b="1" dirty="0" smtClean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Paralel Bağlı </a:t>
            </a:r>
            <a:r>
              <a:rPr lang="tr-TR" sz="1400" b="1" dirty="0" err="1" smtClean="0"/>
              <a:t>Sığaçlar</a:t>
            </a:r>
            <a:r>
              <a:rPr lang="tr-TR" sz="1400" b="1" dirty="0" smtClean="0"/>
              <a:t> </a:t>
            </a:r>
            <a:endParaRPr lang="en-US" sz="1400" b="1" dirty="0"/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Örnekler </a:t>
            </a:r>
            <a:endParaRPr lang="en-US" sz="1400" b="1" dirty="0"/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/>
              <a:t>Günün </a:t>
            </a:r>
            <a:r>
              <a:rPr lang="tr-TR" sz="1400" b="1" dirty="0"/>
              <a:t>Özeti</a:t>
            </a:r>
          </a:p>
          <a:p>
            <a:pPr marL="109538" lvl="0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89115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19516</TotalTime>
  <Words>1203</Words>
  <Application>Microsoft Office PowerPoint</Application>
  <PresentationFormat>Widescreen</PresentationFormat>
  <Paragraphs>385</Paragraphs>
  <Slides>36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Arial</vt:lpstr>
      <vt:lpstr>Calibri</vt:lpstr>
      <vt:lpstr>Helvetica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11. SINIF: ELEKTRİK ve MANYETİZMA ÜNİTESİ   Elektrik Alan ve Sığa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Günün Özeti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671</cp:revision>
  <cp:lastPrinted>2017-02-10T21:37:55Z</cp:lastPrinted>
  <dcterms:created xsi:type="dcterms:W3CDTF">2016-04-01T12:40:28Z</dcterms:created>
  <dcterms:modified xsi:type="dcterms:W3CDTF">2017-03-18T12:05:33Z</dcterms:modified>
</cp:coreProperties>
</file>