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30"/>
  </p:notesMasterIdLst>
  <p:handoutMasterIdLst>
    <p:handoutMasterId r:id="rId31"/>
  </p:handoutMasterIdLst>
  <p:sldIdLst>
    <p:sldId id="365" r:id="rId2"/>
    <p:sldId id="366" r:id="rId3"/>
    <p:sldId id="367" r:id="rId4"/>
    <p:sldId id="518" r:id="rId5"/>
    <p:sldId id="519" r:id="rId6"/>
    <p:sldId id="522" r:id="rId7"/>
    <p:sldId id="526" r:id="rId8"/>
    <p:sldId id="521" r:id="rId9"/>
    <p:sldId id="533" r:id="rId10"/>
    <p:sldId id="535" r:id="rId11"/>
    <p:sldId id="532" r:id="rId12"/>
    <p:sldId id="537" r:id="rId13"/>
    <p:sldId id="531" r:id="rId14"/>
    <p:sldId id="536" r:id="rId15"/>
    <p:sldId id="527" r:id="rId16"/>
    <p:sldId id="529" r:id="rId17"/>
    <p:sldId id="523" r:id="rId18"/>
    <p:sldId id="524" r:id="rId19"/>
    <p:sldId id="525" r:id="rId20"/>
    <p:sldId id="541" r:id="rId21"/>
    <p:sldId id="515" r:id="rId22"/>
    <p:sldId id="540" r:id="rId23"/>
    <p:sldId id="539" r:id="rId24"/>
    <p:sldId id="538" r:id="rId25"/>
    <p:sldId id="516" r:id="rId26"/>
    <p:sldId id="429" r:id="rId27"/>
    <p:sldId id="371" r:id="rId28"/>
    <p:sldId id="370" r:id="rId29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83" autoAdjust="0"/>
    <p:restoredTop sz="77330" autoAdjust="0"/>
  </p:normalViewPr>
  <p:slideViewPr>
    <p:cSldViewPr snapToObjects="1">
      <p:cViewPr varScale="1">
        <p:scale>
          <a:sx n="78" d="100"/>
          <a:sy n="78" d="100"/>
        </p:scale>
        <p:origin x="108" y="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14.04.2017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14.04.2017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tr-TR" dirty="0" err="1" smtClean="0"/>
              <a:t>şlı</a:t>
            </a:r>
            <a:r>
              <a:rPr lang="en-US" dirty="0" err="1" smtClean="0"/>
              <a:t>ıyoruz</a:t>
            </a:r>
            <a:r>
              <a:rPr lang="en-US" dirty="0" smtClean="0"/>
              <a:t>. </a:t>
            </a: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Sunu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Çözümü</a:t>
            </a:r>
            <a:r>
              <a:rPr lang="en-US" dirty="0" smtClean="0"/>
              <a:t> </a:t>
            </a:r>
            <a:r>
              <a:rPr lang="en-US" dirty="0" err="1" smtClean="0"/>
              <a:t>tahtada</a:t>
            </a:r>
            <a:r>
              <a:rPr lang="en-US" dirty="0" smtClean="0"/>
              <a:t> </a:t>
            </a:r>
            <a:r>
              <a:rPr lang="en-US" dirty="0" err="1" smtClean="0"/>
              <a:t>yapılacaktır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04490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Çözümü</a:t>
            </a:r>
            <a:r>
              <a:rPr lang="en-US" dirty="0" smtClean="0"/>
              <a:t> </a:t>
            </a:r>
            <a:r>
              <a:rPr lang="en-US" dirty="0" err="1" smtClean="0"/>
              <a:t>tahtada</a:t>
            </a:r>
            <a:r>
              <a:rPr lang="en-US" dirty="0" smtClean="0"/>
              <a:t> </a:t>
            </a:r>
            <a:r>
              <a:rPr lang="en-US" dirty="0" err="1" smtClean="0"/>
              <a:t>yapılacaktır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90510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3.43ten 5.5inci </a:t>
            </a:r>
            <a:r>
              <a:rPr lang="en-US" dirty="0" err="1" smtClean="0"/>
              <a:t>dakikaya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30854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Van </a:t>
            </a:r>
            <a:r>
              <a:rPr lang="en-US" dirty="0" err="1" smtClean="0"/>
              <a:t>Hallen</a:t>
            </a:r>
            <a:r>
              <a:rPr lang="en-US" dirty="0" smtClean="0"/>
              <a:t> </a:t>
            </a:r>
            <a:r>
              <a:rPr lang="en-US" dirty="0" err="1" smtClean="0"/>
              <a:t>Radyasyon</a:t>
            </a:r>
            <a:r>
              <a:rPr lang="en-US" dirty="0" smtClean="0"/>
              <a:t> </a:t>
            </a:r>
            <a:r>
              <a:rPr lang="en-US" dirty="0" err="1" smtClean="0"/>
              <a:t>Kuşakları</a:t>
            </a:r>
            <a:endParaRPr lang="en-US" dirty="0" smtClean="0"/>
          </a:p>
          <a:p>
            <a:r>
              <a:rPr lang="en-US" dirty="0" err="1" smtClean="0"/>
              <a:t>Birincisi</a:t>
            </a:r>
            <a:r>
              <a:rPr lang="en-US" dirty="0" smtClean="0"/>
              <a:t> </a:t>
            </a:r>
            <a:r>
              <a:rPr lang="en-US" dirty="0" err="1" smtClean="0"/>
              <a:t>yaklaşık</a:t>
            </a:r>
            <a:r>
              <a:rPr lang="en-US" dirty="0" smtClean="0"/>
              <a:t>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yüzeyinden</a:t>
            </a:r>
            <a:r>
              <a:rPr lang="en-US" baseline="0" dirty="0" smtClean="0"/>
              <a:t> 3200 km </a:t>
            </a:r>
            <a:r>
              <a:rPr lang="en-US" baseline="0" dirty="0" err="1" smtClean="0"/>
              <a:t>iken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ikincisi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yaklaşık</a:t>
            </a:r>
            <a:r>
              <a:rPr lang="en-US" baseline="0" dirty="0" smtClean="0"/>
              <a:t> 16000 km </a:t>
            </a:r>
            <a:r>
              <a:rPr lang="en-US" baseline="0" dirty="0" err="1" smtClean="0"/>
              <a:t>uzaklıktadır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Yüklü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parçacıkların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çoğu</a:t>
            </a:r>
            <a:r>
              <a:rPr lang="en-US" baseline="0" dirty="0" smtClean="0"/>
              <a:t> (proton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elektron</a:t>
            </a:r>
            <a:r>
              <a:rPr lang="en-US" baseline="0" dirty="0" smtClean="0"/>
              <a:t>) </a:t>
            </a:r>
            <a:r>
              <a:rPr lang="en-US" baseline="0" dirty="0" err="1" smtClean="0"/>
              <a:t>ikinci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kuşakta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hapsolurlar</a:t>
            </a:r>
            <a:r>
              <a:rPr lang="en-US" baseline="0" dirty="0" smtClean="0"/>
              <a:t>. 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Dünyanın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manyetik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kutuplarında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fazla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kozmik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ışınlara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rastlanılır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Çünkü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burada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ışınlar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manyetik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çizgisi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boyunca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hareket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ederler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Dolayısıyla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manyetik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kuvvet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etki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etmez</a:t>
            </a:r>
            <a:r>
              <a:rPr lang="en-US" baseline="0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30561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13665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468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65813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Kozmik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Radyasyon</a:t>
            </a:r>
            <a:r>
              <a:rPr lang="en-US" baseline="0" dirty="0" smtClean="0"/>
              <a:t> (1. </a:t>
            </a:r>
            <a:r>
              <a:rPr lang="en-US" baseline="0" dirty="0" err="1" smtClean="0"/>
              <a:t>dakikadan</a:t>
            </a:r>
            <a:r>
              <a:rPr lang="en-US" baseline="0" dirty="0" smtClean="0"/>
              <a:t> </a:t>
            </a:r>
            <a:r>
              <a:rPr lang="en-US" baseline="0" dirty="0" smtClean="0"/>
              <a:t>3.43üncü </a:t>
            </a:r>
            <a:r>
              <a:rPr lang="en-US" baseline="0" dirty="0" err="1" smtClean="0"/>
              <a:t>dakikaya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kadar</a:t>
            </a:r>
            <a:r>
              <a:rPr lang="en-US" baseline="0" dirty="0" smtClean="0"/>
              <a:t>)</a:t>
            </a:r>
          </a:p>
          <a:p>
            <a:r>
              <a:rPr lang="tr-TR" dirty="0" smtClean="0"/>
              <a:t>https://www.youtube.com/watch?v=qyWntl87HoQ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331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Kozmik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Radyasyon</a:t>
            </a:r>
            <a:r>
              <a:rPr lang="en-US" baseline="0" dirty="0" smtClean="0"/>
              <a:t> (1. </a:t>
            </a:r>
            <a:r>
              <a:rPr lang="en-US" baseline="0" dirty="0" err="1" smtClean="0"/>
              <a:t>dakikadan</a:t>
            </a:r>
            <a:r>
              <a:rPr lang="en-US" baseline="0" dirty="0" smtClean="0"/>
              <a:t> </a:t>
            </a:r>
            <a:r>
              <a:rPr lang="en-US" baseline="0" dirty="0" smtClean="0"/>
              <a:t>3.43üncü </a:t>
            </a:r>
            <a:r>
              <a:rPr lang="en-US" baseline="0" dirty="0" err="1" smtClean="0"/>
              <a:t>dakikaya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kadar</a:t>
            </a:r>
            <a:r>
              <a:rPr lang="en-US" baseline="0" dirty="0" smtClean="0"/>
              <a:t>)</a:t>
            </a:r>
          </a:p>
          <a:p>
            <a:r>
              <a:rPr lang="tr-TR" dirty="0" smtClean="0"/>
              <a:t>https://www.youtube.com/watch?v=qyWntl87HoQ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2363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Qk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qL</a:t>
            </a:r>
            <a:r>
              <a:rPr lang="en-US" baseline="0" dirty="0" smtClean="0"/>
              <a:t> ye ne </a:t>
            </a:r>
            <a:r>
              <a:rPr lang="en-US" baseline="0" dirty="0" err="1" smtClean="0"/>
              <a:t>olur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5719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Öğretim</a:t>
            </a:r>
            <a:r>
              <a:rPr lang="en-US" dirty="0" smtClean="0"/>
              <a:t> </a:t>
            </a:r>
            <a:r>
              <a:rPr lang="en-US" dirty="0" err="1" smtClean="0"/>
              <a:t>Programında</a:t>
            </a:r>
            <a:r>
              <a:rPr lang="en-US" dirty="0" smtClean="0"/>
              <a:t> yok. </a:t>
            </a:r>
            <a:r>
              <a:rPr lang="en-US" dirty="0" smtClean="0"/>
              <a:t>Bu </a:t>
            </a:r>
            <a:r>
              <a:rPr lang="en-US" dirty="0" err="1" smtClean="0"/>
              <a:t>konu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ilgili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bu</a:t>
            </a:r>
            <a:r>
              <a:rPr lang="en-US" dirty="0" err="1" smtClean="0"/>
              <a:t>ndan</a:t>
            </a:r>
            <a:r>
              <a:rPr lang="en-US" dirty="0" smtClean="0"/>
              <a:t> </a:t>
            </a:r>
            <a:r>
              <a:rPr lang="en-US" dirty="0" err="1" smtClean="0"/>
              <a:t>önceki</a:t>
            </a:r>
            <a:r>
              <a:rPr lang="en-US" dirty="0" smtClean="0"/>
              <a:t> </a:t>
            </a:r>
            <a:r>
              <a:rPr lang="en-US" dirty="0" err="1" smtClean="0"/>
              <a:t>yıllarda</a:t>
            </a:r>
            <a:r>
              <a:rPr lang="en-US" dirty="0" smtClean="0"/>
              <a:t> </a:t>
            </a:r>
            <a:r>
              <a:rPr lang="en-US" dirty="0" err="1" smtClean="0"/>
              <a:t>çıkmış</a:t>
            </a:r>
            <a:r>
              <a:rPr lang="en-US" dirty="0" smtClean="0"/>
              <a:t> </a:t>
            </a:r>
            <a:r>
              <a:rPr lang="en-US" dirty="0" err="1" smtClean="0"/>
              <a:t>soruları</a:t>
            </a:r>
            <a:r>
              <a:rPr lang="en-US" dirty="0" smtClean="0"/>
              <a:t> </a:t>
            </a:r>
            <a:r>
              <a:rPr lang="en-US" dirty="0" err="1" smtClean="0"/>
              <a:t>çözebilsinler</a:t>
            </a:r>
            <a:r>
              <a:rPr lang="en-US" dirty="0" smtClean="0"/>
              <a:t> </a:t>
            </a:r>
            <a:r>
              <a:rPr lang="en-US" dirty="0" err="1" smtClean="0"/>
              <a:t>diye</a:t>
            </a:r>
            <a:r>
              <a:rPr lang="en-US" dirty="0" smtClean="0"/>
              <a:t> </a:t>
            </a:r>
            <a:r>
              <a:rPr lang="en-US" dirty="0" err="1" smtClean="0"/>
              <a:t>fazladan</a:t>
            </a:r>
            <a:r>
              <a:rPr lang="en-US" dirty="0" smtClean="0"/>
              <a:t> </a:t>
            </a:r>
            <a:r>
              <a:rPr lang="en-US" dirty="0" err="1" smtClean="0"/>
              <a:t>eklenmiştir</a:t>
            </a:r>
            <a:r>
              <a:rPr lang="en-US" dirty="0" smtClean="0"/>
              <a:t>. </a:t>
            </a:r>
            <a:r>
              <a:rPr lang="en-US" dirty="0" err="1" smtClean="0"/>
              <a:t>Zaten</a:t>
            </a:r>
            <a:r>
              <a:rPr lang="en-US" dirty="0" smtClean="0"/>
              <a:t> çembersel </a:t>
            </a:r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smtClean="0"/>
              <a:t>(Bu </a:t>
            </a:r>
            <a:r>
              <a:rPr lang="en-US" dirty="0" err="1" smtClean="0"/>
              <a:t>konu</a:t>
            </a:r>
            <a:r>
              <a:rPr lang="en-US" dirty="0" smtClean="0"/>
              <a:t>) 12</a:t>
            </a:r>
            <a:r>
              <a:rPr lang="en-US" dirty="0" smtClean="0"/>
              <a:t>. </a:t>
            </a:r>
            <a:r>
              <a:rPr lang="en-US" dirty="0" err="1" smtClean="0"/>
              <a:t>sınıfta</a:t>
            </a:r>
            <a:r>
              <a:rPr lang="en-US" dirty="0" smtClean="0"/>
              <a:t> </a:t>
            </a:r>
            <a:r>
              <a:rPr lang="en-US" dirty="0" err="1" smtClean="0"/>
              <a:t>görülecektir</a:t>
            </a:r>
            <a:r>
              <a:rPr lang="en-US" dirty="0" smtClean="0"/>
              <a:t>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80809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1667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14.04.2017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14.04.2017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14.04.2017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14.04.2017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14.04.2017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14.04.2017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14.04.2017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14.04.2017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14.04.2017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14.04.2017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14.04.2017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14.04.2017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9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yWntl87HoQ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hyperlink" Target="https://upload.wikimedia.org/wikipedia/commons/c/c7/Rattling_Earth's_Force_Field.ogv" TargetMode="External"/><Relationship Id="rId4" Type="http://schemas.openxmlformats.org/officeDocument/2006/relationships/image" Target="../media/image26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15.png"/><Relationship Id="rId4" Type="http://schemas.openxmlformats.org/officeDocument/2006/relationships/image" Target="../media/image12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https://www.youtube.com/watch?v=qyWntl87HoQ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410" y="2209960"/>
            <a:ext cx="9435645" cy="240654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11.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SINIF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ELEKTRİK </a:t>
            </a:r>
            <a:r>
              <a:rPr lang="tr-TR" cap="none" dirty="0" smtClean="0">
                <a:latin typeface="Calibri" pitchFamily="34" charset="0"/>
                <a:cs typeface="Calibri" pitchFamily="34" charset="0"/>
              </a:rPr>
              <a:t>ve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MANYETİZMA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ÜNİTESİ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>
                <a:latin typeface="Calibri" pitchFamily="34" charset="0"/>
                <a:cs typeface="Calibri" pitchFamily="34" charset="0"/>
              </a:rPr>
              <a:t/>
            </a:r>
            <a:br>
              <a:rPr lang="en-US" dirty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Manyetizma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ve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Elektromanyetik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İndükleme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100" dirty="0" err="1" smtClean="0">
                <a:latin typeface="Calibri" pitchFamily="34" charset="0"/>
                <a:cs typeface="Calibri" pitchFamily="34" charset="0"/>
              </a:rPr>
              <a:t>Yüklü</a:t>
            </a:r>
            <a:r>
              <a:rPr lang="en-US" sz="31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100" dirty="0" err="1" smtClean="0">
                <a:latin typeface="Calibri" pitchFamily="34" charset="0"/>
                <a:cs typeface="Calibri" pitchFamily="34" charset="0"/>
              </a:rPr>
              <a:t>Parçacıkların</a:t>
            </a:r>
            <a:r>
              <a:rPr lang="en-US" sz="31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100" dirty="0" err="1" smtClean="0">
                <a:latin typeface="Calibri" pitchFamily="34" charset="0"/>
                <a:cs typeface="Calibri" pitchFamily="34" charset="0"/>
              </a:rPr>
              <a:t>Manyetik</a:t>
            </a:r>
            <a:r>
              <a:rPr lang="en-US" sz="3100" dirty="0" smtClean="0">
                <a:latin typeface="Calibri" pitchFamily="34" charset="0"/>
                <a:cs typeface="Calibri" pitchFamily="34" charset="0"/>
              </a:rPr>
              <a:t> Alan </a:t>
            </a:r>
            <a:r>
              <a:rPr lang="en-US" sz="3100" dirty="0" err="1" smtClean="0">
                <a:latin typeface="Calibri" pitchFamily="34" charset="0"/>
                <a:cs typeface="Calibri" pitchFamily="34" charset="0"/>
              </a:rPr>
              <a:t>İçerisindeki</a:t>
            </a:r>
            <a:r>
              <a:rPr lang="en-US" sz="31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100" dirty="0" err="1" smtClean="0">
                <a:latin typeface="Calibri" pitchFamily="34" charset="0"/>
                <a:cs typeface="Calibri" pitchFamily="34" charset="0"/>
              </a:rPr>
              <a:t>Hareketleri</a:t>
            </a:r>
            <a:endParaRPr lang="tr-TR" sz="3100" cap="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0248" y="4653136"/>
            <a:ext cx="7948602" cy="849835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Doç.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Dr. Ali ERYILMAZ</a:t>
            </a:r>
            <a:endParaRPr lang="tr-TR" sz="2400" b="1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3520" y="576448"/>
            <a:ext cx="6588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Manyetik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Alanda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Hareket</a:t>
            </a:r>
            <a:r>
              <a:rPr lang="en-US" sz="2800" b="1" dirty="0" smtClean="0"/>
              <a:t> Eden </a:t>
            </a:r>
            <a:r>
              <a:rPr lang="en-US" sz="2800" b="1" dirty="0" err="1" smtClean="0"/>
              <a:t>Yüklü</a:t>
            </a:r>
            <a:r>
              <a:rPr lang="en-US" sz="2800" b="1" dirty="0"/>
              <a:t> </a:t>
            </a:r>
            <a:r>
              <a:rPr lang="en-US" sz="2800" b="1" dirty="0" err="1"/>
              <a:t>Parçacığa</a:t>
            </a:r>
            <a:r>
              <a:rPr lang="en-US" sz="2800" b="1" dirty="0"/>
              <a:t> </a:t>
            </a:r>
            <a:r>
              <a:rPr lang="en-US" sz="2800" b="1" dirty="0" err="1" smtClean="0"/>
              <a:t>Etki</a:t>
            </a:r>
            <a:r>
              <a:rPr lang="en-US" sz="2800" b="1" dirty="0" smtClean="0"/>
              <a:t> Eden </a:t>
            </a:r>
            <a:r>
              <a:rPr lang="en-US" sz="2800" b="1" dirty="0" err="1" smtClean="0"/>
              <a:t>Kuvvet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038116" y="1626977"/>
            <a:ext cx="3233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Manyetik</a:t>
            </a:r>
            <a:r>
              <a:rPr lang="en-US" dirty="0" smtClean="0"/>
              <a:t> Alana </a:t>
            </a:r>
            <a:r>
              <a:rPr lang="en-US" dirty="0" err="1" smtClean="0"/>
              <a:t>dik</a:t>
            </a:r>
            <a:r>
              <a:rPr lang="en-US" dirty="0" smtClean="0"/>
              <a:t> </a:t>
            </a:r>
            <a:r>
              <a:rPr lang="en-US" dirty="0" err="1" smtClean="0"/>
              <a:t>girerse</a:t>
            </a:r>
            <a:r>
              <a:rPr lang="en-US" dirty="0" smtClean="0"/>
              <a:t>;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117" y="2092731"/>
            <a:ext cx="3286576" cy="3928557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4151" y="2092731"/>
            <a:ext cx="3411809" cy="3928557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132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3520" y="576448"/>
            <a:ext cx="6588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Manyetik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Alanda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Hareket</a:t>
            </a:r>
            <a:r>
              <a:rPr lang="en-US" sz="2800" b="1" dirty="0" smtClean="0"/>
              <a:t> Eden </a:t>
            </a:r>
            <a:r>
              <a:rPr lang="en-US" sz="2800" b="1" dirty="0" err="1" smtClean="0"/>
              <a:t>Yüklü</a:t>
            </a:r>
            <a:r>
              <a:rPr lang="en-US" sz="2800" b="1" dirty="0"/>
              <a:t> </a:t>
            </a:r>
            <a:r>
              <a:rPr lang="en-US" sz="2800" b="1" dirty="0" err="1"/>
              <a:t>Parçacığa</a:t>
            </a:r>
            <a:r>
              <a:rPr lang="en-US" sz="2800" b="1" dirty="0"/>
              <a:t> </a:t>
            </a:r>
            <a:r>
              <a:rPr lang="en-US" sz="2800" b="1" dirty="0" err="1" smtClean="0"/>
              <a:t>Etki</a:t>
            </a:r>
            <a:r>
              <a:rPr lang="en-US" sz="2800" b="1" dirty="0" smtClean="0"/>
              <a:t> Eden </a:t>
            </a:r>
            <a:r>
              <a:rPr lang="en-US" sz="2800" b="1" dirty="0" err="1" smtClean="0"/>
              <a:t>Kuvvet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038116" y="1626977"/>
            <a:ext cx="3233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Manyetik</a:t>
            </a:r>
            <a:r>
              <a:rPr lang="en-US" dirty="0" smtClean="0"/>
              <a:t> Alana </a:t>
            </a:r>
            <a:r>
              <a:rPr lang="en-US" dirty="0" err="1" smtClean="0"/>
              <a:t>dik</a:t>
            </a:r>
            <a:r>
              <a:rPr lang="en-US" dirty="0" smtClean="0"/>
              <a:t> </a:t>
            </a:r>
            <a:r>
              <a:rPr lang="en-US" dirty="0" err="1" smtClean="0"/>
              <a:t>girerse</a:t>
            </a:r>
            <a:r>
              <a:rPr lang="en-US" dirty="0" smtClean="0"/>
              <a:t>;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98957" y="2657722"/>
                <a:ext cx="113467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𝑚𝑎</m:t>
                      </m:r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8957" y="2657722"/>
                <a:ext cx="1134670" cy="369332"/>
              </a:xfrm>
              <a:prstGeom prst="rect">
                <a:avLst/>
              </a:prstGeom>
              <a:blipFill>
                <a:blip r:embed="rId6"/>
                <a:stretch>
                  <a:fillRect l="-4839" r="-107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728715" y="2420888"/>
                <a:ext cx="1379850" cy="7387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8715" y="2420888"/>
                <a:ext cx="1379850" cy="73872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4629" y="2646747"/>
            <a:ext cx="1872208" cy="4607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07782" y="3584195"/>
            <a:ext cx="2352313" cy="170759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35463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3520" y="576448"/>
            <a:ext cx="6588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Manyetik Alanda Hareket Eden Yüklü Parçacığa Etki Eden Kuvvet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038116" y="1626977"/>
            <a:ext cx="9398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Manyetik alana dik veya paralel girmezse yani bunların dışında bir açı ile girerse;</a:t>
            </a:r>
            <a:endParaRPr lang="tr-T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5680" y="2132856"/>
            <a:ext cx="6154228" cy="45438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16280" y="2996952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Manyetik Alana Hangi Hızla Girmiş?</a:t>
            </a:r>
            <a:endParaRPr lang="tr-TR" dirty="0"/>
          </a:p>
        </p:txBody>
      </p:sp>
      <p:sp>
        <p:nvSpPr>
          <p:cNvPr id="6" name="Rectangle 5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473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3520" y="576448"/>
            <a:ext cx="6588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Manyetik Alanda Hareket Eden Yüklü Parçacıkların Yörüngelerini Çizelim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142" y="1702005"/>
            <a:ext cx="7492258" cy="518337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7677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3520" y="576448"/>
            <a:ext cx="6588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Manyetik Alanda Hareket Eden Yüklü Parçacıkların Yörüngelerini Çizelim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7888" y="1530555"/>
            <a:ext cx="6770658" cy="517577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862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3520" y="576448"/>
            <a:ext cx="6588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Manyetik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Alanda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Hareket</a:t>
            </a:r>
            <a:r>
              <a:rPr lang="en-US" sz="2800" b="1" dirty="0" smtClean="0"/>
              <a:t> Eden </a:t>
            </a:r>
            <a:r>
              <a:rPr lang="en-US" sz="2800" b="1" dirty="0" err="1" smtClean="0"/>
              <a:t>Yüklü</a:t>
            </a:r>
            <a:r>
              <a:rPr lang="en-US" sz="2800" b="1" dirty="0"/>
              <a:t> </a:t>
            </a:r>
            <a:r>
              <a:rPr lang="en-US" sz="2800" b="1" dirty="0" err="1" smtClean="0"/>
              <a:t>Parçacıklara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Etki</a:t>
            </a:r>
            <a:r>
              <a:rPr lang="en-US" sz="2800" b="1" dirty="0" smtClean="0"/>
              <a:t> Eden </a:t>
            </a:r>
            <a:r>
              <a:rPr lang="en-US" sz="2800" b="1" dirty="0" err="1" smtClean="0"/>
              <a:t>Kuvvet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3520" y="1772817"/>
            <a:ext cx="3454591" cy="23042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3520" y="4306759"/>
            <a:ext cx="9228480" cy="204987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074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3520" y="576448"/>
            <a:ext cx="6588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Manyetik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Alanda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Hareket</a:t>
            </a:r>
            <a:r>
              <a:rPr lang="en-US" sz="2800" b="1" dirty="0" smtClean="0"/>
              <a:t> Eden </a:t>
            </a:r>
            <a:r>
              <a:rPr lang="en-US" sz="2800" b="1" dirty="0" err="1" smtClean="0"/>
              <a:t>Yüklü</a:t>
            </a:r>
            <a:r>
              <a:rPr lang="en-US" sz="2800" b="1" dirty="0"/>
              <a:t> </a:t>
            </a:r>
            <a:r>
              <a:rPr lang="en-US" sz="2800" b="1" dirty="0" err="1" smtClean="0"/>
              <a:t>Parçacıklara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Etki</a:t>
            </a:r>
            <a:r>
              <a:rPr lang="en-US" sz="2800" b="1" dirty="0" smtClean="0"/>
              <a:t> Eden </a:t>
            </a:r>
            <a:r>
              <a:rPr lang="en-US" sz="2800" b="1" dirty="0" err="1" smtClean="0"/>
              <a:t>Kuvvet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3520" y="1672790"/>
            <a:ext cx="7713109" cy="28251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1916" y="4238037"/>
            <a:ext cx="3169425" cy="262834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435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88184" y="715"/>
            <a:ext cx="55120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Kozmik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Işınlar</a:t>
            </a:r>
            <a:r>
              <a:rPr lang="en-US" sz="2800" b="1" dirty="0" smtClean="0"/>
              <a:t>, </a:t>
            </a:r>
          </a:p>
          <a:p>
            <a:r>
              <a:rPr lang="en-US" sz="2800" b="1" dirty="0" err="1" smtClean="0"/>
              <a:t>Dünyanın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Manyetik</a:t>
            </a:r>
            <a:r>
              <a:rPr lang="en-US" sz="2800" b="1" dirty="0" smtClean="0"/>
              <a:t> Alanı </a:t>
            </a:r>
            <a:r>
              <a:rPr lang="en-US" sz="2800" b="1" dirty="0" err="1" smtClean="0"/>
              <a:t>ve</a:t>
            </a:r>
            <a:r>
              <a:rPr lang="en-US" sz="2800" b="1" dirty="0" smtClean="0"/>
              <a:t> Van Allen </a:t>
            </a:r>
            <a:r>
              <a:rPr lang="en-US" sz="2800" b="1" dirty="0" err="1" smtClean="0"/>
              <a:t>Radyasyon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Kuşakları</a:t>
            </a:r>
            <a:endParaRPr lang="tr-TR" sz="2800" b="1" dirty="0"/>
          </a:p>
        </p:txBody>
      </p:sp>
      <p:pic>
        <p:nvPicPr>
          <p:cNvPr id="2" name="Picture 1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664" y="1385710"/>
            <a:ext cx="8316943" cy="547229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611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88184" y="715"/>
            <a:ext cx="55120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Kozmik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Işınlar</a:t>
            </a:r>
            <a:r>
              <a:rPr lang="en-US" sz="2800" b="1" dirty="0" smtClean="0"/>
              <a:t>, </a:t>
            </a:r>
          </a:p>
          <a:p>
            <a:r>
              <a:rPr lang="en-US" sz="2800" b="1" dirty="0" err="1" smtClean="0"/>
              <a:t>Dünyanın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Manyetik</a:t>
            </a:r>
            <a:r>
              <a:rPr lang="en-US" sz="2800" b="1" dirty="0" smtClean="0"/>
              <a:t> Alanı </a:t>
            </a:r>
            <a:r>
              <a:rPr lang="en-US" sz="2800" b="1" dirty="0" err="1" smtClean="0"/>
              <a:t>ve</a:t>
            </a:r>
            <a:r>
              <a:rPr lang="en-US" sz="2800" b="1" dirty="0" smtClean="0"/>
              <a:t> Van Allen </a:t>
            </a:r>
            <a:r>
              <a:rPr lang="en-US" sz="2800" b="1" dirty="0" err="1" smtClean="0"/>
              <a:t>Radyasyon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Kuşakları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104" y="1442367"/>
            <a:ext cx="8380488" cy="54552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543" y="715"/>
            <a:ext cx="2408445" cy="138499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316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88184" y="715"/>
            <a:ext cx="55120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Kozmik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Işınlar</a:t>
            </a:r>
            <a:r>
              <a:rPr lang="en-US" sz="2800" b="1" dirty="0" smtClean="0"/>
              <a:t>, </a:t>
            </a:r>
          </a:p>
          <a:p>
            <a:r>
              <a:rPr lang="en-US" sz="2800" b="1" dirty="0" err="1" smtClean="0"/>
              <a:t>Dünyanın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Manyetik</a:t>
            </a:r>
            <a:r>
              <a:rPr lang="en-US" sz="2800" b="1" dirty="0" smtClean="0"/>
              <a:t> Alanı </a:t>
            </a:r>
            <a:r>
              <a:rPr lang="en-US" sz="2800" b="1" dirty="0" err="1" smtClean="0"/>
              <a:t>ve</a:t>
            </a:r>
            <a:r>
              <a:rPr lang="en-US" sz="2800" b="1" dirty="0" smtClean="0"/>
              <a:t> Van Allen </a:t>
            </a:r>
            <a:r>
              <a:rPr lang="en-US" sz="2800" b="1" dirty="0" err="1" smtClean="0"/>
              <a:t>Radyasyon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Kuşakları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3002" y="1484784"/>
            <a:ext cx="3580813" cy="22029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0256" y="116632"/>
            <a:ext cx="3768623" cy="46802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40216" y="5013176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Kuzey-Güney</a:t>
            </a:r>
            <a:r>
              <a:rPr lang="en-US" dirty="0" smtClean="0"/>
              <a:t> </a:t>
            </a:r>
            <a:r>
              <a:rPr lang="en-US" dirty="0" err="1" smtClean="0"/>
              <a:t>Kutup</a:t>
            </a:r>
            <a:r>
              <a:rPr lang="en-US" dirty="0" smtClean="0"/>
              <a:t> </a:t>
            </a:r>
            <a:r>
              <a:rPr lang="en-US" dirty="0" err="1" smtClean="0"/>
              <a:t>Işıkları</a:t>
            </a:r>
            <a:endParaRPr lang="en-US" dirty="0" smtClean="0"/>
          </a:p>
          <a:p>
            <a:r>
              <a:rPr lang="en-US" dirty="0" smtClean="0"/>
              <a:t>(Aurora borealis </a:t>
            </a:r>
            <a:r>
              <a:rPr lang="en-US" dirty="0" err="1" smtClean="0"/>
              <a:t>ve</a:t>
            </a:r>
            <a:r>
              <a:rPr lang="en-US" dirty="0" smtClean="0"/>
              <a:t> aurora </a:t>
            </a:r>
            <a:r>
              <a:rPr lang="en-US" dirty="0" err="1" smtClean="0"/>
              <a:t>australis</a:t>
            </a:r>
            <a:r>
              <a:rPr lang="en-US" dirty="0" smtClean="0"/>
              <a:t>)</a:t>
            </a:r>
            <a:endParaRPr lang="tr-TR" dirty="0"/>
          </a:p>
        </p:txBody>
      </p:sp>
      <p:pic>
        <p:nvPicPr>
          <p:cNvPr id="5" name="Picture 4" descr="File:&lt;strong&gt;Video&lt;/strong&gt; Promotion.jpg - Wikimedia Commons">
            <a:hlinkClick r:id="rId5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576" y="4077072"/>
            <a:ext cx="3048000" cy="2286000"/>
          </a:xfrm>
          <a:prstGeom prst="rect">
            <a:avLst/>
          </a:prstGeom>
        </p:spPr>
      </p:pic>
      <p:sp>
        <p:nvSpPr>
          <p:cNvPr id="6" name="TextBox 5">
            <a:hlinkClick r:id="rId5"/>
          </p:cNvPr>
          <p:cNvSpPr txBox="1"/>
          <p:nvPr/>
        </p:nvSpPr>
        <p:spPr>
          <a:xfrm>
            <a:off x="3402576" y="6093296"/>
            <a:ext cx="4826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/>
              <a:t>https://upload.wikimedia.org/wikipedia/commons/c/c7/Rattling_Earth%27s_Force_Field.ogv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11824" y="6300028"/>
            <a:ext cx="2230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37 </a:t>
            </a:r>
            <a:r>
              <a:rPr lang="en-US" dirty="0" err="1" smtClean="0"/>
              <a:t>saniyelik</a:t>
            </a:r>
            <a:r>
              <a:rPr lang="en-US" dirty="0" smtClean="0"/>
              <a:t> Video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724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597407" y="2348880"/>
            <a:ext cx="10704577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000" b="1" dirty="0">
                <a:latin typeface="Bookman Old Style" panose="02050604050505020204" pitchFamily="18" charset="0"/>
              </a:rPr>
              <a:t>11.2.4. Manyetizma ve Elektromanyetik İndüklenme</a:t>
            </a:r>
            <a:r>
              <a:rPr lang="tr-TR" sz="2000" dirty="0" smtClean="0">
                <a:latin typeface="Bookman Old Style" panose="02050604050505020204" pitchFamily="18" charset="0"/>
              </a:rPr>
              <a:t> </a:t>
            </a:r>
          </a:p>
          <a:p>
            <a:pPr marL="1139825" indent="-342900"/>
            <a:endParaRPr lang="tr-TR" sz="2000" dirty="0" smtClean="0">
              <a:latin typeface="Bookman Old Style" panose="02050604050505020204" pitchFamily="18" charset="0"/>
            </a:endParaRPr>
          </a:p>
          <a:p>
            <a:r>
              <a:rPr lang="tr-TR" sz="2000" dirty="0"/>
              <a:t>11.2.4.4. Yüklü parçacıkların manyetik alan içindeki hareketini analiz eder. </a:t>
            </a:r>
            <a:endParaRPr lang="en-US" sz="2000" dirty="0" smtClean="0"/>
          </a:p>
          <a:p>
            <a:endParaRPr lang="tr-TR" sz="2000" dirty="0"/>
          </a:p>
          <a:p>
            <a:pPr marL="1146175" indent="-288925"/>
            <a:r>
              <a:rPr lang="tr-TR" sz="2000" dirty="0"/>
              <a:t>a. Öğrencilerin sağ el kuralını kullanarak yüklü parçacıklara etki eden manyetik kuvvetin yönünü bulmaları ve bu kuvvetin etkisiyle yükün manyetik alandaki yörüngesini çizmeleri sağlanır.</a:t>
            </a:r>
            <a:endParaRPr lang="tr-TR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15880" y="611396"/>
            <a:ext cx="159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Günün</a:t>
            </a:r>
            <a:r>
              <a:rPr lang="en-US" dirty="0" smtClean="0"/>
              <a:t> </a:t>
            </a:r>
            <a:r>
              <a:rPr lang="en-US" dirty="0" err="1" smtClean="0"/>
              <a:t>Özeti</a:t>
            </a:r>
            <a:endParaRPr lang="tr-TR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9696" y="1411458"/>
            <a:ext cx="1325300" cy="1584176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0581" y="1411458"/>
            <a:ext cx="1375799" cy="1584176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6160" y="95684"/>
            <a:ext cx="4425322" cy="32673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Dikdörtgen 1"/>
              <p:cNvSpPr/>
              <p:nvPr/>
            </p:nvSpPr>
            <p:spPr>
              <a:xfrm>
                <a:off x="3361180" y="3717032"/>
                <a:ext cx="5293910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540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tr-TR" sz="54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540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tr-TR" sz="540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tr-TR" sz="54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5400" dirty="0" smtClean="0">
                    <a:latin typeface="Bookman Old Style" panose="02050604050505020204" pitchFamily="18" charset="0"/>
                  </a:rPr>
                  <a:t>.sin</a:t>
                </a:r>
                <a:r>
                  <a:rPr lang="en-US" sz="5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Ɵ</a:t>
                </a:r>
                <a:endParaRPr lang="tr-TR" sz="54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13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180" y="3717032"/>
                <a:ext cx="5293910" cy="923330"/>
              </a:xfrm>
              <a:prstGeom prst="rect">
                <a:avLst/>
              </a:prstGeom>
              <a:blipFill>
                <a:blip r:embed="rId6"/>
                <a:stretch>
                  <a:fillRect t="-19205" r="-345" b="-4039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4745" y="4804980"/>
            <a:ext cx="2352313" cy="170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787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44" y="1052736"/>
            <a:ext cx="4048034" cy="5805264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3782575" y="5517232"/>
            <a:ext cx="859078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TextBox 3"/>
          <p:cNvSpPr txBox="1"/>
          <p:nvPr/>
        </p:nvSpPr>
        <p:spPr>
          <a:xfrm>
            <a:off x="8400256" y="652534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LYS2016</a:t>
            </a:r>
            <a:endParaRPr lang="tr-TR" dirty="0"/>
          </a:p>
        </p:txBody>
      </p:sp>
      <p:sp>
        <p:nvSpPr>
          <p:cNvPr id="9" name="Rectangle 8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00B05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495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575" y="1128580"/>
            <a:ext cx="3270418" cy="5766096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3753602" y="5592090"/>
            <a:ext cx="2054366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TextBox 3"/>
          <p:cNvSpPr txBox="1"/>
          <p:nvPr/>
        </p:nvSpPr>
        <p:spPr>
          <a:xfrm>
            <a:off x="8400256" y="652534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LYS2011</a:t>
            </a:r>
            <a:endParaRPr lang="tr-TR" dirty="0"/>
          </a:p>
        </p:txBody>
      </p:sp>
      <p:sp>
        <p:nvSpPr>
          <p:cNvPr id="8" name="Rectangle 7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00B05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4409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752" y="1196752"/>
            <a:ext cx="4104456" cy="5666797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4572529" y="6473634"/>
            <a:ext cx="859078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TextBox 3"/>
          <p:cNvSpPr txBox="1"/>
          <p:nvPr/>
        </p:nvSpPr>
        <p:spPr>
          <a:xfrm>
            <a:off x="8400256" y="652534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LYS2010</a:t>
            </a:r>
            <a:endParaRPr lang="tr-TR" dirty="0"/>
          </a:p>
        </p:txBody>
      </p:sp>
      <p:sp>
        <p:nvSpPr>
          <p:cNvPr id="8" name="Rectangle 7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00B05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7165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744" y="1268760"/>
            <a:ext cx="6480720" cy="5515600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3713451" y="4221088"/>
            <a:ext cx="859078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00B05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2141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4113" y="1268760"/>
            <a:ext cx="5410239" cy="5608683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5447928" y="5671080"/>
            <a:ext cx="1656184" cy="50120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9336360" y="1436950"/>
            <a:ext cx="283507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indent="-225425"/>
            <a:r>
              <a:rPr lang="tr-TR" sz="1400" dirty="0"/>
              <a:t>Alfa taneciği helyum elementinin çekirdeği olup pozitif yüklü iki protondan </a:t>
            </a:r>
            <a:r>
              <a:rPr lang="tr-TR" sz="1400" i="1" dirty="0"/>
              <a:t>(p</a:t>
            </a:r>
            <a:r>
              <a:rPr lang="tr-TR" sz="1400" i="1" dirty="0" smtClean="0"/>
              <a:t>)</a:t>
            </a:r>
            <a:r>
              <a:rPr lang="en-US" sz="1400" i="1" dirty="0" smtClean="0"/>
              <a:t> </a:t>
            </a:r>
            <a:r>
              <a:rPr lang="tr-TR" sz="1400" dirty="0" smtClean="0"/>
              <a:t>ve</a:t>
            </a:r>
            <a:r>
              <a:rPr lang="tr-TR" sz="1400" dirty="0"/>
              <a:t> </a:t>
            </a:r>
            <a:r>
              <a:rPr lang="tr-TR" sz="1400" dirty="0" smtClean="0"/>
              <a:t>iki </a:t>
            </a:r>
            <a:r>
              <a:rPr lang="en-US" sz="1400" dirty="0" smtClean="0"/>
              <a:t>n</a:t>
            </a:r>
            <a:r>
              <a:rPr lang="tr-TR" sz="1400" dirty="0" err="1" smtClean="0"/>
              <a:t>ötrondan</a:t>
            </a:r>
            <a:r>
              <a:rPr lang="tr-TR" sz="1400" dirty="0"/>
              <a:t> </a:t>
            </a:r>
            <a:r>
              <a:rPr lang="tr-TR" sz="1400" i="1" dirty="0"/>
              <a:t>(n) </a:t>
            </a:r>
            <a:r>
              <a:rPr lang="tr-TR" sz="1400" dirty="0" smtClean="0"/>
              <a:t>me</a:t>
            </a:r>
            <a:r>
              <a:rPr lang="en-US" sz="1400" dirty="0" smtClean="0"/>
              <a:t>y</a:t>
            </a:r>
            <a:r>
              <a:rPr lang="tr-TR" sz="1400" dirty="0" smtClean="0"/>
              <a:t>dana </a:t>
            </a:r>
            <a:r>
              <a:rPr lang="tr-TR" sz="1400" dirty="0"/>
              <a:t>gelmiştir.</a:t>
            </a:r>
          </a:p>
          <a:p>
            <a:endParaRPr lang="tr-TR" sz="1400" dirty="0"/>
          </a:p>
        </p:txBody>
      </p:sp>
      <p:sp>
        <p:nvSpPr>
          <p:cNvPr id="8" name="Rectangle 7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00B05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64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Öğrendik?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597407" y="2348880"/>
            <a:ext cx="10704577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000" b="1" dirty="0">
                <a:latin typeface="Bookman Old Style" panose="02050604050505020204" pitchFamily="18" charset="0"/>
              </a:rPr>
              <a:t>11.2.4. Manyetizma ve Elektromanyetik İndüklenme</a:t>
            </a:r>
            <a:r>
              <a:rPr lang="tr-TR" sz="2000" dirty="0" smtClean="0">
                <a:latin typeface="Bookman Old Style" panose="02050604050505020204" pitchFamily="18" charset="0"/>
              </a:rPr>
              <a:t> </a:t>
            </a:r>
          </a:p>
          <a:p>
            <a:pPr marL="1139825" indent="-342900"/>
            <a:endParaRPr lang="tr-TR" sz="2000" dirty="0" smtClean="0">
              <a:latin typeface="Bookman Old Style" panose="02050604050505020204" pitchFamily="18" charset="0"/>
            </a:endParaRPr>
          </a:p>
          <a:p>
            <a:r>
              <a:rPr lang="tr-TR" sz="2000" dirty="0"/>
              <a:t>11.2.4.4. Yüklü parçacıkların manyetik alan içindeki hareketini analiz eder. </a:t>
            </a:r>
            <a:endParaRPr lang="en-US" sz="2000" dirty="0" smtClean="0"/>
          </a:p>
          <a:p>
            <a:endParaRPr lang="tr-TR" sz="2000" dirty="0"/>
          </a:p>
          <a:p>
            <a:pPr marL="1146175" indent="-288925"/>
            <a:r>
              <a:rPr lang="tr-TR" sz="2000" dirty="0"/>
              <a:t>a. Öğrencilerin sağ el kuralını kullanarak yüklü parçacıklara etki eden manyetik kuvvetin yönünü bulmaları ve bu kuvvetin etkisiyle yükün manyetik alandaki yörüngesini çizmeleri sağlanır.</a:t>
            </a:r>
            <a:endParaRPr lang="tr-TR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7407" y="836712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ÖNÜMÜZDEKİ HAFTA NE ÖĞRENECEĞİZ?</a:t>
            </a:r>
            <a:endParaRPr lang="tr-T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695400" y="1787880"/>
            <a:ext cx="9505056" cy="3873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9710" indent="-219710">
              <a:lnSpc>
                <a:spcPct val="115000"/>
              </a:lnSpc>
            </a:pPr>
            <a:r>
              <a:rPr lang="tr-TR" b="1" dirty="0">
                <a:latin typeface="Bookman Old Style" panose="02050604050505020204" pitchFamily="18" charset="0"/>
              </a:rPr>
              <a:t>11.2.4. Manyetizma ve Elektromanyetik İndüklenme</a:t>
            </a:r>
            <a:r>
              <a:rPr lang="tr-TR" dirty="0">
                <a:latin typeface="Bookman Old Style" panose="02050604050505020204" pitchFamily="18" charset="0"/>
              </a:rPr>
              <a:t> </a:t>
            </a:r>
            <a:endParaRPr lang="en-US" dirty="0" smtClean="0">
              <a:latin typeface="Bookman Old Style" panose="02050604050505020204" pitchFamily="18" charset="0"/>
            </a:endParaRPr>
          </a:p>
          <a:p>
            <a:pPr marL="219710" indent="-219710">
              <a:lnSpc>
                <a:spcPct val="115000"/>
              </a:lnSpc>
            </a:pPr>
            <a:endParaRPr lang="tr-TR" dirty="0">
              <a:latin typeface="Bookman Old Style" panose="02050604050505020204" pitchFamily="18" charset="0"/>
            </a:endParaRPr>
          </a:p>
          <a:p>
            <a:pPr marL="219710" marR="0" indent="-21971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11.2.4.5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Manyetik akıyı açıklar ve manyetik akıyı etkileyen değişkenleri analiz eder</a:t>
            </a: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9710" marR="0" indent="-21971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9710" marR="0" indent="-21971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11.2.4.6. Manyetik akı değişimi ile oluşan indüksiyon akımını analiz eder.</a:t>
            </a:r>
          </a:p>
          <a:p>
            <a:pPr marL="981075" marR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Öğrencilerin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deney yaparak veya simülasyonlar kullanarak indüksiyon akımını oluşturan nedenler üzerine çıkarım yapmaları sağlanır</a:t>
            </a: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81075" marR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lphaLcPeriod"/>
            </a:pP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9710" marR="0" indent="-21971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11.2.4.7. Öz-indüksiyon akımının oluşum sebebini açıklar.</a:t>
            </a:r>
          </a:p>
          <a:p>
            <a:pPr marL="981075" marR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Öz-indüksiyon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akım ile ilgili matematiksel işlemlere girilmez</a:t>
            </a: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81075" marR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lphaLcPeriod"/>
            </a:pP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11.2.4.8. Elektrik motorunun ve dinamonun çalışma ilkelerini karşılaştırır.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53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596330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93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649" y="240300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4314077" y="1052736"/>
            <a:ext cx="6096000" cy="38318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Öğrendik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Kozmik Işınlar ve Güneş Rüzgârlarından Nasıl Korunuyoruz?</a:t>
            </a:r>
            <a:endParaRPr lang="tr-TR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Manyetik Alanda Hareket Eden Yüklü Parçacığa Etki Eden Kuvvet </a:t>
            </a:r>
            <a:endParaRPr lang="tr-TR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Manyetik Alanda Hareket Eden Yüklü Parçacıkların Yörüngelerini Çizelim</a:t>
            </a:r>
            <a:endParaRPr lang="tr-TR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Kozmik Işınlar ve Güneş Rüzgârlarından Nasıl Korunuyoruz?</a:t>
            </a:r>
            <a:endParaRPr lang="tr-TR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  <a:endParaRPr lang="tr-TR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/>
              <p:cNvSpPr/>
              <p:nvPr/>
            </p:nvSpPr>
            <p:spPr>
              <a:xfrm>
                <a:off x="3719736" y="3789040"/>
                <a:ext cx="198203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200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tr-TR" sz="32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2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3789040"/>
                <a:ext cx="198203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Dikdörtgen 14"/>
              <p:cNvSpPr/>
              <p:nvPr/>
            </p:nvSpPr>
            <p:spPr>
              <a:xfrm>
                <a:off x="3791744" y="4665092"/>
                <a:ext cx="198203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tr-TR" sz="32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15" name="Dikdörtgen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4665092"/>
                <a:ext cx="1982032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Resi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5371" y="1437971"/>
            <a:ext cx="2898967" cy="20597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9695" y="1506916"/>
            <a:ext cx="2205941" cy="20202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Dikdörtgen 1"/>
              <p:cNvSpPr/>
              <p:nvPr/>
            </p:nvSpPr>
            <p:spPr>
              <a:xfrm>
                <a:off x="7067678" y="3789039"/>
                <a:ext cx="314160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3200" i="1">
                        <a:latin typeface="Cambria Math" panose="02040503050406030204" pitchFamily="18" charset="0"/>
                      </a:rPr>
                      <m:t>𝐹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 sz="3200" dirty="0" smtClean="0">
                    <a:latin typeface="Bookman Old Style" panose="02050604050505020204" pitchFamily="18" charset="0"/>
                  </a:rPr>
                  <a:t>. sin</a:t>
                </a:r>
                <a:r>
                  <a:rPr lang="el-GR" sz="3200" dirty="0" smtClean="0">
                    <a:latin typeface="Bookman Old Style" panose="02050604050505020204" pitchFamily="18" charset="0"/>
                    <a:sym typeface="Symbol" panose="05050102010706020507" pitchFamily="18" charset="2"/>
                  </a:rPr>
                  <a:t></a:t>
                </a:r>
                <a:endParaRPr lang="tr-TR" sz="32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13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7678" y="3789039"/>
                <a:ext cx="3141608" cy="584775"/>
              </a:xfrm>
              <a:prstGeom prst="rect">
                <a:avLst/>
              </a:prstGeom>
              <a:blipFill>
                <a:blip r:embed="rId7"/>
                <a:stretch>
                  <a:fillRect t="-14737" b="-3473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11231" y="4695097"/>
            <a:ext cx="3096343" cy="57446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963520" y="576448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00B05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7663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711" y="1472472"/>
            <a:ext cx="3184447" cy="231656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216" y="3429000"/>
            <a:ext cx="3993692" cy="32403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63520" y="576448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00B05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683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88184" y="457508"/>
            <a:ext cx="8680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Kozmik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Işınlar</a:t>
            </a:r>
            <a:r>
              <a:rPr lang="en-US" sz="2800" b="1" dirty="0"/>
              <a:t> </a:t>
            </a:r>
            <a:r>
              <a:rPr lang="en-US" sz="2800" b="1" dirty="0" err="1" smtClean="0"/>
              <a:t>ve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Güneş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Rüzgarları</a:t>
            </a:r>
            <a:r>
              <a:rPr lang="en-US" sz="2800" b="1" dirty="0" smtClean="0"/>
              <a:t>: </a:t>
            </a:r>
            <a:r>
              <a:rPr lang="en-US" sz="1400" b="1" dirty="0" smtClean="0"/>
              <a:t>Biz </a:t>
            </a:r>
            <a:r>
              <a:rPr lang="en-US" sz="1400" b="1" dirty="0" err="1" smtClean="0"/>
              <a:t>Nasıl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Korunuyoruz</a:t>
            </a:r>
            <a:r>
              <a:rPr lang="en-US" sz="1400" b="1" dirty="0" smtClean="0"/>
              <a:t>?</a:t>
            </a:r>
            <a:endParaRPr lang="tr-TR" sz="14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9188" y="3446512"/>
            <a:ext cx="5212812" cy="3411488"/>
          </a:xfrm>
          <a:prstGeom prst="rect">
            <a:avLst/>
          </a:prstGeom>
        </p:spPr>
      </p:pic>
      <p:pic>
        <p:nvPicPr>
          <p:cNvPr id="9" name="Picture 8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8184" y="1385710"/>
            <a:ext cx="4091004" cy="371632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2587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88184" y="457508"/>
            <a:ext cx="680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Kozmik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Işınlar</a:t>
            </a:r>
            <a:r>
              <a:rPr lang="en-US" sz="2800" b="1" dirty="0"/>
              <a:t> </a:t>
            </a:r>
            <a:r>
              <a:rPr lang="en-US" sz="2800" b="1" dirty="0" err="1" smtClean="0"/>
              <a:t>ve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Güneş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Rüzgarları</a:t>
            </a:r>
            <a:endParaRPr lang="tr-TR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888184" y="457508"/>
            <a:ext cx="8680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Kozmik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Işınlar</a:t>
            </a:r>
            <a:r>
              <a:rPr lang="en-US" sz="2800" b="1" dirty="0"/>
              <a:t> </a:t>
            </a:r>
            <a:r>
              <a:rPr lang="en-US" sz="2800" b="1" dirty="0" err="1" smtClean="0"/>
              <a:t>ve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Güneş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Rüzgarları</a:t>
            </a:r>
            <a:r>
              <a:rPr lang="en-US" sz="2800" b="1" dirty="0" smtClean="0"/>
              <a:t>: </a:t>
            </a:r>
            <a:r>
              <a:rPr lang="en-US" sz="1400" b="1" dirty="0" smtClean="0"/>
              <a:t>Biz </a:t>
            </a:r>
            <a:r>
              <a:rPr lang="en-US" sz="1400" b="1" dirty="0" err="1" smtClean="0"/>
              <a:t>Nasıl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Korunuyoruz</a:t>
            </a:r>
            <a:r>
              <a:rPr lang="en-US" sz="1400" b="1" dirty="0" smtClean="0"/>
              <a:t>?</a:t>
            </a:r>
            <a:endParaRPr lang="tr-TR" sz="1400" b="1" dirty="0"/>
          </a:p>
        </p:txBody>
      </p:sp>
      <p:sp>
        <p:nvSpPr>
          <p:cNvPr id="5" name="Rectangle 4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7384"/>
            <a:ext cx="12192000" cy="689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903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3520" y="576448"/>
            <a:ext cx="6588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Manyetik Alanda Hareket Eden Yüklü Parçacığa Etki Eden Kuvvet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0056" y="3319501"/>
            <a:ext cx="4783815" cy="35384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15681" y="1844824"/>
            <a:ext cx="89763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tr-TR" dirty="0" smtClean="0"/>
              <a:t>Manyetik alana paralel giren (0 veya 180 derecelik açılarla) elektrik yüklü parçacıkların sapmadığı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 smtClean="0"/>
              <a:t>Diğer açılarla girenlerin saptığı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 smtClean="0"/>
              <a:t>En fazla sapmanın 90 derece açıda gözlendiği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 smtClean="0"/>
              <a:t>Pozitif yüklü parçacıklar bir tarafa saparken negatif yüklülerin diğer tarafa saptığı</a:t>
            </a:r>
          </a:p>
          <a:p>
            <a:pPr marL="342900" indent="-342900">
              <a:buFont typeface="+mj-lt"/>
              <a:buAutoNum type="arabicPeriod"/>
            </a:pPr>
            <a:endParaRPr lang="tr-TR" dirty="0" smtClean="0"/>
          </a:p>
          <a:p>
            <a:r>
              <a:rPr lang="tr-TR" dirty="0" smtClean="0"/>
              <a:t>Gözlemlenmiştir.</a:t>
            </a:r>
            <a:endParaRPr lang="tr-TR" dirty="0"/>
          </a:p>
        </p:txBody>
      </p:sp>
      <p:sp>
        <p:nvSpPr>
          <p:cNvPr id="5" name="Rectangle 4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6086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3520" y="576448"/>
            <a:ext cx="6588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Manyetik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Alanda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Hareket</a:t>
            </a:r>
            <a:r>
              <a:rPr lang="en-US" sz="2800" b="1" dirty="0" smtClean="0"/>
              <a:t> Eden </a:t>
            </a:r>
            <a:r>
              <a:rPr lang="en-US" sz="2800" b="1" dirty="0" err="1" smtClean="0"/>
              <a:t>Yüklü</a:t>
            </a:r>
            <a:r>
              <a:rPr lang="en-US" sz="2800" b="1" dirty="0"/>
              <a:t> </a:t>
            </a:r>
            <a:r>
              <a:rPr lang="en-US" sz="2800" b="1" dirty="0" err="1"/>
              <a:t>Parçacığa</a:t>
            </a:r>
            <a:r>
              <a:rPr lang="en-US" sz="2800" b="1" dirty="0"/>
              <a:t> </a:t>
            </a:r>
            <a:r>
              <a:rPr lang="en-US" sz="2800" b="1" dirty="0" err="1" smtClean="0"/>
              <a:t>Etki</a:t>
            </a:r>
            <a:r>
              <a:rPr lang="en-US" sz="2800" b="1" dirty="0" smtClean="0"/>
              <a:t> Eden </a:t>
            </a:r>
            <a:r>
              <a:rPr lang="en-US" sz="2800" b="1" dirty="0" err="1" smtClean="0"/>
              <a:t>Kuvvet</a:t>
            </a:r>
            <a:endParaRPr lang="tr-T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Dikdörtgen 1"/>
              <p:cNvSpPr/>
              <p:nvPr/>
            </p:nvSpPr>
            <p:spPr>
              <a:xfrm>
                <a:off x="2783632" y="2005380"/>
                <a:ext cx="314160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3200" i="1">
                        <a:latin typeface="Cambria Math" panose="02040503050406030204" pitchFamily="18" charset="0"/>
                      </a:rPr>
                      <m:t>𝐹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 sz="3200" dirty="0" smtClean="0">
                    <a:latin typeface="Bookman Old Style" panose="02050604050505020204" pitchFamily="18" charset="0"/>
                  </a:rPr>
                  <a:t>.sin</a:t>
                </a:r>
                <a:r>
                  <a:rPr lang="en-US" sz="3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Ɵ</a:t>
                </a:r>
                <a:endParaRPr lang="tr-TR" sz="32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8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2005380"/>
                <a:ext cx="3141608" cy="584775"/>
              </a:xfrm>
              <a:prstGeom prst="rect">
                <a:avLst/>
              </a:prstGeom>
              <a:blipFill>
                <a:blip r:embed="rId2"/>
                <a:stretch>
                  <a:fillRect t="-14583" b="-3437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Dikdörtgen 1"/>
              <p:cNvSpPr/>
              <p:nvPr/>
            </p:nvSpPr>
            <p:spPr>
              <a:xfrm>
                <a:off x="6384032" y="1965755"/>
                <a:ext cx="1293534" cy="748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200" dirty="0" smtClean="0">
                    <a:latin typeface="Bookman Old Style" panose="02050604050505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tr-TR" sz="32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9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1965755"/>
                <a:ext cx="1293534" cy="7486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Dikdörtgen 1"/>
              <p:cNvSpPr/>
              <p:nvPr/>
            </p:nvSpPr>
            <p:spPr>
              <a:xfrm>
                <a:off x="8493574" y="1896952"/>
                <a:ext cx="1293534" cy="8016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200" dirty="0" smtClean="0">
                    <a:latin typeface="Bookman Old Style" panose="02050604050505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𝑙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tr-TR" sz="32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10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3574" y="1896952"/>
                <a:ext cx="1293534" cy="8016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Dikdörtgen 1"/>
              <p:cNvSpPr/>
              <p:nvPr/>
            </p:nvSpPr>
            <p:spPr>
              <a:xfrm>
                <a:off x="3846431" y="3717032"/>
                <a:ext cx="5293910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540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tr-TR" sz="54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540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tr-TR" sz="540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tr-TR" sz="54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5400" dirty="0" smtClean="0">
                    <a:latin typeface="Bookman Old Style" panose="02050604050505020204" pitchFamily="18" charset="0"/>
                  </a:rPr>
                  <a:t>.sin</a:t>
                </a:r>
                <a:r>
                  <a:rPr lang="en-US" sz="5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Ɵ</a:t>
                </a:r>
                <a:endParaRPr lang="tr-TR" sz="54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11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6431" y="3717032"/>
                <a:ext cx="5293910" cy="923330"/>
              </a:xfrm>
              <a:prstGeom prst="rect">
                <a:avLst/>
              </a:prstGeom>
              <a:blipFill>
                <a:blip r:embed="rId5"/>
                <a:stretch>
                  <a:fillRect t="-19205" r="-346" b="-4039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38116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20919</TotalTime>
  <Words>1507</Words>
  <Application>Microsoft Office PowerPoint</Application>
  <PresentationFormat>Widescreen</PresentationFormat>
  <Paragraphs>279</Paragraphs>
  <Slides>28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Arial Unicode MS</vt:lpstr>
      <vt:lpstr>Arial</vt:lpstr>
      <vt:lpstr>Bookman Old Style</vt:lpstr>
      <vt:lpstr>Calibri</vt:lpstr>
      <vt:lpstr>Cambria Math</vt:lpstr>
      <vt:lpstr>Lucida Sans Unicode</vt:lpstr>
      <vt:lpstr>Symbol</vt:lpstr>
      <vt:lpstr>Times New Roman</vt:lpstr>
      <vt:lpstr>Verdana</vt:lpstr>
      <vt:lpstr>Wingdings</vt:lpstr>
      <vt:lpstr>Wingdings 2</vt:lpstr>
      <vt:lpstr>Wingdings 3</vt:lpstr>
      <vt:lpstr>Kalabalık</vt:lpstr>
      <vt:lpstr>11. SINIF: ELEKTRİK ve MANYETİZMA ÜNİTESİ   Manyetizma ve Elektromanyetik İndükleme:   Yüklü Parçacıkların Manyetik Alan İçerisindeki Hareketleri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Soru Çözümü</vt:lpstr>
      <vt:lpstr>Soru Çözümü</vt:lpstr>
      <vt:lpstr>Soru Çözümü</vt:lpstr>
      <vt:lpstr>Soru Çözümü</vt:lpstr>
      <vt:lpstr>Soru Çözümü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Ali Eryılmaz</cp:lastModifiedBy>
  <cp:revision>670</cp:revision>
  <cp:lastPrinted>2017-04-14T22:28:32Z</cp:lastPrinted>
  <dcterms:created xsi:type="dcterms:W3CDTF">2016-04-01T12:40:28Z</dcterms:created>
  <dcterms:modified xsi:type="dcterms:W3CDTF">2017-04-14T22:28:35Z</dcterms:modified>
</cp:coreProperties>
</file>