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0"/>
  </p:notesMasterIdLst>
  <p:handoutMasterIdLst>
    <p:handoutMasterId r:id="rId31"/>
  </p:handoutMasterIdLst>
  <p:sldIdLst>
    <p:sldId id="365" r:id="rId2"/>
    <p:sldId id="366" r:id="rId3"/>
    <p:sldId id="367" r:id="rId4"/>
    <p:sldId id="518" r:id="rId5"/>
    <p:sldId id="519" r:id="rId6"/>
    <p:sldId id="522" r:id="rId7"/>
    <p:sldId id="526" r:id="rId8"/>
    <p:sldId id="521" r:id="rId9"/>
    <p:sldId id="533" r:id="rId10"/>
    <p:sldId id="535" r:id="rId11"/>
    <p:sldId id="532" r:id="rId12"/>
    <p:sldId id="537" r:id="rId13"/>
    <p:sldId id="531" r:id="rId14"/>
    <p:sldId id="536" r:id="rId15"/>
    <p:sldId id="527" r:id="rId16"/>
    <p:sldId id="529" r:id="rId17"/>
    <p:sldId id="523" r:id="rId18"/>
    <p:sldId id="524" r:id="rId19"/>
    <p:sldId id="525" r:id="rId20"/>
    <p:sldId id="541" r:id="rId21"/>
    <p:sldId id="515" r:id="rId22"/>
    <p:sldId id="540" r:id="rId23"/>
    <p:sldId id="539" r:id="rId24"/>
    <p:sldId id="538" r:id="rId25"/>
    <p:sldId id="516" r:id="rId26"/>
    <p:sldId id="429" r:id="rId27"/>
    <p:sldId id="371" r:id="rId28"/>
    <p:sldId id="370" r:id="rId29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77330" autoAdjust="0"/>
  </p:normalViewPr>
  <p:slideViewPr>
    <p:cSldViewPr snapToObjects="1">
      <p:cViewPr varScale="1">
        <p:scale>
          <a:sx n="78" d="100"/>
          <a:sy n="78" d="100"/>
        </p:scale>
        <p:origin x="10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14.04.2017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Çözümü</a:t>
            </a:r>
            <a:r>
              <a:rPr lang="en-US" dirty="0" smtClean="0"/>
              <a:t> </a:t>
            </a:r>
            <a:r>
              <a:rPr lang="en-US" dirty="0" err="1" smtClean="0"/>
              <a:t>tahtada</a:t>
            </a:r>
            <a:r>
              <a:rPr lang="en-US" dirty="0" smtClean="0"/>
              <a:t> </a:t>
            </a:r>
            <a:r>
              <a:rPr lang="en-US" dirty="0" err="1" smtClean="0"/>
              <a:t>yapılacaktır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44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Çözümü</a:t>
            </a:r>
            <a:r>
              <a:rPr lang="en-US" dirty="0" smtClean="0"/>
              <a:t> </a:t>
            </a:r>
            <a:r>
              <a:rPr lang="en-US" dirty="0" err="1" smtClean="0"/>
              <a:t>tahtada</a:t>
            </a:r>
            <a:r>
              <a:rPr lang="en-US" dirty="0" smtClean="0"/>
              <a:t> </a:t>
            </a:r>
            <a:r>
              <a:rPr lang="en-US" dirty="0" err="1" smtClean="0"/>
              <a:t>yapılacaktır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5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3.43ten 5.5inci </a:t>
            </a:r>
            <a:r>
              <a:rPr lang="en-US" dirty="0" err="1" smtClean="0"/>
              <a:t>dakikaya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8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Hallen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Kuşakları</a:t>
            </a:r>
            <a:endParaRPr lang="en-US" dirty="0" smtClean="0"/>
          </a:p>
          <a:p>
            <a:r>
              <a:rPr lang="en-US" dirty="0" err="1" smtClean="0"/>
              <a:t>Birincisi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yüzeyinden</a:t>
            </a:r>
            <a:r>
              <a:rPr lang="en-US" baseline="0" dirty="0" smtClean="0"/>
              <a:t> 3200 km </a:t>
            </a:r>
            <a:r>
              <a:rPr lang="en-US" baseline="0" dirty="0" err="1" smtClean="0"/>
              <a:t>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ikincisi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yaklaşık</a:t>
            </a:r>
            <a:r>
              <a:rPr lang="en-US" baseline="0" dirty="0" smtClean="0"/>
              <a:t> 16000 km </a:t>
            </a:r>
            <a:r>
              <a:rPr lang="en-US" baseline="0" dirty="0" err="1" smtClean="0"/>
              <a:t>uzaklıktadır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Yüklü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parçacıkların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çoğu</a:t>
            </a:r>
            <a:r>
              <a:rPr lang="en-US" baseline="0" dirty="0" smtClean="0"/>
              <a:t> (proton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ikinci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kuşakta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hapsolurlar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Dünyanın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kutuplarında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kozmik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ışınlara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rastlanılır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Çünkü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ışınlar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çizgisi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boyunca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hareket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ederler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Dolayısıyla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manyetik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kuvvet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etmez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05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58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Kozmik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Radyasyon</a:t>
            </a:r>
            <a:r>
              <a:rPr lang="en-US" baseline="0" dirty="0" smtClean="0"/>
              <a:t> (1. </a:t>
            </a:r>
            <a:r>
              <a:rPr lang="en-US" baseline="0" dirty="0" err="1" smtClean="0"/>
              <a:t>dakikadan</a:t>
            </a:r>
            <a:r>
              <a:rPr lang="en-US" baseline="0" dirty="0" smtClean="0"/>
              <a:t> </a:t>
            </a:r>
            <a:r>
              <a:rPr lang="en-US" baseline="0" dirty="0" smtClean="0"/>
              <a:t>3.43üncü </a:t>
            </a:r>
            <a:r>
              <a:rPr lang="en-US" baseline="0" dirty="0" err="1" smtClean="0"/>
              <a:t>dakikaya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)</a:t>
            </a:r>
          </a:p>
          <a:p>
            <a:r>
              <a:rPr lang="tr-TR" dirty="0" smtClean="0"/>
              <a:t>https://www.youtube.com/watch?v=qyWntl87HoQ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Kozmik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Radyasyon</a:t>
            </a:r>
            <a:r>
              <a:rPr lang="en-US" baseline="0" dirty="0" smtClean="0"/>
              <a:t> (1. </a:t>
            </a:r>
            <a:r>
              <a:rPr lang="en-US" baseline="0" dirty="0" err="1" smtClean="0"/>
              <a:t>dakikadan</a:t>
            </a:r>
            <a:r>
              <a:rPr lang="en-US" baseline="0" dirty="0" smtClean="0"/>
              <a:t> </a:t>
            </a:r>
            <a:r>
              <a:rPr lang="en-US" baseline="0" dirty="0" smtClean="0"/>
              <a:t>3.43üncü </a:t>
            </a:r>
            <a:r>
              <a:rPr lang="en-US" baseline="0" dirty="0" err="1" smtClean="0"/>
              <a:t>dakikaya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)</a:t>
            </a:r>
          </a:p>
          <a:p>
            <a:r>
              <a:rPr lang="tr-TR" dirty="0" smtClean="0"/>
              <a:t>https://www.youtube.com/watch?v=qyWntl87HoQ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23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qL</a:t>
            </a:r>
            <a:r>
              <a:rPr lang="en-US" baseline="0" dirty="0" smtClean="0"/>
              <a:t> ye ne </a:t>
            </a:r>
            <a:r>
              <a:rPr lang="en-US" baseline="0" dirty="0" err="1" smtClean="0"/>
              <a:t>olur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71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Programında</a:t>
            </a:r>
            <a:r>
              <a:rPr lang="en-US" dirty="0" smtClean="0"/>
              <a:t> yok. </a:t>
            </a:r>
            <a:r>
              <a:rPr lang="en-US" dirty="0" smtClean="0"/>
              <a:t>Bu </a:t>
            </a:r>
            <a:r>
              <a:rPr lang="en-US" dirty="0" err="1" smtClean="0"/>
              <a:t>konu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ilgili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dirty="0" err="1" smtClean="0"/>
              <a:t>ndan</a:t>
            </a:r>
            <a:r>
              <a:rPr lang="en-US" dirty="0" smtClean="0"/>
              <a:t> </a:t>
            </a:r>
            <a:r>
              <a:rPr lang="en-US" dirty="0" err="1" smtClean="0"/>
              <a:t>önceki</a:t>
            </a:r>
            <a:r>
              <a:rPr lang="en-US" dirty="0" smtClean="0"/>
              <a:t> </a:t>
            </a:r>
            <a:r>
              <a:rPr lang="en-US" dirty="0" err="1" smtClean="0"/>
              <a:t>yıllarda</a:t>
            </a:r>
            <a:r>
              <a:rPr lang="en-US" dirty="0" smtClean="0"/>
              <a:t> </a:t>
            </a:r>
            <a:r>
              <a:rPr lang="en-US" dirty="0" err="1" smtClean="0"/>
              <a:t>çıkmış</a:t>
            </a:r>
            <a:r>
              <a:rPr lang="en-US" dirty="0" smtClean="0"/>
              <a:t> </a:t>
            </a:r>
            <a:r>
              <a:rPr lang="en-US" dirty="0" err="1" smtClean="0"/>
              <a:t>soruları</a:t>
            </a:r>
            <a:r>
              <a:rPr lang="en-US" dirty="0" smtClean="0"/>
              <a:t> </a:t>
            </a:r>
            <a:r>
              <a:rPr lang="en-US" dirty="0" err="1" smtClean="0"/>
              <a:t>çözebilsinler</a:t>
            </a:r>
            <a:r>
              <a:rPr lang="en-US" dirty="0" smtClean="0"/>
              <a:t> </a:t>
            </a:r>
            <a:r>
              <a:rPr lang="en-US" dirty="0" err="1" smtClean="0"/>
              <a:t>diye</a:t>
            </a:r>
            <a:r>
              <a:rPr lang="en-US" dirty="0" smtClean="0"/>
              <a:t> </a:t>
            </a:r>
            <a:r>
              <a:rPr lang="en-US" dirty="0" err="1" smtClean="0"/>
              <a:t>fazladan</a:t>
            </a:r>
            <a:r>
              <a:rPr lang="en-US" dirty="0" smtClean="0"/>
              <a:t> </a:t>
            </a:r>
            <a:r>
              <a:rPr lang="en-US" dirty="0" err="1" smtClean="0"/>
              <a:t>eklenmiştir</a:t>
            </a:r>
            <a:r>
              <a:rPr lang="en-US" dirty="0" smtClean="0"/>
              <a:t>. </a:t>
            </a:r>
            <a:r>
              <a:rPr lang="en-US" dirty="0" err="1" smtClean="0"/>
              <a:t>Zaten</a:t>
            </a:r>
            <a:r>
              <a:rPr lang="en-US" dirty="0" smtClean="0"/>
              <a:t> çembersel </a:t>
            </a:r>
            <a:r>
              <a:rPr lang="en-US" dirty="0" err="1" smtClean="0"/>
              <a:t>hareket</a:t>
            </a:r>
            <a:r>
              <a:rPr lang="en-US" dirty="0" smtClean="0"/>
              <a:t> </a:t>
            </a:r>
            <a:r>
              <a:rPr lang="en-US" dirty="0" smtClean="0"/>
              <a:t>(Bu </a:t>
            </a:r>
            <a:r>
              <a:rPr lang="en-US" dirty="0" err="1" smtClean="0"/>
              <a:t>konu</a:t>
            </a:r>
            <a:r>
              <a:rPr lang="en-US" dirty="0" smtClean="0"/>
              <a:t>) 12</a:t>
            </a:r>
            <a:r>
              <a:rPr lang="en-US" dirty="0" smtClean="0"/>
              <a:t>. </a:t>
            </a:r>
            <a:r>
              <a:rPr lang="en-US" dirty="0" err="1" smtClean="0"/>
              <a:t>sınıfta</a:t>
            </a:r>
            <a:r>
              <a:rPr lang="en-US" dirty="0" smtClean="0"/>
              <a:t> </a:t>
            </a:r>
            <a:r>
              <a:rPr lang="en-US" dirty="0" err="1" smtClean="0"/>
              <a:t>görülecektir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08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66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Wntl87Ho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upload.wikimedia.org/wikipedia/commons/c/c7/Rattling_Earth's_Force_Field.ogv" TargetMode="Externa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qyWntl87Ho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2209960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Manyetizma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Elektromanyetik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İndükleme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Yüklü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Parçacıkların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Manyetik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Alan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İçerisindeki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err="1" smtClean="0">
                <a:latin typeface="Calibri" pitchFamily="34" charset="0"/>
                <a:cs typeface="Calibri" pitchFamily="34" charset="0"/>
              </a:rPr>
              <a:t>Hareketleri</a:t>
            </a:r>
            <a:endParaRPr lang="tr-TR" sz="31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653136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/>
              <a:t>Parçacığa</a:t>
            </a:r>
            <a:r>
              <a:rPr lang="en-US" sz="2800" b="1" dirty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8116" y="1626977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Manyetik</a:t>
            </a:r>
            <a:r>
              <a:rPr lang="en-US" dirty="0" smtClean="0"/>
              <a:t> Alana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girerse</a:t>
            </a:r>
            <a:r>
              <a:rPr lang="en-US" dirty="0" smtClean="0"/>
              <a:t>;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17" y="2092731"/>
            <a:ext cx="3286576" cy="39285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1" y="2092731"/>
            <a:ext cx="3411809" cy="39285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/>
              <a:t>Parçacığa</a:t>
            </a:r>
            <a:r>
              <a:rPr lang="en-US" sz="2800" b="1" dirty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8116" y="1626977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Manyetik</a:t>
            </a:r>
            <a:r>
              <a:rPr lang="en-US" dirty="0" smtClean="0"/>
              <a:t> Alana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/>
              <a:t>girerse</a:t>
            </a:r>
            <a:r>
              <a:rPr lang="en-US" dirty="0" smtClean="0"/>
              <a:t>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8957" y="2657722"/>
                <a:ext cx="1134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57" y="2657722"/>
                <a:ext cx="1134670" cy="369332"/>
              </a:xfrm>
              <a:prstGeom prst="rect">
                <a:avLst/>
              </a:prstGeom>
              <a:blipFill>
                <a:blip r:embed="rId6"/>
                <a:stretch>
                  <a:fillRect l="-4839" r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15" y="2420888"/>
                <a:ext cx="1379850" cy="738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15" y="2420888"/>
                <a:ext cx="1379850" cy="738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629" y="2646747"/>
            <a:ext cx="1872208" cy="460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782" y="3584195"/>
            <a:ext cx="2352313" cy="17075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4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Parçacığa Etki Eden Kuvvet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38116" y="1626977"/>
            <a:ext cx="939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Manyetik alana dik veya paralel girmezse yani bunların dışında bir açı ile girerse;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2132856"/>
            <a:ext cx="6154228" cy="4543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6280" y="29969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Manyetik Alana Hangi Hızla Girmiş?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7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Parçacıkların Yörüngelerini Çizelim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42" y="1702005"/>
            <a:ext cx="7492258" cy="5183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7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Parçacıkların Yörüngelerini Çizelim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1530555"/>
            <a:ext cx="6770658" cy="5175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6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 smtClean="0"/>
              <a:t>Parçacıklara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20" y="1772817"/>
            <a:ext cx="3454591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520" y="4306759"/>
            <a:ext cx="9228480" cy="2049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7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 smtClean="0"/>
              <a:t>Parçacıklara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20" y="1672790"/>
            <a:ext cx="7713109" cy="28251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916" y="4238037"/>
            <a:ext cx="3169425" cy="2628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3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715"/>
            <a:ext cx="551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Dünyanın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Manyetik</a:t>
            </a:r>
            <a:r>
              <a:rPr lang="en-US" sz="2800" b="1" dirty="0" smtClean="0"/>
              <a:t> Alanı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Van Allen </a:t>
            </a:r>
            <a:r>
              <a:rPr lang="en-US" sz="2800" b="1" dirty="0" err="1" smtClean="0"/>
              <a:t>Radyasyon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Kuşakları</a:t>
            </a:r>
            <a:endParaRPr lang="tr-TR" sz="2800" b="1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1385710"/>
            <a:ext cx="8316943" cy="5472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715"/>
            <a:ext cx="551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Dünyanın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Manyetik</a:t>
            </a:r>
            <a:r>
              <a:rPr lang="en-US" sz="2800" b="1" dirty="0" smtClean="0"/>
              <a:t> Alanı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Van Allen </a:t>
            </a:r>
            <a:r>
              <a:rPr lang="en-US" sz="2800" b="1" dirty="0" err="1" smtClean="0"/>
              <a:t>Radyasyon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Kuşakları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04" y="1442367"/>
            <a:ext cx="8380488" cy="545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43" y="715"/>
            <a:ext cx="2408445" cy="1384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1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715"/>
            <a:ext cx="5512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 smtClean="0"/>
              <a:t>, </a:t>
            </a:r>
          </a:p>
          <a:p>
            <a:r>
              <a:rPr lang="en-US" sz="2800" b="1" dirty="0" err="1" smtClean="0"/>
              <a:t>Dünyanın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Manyetik</a:t>
            </a:r>
            <a:r>
              <a:rPr lang="en-US" sz="2800" b="1" dirty="0" smtClean="0"/>
              <a:t> Alanı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Van Allen </a:t>
            </a:r>
            <a:r>
              <a:rPr lang="en-US" sz="2800" b="1" dirty="0" err="1" smtClean="0"/>
              <a:t>Radyasyon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Kuşakları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02" y="1484784"/>
            <a:ext cx="3580813" cy="220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16632"/>
            <a:ext cx="3768623" cy="4680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0216" y="50131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Kuzey-Güney</a:t>
            </a:r>
            <a:r>
              <a:rPr lang="en-US" dirty="0" smtClean="0"/>
              <a:t> </a:t>
            </a:r>
            <a:r>
              <a:rPr lang="en-US" dirty="0" err="1" smtClean="0"/>
              <a:t>Kutup</a:t>
            </a:r>
            <a:r>
              <a:rPr lang="en-US" dirty="0" smtClean="0"/>
              <a:t> </a:t>
            </a:r>
            <a:r>
              <a:rPr lang="en-US" dirty="0" err="1" smtClean="0"/>
              <a:t>Işıkları</a:t>
            </a:r>
            <a:endParaRPr lang="en-US" dirty="0" smtClean="0"/>
          </a:p>
          <a:p>
            <a:r>
              <a:rPr lang="en-US" dirty="0" smtClean="0"/>
              <a:t>(Aurora borealis </a:t>
            </a:r>
            <a:r>
              <a:rPr lang="en-US" dirty="0" err="1" smtClean="0"/>
              <a:t>ve</a:t>
            </a:r>
            <a:r>
              <a:rPr lang="en-US" dirty="0" smtClean="0"/>
              <a:t> aurora </a:t>
            </a:r>
            <a:r>
              <a:rPr lang="en-US" dirty="0" err="1" smtClean="0"/>
              <a:t>australis</a:t>
            </a:r>
            <a:r>
              <a:rPr lang="en-US" dirty="0" smtClean="0"/>
              <a:t>)</a:t>
            </a:r>
            <a:endParaRPr lang="tr-TR" dirty="0"/>
          </a:p>
        </p:txBody>
      </p:sp>
      <p:pic>
        <p:nvPicPr>
          <p:cNvPr id="5" name="Picture 4" descr="File:&lt;strong&gt;Video&lt;/strong&gt; Promotion.jpg - Wikimedia Commons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76" y="4077072"/>
            <a:ext cx="3048000" cy="2286000"/>
          </a:xfrm>
          <a:prstGeom prst="rect">
            <a:avLst/>
          </a:prstGeom>
        </p:spPr>
      </p:pic>
      <p:sp>
        <p:nvSpPr>
          <p:cNvPr id="6" name="TextBox 5">
            <a:hlinkClick r:id="rId5"/>
          </p:cNvPr>
          <p:cNvSpPr txBox="1"/>
          <p:nvPr/>
        </p:nvSpPr>
        <p:spPr>
          <a:xfrm>
            <a:off x="3402576" y="6093296"/>
            <a:ext cx="4826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https://upload.wikimedia.org/wikipedia/commons/c/c7/Rattling_Earth%27s_Force_Field.ogv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1824" y="6300028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 </a:t>
            </a:r>
            <a:r>
              <a:rPr lang="en-US" dirty="0" err="1" smtClean="0"/>
              <a:t>saniyelik</a:t>
            </a:r>
            <a:r>
              <a:rPr lang="en-US" dirty="0" smtClean="0"/>
              <a:t> Video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72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97407" y="2348880"/>
            <a:ext cx="1070457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sz="2000" dirty="0" smtClean="0">
                <a:latin typeface="Bookman Old Style" panose="02050604050505020204" pitchFamily="18" charset="0"/>
              </a:rPr>
              <a:t> </a:t>
            </a:r>
          </a:p>
          <a:p>
            <a:pPr marL="1139825" indent="-342900"/>
            <a:endParaRPr lang="tr-TR" sz="2000" dirty="0" smtClean="0">
              <a:latin typeface="Bookman Old Style" panose="02050604050505020204" pitchFamily="18" charset="0"/>
            </a:endParaRPr>
          </a:p>
          <a:p>
            <a:r>
              <a:rPr lang="tr-TR" sz="2000" dirty="0"/>
              <a:t>11.2.4.4. Yüklü parçacıkların manyetik alan içindeki hareketini analiz eder. </a:t>
            </a:r>
            <a:endParaRPr lang="en-US" sz="2000" dirty="0" smtClean="0"/>
          </a:p>
          <a:p>
            <a:endParaRPr lang="tr-TR" sz="2000" dirty="0"/>
          </a:p>
          <a:p>
            <a:pPr marL="1146175" indent="-288925"/>
            <a:r>
              <a:rPr lang="tr-TR" sz="2000" dirty="0"/>
              <a:t>a. Öğrencilerin sağ el kuralını kullanarak yüklü parçacıklara etki eden manyetik kuvvetin yönünü bulmaları ve bu kuvvetin etkisiyle yükün manyetik alandaki yörüngesini çizmeleri sağlanır.</a:t>
            </a:r>
            <a:endParaRPr lang="tr-TR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880" y="611396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Günün</a:t>
            </a:r>
            <a:r>
              <a:rPr lang="en-US" dirty="0" smtClean="0"/>
              <a:t> </a:t>
            </a:r>
            <a:r>
              <a:rPr lang="en-US" dirty="0" err="1" smtClean="0"/>
              <a:t>Özeti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411458"/>
            <a:ext cx="1325300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581" y="1411458"/>
            <a:ext cx="1375799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95684"/>
            <a:ext cx="4425322" cy="326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3361180" y="3717032"/>
                <a:ext cx="52939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5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54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5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5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80" y="3717032"/>
                <a:ext cx="5293910" cy="923330"/>
              </a:xfrm>
              <a:prstGeom prst="rect">
                <a:avLst/>
              </a:prstGeom>
              <a:blipFill>
                <a:blip r:embed="rId6"/>
                <a:stretch>
                  <a:fillRect t="-19205" r="-345" b="-403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745" y="4804980"/>
            <a:ext cx="2352313" cy="17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052736"/>
            <a:ext cx="4048034" cy="5805264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82575" y="5517232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400256" y="6525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4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75" y="1128580"/>
            <a:ext cx="3270418" cy="576609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53602" y="5592090"/>
            <a:ext cx="205436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400256" y="6525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LYS2011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0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96752"/>
            <a:ext cx="4104456" cy="566679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4572529" y="6473634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400256" y="65253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LYS2010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6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68760"/>
            <a:ext cx="6480720" cy="551560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3713451" y="4221088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4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13" y="1268760"/>
            <a:ext cx="5410239" cy="560868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5447928" y="5671080"/>
            <a:ext cx="1656184" cy="501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9336360" y="1436950"/>
            <a:ext cx="28350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tr-TR" sz="1400" dirty="0"/>
              <a:t>Alfa taneciği helyum elementinin çekirdeği olup pozitif yüklü iki protondan </a:t>
            </a:r>
            <a:r>
              <a:rPr lang="tr-TR" sz="1400" i="1" dirty="0"/>
              <a:t>(p</a:t>
            </a:r>
            <a:r>
              <a:rPr lang="tr-TR" sz="1400" i="1" dirty="0" smtClean="0"/>
              <a:t>)</a:t>
            </a:r>
            <a:r>
              <a:rPr lang="en-US" sz="1400" i="1" dirty="0" smtClean="0"/>
              <a:t> </a:t>
            </a:r>
            <a:r>
              <a:rPr lang="tr-TR" sz="1400" dirty="0" smtClean="0"/>
              <a:t>ve</a:t>
            </a:r>
            <a:r>
              <a:rPr lang="tr-TR" sz="1400" dirty="0"/>
              <a:t> </a:t>
            </a:r>
            <a:r>
              <a:rPr lang="tr-TR" sz="1400" dirty="0" smtClean="0"/>
              <a:t>iki </a:t>
            </a:r>
            <a:r>
              <a:rPr lang="en-US" sz="1400" dirty="0" smtClean="0"/>
              <a:t>n</a:t>
            </a:r>
            <a:r>
              <a:rPr lang="tr-TR" sz="1400" dirty="0" err="1" smtClean="0"/>
              <a:t>ötrondan</a:t>
            </a:r>
            <a:r>
              <a:rPr lang="tr-TR" sz="1400" dirty="0"/>
              <a:t> </a:t>
            </a:r>
            <a:r>
              <a:rPr lang="tr-TR" sz="1400" i="1" dirty="0"/>
              <a:t>(n) </a:t>
            </a:r>
            <a:r>
              <a:rPr lang="tr-TR" sz="1400" dirty="0" smtClean="0"/>
              <a:t>me</a:t>
            </a:r>
            <a:r>
              <a:rPr lang="en-US" sz="1400" dirty="0" smtClean="0"/>
              <a:t>y</a:t>
            </a:r>
            <a:r>
              <a:rPr lang="tr-TR" sz="1400" dirty="0" smtClean="0"/>
              <a:t>dana </a:t>
            </a:r>
            <a:r>
              <a:rPr lang="tr-TR" sz="1400" dirty="0"/>
              <a:t>gelmiştir.</a:t>
            </a:r>
          </a:p>
          <a:p>
            <a:endParaRPr lang="tr-TR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348880"/>
            <a:ext cx="1070457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sz="2000" dirty="0" smtClean="0">
                <a:latin typeface="Bookman Old Style" panose="02050604050505020204" pitchFamily="18" charset="0"/>
              </a:rPr>
              <a:t> </a:t>
            </a:r>
          </a:p>
          <a:p>
            <a:pPr marL="1139825" indent="-342900"/>
            <a:endParaRPr lang="tr-TR" sz="2000" dirty="0" smtClean="0">
              <a:latin typeface="Bookman Old Style" panose="02050604050505020204" pitchFamily="18" charset="0"/>
            </a:endParaRPr>
          </a:p>
          <a:p>
            <a:r>
              <a:rPr lang="tr-TR" sz="2000" dirty="0"/>
              <a:t>11.2.4.4. Yüklü parçacıkların manyetik alan içindeki hareketini analiz eder. </a:t>
            </a:r>
            <a:endParaRPr lang="en-US" sz="2000" dirty="0" smtClean="0"/>
          </a:p>
          <a:p>
            <a:endParaRPr lang="tr-TR" sz="2000" dirty="0"/>
          </a:p>
          <a:p>
            <a:pPr marL="1146175" indent="-288925"/>
            <a:r>
              <a:rPr lang="tr-TR" sz="2000" dirty="0"/>
              <a:t>a. Öğrencilerin sağ el kuralını kullanarak yüklü parçacıklara etki eden manyetik kuvvetin yönünü bulmaları ve bu kuvvetin etkisiyle yükün manyetik alandaki yörüngesini çizmeleri sağlanır.</a:t>
            </a:r>
            <a:endParaRPr lang="tr-TR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836712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95400" y="1787880"/>
            <a:ext cx="9505056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dirty="0">
                <a:latin typeface="Bookman Old Style" panose="02050604050505020204" pitchFamily="18" charset="0"/>
              </a:rPr>
              <a:t> 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19710" indent="-219710">
              <a:lnSpc>
                <a:spcPct val="115000"/>
              </a:lnSpc>
            </a:pPr>
            <a:endParaRPr lang="tr-TR" dirty="0">
              <a:latin typeface="Bookman Old Style" panose="020506040505050202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11.2.4.5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Manyetik akıyı açıklar ve manyetik akıyı etkileyen değişkenleri analiz eder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11.2.4.6. Manyetik akı değişimi ile oluşan indüksiyon akımını analiz eder.</a:t>
            </a: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 yaparak veya simülasyonlar kullanarak indüksiyon akımını oluşturan nedenler üzerine çıkarım yapmaları sağlanır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11.2.4.7. Öz-indüksiyon akımının oluşum sebebini açıklar.</a:t>
            </a: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Öz-indüksiyon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akım ile ilgili matematiksel işlemlere girilmez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11.2.4.8. Elektrik motorunun ve dinamonun çalışma ilkelerini karşılaştırır.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14077" y="1052736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Öğrendik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Kozmik Işınlar ve Güneş Rüzgârlarından Nasıl Korunuyoruz?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Manyetik Alanda Hareket Eden Yüklü Parçacığa Etki Eden Kuvvet 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Manyetik Alanda Hareket Eden Yüklü Parçacıkların Yörüngelerini Çizelim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Kozmik Işınlar ve Güneş Rüzgârlarından Nasıl Korunuyoruz?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  <a:endParaRPr lang="tr-T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71" y="1437971"/>
            <a:ext cx="2898967" cy="2059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695" y="1506916"/>
            <a:ext cx="2205941" cy="2020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. sin</a:t>
                </a:r>
                <a:r>
                  <a:rPr lang="el-GR" sz="3200" dirty="0" smtClean="0">
                    <a:latin typeface="Bookman Old Style" panose="02050604050505020204" pitchFamily="18" charset="0"/>
                    <a:sym typeface="Symbol" panose="05050102010706020507" pitchFamily="18" charset="2"/>
                  </a:rPr>
                  <a:t></a:t>
                </a:r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  <a:blipFill>
                <a:blip r:embed="rId7"/>
                <a:stretch>
                  <a:fillRect t="-14737" b="-347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231" y="4695097"/>
            <a:ext cx="3096343" cy="5744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3520" y="57644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6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1" y="1472472"/>
            <a:ext cx="3184447" cy="231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3993692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3520" y="57644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8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8184" y="457508"/>
            <a:ext cx="868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Güneş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Rüzgarları</a:t>
            </a:r>
            <a:r>
              <a:rPr lang="en-US" sz="2800" b="1" dirty="0" smtClean="0"/>
              <a:t>: </a:t>
            </a:r>
            <a:r>
              <a:rPr lang="en-US" sz="1400" b="1" dirty="0" smtClean="0"/>
              <a:t>Biz </a:t>
            </a:r>
            <a:r>
              <a:rPr lang="en-US" sz="1400" b="1" dirty="0" err="1" smtClean="0"/>
              <a:t>Nasıl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Korunuyoruz</a:t>
            </a:r>
            <a:r>
              <a:rPr lang="en-US" sz="1400" b="1" dirty="0" smtClean="0"/>
              <a:t>?</a:t>
            </a:r>
            <a:endParaRPr lang="tr-TR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188" y="3446512"/>
            <a:ext cx="5212812" cy="3411488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184" y="1385710"/>
            <a:ext cx="4091004" cy="3716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8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8184" y="457508"/>
            <a:ext cx="680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Güneş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Rüzgarları</a:t>
            </a:r>
            <a:endParaRPr lang="tr-T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88184" y="457508"/>
            <a:ext cx="868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Kozmik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Işınlar</a:t>
            </a:r>
            <a:r>
              <a:rPr lang="en-US" sz="2800" b="1" dirty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Güneş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Rüzgarları</a:t>
            </a:r>
            <a:r>
              <a:rPr lang="en-US" sz="2800" b="1" dirty="0" smtClean="0"/>
              <a:t>: </a:t>
            </a:r>
            <a:r>
              <a:rPr lang="en-US" sz="1400" b="1" dirty="0" smtClean="0"/>
              <a:t>Biz </a:t>
            </a:r>
            <a:r>
              <a:rPr lang="en-US" sz="1400" b="1" dirty="0" err="1" smtClean="0"/>
              <a:t>Nasıl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Korunuyoruz</a:t>
            </a:r>
            <a:r>
              <a:rPr lang="en-US" sz="1400" b="1" dirty="0" smtClean="0"/>
              <a:t>?</a:t>
            </a:r>
            <a:endParaRPr lang="tr-TR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12192000" cy="68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Manyetik Alanda Hareket Eden Yüklü Parçacığa Etki Eden Kuvvet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319501"/>
            <a:ext cx="4783815" cy="3538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681" y="1844824"/>
            <a:ext cx="897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Manyetik alana paralel giren (0 veya 180 derecelik açılarla) elektrik yüklü parçacıkların sapmadığı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Diğer açılarla girenlerin saptığı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En fazla sapmanın 90 derece açıda gözlendiği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Pozitif yüklü parçacıklar bir tarafa saparken negatif yüklülerin diğer tarafa saptığı</a:t>
            </a:r>
          </a:p>
          <a:p>
            <a:pPr marL="342900" indent="-342900">
              <a:buFont typeface="+mj-lt"/>
              <a:buAutoNum type="arabicPeriod"/>
            </a:pPr>
            <a:endParaRPr lang="tr-TR" dirty="0" smtClean="0"/>
          </a:p>
          <a:p>
            <a:r>
              <a:rPr lang="tr-TR" dirty="0" smtClean="0"/>
              <a:t>Gözlemlenmiştir.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8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3520" y="576448"/>
            <a:ext cx="6588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Manyetik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Hareket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Yüklü</a:t>
            </a:r>
            <a:r>
              <a:rPr lang="en-US" sz="2800" b="1" dirty="0"/>
              <a:t> </a:t>
            </a:r>
            <a:r>
              <a:rPr lang="en-US" sz="2800" b="1" dirty="0" err="1"/>
              <a:t>Parçacığa</a:t>
            </a:r>
            <a:r>
              <a:rPr lang="en-US" sz="2800" b="1" dirty="0"/>
              <a:t> </a:t>
            </a:r>
            <a:r>
              <a:rPr lang="en-US" sz="2800" b="1" dirty="0" err="1" smtClean="0"/>
              <a:t>Etki</a:t>
            </a:r>
            <a:r>
              <a:rPr lang="en-US" sz="2800" b="1" dirty="0" smtClean="0"/>
              <a:t> Eden </a:t>
            </a:r>
            <a:r>
              <a:rPr lang="en-US" sz="2800" b="1" dirty="0" err="1" smtClean="0"/>
              <a:t>Kuvvet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1"/>
              <p:cNvSpPr/>
              <p:nvPr/>
            </p:nvSpPr>
            <p:spPr>
              <a:xfrm>
                <a:off x="2783632" y="2005380"/>
                <a:ext cx="3141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2005380"/>
                <a:ext cx="3141608" cy="584775"/>
              </a:xfrm>
              <a:prstGeom prst="rect">
                <a:avLst/>
              </a:prstGeom>
              <a:blipFill>
                <a:blip r:embed="rId2"/>
                <a:stretch>
                  <a:fillRect t="-14583" b="-34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1"/>
              <p:cNvSpPr/>
              <p:nvPr/>
            </p:nvSpPr>
            <p:spPr>
              <a:xfrm>
                <a:off x="6384032" y="1965755"/>
                <a:ext cx="1293534" cy="74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1965755"/>
                <a:ext cx="1293534" cy="748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1"/>
              <p:cNvSpPr/>
              <p:nvPr/>
            </p:nvSpPr>
            <p:spPr>
              <a:xfrm>
                <a:off x="8493574" y="1896952"/>
                <a:ext cx="1293534" cy="80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74" y="1896952"/>
                <a:ext cx="1293534" cy="801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"/>
              <p:cNvSpPr/>
              <p:nvPr/>
            </p:nvSpPr>
            <p:spPr>
              <a:xfrm>
                <a:off x="3846431" y="3717032"/>
                <a:ext cx="52939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5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540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5400" dirty="0" smtClean="0">
                    <a:latin typeface="Bookman Old Style" panose="02050604050505020204" pitchFamily="18" charset="0"/>
                  </a:rPr>
                  <a:t>.sin</a:t>
                </a:r>
                <a:r>
                  <a:rPr lang="en-US" sz="5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Ɵ</a:t>
                </a:r>
                <a:endParaRPr lang="tr-TR" sz="5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1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431" y="3717032"/>
                <a:ext cx="5293910" cy="923330"/>
              </a:xfrm>
              <a:prstGeom prst="rect">
                <a:avLst/>
              </a:prstGeom>
              <a:blipFill>
                <a:blip r:embed="rId5"/>
                <a:stretch>
                  <a:fillRect t="-19205" r="-346" b="-403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1411458"/>
            <a:ext cx="2372620" cy="4247317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Geçen Hafta Neler </a:t>
            </a:r>
            <a:r>
              <a:rPr lang="tr-TR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Öğrendik</a:t>
            </a:r>
            <a:r>
              <a:rPr lang="en-US" sz="1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tr-TR" sz="12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Parçacığa Etki Eden Kuvvet 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Manyetik Alanda Hareket Eden Yüklü Parçacıkların Yörüngelerini Çizelim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Kozmik Işınlar ve Güneş Rüzgârlarından Nasıl Korunuyoruz?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Günün Özeti</a:t>
            </a:r>
          </a:p>
          <a:p>
            <a:pPr marL="166688" marR="0" lvl="0" indent="-1666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Çözümü</a:t>
            </a:r>
            <a:endParaRPr lang="tr-TR" sz="1200" dirty="0">
              <a:solidFill>
                <a:srgbClr val="FFC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1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20919</TotalTime>
  <Words>1507</Words>
  <Application>Microsoft Office PowerPoint</Application>
  <PresentationFormat>Widescreen</PresentationFormat>
  <Paragraphs>279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 Unicode MS</vt:lpstr>
      <vt:lpstr>Arial</vt:lpstr>
      <vt:lpstr>Bookman Old Style</vt:lpstr>
      <vt:lpstr>Calibri</vt:lpstr>
      <vt:lpstr>Cambria Math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Manyetizma ve Elektromanyetik İndükleme:   Yüklü Parçacıkların Manyetik Alan İçerisindeki Hareketleri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670</cp:revision>
  <cp:lastPrinted>2017-04-14T22:28:32Z</cp:lastPrinted>
  <dcterms:created xsi:type="dcterms:W3CDTF">2016-04-01T12:40:28Z</dcterms:created>
  <dcterms:modified xsi:type="dcterms:W3CDTF">2017-04-14T22:28:35Z</dcterms:modified>
</cp:coreProperties>
</file>