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48"/>
  </p:notesMasterIdLst>
  <p:handoutMasterIdLst>
    <p:handoutMasterId r:id="rId49"/>
  </p:handoutMasterIdLst>
  <p:sldIdLst>
    <p:sldId id="365" r:id="rId2"/>
    <p:sldId id="366" r:id="rId3"/>
    <p:sldId id="367" r:id="rId4"/>
    <p:sldId id="535" r:id="rId5"/>
    <p:sldId id="493" r:id="rId6"/>
    <p:sldId id="524" r:id="rId7"/>
    <p:sldId id="522" r:id="rId8"/>
    <p:sldId id="496" r:id="rId9"/>
    <p:sldId id="494" r:id="rId10"/>
    <p:sldId id="495" r:id="rId11"/>
    <p:sldId id="500" r:id="rId12"/>
    <p:sldId id="502" r:id="rId13"/>
    <p:sldId id="503" r:id="rId14"/>
    <p:sldId id="504" r:id="rId15"/>
    <p:sldId id="505" r:id="rId16"/>
    <p:sldId id="506" r:id="rId17"/>
    <p:sldId id="507" r:id="rId18"/>
    <p:sldId id="508" r:id="rId19"/>
    <p:sldId id="509" r:id="rId20"/>
    <p:sldId id="510" r:id="rId21"/>
    <p:sldId id="511" r:id="rId22"/>
    <p:sldId id="527" r:id="rId23"/>
    <p:sldId id="530" r:id="rId24"/>
    <p:sldId id="528" r:id="rId25"/>
    <p:sldId id="529" r:id="rId26"/>
    <p:sldId id="531" r:id="rId27"/>
    <p:sldId id="532" r:id="rId28"/>
    <p:sldId id="499" r:id="rId29"/>
    <p:sldId id="526" r:id="rId30"/>
    <p:sldId id="523" r:id="rId31"/>
    <p:sldId id="498" r:id="rId32"/>
    <p:sldId id="490" r:id="rId33"/>
    <p:sldId id="534" r:id="rId34"/>
    <p:sldId id="533" r:id="rId35"/>
    <p:sldId id="492" r:id="rId36"/>
    <p:sldId id="512" r:id="rId37"/>
    <p:sldId id="521" r:id="rId38"/>
    <p:sldId id="520" r:id="rId39"/>
    <p:sldId id="519" r:id="rId40"/>
    <p:sldId id="518" r:id="rId41"/>
    <p:sldId id="517" r:id="rId42"/>
    <p:sldId id="516" r:id="rId43"/>
    <p:sldId id="515" r:id="rId44"/>
    <p:sldId id="429" r:id="rId45"/>
    <p:sldId id="371" r:id="rId46"/>
    <p:sldId id="370" r:id="rId47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86600" autoAdjust="0"/>
  </p:normalViewPr>
  <p:slideViewPr>
    <p:cSldViewPr snapToObjects="1">
      <p:cViewPr varScale="1">
        <p:scale>
          <a:sx n="93" d="100"/>
          <a:sy n="93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6.03.2019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415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71045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000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5200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4391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0036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45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251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850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694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8621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4473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36482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6720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308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128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501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Toplam</a:t>
            </a:r>
            <a:r>
              <a:rPr lang="en-US" dirty="0" smtClean="0"/>
              <a:t> 4q </a:t>
            </a:r>
            <a:r>
              <a:rPr lang="en-US" dirty="0" err="1" smtClean="0"/>
              <a:t>yük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yarıçaplarının</a:t>
            </a:r>
            <a:r>
              <a:rPr lang="en-US" dirty="0" smtClean="0"/>
              <a:t> 3r </a:t>
            </a:r>
            <a:r>
              <a:rPr lang="en-US" dirty="0" err="1" smtClean="0"/>
              <a:t>ve</a:t>
            </a:r>
            <a:r>
              <a:rPr lang="en-US" dirty="0" smtClean="0"/>
              <a:t> r </a:t>
            </a:r>
            <a:r>
              <a:rPr lang="en-US" dirty="0" err="1" smtClean="0"/>
              <a:t>olduğunu</a:t>
            </a:r>
            <a:r>
              <a:rPr lang="en-US" dirty="0" smtClean="0"/>
              <a:t> </a:t>
            </a:r>
            <a:r>
              <a:rPr lang="en-US" dirty="0" err="1" smtClean="0"/>
              <a:t>varsayalım</a:t>
            </a:r>
            <a:r>
              <a:rPr lang="en-US" dirty="0" smtClean="0"/>
              <a:t>.</a:t>
            </a:r>
          </a:p>
          <a:p>
            <a:r>
              <a:rPr lang="en-US" dirty="0" smtClean="0"/>
              <a:t>V1=V2</a:t>
            </a:r>
          </a:p>
          <a:p>
            <a:r>
              <a:rPr lang="en-US" dirty="0" smtClean="0"/>
              <a:t>kq1/r1 = kq2/r2</a:t>
            </a:r>
          </a:p>
          <a:p>
            <a:r>
              <a:rPr lang="en-US" dirty="0" smtClean="0"/>
              <a:t>3q/3r = q/r</a:t>
            </a:r>
          </a:p>
          <a:p>
            <a:endParaRPr lang="en-US" dirty="0" smtClean="0"/>
          </a:p>
          <a:p>
            <a:r>
              <a:rPr lang="en-US" dirty="0" err="1" smtClean="0"/>
              <a:t>Kürenin</a:t>
            </a:r>
            <a:r>
              <a:rPr lang="en-US" dirty="0" smtClean="0"/>
              <a:t> </a:t>
            </a:r>
            <a:r>
              <a:rPr lang="en-US" dirty="0" err="1" smtClean="0"/>
              <a:t>yüzey</a:t>
            </a:r>
            <a:r>
              <a:rPr lang="en-US" dirty="0" smtClean="0"/>
              <a:t> </a:t>
            </a:r>
            <a:r>
              <a:rPr lang="en-US" dirty="0" err="1" smtClean="0"/>
              <a:t>alanı</a:t>
            </a:r>
            <a:r>
              <a:rPr lang="en-US" baseline="0" dirty="0"/>
              <a:t> </a:t>
            </a:r>
            <a:r>
              <a:rPr lang="en-US" baseline="0" dirty="0" smtClean="0"/>
              <a:t>= 4pi r </a:t>
            </a:r>
            <a:r>
              <a:rPr lang="en-US" baseline="0" dirty="0" err="1" smtClean="0"/>
              <a:t>kare</a:t>
            </a:r>
            <a:endParaRPr lang="en-US" baseline="0" dirty="0" smtClean="0"/>
          </a:p>
          <a:p>
            <a:r>
              <a:rPr lang="en-US" baseline="0" dirty="0" err="1" smtClean="0"/>
              <a:t>Birinci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küre</a:t>
            </a:r>
            <a:r>
              <a:rPr lang="en-US" baseline="0" dirty="0" smtClean="0"/>
              <a:t> = 3q/(4 pi 9  r </a:t>
            </a:r>
            <a:r>
              <a:rPr lang="en-US" baseline="0" dirty="0" err="1" smtClean="0"/>
              <a:t>kare</a:t>
            </a:r>
            <a:r>
              <a:rPr lang="en-US" baseline="0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İkinci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küre</a:t>
            </a:r>
            <a:r>
              <a:rPr lang="en-US" baseline="0" dirty="0" smtClean="0"/>
              <a:t> = q/(4 pi  r </a:t>
            </a:r>
            <a:r>
              <a:rPr lang="en-US" baseline="0" dirty="0" err="1" smtClean="0"/>
              <a:t>kare</a:t>
            </a:r>
            <a:r>
              <a:rPr lang="en-US" baseline="0" dirty="0" smtClean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Oranları</a:t>
            </a:r>
            <a:r>
              <a:rPr lang="en-US" baseline="0" dirty="0" smtClean="0"/>
              <a:t> 1/3 </a:t>
            </a:r>
            <a:r>
              <a:rPr lang="en-US" baseline="0" dirty="0" err="1" smtClean="0"/>
              <a:t>eder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Yani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yarıçapları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oranında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yükler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yarıçapı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küçük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yakın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olur</a:t>
            </a:r>
            <a:r>
              <a:rPr lang="en-US" baseline="0" dirty="0" smtClean="0"/>
              <a:t>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4993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5254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993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63330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2251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Cisimleri</a:t>
            </a:r>
            <a:r>
              <a:rPr lang="en-US" dirty="0" smtClean="0"/>
              <a:t> </a:t>
            </a:r>
            <a:r>
              <a:rPr lang="en-US" dirty="0" err="1" smtClean="0"/>
              <a:t>birbirine</a:t>
            </a:r>
            <a:r>
              <a:rPr lang="en-US" dirty="0" smtClean="0"/>
              <a:t> </a:t>
            </a:r>
            <a:r>
              <a:rPr lang="en-US" dirty="0" err="1" smtClean="0"/>
              <a:t>dokundurduğumuzda</a:t>
            </a:r>
            <a:r>
              <a:rPr lang="en-US" dirty="0" smtClean="0"/>
              <a:t> </a:t>
            </a:r>
            <a:r>
              <a:rPr lang="en-US" dirty="0" err="1" smtClean="0"/>
              <a:t>yük</a:t>
            </a:r>
            <a:r>
              <a:rPr lang="en-US" dirty="0" smtClean="0"/>
              <a:t> </a:t>
            </a:r>
            <a:r>
              <a:rPr lang="en-US" dirty="0" err="1" smtClean="0"/>
              <a:t>akımı</a:t>
            </a:r>
            <a:r>
              <a:rPr lang="en-US" dirty="0" smtClean="0"/>
              <a:t> ne </a:t>
            </a:r>
            <a:r>
              <a:rPr lang="en-US" dirty="0" err="1" smtClean="0"/>
              <a:t>zamana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devam</a:t>
            </a:r>
            <a:r>
              <a:rPr lang="en-US" dirty="0" smtClean="0"/>
              <a:t> </a:t>
            </a:r>
            <a:r>
              <a:rPr lang="en-US" dirty="0" err="1" smtClean="0"/>
              <a:t>eder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9298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Pozitif</a:t>
            </a:r>
            <a:r>
              <a:rPr lang="en-US" dirty="0" smtClean="0"/>
              <a:t> </a:t>
            </a:r>
            <a:r>
              <a:rPr lang="en-US" dirty="0" err="1" smtClean="0"/>
              <a:t>yükle</a:t>
            </a:r>
            <a:r>
              <a:rPr lang="en-US" dirty="0" smtClean="0"/>
              <a:t> </a:t>
            </a:r>
            <a:r>
              <a:rPr lang="en-US" dirty="0" err="1" smtClean="0"/>
              <a:t>yüklersem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870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83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2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471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954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6.03.2019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7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7.jpeg"/><Relationship Id="rId7" Type="http://schemas.openxmlformats.org/officeDocument/2006/relationships/image" Target="../media/image22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10" Type="http://schemas.openxmlformats.org/officeDocument/2006/relationships/image" Target="../media/image32.png"/><Relationship Id="rId4" Type="http://schemas.openxmlformats.org/officeDocument/2006/relationships/image" Target="../media/image19.jpg"/><Relationship Id="rId9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emf"/><Relationship Id="rId9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lektriksel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Kuvvet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Elektrik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Alan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48" y="4437112"/>
            <a:ext cx="7948602" cy="8498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1342503"/>
            <a:ext cx="5372490" cy="348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7728" y="388396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 </a:t>
            </a:r>
            <a:r>
              <a:rPr lang="en-US" sz="2800" dirty="0" err="1" smtClean="0"/>
              <a:t>i</a:t>
            </a:r>
            <a:r>
              <a:rPr lang="tr-TR" sz="2800" dirty="0" smtClean="0"/>
              <a:t>le </a:t>
            </a:r>
            <a:r>
              <a:rPr lang="tr-TR" sz="2800" dirty="0" err="1" smtClean="0"/>
              <a:t>Gravitasyon</a:t>
            </a:r>
            <a:r>
              <a:rPr lang="tr-TR" sz="2800" dirty="0" smtClean="0"/>
              <a:t> Potansiyel Enerjisi</a:t>
            </a:r>
            <a:endParaRPr lang="tr-TR" sz="2800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38444"/>
              </p:ext>
            </p:extLst>
          </p:nvPr>
        </p:nvGraphicFramePr>
        <p:xfrm>
          <a:off x="4799856" y="4581128"/>
          <a:ext cx="677639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799">
                  <a:extLst>
                    <a:ext uri="{9D8B030D-6E8A-4147-A177-3AD203B41FA5}">
                      <a16:colId xmlns:a16="http://schemas.microsoft.com/office/drawing/2014/main" val="267877782"/>
                    </a:ext>
                  </a:extLst>
                </a:gridCol>
                <a:gridCol w="2632449">
                  <a:extLst>
                    <a:ext uri="{9D8B030D-6E8A-4147-A177-3AD203B41FA5}">
                      <a16:colId xmlns:a16="http://schemas.microsoft.com/office/drawing/2014/main" val="1424698056"/>
                    </a:ext>
                  </a:extLst>
                </a:gridCol>
                <a:gridCol w="1885149">
                  <a:extLst>
                    <a:ext uri="{9D8B030D-6E8A-4147-A177-3AD203B41FA5}">
                      <a16:colId xmlns:a16="http://schemas.microsoft.com/office/drawing/2014/main" val="3129229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noProof="0" dirty="0" smtClean="0"/>
                        <a:t>Kütle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noProof="0" dirty="0" smtClean="0"/>
                        <a:t>Elektrik</a:t>
                      </a:r>
                      <a:endParaRPr lang="tr-T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3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Kuvvet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F=</a:t>
                      </a:r>
                      <a:r>
                        <a:rPr lang="tr-TR" sz="1200" noProof="0" dirty="0" err="1" smtClean="0"/>
                        <a:t>m.g</a:t>
                      </a:r>
                      <a:r>
                        <a:rPr lang="tr-TR" sz="1200" noProof="0" dirty="0" smtClean="0"/>
                        <a:t>=-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F=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84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Alan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g=-G.M/R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E=k</a:t>
                      </a:r>
                      <a:r>
                        <a:rPr lang="en-US" sz="1200" noProof="0" smtClean="0"/>
                        <a:t>Q</a:t>
                      </a:r>
                      <a:r>
                        <a:rPr lang="tr-TR" sz="1200" noProof="0" smtClean="0"/>
                        <a:t>/R</a:t>
                      </a:r>
                      <a:r>
                        <a:rPr lang="tr-TR" sz="1200" baseline="30000" noProof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3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Potansiyel Enerji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F.R=</a:t>
                      </a:r>
                      <a:r>
                        <a:rPr lang="tr-TR" sz="1200" noProof="0" dirty="0" err="1" smtClean="0"/>
                        <a:t>M.g.R</a:t>
                      </a:r>
                      <a:r>
                        <a:rPr lang="tr-TR" sz="1200" noProof="0" dirty="0" smtClean="0"/>
                        <a:t>=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PE=F</a:t>
                      </a:r>
                      <a:r>
                        <a:rPr lang="en-US" sz="1200" noProof="0" dirty="0" smtClean="0"/>
                        <a:t>R</a:t>
                      </a:r>
                      <a:r>
                        <a:rPr lang="tr-TR" sz="1200" noProof="0" dirty="0" smtClean="0"/>
                        <a:t>=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7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err="1" smtClean="0"/>
                        <a:t>İş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W</a:t>
                      </a:r>
                      <a:r>
                        <a:rPr lang="en-US" sz="1200" baseline="0" noProof="0" dirty="0" smtClean="0"/>
                        <a:t> = 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W = 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4779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Elektriksel Potansiyel Enerji </a:t>
            </a:r>
            <a:r>
              <a:rPr lang="en-US" sz="1200" dirty="0" err="1">
                <a:solidFill>
                  <a:srgbClr val="00B050"/>
                </a:solidFill>
              </a:rPr>
              <a:t>i</a:t>
            </a:r>
            <a:r>
              <a:rPr lang="tr-TR" sz="1200" dirty="0">
                <a:solidFill>
                  <a:srgbClr val="00B050"/>
                </a:solidFill>
              </a:rPr>
              <a:t>le </a:t>
            </a:r>
            <a:r>
              <a:rPr lang="tr-TR" sz="1200" dirty="0" err="1">
                <a:solidFill>
                  <a:srgbClr val="00B050"/>
                </a:solidFill>
              </a:rPr>
              <a:t>Gravitasyon</a:t>
            </a:r>
            <a:r>
              <a:rPr lang="tr-TR" sz="1200" dirty="0">
                <a:solidFill>
                  <a:srgbClr val="00B050"/>
                </a:solidFill>
              </a:rPr>
              <a:t> Potansiyel Enerjisi</a:t>
            </a:r>
            <a:endParaRPr lang="tr-TR" sz="1200" b="1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9559" y="603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559559" y="1916832"/>
            <a:ext cx="86009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Elektrik yüklü bir cismin yükü ve konumundan dolayı sahip olduğu enerjiye </a:t>
            </a:r>
            <a:r>
              <a:rPr lang="tr-TR" b="1" dirty="0" smtClean="0"/>
              <a:t>Elektriksel Potansiyel Enerji </a:t>
            </a:r>
            <a:r>
              <a:rPr lang="tr-TR" dirty="0" smtClean="0"/>
              <a:t>denir.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Bir elektrik yüklü cismin sahip olduğu </a:t>
            </a:r>
            <a:r>
              <a:rPr lang="tr-TR" b="1" dirty="0" smtClean="0"/>
              <a:t>Elektriksel Potansiyel Enerji </a:t>
            </a:r>
            <a:r>
              <a:rPr lang="tr-TR" dirty="0" smtClean="0"/>
              <a:t>o cismin sonsuzdan bulunduğu noktaya sabit hız ile getirilmesi için üzerine yapılması gereken işe eşittir.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Yüklü bir cismin üzerine elektriksel kuvvete karşı bir iş yapıldığında cismin </a:t>
            </a:r>
            <a:r>
              <a:rPr lang="tr-TR" b="1" dirty="0" smtClean="0"/>
              <a:t>Elektriksel Potansiyel Enerjisi </a:t>
            </a:r>
            <a:r>
              <a:rPr lang="tr-TR" dirty="0" smtClean="0"/>
              <a:t>değişir.</a:t>
            </a:r>
          </a:p>
          <a:p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4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3712" y="603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</a:t>
            </a:r>
            <a:endParaRPr lang="tr-TR" sz="2800" b="1" dirty="0"/>
          </a:p>
        </p:txBody>
      </p:sp>
      <p:pic>
        <p:nvPicPr>
          <p:cNvPr id="7170" name="Picture 2" descr="http://umdberg.pbworks.com/f/1353426873/EnChPEgraph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728" y="1964315"/>
            <a:ext cx="6234589" cy="420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47728" y="2036323"/>
            <a:ext cx="5760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PE</a:t>
            </a:r>
            <a:endParaRPr lang="tr-TR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0056440" y="2396363"/>
            <a:ext cx="2135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96875"/>
            <a:r>
              <a:rPr lang="tr-TR" dirty="0" smtClean="0"/>
              <a:t>E</a:t>
            </a:r>
            <a:r>
              <a:rPr lang="tr-TR" baseline="-25000" dirty="0" smtClean="0"/>
              <a:t>0</a:t>
            </a:r>
            <a:r>
              <a:rPr lang="tr-TR" dirty="0" smtClean="0"/>
              <a:t>: Bırakıldıkları andaki KE ve elektriksel PE toplamları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9666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</a:t>
            </a:r>
            <a:endParaRPr lang="tr-TR" sz="2800" b="1" dirty="0"/>
          </a:p>
        </p:txBody>
      </p:sp>
      <p:pic>
        <p:nvPicPr>
          <p:cNvPr id="3074" name="Picture 2" descr="http://umdberg.pbworks.com/f/1321292921/attractive%20potenti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58" y="4378026"/>
            <a:ext cx="34290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mdberg.pbworks.com/f/1321292922/repulsive%20potentia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258" y="1402234"/>
            <a:ext cx="34290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1410" y="381394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Bu Grafikler Nelerin Elektriksel Potansiyel Enerji Grafikleridir? 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1673" y="1595486"/>
            <a:ext cx="4336499" cy="17622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714" y="4721355"/>
            <a:ext cx="3448050" cy="1943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7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672" y="620688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Enerji: Kendimizi Deneyelim</a:t>
            </a:r>
            <a:endParaRPr lang="tr-T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1742532"/>
            <a:ext cx="8900259" cy="42787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5368" y="659127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Enerji</a:t>
            </a:r>
            <a:r>
              <a:rPr lang="en-US" sz="2800" dirty="0" smtClean="0"/>
              <a:t>:</a:t>
            </a:r>
            <a:r>
              <a:rPr lang="tr-TR" sz="2800" dirty="0" smtClean="0"/>
              <a:t> Kendimizi Deneyelim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35760" y="5664150"/>
            <a:ext cx="8256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Birden fazla elektriksel yüklerin bir yüke sağladığı elektriksel potansiyel enerji?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Zıt elektriksel yüklerin birbirine sağladığı elektriksel potansiyel enerji?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Aynı elektriksel yüklerin birbirine sağladığı elektriksel potansiyel enerji?</a:t>
            </a:r>
          </a:p>
          <a:p>
            <a:endParaRPr lang="tr-T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1387" y="642426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</a:t>
            </a:r>
            <a:endParaRPr lang="tr-TR" sz="2800" b="1" dirty="0"/>
          </a:p>
        </p:txBody>
      </p:sp>
      <p:pic>
        <p:nvPicPr>
          <p:cNvPr id="5" name="Picture 2" descr="D:\Download\Kitaplar\ConceptualPhysics9e\Ebook\img\eqs\CH22UE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80" y="4910341"/>
            <a:ext cx="2155216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07968" y="2824485"/>
                <a:ext cx="5904656" cy="540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𝐸𝑙𝑒𝑘𝑡𝑟𝑖𝑘𝑠𝑒𝑙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𝑃𝑜𝑡𝑎𝑛𝑠𝑖𝑦𝑒𝑙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𝐸𝑙𝑒𝑘𝑡𝑟𝑖𝑘𝑠𝑒𝑙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𝑃𝑜𝑡𝑎𝑛𝑠𝑖𝑦𝑒𝑙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𝐸𝑙𝑒𝑘𝑡𝑟𝑖𝑘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ü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endParaRPr lang="tr-TR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2824485"/>
                <a:ext cx="5904656" cy="5401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792" y="1423002"/>
            <a:ext cx="1584176" cy="1144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904961" y="3752202"/>
                <a:ext cx="1280094" cy="751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V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961" y="3752202"/>
                <a:ext cx="1280094" cy="751488"/>
              </a:xfrm>
              <a:prstGeom prst="rect">
                <a:avLst/>
              </a:prstGeom>
              <a:blipFill>
                <a:blip r:embed="rId6"/>
                <a:stretch>
                  <a:fillRect l="-10000" b="-81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68180" y="5965065"/>
                <a:ext cx="15961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 = </a:t>
                </a:r>
                <a:r>
                  <a:rPr lang="en-US" sz="2000" dirty="0" smtClean="0"/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180" y="5965065"/>
                <a:ext cx="1596171" cy="704295"/>
              </a:xfrm>
              <a:prstGeom prst="rect">
                <a:avLst/>
              </a:prstGeom>
              <a:blipFill>
                <a:blip r:embed="rId7"/>
                <a:stretch>
                  <a:fillRect l="-8015" b="-156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Elektriksel Potansiyel </a:t>
            </a:r>
            <a:endParaRPr lang="en-US" sz="1200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9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752" y="512651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</a:t>
            </a:r>
            <a:endParaRPr lang="tr-TR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1257300"/>
            <a:ext cx="2305050" cy="217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7569" y="4005064"/>
            <a:ext cx="2514600" cy="19621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9828" y="3380679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Bu Grafikler Nelerin Elektriksel Potansiyel Grafikleridir? </a:t>
            </a:r>
            <a:endParaRPr lang="tr-T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422" y="4437112"/>
            <a:ext cx="781050" cy="866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4422" y="2026035"/>
            <a:ext cx="781050" cy="7429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Elektriksel Potansiyel </a:t>
            </a:r>
            <a:endParaRPr lang="en-US" sz="1200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96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645480"/>
            <a:ext cx="921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</a:t>
            </a:r>
            <a:r>
              <a:rPr lang="en-US" sz="2800" dirty="0" smtClean="0"/>
              <a:t>:</a:t>
            </a:r>
            <a:r>
              <a:rPr lang="tr-TR" sz="2800" dirty="0" smtClean="0"/>
              <a:t> Kendimizi Deneyelim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91744" y="5589240"/>
            <a:ext cx="8400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/>
              <a:t>Birden fazla elektriksel yüklerin bir noktada oluşturdukları elektriksel potansiyel?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Negatif elektriksel yüklerin etrafında oluşturduğu elektriksel potansiyel?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Pozitif elektriksel yüklerin etrafında oluşturduğu elektriksel potansiyel?</a:t>
            </a:r>
            <a:endParaRPr lang="tr-TR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Kendimizi Deneyelim</a:t>
            </a:r>
            <a:endParaRPr lang="en-US" sz="1200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407" y="1520686"/>
            <a:ext cx="3384376" cy="2948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1744" y="538210"/>
            <a:ext cx="6526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Fark - Gerilim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047007" y="2276872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PE = q</a:t>
            </a:r>
            <a:r>
              <a:rPr lang="el-GR" dirty="0" smtClean="0"/>
              <a:t>Δ</a:t>
            </a:r>
            <a:r>
              <a:rPr lang="en-US" dirty="0" smtClean="0"/>
              <a:t>V</a:t>
            </a:r>
            <a:r>
              <a:rPr lang="en-US" baseline="-25000" dirty="0" smtClean="0"/>
              <a:t>AB</a:t>
            </a:r>
            <a:endParaRPr lang="tr-TR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4007768" y="3669678"/>
            <a:ext cx="2432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PE = q(V</a:t>
            </a:r>
            <a:r>
              <a:rPr lang="en-US" baseline="-25000" dirty="0" smtClean="0"/>
              <a:t>B</a:t>
            </a:r>
            <a:r>
              <a:rPr lang="en-US" dirty="0" smtClean="0"/>
              <a:t> - V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013567" y="5062484"/>
                <a:ext cx="4536504" cy="737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/>
                  <a:t>Δ</a:t>
                </a:r>
                <a:r>
                  <a:rPr lang="en-US" sz="2400" dirty="0" smtClean="0"/>
                  <a:t>V</a:t>
                </a:r>
                <a:r>
                  <a:rPr lang="en-US" sz="2400" baseline="-25000" dirty="0" smtClean="0"/>
                  <a:t>AB</a:t>
                </a:r>
                <a:r>
                  <a:rPr lang="en-US" sz="2400" dirty="0" smtClean="0"/>
                  <a:t> = V</a:t>
                </a:r>
                <a:r>
                  <a:rPr lang="en-US" sz="2400" baseline="-25000" dirty="0" smtClean="0"/>
                  <a:t>B</a:t>
                </a:r>
                <a:r>
                  <a:rPr lang="en-US" sz="2400" dirty="0" smtClean="0"/>
                  <a:t> - V</a:t>
                </a:r>
                <a:r>
                  <a:rPr lang="en-US" sz="2400" baseline="-25000" dirty="0" smtClean="0"/>
                  <a:t>A</a:t>
                </a:r>
                <a:r>
                  <a:rPr lang="en-US" sz="2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sz="2400" i="1" dirty="0"/>
                          <m:t>Δ</m:t>
                        </m:r>
                        <m:r>
                          <m:rPr>
                            <m:nor/>
                          </m:rPr>
                          <a:rPr lang="en-US" sz="2400" i="1" dirty="0"/>
                          <m:t>PE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m:rPr>
                        <m:nor/>
                      </m:rPr>
                      <a:rPr lang="en-US" sz="2400" dirty="0"/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2400" i="1" baseline="-2500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567" y="5062484"/>
                <a:ext cx="4536504" cy="737574"/>
              </a:xfrm>
              <a:prstGeom prst="rect">
                <a:avLst/>
              </a:prstGeom>
              <a:blipFill>
                <a:blip r:embed="rId4"/>
                <a:stretch>
                  <a:fillRect l="-2013" b="-578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665988" y="2637532"/>
            <a:ext cx="423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B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7665988" y="3368752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A</a:t>
            </a:r>
            <a:endParaRPr lang="tr-TR" dirty="0"/>
          </a:p>
        </p:txBody>
      </p:sp>
      <p:sp>
        <p:nvSpPr>
          <p:cNvPr id="15" name="Rectangle 14"/>
          <p:cNvSpPr/>
          <p:nvPr/>
        </p:nvSpPr>
        <p:spPr>
          <a:xfrm>
            <a:off x="9179985" y="4039010"/>
            <a:ext cx="385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A</a:t>
            </a:r>
            <a:endParaRPr lang="tr-TR" dirty="0"/>
          </a:p>
        </p:txBody>
      </p:sp>
      <p:sp>
        <p:nvSpPr>
          <p:cNvPr id="16" name="Rectangle 15"/>
          <p:cNvSpPr/>
          <p:nvPr/>
        </p:nvSpPr>
        <p:spPr>
          <a:xfrm>
            <a:off x="8445571" y="4024235"/>
            <a:ext cx="367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Elektriksel Potansiyel Fark - Gerilim</a:t>
            </a:r>
            <a:endParaRPr lang="tr-TR" sz="1200" b="1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97407" y="1952612"/>
            <a:ext cx="10704577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9025" indent="-1089025">
              <a:lnSpc>
                <a:spcPct val="150000"/>
              </a:lnSpc>
            </a:pPr>
            <a:r>
              <a:rPr lang="tr-TR" b="1" dirty="0" smtClean="0"/>
              <a:t>11.2.2</a:t>
            </a:r>
            <a:r>
              <a:rPr lang="tr-TR" b="1" dirty="0"/>
              <a:t>. ELEKTRİKSEL POTANSİYEL </a:t>
            </a:r>
            <a:endParaRPr lang="tr-TR" dirty="0"/>
          </a:p>
          <a:p>
            <a:pPr marL="1089025" indent="-1089025">
              <a:lnSpc>
                <a:spcPct val="150000"/>
              </a:lnSpc>
            </a:pPr>
            <a:r>
              <a:rPr lang="tr-TR" b="1" dirty="0"/>
              <a:t>11.2.2.1. Noktasal yükler için elektriksel potansiyel enerji, elektriksel potansiyel, elektriksel potansiyel farkı ve elektriksel iş kavramlarını açıklar. </a:t>
            </a:r>
            <a:endParaRPr lang="tr-TR" dirty="0"/>
          </a:p>
          <a:p>
            <a:pPr marL="1089025" indent="-287338">
              <a:lnSpc>
                <a:spcPct val="150000"/>
              </a:lnSpc>
            </a:pPr>
            <a:r>
              <a:rPr lang="tr-TR" i="1" dirty="0"/>
              <a:t>a) Kavramların günlük hayat örnekleri ile açıklanması sağlanır. </a:t>
            </a:r>
            <a:endParaRPr lang="tr-TR" dirty="0"/>
          </a:p>
          <a:p>
            <a:pPr marL="1089025" indent="-287338">
              <a:lnSpc>
                <a:spcPct val="150000"/>
              </a:lnSpc>
            </a:pPr>
            <a:r>
              <a:rPr lang="tr-TR" i="1" dirty="0"/>
              <a:t>b) Öğrencilerin, noktasal yüklerin bir noktada oluşturduğu elektrik potansiyeli ve eş potansiyel yüzeylerini tanımlamaları sağlanır. </a:t>
            </a:r>
            <a:endParaRPr lang="tr-TR" dirty="0"/>
          </a:p>
          <a:p>
            <a:pPr marL="1089025" indent="-1089025">
              <a:lnSpc>
                <a:spcPct val="150000"/>
              </a:lnSpc>
            </a:pPr>
            <a:r>
              <a:rPr lang="tr-TR" b="1" dirty="0"/>
              <a:t>11.2.2.2. Düzgün bir elektrik alan içinde iki nokta arasındaki potansiyel farkını hesaplar. </a:t>
            </a:r>
            <a:endParaRPr lang="tr-TR" dirty="0"/>
          </a:p>
          <a:p>
            <a:pPr marL="1089025" indent="-1089025">
              <a:lnSpc>
                <a:spcPct val="150000"/>
              </a:lnSpc>
            </a:pPr>
            <a:r>
              <a:rPr lang="tr-TR" b="1" dirty="0"/>
              <a:t>11.2.2.3. Noktasal yükler için elektriksel potansiyel enerji, elektriksel potansiyel, elektriksel potansiyel farkı ve elektriksel iş ile ilgili hesaplamalar yapar. </a:t>
            </a:r>
            <a:endParaRPr lang="tr-TR" dirty="0"/>
          </a:p>
          <a:p>
            <a:pPr marL="914400" indent="-833438">
              <a:lnSpc>
                <a:spcPct val="150000"/>
              </a:lnSpc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19736" y="62068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Fark – Gerilim: Kendimizi Deneyelim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7" y="2060848"/>
            <a:ext cx="8352928" cy="15841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98" y="4131077"/>
            <a:ext cx="8217967" cy="2041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Kendimizi Deneyelim</a:t>
            </a:r>
            <a:endParaRPr lang="en-US" sz="1200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03712" y="5096476"/>
            <a:ext cx="8594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Elektriksel yükü taşırken yapılan iş alınan yol ve yer</a:t>
            </a:r>
            <a:r>
              <a:rPr lang="en-US" sz="1600" dirty="0" smtClean="0"/>
              <a:t> </a:t>
            </a:r>
            <a:r>
              <a:rPr lang="tr-TR" sz="1600" dirty="0" smtClean="0"/>
              <a:t>değiştirmeden bağımsız mıdır?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Aynı elektriksel potansiyele sahip iki nokta arasında yükü taşımak için yapılan iş?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Birden fazla elektriksel yüklere bir yük yaklaştırdığımızda yapılan iş?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Zıt elektriksel yükleri birbirine yaklaştırdığımızda yapılan iş? 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tr-TR" sz="1600" dirty="0" smtClean="0"/>
              <a:t>Aynı elektriksel yükleri birbirine yaklaştırdığımızda yapılan iş?</a:t>
            </a:r>
          </a:p>
          <a:p>
            <a:endParaRPr lang="tr-TR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719736" y="62068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Elektriksel Potansiyel Fark – Gerilim: Kendimizi Deneyelim</a:t>
            </a:r>
            <a:endParaRPr lang="tr-T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Kendimizi Deneyelim</a:t>
            </a:r>
            <a:endParaRPr lang="en-US" sz="1200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4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9736" y="6206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Eş Potansiyel Yüzeyleri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857933" y="1652031"/>
                <a:ext cx="15961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 = </a:t>
                </a:r>
                <a:r>
                  <a:rPr lang="en-US" sz="2000" dirty="0" smtClean="0"/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7933" y="1652031"/>
                <a:ext cx="1596171" cy="704295"/>
              </a:xfrm>
              <a:prstGeom prst="rect">
                <a:avLst/>
              </a:prstGeom>
              <a:blipFill>
                <a:blip r:embed="rId3"/>
                <a:stretch>
                  <a:fillRect l="-7634" b="-146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2663435"/>
            <a:ext cx="4114800" cy="1838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Eş Potansiyel Yüzeyleri</a:t>
            </a:r>
            <a:endParaRPr lang="tr-TR" sz="1200" b="1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Düzgün </a:t>
            </a:r>
            <a:r>
              <a:rPr lang="tr-TR" sz="1200" dirty="0">
                <a:solidFill>
                  <a:srgbClr val="FFC000"/>
                </a:solidFill>
              </a:rPr>
              <a:t>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55692" y="5445224"/>
            <a:ext cx="7401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Bunlar elektrik alan çizgileridir. Eş potansiyel çizgileri nasıl olur?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857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9736" y="6206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Eş Potansiyel Yüzeyleri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5"/>
          <a:stretch/>
        </p:blipFill>
        <p:spPr>
          <a:xfrm>
            <a:off x="4362648" y="1574061"/>
            <a:ext cx="5819333" cy="26792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7354" y="4416427"/>
            <a:ext cx="2160240" cy="2193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88461" y="1221913"/>
                <a:ext cx="159617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V = </a:t>
                </a:r>
                <a:r>
                  <a:rPr lang="en-US" sz="2000" dirty="0" smtClean="0"/>
                  <a:t>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461" y="1221913"/>
                <a:ext cx="1596171" cy="704295"/>
              </a:xfrm>
              <a:prstGeom prst="rect">
                <a:avLst/>
              </a:prstGeom>
              <a:blipFill>
                <a:blip r:embed="rId5"/>
                <a:stretch>
                  <a:fillRect l="-7634" b="-1465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Eş Potansiyel Yüzeyleri</a:t>
            </a:r>
            <a:endParaRPr lang="tr-TR" sz="1200" b="1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Düzgün </a:t>
            </a:r>
            <a:r>
              <a:rPr lang="tr-TR" sz="1200" dirty="0">
                <a:solidFill>
                  <a:srgbClr val="FFC000"/>
                </a:solidFill>
              </a:rPr>
              <a:t>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6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9736" y="6206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Eş Potansiyel Yüzeyleri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2"/>
          <a:stretch/>
        </p:blipFill>
        <p:spPr>
          <a:xfrm>
            <a:off x="3598739" y="2420888"/>
            <a:ext cx="7362519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Eş Potansiyel Yüzeyleri</a:t>
            </a:r>
            <a:endParaRPr lang="tr-TR" sz="1200" b="1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Düzgün </a:t>
            </a:r>
            <a:r>
              <a:rPr lang="tr-TR" sz="1200" dirty="0">
                <a:solidFill>
                  <a:srgbClr val="FFC000"/>
                </a:solidFill>
              </a:rPr>
              <a:t>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3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9736" y="620688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Eş Potansiyel Yüzeyleri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3"/>
          <a:stretch/>
        </p:blipFill>
        <p:spPr>
          <a:xfrm>
            <a:off x="6297935" y="1988840"/>
            <a:ext cx="1844030" cy="3601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Eş Potansiyel Yüzeyleri</a:t>
            </a:r>
            <a:endParaRPr lang="tr-TR" sz="1200" b="1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Yüklü Balon Niye Zarar Vermiyor? </a:t>
            </a:r>
            <a:endParaRPr lang="en-US" sz="1200" dirty="0" smtClean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Hangi </a:t>
            </a:r>
            <a:r>
              <a:rPr lang="tr-TR" sz="1200" dirty="0">
                <a:solidFill>
                  <a:srgbClr val="FFC000"/>
                </a:solidFill>
              </a:rPr>
              <a:t>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7688" y="493751"/>
            <a:ext cx="830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Düzgün Elektrik Alan İçerisinde Potansiyel Fark</a:t>
            </a:r>
            <a:endParaRPr lang="tr-T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19736" y="2276872"/>
                <a:ext cx="90762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2276872"/>
                <a:ext cx="907621" cy="578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087888" y="2207096"/>
            <a:ext cx="3522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E: Elektrik alan </a:t>
            </a:r>
            <a:r>
              <a:rPr lang="tr-TR" dirty="0" smtClean="0"/>
              <a:t>(V/m</a:t>
            </a:r>
            <a:r>
              <a:rPr lang="tr-TR" dirty="0"/>
              <a:t>) </a:t>
            </a:r>
            <a:endParaRPr lang="tr-TR" dirty="0" smtClean="0"/>
          </a:p>
          <a:p>
            <a:r>
              <a:rPr lang="tr-TR" dirty="0" smtClean="0"/>
              <a:t>ΔV</a:t>
            </a:r>
            <a:r>
              <a:rPr lang="tr-TR" dirty="0"/>
              <a:t>: Potansiyel Fark (</a:t>
            </a:r>
            <a:r>
              <a:rPr lang="tr-TR" dirty="0" smtClean="0"/>
              <a:t>V)</a:t>
            </a:r>
          </a:p>
          <a:p>
            <a:r>
              <a:rPr lang="tr-TR" dirty="0" smtClean="0"/>
              <a:t>d</a:t>
            </a:r>
            <a:r>
              <a:rPr lang="tr-TR" dirty="0"/>
              <a:t>: uzaklık (m)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5720" y="4205662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İş-potansiyel fark ilişkisinden bağıntıyı çıkaralım.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Elektrik alan için N/C birimi ile V/m aynı olduğunu </a:t>
            </a:r>
            <a:r>
              <a:rPr lang="tr-TR" dirty="0" smtClean="0"/>
              <a:t>göstere</a:t>
            </a:r>
            <a:r>
              <a:rPr lang="en-US" dirty="0" err="1" smtClean="0"/>
              <a:t>lim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6" name="TextBox 15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Eş Potansiyel Yüzeyleri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0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7688" y="493751"/>
            <a:ext cx="830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Düzgün Elektrik Alan </a:t>
            </a:r>
            <a:r>
              <a:rPr lang="en-US" sz="2800" b="1" dirty="0" err="1" smtClean="0"/>
              <a:t>İçerisinde</a:t>
            </a:r>
            <a:r>
              <a:rPr lang="tr-TR" sz="2800" b="1" dirty="0" smtClean="0"/>
              <a:t> Potansiyel Fark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530" y="1675638"/>
            <a:ext cx="3190875" cy="5067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95445" y="1777469"/>
            <a:ext cx="404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Levhaların 3 V’luk bir güç kaynağı ile yüklendiğini düşünelim, </a:t>
            </a:r>
            <a:r>
              <a:rPr lang="tr-TR" dirty="0"/>
              <a:t>V</a:t>
            </a:r>
            <a:r>
              <a:rPr lang="tr-TR" baseline="-25000" dirty="0"/>
              <a:t>KP, </a:t>
            </a:r>
            <a:r>
              <a:rPr lang="tr-TR" dirty="0"/>
              <a:t>V</a:t>
            </a:r>
            <a:r>
              <a:rPr lang="tr-TR" baseline="-25000" dirty="0"/>
              <a:t>KL</a:t>
            </a:r>
            <a:r>
              <a:rPr lang="tr-TR" dirty="0"/>
              <a:t>, V</a:t>
            </a:r>
            <a:r>
              <a:rPr lang="tr-TR" baseline="-25000" dirty="0"/>
              <a:t>KM</a:t>
            </a:r>
            <a:r>
              <a:rPr lang="tr-TR" dirty="0"/>
              <a:t> ve V</a:t>
            </a:r>
            <a:r>
              <a:rPr lang="tr-TR" baseline="-25000" dirty="0"/>
              <a:t>KN</a:t>
            </a:r>
            <a:r>
              <a:rPr lang="tr-TR" dirty="0"/>
              <a:t> potansiyel farklarını bulalım.</a:t>
            </a:r>
            <a:r>
              <a:rPr lang="tr-TR" b="1" i="1" dirty="0"/>
              <a:t> </a:t>
            </a:r>
            <a:endParaRPr lang="tr-TR" dirty="0"/>
          </a:p>
        </p:txBody>
      </p:sp>
      <p:cxnSp>
        <p:nvCxnSpPr>
          <p:cNvPr id="10" name="Curved Connector 9"/>
          <p:cNvCxnSpPr/>
          <p:nvPr/>
        </p:nvCxnSpPr>
        <p:spPr>
          <a:xfrm>
            <a:off x="5376672" y="5230368"/>
            <a:ext cx="2535936" cy="1109472"/>
          </a:xfrm>
          <a:prstGeom prst="curvedConnector3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6156960" y="5230368"/>
            <a:ext cx="1755648" cy="1109472"/>
          </a:xfrm>
          <a:prstGeom prst="curvedConnector3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2227" y="6240232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Eş potansiyel çizgileri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7585" y="4209288"/>
            <a:ext cx="1714500" cy="2552700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10195665" y="6414778"/>
            <a:ext cx="436141" cy="53008"/>
          </a:xfrm>
          <a:prstGeom prst="curved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Eş Potansiyel Yüzeyleri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728" y="603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/>
              <a:t>Yüklü Cisimlerde Yük Akışı Ne Zamana Kadar Devam Eder?</a:t>
            </a:r>
            <a:endParaRPr lang="tr-TR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48198"/>
          <a:stretch/>
        </p:blipFill>
        <p:spPr>
          <a:xfrm>
            <a:off x="5375920" y="2564904"/>
            <a:ext cx="4733925" cy="2304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95895" y="5310284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Yük yoğunluğu hangisinde daha fazladır?</a:t>
            </a:r>
          </a:p>
          <a:p>
            <a:r>
              <a:rPr lang="tr-TR" dirty="0" smtClean="0"/>
              <a:t>Yani yükler hangisinde birbirine daha yakındır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Eş Potansiyel Yüzeyleri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64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1744" y="821256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Cisim Üzerine Yük Nasıl Dağılır?</a:t>
            </a:r>
            <a:endParaRPr lang="tr-TR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64" y="2132856"/>
            <a:ext cx="4733925" cy="444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Eş Potansiyel Yüzeyleri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Cisim Üzerine Yük Nasıl Dağılır? </a:t>
            </a:r>
            <a:endParaRPr lang="en-US" sz="1200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9" y="24030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336649" y="771992"/>
            <a:ext cx="756084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Yüklü </a:t>
            </a:r>
            <a:r>
              <a:rPr lang="tr-TR" sz="1400" dirty="0"/>
              <a:t>Cisimlerde Yük Akışı Ne Zamana Kadar Devam Eder?</a:t>
            </a:r>
            <a:endParaRPr lang="tr-TR" sz="14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Cisim Üzerine Yük Nasıl Dağılır? </a:t>
            </a:r>
            <a:endParaRPr lang="en-US" sz="14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</a:t>
            </a:r>
            <a:r>
              <a:rPr lang="tr-TR" sz="1400" dirty="0"/>
              <a:t>Yüklü Balon Niye Zarar Vermiyor? </a:t>
            </a:r>
            <a:endParaRPr lang="en-US" sz="14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Hangi </a:t>
            </a:r>
            <a:r>
              <a:rPr lang="tr-TR" sz="1400" dirty="0"/>
              <a:t>Pil Daha Fazla Enerji Veriyor? </a:t>
            </a:r>
            <a:endParaRPr lang="en-US" sz="14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Elektriksel Potansiyel Enerji </a:t>
            </a:r>
            <a:r>
              <a:rPr lang="en-US" sz="1400" dirty="0" err="1"/>
              <a:t>i</a:t>
            </a:r>
            <a:r>
              <a:rPr lang="tr-TR" sz="1400" dirty="0"/>
              <a:t>le </a:t>
            </a:r>
            <a:r>
              <a:rPr lang="tr-TR" sz="1400" dirty="0" err="1"/>
              <a:t>Gravitasyon</a:t>
            </a:r>
            <a:r>
              <a:rPr lang="tr-TR" sz="1400" dirty="0"/>
              <a:t> Potansiyel Enerjisi</a:t>
            </a:r>
            <a:endParaRPr lang="tr-TR" sz="14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Elektriksel </a:t>
            </a:r>
            <a:r>
              <a:rPr lang="tr-TR" sz="1400" dirty="0"/>
              <a:t>Potansiyel Enerji</a:t>
            </a:r>
            <a:endParaRPr lang="tr-TR" sz="14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Kendimizi Deneyelim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Elektriksel Potansiyel </a:t>
            </a:r>
            <a:endParaRPr lang="en-US" sz="14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Kendimizi Deneyelim</a:t>
            </a:r>
            <a:endParaRPr lang="en-US" sz="1400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Elektriksel Potansiyel Fark - Gerilim</a:t>
            </a:r>
            <a:endParaRPr lang="tr-TR" sz="14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Kendimizi Deneyelim</a:t>
            </a:r>
            <a:endParaRPr lang="en-US" sz="14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Eş Potansiyel Yüzeyleri</a:t>
            </a:r>
            <a:endParaRPr lang="tr-TR" sz="14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Düzgün Elektrik Alan İçerisinde Potansiyel Fark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Yüklü Cisimlerde Yük Akışı Ne Zamana Kadar Devam Eder?</a:t>
            </a:r>
            <a:endParaRPr lang="tr-TR" sz="1400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Cisim Üzerine Yük Nasıl Dağılır? </a:t>
            </a:r>
            <a:endParaRPr lang="en-US" sz="14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</a:t>
            </a:r>
            <a:r>
              <a:rPr lang="tr-TR" sz="1400" dirty="0"/>
              <a:t>Yüklü Balon Niye Zarar Vermiyor? </a:t>
            </a:r>
            <a:endParaRPr lang="en-US" sz="1400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/>
              <a:t>Hangi Pil Daha Fazla Enerji Veriyor? 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728" y="603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 Yüklü Balon Niye Zarar Vermiyor?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1772816"/>
            <a:ext cx="4172313" cy="358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954" y="1772816"/>
            <a:ext cx="4799856" cy="4943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Eş Potansiyel Yüzeyleri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00B050"/>
                </a:solidFill>
              </a:rPr>
              <a:t>Elektrik </a:t>
            </a:r>
            <a:r>
              <a:rPr lang="tr-TR" sz="1200" dirty="0">
                <a:solidFill>
                  <a:srgbClr val="00B050"/>
                </a:solidFill>
              </a:rPr>
              <a:t>Yüklü Balon Niye Zarar Vermiyor? </a:t>
            </a:r>
            <a:endParaRPr lang="en-US" sz="1200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5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1595" y="483026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Hangi Pil Daha Fazla Enerji Verir?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1189594"/>
            <a:ext cx="4248472" cy="52849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3832" y="1479435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Foto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5626684" y="141277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6510678" y="1477899"/>
            <a:ext cx="7200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400" dirty="0" smtClean="0"/>
              <a:t>Voltaj</a:t>
            </a:r>
            <a:endParaRPr lang="tr-TR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340186" y="1289665"/>
            <a:ext cx="111991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1200" dirty="0" smtClean="0"/>
              <a:t>Boşalma Zamanı (Dakika)</a:t>
            </a:r>
            <a:endParaRPr lang="tr-TR" sz="1200" dirty="0"/>
          </a:p>
        </p:txBody>
      </p:sp>
      <p:pic>
        <p:nvPicPr>
          <p:cNvPr id="2050" name="Picture 2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86" y="1189594"/>
            <a:ext cx="3322429" cy="3322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0000"/>
                </a:solidFill>
              </a:rPr>
              <a:t>i</a:t>
            </a:r>
            <a:r>
              <a:rPr lang="tr-TR" sz="1200" dirty="0">
                <a:solidFill>
                  <a:srgbClr val="FF0000"/>
                </a:solidFill>
              </a:rPr>
              <a:t>le </a:t>
            </a:r>
            <a:r>
              <a:rPr lang="tr-TR" sz="1200" dirty="0" err="1">
                <a:solidFill>
                  <a:srgbClr val="FF0000"/>
                </a:solidFill>
              </a:rPr>
              <a:t>Gravitasyon</a:t>
            </a:r>
            <a:r>
              <a:rPr lang="tr-TR" sz="1200" dirty="0">
                <a:solidFill>
                  <a:srgbClr val="FF0000"/>
                </a:solidFill>
              </a:rPr>
              <a:t> Potansiyel Enerjisi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Elektriksel Potansiyel Fark - Gerilim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Kendimizi Deneyelim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Eş Potansiyel Yüzeyleri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0000"/>
                </a:solidFill>
              </a:rPr>
              <a:t>Elektrik </a:t>
            </a:r>
            <a:r>
              <a:rPr lang="tr-TR" sz="1200" dirty="0">
                <a:solidFill>
                  <a:srgbClr val="FF0000"/>
                </a:solidFill>
              </a:rPr>
              <a:t>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Hangi Pil Daha Fazla Enerji Veriyor? 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17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602" y="1268760"/>
            <a:ext cx="2349000" cy="2016224"/>
          </a:xfrm>
          <a:prstGeom prst="rect">
            <a:avLst/>
          </a:prstGeom>
        </p:spPr>
      </p:pic>
      <p:pic>
        <p:nvPicPr>
          <p:cNvPr id="9" name="Picture 2" descr="İlgili resi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268760"/>
            <a:ext cx="1951720" cy="195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647" y="865451"/>
            <a:ext cx="2752486" cy="1784528"/>
          </a:xfrm>
          <a:prstGeom prst="rect">
            <a:avLst/>
          </a:prstGeom>
        </p:spPr>
      </p:pic>
      <p:pic>
        <p:nvPicPr>
          <p:cNvPr id="11" name="Picture 2" descr="http://umdberg.pbworks.com/f/1353426873/EnChPEgrap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976" y="4059898"/>
            <a:ext cx="3377366" cy="22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umdberg.pbworks.com/f/1321292921/attractive%20potentia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797" y="1988840"/>
            <a:ext cx="2328482" cy="15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umdberg.pbworks.com/f/1321292922/repulsive%20potentia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0797" y="293950"/>
            <a:ext cx="2328482" cy="15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77543" y="3573016"/>
            <a:ext cx="1921978" cy="1810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53080" y="5249320"/>
            <a:ext cx="2096703" cy="1636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10524" y="2649979"/>
            <a:ext cx="2492665" cy="217172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45593" y="3428062"/>
            <a:ext cx="4482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/>
              <a:t>B</a:t>
            </a:r>
            <a:endParaRPr lang="tr-TR" sz="1400" dirty="0"/>
          </a:p>
        </p:txBody>
      </p:sp>
      <p:sp>
        <p:nvSpPr>
          <p:cNvPr id="18" name="Rectangle 17"/>
          <p:cNvSpPr/>
          <p:nvPr/>
        </p:nvSpPr>
        <p:spPr>
          <a:xfrm>
            <a:off x="6670573" y="3970992"/>
            <a:ext cx="4582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V</a:t>
            </a:r>
            <a:r>
              <a:rPr lang="en-US" sz="1400" baseline="-25000" dirty="0"/>
              <a:t>A</a:t>
            </a:r>
            <a:endParaRPr lang="tr-TR" sz="1400" dirty="0"/>
          </a:p>
        </p:txBody>
      </p:sp>
      <p:sp>
        <p:nvSpPr>
          <p:cNvPr id="19" name="Rectangle 18"/>
          <p:cNvSpPr/>
          <p:nvPr/>
        </p:nvSpPr>
        <p:spPr>
          <a:xfrm>
            <a:off x="7876634" y="4494843"/>
            <a:ext cx="4318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A</a:t>
            </a:r>
            <a:endParaRPr lang="tr-TR" sz="1400" dirty="0"/>
          </a:p>
        </p:txBody>
      </p:sp>
      <p:sp>
        <p:nvSpPr>
          <p:cNvPr id="20" name="Rectangle 19"/>
          <p:cNvSpPr/>
          <p:nvPr/>
        </p:nvSpPr>
        <p:spPr>
          <a:xfrm>
            <a:off x="7328253" y="4473940"/>
            <a:ext cx="489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r</a:t>
            </a:r>
            <a:r>
              <a:rPr lang="en-US" sz="1400" baseline="-25000" dirty="0" err="1" smtClean="0"/>
              <a:t>B</a:t>
            </a:r>
            <a:endParaRPr lang="tr-TR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034744" y="4059898"/>
            <a:ext cx="4689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554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91744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2"/>
          <a:stretch/>
        </p:blipFill>
        <p:spPr>
          <a:xfrm>
            <a:off x="3791744" y="1556792"/>
            <a:ext cx="4104456" cy="14451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2169" t="51802" r="4170"/>
          <a:stretch/>
        </p:blipFill>
        <p:spPr>
          <a:xfrm>
            <a:off x="9025997" y="1635154"/>
            <a:ext cx="2380094" cy="1288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07768" y="3573016"/>
                <a:ext cx="90762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3573016"/>
                <a:ext cx="907621" cy="57817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80076" y="3380586"/>
                <a:ext cx="4536504" cy="57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Δ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AB</a:t>
                </a:r>
                <a:r>
                  <a:rPr lang="en-US" dirty="0" smtClean="0"/>
                  <a:t> = V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 - V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i="1" dirty="0"/>
                          <m:t>Δ</m:t>
                        </m:r>
                        <m:r>
                          <m:rPr>
                            <m:nor/>
                          </m:rPr>
                          <a:rPr lang="en-US" i="1" dirty="0"/>
                          <m:t>PE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76" y="3380586"/>
                <a:ext cx="4536504" cy="576248"/>
              </a:xfrm>
              <a:prstGeom prst="rect">
                <a:avLst/>
              </a:prstGeom>
              <a:blipFill>
                <a:blip r:embed="rId5"/>
                <a:stretch>
                  <a:fillRect l="-1075" b="-531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025645" y="4722263"/>
                <a:ext cx="1596171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V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tr-TR" sz="20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45" y="4722263"/>
                <a:ext cx="1596171" cy="529504"/>
              </a:xfrm>
              <a:prstGeom prst="rect">
                <a:avLst/>
              </a:prstGeom>
              <a:blipFill>
                <a:blip r:embed="rId6"/>
                <a:stretch>
                  <a:fillRect l="-3817" b="-114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745404"/>
              </p:ext>
            </p:extLst>
          </p:nvPr>
        </p:nvGraphicFramePr>
        <p:xfrm>
          <a:off x="5303912" y="4423434"/>
          <a:ext cx="677639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799">
                  <a:extLst>
                    <a:ext uri="{9D8B030D-6E8A-4147-A177-3AD203B41FA5}">
                      <a16:colId xmlns:a16="http://schemas.microsoft.com/office/drawing/2014/main" val="267877782"/>
                    </a:ext>
                  </a:extLst>
                </a:gridCol>
                <a:gridCol w="2632449">
                  <a:extLst>
                    <a:ext uri="{9D8B030D-6E8A-4147-A177-3AD203B41FA5}">
                      <a16:colId xmlns:a16="http://schemas.microsoft.com/office/drawing/2014/main" val="1424698056"/>
                    </a:ext>
                  </a:extLst>
                </a:gridCol>
                <a:gridCol w="1885149">
                  <a:extLst>
                    <a:ext uri="{9D8B030D-6E8A-4147-A177-3AD203B41FA5}">
                      <a16:colId xmlns:a16="http://schemas.microsoft.com/office/drawing/2014/main" val="3129229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noProof="0" dirty="0" smtClean="0"/>
                        <a:t>Kütle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noProof="0" dirty="0" smtClean="0"/>
                        <a:t>Elektrik</a:t>
                      </a:r>
                      <a:endParaRPr lang="tr-T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3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Kuvvet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F=</a:t>
                      </a:r>
                      <a:r>
                        <a:rPr lang="tr-TR" sz="1200" noProof="0" dirty="0" err="1" smtClean="0"/>
                        <a:t>m.g</a:t>
                      </a:r>
                      <a:r>
                        <a:rPr lang="tr-TR" sz="1200" noProof="0" dirty="0" smtClean="0"/>
                        <a:t>=-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F=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84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Alan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g=-G.M/R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E=k</a:t>
                      </a:r>
                      <a:r>
                        <a:rPr lang="en-US" sz="1200" noProof="0" smtClean="0"/>
                        <a:t>Q</a:t>
                      </a:r>
                      <a:r>
                        <a:rPr lang="tr-TR" sz="1200" noProof="0" smtClean="0"/>
                        <a:t>/R</a:t>
                      </a:r>
                      <a:r>
                        <a:rPr lang="tr-TR" sz="1200" baseline="30000" noProof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3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Potansiyel Enerji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F.R=</a:t>
                      </a:r>
                      <a:r>
                        <a:rPr lang="tr-TR" sz="1200" noProof="0" dirty="0" err="1" smtClean="0"/>
                        <a:t>M.g.R</a:t>
                      </a:r>
                      <a:r>
                        <a:rPr lang="tr-TR" sz="1200" noProof="0" dirty="0" smtClean="0"/>
                        <a:t>=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PE=F</a:t>
                      </a:r>
                      <a:r>
                        <a:rPr lang="en-US" sz="1200" noProof="0" dirty="0" smtClean="0"/>
                        <a:t>R</a:t>
                      </a:r>
                      <a:r>
                        <a:rPr lang="tr-TR" sz="1200" noProof="0" dirty="0" smtClean="0"/>
                        <a:t>=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7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err="1" smtClean="0"/>
                        <a:t>İş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W</a:t>
                      </a:r>
                      <a:r>
                        <a:rPr lang="en-US" sz="1200" baseline="0" noProof="0" dirty="0" smtClean="0"/>
                        <a:t> = 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W = 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4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76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24"/>
          <a:stretch/>
        </p:blipFill>
        <p:spPr>
          <a:xfrm>
            <a:off x="4251198" y="1658111"/>
            <a:ext cx="5553386" cy="43555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51198" y="3209544"/>
            <a:ext cx="346842" cy="31531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9804584" y="6286286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(2016-YGS)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9681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458172"/>
            <a:ext cx="7576211" cy="4574861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8472264" y="4913872"/>
            <a:ext cx="1008112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173372"/>
            <a:ext cx="6912768" cy="5555018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74328" y="5572093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7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196752"/>
            <a:ext cx="6271675" cy="540060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3776281" y="5229200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20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293950"/>
            <a:ext cx="4243454" cy="648725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7164947" y="4929205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81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136" y="798006"/>
            <a:ext cx="4833689" cy="6015370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8423784" y="603493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4511824" y="227687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?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4277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636" y="-6177"/>
            <a:ext cx="9346875" cy="914897"/>
          </a:xfrm>
        </p:spPr>
        <p:txBody>
          <a:bodyPr>
            <a:normAutofit/>
          </a:bodyPr>
          <a:lstStyle/>
          <a:p>
            <a:r>
              <a:rPr lang="tr-TR" sz="4400" dirty="0"/>
              <a:t>Geçen Hafta Neler Öğrendik?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960894"/>
            <a:ext cx="8595360" cy="58971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600" dirty="0" smtClean="0">
              <a:solidFill>
                <a:schemeClr val="tx1"/>
              </a:solidFill>
            </a:endParaRPr>
          </a:p>
          <a:p>
            <a:endParaRPr lang="tr-TR" sz="2100" b="1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Picture 2" descr="lightening on car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8" y="1509915"/>
            <a:ext cx="2780229" cy="156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4101" y="584085"/>
            <a:ext cx="3163330" cy="925830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pc="10" dirty="0">
                <a:solidFill>
                  <a:srgbClr val="00B0F0"/>
                </a:solidFill>
              </a:rPr>
              <a:t>Arabanın içindeyken arabanıza yıldırım düşse ne olur?</a:t>
            </a: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58562" y="3259822"/>
            <a:ext cx="2867512" cy="584030"/>
          </a:xfrm>
          <a:prstGeom prst="rect">
            <a:avLst/>
          </a:prstGeom>
        </p:spPr>
        <p:txBody>
          <a:bodyPr vert="horz" lIns="91440" tIns="27432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spc="10" dirty="0">
                <a:solidFill>
                  <a:srgbClr val="00B0F0"/>
                </a:solidFill>
              </a:rPr>
              <a:t>Elektrik</a:t>
            </a:r>
            <a:r>
              <a:rPr lang="tr-TR" sz="5400" dirty="0" smtClean="0"/>
              <a:t> </a:t>
            </a:r>
            <a:r>
              <a:rPr lang="tr-TR" sz="2800" spc="10" dirty="0">
                <a:solidFill>
                  <a:srgbClr val="00B0F0"/>
                </a:solidFill>
              </a:rPr>
              <a:t>Alan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108" y="3814465"/>
            <a:ext cx="1376320" cy="1344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2886" y="5233947"/>
            <a:ext cx="1398864" cy="1408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78" b="8878"/>
          <a:stretch/>
        </p:blipFill>
        <p:spPr>
          <a:xfrm>
            <a:off x="6298498" y="5239844"/>
            <a:ext cx="1979473" cy="1396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6" r="36293" b="11371"/>
          <a:stretch/>
        </p:blipFill>
        <p:spPr>
          <a:xfrm>
            <a:off x="6298498" y="3764785"/>
            <a:ext cx="1979473" cy="144400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8" b="14538"/>
          <a:stretch/>
        </p:blipFill>
        <p:spPr>
          <a:xfrm>
            <a:off x="8587585" y="4369130"/>
            <a:ext cx="2499754" cy="1481956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2" y="5110108"/>
            <a:ext cx="3418534" cy="1218729"/>
          </a:xfrm>
          <a:prstGeom prst="rect">
            <a:avLst/>
          </a:prstGeom>
        </p:spPr>
      </p:pic>
      <p:pic>
        <p:nvPicPr>
          <p:cNvPr id="13" name="Picture 2" descr="elektrik alan formülleri ile ilgili görsel sonucu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0" y="4115885"/>
            <a:ext cx="3531366" cy="63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araday cage ile ilgili görsel sonucu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90" y="1509915"/>
            <a:ext cx="1785650" cy="15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886436" y="627378"/>
            <a:ext cx="3163330" cy="549021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100" spc="10" dirty="0" smtClean="0">
                <a:solidFill>
                  <a:srgbClr val="00B0F0"/>
                </a:solidFill>
              </a:rPr>
              <a:t>Faraday Kafesi </a:t>
            </a:r>
            <a:endParaRPr lang="tr-TR" sz="21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Faraday kafesi alÃ¼minyum folyonun Ã¼stÃ¼nde telefon duruyo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92" y="1525370"/>
            <a:ext cx="1636557" cy="167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7160675" y="817535"/>
            <a:ext cx="3163330" cy="549021"/>
          </a:xfrm>
          <a:prstGeom prst="rect">
            <a:avLst/>
          </a:prstGeom>
        </p:spPr>
        <p:txBody>
          <a:bodyPr vert="horz" lIns="91440" tIns="27432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100" spc="10" dirty="0" smtClean="0">
                <a:solidFill>
                  <a:srgbClr val="00B0F0"/>
                </a:solidFill>
              </a:rPr>
              <a:t>Elektromanyetik Kalkanlanma</a:t>
            </a:r>
            <a:endParaRPr lang="tr-TR" sz="21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6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15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28669"/>
            <a:ext cx="4175299" cy="6829331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7824192" y="4738150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72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976" y="1124743"/>
            <a:ext cx="6048672" cy="568330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5776904" y="3842394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85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977371"/>
            <a:ext cx="4851003" cy="5880629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7108672" y="5760552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5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986" y="1436950"/>
            <a:ext cx="5781406" cy="5184576"/>
          </a:xfrm>
          <a:prstGeom prst="rect">
            <a:avLst/>
          </a:prstGeo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719736" y="293950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10 Oval"/>
          <p:cNvSpPr/>
          <p:nvPr/>
        </p:nvSpPr>
        <p:spPr>
          <a:xfrm>
            <a:off x="10704512" y="5157192"/>
            <a:ext cx="859078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TextBox 3"/>
          <p:cNvSpPr txBox="1"/>
          <p:nvPr/>
        </p:nvSpPr>
        <p:spPr>
          <a:xfrm>
            <a:off x="3935760" y="2475446"/>
            <a:ext cx="177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r>
              <a:rPr lang="en-US" dirty="0" smtClean="0"/>
              <a:t>=1,6x10</a:t>
            </a:r>
            <a:r>
              <a:rPr lang="en-US" baseline="30000" dirty="0" smtClean="0"/>
              <a:t>-18</a:t>
            </a:r>
            <a:endParaRPr lang="tr-TR" baseline="30000" dirty="0"/>
          </a:p>
        </p:txBody>
      </p:sp>
    </p:spTree>
    <p:extLst>
      <p:ext uri="{BB962C8B-B14F-4D97-AF65-F5344CB8AC3E}">
        <p14:creationId xmlns:p14="http://schemas.microsoft.com/office/powerpoint/2010/main" val="319495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97407" y="1962993"/>
            <a:ext cx="10704577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9025" indent="-1089025">
              <a:lnSpc>
                <a:spcPct val="150000"/>
              </a:lnSpc>
            </a:pPr>
            <a:r>
              <a:rPr lang="tr-TR" b="1" dirty="0"/>
              <a:t>11.2.2. ELEKTRİKSEL POTANSİYEL </a:t>
            </a:r>
            <a:endParaRPr lang="tr-TR" dirty="0"/>
          </a:p>
          <a:p>
            <a:pPr marL="1089025" indent="-1089025">
              <a:lnSpc>
                <a:spcPct val="150000"/>
              </a:lnSpc>
            </a:pPr>
            <a:r>
              <a:rPr lang="tr-TR" b="1" dirty="0"/>
              <a:t>11.2.2.1. Noktasal yükler için elektriksel potansiyel enerji, elektriksel potansiyel, elektriksel potansiyel farkı ve elektriksel iş kavramlarını açıklar. </a:t>
            </a:r>
            <a:endParaRPr lang="tr-TR" dirty="0"/>
          </a:p>
          <a:p>
            <a:pPr marL="1089025" indent="-287338">
              <a:lnSpc>
                <a:spcPct val="150000"/>
              </a:lnSpc>
            </a:pPr>
            <a:r>
              <a:rPr lang="tr-TR" i="1" dirty="0"/>
              <a:t>a) Kavramların günlük hayat örnekleri ile açıklanması sağlanır. </a:t>
            </a:r>
            <a:endParaRPr lang="tr-TR" dirty="0"/>
          </a:p>
          <a:p>
            <a:pPr marL="1089025" indent="-287338">
              <a:lnSpc>
                <a:spcPct val="150000"/>
              </a:lnSpc>
            </a:pPr>
            <a:r>
              <a:rPr lang="tr-TR" i="1" dirty="0"/>
              <a:t>b) Öğrencilerin, noktasal yüklerin bir noktada oluşturduğu elektrik potansiyeli ve eş potansiyel yüzeylerini tanımlamaları sağlanır. </a:t>
            </a:r>
            <a:endParaRPr lang="tr-TR" dirty="0"/>
          </a:p>
          <a:p>
            <a:pPr marL="1089025" indent="-1089025">
              <a:lnSpc>
                <a:spcPct val="150000"/>
              </a:lnSpc>
            </a:pPr>
            <a:r>
              <a:rPr lang="tr-TR" b="1" dirty="0"/>
              <a:t>11.2.2.2. Düzgün bir elektrik alan içinde iki nokta arasındaki potansiyel farkını hesaplar. </a:t>
            </a:r>
            <a:endParaRPr lang="tr-TR" dirty="0"/>
          </a:p>
          <a:p>
            <a:pPr marL="1089025" indent="-1089025">
              <a:lnSpc>
                <a:spcPct val="150000"/>
              </a:lnSpc>
            </a:pPr>
            <a:r>
              <a:rPr lang="tr-TR" b="1" dirty="0"/>
              <a:t>11.2.2.3. Noktasal yükler için elektriksel potansiyel enerji, elektriksel potansiyel, elektriksel potansiyel farkı ve elektriksel iş ile ilgili hesaplamalar yapar.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07" y="1970656"/>
            <a:ext cx="107045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r>
              <a:rPr lang="tr-TR" b="1" dirty="0"/>
              <a:t>11.2.3. DÜZGÜN ELEKTRİK ALAN VE SIĞA </a:t>
            </a:r>
            <a:endParaRPr lang="en-US" b="1" dirty="0" smtClean="0"/>
          </a:p>
          <a:p>
            <a:endParaRPr lang="tr-TR" dirty="0"/>
          </a:p>
          <a:p>
            <a:pPr marL="461963" indent="-461963"/>
            <a:r>
              <a:rPr lang="tr-TR" b="1" dirty="0"/>
              <a:t>11.2.3.1. Yüklü, iletken ve paralel levhalar arasında oluşan elektrik alanı, alan çizgilerini çizerek açıklar. </a:t>
            </a:r>
            <a:endParaRPr lang="tr-TR" dirty="0"/>
          </a:p>
          <a:p>
            <a:pPr marL="461963" indent="-461963"/>
            <a:r>
              <a:rPr lang="tr-TR" b="1" dirty="0"/>
              <a:t>11.2.3.2. Yüklü, iletken ve paralel levhalar arasında oluşan elektrik alanının bağlı olduğu değişkenleri analiz eder. </a:t>
            </a:r>
            <a:endParaRPr lang="tr-TR" dirty="0"/>
          </a:p>
          <a:p>
            <a:pPr marL="461963"/>
            <a:r>
              <a:rPr lang="tr-TR" i="1" dirty="0"/>
              <a:t>Değişkenlerin deney veya simülasyonlarla belirlenmesi sağlanır. </a:t>
            </a:r>
            <a:endParaRPr lang="tr-TR" dirty="0"/>
          </a:p>
          <a:p>
            <a:pPr marL="461963" indent="-461963"/>
            <a:r>
              <a:rPr lang="tr-TR" b="1" dirty="0"/>
              <a:t>11.2.3.3. Yüklü parçacıkların düzgün elektrik </a:t>
            </a:r>
            <a:r>
              <a:rPr lang="tr-TR" b="1" dirty="0" smtClean="0"/>
              <a:t>alanı</a:t>
            </a:r>
            <a:r>
              <a:rPr lang="en-US" b="1" dirty="0" smtClean="0"/>
              <a:t>n</a:t>
            </a:r>
            <a:r>
              <a:rPr lang="tr-TR" b="1" dirty="0" err="1" smtClean="0"/>
              <a:t>daki</a:t>
            </a:r>
            <a:r>
              <a:rPr lang="tr-TR" b="1" dirty="0" smtClean="0"/>
              <a:t> </a:t>
            </a:r>
            <a:r>
              <a:rPr lang="tr-TR" b="1" dirty="0"/>
              <a:t>davranışını açıklar. </a:t>
            </a:r>
            <a:endParaRPr lang="tr-TR" dirty="0"/>
          </a:p>
          <a:p>
            <a:pPr marL="739775" indent="-277813"/>
            <a:r>
              <a:rPr lang="tr-TR" i="1" dirty="0"/>
              <a:t>a) Alana dik giren parçacıkların sapma yönleri üzerinde durulur. Matematiksel hesaplamalara girilmez. </a:t>
            </a:r>
            <a:endParaRPr lang="tr-TR" dirty="0"/>
          </a:p>
          <a:p>
            <a:pPr marL="739775" indent="-277813"/>
            <a:r>
              <a:rPr lang="tr-TR" i="1" dirty="0"/>
              <a:t>b) Öğrencilerin yüklü parçacıkların elektrik alandaki davranışının teknolojideki kullanım yerlerini araştırmaları ve sunum yapmaları sağlanır. 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ÖNÜMÜZDEKİ HAFTA NE ÖĞRENECEĞİZ?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5680" y="481459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Yüklü Cisimlerde Yük Akışı Ne Zamana Kadar Devam Eder?</a:t>
            </a:r>
            <a:endParaRPr lang="tr-TR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 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C000"/>
                </a:solidFill>
              </a:rPr>
              <a:t>i</a:t>
            </a:r>
            <a:r>
              <a:rPr lang="tr-TR" sz="1200" dirty="0">
                <a:solidFill>
                  <a:srgbClr val="FFC000"/>
                </a:solidFill>
              </a:rPr>
              <a:t>le </a:t>
            </a:r>
            <a:r>
              <a:rPr lang="tr-TR" sz="1200" dirty="0" err="1">
                <a:solidFill>
                  <a:srgbClr val="FFC000"/>
                </a:solidFill>
              </a:rPr>
              <a:t>Gravitasyon</a:t>
            </a:r>
            <a:r>
              <a:rPr lang="tr-TR" sz="1200" dirty="0">
                <a:solidFill>
                  <a:srgbClr val="FFC000"/>
                </a:solidFill>
              </a:rPr>
              <a:t> Potansiyel Enerjisi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777" y="2132856"/>
            <a:ext cx="2361387" cy="22322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7740" y="2946590"/>
            <a:ext cx="686059" cy="7775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2219233"/>
            <a:ext cx="2361387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07349" y="67639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Cisim Üzerine Yük Nasıl Dağılır?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4005064"/>
            <a:ext cx="4248472" cy="1976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800" y="1491068"/>
            <a:ext cx="2304797" cy="237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4869" y="2393450"/>
            <a:ext cx="561975" cy="571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Cisim Üzerine Yük Nasıl Dağılır? </a:t>
            </a:r>
            <a:endParaRPr lang="en-US" sz="1200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 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C000"/>
                </a:solidFill>
              </a:rPr>
              <a:t>i</a:t>
            </a:r>
            <a:r>
              <a:rPr lang="tr-TR" sz="1200" dirty="0">
                <a:solidFill>
                  <a:srgbClr val="FFC000"/>
                </a:solidFill>
              </a:rPr>
              <a:t>le </a:t>
            </a:r>
            <a:r>
              <a:rPr lang="tr-TR" sz="1200" dirty="0" err="1">
                <a:solidFill>
                  <a:srgbClr val="FFC000"/>
                </a:solidFill>
              </a:rPr>
              <a:t>Gravitasyon</a:t>
            </a:r>
            <a:r>
              <a:rPr lang="tr-TR" sz="1200" dirty="0">
                <a:solidFill>
                  <a:srgbClr val="FFC000"/>
                </a:solidFill>
              </a:rPr>
              <a:t> Potansiyel Enerjisi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0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5680" y="481459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Elektrik Yüklü Balon Niye Zarar Vermiyor?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143908"/>
            <a:ext cx="4172313" cy="3581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945" y="1143908"/>
            <a:ext cx="5236055" cy="4943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Elektrik Yüklü Balon Niye Zarar Vermiyor? </a:t>
            </a:r>
            <a:endParaRPr lang="en-US" sz="1200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C000"/>
                </a:solidFill>
              </a:rPr>
              <a:t>i</a:t>
            </a:r>
            <a:r>
              <a:rPr lang="tr-TR" sz="1200" dirty="0">
                <a:solidFill>
                  <a:srgbClr val="FFC000"/>
                </a:solidFill>
              </a:rPr>
              <a:t>le </a:t>
            </a:r>
            <a:r>
              <a:rPr lang="tr-TR" sz="1200" dirty="0" err="1">
                <a:solidFill>
                  <a:srgbClr val="FFC000"/>
                </a:solidFill>
              </a:rPr>
              <a:t>Gravitasyon</a:t>
            </a:r>
            <a:r>
              <a:rPr lang="tr-TR" sz="1200" dirty="0">
                <a:solidFill>
                  <a:srgbClr val="FFC000"/>
                </a:solidFill>
              </a:rPr>
              <a:t> Potansiyel Enerjisi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7698" y="620688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Hangi Pil Daha Fazla Enerji Verir?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888" y="1268760"/>
            <a:ext cx="3096344" cy="5254791"/>
          </a:xfrm>
          <a:prstGeom prst="rect">
            <a:avLst/>
          </a:prstGeom>
        </p:spPr>
      </p:pic>
      <p:pic>
        <p:nvPicPr>
          <p:cNvPr id="5" name="Picture 2" descr="İlgili res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066" y="1143908"/>
            <a:ext cx="3103756" cy="31037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Hangi Pil Daha Fazla Enerji Veriyor? </a:t>
            </a:r>
            <a:endParaRPr lang="en-US" sz="1200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Enerji </a:t>
            </a:r>
            <a:r>
              <a:rPr lang="en-US" sz="1200" dirty="0" err="1">
                <a:solidFill>
                  <a:srgbClr val="FFC000"/>
                </a:solidFill>
              </a:rPr>
              <a:t>i</a:t>
            </a:r>
            <a:r>
              <a:rPr lang="tr-TR" sz="1200" dirty="0">
                <a:solidFill>
                  <a:srgbClr val="FFC000"/>
                </a:solidFill>
              </a:rPr>
              <a:t>le </a:t>
            </a:r>
            <a:r>
              <a:rPr lang="tr-TR" sz="1200" dirty="0" err="1">
                <a:solidFill>
                  <a:srgbClr val="FFC000"/>
                </a:solidFill>
              </a:rPr>
              <a:t>Gravitasyon</a:t>
            </a:r>
            <a:r>
              <a:rPr lang="tr-TR" sz="1200" dirty="0">
                <a:solidFill>
                  <a:srgbClr val="FFC000"/>
                </a:solidFill>
              </a:rPr>
              <a:t> Potansiyel Enerjisi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1714" y="620688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Elektriksel Potansiyel Enerji </a:t>
            </a:r>
            <a:r>
              <a:rPr lang="en-US" sz="2800" dirty="0" err="1" smtClean="0"/>
              <a:t>i</a:t>
            </a:r>
            <a:r>
              <a:rPr lang="tr-TR" sz="2800" dirty="0" smtClean="0"/>
              <a:t>le </a:t>
            </a:r>
            <a:r>
              <a:rPr lang="tr-TR" sz="2800" dirty="0" err="1" smtClean="0"/>
              <a:t>Gravitasyon</a:t>
            </a:r>
            <a:r>
              <a:rPr lang="tr-TR" sz="2800" dirty="0" smtClean="0"/>
              <a:t> Potansiyel Enerjisi</a:t>
            </a:r>
            <a:endParaRPr lang="tr-TR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081972"/>
            <a:ext cx="4935601" cy="31999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31714" y="5435931"/>
            <a:ext cx="7952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Kütleyi Veya Yükü Aynı Yere Yerleştirmek İçin Yapılan İş Neye Eşittir?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19336" y="865450"/>
            <a:ext cx="2776528" cy="48936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Cisim Üzerine Yük Nasıl Dağılır?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Elektrik Yüklü Balon Niye Zarar Vermiyor?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0000"/>
                </a:solidFill>
              </a:rPr>
              <a:t>Hangi Pil Daha Fazla Enerji Veriyor? </a:t>
            </a:r>
            <a:endParaRPr lang="en-US" sz="1200" dirty="0">
              <a:solidFill>
                <a:srgbClr val="FF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00B050"/>
                </a:solidFill>
              </a:rPr>
              <a:t>Elektriksel Potansiyel Enerji </a:t>
            </a:r>
            <a:r>
              <a:rPr lang="en-US" sz="1200" dirty="0" err="1">
                <a:solidFill>
                  <a:srgbClr val="00B050"/>
                </a:solidFill>
              </a:rPr>
              <a:t>i</a:t>
            </a:r>
            <a:r>
              <a:rPr lang="tr-TR" sz="1200" dirty="0">
                <a:solidFill>
                  <a:srgbClr val="00B050"/>
                </a:solidFill>
              </a:rPr>
              <a:t>le </a:t>
            </a:r>
            <a:r>
              <a:rPr lang="tr-TR" sz="1200" dirty="0" err="1">
                <a:solidFill>
                  <a:srgbClr val="00B050"/>
                </a:solidFill>
              </a:rPr>
              <a:t>Gravitasyon</a:t>
            </a:r>
            <a:r>
              <a:rPr lang="tr-TR" sz="1200" dirty="0">
                <a:solidFill>
                  <a:srgbClr val="00B050"/>
                </a:solidFill>
              </a:rPr>
              <a:t> Potansiyel Enerjisi</a:t>
            </a:r>
            <a:endParaRPr lang="tr-TR" sz="1200" b="1" dirty="0">
              <a:solidFill>
                <a:srgbClr val="00B05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Enerji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Elektriksel Potansiyel Fark - Gerilim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Kendimizi Deneyelim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Eş Potansiyel Yüzeyleri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Düzgün Elektrik Alan İçerisinde Potansiyel Fark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Yüklü Cisimlerde Yük Akışı Ne Zamana Kadar Devam Eder?</a:t>
            </a:r>
            <a:endParaRPr lang="tr-TR" sz="1200" b="1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Cisim Üzerine Yük Nasıl Dağılır?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 smtClean="0">
                <a:solidFill>
                  <a:srgbClr val="FFC000"/>
                </a:solidFill>
              </a:rPr>
              <a:t>Elektrik </a:t>
            </a:r>
            <a:r>
              <a:rPr lang="tr-TR" sz="1200" dirty="0">
                <a:solidFill>
                  <a:srgbClr val="FFC000"/>
                </a:solidFill>
              </a:rPr>
              <a:t>Yüklü Balon Niye Zarar Vermiyor? </a:t>
            </a:r>
            <a:endParaRPr lang="en-US" sz="1200" dirty="0">
              <a:solidFill>
                <a:srgbClr val="FFC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tr-TR" sz="1200" dirty="0">
                <a:solidFill>
                  <a:srgbClr val="FFC000"/>
                </a:solidFill>
              </a:rPr>
              <a:t>Hangi Pil Daha Fazla Enerji Veriyor? </a:t>
            </a:r>
            <a:endParaRPr lang="en-US" sz="1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4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24014</TotalTime>
  <Words>3655</Words>
  <Application>Microsoft Office PowerPoint</Application>
  <PresentationFormat>Widescreen</PresentationFormat>
  <Paragraphs>690</Paragraphs>
  <Slides>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Calibri</vt:lpstr>
      <vt:lpstr>Cambria Math</vt:lpstr>
      <vt:lpstr>Lucida Sans Unicode</vt:lpstr>
      <vt:lpstr>Verdana</vt:lpstr>
      <vt:lpstr>Wingdings</vt:lpstr>
      <vt:lpstr>Wingdings 2</vt:lpstr>
      <vt:lpstr>Wingdings 3</vt:lpstr>
      <vt:lpstr>Kalabalık</vt:lpstr>
      <vt:lpstr>11. SINIF: ELEKTRİK ve MANYETİZMA ÜNİTESİ   Elektriksel Kuvvet ve Elektrik Alan</vt:lpstr>
      <vt:lpstr>PowerPoint Presentation</vt:lpstr>
      <vt:lpstr>PowerPoint Presentation</vt:lpstr>
      <vt:lpstr>Geçen Hafta Neler Öğrendik?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Günün Özeti</vt:lpstr>
      <vt:lpstr>Günün Özeti</vt:lpstr>
      <vt:lpstr>PowerPoint Presentation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657</cp:revision>
  <cp:lastPrinted>2017-02-10T21:37:55Z</cp:lastPrinted>
  <dcterms:created xsi:type="dcterms:W3CDTF">2016-04-01T12:40:28Z</dcterms:created>
  <dcterms:modified xsi:type="dcterms:W3CDTF">2019-03-06T15:37:54Z</dcterms:modified>
</cp:coreProperties>
</file>