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xlsm" ContentType="application/vnd.ms-excel.sheet.macroEnabled.12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61" r:id="rId3"/>
    <p:sldId id="262" r:id="rId4"/>
    <p:sldId id="257" r:id="rId5"/>
    <p:sldId id="267" r:id="rId6"/>
    <p:sldId id="268" r:id="rId7"/>
    <p:sldId id="270" r:id="rId8"/>
    <p:sldId id="273" r:id="rId9"/>
    <p:sldId id="272" r:id="rId10"/>
    <p:sldId id="275" r:id="rId11"/>
    <p:sldId id="277" r:id="rId12"/>
    <p:sldId id="279" r:id="rId13"/>
    <p:sldId id="281" r:id="rId14"/>
    <p:sldId id="284" r:id="rId15"/>
    <p:sldId id="263" r:id="rId16"/>
    <p:sldId id="286" r:id="rId17"/>
    <p:sldId id="288" r:id="rId18"/>
    <p:sldId id="289" r:id="rId19"/>
    <p:sldId id="292" r:id="rId20"/>
    <p:sldId id="291" r:id="rId21"/>
    <p:sldId id="293" r:id="rId22"/>
    <p:sldId id="294" r:id="rId23"/>
    <p:sldId id="295" r:id="rId24"/>
    <p:sldId id="296" r:id="rId25"/>
    <p:sldId id="258" r:id="rId26"/>
    <p:sldId id="259" r:id="rId27"/>
    <p:sldId id="29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4"/>
    <p:restoredTop sz="92963"/>
  </p:normalViewPr>
  <p:slideViewPr>
    <p:cSldViewPr snapToGrid="0" snapToObjects="1">
      <p:cViewPr>
        <p:scale>
          <a:sx n="70" d="100"/>
          <a:sy n="70" d="100"/>
        </p:scale>
        <p:origin x="-880" y="-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53141404199475"/>
          <c:y val="0.0655858759842519"/>
          <c:w val="0.696774442257219"/>
          <c:h val="0.794802165354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F81BD"/>
            </a:solidFill>
            <a:ln w="3173">
              <a:solidFill>
                <a:srgbClr val="333399"/>
              </a:solidFill>
              <a:prstDash val="solid"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0504D"/>
            </a:solidFill>
            <a:ln w="3173">
              <a:solidFill>
                <a:srgbClr val="DD2D32"/>
              </a:solidFill>
              <a:prstDash val="solid"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BBB59"/>
            </a:solidFill>
            <a:ln w="3173">
              <a:solidFill>
                <a:srgbClr val="90713A"/>
              </a:solidFill>
              <a:prstDash val="solid"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41595152"/>
        <c:axId val="2147378416"/>
      </c:barChart>
      <c:catAx>
        <c:axId val="-214159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rgbClr val="808080"/>
            </a:solidFill>
            <a:prstDash val="solid"/>
          </a:ln>
        </c:spPr>
        <c:crossAx val="2147378416"/>
        <c:crosses val="autoZero"/>
        <c:auto val="1"/>
        <c:lblAlgn val="ctr"/>
        <c:lblOffset val="100"/>
        <c:noMultiLvlLbl val="0"/>
      </c:catAx>
      <c:valAx>
        <c:axId val="2147378416"/>
        <c:scaling>
          <c:orientation val="minMax"/>
        </c:scaling>
        <c:delete val="0"/>
        <c:axPos val="l"/>
        <c:minorGridlines>
          <c:spPr>
            <a:ln w="3173">
              <a:solidFill>
                <a:srgbClr val="C0C0C0"/>
              </a:solidFill>
              <a:prstDash val="solid"/>
            </a:ln>
          </c:spPr>
        </c:minorGridlines>
        <c:numFmt formatCode="General" sourceLinked="1"/>
        <c:majorTickMark val="out"/>
        <c:minorTickMark val="none"/>
        <c:tickLblPos val="nextTo"/>
        <c:spPr>
          <a:ln w="3173">
            <a:solidFill>
              <a:srgbClr val="808080"/>
            </a:solidFill>
            <a:prstDash val="solid"/>
          </a:ln>
        </c:spPr>
        <c:crossAx val="-2141595152"/>
        <c:crosses val="autoZero"/>
        <c:crossBetween val="between"/>
      </c:valAx>
      <c:spPr>
        <a:solidFill>
          <a:srgbClr val="E7E7E7"/>
        </a:solidFill>
        <a:ln w="25389">
          <a:noFill/>
        </a:ln>
      </c:spPr>
    </c:plotArea>
    <c:legend>
      <c:legendPos val="r"/>
      <c:overlay val="0"/>
      <c:spPr>
        <a:noFill/>
        <a:ln w="25389">
          <a:noFill/>
        </a:ln>
      </c:spPr>
    </c:legend>
    <c:plotVisOnly val="1"/>
    <c:dispBlanksAs val="gap"/>
    <c:showDLblsOverMax val="0"/>
  </c:chart>
  <c:spPr>
    <a:solidFill>
      <a:srgbClr val="FFFFFF"/>
    </a:solidFill>
    <a:ln w="3173">
      <a:solidFill>
        <a:srgbClr val="808080"/>
      </a:solidFill>
      <a:prstDash val="solid"/>
    </a:ln>
  </c:spPr>
  <c:txPr>
    <a:bodyPr/>
    <a:lstStyle/>
    <a:p>
      <a:pPr>
        <a:defRPr sz="1804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F31A3-D347-AA42-A618-85DCBE9D14E1}" type="datetimeFigureOut">
              <a:rPr lang="en-US" smtClean="0"/>
              <a:t>3/27/17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506A2-CD69-624C-BD36-FD93F5366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DB51-8A19-974B-AE93-1827A1E66DFA}" type="datetimeFigureOut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B210-EABD-BD45-82AA-76F16CFE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8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DB51-8A19-974B-AE93-1827A1E66DFA}" type="datetimeFigureOut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B210-EABD-BD45-82AA-76F16CFE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7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DB51-8A19-974B-AE93-1827A1E66DFA}" type="datetimeFigureOut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B210-EABD-BD45-82AA-76F16CFE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0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DB51-8A19-974B-AE93-1827A1E66DFA}" type="datetimeFigureOut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B210-EABD-BD45-82AA-76F16CFE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7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DB51-8A19-974B-AE93-1827A1E66DFA}" type="datetimeFigureOut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B210-EABD-BD45-82AA-76F16CFE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7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DB51-8A19-974B-AE93-1827A1E66DFA}" type="datetimeFigureOut">
              <a:rPr lang="en-US" smtClean="0"/>
              <a:t>3/27/17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B210-EABD-BD45-82AA-76F16CFE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2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DB51-8A19-974B-AE93-1827A1E66DFA}" type="datetimeFigureOut">
              <a:rPr lang="en-US" smtClean="0"/>
              <a:t>3/27/17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B210-EABD-BD45-82AA-76F16CFE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DB51-8A19-974B-AE93-1827A1E66DFA}" type="datetimeFigureOut">
              <a:rPr lang="en-US" smtClean="0"/>
              <a:t>3/27/17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B210-EABD-BD45-82AA-76F16CFE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2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DB51-8A19-974B-AE93-1827A1E66DFA}" type="datetimeFigureOut">
              <a:rPr lang="en-US" smtClean="0"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B210-EABD-BD45-82AA-76F16CFE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8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DB51-8A19-974B-AE93-1827A1E66DFA}" type="datetimeFigureOut">
              <a:rPr lang="en-US" smtClean="0"/>
              <a:t>3/27/17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B210-EABD-BD45-82AA-76F16CFE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1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DB51-8A19-974B-AE93-1827A1E66DFA}" type="datetimeFigureOut">
              <a:rPr lang="en-US" smtClean="0"/>
              <a:t>3/27/17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B210-EABD-BD45-82AA-76F16CFE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8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2DB51-8A19-974B-AE93-1827A1E66DFA}" type="datetimeFigureOut">
              <a:rPr lang="en-US" smtClean="0"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2B210-EABD-BD45-82AA-76F16CFEC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1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2083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Presenting Numerical Data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16" y="2944369"/>
            <a:ext cx="3767328" cy="288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3" t="-2032" r="-5733" b="-3455"/>
          <a:stretch>
            <a:fillRect/>
          </a:stretch>
        </p:blipFill>
        <p:spPr bwMode="auto">
          <a:xfrm>
            <a:off x="2820348" y="1066800"/>
            <a:ext cx="6589776" cy="428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05098" y="5353353"/>
            <a:ext cx="3820277" cy="86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Century Gothic" charset="0"/>
                <a:ea typeface="Times New Roman" charset="0"/>
                <a:cs typeface="Times New Roman" charset="0"/>
              </a:rPr>
              <a:t>Organigram</a:t>
            </a:r>
          </a:p>
        </p:txBody>
      </p:sp>
    </p:spTree>
    <p:extLst>
      <p:ext uri="{BB962C8B-B14F-4D97-AF65-F5344CB8AC3E}">
        <p14:creationId xmlns:p14="http://schemas.microsoft.com/office/powerpoint/2010/main" val="174891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7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-287"/>
          <a:stretch>
            <a:fillRect/>
          </a:stretch>
        </p:blipFill>
        <p:spPr bwMode="auto">
          <a:xfrm>
            <a:off x="2590800" y="1524000"/>
            <a:ext cx="4572000" cy="4724400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43801" y="2895600"/>
            <a:ext cx="2525713" cy="171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Century Gothic" charset="0"/>
                <a:ea typeface="Times New Roman" charset="0"/>
                <a:cs typeface="Times New Roman" charset="0"/>
              </a:rPr>
              <a:t>Flow</a:t>
            </a:r>
            <a:r>
              <a:rPr lang="en-US" altLang="en-US" sz="1800" b="1" i="1" dirty="0">
                <a:solidFill>
                  <a:srgbClr val="FF0000"/>
                </a:solidFill>
                <a:latin typeface="Tw Cen MT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  <a:latin typeface="Century Gothic" charset="0"/>
                <a:ea typeface="Times New Roman" charset="0"/>
                <a:cs typeface="Times New Roman" charset="0"/>
              </a:rPr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48843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5"/>
          <p:cNvPicPr>
            <a:picLocks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6235" r="7248" b="-285"/>
          <a:stretch>
            <a:fillRect/>
          </a:stretch>
        </p:blipFill>
        <p:spPr bwMode="auto">
          <a:xfrm>
            <a:off x="3962400" y="1981200"/>
            <a:ext cx="4495800" cy="249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4953000"/>
            <a:ext cx="4800600" cy="86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Century Gothic" charset="0"/>
                <a:ea typeface="Times New Roman" charset="0"/>
                <a:cs typeface="Times New Roman" charset="0"/>
              </a:rPr>
              <a:t>Venn</a:t>
            </a:r>
            <a:r>
              <a:rPr lang="en-US" altLang="en-US" sz="1800" b="1" i="1" dirty="0">
                <a:solidFill>
                  <a:srgbClr val="FF0000"/>
                </a:solidFill>
                <a:latin typeface="Tw Cen MT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  <a:latin typeface="Century Gothic" charset="0"/>
                <a:ea typeface="Times New Roman" charset="0"/>
                <a:cs typeface="Times New Roman" charset="0"/>
              </a:rPr>
              <a:t>Diagram</a:t>
            </a:r>
          </a:p>
        </p:txBody>
      </p:sp>
    </p:spTree>
    <p:extLst>
      <p:ext uri="{BB962C8B-B14F-4D97-AF65-F5344CB8AC3E}">
        <p14:creationId xmlns:p14="http://schemas.microsoft.com/office/powerpoint/2010/main" val="37347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7" b="-241"/>
          <a:stretch>
            <a:fillRect/>
          </a:stretch>
        </p:blipFill>
        <p:spPr bwMode="auto">
          <a:xfrm>
            <a:off x="3657600" y="1447800"/>
            <a:ext cx="4724400" cy="4038600"/>
          </a:xfrm>
          <a:prstGeom prst="rect">
            <a:avLst/>
          </a:prstGeom>
          <a:noFill/>
          <a:ln w="57150" cap="sq">
            <a:solidFill>
              <a:srgbClr val="C4BD97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48200" y="5715000"/>
            <a:ext cx="2821606" cy="86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Century Gothic" charset="0"/>
                <a:ea typeface="Times New Roman" charset="0"/>
                <a:cs typeface="Times New Roman" charset="0"/>
              </a:rPr>
              <a:t>Diagram</a:t>
            </a:r>
            <a:r>
              <a:rPr lang="en-US" altLang="en-US" sz="1800" b="1" i="1" dirty="0">
                <a:solidFill>
                  <a:srgbClr val="FF0000"/>
                </a:solidFill>
                <a:latin typeface="Tw Cen MT" charset="0"/>
                <a:ea typeface="Times New Roman" charset="0"/>
                <a:cs typeface="Times New Roman" charset="0"/>
              </a:rPr>
              <a:t> </a:t>
            </a:r>
            <a:endParaRPr lang="en-US" altLang="en-US" sz="1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8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rcRect b="-378"/>
          <a:stretch>
            <a:fillRect/>
          </a:stretch>
        </p:blipFill>
        <p:spPr bwMode="auto">
          <a:xfrm>
            <a:off x="2267712" y="585216"/>
            <a:ext cx="7467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71237" y="5369370"/>
            <a:ext cx="1860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Century Gothic" charset="0"/>
                <a:ea typeface="Times New Roman" charset="0"/>
                <a:cs typeface="Times New Roman" charset="0"/>
              </a:rPr>
              <a:t>Table</a:t>
            </a:r>
            <a:r>
              <a:rPr lang="en-US" altLang="en-US" sz="1800" b="1" i="1" dirty="0">
                <a:solidFill>
                  <a:srgbClr val="000000"/>
                </a:solidFill>
                <a:latin typeface="Tw Cen MT" charset="0"/>
                <a:ea typeface="Times New Roman" charset="0"/>
                <a:cs typeface="Times New Roman" charset="0"/>
              </a:rPr>
              <a:t>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411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3590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Delivery  of graphs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32" y="365124"/>
            <a:ext cx="8723375" cy="5962523"/>
          </a:xfrm>
        </p:spPr>
      </p:pic>
      <p:sp>
        <p:nvSpPr>
          <p:cNvPr id="5" name="TextBox 4"/>
          <p:cNvSpPr txBox="1"/>
          <p:nvPr/>
        </p:nvSpPr>
        <p:spPr>
          <a:xfrm>
            <a:off x="7263384" y="1324566"/>
            <a:ext cx="2941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Map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360" y="1883664"/>
            <a:ext cx="7479792" cy="4974336"/>
          </a:xfrm>
        </p:spPr>
        <p:txBody>
          <a:bodyPr/>
          <a:lstStyle/>
          <a:p>
            <a:pPr marL="514350" indent="-339725" algn="l">
              <a:buFont typeface="Calibri" charset="0"/>
              <a:buAutoNum type="arabicPeriod"/>
            </a:pPr>
            <a:r>
              <a:rPr lang="en-US" altLang="en-US" sz="2800" b="1" dirty="0" smtClean="0">
                <a:latin typeface="Century Gothic" charset="0"/>
              </a:rPr>
              <a:t>Sequence of a process</a:t>
            </a:r>
            <a:endParaRPr lang="en-US" altLang="en-US" sz="2800" b="1" dirty="0">
              <a:latin typeface="Century Gothic" charset="0"/>
            </a:endParaRPr>
          </a:p>
          <a:p>
            <a:pPr marL="514350" indent="-339725" algn="l">
              <a:buFont typeface="Calibri" charset="0"/>
              <a:buAutoNum type="arabicPeriod"/>
            </a:pPr>
            <a:r>
              <a:rPr lang="en-US" altLang="en-US" sz="2800" b="1" dirty="0" smtClean="0">
                <a:latin typeface="Century Gothic" charset="0"/>
              </a:rPr>
              <a:t>Change of a trend in time</a:t>
            </a:r>
            <a:endParaRPr lang="en-US" altLang="en-US" sz="2800" b="1" dirty="0">
              <a:latin typeface="Century Gothic" charset="0"/>
            </a:endParaRPr>
          </a:p>
          <a:p>
            <a:pPr marL="514350" indent="-339725" algn="l">
              <a:buFont typeface="Calibri" charset="0"/>
              <a:buAutoNum type="arabicPeriod"/>
            </a:pPr>
            <a:r>
              <a:rPr lang="en-US" altLang="en-US" sz="2800" b="1" dirty="0">
                <a:latin typeface="Century Gothic" charset="0"/>
              </a:rPr>
              <a:t>R</a:t>
            </a:r>
            <a:r>
              <a:rPr lang="en-US" altLang="en-US" sz="2800" b="1" dirty="0" smtClean="0">
                <a:latin typeface="Century Gothic" charset="0"/>
              </a:rPr>
              <a:t>elationship </a:t>
            </a:r>
            <a:r>
              <a:rPr lang="en-US" altLang="en-US" sz="2800" b="1" dirty="0">
                <a:latin typeface="Century Gothic" charset="0"/>
              </a:rPr>
              <a:t>of </a:t>
            </a:r>
            <a:r>
              <a:rPr lang="en-US" altLang="en-US" sz="2800" b="1" dirty="0" smtClean="0">
                <a:latin typeface="Century Gothic" charset="0"/>
              </a:rPr>
              <a:t> </a:t>
            </a:r>
            <a:r>
              <a:rPr lang="en-US" altLang="en-US" sz="2800" b="1" dirty="0">
                <a:latin typeface="Century Gothic" charset="0"/>
              </a:rPr>
              <a:t>parts to the whole </a:t>
            </a:r>
          </a:p>
          <a:p>
            <a:pPr marL="514350" indent="-339725" algn="l">
              <a:buFont typeface="Calibri" charset="0"/>
              <a:buAutoNum type="arabicPeriod"/>
            </a:pPr>
            <a:r>
              <a:rPr lang="en-US" altLang="en-US" sz="2800" b="1" dirty="0">
                <a:latin typeface="Century Gothic" charset="0"/>
              </a:rPr>
              <a:t>L</a:t>
            </a:r>
            <a:r>
              <a:rPr lang="en-US" altLang="en-US" sz="2800" b="1" dirty="0" smtClean="0">
                <a:latin typeface="Century Gothic" charset="0"/>
              </a:rPr>
              <a:t>ocation of </a:t>
            </a:r>
            <a:r>
              <a:rPr lang="en-US" altLang="en-US" sz="2800" b="1" dirty="0">
                <a:latin typeface="Century Gothic" charset="0"/>
              </a:rPr>
              <a:t>places</a:t>
            </a:r>
          </a:p>
          <a:p>
            <a:pPr marL="514350" indent="-339725" algn="l">
              <a:buFont typeface="Calibri" charset="0"/>
              <a:buAutoNum type="arabicPeriod"/>
            </a:pPr>
            <a:r>
              <a:rPr lang="en-US" altLang="en-US" sz="2800" b="1" dirty="0">
                <a:latin typeface="Century Gothic" charset="0"/>
              </a:rPr>
              <a:t>R</a:t>
            </a:r>
            <a:r>
              <a:rPr lang="en-US" altLang="en-US" sz="2800" b="1" dirty="0" smtClean="0">
                <a:latin typeface="Century Gothic" charset="0"/>
              </a:rPr>
              <a:t>ankings</a:t>
            </a:r>
            <a:endParaRPr lang="en-US" altLang="en-US" sz="2800" b="1" dirty="0">
              <a:latin typeface="Century Gothic" charset="0"/>
            </a:endParaRPr>
          </a:p>
          <a:p>
            <a:pPr marL="514350" indent="-339725" algn="l">
              <a:buFont typeface="Calibri" charset="0"/>
              <a:buAutoNum type="arabicPeriod"/>
            </a:pPr>
            <a:r>
              <a:rPr lang="en-US" altLang="en-US" sz="2800" b="1" dirty="0">
                <a:latin typeface="Century Gothic" charset="0"/>
              </a:rPr>
              <a:t>S</a:t>
            </a:r>
            <a:r>
              <a:rPr lang="en-US" altLang="en-US" sz="2800" b="1" dirty="0" smtClean="0">
                <a:latin typeface="Century Gothic" charset="0"/>
              </a:rPr>
              <a:t>ummary </a:t>
            </a:r>
            <a:r>
              <a:rPr lang="en-US" altLang="en-US" sz="2800" b="1" dirty="0">
                <a:latin typeface="Century Gothic" charset="0"/>
              </a:rPr>
              <a:t>in list form</a:t>
            </a:r>
          </a:p>
          <a:p>
            <a:pPr marL="514350" indent="-339725" algn="l">
              <a:buFont typeface="Calibri" charset="0"/>
              <a:buAutoNum type="arabicPeriod"/>
            </a:pPr>
            <a:r>
              <a:rPr lang="en-US" altLang="en-US" sz="2800" b="1" dirty="0">
                <a:latin typeface="Century Gothic" charset="0"/>
              </a:rPr>
              <a:t>H</a:t>
            </a:r>
            <a:r>
              <a:rPr lang="en-US" altLang="en-US" sz="2800" b="1" dirty="0" smtClean="0">
                <a:latin typeface="Century Gothic" charset="0"/>
              </a:rPr>
              <a:t>ierarchical </a:t>
            </a:r>
            <a:r>
              <a:rPr lang="en-US" altLang="en-US" sz="2800" b="1" dirty="0">
                <a:latin typeface="Century Gothic" charset="0"/>
              </a:rPr>
              <a:t>structure </a:t>
            </a:r>
          </a:p>
          <a:p>
            <a:pPr marL="514350" indent="-339725" algn="l">
              <a:buFont typeface="Calibri" charset="0"/>
              <a:buAutoNum type="arabicPeriod"/>
            </a:pPr>
            <a:r>
              <a:rPr lang="en-US" altLang="en-US" sz="2800" b="1" dirty="0">
                <a:latin typeface="Century Gothic" charset="0"/>
              </a:rPr>
              <a:t> </a:t>
            </a:r>
            <a:r>
              <a:rPr lang="en-US" altLang="en-US" sz="2800" b="1" dirty="0" smtClean="0">
                <a:latin typeface="Century Gothic" charset="0"/>
              </a:rPr>
              <a:t>Intersecting qualities</a:t>
            </a:r>
            <a:endParaRPr lang="en-US" altLang="en-US" sz="2800" b="1" dirty="0">
              <a:latin typeface="Century Gothic" charset="0"/>
            </a:endParaRPr>
          </a:p>
        </p:txBody>
      </p:sp>
      <p:graphicFrame>
        <p:nvGraphicFramePr>
          <p:cNvPr id="44055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107276"/>
              </p:ext>
            </p:extLst>
          </p:nvPr>
        </p:nvGraphicFramePr>
        <p:xfrm>
          <a:off x="2667000" y="585216"/>
          <a:ext cx="7162800" cy="914400"/>
        </p:xfrm>
        <a:graphic>
          <a:graphicData uri="http://schemas.openxmlformats.org/drawingml/2006/table">
            <a:tbl>
              <a:tblPr/>
              <a:tblGrid>
                <a:gridCol w="2198688"/>
                <a:gridCol w="1722437"/>
                <a:gridCol w="1016000"/>
                <a:gridCol w="2225675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Venn Diag.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Pie Chart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Table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Line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Graph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Organigram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Bar Graph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Map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Flow Chart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ounded Rectangular Callout 1"/>
          <p:cNvSpPr/>
          <p:nvPr/>
        </p:nvSpPr>
        <p:spPr>
          <a:xfrm>
            <a:off x="384048" y="3712464"/>
            <a:ext cx="3017520" cy="1133856"/>
          </a:xfrm>
          <a:prstGeom prst="wedgeRoundRectCallout">
            <a:avLst>
              <a:gd name="adj1" fmla="val -49924"/>
              <a:gd name="adj2" fmla="val 11088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5216" y="3913632"/>
            <a:ext cx="272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MATCHING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80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45080" y="1152144"/>
            <a:ext cx="964692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 typeface="Calibri" charset="0"/>
              <a:buAutoNum type="arabicPeriod"/>
            </a:pPr>
            <a:r>
              <a:rPr lang="en-US" altLang="en-US" sz="2800" b="1" dirty="0" smtClean="0">
                <a:latin typeface="Century Gothic" charset="0"/>
              </a:rPr>
              <a:t>Percentages </a:t>
            </a:r>
            <a:r>
              <a:rPr lang="en-US" altLang="en-US" sz="2800" b="1" dirty="0">
                <a:latin typeface="Century Gothic" charset="0"/>
              </a:rPr>
              <a:t>of Anatolian high </a:t>
            </a:r>
            <a:r>
              <a:rPr lang="en-US" altLang="en-US" sz="2800" b="1" dirty="0" smtClean="0">
                <a:latin typeface="Century Gothic" charset="0"/>
              </a:rPr>
              <a:t>school students-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en-US" altLang="en-US" sz="2800" b="1" dirty="0" smtClean="0">
                <a:latin typeface="Century Gothic" charset="0"/>
              </a:rPr>
              <a:t> in engineering programs </a:t>
            </a:r>
            <a:r>
              <a:rPr lang="en-US" altLang="en-US" sz="2800" b="1" dirty="0">
                <a:latin typeface="Century Gothic" charset="0"/>
              </a:rPr>
              <a:t>at </a:t>
            </a:r>
            <a:r>
              <a:rPr lang="en-US" altLang="en-US" sz="2800" b="1" dirty="0" smtClean="0">
                <a:latin typeface="Century Gothic" charset="0"/>
              </a:rPr>
              <a:t>METU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800" b="1" dirty="0">
              <a:latin typeface="Century Gothic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800" b="1" dirty="0" smtClean="0">
                <a:latin typeface="Century Gothic" charset="0"/>
              </a:rPr>
              <a:t>2.  Increase </a:t>
            </a:r>
            <a:r>
              <a:rPr lang="en-US" altLang="en-US" sz="2800" b="1" dirty="0">
                <a:latin typeface="Century Gothic" charset="0"/>
              </a:rPr>
              <a:t>in the amount of money spent by </a:t>
            </a:r>
            <a:r>
              <a:rPr lang="en-US" altLang="en-US" sz="2800" b="1" dirty="0" smtClean="0">
                <a:latin typeface="Century Gothic" charset="0"/>
              </a:rPr>
              <a:t>Turks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en-US" altLang="en-US" sz="2800" b="1" dirty="0" smtClean="0">
                <a:latin typeface="Century Gothic" charset="0"/>
              </a:rPr>
              <a:t> </a:t>
            </a:r>
            <a:r>
              <a:rPr lang="en-US" altLang="en-US" sz="2800" b="1" dirty="0">
                <a:latin typeface="Century Gothic" charset="0"/>
              </a:rPr>
              <a:t>on health care since </a:t>
            </a:r>
            <a:r>
              <a:rPr lang="en-US" altLang="en-US" sz="2800" b="1" dirty="0" smtClean="0">
                <a:latin typeface="Century Gothic" charset="0"/>
              </a:rPr>
              <a:t>1993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800" b="1" dirty="0">
              <a:latin typeface="Century Gothic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800" b="1" dirty="0" smtClean="0">
                <a:latin typeface="Century Gothic" charset="0"/>
              </a:rPr>
              <a:t>3. Wing </a:t>
            </a:r>
            <a:r>
              <a:rPr lang="en-US" altLang="en-US" sz="2800" b="1" dirty="0">
                <a:latin typeface="Century Gothic" charset="0"/>
              </a:rPr>
              <a:t>patterns of various species of </a:t>
            </a:r>
            <a:r>
              <a:rPr lang="en-US" altLang="en-US" sz="2800" b="1" dirty="0" smtClean="0">
                <a:latin typeface="Century Gothic" charset="0"/>
              </a:rPr>
              <a:t>butterflies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800" b="1" dirty="0">
              <a:latin typeface="Century Gothic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800" b="1" dirty="0" smtClean="0">
                <a:latin typeface="Century Gothic" charset="0"/>
              </a:rPr>
              <a:t>4. Layers </a:t>
            </a:r>
            <a:r>
              <a:rPr lang="en-US" altLang="en-US" sz="2800" b="1" dirty="0">
                <a:latin typeface="Century Gothic" charset="0"/>
              </a:rPr>
              <a:t>between the President </a:t>
            </a:r>
            <a:endParaRPr lang="en-US" altLang="en-US" sz="2800" b="1" dirty="0" smtClean="0">
              <a:latin typeface="Century Gothic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800" b="1" dirty="0" smtClean="0">
                <a:latin typeface="Century Gothic" charset="0"/>
              </a:rPr>
              <a:t>and </a:t>
            </a:r>
            <a:r>
              <a:rPr lang="en-US" altLang="en-US" sz="2800" b="1" dirty="0">
                <a:latin typeface="Century Gothic" charset="0"/>
              </a:rPr>
              <a:t>Research Assistants at </a:t>
            </a:r>
            <a:r>
              <a:rPr lang="en-US" altLang="en-US" sz="2800" b="1" dirty="0" smtClean="0">
                <a:latin typeface="Century Gothic" charset="0"/>
              </a:rPr>
              <a:t>METU</a:t>
            </a:r>
          </a:p>
          <a:p>
            <a:pPr marL="0" indent="0" algn="just">
              <a:spcBef>
                <a:spcPct val="0"/>
              </a:spcBef>
              <a:buNone/>
            </a:pPr>
            <a:endParaRPr lang="en-US" altLang="en-US" sz="2800" b="1" dirty="0">
              <a:latin typeface="Century Gothic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800" b="1" dirty="0" smtClean="0">
                <a:latin typeface="Century Gothic" charset="0"/>
              </a:rPr>
              <a:t>5. How </a:t>
            </a:r>
            <a:r>
              <a:rPr lang="en-US" altLang="en-US" sz="2800" b="1" dirty="0">
                <a:latin typeface="Century Gothic" charset="0"/>
              </a:rPr>
              <a:t>to apply for a job in a computer company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charset="0"/>
            </a:endParaRPr>
          </a:p>
        </p:txBody>
      </p:sp>
      <p:graphicFrame>
        <p:nvGraphicFramePr>
          <p:cNvPr id="5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087891"/>
              </p:ext>
            </p:extLst>
          </p:nvPr>
        </p:nvGraphicFramePr>
        <p:xfrm>
          <a:off x="1993393" y="237744"/>
          <a:ext cx="7406639" cy="914400"/>
        </p:xfrm>
        <a:graphic>
          <a:graphicData uri="http://schemas.openxmlformats.org/drawingml/2006/table">
            <a:tbl>
              <a:tblPr/>
              <a:tblGrid>
                <a:gridCol w="2273537"/>
                <a:gridCol w="1781073"/>
                <a:gridCol w="1050587"/>
                <a:gridCol w="2301442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Venn Diag.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Pie Chart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Table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Line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Graph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Organigram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Bar Graph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Map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Flow Chart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219456" y="2742110"/>
            <a:ext cx="1993392" cy="1098370"/>
          </a:xfrm>
          <a:prstGeom prst="wedgeRoundRectCallout">
            <a:avLst>
              <a:gd name="adj1" fmla="val -49924"/>
              <a:gd name="adj2" fmla="val 11088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MATCHING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5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6152" y="1911757"/>
            <a:ext cx="98206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 smtClean="0">
                <a:latin typeface="Century Gothic" charset="0"/>
              </a:rPr>
              <a:t>6. Equipment </a:t>
            </a:r>
            <a:r>
              <a:rPr lang="en-US" altLang="en-US" sz="2800" b="1" dirty="0">
                <a:latin typeface="Century Gothic" charset="0"/>
              </a:rPr>
              <a:t>and techniques of rock </a:t>
            </a:r>
            <a:r>
              <a:rPr lang="en-US" altLang="en-US" sz="2800" b="1" dirty="0" smtClean="0">
                <a:latin typeface="Century Gothic" charset="0"/>
              </a:rPr>
              <a:t>climbing</a:t>
            </a:r>
          </a:p>
          <a:p>
            <a:pPr>
              <a:spcBef>
                <a:spcPct val="0"/>
              </a:spcBef>
            </a:pPr>
            <a:endParaRPr lang="en-US" altLang="en-US" sz="2800" b="1" dirty="0">
              <a:latin typeface="Century Gothic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b="1" dirty="0" smtClean="0">
                <a:latin typeface="Century Gothic" charset="0"/>
              </a:rPr>
              <a:t>7. Main </a:t>
            </a:r>
            <a:r>
              <a:rPr lang="en-US" altLang="en-US" sz="2800" b="1" dirty="0">
                <a:latin typeface="Century Gothic" charset="0"/>
              </a:rPr>
              <a:t>routes of Ankara metro and </a:t>
            </a:r>
            <a:r>
              <a:rPr lang="en-US" altLang="en-US" sz="2800" b="1" dirty="0" err="1" smtClean="0">
                <a:latin typeface="Century Gothic" charset="0"/>
              </a:rPr>
              <a:t>Ankaray</a:t>
            </a:r>
            <a:endParaRPr lang="en-US" altLang="en-US" sz="2800" b="1" dirty="0" smtClean="0">
              <a:latin typeface="Century Gothic" charset="0"/>
            </a:endParaRPr>
          </a:p>
          <a:p>
            <a:pPr algn="r">
              <a:spcBef>
                <a:spcPct val="0"/>
              </a:spcBef>
            </a:pPr>
            <a:endParaRPr lang="en-US" altLang="en-US" sz="2800" b="1" dirty="0">
              <a:latin typeface="Century Gothic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2800" b="1" dirty="0" smtClean="0">
                <a:latin typeface="Century Gothic" charset="0"/>
              </a:rPr>
              <a:t>8. Distribution </a:t>
            </a:r>
            <a:r>
              <a:rPr lang="en-US" altLang="en-US" sz="2800" b="1" dirty="0">
                <a:latin typeface="Century Gothic" charset="0"/>
              </a:rPr>
              <a:t>of METU students </a:t>
            </a:r>
            <a:r>
              <a:rPr lang="en-US" altLang="en-US" sz="2800" b="1" dirty="0" smtClean="0">
                <a:latin typeface="Century Gothic" charset="0"/>
              </a:rPr>
              <a:t>doing MA/MS in </a:t>
            </a:r>
            <a:r>
              <a:rPr lang="en-US" altLang="en-US" sz="2800" b="1" dirty="0">
                <a:latin typeface="Century Gothic" charset="0"/>
              </a:rPr>
              <a:t>Europe </a:t>
            </a:r>
            <a:endParaRPr lang="en-US" altLang="en-US" sz="2800" b="1" dirty="0" smtClean="0">
              <a:latin typeface="Century Gothic" charset="0"/>
            </a:endParaRPr>
          </a:p>
          <a:p>
            <a:pPr>
              <a:spcBef>
                <a:spcPct val="0"/>
              </a:spcBef>
            </a:pPr>
            <a:endParaRPr lang="en-US" altLang="en-US" sz="2800" b="1" dirty="0">
              <a:latin typeface="Century Gothic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b="1" dirty="0" smtClean="0">
                <a:latin typeface="Century Gothic" charset="0"/>
              </a:rPr>
              <a:t>9. The </a:t>
            </a:r>
            <a:r>
              <a:rPr lang="en-US" altLang="en-US" sz="2800" b="1" dirty="0">
                <a:latin typeface="Century Gothic" charset="0"/>
              </a:rPr>
              <a:t>new design of the National Library building </a:t>
            </a:r>
          </a:p>
        </p:txBody>
      </p:sp>
      <p:graphicFrame>
        <p:nvGraphicFramePr>
          <p:cNvPr id="4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724001"/>
              </p:ext>
            </p:extLst>
          </p:nvPr>
        </p:nvGraphicFramePr>
        <p:xfrm>
          <a:off x="1481329" y="859536"/>
          <a:ext cx="7406639" cy="914400"/>
        </p:xfrm>
        <a:graphic>
          <a:graphicData uri="http://schemas.openxmlformats.org/drawingml/2006/table">
            <a:tbl>
              <a:tblPr/>
              <a:tblGrid>
                <a:gridCol w="2273537"/>
                <a:gridCol w="1781073"/>
                <a:gridCol w="1050587"/>
                <a:gridCol w="2301442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Venn Diag.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Pie Chart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Table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Line</a:t>
                      </a: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Graph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Organigram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Bar Graph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Map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Flow Chart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99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3027" y="3244334"/>
            <a:ext cx="55659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800" b="1" dirty="0" smtClean="0">
                <a:solidFill>
                  <a:srgbClr val="FF0000"/>
                </a:solidFill>
                <a:latin typeface="Century Gothic" charset="0"/>
              </a:rPr>
              <a:t>Delivery </a:t>
            </a:r>
            <a:r>
              <a:rPr lang="en-US" altLang="en-US" sz="4800" b="1" dirty="0">
                <a:solidFill>
                  <a:srgbClr val="FF0000"/>
                </a:solidFill>
                <a:latin typeface="Century Gothic" charset="0"/>
              </a:rPr>
              <a:t>of graphs</a:t>
            </a:r>
          </a:p>
        </p:txBody>
      </p:sp>
    </p:spTree>
    <p:extLst>
      <p:ext uri="{BB962C8B-B14F-4D97-AF65-F5344CB8AC3E}">
        <p14:creationId xmlns:p14="http://schemas.microsoft.com/office/powerpoint/2010/main" val="11532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/>
          </p:cNvSpPr>
          <p:nvPr>
            <p:ph type="body" idx="1"/>
          </p:nvPr>
        </p:nvSpPr>
        <p:spPr>
          <a:xfrm>
            <a:off x="1981200" y="2633472"/>
            <a:ext cx="8382000" cy="4224528"/>
          </a:xfrm>
        </p:spPr>
        <p:txBody>
          <a:bodyPr/>
          <a:lstStyle/>
          <a:p>
            <a:r>
              <a:rPr lang="tr-TR" altLang="en-US" dirty="0" err="1" smtClean="0"/>
              <a:t>Why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use</a:t>
            </a:r>
            <a:r>
              <a:rPr lang="tr-TR" altLang="en-US" dirty="0" smtClean="0"/>
              <a:t>  </a:t>
            </a:r>
            <a:r>
              <a:rPr lang="tr-TR" altLang="en-US" dirty="0" err="1" smtClean="0"/>
              <a:t>graphs</a:t>
            </a:r>
            <a:r>
              <a:rPr lang="tr-TR" altLang="en-US" dirty="0" smtClean="0"/>
              <a:t>?</a:t>
            </a:r>
            <a:endParaRPr lang="tr-TR" altLang="en-US" dirty="0"/>
          </a:p>
          <a:p>
            <a:r>
              <a:rPr lang="tr-TR" altLang="en-US" dirty="0" err="1"/>
              <a:t>Types</a:t>
            </a:r>
            <a:r>
              <a:rPr lang="tr-TR" altLang="en-US" dirty="0"/>
              <a:t> of </a:t>
            </a:r>
            <a:r>
              <a:rPr lang="tr-TR" altLang="en-US" dirty="0" err="1" smtClean="0"/>
              <a:t>graphs</a:t>
            </a:r>
            <a:endParaRPr lang="tr-TR" altLang="en-US" dirty="0"/>
          </a:p>
          <a:p>
            <a:r>
              <a:rPr lang="en-US" altLang="en-US" dirty="0" smtClean="0"/>
              <a:t>Delivery of graphs</a:t>
            </a:r>
            <a:endParaRPr lang="tr-TR" altLang="en-US" dirty="0"/>
          </a:p>
          <a:p>
            <a:r>
              <a:rPr lang="tr-TR" altLang="en-US" dirty="0" err="1"/>
              <a:t>Sample</a:t>
            </a:r>
            <a:r>
              <a:rPr lang="tr-TR" altLang="en-US" dirty="0"/>
              <a:t> </a:t>
            </a:r>
            <a:r>
              <a:rPr lang="tr-TR" altLang="en-US" dirty="0" err="1" smtClean="0"/>
              <a:t>graphs</a:t>
            </a:r>
            <a:endParaRPr lang="tr-TR" altLang="en-US" dirty="0"/>
          </a:p>
          <a:p>
            <a:pPr marL="0" indent="0">
              <a:buNone/>
            </a:pPr>
            <a:endParaRPr lang="tr-TR" altLang="en-US" dirty="0">
              <a:latin typeface="Arial" charset="0"/>
            </a:endParaRPr>
          </a:p>
          <a:p>
            <a:endParaRPr lang="tr-TR" altLang="en-US" dirty="0">
              <a:latin typeface="Arial" charset="0"/>
            </a:endParaRPr>
          </a:p>
          <a:p>
            <a:endParaRPr lang="tr-TR" altLang="en-US" dirty="0">
              <a:latin typeface="Arial" charset="0"/>
            </a:endParaRPr>
          </a:p>
          <a:p>
            <a:endParaRPr lang="tr-TR" altLang="en-US" dirty="0">
              <a:latin typeface="Arial" charset="0"/>
            </a:endParaRPr>
          </a:p>
          <a:p>
            <a:endParaRPr lang="en-US" altLang="en-US" dirty="0">
              <a:latin typeface="Arial" charset="0"/>
            </a:endParaRP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2782824" cy="1325563"/>
          </a:xfrm>
          <a:noFill/>
          <a:ln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en-US" b="1" dirty="0" err="1" smtClean="0">
                <a:solidFill>
                  <a:srgbClr val="FF0000"/>
                </a:solidFill>
                <a:latin typeface="Arial" charset="0"/>
              </a:rPr>
              <a:t>Agenda</a:t>
            </a:r>
            <a:r>
              <a:rPr lang="tr-TR" altLang="en-US" b="1" dirty="0" smtClean="0">
                <a:solidFill>
                  <a:srgbClr val="FF0000"/>
                </a:solidFill>
                <a:latin typeface="Arial" charset="0"/>
              </a:rPr>
              <a:t>: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7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200977" y="818872"/>
            <a:ext cx="10046143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360363" algn="l"/>
                <a:tab pos="1143000" algn="l"/>
                <a:tab pos="1314450" algn="l"/>
              </a:tabLst>
              <a:defRPr/>
            </a:pPr>
            <a:r>
              <a:rPr lang="en-US" sz="29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Upward </a:t>
            </a:r>
            <a:r>
              <a:rPr lang="en-US" sz="29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Movement </a:t>
            </a:r>
            <a:endParaRPr lang="en-US" sz="2900" b="1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tabLst>
                <a:tab pos="360363" algn="l"/>
                <a:tab pos="1143000" algn="l"/>
                <a:tab pos="1314450" algn="l"/>
              </a:tabLst>
              <a:defRPr/>
            </a:pPr>
            <a:endParaRPr lang="en-US" sz="29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tabLst>
                <a:tab pos="360363" algn="l"/>
                <a:tab pos="1143000" algn="l"/>
                <a:tab pos="1314450" algn="l"/>
              </a:tabLst>
              <a:defRPr/>
            </a:pPr>
            <a:r>
              <a:rPr lang="en-US" sz="29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2900" b="1" i="1" dirty="0" smtClean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GB" sz="2900" b="1" i="1" dirty="0">
                <a:latin typeface="Arial" charset="0"/>
                <a:ea typeface="Arial" charset="0"/>
                <a:cs typeface="Arial" charset="0"/>
              </a:rPr>
              <a:t>increase/rise/ go up/ </a:t>
            </a:r>
            <a:r>
              <a:rPr lang="en-GB" sz="2900" b="1" i="1" dirty="0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tr-TR" sz="29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2900" b="1" i="1" dirty="0" smtClean="0">
                <a:latin typeface="Arial" charset="0"/>
                <a:ea typeface="Arial" charset="0"/>
                <a:cs typeface="Arial" charset="0"/>
              </a:rPr>
              <a:t>grow</a:t>
            </a:r>
            <a:r>
              <a:rPr lang="en-GB" sz="2900" b="1" i="1" dirty="0">
                <a:latin typeface="Arial" charset="0"/>
                <a:ea typeface="Arial" charset="0"/>
                <a:cs typeface="Arial" charset="0"/>
              </a:rPr>
              <a:t>/ </a:t>
            </a:r>
            <a:endParaRPr lang="en-GB" sz="2900" b="1" i="1" dirty="0" smtClean="0">
              <a:latin typeface="Arial" charset="0"/>
              <a:ea typeface="Arial" charset="0"/>
              <a:cs typeface="Arial" charset="0"/>
            </a:endParaRPr>
          </a:p>
          <a:p>
            <a:pPr algn="ctr">
              <a:tabLst>
                <a:tab pos="360363" algn="l"/>
                <a:tab pos="1143000" algn="l"/>
                <a:tab pos="1314450" algn="l"/>
              </a:tabLst>
              <a:defRPr/>
            </a:pPr>
            <a:endParaRPr lang="en-GB" sz="2900" b="1" i="1" dirty="0" smtClean="0">
              <a:latin typeface="Arial" charset="0"/>
              <a:ea typeface="Arial" charset="0"/>
              <a:cs typeface="Arial" charset="0"/>
            </a:endParaRPr>
          </a:p>
          <a:p>
            <a:pPr algn="ctr">
              <a:tabLst>
                <a:tab pos="360363" algn="l"/>
                <a:tab pos="1143000" algn="l"/>
                <a:tab pos="1314450" algn="l"/>
              </a:tabLst>
              <a:defRPr/>
            </a:pPr>
            <a:r>
              <a:rPr lang="en-GB" sz="2900" b="1" i="1" dirty="0" smtClean="0">
                <a:latin typeface="Arial" charset="0"/>
                <a:ea typeface="Arial" charset="0"/>
                <a:cs typeface="Arial" charset="0"/>
              </a:rPr>
              <a:t>expand</a:t>
            </a:r>
            <a:r>
              <a:rPr lang="en-GB" sz="2900" b="1" i="1" dirty="0">
                <a:latin typeface="Arial" charset="0"/>
                <a:ea typeface="Arial" charset="0"/>
                <a:cs typeface="Arial" charset="0"/>
              </a:rPr>
              <a:t>/ rocket/ boom/ </a:t>
            </a:r>
            <a:r>
              <a:rPr lang="en-GB" sz="2900" b="1" i="1" dirty="0" smtClean="0">
                <a:latin typeface="Arial" charset="0"/>
                <a:ea typeface="Arial" charset="0"/>
                <a:cs typeface="Arial" charset="0"/>
              </a:rPr>
              <a:t>climb</a:t>
            </a:r>
            <a:endParaRPr lang="en-GB" sz="2900" b="1" i="1" dirty="0"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360363" algn="l"/>
                <a:tab pos="1143000" algn="l"/>
                <a:tab pos="1314450" algn="l"/>
              </a:tabLst>
              <a:defRPr/>
            </a:pP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12" y="3612896"/>
            <a:ext cx="4394708" cy="240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1248" y="677201"/>
            <a:ext cx="101864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60363" algn="l"/>
                <a:tab pos="1143000" algn="l"/>
                <a:tab pos="1314450" algn="l"/>
              </a:tabLst>
              <a:defRPr/>
            </a:pPr>
            <a:r>
              <a:rPr lang="en-US" sz="29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Downward</a:t>
            </a:r>
            <a:r>
              <a:rPr lang="en-US" sz="2900" b="1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9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Movement</a:t>
            </a:r>
            <a:r>
              <a:rPr lang="en-US" sz="2900" b="1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2900" b="1" i="1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tabLst>
                <a:tab pos="360363" algn="l"/>
                <a:tab pos="1143000" algn="l"/>
                <a:tab pos="1314450" algn="l"/>
              </a:tabLst>
              <a:defRPr/>
            </a:pPr>
            <a:endParaRPr lang="en-US" sz="2900" b="1" i="1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tabLst>
                <a:tab pos="360363" algn="l"/>
                <a:tab pos="1143000" algn="l"/>
                <a:tab pos="1314450" algn="l"/>
              </a:tabLst>
              <a:defRPr/>
            </a:pPr>
            <a:r>
              <a:rPr lang="en-US" sz="2900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2900" b="1" i="1" dirty="0" smtClean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GB" sz="2900" b="1" i="1" dirty="0">
                <a:latin typeface="Arial" charset="0"/>
                <a:ea typeface="Arial" charset="0"/>
                <a:cs typeface="Arial" charset="0"/>
              </a:rPr>
              <a:t>decrease/ fall/ drop/ </a:t>
            </a:r>
            <a:r>
              <a:rPr lang="en-GB" sz="2900" b="1" i="1" dirty="0" smtClean="0">
                <a:latin typeface="Arial" charset="0"/>
                <a:ea typeface="Arial" charset="0"/>
                <a:cs typeface="Arial" charset="0"/>
              </a:rPr>
              <a:t>decline</a:t>
            </a:r>
            <a:r>
              <a:rPr lang="en-GB" sz="2900" b="1" i="1" dirty="0">
                <a:latin typeface="Arial" charset="0"/>
                <a:ea typeface="Arial" charset="0"/>
                <a:cs typeface="Arial" charset="0"/>
              </a:rPr>
              <a:t>/ </a:t>
            </a:r>
            <a:endParaRPr lang="en-GB" sz="2900" b="1" i="1" dirty="0" smtClean="0">
              <a:latin typeface="Arial" charset="0"/>
              <a:ea typeface="Arial" charset="0"/>
              <a:cs typeface="Arial" charset="0"/>
            </a:endParaRPr>
          </a:p>
          <a:p>
            <a:pPr algn="ctr">
              <a:tabLst>
                <a:tab pos="360363" algn="l"/>
                <a:tab pos="1143000" algn="l"/>
                <a:tab pos="1314450" algn="l"/>
              </a:tabLst>
              <a:defRPr/>
            </a:pPr>
            <a:endParaRPr lang="en-GB" sz="2900" b="1" i="1" dirty="0">
              <a:latin typeface="Arial" charset="0"/>
              <a:ea typeface="Arial" charset="0"/>
              <a:cs typeface="Arial" charset="0"/>
            </a:endParaRPr>
          </a:p>
          <a:p>
            <a:pPr algn="ctr">
              <a:tabLst>
                <a:tab pos="360363" algn="l"/>
                <a:tab pos="1143000" algn="l"/>
                <a:tab pos="1314450" algn="l"/>
              </a:tabLst>
              <a:defRPr/>
            </a:pPr>
            <a:r>
              <a:rPr lang="en-GB" sz="2900" b="1" i="1" dirty="0" smtClean="0">
                <a:latin typeface="Arial" charset="0"/>
                <a:ea typeface="Arial" charset="0"/>
                <a:cs typeface="Arial" charset="0"/>
              </a:rPr>
              <a:t>go </a:t>
            </a:r>
            <a:r>
              <a:rPr lang="en-GB" sz="2900" b="1" i="1" dirty="0">
                <a:latin typeface="Arial" charset="0"/>
                <a:ea typeface="Arial" charset="0"/>
                <a:cs typeface="Arial" charset="0"/>
              </a:rPr>
              <a:t>down/ to contract/ collapse/ </a:t>
            </a:r>
            <a:r>
              <a:rPr lang="en-GB" sz="2900" b="1" i="1" dirty="0" smtClean="0">
                <a:latin typeface="Arial" charset="0"/>
                <a:ea typeface="Arial" charset="0"/>
                <a:cs typeface="Arial" charset="0"/>
              </a:rPr>
              <a:t>slump </a:t>
            </a:r>
            <a:endParaRPr lang="en-GB" sz="2900" b="1" i="1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  <a:tabLst>
                <a:tab pos="360363" algn="l"/>
                <a:tab pos="1143000" algn="l"/>
                <a:tab pos="1314450" algn="l"/>
              </a:tabLst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56" y="3139414"/>
            <a:ext cx="38100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3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0432" y="986874"/>
            <a:ext cx="1022299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tabLst>
                <a:tab pos="360363" algn="l"/>
                <a:tab pos="1143000" algn="l"/>
                <a:tab pos="1314450" algn="l"/>
              </a:tabLst>
              <a:defRPr/>
            </a:pPr>
            <a:r>
              <a:rPr lang="en-US" sz="29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No Change </a:t>
            </a:r>
            <a:endParaRPr lang="en-US" sz="2900" b="1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lvl="2" algn="ctr">
              <a:tabLst>
                <a:tab pos="360363" algn="l"/>
                <a:tab pos="1143000" algn="l"/>
                <a:tab pos="1314450" algn="l"/>
              </a:tabLst>
              <a:defRPr/>
            </a:pPr>
            <a:endParaRPr lang="en-GB" sz="2900" b="1" i="1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lvl="2" algn="ctr">
              <a:tabLst>
                <a:tab pos="360363" algn="l"/>
                <a:tab pos="1143000" algn="l"/>
                <a:tab pos="1314450" algn="l"/>
              </a:tabLst>
              <a:defRPr/>
            </a:pPr>
            <a:r>
              <a:rPr lang="en-GB" sz="2900" b="1" i="1" dirty="0" smtClean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GB" sz="2900" b="1" i="1" dirty="0">
                <a:latin typeface="Arial" charset="0"/>
                <a:ea typeface="Arial" charset="0"/>
                <a:cs typeface="Arial" charset="0"/>
              </a:rPr>
              <a:t>remain constant/ stable/ 	</a:t>
            </a:r>
          </a:p>
          <a:p>
            <a:pPr algn="ctr">
              <a:tabLst>
                <a:tab pos="360363" algn="l"/>
                <a:tab pos="1143000" algn="l"/>
                <a:tab pos="1314450" algn="l"/>
              </a:tabLst>
              <a:defRPr/>
            </a:pPr>
            <a:r>
              <a:rPr lang="tr-TR" sz="2900" b="1" i="1" dirty="0"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en-GB" sz="2900" b="1" i="1" dirty="0">
                <a:latin typeface="Arial" charset="0"/>
                <a:ea typeface="Arial" charset="0"/>
                <a:cs typeface="Arial" charset="0"/>
              </a:rPr>
              <a:t>to stay the same/ at the same </a:t>
            </a:r>
            <a:r>
              <a:rPr lang="en-GB" sz="2900" b="1" i="1" dirty="0" smtClean="0">
                <a:latin typeface="Arial" charset="0"/>
                <a:ea typeface="Arial" charset="0"/>
                <a:cs typeface="Arial" charset="0"/>
              </a:rPr>
              <a:t>level </a:t>
            </a:r>
            <a:endParaRPr lang="en-US" sz="2900" b="1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  <a:tabLst>
                <a:tab pos="360363" algn="l"/>
                <a:tab pos="1143000" algn="l"/>
                <a:tab pos="1314450" algn="l"/>
              </a:tabLst>
              <a:defRPr/>
            </a:pPr>
            <a:endParaRPr lang="en-US" sz="29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24" y="3362590"/>
            <a:ext cx="5666232" cy="297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3504" y="363859"/>
            <a:ext cx="1124712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60363" algn="l"/>
                <a:tab pos="1143000" algn="l"/>
                <a:tab pos="1314450" algn="l"/>
              </a:tabLst>
              <a:defRPr/>
            </a:pPr>
            <a:r>
              <a:rPr lang="en-US" b="1" dirty="0">
                <a:latin typeface="Tw Cen MT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9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Degree </a:t>
            </a:r>
            <a:r>
              <a:rPr lang="en-US" sz="29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29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Change </a:t>
            </a:r>
            <a:endParaRPr lang="en-US" sz="2900" b="1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tabLst>
                <a:tab pos="360363" algn="l"/>
                <a:tab pos="1143000" algn="l"/>
                <a:tab pos="1314450" algn="l"/>
              </a:tabLst>
              <a:defRPr/>
            </a:pPr>
            <a:endParaRPr lang="en-GB" sz="2900" b="1" i="1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tabLst>
                <a:tab pos="360363" algn="l"/>
                <a:tab pos="1143000" algn="l"/>
                <a:tab pos="1314450" algn="l"/>
              </a:tabLst>
              <a:defRPr/>
            </a:pPr>
            <a:r>
              <a:rPr lang="en-GB" sz="2900" b="1" i="1" dirty="0" smtClean="0">
                <a:latin typeface="Arial" charset="0"/>
                <a:ea typeface="Arial" charset="0"/>
                <a:cs typeface="Arial" charset="0"/>
              </a:rPr>
              <a:t>dramatically</a:t>
            </a:r>
            <a:r>
              <a:rPr lang="en-GB" sz="2900" b="1" i="1" dirty="0">
                <a:latin typeface="Arial" charset="0"/>
                <a:ea typeface="Arial" charset="0"/>
                <a:cs typeface="Arial" charset="0"/>
              </a:rPr>
              <a:t>/ considerably/ </a:t>
            </a:r>
            <a:r>
              <a:rPr lang="en-GB" sz="2900" b="1" i="1" dirty="0" smtClean="0">
                <a:latin typeface="Arial" charset="0"/>
                <a:ea typeface="Arial" charset="0"/>
                <a:cs typeface="Arial" charset="0"/>
              </a:rPr>
              <a:t>significantly</a:t>
            </a:r>
            <a:r>
              <a:rPr lang="en-GB" sz="2900" b="1" i="1" dirty="0">
                <a:latin typeface="Arial" charset="0"/>
                <a:ea typeface="Arial" charset="0"/>
                <a:cs typeface="Arial" charset="0"/>
              </a:rPr>
              <a:t>/ moderately/ </a:t>
            </a:r>
            <a:r>
              <a:rPr lang="en-GB" sz="2900" b="1" i="1" dirty="0" smtClean="0">
                <a:latin typeface="Arial" charset="0"/>
                <a:ea typeface="Arial" charset="0"/>
                <a:cs typeface="Arial" charset="0"/>
              </a:rPr>
              <a:t>slightly </a:t>
            </a:r>
            <a:endParaRPr lang="en-GB" sz="2900" b="1" i="1" dirty="0"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360363" algn="l"/>
                <a:tab pos="1143000" algn="l"/>
                <a:tab pos="1314450" algn="l"/>
              </a:tabLst>
              <a:defRPr/>
            </a:pPr>
            <a:endParaRPr lang="en-US" sz="2900" dirty="0"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360363" algn="l"/>
                <a:tab pos="1143000" algn="l"/>
                <a:tab pos="1314450" algn="l"/>
              </a:tabLst>
              <a:defRPr/>
            </a:pPr>
            <a:r>
              <a:rPr lang="en-US" sz="29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GB" sz="29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128" y="2029968"/>
            <a:ext cx="7754112" cy="449275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657945">
            <a:off x="6931152" y="2910558"/>
            <a:ext cx="1078992" cy="2378204"/>
          </a:xfrm>
          <a:prstGeom prst="ellipse">
            <a:avLst/>
          </a:prstGeom>
          <a:noFill/>
          <a:ln w="730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20368228">
            <a:off x="8914237" y="3242691"/>
            <a:ext cx="1298448" cy="2596896"/>
          </a:xfrm>
          <a:prstGeom prst="ellipse">
            <a:avLst/>
          </a:prstGeom>
          <a:noFill/>
          <a:ln w="730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0303733" flipH="1">
            <a:off x="5589152" y="4321680"/>
            <a:ext cx="685977" cy="445852"/>
          </a:xfrm>
          <a:prstGeom prst="ellipse">
            <a:avLst/>
          </a:prstGeom>
          <a:noFill/>
          <a:ln w="730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9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7552" y="728395"/>
            <a:ext cx="1075334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60363" algn="l"/>
                <a:tab pos="1143000" algn="l"/>
                <a:tab pos="1314450" algn="l"/>
              </a:tabLst>
              <a:defRPr/>
            </a:pPr>
            <a:r>
              <a:rPr lang="en-US" sz="29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Speed </a:t>
            </a:r>
            <a:r>
              <a:rPr lang="en-US" sz="29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29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Change </a:t>
            </a:r>
            <a:endParaRPr lang="en-US" sz="2900" b="1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tabLst>
                <a:tab pos="360363" algn="l"/>
                <a:tab pos="1143000" algn="l"/>
                <a:tab pos="1314450" algn="l"/>
              </a:tabLst>
              <a:defRPr/>
            </a:pPr>
            <a:endParaRPr lang="en-GB" sz="2900" b="1" i="1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tabLst>
                <a:tab pos="360363" algn="l"/>
                <a:tab pos="1143000" algn="l"/>
                <a:tab pos="1314450" algn="l"/>
              </a:tabLst>
              <a:defRPr/>
            </a:pPr>
            <a:r>
              <a:rPr lang="en-GB" sz="2900" b="1" i="1" dirty="0" smtClean="0">
                <a:latin typeface="Arial" charset="0"/>
                <a:ea typeface="Arial" charset="0"/>
                <a:cs typeface="Arial" charset="0"/>
              </a:rPr>
              <a:t>rapidly</a:t>
            </a:r>
            <a:r>
              <a:rPr lang="en-GB" sz="2900" b="1" i="1" dirty="0">
                <a:latin typeface="Arial" charset="0"/>
                <a:ea typeface="Arial" charset="0"/>
                <a:cs typeface="Arial" charset="0"/>
              </a:rPr>
              <a:t>/ quickly/ suddenly/ </a:t>
            </a:r>
            <a:r>
              <a:rPr lang="en-GB" sz="2900" b="1" i="1" dirty="0" smtClean="0">
                <a:latin typeface="Arial" charset="0"/>
                <a:ea typeface="Arial" charset="0"/>
                <a:cs typeface="Arial" charset="0"/>
              </a:rPr>
              <a:t>gradually</a:t>
            </a:r>
            <a:r>
              <a:rPr lang="en-GB" sz="2900" b="1" i="1" dirty="0">
                <a:latin typeface="Arial" charset="0"/>
                <a:ea typeface="Arial" charset="0"/>
                <a:cs typeface="Arial" charset="0"/>
              </a:rPr>
              <a:t>/ steadily/ </a:t>
            </a:r>
            <a:r>
              <a:rPr lang="en-GB" sz="2900" b="1" i="1" dirty="0" smtClean="0">
                <a:latin typeface="Arial" charset="0"/>
                <a:ea typeface="Arial" charset="0"/>
                <a:cs typeface="Arial" charset="0"/>
              </a:rPr>
              <a:t>slowly </a:t>
            </a:r>
            <a:endParaRPr lang="en-GB" sz="29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84" y="2493264"/>
            <a:ext cx="6223000" cy="3810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1566649">
            <a:off x="6619549" y="3260558"/>
            <a:ext cx="934740" cy="1830350"/>
          </a:xfrm>
          <a:prstGeom prst="ellipse">
            <a:avLst/>
          </a:prstGeom>
          <a:noFill/>
          <a:ln w="730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20368228">
            <a:off x="8542752" y="3440881"/>
            <a:ext cx="878432" cy="2392718"/>
          </a:xfrm>
          <a:prstGeom prst="ellipse">
            <a:avLst/>
          </a:prstGeom>
          <a:noFill/>
          <a:ln w="730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0303733" flipH="1">
            <a:off x="5661323" y="4445286"/>
            <a:ext cx="685977" cy="445852"/>
          </a:xfrm>
          <a:prstGeom prst="ellipse">
            <a:avLst/>
          </a:prstGeom>
          <a:noFill/>
          <a:ln w="730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9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Always mention </a:t>
            </a:r>
            <a:endParaRPr lang="en-US" b="1" dirty="0"/>
          </a:p>
        </p:txBody>
      </p:sp>
      <p:sp>
        <p:nvSpPr>
          <p:cNvPr id="4" name="Oval Callout 3"/>
          <p:cNvSpPr/>
          <p:nvPr/>
        </p:nvSpPr>
        <p:spPr>
          <a:xfrm>
            <a:off x="838200" y="1554480"/>
            <a:ext cx="7958328" cy="3840480"/>
          </a:xfrm>
          <a:prstGeom prst="wedgeEllipseCallout">
            <a:avLst>
              <a:gd name="adj1" fmla="val -49132"/>
              <a:gd name="adj2" fmla="val 53258"/>
            </a:avLst>
          </a:prstGeom>
          <a:solidFill>
            <a:schemeClr val="accent4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76212" y="2104265"/>
            <a:ext cx="75971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u="sng" dirty="0" smtClean="0"/>
              <a:t>source</a:t>
            </a:r>
            <a:r>
              <a:rPr lang="en-US" sz="2800" dirty="0" smtClean="0"/>
              <a:t> of the graph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 the representation shows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u="sng" dirty="0" smtClean="0"/>
              <a:t>X &amp; Y axes/ segments</a:t>
            </a:r>
            <a:r>
              <a:rPr lang="en-US" sz="2800" dirty="0" smtClean="0"/>
              <a:t> represent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Which part the audience should look at</a:t>
            </a:r>
          </a:p>
          <a:p>
            <a:pPr algn="ctr"/>
            <a:r>
              <a:rPr lang="en-US" sz="2800" dirty="0" smtClean="0"/>
              <a:t>(use a </a:t>
            </a:r>
            <a:r>
              <a:rPr lang="en-US" sz="2800" u="sng" dirty="0" smtClean="0"/>
              <a:t>laser pointer</a:t>
            </a:r>
            <a:r>
              <a:rPr lang="en-US" sz="2800" dirty="0" smtClean="0"/>
              <a:t> or </a:t>
            </a:r>
            <a:r>
              <a:rPr lang="en-US" sz="2800" u="sng" dirty="0" smtClean="0"/>
              <a:t>animation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5</a:t>
            </a:r>
            <a:r>
              <a:rPr lang="en-US" sz="2800" dirty="0" smtClean="0"/>
              <a:t>.   Why what you refer to matters</a:t>
            </a:r>
          </a:p>
        </p:txBody>
      </p:sp>
    </p:spTree>
    <p:extLst>
      <p:ext uri="{BB962C8B-B14F-4D97-AF65-F5344CB8AC3E}">
        <p14:creationId xmlns:p14="http://schemas.microsoft.com/office/powerpoint/2010/main" val="74620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Reminders: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0712" cy="43513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Do not reveal your graph before you refer to it.</a:t>
            </a:r>
          </a:p>
          <a:p>
            <a:r>
              <a:rPr lang="en-US" sz="3200" b="1" dirty="0" smtClean="0"/>
              <a:t>Write the title of your graph.</a:t>
            </a:r>
          </a:p>
          <a:p>
            <a:r>
              <a:rPr lang="en-US" sz="3200" b="1" dirty="0" smtClean="0"/>
              <a:t>Cite your source under your graph.</a:t>
            </a:r>
          </a:p>
          <a:p>
            <a:r>
              <a:rPr lang="en-US" sz="3200" b="1" dirty="0"/>
              <a:t>U</a:t>
            </a:r>
            <a:r>
              <a:rPr lang="en-US" sz="3200" b="1" dirty="0" smtClean="0"/>
              <a:t>se legible font size to write what each color/ axis represents.</a:t>
            </a:r>
          </a:p>
          <a:p>
            <a:pPr algn="just"/>
            <a:r>
              <a:rPr lang="tr-TR" altLang="en-US" sz="3200" b="1" dirty="0" smtClean="0"/>
              <a:t>Do not </a:t>
            </a:r>
            <a:r>
              <a:rPr lang="tr-TR" altLang="en-US" sz="3200" b="1" dirty="0" err="1" smtClean="0"/>
              <a:t>use</a:t>
            </a:r>
            <a:r>
              <a:rPr lang="tr-TR" altLang="en-US" sz="3200" b="1" dirty="0" smtClean="0"/>
              <a:t> 3D </a:t>
            </a:r>
            <a:r>
              <a:rPr lang="tr-TR" altLang="en-US" sz="3200" b="1" dirty="0" err="1"/>
              <a:t>graphs</a:t>
            </a:r>
            <a:r>
              <a:rPr lang="tr-TR" altLang="en-US" sz="3200" b="1" dirty="0"/>
              <a:t> </a:t>
            </a:r>
            <a:r>
              <a:rPr lang="tr-TR" altLang="en-US" sz="3200" b="1" dirty="0" smtClean="0"/>
              <a:t> as </a:t>
            </a:r>
            <a:r>
              <a:rPr lang="tr-TR" altLang="en-US" sz="3200" b="1" dirty="0" err="1" smtClean="0"/>
              <a:t>they</a:t>
            </a:r>
            <a:r>
              <a:rPr lang="tr-TR" altLang="en-US" sz="3200" b="1" dirty="0" smtClean="0"/>
              <a:t> </a:t>
            </a:r>
            <a:r>
              <a:rPr lang="tr-TR" altLang="en-US" sz="3200" b="1" dirty="0" err="1" smtClean="0"/>
              <a:t>are</a:t>
            </a:r>
            <a:r>
              <a:rPr lang="tr-TR" altLang="en-US" sz="3200" b="1" dirty="0" smtClean="0"/>
              <a:t> </a:t>
            </a:r>
            <a:r>
              <a:rPr lang="tr-TR" altLang="en-US" sz="3200" b="1" dirty="0" err="1"/>
              <a:t>harder</a:t>
            </a:r>
            <a:r>
              <a:rPr lang="tr-TR" altLang="en-US" sz="3200" b="1" dirty="0"/>
              <a:t> </a:t>
            </a:r>
            <a:r>
              <a:rPr lang="tr-TR" altLang="en-US" sz="3200" b="1" dirty="0" err="1"/>
              <a:t>to</a:t>
            </a:r>
            <a:r>
              <a:rPr lang="tr-TR" altLang="en-US" sz="3200" b="1" dirty="0"/>
              <a:t> </a:t>
            </a:r>
            <a:r>
              <a:rPr lang="tr-TR" altLang="en-US" sz="3200" b="1" dirty="0" err="1"/>
              <a:t>understand</a:t>
            </a:r>
            <a:r>
              <a:rPr lang="tr-TR" altLang="en-US" sz="3200" b="1" dirty="0" smtClean="0"/>
              <a:t>.</a:t>
            </a:r>
          </a:p>
          <a:p>
            <a:r>
              <a:rPr lang="tr-TR" altLang="en-US" sz="3200" b="1" dirty="0" err="1" smtClean="0"/>
              <a:t>Keep</a:t>
            </a:r>
            <a:r>
              <a:rPr lang="tr-TR" altLang="en-US" sz="3200" b="1" dirty="0" smtClean="0"/>
              <a:t> </a:t>
            </a:r>
            <a:r>
              <a:rPr lang="tr-TR" altLang="en-US" sz="3200" b="1" dirty="0" err="1" smtClean="0"/>
              <a:t>your</a:t>
            </a:r>
            <a:r>
              <a:rPr lang="tr-TR" altLang="en-US" sz="3200" b="1" dirty="0" smtClean="0"/>
              <a:t> </a:t>
            </a:r>
            <a:r>
              <a:rPr lang="tr-TR" altLang="en-US" sz="3200" b="1" dirty="0" err="1" smtClean="0"/>
              <a:t>graph</a:t>
            </a:r>
            <a:r>
              <a:rPr lang="tr-TR" altLang="en-US" sz="3200" b="1" dirty="0" smtClean="0"/>
              <a:t> as </a:t>
            </a:r>
            <a:r>
              <a:rPr lang="tr-TR" altLang="en-US" sz="3200" b="1" dirty="0" err="1" smtClean="0"/>
              <a:t>simple</a:t>
            </a:r>
            <a:r>
              <a:rPr lang="tr-TR" altLang="en-US" sz="3200" b="1" dirty="0" smtClean="0"/>
              <a:t> as </a:t>
            </a:r>
            <a:r>
              <a:rPr lang="tr-TR" altLang="en-US" sz="3200" b="1" dirty="0" err="1" smtClean="0"/>
              <a:t>possible</a:t>
            </a:r>
            <a:r>
              <a:rPr lang="tr-TR" altLang="en-US" sz="3200" b="1" dirty="0" smtClean="0"/>
              <a:t>.</a:t>
            </a:r>
          </a:p>
          <a:p>
            <a:r>
              <a:rPr lang="tr-TR" altLang="en-US" sz="3200" b="1" dirty="0" err="1" smtClean="0"/>
              <a:t>Refer</a:t>
            </a:r>
            <a:r>
              <a:rPr lang="tr-TR" altLang="en-US" sz="3200" b="1" dirty="0" smtClean="0"/>
              <a:t> </a:t>
            </a:r>
            <a:r>
              <a:rPr lang="tr-TR" altLang="en-US" sz="3200" b="1" dirty="0" err="1" smtClean="0"/>
              <a:t>to</a:t>
            </a:r>
            <a:r>
              <a:rPr lang="tr-TR" altLang="en-US" sz="3200" b="1" dirty="0" smtClean="0"/>
              <a:t> </a:t>
            </a:r>
            <a:r>
              <a:rPr lang="tr-TR" altLang="en-US" sz="3200" b="1" dirty="0" err="1" smtClean="0"/>
              <a:t>the</a:t>
            </a:r>
            <a:r>
              <a:rPr lang="tr-TR" altLang="en-US" sz="3200" b="1" dirty="0" smtClean="0"/>
              <a:t> </a:t>
            </a:r>
            <a:r>
              <a:rPr lang="tr-TR" altLang="en-US" sz="3200" b="1" dirty="0" err="1" smtClean="0"/>
              <a:t>part</a:t>
            </a:r>
            <a:r>
              <a:rPr lang="tr-TR" altLang="en-US" sz="3200" b="1" dirty="0" smtClean="0"/>
              <a:t> </a:t>
            </a:r>
            <a:r>
              <a:rPr lang="tr-TR" altLang="en-US" sz="3200" b="1" dirty="0" err="1" smtClean="0"/>
              <a:t>that</a:t>
            </a:r>
            <a:r>
              <a:rPr lang="tr-TR" altLang="en-US" sz="3200" b="1" dirty="0" smtClean="0"/>
              <a:t> </a:t>
            </a:r>
            <a:r>
              <a:rPr lang="tr-TR" altLang="en-US" sz="3200" b="1" dirty="0" err="1" smtClean="0"/>
              <a:t>matters</a:t>
            </a:r>
            <a:r>
              <a:rPr lang="tr-TR" altLang="en-US" sz="3200" b="1" dirty="0" smtClean="0"/>
              <a:t> </a:t>
            </a:r>
            <a:r>
              <a:rPr lang="tr-TR" altLang="en-US" sz="3200" b="1" dirty="0" err="1" smtClean="0"/>
              <a:t>with</a:t>
            </a:r>
            <a:r>
              <a:rPr lang="tr-TR" altLang="en-US" sz="3200" b="1" dirty="0" smtClean="0"/>
              <a:t> </a:t>
            </a:r>
            <a:r>
              <a:rPr lang="tr-TR" altLang="en-US" sz="3200" b="1" dirty="0" err="1" smtClean="0"/>
              <a:t>animation</a:t>
            </a:r>
            <a:r>
              <a:rPr lang="tr-TR" altLang="en-US" sz="3200" b="1" dirty="0" smtClean="0"/>
              <a:t> </a:t>
            </a:r>
            <a:r>
              <a:rPr lang="tr-TR" altLang="en-US" sz="3200" b="1" dirty="0" err="1" smtClean="0"/>
              <a:t>or</a:t>
            </a:r>
            <a:r>
              <a:rPr lang="tr-TR" altLang="en-US" sz="3200" b="1" smtClean="0"/>
              <a:t> a pointer</a:t>
            </a:r>
            <a:r>
              <a:rPr lang="tr-TR" altLang="en-US" sz="3200" b="1" dirty="0" smtClean="0"/>
              <a:t>.</a:t>
            </a:r>
            <a:endParaRPr lang="tr-TR" altLang="en-US" sz="3200" b="1" dirty="0"/>
          </a:p>
          <a:p>
            <a:pPr>
              <a:buNone/>
            </a:pPr>
            <a:endParaRPr lang="tr-TR" alt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4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304" y="1556798"/>
            <a:ext cx="3295392" cy="3295392"/>
          </a:xfrm>
        </p:spPr>
      </p:pic>
    </p:spTree>
    <p:extLst>
      <p:ext uri="{BB962C8B-B14F-4D97-AF65-F5344CB8AC3E}">
        <p14:creationId xmlns:p14="http://schemas.microsoft.com/office/powerpoint/2010/main" val="167819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132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Why use graphs?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Numerical data shows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altLang="en-US" dirty="0" smtClean="0"/>
          </a:p>
          <a:p>
            <a:r>
              <a:rPr lang="tr-TR" altLang="en-US" dirty="0" err="1" smtClean="0"/>
              <a:t>spatial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information</a:t>
            </a:r>
            <a:endParaRPr lang="tr-TR" altLang="en-US" dirty="0" smtClean="0"/>
          </a:p>
          <a:p>
            <a:endParaRPr lang="tr-TR" altLang="en-US" dirty="0"/>
          </a:p>
          <a:p>
            <a:endParaRPr lang="tr-TR" altLang="en-US" dirty="0" smtClean="0"/>
          </a:p>
          <a:p>
            <a:r>
              <a:rPr lang="tr-TR" altLang="en-US" dirty="0" err="1" smtClean="0"/>
              <a:t>steps</a:t>
            </a:r>
            <a:r>
              <a:rPr lang="tr-TR" altLang="en-US" dirty="0" smtClean="0"/>
              <a:t> </a:t>
            </a:r>
            <a:r>
              <a:rPr lang="tr-TR" altLang="en-US" dirty="0"/>
              <a:t>in a </a:t>
            </a:r>
            <a:r>
              <a:rPr lang="tr-TR" altLang="en-US" dirty="0" err="1" smtClean="0"/>
              <a:t>process</a:t>
            </a:r>
            <a:endParaRPr lang="tr-TR" altLang="en-US" dirty="0" smtClean="0"/>
          </a:p>
          <a:p>
            <a:endParaRPr lang="tr-TR" altLang="en-US" dirty="0"/>
          </a:p>
          <a:p>
            <a:endParaRPr lang="tr-TR" altLang="en-US" dirty="0" smtClean="0"/>
          </a:p>
          <a:p>
            <a:r>
              <a:rPr lang="tr-TR" altLang="en-US" dirty="0" err="1" smtClean="0"/>
              <a:t>numerical</a:t>
            </a:r>
            <a:r>
              <a:rPr lang="tr-TR" altLang="en-US" dirty="0" smtClean="0"/>
              <a:t> </a:t>
            </a:r>
            <a:r>
              <a:rPr lang="tr-TR" altLang="en-US" dirty="0" err="1"/>
              <a:t>relationships</a:t>
            </a:r>
            <a:r>
              <a:rPr lang="tr-TR" alt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74" y="3455133"/>
            <a:ext cx="1755678" cy="1683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511" y="4001294"/>
            <a:ext cx="2708656" cy="2708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79" y="1292638"/>
            <a:ext cx="2941315" cy="23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8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Graphics help the presenter to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838200" y="1535681"/>
            <a:ext cx="10460736" cy="531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tr-TR" altLang="en-US" sz="2800" dirty="0" smtClean="0"/>
              <a:t> </a:t>
            </a:r>
            <a:r>
              <a:rPr lang="en-US" altLang="en-US" sz="2800" dirty="0"/>
              <a:t>i</a:t>
            </a:r>
            <a:r>
              <a:rPr lang="en-US" sz="2800" dirty="0" smtClean="0"/>
              <a:t>ncrease </a:t>
            </a:r>
            <a:r>
              <a:rPr lang="en-US" sz="2800" dirty="0"/>
              <a:t>credibility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endParaRPr lang="tr-TR" altLang="en-US" sz="2800" dirty="0" smtClean="0"/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clarify</a:t>
            </a:r>
            <a:r>
              <a:rPr lang="tr-TR" altLang="en-US" sz="2800" dirty="0"/>
              <a:t>, </a:t>
            </a:r>
            <a:r>
              <a:rPr lang="tr-TR" altLang="en-US" sz="2800" dirty="0" err="1"/>
              <a:t>emphasize</a:t>
            </a:r>
            <a:r>
              <a:rPr lang="tr-TR" altLang="en-US" sz="2800" dirty="0"/>
              <a:t>, </a:t>
            </a:r>
            <a:r>
              <a:rPr lang="tr-TR" altLang="en-US" sz="2800" dirty="0" err="1" smtClean="0"/>
              <a:t>summarize</a:t>
            </a:r>
            <a:r>
              <a:rPr lang="tr-TR" altLang="en-US" sz="2800" dirty="0" smtClean="0"/>
              <a:t> </a:t>
            </a:r>
            <a:r>
              <a:rPr lang="tr-TR" altLang="en-US" sz="2800" dirty="0"/>
              <a:t>&amp;</a:t>
            </a:r>
            <a:r>
              <a:rPr lang="tr-TR" altLang="en-US" sz="2800" dirty="0" smtClean="0"/>
              <a:t> </a:t>
            </a:r>
            <a:r>
              <a:rPr lang="tr-TR" altLang="en-US" sz="2800" dirty="0"/>
              <a:t>organize </a:t>
            </a:r>
            <a:r>
              <a:rPr lang="tr-TR" altLang="en-US" sz="2800" dirty="0" err="1" smtClean="0"/>
              <a:t>information</a:t>
            </a:r>
            <a:r>
              <a:rPr lang="tr-TR" altLang="en-US" sz="2800" dirty="0" smtClean="0"/>
              <a:t> </a:t>
            </a:r>
            <a:endParaRPr lang="tr-TR" altLang="en-US" sz="2800" dirty="0"/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endParaRPr lang="tr-TR" altLang="en-US" sz="2800" dirty="0"/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tr-TR" altLang="en-US" sz="2800" dirty="0" smtClean="0"/>
              <a:t> </a:t>
            </a:r>
            <a:r>
              <a:rPr lang="tr-TR" altLang="en-US" sz="2800" dirty="0" err="1"/>
              <a:t>capture</a:t>
            </a:r>
            <a:r>
              <a:rPr lang="tr-TR" altLang="en-US" sz="2800" dirty="0"/>
              <a:t> </a:t>
            </a:r>
            <a:r>
              <a:rPr lang="tr-TR" altLang="en-US" sz="2800" dirty="0" smtClean="0"/>
              <a:t> </a:t>
            </a:r>
            <a:r>
              <a:rPr lang="tr-TR" altLang="en-US" sz="2800" dirty="0" err="1"/>
              <a:t>attention</a:t>
            </a:r>
            <a:r>
              <a:rPr lang="tr-TR" altLang="en-US" sz="2800" dirty="0"/>
              <a:t> </a:t>
            </a:r>
            <a:r>
              <a:rPr lang="tr-TR" altLang="en-US" sz="2800" dirty="0" smtClean="0"/>
              <a:t> 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endParaRPr lang="tr-TR" altLang="en-US" sz="2800" dirty="0"/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remember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information</a:t>
            </a:r>
            <a:endParaRPr lang="tr-TR" altLang="en-US" sz="2800" dirty="0" smtClean="0"/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endParaRPr lang="tr-TR" altLang="en-US" sz="2800" dirty="0" smtClean="0"/>
          </a:p>
          <a:p>
            <a:pPr>
              <a:lnSpc>
                <a:spcPct val="80000"/>
              </a:lnSpc>
            </a:pPr>
            <a:r>
              <a:rPr lang="en-US" sz="4400" b="1" dirty="0">
                <a:latin typeface="+mj-lt"/>
              </a:rPr>
              <a:t>Graphics help the </a:t>
            </a:r>
            <a:r>
              <a:rPr lang="en-US" sz="4400" b="1" dirty="0" smtClean="0">
                <a:latin typeface="+mj-lt"/>
              </a:rPr>
              <a:t>audience  to</a:t>
            </a:r>
          </a:p>
          <a:p>
            <a:pPr>
              <a:lnSpc>
                <a:spcPct val="80000"/>
              </a:lnSpc>
            </a:pPr>
            <a:endParaRPr lang="en-US" sz="4400" b="1" dirty="0" smtClean="0">
              <a:latin typeface="+mj-lt"/>
            </a:endParaRP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en-US" altLang="en-US" sz="2800" dirty="0"/>
              <a:t>g</a:t>
            </a:r>
            <a:r>
              <a:rPr lang="tr-TR" altLang="en-US" sz="2800" dirty="0" err="1" smtClean="0"/>
              <a:t>rasp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information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more</a:t>
            </a:r>
            <a:r>
              <a:rPr lang="tr-TR" altLang="en-US" sz="2800" dirty="0" smtClean="0"/>
              <a:t> </a:t>
            </a:r>
            <a:r>
              <a:rPr lang="tr-TR" altLang="en-US" sz="2800" dirty="0" err="1" smtClean="0"/>
              <a:t>easily</a:t>
            </a:r>
            <a:endParaRPr lang="tr-TR" altLang="en-US" sz="2800" dirty="0" smtClean="0"/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endParaRPr lang="tr-TR" altLang="en-US" sz="2800" dirty="0" smtClean="0"/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tr-TR" altLang="en-US" sz="2800" dirty="0" err="1"/>
              <a:t>remember</a:t>
            </a:r>
            <a:r>
              <a:rPr lang="tr-TR" altLang="en-US" sz="2800" dirty="0"/>
              <a:t> </a:t>
            </a:r>
            <a:r>
              <a:rPr lang="tr-TR" altLang="en-US" sz="2800" dirty="0" err="1"/>
              <a:t>information</a:t>
            </a:r>
            <a:endParaRPr lang="tr-TR" altLang="en-US" sz="2800" dirty="0"/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endParaRPr lang="tr-TR" alt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232" y="1711833"/>
            <a:ext cx="22193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4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50" y="1572133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Types of Visual Representations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70" y="4502182"/>
            <a:ext cx="1578134" cy="157813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82" y="3310128"/>
            <a:ext cx="3030568" cy="3300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8" y="3049748"/>
            <a:ext cx="3732784" cy="373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3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1" y="5638800"/>
            <a:ext cx="3215945" cy="86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Century Gothic" charset="0"/>
                <a:ea typeface="Times New Roman" charset="0"/>
                <a:cs typeface="Times New Roman" charset="0"/>
              </a:rPr>
              <a:t>Bar Graph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530600" y="1244600"/>
          <a:ext cx="5664200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76400" y="2895600"/>
            <a:ext cx="2621280" cy="2781300"/>
            <a:chOff x="152400" y="2895600"/>
            <a:chExt cx="2621280" cy="2781419"/>
          </a:xfrm>
        </p:grpSpPr>
        <p:grpSp>
          <p:nvGrpSpPr>
            <p:cNvPr id="30728" name="Group 17"/>
            <p:cNvGrpSpPr>
              <a:grpSpLocks/>
            </p:cNvGrpSpPr>
            <p:nvPr/>
          </p:nvGrpSpPr>
          <p:grpSpPr bwMode="auto">
            <a:xfrm>
              <a:off x="152400" y="2895600"/>
              <a:ext cx="2362200" cy="800219"/>
              <a:chOff x="152400" y="2895600"/>
              <a:chExt cx="2362200" cy="800219"/>
            </a:xfrm>
          </p:grpSpPr>
          <p:cxnSp>
            <p:nvCxnSpPr>
              <p:cNvPr id="9" name="Straight Arrow Connector 8"/>
              <p:cNvCxnSpPr>
                <a:cxnSpLocks noChangeShapeType="1"/>
              </p:cNvCxnSpPr>
              <p:nvPr/>
            </p:nvCxnSpPr>
            <p:spPr bwMode="auto">
              <a:xfrm>
                <a:off x="1447800" y="3429023"/>
                <a:ext cx="1066800" cy="1588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" name="TextBox 10"/>
              <p:cNvSpPr txBox="1"/>
              <p:nvPr/>
            </p:nvSpPr>
            <p:spPr>
              <a:xfrm>
                <a:off x="152400" y="2895600"/>
                <a:ext cx="1524000" cy="800134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300" b="1" dirty="0">
                    <a:latin typeface="Century Gothic" pitchFamily="34" charset="0"/>
                  </a:rPr>
                  <a:t>Vertical Axis </a:t>
                </a:r>
              </a:p>
            </p:txBody>
          </p:sp>
        </p:grpSp>
        <p:grpSp>
          <p:nvGrpSpPr>
            <p:cNvPr id="30729" name="Group 16"/>
            <p:cNvGrpSpPr>
              <a:grpSpLocks/>
            </p:cNvGrpSpPr>
            <p:nvPr/>
          </p:nvGrpSpPr>
          <p:grpSpPr bwMode="auto">
            <a:xfrm>
              <a:off x="152400" y="4876885"/>
              <a:ext cx="2621280" cy="800134"/>
              <a:chOff x="152400" y="4876885"/>
              <a:chExt cx="2621280" cy="800134"/>
            </a:xfrm>
          </p:grpSpPr>
          <p:cxnSp>
            <p:nvCxnSpPr>
              <p:cNvPr id="10" name="Straight Arrow Connector 9"/>
              <p:cNvCxnSpPr>
                <a:cxnSpLocks noChangeShapeType="1"/>
              </p:cNvCxnSpPr>
              <p:nvPr/>
            </p:nvCxnSpPr>
            <p:spPr bwMode="auto">
              <a:xfrm flipV="1">
                <a:off x="1600200" y="4876885"/>
                <a:ext cx="1173480" cy="304813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152400" y="4876885"/>
                <a:ext cx="1600200" cy="800134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300" b="1" dirty="0">
                    <a:latin typeface="Century Gothic" pitchFamily="34" charset="0"/>
                  </a:rPr>
                  <a:t>Horizontal Axis </a:t>
                </a:r>
              </a:p>
            </p:txBody>
          </p:sp>
        </p:grp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7620000" y="4267201"/>
            <a:ext cx="2471738" cy="885825"/>
            <a:chOff x="6215742" y="5047344"/>
            <a:chExt cx="2471058" cy="885332"/>
          </a:xfrm>
        </p:grpSpPr>
        <p:cxnSp>
          <p:nvCxnSpPr>
            <p:cNvPr id="21" name="Straight Arrow Connector 20"/>
            <p:cNvCxnSpPr>
              <a:cxnSpLocks noChangeShapeType="1"/>
            </p:cNvCxnSpPr>
            <p:nvPr/>
          </p:nvCxnSpPr>
          <p:spPr bwMode="auto">
            <a:xfrm rot="10800000">
              <a:off x="6215742" y="5047344"/>
              <a:ext cx="1066507" cy="609261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7163219" y="5486837"/>
              <a:ext cx="1523581" cy="445839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300" b="1" dirty="0">
                  <a:latin typeface="Century Gothic" pitchFamily="34" charset="0"/>
                </a:rPr>
                <a:t>Column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002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91000" y="5638800"/>
            <a:ext cx="4114800" cy="86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Century Gothic" charset="0"/>
                <a:ea typeface="Times New Roman" charset="0"/>
                <a:cs typeface="Times New Roman" charset="0"/>
              </a:rPr>
              <a:t>Line</a:t>
            </a:r>
            <a:r>
              <a:rPr lang="en-US" altLang="en-US" sz="1800" b="1" i="1" dirty="0">
                <a:solidFill>
                  <a:srgbClr val="FF0000"/>
                </a:solidFill>
                <a:latin typeface="Tw Cen MT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  <a:latin typeface="Century Gothic" charset="0"/>
                <a:ea typeface="Times New Roman" charset="0"/>
                <a:cs typeface="Times New Roman" charset="0"/>
              </a:rPr>
              <a:t>Graph</a:t>
            </a:r>
          </a:p>
        </p:txBody>
      </p:sp>
      <p:graphicFrame>
        <p:nvGraphicFramePr>
          <p:cNvPr id="32771" name="Chart 7"/>
          <p:cNvGraphicFramePr>
            <a:graphicFrameLocks/>
          </p:cNvGraphicFramePr>
          <p:nvPr/>
        </p:nvGraphicFramePr>
        <p:xfrm>
          <a:off x="3124200" y="13716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" imgW="6096528" imgH="4066384" progId="Excel.Chart.8">
                  <p:embed/>
                </p:oleObj>
              </mc:Choice>
              <mc:Fallback>
                <p:oleObj r:id="rId3" imgW="6096528" imgH="406638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3716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Chart 9"/>
          <p:cNvGraphicFramePr>
            <a:graphicFrameLocks/>
          </p:cNvGraphicFramePr>
          <p:nvPr/>
        </p:nvGraphicFramePr>
        <p:xfrm>
          <a:off x="4038600" y="1600200"/>
          <a:ext cx="38862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5" imgW="3883489" imgH="2895851" progId="Excel.Chart.8">
                  <p:embed/>
                </p:oleObj>
              </mc:Choice>
              <mc:Fallback>
                <p:oleObj r:id="rId5" imgW="3883489" imgH="289585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600200"/>
                        <a:ext cx="38862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Freeform 6"/>
          <p:cNvSpPr>
            <a:spLocks/>
          </p:cNvSpPr>
          <p:nvPr/>
        </p:nvSpPr>
        <p:spPr bwMode="auto">
          <a:xfrm>
            <a:off x="4343400" y="2590800"/>
            <a:ext cx="3200400" cy="1106488"/>
          </a:xfrm>
          <a:custGeom>
            <a:avLst/>
            <a:gdLst>
              <a:gd name="T0" fmla="*/ 5220 w 5220"/>
              <a:gd name="T1" fmla="*/ 2722 h 2722"/>
              <a:gd name="T2" fmla="*/ 2910 w 5220"/>
              <a:gd name="T3" fmla="*/ 232 h 2722"/>
              <a:gd name="T4" fmla="*/ 0 w 5220"/>
              <a:gd name="T5" fmla="*/ 1332 h 2722"/>
              <a:gd name="T6" fmla="*/ 0 60000 65536"/>
              <a:gd name="T7" fmla="*/ 0 60000 65536"/>
              <a:gd name="T8" fmla="*/ 0 60000 65536"/>
              <a:gd name="T9" fmla="*/ 0 w 5220"/>
              <a:gd name="T10" fmla="*/ 0 h 2722"/>
              <a:gd name="T11" fmla="*/ 5220 w 5220"/>
              <a:gd name="T12" fmla="*/ 2722 h 27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20" h="2722">
                <a:moveTo>
                  <a:pt x="5220" y="2722"/>
                </a:moveTo>
                <a:cubicBezTo>
                  <a:pt x="4500" y="1593"/>
                  <a:pt x="3780" y="464"/>
                  <a:pt x="2910" y="232"/>
                </a:cubicBezTo>
                <a:cubicBezTo>
                  <a:pt x="2040" y="0"/>
                  <a:pt x="488" y="1147"/>
                  <a:pt x="0" y="1332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7239000" y="1524001"/>
            <a:ext cx="3276600" cy="3482975"/>
            <a:chOff x="5715000" y="1524000"/>
            <a:chExt cx="3276600" cy="3483352"/>
          </a:xfrm>
        </p:grpSpPr>
        <p:cxnSp>
          <p:nvCxnSpPr>
            <p:cNvPr id="15" name="Straight Arrow Connector 14"/>
            <p:cNvCxnSpPr>
              <a:cxnSpLocks noChangeShapeType="1"/>
            </p:cNvCxnSpPr>
            <p:nvPr/>
          </p:nvCxnSpPr>
          <p:spPr bwMode="auto">
            <a:xfrm rot="10800000" flipV="1">
              <a:off x="5791200" y="2133666"/>
              <a:ext cx="1373188" cy="22862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 rot="10800000">
              <a:off x="5715000" y="3886456"/>
              <a:ext cx="1143000" cy="53345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7162800" y="2667124"/>
              <a:ext cx="1600200" cy="492178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b="1" dirty="0">
                  <a:latin typeface="Century Gothic" pitchFamily="34" charset="0"/>
                </a:rPr>
                <a:t>Curve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34200" y="1524000"/>
              <a:ext cx="2057400" cy="89227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b="1" dirty="0">
                  <a:latin typeface="Century Gothic" pitchFamily="34" charset="0"/>
                </a:rPr>
                <a:t>Undulating Line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81800" y="4115080"/>
              <a:ext cx="2057400" cy="89227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b="1" dirty="0">
                  <a:latin typeface="Century Gothic" pitchFamily="34" charset="0"/>
                </a:rPr>
                <a:t>Fluctuating Line </a:t>
              </a:r>
            </a:p>
          </p:txBody>
        </p:sp>
        <p:cxnSp>
          <p:nvCxnSpPr>
            <p:cNvPr id="23" name="Straight Arrow Connector 22"/>
            <p:cNvCxnSpPr>
              <a:cxnSpLocks noChangeShapeType="1"/>
            </p:cNvCxnSpPr>
            <p:nvPr/>
          </p:nvCxnSpPr>
          <p:spPr bwMode="auto">
            <a:xfrm rot="10800000" flipV="1">
              <a:off x="5791200" y="2971957"/>
              <a:ext cx="1373188" cy="22703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298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48200" y="5562600"/>
            <a:ext cx="3276600" cy="86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Century Gothic" charset="0"/>
                <a:ea typeface="Times New Roman" charset="0"/>
                <a:cs typeface="Times New Roman" charset="0"/>
              </a:rPr>
              <a:t>Pie Chart </a:t>
            </a:r>
          </a:p>
        </p:txBody>
      </p:sp>
      <p:graphicFrame>
        <p:nvGraphicFramePr>
          <p:cNvPr id="31747" name="Chart 6"/>
          <p:cNvGraphicFramePr>
            <a:graphicFrameLocks/>
          </p:cNvGraphicFramePr>
          <p:nvPr/>
        </p:nvGraphicFramePr>
        <p:xfrm>
          <a:off x="3200400" y="1676400"/>
          <a:ext cx="60960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3" imgW="6096528" imgH="3505504" progId="Excel.Chart.8">
                  <p:embed/>
                </p:oleObj>
              </mc:Choice>
              <mc:Fallback>
                <p:oleObj r:id="rId3" imgW="6096528" imgH="350550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76400"/>
                        <a:ext cx="60960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905000" y="1447800"/>
            <a:ext cx="2514600" cy="1066800"/>
            <a:chOff x="381000" y="1447800"/>
            <a:chExt cx="2514600" cy="1066800"/>
          </a:xfrm>
        </p:grpSpPr>
        <p:cxnSp>
          <p:nvCxnSpPr>
            <p:cNvPr id="9" name="Straight Arrow Connector 8"/>
            <p:cNvCxnSpPr>
              <a:cxnSpLocks noChangeShapeType="1"/>
            </p:cNvCxnSpPr>
            <p:nvPr/>
          </p:nvCxnSpPr>
          <p:spPr bwMode="auto">
            <a:xfrm>
              <a:off x="2362200" y="1752600"/>
              <a:ext cx="533400" cy="30480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 rot="16200000" flipH="1">
              <a:off x="1943100" y="2019300"/>
              <a:ext cx="609600" cy="38100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381000" y="1447800"/>
              <a:ext cx="2057400" cy="49212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b="1" dirty="0">
                  <a:latin typeface="Century Gothic" pitchFamily="34" charset="0"/>
                </a:rPr>
                <a:t>Segments 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7739064" y="5046664"/>
            <a:ext cx="2471737" cy="885825"/>
            <a:chOff x="6215742" y="5047344"/>
            <a:chExt cx="2471058" cy="885332"/>
          </a:xfrm>
        </p:grpSpPr>
        <p:cxnSp>
          <p:nvCxnSpPr>
            <p:cNvPr id="20" name="Straight Arrow Connector 19"/>
            <p:cNvCxnSpPr>
              <a:cxnSpLocks noChangeShapeType="1"/>
            </p:cNvCxnSpPr>
            <p:nvPr/>
          </p:nvCxnSpPr>
          <p:spPr bwMode="auto">
            <a:xfrm rot="10800000">
              <a:off x="6215742" y="5047344"/>
              <a:ext cx="1066507" cy="609261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Box 18"/>
            <p:cNvSpPr txBox="1"/>
            <p:nvPr/>
          </p:nvSpPr>
          <p:spPr>
            <a:xfrm>
              <a:off x="7163219" y="5486836"/>
              <a:ext cx="1523581" cy="44584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300" b="1" dirty="0">
                  <a:latin typeface="Century Gothic" pitchFamily="34" charset="0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973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464</Words>
  <Application>Microsoft Macintosh PowerPoint</Application>
  <PresentationFormat>Widescreen</PresentationFormat>
  <Paragraphs>144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Calibri</vt:lpstr>
      <vt:lpstr>Calibri Light</vt:lpstr>
      <vt:lpstr>Century Gothic</vt:lpstr>
      <vt:lpstr>Times New Roman</vt:lpstr>
      <vt:lpstr>Tw Cen MT</vt:lpstr>
      <vt:lpstr>Wingdings</vt:lpstr>
      <vt:lpstr>Arial</vt:lpstr>
      <vt:lpstr>Office Theme</vt:lpstr>
      <vt:lpstr>Excel.Chart.8</vt:lpstr>
      <vt:lpstr>Presenting Numerical Data</vt:lpstr>
      <vt:lpstr>Agenda:</vt:lpstr>
      <vt:lpstr>Why use graphs?</vt:lpstr>
      <vt:lpstr>Numerical data shows</vt:lpstr>
      <vt:lpstr>Graphics help the presenter to</vt:lpstr>
      <vt:lpstr>Types of Visual Representations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Delivery  of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Always mention </vt:lpstr>
      <vt:lpstr>Reminders: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Presenting Numerical Data</dc:title>
  <dc:creator>SEHER BALBAY</dc:creator>
  <cp:lastModifiedBy>Microsoft Office User</cp:lastModifiedBy>
  <cp:revision>42</cp:revision>
  <cp:lastPrinted>2016-10-12T14:43:55Z</cp:lastPrinted>
  <dcterms:created xsi:type="dcterms:W3CDTF">2016-10-11T14:53:07Z</dcterms:created>
  <dcterms:modified xsi:type="dcterms:W3CDTF">2017-03-27T09:46:32Z</dcterms:modified>
</cp:coreProperties>
</file>