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8"/>
  </p:notesMasterIdLst>
  <p:handoutMasterIdLst>
    <p:handoutMasterId r:id="rId49"/>
  </p:handoutMasterIdLst>
  <p:sldIdLst>
    <p:sldId id="256" r:id="rId2"/>
    <p:sldId id="257" r:id="rId3"/>
    <p:sldId id="258" r:id="rId4"/>
    <p:sldId id="298" r:id="rId5"/>
    <p:sldId id="321" r:id="rId6"/>
    <p:sldId id="322" r:id="rId7"/>
    <p:sldId id="319" r:id="rId8"/>
    <p:sldId id="310" r:id="rId9"/>
    <p:sldId id="308" r:id="rId10"/>
    <p:sldId id="304" r:id="rId11"/>
    <p:sldId id="306" r:id="rId12"/>
    <p:sldId id="312" r:id="rId13"/>
    <p:sldId id="300" r:id="rId14"/>
    <p:sldId id="301" r:id="rId15"/>
    <p:sldId id="263" r:id="rId16"/>
    <p:sldId id="289" r:id="rId17"/>
    <p:sldId id="285" r:id="rId18"/>
    <p:sldId id="315" r:id="rId19"/>
    <p:sldId id="317" r:id="rId20"/>
    <p:sldId id="307" r:id="rId21"/>
    <p:sldId id="303" r:id="rId22"/>
    <p:sldId id="282" r:id="rId23"/>
    <p:sldId id="287" r:id="rId24"/>
    <p:sldId id="316" r:id="rId25"/>
    <p:sldId id="314" r:id="rId26"/>
    <p:sldId id="302" r:id="rId27"/>
    <p:sldId id="324" r:id="rId28"/>
    <p:sldId id="283" r:id="rId29"/>
    <p:sldId id="286" r:id="rId30"/>
    <p:sldId id="313" r:id="rId31"/>
    <p:sldId id="309" r:id="rId32"/>
    <p:sldId id="288" r:id="rId33"/>
    <p:sldId id="292" r:id="rId34"/>
    <p:sldId id="311" r:id="rId35"/>
    <p:sldId id="318" r:id="rId36"/>
    <p:sldId id="264" r:id="rId37"/>
    <p:sldId id="265" r:id="rId38"/>
    <p:sldId id="266" r:id="rId39"/>
    <p:sldId id="271" r:id="rId40"/>
    <p:sldId id="270" r:id="rId41"/>
    <p:sldId id="272" r:id="rId42"/>
    <p:sldId id="269" r:id="rId43"/>
    <p:sldId id="268" r:id="rId44"/>
    <p:sldId id="267" r:id="rId45"/>
    <p:sldId id="281" r:id="rId46"/>
    <p:sldId id="320" r:id="rId47"/>
  </p:sldIdLst>
  <p:sldSz cx="10801350" cy="6858000"/>
  <p:notesSz cx="6669088"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20" autoAdjust="0"/>
  </p:normalViewPr>
  <p:slideViewPr>
    <p:cSldViewPr>
      <p:cViewPr varScale="1">
        <p:scale>
          <a:sx n="87" d="100"/>
          <a:sy n="87" d="100"/>
        </p:scale>
        <p:origin x="1170" y="84"/>
      </p:cViewPr>
      <p:guideLst>
        <p:guide orient="horz" pos="2160"/>
        <p:guide pos="34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63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777993" y="1"/>
            <a:ext cx="2889938" cy="498630"/>
          </a:xfrm>
          <a:prstGeom prst="rect">
            <a:avLst/>
          </a:prstGeom>
        </p:spPr>
        <p:txBody>
          <a:bodyPr vert="horz" lIns="91440" tIns="45720" rIns="91440" bIns="45720" rtlCol="0"/>
          <a:lstStyle>
            <a:lvl1pPr algn="r">
              <a:defRPr sz="1200"/>
            </a:lvl1pPr>
          </a:lstStyle>
          <a:p>
            <a:fld id="{62C01846-EB50-4221-A1EE-B13DF5E13AEE}" type="datetimeFigureOut">
              <a:rPr lang="tr-TR" smtClean="0"/>
              <a:t>25.03.2017</a:t>
            </a:fld>
            <a:endParaRPr lang="tr-TR"/>
          </a:p>
        </p:txBody>
      </p:sp>
      <p:sp>
        <p:nvSpPr>
          <p:cNvPr id="4" name="Footer Placeholder 3"/>
          <p:cNvSpPr>
            <a:spLocks noGrp="1"/>
          </p:cNvSpPr>
          <p:nvPr>
            <p:ph type="ftr" sz="quarter" idx="2"/>
          </p:nvPr>
        </p:nvSpPr>
        <p:spPr>
          <a:xfrm>
            <a:off x="0" y="9428010"/>
            <a:ext cx="2889938" cy="498629"/>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777993" y="9428010"/>
            <a:ext cx="2889938" cy="498629"/>
          </a:xfrm>
          <a:prstGeom prst="rect">
            <a:avLst/>
          </a:prstGeom>
        </p:spPr>
        <p:txBody>
          <a:bodyPr vert="horz" lIns="91440" tIns="45720" rIns="91440" bIns="45720" rtlCol="0" anchor="b"/>
          <a:lstStyle>
            <a:lvl1pPr algn="r">
              <a:defRPr sz="1200"/>
            </a:lvl1pPr>
          </a:lstStyle>
          <a:p>
            <a:fld id="{1E35CE23-2175-4880-82B9-B012108FB984}" type="slidenum">
              <a:rPr lang="tr-TR" smtClean="0"/>
              <a:t>‹#›</a:t>
            </a:fld>
            <a:endParaRPr lang="tr-TR"/>
          </a:p>
        </p:txBody>
      </p:sp>
    </p:spTree>
    <p:extLst>
      <p:ext uri="{BB962C8B-B14F-4D97-AF65-F5344CB8AC3E}">
        <p14:creationId xmlns:p14="http://schemas.microsoft.com/office/powerpoint/2010/main" val="3989307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777993" y="0"/>
            <a:ext cx="2889938" cy="496332"/>
          </a:xfrm>
          <a:prstGeom prst="rect">
            <a:avLst/>
          </a:prstGeom>
        </p:spPr>
        <p:txBody>
          <a:bodyPr vert="horz" lIns="91440" tIns="45720" rIns="91440" bIns="45720" rtlCol="0"/>
          <a:lstStyle>
            <a:lvl1pPr algn="r">
              <a:defRPr sz="1200"/>
            </a:lvl1pPr>
          </a:lstStyle>
          <a:p>
            <a:fld id="{BEEB9342-C25E-4FAC-B7EE-1089FBBE3871}" type="datetimeFigureOut">
              <a:rPr lang="tr-TR" smtClean="0"/>
              <a:pPr/>
              <a:t>25.03.2017</a:t>
            </a:fld>
            <a:endParaRPr lang="tr-TR"/>
          </a:p>
        </p:txBody>
      </p:sp>
      <p:sp>
        <p:nvSpPr>
          <p:cNvPr id="4" name="3 Slayt Görüntüsü Yer Tutucusu"/>
          <p:cNvSpPr>
            <a:spLocks noGrp="1" noRot="1" noChangeAspect="1"/>
          </p:cNvSpPr>
          <p:nvPr>
            <p:ph type="sldImg" idx="2"/>
          </p:nvPr>
        </p:nvSpPr>
        <p:spPr>
          <a:xfrm>
            <a:off x="403225" y="744538"/>
            <a:ext cx="5862638"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28009"/>
            <a:ext cx="2889938" cy="496332"/>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777993" y="9428009"/>
            <a:ext cx="2889938" cy="496332"/>
          </a:xfrm>
          <a:prstGeom prst="rect">
            <a:avLst/>
          </a:prstGeom>
        </p:spPr>
        <p:txBody>
          <a:bodyPr vert="horz" lIns="91440" tIns="45720" rIns="91440" bIns="45720" rtlCol="0" anchor="b"/>
          <a:lstStyle>
            <a:lvl1pPr algn="r">
              <a:defRPr sz="1200"/>
            </a:lvl1pPr>
          </a:lstStyle>
          <a:p>
            <a:fld id="{43A11D14-1021-47A4-B22D-667C1171FD28}" type="slidenum">
              <a:rPr lang="tr-TR" smtClean="0"/>
              <a:pPr/>
              <a:t>‹#›</a:t>
            </a:fld>
            <a:endParaRPr lang="tr-TR"/>
          </a:p>
        </p:txBody>
      </p:sp>
    </p:spTree>
    <p:extLst>
      <p:ext uri="{BB962C8B-B14F-4D97-AF65-F5344CB8AC3E}">
        <p14:creationId xmlns:p14="http://schemas.microsoft.com/office/powerpoint/2010/main" val="298942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3A11D14-1021-47A4-B22D-667C1171FD28}" type="slidenum">
              <a:rPr lang="tr-TR" smtClean="0"/>
              <a:pPr/>
              <a:t>15</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Kapıdaki düğmeye basılmasıyla bir elektrik devresi tamamlanır ve elektromıknatıstan (doğru) akım akar. Elektromıknatıs karşısındaki bir kolu (armatürü) kendine doğru çeker. Armatür elektromıknatısa doğru hareket edince bunun ucuna bağlı olan tokmak çana vurur. Fakat armatürün hareketi aynı zamanda elektrik devresini de açar. O zaman akım kesilir, elektromıknatıs mıknatıslığını kaybeder ve armatür yaylanıp ilk konumuna döner. Fakat bu konumda armatür tekrar devreyi kapatır ve bobinden tekrar akım geçmesine sebep olur. Böylece kapıdaki düğmeye basıldığı sürece bu işlem hızlı</a:t>
            </a:r>
            <a:r>
              <a:rPr lang="tr-TR" sz="1200" b="0" i="0" kern="1200" baseline="0" dirty="0" smtClean="0">
                <a:solidFill>
                  <a:schemeClr val="tx1"/>
                </a:solidFill>
                <a:latin typeface="+mn-lt"/>
                <a:ea typeface="+mn-ea"/>
                <a:cs typeface="+mn-cs"/>
              </a:rPr>
              <a:t> </a:t>
            </a:r>
            <a:r>
              <a:rPr lang="tr-TR" sz="1200" b="0" i="0" kern="1200" dirty="0" smtClean="0">
                <a:solidFill>
                  <a:schemeClr val="tx1"/>
                </a:solidFill>
                <a:latin typeface="+mn-lt"/>
                <a:ea typeface="+mn-ea"/>
                <a:cs typeface="+mn-cs"/>
              </a:rPr>
              <a:t>bir şekilde boyuna tekrarlanır.</a:t>
            </a:r>
            <a:endParaRPr lang="tr-TR" dirty="0"/>
          </a:p>
        </p:txBody>
      </p:sp>
      <p:sp>
        <p:nvSpPr>
          <p:cNvPr id="4" name="3 Slayt Numarası Yer Tutucusu"/>
          <p:cNvSpPr>
            <a:spLocks noGrp="1"/>
          </p:cNvSpPr>
          <p:nvPr>
            <p:ph type="sldNum" sz="quarter" idx="10"/>
          </p:nvPr>
        </p:nvSpPr>
        <p:spPr/>
        <p:txBody>
          <a:bodyPr/>
          <a:lstStyle/>
          <a:p>
            <a:fld id="{43A11D14-1021-47A4-B22D-667C1171FD28}" type="slidenum">
              <a:rPr lang="tr-TR" smtClean="0"/>
              <a:pPr/>
              <a:t>32</a:t>
            </a:fld>
            <a:endParaRPr lang="tr-TR"/>
          </a:p>
        </p:txBody>
      </p:sp>
    </p:spTree>
    <p:extLst>
      <p:ext uri="{BB962C8B-B14F-4D97-AF65-F5344CB8AC3E}">
        <p14:creationId xmlns:p14="http://schemas.microsoft.com/office/powerpoint/2010/main" val="428640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3A11D14-1021-47A4-B22D-667C1171FD28}" type="slidenum">
              <a:rPr lang="tr-TR" smtClean="0"/>
              <a:pPr/>
              <a:t>44</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pPr/>
              <a:t>46</a:t>
            </a:fld>
            <a:endParaRPr lang="tr-TR"/>
          </a:p>
        </p:txBody>
      </p:sp>
    </p:spTree>
    <p:extLst>
      <p:ext uri="{BB962C8B-B14F-4D97-AF65-F5344CB8AC3E}">
        <p14:creationId xmlns:p14="http://schemas.microsoft.com/office/powerpoint/2010/main" val="2866749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10809724"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810101" y="1752602"/>
            <a:ext cx="9181148"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810101" y="3611607"/>
            <a:ext cx="9181148"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4447" y="4953000"/>
            <a:ext cx="10805797"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6F7385B6-BFE9-4321-915F-57A05A714327}" type="datetimeFigureOut">
              <a:rPr lang="tr-TR" smtClean="0"/>
              <a:pPr/>
              <a:t>25.03.2017</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92A1E83A-2B5C-44AE-A1EA-343141CC560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40068" y="1481330"/>
            <a:ext cx="9721215" cy="438607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7385B6-BFE9-4321-915F-57A05A714327}" type="datetimeFigureOut">
              <a:rPr lang="tr-TR" smtClean="0"/>
              <a:pPr/>
              <a:t>25.03.2017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084491" y="274641"/>
            <a:ext cx="2099636" cy="5592761"/>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40067" y="274641"/>
            <a:ext cx="7470934" cy="559276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7385B6-BFE9-4321-915F-57A05A714327}" type="datetimeFigureOut">
              <a:rPr lang="tr-TR" smtClean="0"/>
              <a:pPr/>
              <a:t>25.03.2017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7385B6-BFE9-4321-915F-57A05A714327}" type="datetimeFigureOut">
              <a:rPr lang="tr-TR" smtClean="0"/>
              <a:pPr/>
              <a:t>25.03.2017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
        <p:nvSpPr>
          <p:cNvPr id="7" name="6 Başlık"/>
          <p:cNvSpPr>
            <a:spLocks noGrp="1"/>
          </p:cNvSpPr>
          <p:nvPr>
            <p:ph type="title"/>
          </p:nvPr>
        </p:nvSpPr>
        <p:spPr/>
        <p:txBody>
          <a:bodyPr rtlCol="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853306" y="1059712"/>
            <a:ext cx="9181148"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33705" y="2931712"/>
            <a:ext cx="5400675"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6F7385B6-BFE9-4321-915F-57A05A714327}" type="datetimeFigureOut">
              <a:rPr lang="tr-TR" smtClean="0"/>
              <a:pPr/>
              <a:t>25.03.2017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
        <p:nvSpPr>
          <p:cNvPr id="7" name="6 Köşeli Çift Ayraç"/>
          <p:cNvSpPr/>
          <p:nvPr/>
        </p:nvSpPr>
        <p:spPr>
          <a:xfrm>
            <a:off x="4295828" y="3005472"/>
            <a:ext cx="21602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4075624" y="3005472"/>
            <a:ext cx="21602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540068" y="1481329"/>
            <a:ext cx="4770596"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490686" y="1481329"/>
            <a:ext cx="4770596"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F7385B6-BFE9-4321-915F-57A05A714327}" type="datetimeFigureOut">
              <a:rPr lang="tr-TR" smtClean="0"/>
              <a:pPr/>
              <a:t>25.03.2017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
        <p:nvSpPr>
          <p:cNvPr id="8" name="7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40068" y="273050"/>
            <a:ext cx="9721215"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40068" y="5410200"/>
            <a:ext cx="4772472"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5486937" y="5410200"/>
            <a:ext cx="477434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540068" y="1444295"/>
            <a:ext cx="4772472"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5486936" y="1444295"/>
            <a:ext cx="4774347"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6F7385B6-BFE9-4321-915F-57A05A714327}" type="datetimeFigureOut">
              <a:rPr lang="tr-TR" smtClean="0"/>
              <a:pPr/>
              <a:t>25.03.2017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6F7385B6-BFE9-4321-915F-57A05A714327}" type="datetimeFigureOut">
              <a:rPr lang="tr-TR" smtClean="0"/>
              <a:pPr/>
              <a:t>25.03.2017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
        <p:nvSpPr>
          <p:cNvPr id="6" name="5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F7385B6-BFE9-4321-915F-57A05A714327}" type="datetimeFigureOut">
              <a:rPr lang="tr-TR" smtClean="0"/>
              <a:pPr/>
              <a:t>25.03.2017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80135" y="4876800"/>
            <a:ext cx="8837848"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220652" y="5355102"/>
            <a:ext cx="4694987"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080135" y="274320"/>
            <a:ext cx="8835504"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7946306" y="6407944"/>
            <a:ext cx="2268284" cy="365760"/>
          </a:xfrm>
        </p:spPr>
        <p:txBody>
          <a:bodyPr/>
          <a:lstStyle/>
          <a:p>
            <a:fld id="{6F7385B6-BFE9-4321-915F-57A05A714327}" type="datetimeFigureOut">
              <a:rPr lang="tr-TR" smtClean="0"/>
              <a:pPr/>
              <a:t>25.03.2017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348080" y="5443402"/>
            <a:ext cx="8461058"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70034" y="189968"/>
            <a:ext cx="10261283"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6F7385B6-BFE9-4321-915F-57A05A714327}" type="datetimeFigureOut">
              <a:rPr lang="tr-TR" smtClean="0"/>
              <a:pPr/>
              <a:t>25.03.2017</a:t>
            </a:fld>
            <a:endParaRPr lang="tr-TR"/>
          </a:p>
        </p:txBody>
      </p:sp>
      <p:sp>
        <p:nvSpPr>
          <p:cNvPr id="6" name="5 Altbilgi Yer Tutucusu"/>
          <p:cNvSpPr>
            <a:spLocks noGrp="1"/>
          </p:cNvSpPr>
          <p:nvPr>
            <p:ph type="ftr" sz="quarter" idx="11"/>
          </p:nvPr>
        </p:nvSpPr>
        <p:spPr>
          <a:xfrm>
            <a:off x="5173961" y="6407945"/>
            <a:ext cx="2776742"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92A1E83A-2B5C-44AE-A1EA-343141CC5609}" type="slidenum">
              <a:rPr lang="tr-TR" smtClean="0"/>
              <a:pPr/>
              <a:t>‹#›</a:t>
            </a:fld>
            <a:endParaRPr lang="tr-TR"/>
          </a:p>
        </p:txBody>
      </p:sp>
      <p:sp>
        <p:nvSpPr>
          <p:cNvPr id="2" name="1 Başlık"/>
          <p:cNvSpPr>
            <a:spLocks noGrp="1"/>
          </p:cNvSpPr>
          <p:nvPr>
            <p:ph type="title"/>
          </p:nvPr>
        </p:nvSpPr>
        <p:spPr>
          <a:xfrm>
            <a:off x="270034" y="4865122"/>
            <a:ext cx="9539104"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589766" y="5944936"/>
            <a:ext cx="5836112"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573754" y="5939011"/>
            <a:ext cx="4359345"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7137" y="5791253"/>
            <a:ext cx="4018983"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10911" y="5787739"/>
            <a:ext cx="402275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10234482" y="4988440"/>
            <a:ext cx="21602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10014278" y="4988440"/>
            <a:ext cx="21602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589766" y="5944936"/>
            <a:ext cx="5836112"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573754" y="5939011"/>
            <a:ext cx="4359345"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7137" y="5791253"/>
            <a:ext cx="4018983"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10911" y="5787739"/>
            <a:ext cx="402275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540068" y="274638"/>
            <a:ext cx="9721215"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540068" y="1481329"/>
            <a:ext cx="9721215"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7946306" y="6407944"/>
            <a:ext cx="2268284" cy="365760"/>
          </a:xfrm>
          <a:prstGeom prst="rect">
            <a:avLst/>
          </a:prstGeom>
        </p:spPr>
        <p:txBody>
          <a:bodyPr vert="horz" anchor="b"/>
          <a:lstStyle>
            <a:lvl1pPr algn="l" eaLnBrk="1" latinLnBrk="0" hangingPunct="1">
              <a:defRPr kumimoji="0" sz="1000">
                <a:solidFill>
                  <a:schemeClr val="tx1"/>
                </a:solidFill>
              </a:defRPr>
            </a:lvl1pPr>
            <a:extLst/>
          </a:lstStyle>
          <a:p>
            <a:fld id="{6F7385B6-BFE9-4321-915F-57A05A714327}" type="datetimeFigureOut">
              <a:rPr lang="tr-TR" smtClean="0"/>
              <a:pPr/>
              <a:t>25.03.2017</a:t>
            </a:fld>
            <a:endParaRPr lang="tr-TR"/>
          </a:p>
        </p:txBody>
      </p:sp>
      <p:sp>
        <p:nvSpPr>
          <p:cNvPr id="22" name="21 Altbilgi Yer Tutucusu"/>
          <p:cNvSpPr>
            <a:spLocks noGrp="1"/>
          </p:cNvSpPr>
          <p:nvPr>
            <p:ph type="ftr" sz="quarter" idx="3"/>
          </p:nvPr>
        </p:nvSpPr>
        <p:spPr>
          <a:xfrm>
            <a:off x="5173961" y="6407945"/>
            <a:ext cx="2776742"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10214590" y="6407945"/>
            <a:ext cx="432054" cy="365125"/>
          </a:xfrm>
          <a:prstGeom prst="rect">
            <a:avLst/>
          </a:prstGeom>
        </p:spPr>
        <p:txBody>
          <a:bodyPr vert="horz" anchor="b"/>
          <a:lstStyle>
            <a:lvl1pPr algn="r" eaLnBrk="1" latinLnBrk="0" hangingPunct="1">
              <a:defRPr kumimoji="0" sz="1000" b="0">
                <a:solidFill>
                  <a:schemeClr val="tx1"/>
                </a:solidFill>
              </a:defRPr>
            </a:lvl1pPr>
            <a:extLst/>
          </a:lstStyle>
          <a:p>
            <a:fld id="{92A1E83A-2B5C-44AE-A1EA-343141CC560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wiley.com/college/halliday/0470469080/simulations/sim36/sim36.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daskalosa.eu/physics_st/magnetic_fields.swf" TargetMode="External"/><Relationship Id="rId5" Type="http://schemas.openxmlformats.org/officeDocument/2006/relationships/image" Target="../media/image20.gif"/><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wiley.com/college/halliday/0470469080/simulations/sim37/sim37.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NULL"/></Relationships>
</file>

<file path=ppt/slides/_rels/slide23.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wiley.com/college/halliday/0470469080/simulations/sim38/sim38.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interactives.ck12.org/simulations/physics/telegraph/app/index.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q-files.com/images/pages/images/1545/p190c2uovskp74uq1a181dc9hf88.gif" TargetMode="Externa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6BBx8BwLhqg" TargetMode="External"/><Relationship Id="rId2" Type="http://schemas.openxmlformats.org/officeDocument/2006/relationships/hyperlink" Target="http://www.worldlibrary.org/articles/eng/NMR_spectromete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w-1-4Xnju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4071" y="404664"/>
            <a:ext cx="9721215" cy="2219672"/>
          </a:xfrm>
        </p:spPr>
        <p:txBody>
          <a:bodyPr>
            <a:normAutofit fontScale="90000"/>
          </a:bodyPr>
          <a:lstStyle/>
          <a:p>
            <a:pPr algn="ctr"/>
            <a:r>
              <a:rPr lang="en-US" dirty="0" smtClean="0">
                <a:solidFill>
                  <a:srgbClr val="FFFF00"/>
                </a:solidFill>
              </a:rPr>
              <a:t>11. SINIF:</a:t>
            </a:r>
            <a:br>
              <a:rPr lang="en-US" dirty="0" smtClean="0">
                <a:solidFill>
                  <a:srgbClr val="FFFF00"/>
                </a:solidFill>
              </a:rPr>
            </a:br>
            <a:r>
              <a:rPr lang="en-US" dirty="0" smtClean="0">
                <a:solidFill>
                  <a:srgbClr val="FFFF00"/>
                </a:solidFill>
              </a:rPr>
              <a:t>ELEKTRİK </a:t>
            </a:r>
            <a:r>
              <a:rPr lang="en-US" dirty="0" err="1" smtClean="0">
                <a:solidFill>
                  <a:srgbClr val="FFFF00"/>
                </a:solidFill>
              </a:rPr>
              <a:t>ve</a:t>
            </a:r>
            <a:r>
              <a:rPr lang="en-US" dirty="0" smtClean="0">
                <a:solidFill>
                  <a:srgbClr val="FFFF00"/>
                </a:solidFill>
              </a:rPr>
              <a:t> MANYETİZMA ÜNİTESİ</a:t>
            </a:r>
            <a:br>
              <a:rPr lang="en-US" dirty="0" smtClean="0">
                <a:solidFill>
                  <a:srgbClr val="FFFF00"/>
                </a:solidFill>
              </a:rPr>
            </a:br>
            <a:r>
              <a:rPr lang="en-US" dirty="0" smtClean="0">
                <a:solidFill>
                  <a:srgbClr val="FFFF00"/>
                </a:solidFill>
              </a:rPr>
              <a:t/>
            </a:r>
            <a:br>
              <a:rPr lang="en-US" dirty="0" smtClean="0">
                <a:solidFill>
                  <a:srgbClr val="FFFF00"/>
                </a:solidFill>
              </a:rPr>
            </a:br>
            <a:r>
              <a:rPr lang="tr-TR" sz="3600" dirty="0" smtClean="0">
                <a:solidFill>
                  <a:srgbClr val="FFFF00"/>
                </a:solidFill>
              </a:rPr>
              <a:t>Manyetizma ve elektromanyetik indüklenme</a:t>
            </a:r>
            <a:endParaRPr lang="tr-TR" sz="3600" dirty="0">
              <a:solidFill>
                <a:srgbClr val="FFFF00"/>
              </a:solidFill>
            </a:endParaRPr>
          </a:p>
        </p:txBody>
      </p:sp>
      <p:sp>
        <p:nvSpPr>
          <p:cNvPr id="3" name="2 Alt Başlık"/>
          <p:cNvSpPr>
            <a:spLocks noGrp="1"/>
          </p:cNvSpPr>
          <p:nvPr>
            <p:ph type="subTitle" idx="1"/>
          </p:nvPr>
        </p:nvSpPr>
        <p:spPr>
          <a:xfrm>
            <a:off x="7272883" y="4221088"/>
            <a:ext cx="2952403" cy="888504"/>
          </a:xfrm>
        </p:spPr>
        <p:txBody>
          <a:bodyPr>
            <a:normAutofit fontScale="70000" lnSpcReduction="20000"/>
          </a:bodyPr>
          <a:lstStyle/>
          <a:p>
            <a:pPr algn="l"/>
            <a:r>
              <a:rPr lang="en-US" sz="3200" dirty="0" smtClean="0"/>
              <a:t>              </a:t>
            </a:r>
            <a:r>
              <a:rPr lang="en-US" sz="3200" dirty="0" err="1" smtClean="0"/>
              <a:t>Duygu</a:t>
            </a:r>
            <a:r>
              <a:rPr lang="en-US" sz="3200" dirty="0" smtClean="0"/>
              <a:t> </a:t>
            </a:r>
            <a:r>
              <a:rPr lang="en-US" sz="3200" dirty="0" err="1" smtClean="0"/>
              <a:t>Işık</a:t>
            </a:r>
            <a:endParaRPr lang="en-US" sz="3200" dirty="0" smtClean="0"/>
          </a:p>
          <a:p>
            <a:pPr algn="l"/>
            <a:r>
              <a:rPr lang="en-US" sz="3200" dirty="0" err="1" smtClean="0"/>
              <a:t>Doç</a:t>
            </a:r>
            <a:r>
              <a:rPr lang="en-US" sz="3200" dirty="0" smtClean="0"/>
              <a:t>. Dr. </a:t>
            </a:r>
            <a:r>
              <a:rPr lang="tr-TR" sz="3200" dirty="0" smtClean="0"/>
              <a:t>A</a:t>
            </a:r>
            <a:r>
              <a:rPr lang="en-US" sz="3200" dirty="0" smtClean="0"/>
              <a:t>li</a:t>
            </a:r>
            <a:r>
              <a:rPr lang="tr-TR" sz="3200" dirty="0" smtClean="0"/>
              <a:t> </a:t>
            </a:r>
            <a:r>
              <a:rPr lang="en-US" sz="3200" dirty="0" smtClean="0"/>
              <a:t>Eryılmaz</a:t>
            </a:r>
            <a:endParaRPr lang="tr-TR" sz="3200" dirty="0"/>
          </a:p>
        </p:txBody>
      </p:sp>
      <p:pic>
        <p:nvPicPr>
          <p:cNvPr id="4" name="Picture 2" descr="C:\Users\Toshiba\Desktop\images (1).jpg"/>
          <p:cNvPicPr>
            <a:picLocks noChangeAspect="1" noChangeArrowheads="1"/>
          </p:cNvPicPr>
          <p:nvPr/>
        </p:nvPicPr>
        <p:blipFill>
          <a:blip r:embed="rId2" cstate="print"/>
          <a:srcRect/>
          <a:stretch>
            <a:fillRect/>
          </a:stretch>
        </p:blipFill>
        <p:spPr bwMode="auto">
          <a:xfrm>
            <a:off x="936180" y="2979159"/>
            <a:ext cx="4752527" cy="3559808"/>
          </a:xfrm>
          <a:prstGeom prst="roundRect">
            <a:avLst>
              <a:gd name="adj" fmla="val 16667"/>
            </a:avLst>
          </a:prstGeom>
          <a:ln>
            <a:solidFill>
              <a:srgbClr val="00B0F0"/>
            </a:solidFill>
          </a:ln>
          <a:effectLst>
            <a:glow rad="228600">
              <a:schemeClr val="accent4">
                <a:satMod val="175000"/>
                <a:alpha val="40000"/>
              </a:schemeClr>
            </a:glow>
            <a:outerShdw blurRad="76200" dist="38100" dir="7800000" algn="tl" rotWithShape="0">
              <a:srgbClr val="000000">
                <a:alpha val="40000"/>
              </a:srgbClr>
            </a:outerShdw>
          </a:effectLst>
          <a:scene3d>
            <a:camera prst="isometricOffAxis1Righ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92363" y="1268760"/>
            <a:ext cx="6156751" cy="4525963"/>
          </a:xfrm>
        </p:spPr>
        <p:txBody>
          <a:bodyPr/>
          <a:lstStyle/>
          <a:p>
            <a:r>
              <a:rPr lang="tr-TR" dirty="0" smtClean="0"/>
              <a:t>Günümüzde yaygın olarak kullandığımız kapı zilleri sizce nasıl çalışıyor olabilir? </a:t>
            </a:r>
          </a:p>
          <a:p>
            <a:endParaRPr lang="tr-TR" dirty="0"/>
          </a:p>
        </p:txBody>
      </p:sp>
      <p:sp>
        <p:nvSpPr>
          <p:cNvPr id="3" name="2 Başlık"/>
          <p:cNvSpPr>
            <a:spLocks noGrp="1"/>
          </p:cNvSpPr>
          <p:nvPr>
            <p:ph type="title"/>
          </p:nvPr>
        </p:nvSpPr>
        <p:spPr/>
        <p:txBody>
          <a:bodyPr/>
          <a:lstStyle/>
          <a:p>
            <a:r>
              <a:rPr lang="tr-TR" dirty="0" smtClean="0"/>
              <a:t>KAPI ZİLLERİ…</a:t>
            </a:r>
            <a:endParaRPr lang="tr-TR" dirty="0"/>
          </a:p>
        </p:txBody>
      </p:sp>
      <p:pic>
        <p:nvPicPr>
          <p:cNvPr id="10242" name="Picture 2" descr="doorbell ile ilgili görsel sonucu"/>
          <p:cNvPicPr>
            <a:picLocks noChangeAspect="1" noChangeArrowheads="1"/>
          </p:cNvPicPr>
          <p:nvPr/>
        </p:nvPicPr>
        <p:blipFill>
          <a:blip r:embed="rId2" cstate="print"/>
          <a:srcRect r="24627"/>
          <a:stretch>
            <a:fillRect/>
          </a:stretch>
        </p:blipFill>
        <p:spPr bwMode="auto">
          <a:xfrm>
            <a:off x="8064971" y="332656"/>
            <a:ext cx="2520280" cy="3343734"/>
          </a:xfrm>
          <a:prstGeom prst="rect">
            <a:avLst/>
          </a:prstGeom>
          <a:noFill/>
        </p:spPr>
      </p:pic>
      <p:pic>
        <p:nvPicPr>
          <p:cNvPr id="10244" name="Picture 4" descr="İlgili resim"/>
          <p:cNvPicPr>
            <a:picLocks noChangeAspect="1" noChangeArrowheads="1"/>
          </p:cNvPicPr>
          <p:nvPr/>
        </p:nvPicPr>
        <p:blipFill>
          <a:blip r:embed="rId3" cstate="print"/>
          <a:srcRect/>
          <a:stretch>
            <a:fillRect/>
          </a:stretch>
        </p:blipFill>
        <p:spPr bwMode="auto">
          <a:xfrm>
            <a:off x="8553450" y="3867150"/>
            <a:ext cx="2247900" cy="2990850"/>
          </a:xfrm>
          <a:prstGeom prst="rect">
            <a:avLst/>
          </a:prstGeom>
          <a:noFill/>
        </p:spPr>
      </p:pic>
      <p:sp>
        <p:nvSpPr>
          <p:cNvPr id="6"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88108" y="332656"/>
            <a:ext cx="6768751" cy="1143000"/>
          </a:xfrm>
        </p:spPr>
        <p:txBody>
          <a:bodyPr>
            <a:normAutofit fontScale="90000"/>
          </a:bodyPr>
          <a:lstStyle/>
          <a:p>
            <a:r>
              <a:rPr lang="tr-TR" dirty="0" smtClean="0"/>
              <a:t>DENE –KEŞFET &amp; YORUMLA</a:t>
            </a:r>
            <a:endParaRPr lang="tr-TR" dirty="0"/>
          </a:p>
        </p:txBody>
      </p:sp>
      <p:sp>
        <p:nvSpPr>
          <p:cNvPr id="6" name="5 Dikdörtgen">
            <a:hlinkClick r:id="rId2"/>
          </p:cNvPr>
          <p:cNvSpPr/>
          <p:nvPr/>
        </p:nvSpPr>
        <p:spPr>
          <a:xfrm>
            <a:off x="4104530" y="6027003"/>
            <a:ext cx="6696819" cy="584775"/>
          </a:xfrm>
          <a:prstGeom prst="rect">
            <a:avLst/>
          </a:prstGeom>
          <a:solidFill>
            <a:srgbClr val="002060"/>
          </a:solidFill>
        </p:spPr>
        <p:txBody>
          <a:bodyPr wrap="square">
            <a:spAutoFit/>
          </a:bodyPr>
          <a:lstStyle/>
          <a:p>
            <a:r>
              <a:rPr lang="tr-TR" sz="1600" b="1" dirty="0" smtClean="0">
                <a:solidFill>
                  <a:srgbClr val="FFC000"/>
                </a:solidFill>
              </a:rPr>
              <a:t>http://www.</a:t>
            </a:r>
            <a:r>
              <a:rPr lang="tr-TR" sz="1600" b="1" dirty="0" err="1" smtClean="0">
                <a:solidFill>
                  <a:srgbClr val="FFC000"/>
                </a:solidFill>
              </a:rPr>
              <a:t>wiley</a:t>
            </a:r>
            <a:r>
              <a:rPr lang="tr-TR" sz="1600" b="1" dirty="0" smtClean="0">
                <a:solidFill>
                  <a:srgbClr val="FFC000"/>
                </a:solidFill>
              </a:rPr>
              <a:t>.com/</a:t>
            </a:r>
            <a:r>
              <a:rPr lang="tr-TR" sz="1600" b="1" dirty="0" err="1" smtClean="0">
                <a:solidFill>
                  <a:srgbClr val="FFC000"/>
                </a:solidFill>
              </a:rPr>
              <a:t>college</a:t>
            </a:r>
            <a:r>
              <a:rPr lang="tr-TR" sz="1600" b="1" dirty="0" smtClean="0">
                <a:solidFill>
                  <a:srgbClr val="FFC000"/>
                </a:solidFill>
              </a:rPr>
              <a:t>/</a:t>
            </a:r>
            <a:r>
              <a:rPr lang="tr-TR" sz="1600" b="1" dirty="0" err="1" smtClean="0">
                <a:solidFill>
                  <a:srgbClr val="FFC000"/>
                </a:solidFill>
              </a:rPr>
              <a:t>halliday</a:t>
            </a:r>
            <a:r>
              <a:rPr lang="tr-TR" sz="1600" b="1" dirty="0" smtClean="0">
                <a:solidFill>
                  <a:srgbClr val="FFC000"/>
                </a:solidFill>
              </a:rPr>
              <a:t>/0470469080/</a:t>
            </a:r>
            <a:r>
              <a:rPr lang="tr-TR" sz="1600" b="1" dirty="0" err="1" smtClean="0">
                <a:solidFill>
                  <a:srgbClr val="FFC000"/>
                </a:solidFill>
              </a:rPr>
              <a:t>simulations</a:t>
            </a:r>
            <a:r>
              <a:rPr lang="tr-TR" sz="1600" b="1" dirty="0" smtClean="0">
                <a:solidFill>
                  <a:srgbClr val="FFC000"/>
                </a:solidFill>
              </a:rPr>
              <a:t>/sim36/sim36.html</a:t>
            </a:r>
            <a:endParaRPr lang="tr-TR" sz="1600" b="1" dirty="0">
              <a:solidFill>
                <a:srgbClr val="FFC000"/>
              </a:solidFill>
            </a:endParaRPr>
          </a:p>
        </p:txBody>
      </p:sp>
      <p:sp>
        <p:nvSpPr>
          <p:cNvPr id="7" name="6 Metin kutusu"/>
          <p:cNvSpPr txBox="1"/>
          <p:nvPr/>
        </p:nvSpPr>
        <p:spPr>
          <a:xfrm>
            <a:off x="3312443" y="1268760"/>
            <a:ext cx="7488907" cy="646331"/>
          </a:xfrm>
          <a:prstGeom prst="rect">
            <a:avLst/>
          </a:prstGeom>
          <a:noFill/>
        </p:spPr>
        <p:txBody>
          <a:bodyPr wrap="square" rtlCol="0">
            <a:spAutoFit/>
          </a:bodyPr>
          <a:lstStyle/>
          <a:p>
            <a:pPr marL="393700" indent="-393700">
              <a:buFont typeface="Wingdings" pitchFamily="2" charset="2"/>
              <a:buChar char="v"/>
            </a:pPr>
            <a:r>
              <a:rPr lang="tr-TR" dirty="0" smtClean="0"/>
              <a:t> Üzerinden akım geçen iletken telin etrafında oluşan manyetik alanın büyüklüğüne etki eden değişkenleri keşfedelim</a:t>
            </a:r>
            <a:endParaRPr lang="tr-TR" dirty="0"/>
          </a:p>
        </p:txBody>
      </p:sp>
      <p:pic>
        <p:nvPicPr>
          <p:cNvPr id="6146" name="Picture 2"/>
          <p:cNvPicPr>
            <a:picLocks noChangeAspect="1" noChangeArrowheads="1"/>
          </p:cNvPicPr>
          <p:nvPr/>
        </p:nvPicPr>
        <p:blipFill>
          <a:blip r:embed="rId3" cstate="print"/>
          <a:srcRect t="9469" r="52404" b="28516"/>
          <a:stretch>
            <a:fillRect/>
          </a:stretch>
        </p:blipFill>
        <p:spPr bwMode="auto">
          <a:xfrm>
            <a:off x="4104531" y="2348880"/>
            <a:ext cx="6480720" cy="3600400"/>
          </a:xfrm>
          <a:prstGeom prst="rect">
            <a:avLst/>
          </a:prstGeom>
          <a:noFill/>
          <a:ln w="9525">
            <a:noFill/>
            <a:miter lim="800000"/>
            <a:headEnd/>
            <a:tailEnd/>
          </a:ln>
        </p:spPr>
      </p:pic>
      <p:sp>
        <p:nvSpPr>
          <p:cNvPr id="8"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032523" y="1556792"/>
            <a:ext cx="6480720" cy="4525963"/>
          </a:xfrm>
        </p:spPr>
        <p:txBody>
          <a:bodyPr/>
          <a:lstStyle/>
          <a:p>
            <a:r>
              <a:rPr lang="tr-TR" dirty="0" smtClean="0"/>
              <a:t>Fransız bilim adamı </a:t>
            </a:r>
            <a:r>
              <a:rPr lang="tr-TR" dirty="0" err="1" smtClean="0"/>
              <a:t>André</a:t>
            </a:r>
            <a:r>
              <a:rPr lang="tr-TR" dirty="0" smtClean="0"/>
              <a:t> Marie </a:t>
            </a:r>
            <a:r>
              <a:rPr lang="tr-TR" dirty="0" err="1" smtClean="0"/>
              <a:t>Ampére</a:t>
            </a:r>
            <a:r>
              <a:rPr lang="tr-TR" dirty="0" smtClean="0"/>
              <a:t> (1775-1836) tarafından ortaya atılmıştır. </a:t>
            </a:r>
            <a:endParaRPr lang="en-US" dirty="0" smtClean="0"/>
          </a:p>
          <a:p>
            <a:endParaRPr lang="tr-TR" dirty="0" smtClean="0"/>
          </a:p>
          <a:p>
            <a:r>
              <a:rPr lang="tr-TR" dirty="0" smtClean="0"/>
              <a:t>Akım taşıyan kapalı bir ilmek çevresinde manyetik alan oluştuğunu keşfetmiş ve manyetik alan akım ilişkisini formülle göstermeyi başarmıştır.    </a:t>
            </a:r>
            <a:endParaRPr lang="tr-TR" dirty="0"/>
          </a:p>
        </p:txBody>
      </p:sp>
      <p:sp>
        <p:nvSpPr>
          <p:cNvPr id="3" name="2 Başlık"/>
          <p:cNvSpPr>
            <a:spLocks noGrp="1"/>
          </p:cNvSpPr>
          <p:nvPr>
            <p:ph type="title"/>
          </p:nvPr>
        </p:nvSpPr>
        <p:spPr>
          <a:xfrm>
            <a:off x="4032523" y="197768"/>
            <a:ext cx="9721215" cy="1143000"/>
          </a:xfrm>
        </p:spPr>
        <p:txBody>
          <a:bodyPr/>
          <a:lstStyle/>
          <a:p>
            <a:r>
              <a:rPr lang="tr-TR" dirty="0" err="1" smtClean="0"/>
              <a:t>Ampére</a:t>
            </a:r>
            <a:r>
              <a:rPr lang="tr-TR" dirty="0" smtClean="0"/>
              <a:t> Kanunu</a:t>
            </a:r>
            <a:endParaRPr lang="tr-TR" dirty="0"/>
          </a:p>
        </p:txBody>
      </p:sp>
      <p:sp>
        <p:nvSpPr>
          <p:cNvPr id="5"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672482" y="1268761"/>
            <a:ext cx="7128867" cy="3528391"/>
          </a:xfrm>
        </p:spPr>
        <p:txBody>
          <a:bodyPr>
            <a:normAutofit fontScale="92500" lnSpcReduction="20000"/>
          </a:bodyPr>
          <a:lstStyle/>
          <a:p>
            <a:r>
              <a:rPr lang="tr-TR" dirty="0" smtClean="0"/>
              <a:t>Durgun yükler, yükleri ile orantılı olarak elektrik alan oluştururlar. Fakat manyetik alan oluşması için yüklerin hareket halinde olması gerekir.</a:t>
            </a:r>
            <a:endParaRPr lang="en-US" dirty="0" smtClean="0"/>
          </a:p>
          <a:p>
            <a:endParaRPr lang="tr-TR" dirty="0" smtClean="0"/>
          </a:p>
          <a:p>
            <a:r>
              <a:rPr lang="tr-TR" dirty="0" smtClean="0"/>
              <a:t>Üzerinden akım geçen iletken telde yükler harekete geçeceğinden, merkezi iletken tel olan, telden uzaklaştıkça zayıflayan eş merkezli daireler halinde manyetik alan oluşacaktır.</a:t>
            </a:r>
            <a:endParaRPr lang="tr-TR" dirty="0"/>
          </a:p>
        </p:txBody>
      </p:sp>
      <p:sp>
        <p:nvSpPr>
          <p:cNvPr id="3" name="2 Başlık"/>
          <p:cNvSpPr>
            <a:spLocks noGrp="1"/>
          </p:cNvSpPr>
          <p:nvPr>
            <p:ph type="title"/>
          </p:nvPr>
        </p:nvSpPr>
        <p:spPr>
          <a:xfrm>
            <a:off x="3780487" y="146839"/>
            <a:ext cx="9721215" cy="1143000"/>
          </a:xfrm>
        </p:spPr>
        <p:txBody>
          <a:bodyPr/>
          <a:lstStyle/>
          <a:p>
            <a:r>
              <a:rPr lang="tr-TR" dirty="0" err="1" smtClean="0"/>
              <a:t>Ampére</a:t>
            </a:r>
            <a:r>
              <a:rPr lang="tr-TR" dirty="0" smtClean="0"/>
              <a:t> Kanunu</a:t>
            </a:r>
            <a:endParaRPr lang="tr-TR" dirty="0"/>
          </a:p>
        </p:txBody>
      </p:sp>
      <p:pic>
        <p:nvPicPr>
          <p:cNvPr id="3075" name="Picture 3"/>
          <p:cNvPicPr>
            <a:picLocks noChangeAspect="1" noChangeArrowheads="1"/>
          </p:cNvPicPr>
          <p:nvPr/>
        </p:nvPicPr>
        <p:blipFill>
          <a:blip r:embed="rId2" cstate="print"/>
          <a:srcRect t="6891" b="19282"/>
          <a:stretch>
            <a:fillRect/>
          </a:stretch>
        </p:blipFill>
        <p:spPr bwMode="auto">
          <a:xfrm>
            <a:off x="5943854" y="4841776"/>
            <a:ext cx="4857496" cy="2016224"/>
          </a:xfrm>
          <a:prstGeom prst="rect">
            <a:avLst/>
          </a:prstGeom>
          <a:noFill/>
          <a:ln w="9525">
            <a:noFill/>
            <a:miter lim="800000"/>
            <a:headEnd/>
            <a:tailEnd/>
          </a:ln>
        </p:spPr>
      </p:pic>
      <p:sp>
        <p:nvSpPr>
          <p:cNvPr id="7" name="6 Metin kutusu"/>
          <p:cNvSpPr txBox="1"/>
          <p:nvPr/>
        </p:nvSpPr>
        <p:spPr>
          <a:xfrm>
            <a:off x="8713043" y="5373216"/>
            <a:ext cx="504056" cy="923330"/>
          </a:xfrm>
          <a:prstGeom prst="rect">
            <a:avLst/>
          </a:prstGeom>
          <a:noFill/>
        </p:spPr>
        <p:txBody>
          <a:bodyPr wrap="square" rtlCol="0">
            <a:spAutoFit/>
          </a:bodyPr>
          <a:lstStyle/>
          <a:p>
            <a:r>
              <a:rPr lang="tr-TR" sz="5400" b="1" dirty="0" smtClean="0"/>
              <a:t>B</a:t>
            </a:r>
            <a:endParaRPr lang="tr-TR" sz="5400" b="1" dirty="0"/>
          </a:p>
        </p:txBody>
      </p:sp>
      <p:sp>
        <p:nvSpPr>
          <p:cNvPr id="8" name="7 Metin kutusu"/>
          <p:cNvSpPr txBox="1"/>
          <p:nvPr/>
        </p:nvSpPr>
        <p:spPr>
          <a:xfrm>
            <a:off x="9505131" y="5589240"/>
            <a:ext cx="288032" cy="646331"/>
          </a:xfrm>
          <a:prstGeom prst="rect">
            <a:avLst/>
          </a:prstGeom>
          <a:noFill/>
        </p:spPr>
        <p:txBody>
          <a:bodyPr wrap="square" rtlCol="0">
            <a:spAutoFit/>
          </a:bodyPr>
          <a:lstStyle/>
          <a:p>
            <a:r>
              <a:rPr lang="tr-TR" sz="3600" b="1" dirty="0" smtClean="0"/>
              <a:t>B</a:t>
            </a:r>
            <a:endParaRPr lang="tr-TR" sz="3600" b="1" dirty="0"/>
          </a:p>
        </p:txBody>
      </p:sp>
      <p:sp>
        <p:nvSpPr>
          <p:cNvPr id="9" name="8 Metin kutusu"/>
          <p:cNvSpPr txBox="1"/>
          <p:nvPr/>
        </p:nvSpPr>
        <p:spPr>
          <a:xfrm>
            <a:off x="10081195" y="5661248"/>
            <a:ext cx="432048" cy="461665"/>
          </a:xfrm>
          <a:prstGeom prst="rect">
            <a:avLst/>
          </a:prstGeom>
          <a:noFill/>
        </p:spPr>
        <p:txBody>
          <a:bodyPr wrap="square" rtlCol="0">
            <a:spAutoFit/>
          </a:bodyPr>
          <a:lstStyle/>
          <a:p>
            <a:r>
              <a:rPr lang="tr-TR" sz="2400" b="1" dirty="0" smtClean="0"/>
              <a:t>B</a:t>
            </a:r>
            <a:endParaRPr lang="tr-TR" sz="2400" b="1" dirty="0"/>
          </a:p>
        </p:txBody>
      </p:sp>
      <p:sp>
        <p:nvSpPr>
          <p:cNvPr id="10"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700307" y="161764"/>
            <a:ext cx="9721215" cy="1143000"/>
          </a:xfrm>
        </p:spPr>
        <p:txBody>
          <a:bodyPr/>
          <a:lstStyle/>
          <a:p>
            <a:r>
              <a:rPr lang="tr-TR" dirty="0" err="1" smtClean="0"/>
              <a:t>Ampére</a:t>
            </a:r>
            <a:r>
              <a:rPr lang="tr-TR" dirty="0" smtClean="0"/>
              <a:t> Kanunu</a:t>
            </a:r>
            <a:endParaRPr lang="tr-TR" dirty="0"/>
          </a:p>
        </p:txBody>
      </p:sp>
      <p:pic>
        <p:nvPicPr>
          <p:cNvPr id="4099" name="Picture 3"/>
          <p:cNvPicPr>
            <a:picLocks noChangeAspect="1" noChangeArrowheads="1"/>
          </p:cNvPicPr>
          <p:nvPr/>
        </p:nvPicPr>
        <p:blipFill>
          <a:blip r:embed="rId2" cstate="print"/>
          <a:srcRect l="43359" t="30313" r="42805" b="36219"/>
          <a:stretch>
            <a:fillRect/>
          </a:stretch>
        </p:blipFill>
        <p:spPr bwMode="auto">
          <a:xfrm>
            <a:off x="7560915" y="1772816"/>
            <a:ext cx="2736304" cy="3721373"/>
          </a:xfrm>
          <a:prstGeom prst="rect">
            <a:avLst/>
          </a:prstGeom>
          <a:noFill/>
          <a:ln w="9525">
            <a:noFill/>
            <a:miter lim="800000"/>
            <a:headEnd/>
            <a:tailEnd/>
          </a:ln>
        </p:spPr>
      </p:pic>
      <p:sp>
        <p:nvSpPr>
          <p:cNvPr id="13" name="12 Metin kutusu"/>
          <p:cNvSpPr txBox="1"/>
          <p:nvPr/>
        </p:nvSpPr>
        <p:spPr>
          <a:xfrm>
            <a:off x="9145091" y="1988840"/>
            <a:ext cx="576064" cy="584775"/>
          </a:xfrm>
          <a:prstGeom prst="rect">
            <a:avLst/>
          </a:prstGeom>
          <a:noFill/>
        </p:spPr>
        <p:txBody>
          <a:bodyPr wrap="square" rtlCol="0">
            <a:spAutoFit/>
          </a:bodyPr>
          <a:lstStyle/>
          <a:p>
            <a:r>
              <a:rPr lang="tr-TR" sz="3200" dirty="0" smtClean="0">
                <a:latin typeface="Andalus" pitchFamily="18" charset="-78"/>
                <a:cs typeface="Andalus" pitchFamily="18" charset="-78"/>
              </a:rPr>
              <a:t>I</a:t>
            </a:r>
            <a:endParaRPr lang="tr-TR" sz="3200" dirty="0">
              <a:latin typeface="Andalus" pitchFamily="18" charset="-78"/>
              <a:cs typeface="Andalus" pitchFamily="18" charset="-78"/>
            </a:endParaRPr>
          </a:p>
        </p:txBody>
      </p:sp>
      <p:sp>
        <p:nvSpPr>
          <p:cNvPr id="14" name="13 Metin kutusu"/>
          <p:cNvSpPr txBox="1"/>
          <p:nvPr/>
        </p:nvSpPr>
        <p:spPr>
          <a:xfrm>
            <a:off x="2880395" y="1412776"/>
            <a:ext cx="5040560" cy="4185761"/>
          </a:xfrm>
          <a:prstGeom prst="rect">
            <a:avLst/>
          </a:prstGeom>
          <a:noFill/>
        </p:spPr>
        <p:txBody>
          <a:bodyPr wrap="square" rtlCol="0">
            <a:spAutoFit/>
          </a:bodyPr>
          <a:lstStyle/>
          <a:p>
            <a:pPr marL="341313" indent="-341313">
              <a:buFont typeface="Wingdings" panose="05000000000000000000" pitchFamily="2" charset="2"/>
              <a:buChar char="v"/>
            </a:pPr>
            <a:r>
              <a:rPr lang="tr-TR" sz="1600" dirty="0" smtClean="0"/>
              <a:t>Telden ‘r’ kadar uzakta oluşan manyetik alanın </a:t>
            </a:r>
            <a:r>
              <a:rPr lang="el-GR" sz="1600" dirty="0" smtClean="0"/>
              <a:t>Δ</a:t>
            </a:r>
            <a:r>
              <a:rPr lang="tr-TR" sz="1600" dirty="0" smtClean="0"/>
              <a:t>L uzunluğundaki parçalardan oluştuğunu düşünürsek tüm   </a:t>
            </a:r>
            <a:r>
              <a:rPr lang="el-GR" sz="1600" dirty="0" smtClean="0"/>
              <a:t>Δ</a:t>
            </a:r>
            <a:r>
              <a:rPr lang="tr-TR" sz="1600" dirty="0" smtClean="0"/>
              <a:t>L ‘</a:t>
            </a:r>
            <a:r>
              <a:rPr lang="tr-TR" sz="1600" dirty="0" err="1" smtClean="0"/>
              <a:t>lerin</a:t>
            </a:r>
            <a:r>
              <a:rPr lang="tr-TR" sz="1600" dirty="0" smtClean="0"/>
              <a:t> toplamı (∑</a:t>
            </a:r>
            <a:r>
              <a:rPr lang="el-GR" sz="1600" dirty="0" smtClean="0"/>
              <a:t> Δ</a:t>
            </a:r>
            <a:r>
              <a:rPr lang="tr-TR" sz="1600" dirty="0" smtClean="0"/>
              <a:t>L) bize çevreyi verir (</a:t>
            </a:r>
            <a:r>
              <a:rPr lang="el-GR" sz="1600" dirty="0" smtClean="0"/>
              <a:t>Δ</a:t>
            </a:r>
            <a:r>
              <a:rPr lang="tr-TR" sz="1600" dirty="0" smtClean="0"/>
              <a:t>L =2∏r).</a:t>
            </a:r>
          </a:p>
          <a:p>
            <a:pPr marL="341313" indent="-341313">
              <a:buFont typeface="Wingdings" panose="05000000000000000000" pitchFamily="2" charset="2"/>
              <a:buChar char="v"/>
            </a:pPr>
            <a:endParaRPr lang="en-US" dirty="0" smtClean="0"/>
          </a:p>
          <a:p>
            <a:pPr marL="341313" indent="-341313">
              <a:buFont typeface="Wingdings" panose="05000000000000000000" pitchFamily="2" charset="2"/>
              <a:buChar char="v"/>
            </a:pPr>
            <a:endParaRPr lang="tr-TR" dirty="0" smtClean="0"/>
          </a:p>
          <a:p>
            <a:pPr marL="341313" indent="-341313">
              <a:buFont typeface="Wingdings" panose="05000000000000000000" pitchFamily="2" charset="2"/>
              <a:buChar char="v"/>
            </a:pPr>
            <a:r>
              <a:rPr lang="tr-TR" dirty="0" smtClean="0">
                <a:solidFill>
                  <a:srgbClr val="FF0000"/>
                </a:solidFill>
              </a:rPr>
              <a:t>∑</a:t>
            </a:r>
            <a:r>
              <a:rPr lang="el-GR" dirty="0" smtClean="0">
                <a:solidFill>
                  <a:srgbClr val="FF0000"/>
                </a:solidFill>
              </a:rPr>
              <a:t> </a:t>
            </a:r>
            <a:r>
              <a:rPr lang="tr-TR" dirty="0" smtClean="0">
                <a:solidFill>
                  <a:srgbClr val="FF0000"/>
                </a:solidFill>
              </a:rPr>
              <a:t>B</a:t>
            </a:r>
            <a:r>
              <a:rPr lang="el-GR" dirty="0" smtClean="0">
                <a:solidFill>
                  <a:srgbClr val="FF0000"/>
                </a:solidFill>
              </a:rPr>
              <a:t>Δ</a:t>
            </a:r>
            <a:r>
              <a:rPr lang="tr-TR" dirty="0" smtClean="0">
                <a:solidFill>
                  <a:srgbClr val="FF0000"/>
                </a:solidFill>
              </a:rPr>
              <a:t>L = µ</a:t>
            </a:r>
            <a:r>
              <a:rPr lang="tr-TR" sz="1000" dirty="0" smtClean="0">
                <a:solidFill>
                  <a:srgbClr val="FF0000"/>
                </a:solidFill>
              </a:rPr>
              <a:t>0</a:t>
            </a:r>
            <a:r>
              <a:rPr lang="tr-TR" dirty="0" smtClean="0">
                <a:solidFill>
                  <a:srgbClr val="FF0000"/>
                </a:solidFill>
              </a:rPr>
              <a:t>.</a:t>
            </a:r>
            <a:r>
              <a:rPr lang="tr-TR" dirty="0" smtClean="0">
                <a:solidFill>
                  <a:srgbClr val="FF0000"/>
                </a:solidFill>
                <a:latin typeface="Andalus" pitchFamily="18" charset="-78"/>
                <a:cs typeface="Andalus" pitchFamily="18" charset="-78"/>
              </a:rPr>
              <a:t>I</a:t>
            </a:r>
            <a:r>
              <a:rPr lang="tr-TR" dirty="0" smtClean="0">
                <a:solidFill>
                  <a:srgbClr val="FF0000"/>
                </a:solidFill>
              </a:rPr>
              <a:t> </a:t>
            </a:r>
          </a:p>
          <a:p>
            <a:pPr marL="341313" indent="-341313">
              <a:buFont typeface="Wingdings" panose="05000000000000000000" pitchFamily="2" charset="2"/>
              <a:buChar char="v"/>
            </a:pPr>
            <a:r>
              <a:rPr lang="tr-TR" dirty="0" smtClean="0"/>
              <a:t>µ</a:t>
            </a:r>
            <a:r>
              <a:rPr lang="tr-TR" sz="1000" dirty="0" smtClean="0"/>
              <a:t>0 </a:t>
            </a:r>
            <a:r>
              <a:rPr lang="tr-TR" dirty="0" smtClean="0"/>
              <a:t> :</a:t>
            </a:r>
            <a:r>
              <a:rPr lang="tr-TR" sz="1000" dirty="0" smtClean="0"/>
              <a:t> </a:t>
            </a:r>
            <a:r>
              <a:rPr lang="tr-TR" sz="1600" dirty="0" smtClean="0"/>
              <a:t>Boşluğun manyetik geçirgenlik katsayısı</a:t>
            </a:r>
          </a:p>
          <a:p>
            <a:pPr marL="341313" indent="-341313">
              <a:buFont typeface="Wingdings" panose="05000000000000000000" pitchFamily="2" charset="2"/>
              <a:buChar char="v"/>
            </a:pPr>
            <a:r>
              <a:rPr lang="tr-TR" dirty="0" smtClean="0">
                <a:latin typeface="Andalus" pitchFamily="18" charset="-78"/>
                <a:cs typeface="Andalus" pitchFamily="18" charset="-78"/>
              </a:rPr>
              <a:t> I </a:t>
            </a:r>
            <a:r>
              <a:rPr lang="tr-TR" dirty="0" smtClean="0">
                <a:latin typeface="+mj-lt"/>
                <a:cs typeface="Andalus" pitchFamily="18" charset="-78"/>
              </a:rPr>
              <a:t>: Akım   </a:t>
            </a:r>
            <a:endParaRPr lang="en-US" dirty="0" smtClean="0">
              <a:latin typeface="+mj-lt"/>
              <a:cs typeface="Andalus" pitchFamily="18" charset="-78"/>
            </a:endParaRPr>
          </a:p>
          <a:p>
            <a:pPr marL="341313" indent="-341313">
              <a:buFont typeface="Wingdings" panose="05000000000000000000" pitchFamily="2" charset="2"/>
              <a:buChar char="v"/>
            </a:pPr>
            <a:endParaRPr lang="tr-TR" sz="4000" dirty="0" smtClean="0">
              <a:latin typeface="+mj-lt"/>
              <a:cs typeface="Andalus" pitchFamily="18" charset="-78"/>
            </a:endParaRPr>
          </a:p>
          <a:p>
            <a:pPr marL="341313" indent="-341313">
              <a:buFont typeface="Wingdings" panose="05000000000000000000" pitchFamily="2" charset="2"/>
              <a:buChar char="v"/>
            </a:pPr>
            <a:r>
              <a:rPr lang="tr-TR" dirty="0" smtClean="0">
                <a:solidFill>
                  <a:srgbClr val="FF0000"/>
                </a:solidFill>
                <a:latin typeface="Andalus" pitchFamily="18" charset="-78"/>
                <a:cs typeface="Andalus" pitchFamily="18" charset="-78"/>
              </a:rPr>
              <a:t> B = </a:t>
            </a:r>
            <a:r>
              <a:rPr lang="tr-TR" dirty="0" smtClean="0">
                <a:solidFill>
                  <a:srgbClr val="FF0000"/>
                </a:solidFill>
              </a:rPr>
              <a:t>µ</a:t>
            </a:r>
            <a:r>
              <a:rPr lang="tr-TR" sz="1000" dirty="0" smtClean="0">
                <a:solidFill>
                  <a:srgbClr val="FF0000"/>
                </a:solidFill>
              </a:rPr>
              <a:t>0</a:t>
            </a:r>
            <a:r>
              <a:rPr lang="tr-TR" dirty="0" smtClean="0">
                <a:solidFill>
                  <a:srgbClr val="FF0000"/>
                </a:solidFill>
              </a:rPr>
              <a:t>.</a:t>
            </a:r>
            <a:r>
              <a:rPr lang="tr-TR" dirty="0" smtClean="0">
                <a:solidFill>
                  <a:srgbClr val="FF0000"/>
                </a:solidFill>
                <a:latin typeface="Andalus" pitchFamily="18" charset="-78"/>
                <a:cs typeface="Andalus" pitchFamily="18" charset="-78"/>
              </a:rPr>
              <a:t>I</a:t>
            </a:r>
            <a:r>
              <a:rPr lang="tr-TR" dirty="0" smtClean="0">
                <a:solidFill>
                  <a:srgbClr val="FF0000"/>
                </a:solidFill>
              </a:rPr>
              <a:t> /</a:t>
            </a:r>
            <a:r>
              <a:rPr lang="el-GR" dirty="0" smtClean="0">
                <a:solidFill>
                  <a:srgbClr val="FF0000"/>
                </a:solidFill>
              </a:rPr>
              <a:t> Δ</a:t>
            </a:r>
            <a:r>
              <a:rPr lang="tr-TR" dirty="0" smtClean="0">
                <a:solidFill>
                  <a:srgbClr val="FF0000"/>
                </a:solidFill>
              </a:rPr>
              <a:t>L </a:t>
            </a:r>
          </a:p>
          <a:p>
            <a:pPr marL="341313" indent="-341313">
              <a:buFont typeface="Wingdings" panose="05000000000000000000" pitchFamily="2" charset="2"/>
              <a:buChar char="v"/>
            </a:pPr>
            <a:r>
              <a:rPr lang="tr-TR" dirty="0" smtClean="0">
                <a:solidFill>
                  <a:srgbClr val="FF0000"/>
                </a:solidFill>
                <a:latin typeface="Andalus" pitchFamily="18" charset="-78"/>
                <a:cs typeface="Andalus" pitchFamily="18" charset="-78"/>
              </a:rPr>
              <a:t> B = </a:t>
            </a:r>
            <a:r>
              <a:rPr lang="tr-TR" dirty="0" smtClean="0">
                <a:solidFill>
                  <a:srgbClr val="FF0000"/>
                </a:solidFill>
              </a:rPr>
              <a:t>µ</a:t>
            </a:r>
            <a:r>
              <a:rPr lang="tr-TR" sz="1000" dirty="0" smtClean="0">
                <a:solidFill>
                  <a:srgbClr val="FF0000"/>
                </a:solidFill>
              </a:rPr>
              <a:t>0</a:t>
            </a:r>
            <a:r>
              <a:rPr lang="tr-TR" dirty="0" smtClean="0">
                <a:solidFill>
                  <a:srgbClr val="FF0000"/>
                </a:solidFill>
              </a:rPr>
              <a:t>.</a:t>
            </a:r>
            <a:r>
              <a:rPr lang="tr-TR" dirty="0" smtClean="0">
                <a:solidFill>
                  <a:srgbClr val="FF0000"/>
                </a:solidFill>
                <a:latin typeface="Andalus" pitchFamily="18" charset="-78"/>
                <a:cs typeface="Andalus" pitchFamily="18" charset="-78"/>
              </a:rPr>
              <a:t>I / </a:t>
            </a:r>
            <a:r>
              <a:rPr lang="tr-TR" dirty="0" smtClean="0">
                <a:solidFill>
                  <a:srgbClr val="FF0000"/>
                </a:solidFill>
              </a:rPr>
              <a:t>2∏r</a:t>
            </a:r>
          </a:p>
          <a:p>
            <a:endParaRPr lang="tr-TR" dirty="0" smtClean="0">
              <a:latin typeface="Andalus" pitchFamily="18" charset="-78"/>
              <a:cs typeface="Andalus" pitchFamily="18" charset="-78"/>
            </a:endParaRPr>
          </a:p>
          <a:p>
            <a:endParaRPr lang="tr-TR" dirty="0"/>
          </a:p>
        </p:txBody>
      </p:sp>
      <p:sp>
        <p:nvSpPr>
          <p:cNvPr id="6" name="2 İçerik Yer Tutucusu"/>
          <p:cNvSpPr txBox="1">
            <a:spLocks/>
          </p:cNvSpPr>
          <p:nvPr/>
        </p:nvSpPr>
        <p:spPr>
          <a:xfrm>
            <a:off x="0" y="1340768"/>
            <a:ext cx="2700307" cy="4608512"/>
          </a:xfrm>
          <a:prstGeom prst="rect">
            <a:avLst/>
          </a:prstGeom>
          <a:ln>
            <a:solidFill>
              <a:schemeClr val="tx1"/>
            </a:solidFill>
          </a:ln>
        </p:spPr>
        <p:txBody>
          <a:bodyPr vert="horz">
            <a:normAutofit fontScale="77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ÜZERİNDEN AKIM GEÇEN TEL</a:t>
            </a:r>
            <a:endParaRPr lang="tr-TR" dirty="0"/>
          </a:p>
        </p:txBody>
      </p:sp>
      <p:sp>
        <p:nvSpPr>
          <p:cNvPr id="38916" name="Rectangle 4"/>
          <p:cNvSpPr>
            <a:spLocks noChangeArrowheads="1"/>
          </p:cNvSpPr>
          <p:nvPr/>
        </p:nvSpPr>
        <p:spPr bwMode="auto">
          <a:xfrm>
            <a:off x="0" y="0"/>
            <a:ext cx="108013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3891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60515" y="1484784"/>
            <a:ext cx="1584176" cy="931868"/>
          </a:xfrm>
          <a:prstGeom prst="rect">
            <a:avLst/>
          </a:prstGeom>
          <a:noFill/>
        </p:spPr>
      </p:pic>
      <p:sp>
        <p:nvSpPr>
          <p:cNvPr id="38917" name="Rectangle 5"/>
          <p:cNvSpPr>
            <a:spLocks noChangeArrowheads="1"/>
          </p:cNvSpPr>
          <p:nvPr/>
        </p:nvSpPr>
        <p:spPr bwMode="auto">
          <a:xfrm>
            <a:off x="0" y="933450"/>
            <a:ext cx="108013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744491" y="3666446"/>
                <a:ext cx="5760640" cy="1938992"/>
              </a:xfrm>
              <a:prstGeom prst="rect">
                <a:avLst/>
              </a:prstGeom>
            </p:spPr>
            <p:txBody>
              <a:bodyPr wrap="square">
                <a:spAutoFit/>
              </a:bodyPr>
              <a:lstStyle/>
              <a:p>
                <a:pPr lvl="0"/>
                <a:r>
                  <a:rPr lang="en-US" sz="2400" dirty="0"/>
                  <a:t>B = </a:t>
                </a:r>
                <a:r>
                  <a:rPr lang="tr-TR" sz="2400" dirty="0"/>
                  <a:t>Manyetik alan</a:t>
                </a:r>
                <a:r>
                  <a:rPr lang="en-US" sz="2400" dirty="0"/>
                  <a:t> </a:t>
                </a:r>
                <a:r>
                  <a:rPr lang="en-US" sz="2400" dirty="0" smtClean="0"/>
                  <a:t>(Tesla)</a:t>
                </a:r>
                <a:endParaRPr lang="tr-TR" sz="2400" dirty="0"/>
              </a:p>
              <a:p>
                <a:pPr lvl="0"/>
                <a:r>
                  <a:rPr lang="en-US" sz="2400" dirty="0"/>
                  <a:t>I = </a:t>
                </a:r>
                <a:r>
                  <a:rPr lang="tr-TR" sz="2400" dirty="0"/>
                  <a:t>Akım</a:t>
                </a:r>
                <a:r>
                  <a:rPr lang="en-US" sz="2400" dirty="0"/>
                  <a:t> </a:t>
                </a:r>
                <a:r>
                  <a:rPr lang="en-US" sz="2400" dirty="0" smtClean="0"/>
                  <a:t>(</a:t>
                </a:r>
                <a:r>
                  <a:rPr lang="en-US" sz="2400" dirty="0" err="1" smtClean="0"/>
                  <a:t>Amper</a:t>
                </a:r>
                <a:r>
                  <a:rPr lang="en-US" sz="2400" dirty="0" smtClean="0"/>
                  <a:t>)</a:t>
                </a:r>
              </a:p>
              <a:p>
                <a:pPr lvl="0"/>
                <a:r>
                  <a:rPr lang="en-US" sz="2400" dirty="0" smtClean="0"/>
                  <a:t>d = </a:t>
                </a:r>
                <a:r>
                  <a:rPr lang="en-US" sz="2400" dirty="0" err="1" smtClean="0"/>
                  <a:t>Akım</a:t>
                </a:r>
                <a:r>
                  <a:rPr lang="en-US" sz="2400" dirty="0" smtClean="0"/>
                  <a:t> </a:t>
                </a:r>
                <a:r>
                  <a:rPr lang="en-US" sz="2400" dirty="0" err="1" smtClean="0"/>
                  <a:t>geçen</a:t>
                </a:r>
                <a:r>
                  <a:rPr lang="en-US" sz="2400" dirty="0" smtClean="0"/>
                  <a:t> tele </a:t>
                </a:r>
                <a:r>
                  <a:rPr lang="en-US" sz="2400" dirty="0" err="1" smtClean="0"/>
                  <a:t>olan</a:t>
                </a:r>
                <a:r>
                  <a:rPr lang="en-US" sz="2400" dirty="0" smtClean="0"/>
                  <a:t> </a:t>
                </a:r>
                <a:r>
                  <a:rPr lang="en-US" sz="2400" dirty="0" err="1" smtClean="0"/>
                  <a:t>uzaklık</a:t>
                </a:r>
                <a:r>
                  <a:rPr lang="en-US" sz="2400" dirty="0" smtClean="0"/>
                  <a:t> (m)</a:t>
                </a:r>
                <a:endParaRPr lang="tr-TR" sz="2400" dirty="0"/>
              </a:p>
              <a:p>
                <a:r>
                  <a:rPr lang="en-US" sz="2400" dirty="0" smtClean="0"/>
                  <a:t>K</a:t>
                </a:r>
                <a:r>
                  <a:rPr lang="en-US" sz="2400" dirty="0"/>
                  <a:t>= </a:t>
                </a:r>
                <a:r>
                  <a:rPr lang="tr-TR" sz="2400" i="1" dirty="0"/>
                  <a:t>µ</a:t>
                </a:r>
                <a:r>
                  <a:rPr lang="tr-TR" sz="1100" dirty="0">
                    <a:cs typeface="Arial" pitchFamily="34" charset="0"/>
                  </a:rPr>
                  <a:t>0</a:t>
                </a:r>
                <a:r>
                  <a:rPr lang="tr-TR" sz="2000" dirty="0">
                    <a:cs typeface="Arial" pitchFamily="34" charset="0"/>
                  </a:rPr>
                  <a:t>/4</a:t>
                </a:r>
                <a:r>
                  <a:rPr lang="el-GR" sz="2000" dirty="0" smtClean="0">
                    <a:cs typeface="Arial" pitchFamily="34" charset="0"/>
                  </a:rPr>
                  <a:t>Π</a:t>
                </a:r>
                <a:r>
                  <a:rPr lang="en-US" sz="2000" dirty="0" smtClean="0">
                    <a:cs typeface="Arial" pitchFamily="34" charset="0"/>
                  </a:rPr>
                  <a:t> = </a:t>
                </a:r>
                <a:r>
                  <a:rPr lang="tr-TR" sz="2000" dirty="0" smtClean="0"/>
                  <a:t>10</a:t>
                </a:r>
                <a:r>
                  <a:rPr lang="tr-TR" sz="2000" baseline="30000" dirty="0" smtClean="0"/>
                  <a:t>-7</a:t>
                </a:r>
                <a:r>
                  <a:rPr lang="en-US" sz="2000" baseline="30000" dirty="0" smtClean="0"/>
                  <a:t> </a:t>
                </a:r>
                <a:r>
                  <a:rPr lang="en-US" sz="2000" dirty="0">
                    <a:cs typeface="Arial" pitchFamily="34" charset="0"/>
                  </a:rPr>
                  <a:t>(N/</a:t>
                </a:r>
                <a14:m>
                  <m:oMath xmlns:m="http://schemas.openxmlformats.org/officeDocument/2006/math">
                    <m:sSup>
                      <m:sSupPr>
                        <m:ctrlPr>
                          <a:rPr lang="en-US" sz="2000" i="1">
                            <a:latin typeface="Cambria Math" panose="02040503050406030204" pitchFamily="18" charset="0"/>
                            <a:cs typeface="Arial" pitchFamily="34" charset="0"/>
                          </a:rPr>
                        </m:ctrlPr>
                      </m:sSupPr>
                      <m:e>
                        <m:r>
                          <a:rPr lang="en-US" sz="2000" i="1">
                            <a:latin typeface="Cambria Math" panose="02040503050406030204" pitchFamily="18" charset="0"/>
                            <a:cs typeface="Arial" pitchFamily="34" charset="0"/>
                          </a:rPr>
                          <m:t>𝐴</m:t>
                        </m:r>
                      </m:e>
                      <m:sup>
                        <m:r>
                          <a:rPr lang="en-US" sz="2000" i="1">
                            <a:latin typeface="Cambria Math" panose="02040503050406030204" pitchFamily="18" charset="0"/>
                            <a:cs typeface="Arial" pitchFamily="34" charset="0"/>
                          </a:rPr>
                          <m:t>2</m:t>
                        </m:r>
                      </m:sup>
                    </m:sSup>
                  </m:oMath>
                </a14:m>
                <a:r>
                  <a:rPr lang="en-US" sz="2000" dirty="0" smtClean="0">
                    <a:cs typeface="Arial" pitchFamily="34" charset="0"/>
                  </a:rPr>
                  <a:t>) </a:t>
                </a:r>
                <a:r>
                  <a:rPr lang="en-US" sz="2000" dirty="0" err="1" smtClean="0">
                    <a:cs typeface="Arial" pitchFamily="34" charset="0"/>
                  </a:rPr>
                  <a:t>Manyetik</a:t>
                </a:r>
                <a:r>
                  <a:rPr lang="en-US" sz="2000" dirty="0" smtClean="0">
                    <a:cs typeface="Arial" pitchFamily="34" charset="0"/>
                  </a:rPr>
                  <a:t> </a:t>
                </a:r>
                <a:r>
                  <a:rPr lang="en-US" sz="2000" dirty="0" err="1" smtClean="0">
                    <a:cs typeface="Arial" pitchFamily="34" charset="0"/>
                  </a:rPr>
                  <a:t>alan</a:t>
                </a:r>
                <a:r>
                  <a:rPr lang="en-US" sz="2000" dirty="0" smtClean="0">
                    <a:cs typeface="Arial" pitchFamily="34" charset="0"/>
                  </a:rPr>
                  <a:t> </a:t>
                </a:r>
                <a:r>
                  <a:rPr lang="en-US" sz="2000" dirty="0" err="1" smtClean="0">
                    <a:cs typeface="Arial" pitchFamily="34" charset="0"/>
                  </a:rPr>
                  <a:t>sabiti</a:t>
                </a:r>
                <a:endParaRPr lang="tr-TR" sz="2000" dirty="0">
                  <a:cs typeface="Arial" pitchFamily="34" charset="0"/>
                </a:endParaRPr>
              </a:p>
              <a:p>
                <a:endParaRPr lang="en-US" sz="2000" dirty="0">
                  <a:cs typeface="Arial"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744491" y="3666446"/>
                <a:ext cx="5760640" cy="1938992"/>
              </a:xfrm>
              <a:prstGeom prst="rect">
                <a:avLst/>
              </a:prstGeom>
              <a:blipFill rotWithShape="0">
                <a:blip r:embed="rId4" cstate="print"/>
                <a:stretch>
                  <a:fillRect l="-1587" t="-2508" r="-423"/>
                </a:stretch>
              </a:blipFill>
            </p:spPr>
            <p:txBody>
              <a:bodyPr/>
              <a:lstStyle/>
              <a:p>
                <a:r>
                  <a:rPr lang="en-US">
                    <a:noFill/>
                  </a:rPr>
                  <a:t> </a:t>
                </a:r>
              </a:p>
            </p:txBody>
          </p:sp>
        </mc:Fallback>
      </mc:AlternateContent>
      <p:pic>
        <p:nvPicPr>
          <p:cNvPr id="2050" name="Picture 2" descr="C:\Users\Toshiba\Desktop\straight wire.gif"/>
          <p:cNvPicPr>
            <a:picLocks noChangeAspect="1" noChangeArrowheads="1"/>
          </p:cNvPicPr>
          <p:nvPr/>
        </p:nvPicPr>
        <p:blipFill>
          <a:blip r:embed="rId5" cstate="print"/>
          <a:srcRect l="-1798" t="10256" b="12820"/>
          <a:stretch>
            <a:fillRect/>
          </a:stretch>
        </p:blipFill>
        <p:spPr bwMode="auto">
          <a:xfrm>
            <a:off x="5904731" y="1124744"/>
            <a:ext cx="4896619" cy="2160240"/>
          </a:xfrm>
          <a:prstGeom prst="rect">
            <a:avLst/>
          </a:prstGeom>
          <a:ln>
            <a:noFill/>
          </a:ln>
          <a:effectLst>
            <a:outerShdw blurRad="292100" dist="139700" dir="2700000" algn="tl" rotWithShape="0">
              <a:srgbClr val="333333">
                <a:alpha val="65000"/>
              </a:srgbClr>
            </a:outerShdw>
          </a:effectLst>
        </p:spPr>
      </p:pic>
      <p:sp>
        <p:nvSpPr>
          <p:cNvPr id="9" name="2 İçerik Yer Tutucusu"/>
          <p:cNvSpPr txBox="1">
            <a:spLocks/>
          </p:cNvSpPr>
          <p:nvPr/>
        </p:nvSpPr>
        <p:spPr>
          <a:xfrm>
            <a:off x="0" y="1340768"/>
            <a:ext cx="3312443" cy="4608512"/>
          </a:xfrm>
          <a:prstGeom prst="rect">
            <a:avLst/>
          </a:prstGeom>
          <a:ln>
            <a:solidFill>
              <a:schemeClr val="tx1"/>
            </a:solidFill>
          </a:ln>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11 Metin kutusu"/>
          <p:cNvSpPr txBox="1"/>
          <p:nvPr/>
        </p:nvSpPr>
        <p:spPr>
          <a:xfrm>
            <a:off x="3312442" y="5301208"/>
            <a:ext cx="7488907" cy="1292662"/>
          </a:xfrm>
          <a:prstGeom prst="rect">
            <a:avLst/>
          </a:prstGeom>
          <a:noFill/>
        </p:spPr>
        <p:txBody>
          <a:bodyPr wrap="square" rtlCol="0">
            <a:spAutoFit/>
          </a:bodyPr>
          <a:lstStyle/>
          <a:p>
            <a:pPr marL="393700" indent="-393700"/>
            <a:r>
              <a:rPr lang="tr-TR" sz="2400" b="1" dirty="0" smtClean="0">
                <a:solidFill>
                  <a:srgbClr val="FF0000"/>
                </a:solidFill>
              </a:rPr>
              <a:t>!!!</a:t>
            </a:r>
            <a:r>
              <a:rPr lang="en-US" sz="2400" b="1" dirty="0" smtClean="0">
                <a:solidFill>
                  <a:srgbClr val="FF0000"/>
                </a:solidFill>
              </a:rPr>
              <a:t> </a:t>
            </a:r>
            <a:r>
              <a:rPr lang="tr-TR" dirty="0" smtClean="0"/>
              <a:t>Üzerinden akım geçen telin etrafında oluşan manyetik alanı incelemek  için tıklayınız. </a:t>
            </a:r>
            <a:r>
              <a:rPr lang="tr-TR" dirty="0" smtClean="0">
                <a:hlinkClick r:id="rId6"/>
              </a:rPr>
              <a:t>http://daskalosa.eu/physics_st/magnetic_fields.swf</a:t>
            </a:r>
            <a:r>
              <a:rPr lang="tr-TR" dirty="0" smtClean="0"/>
              <a:t> Ekranın sağ alt kısmında bulunan </a:t>
            </a:r>
            <a:r>
              <a:rPr lang="tr-TR" b="1" dirty="0" smtClean="0">
                <a:solidFill>
                  <a:srgbClr val="FF0000"/>
                </a:solidFill>
              </a:rPr>
              <a:t>‘</a:t>
            </a:r>
            <a:r>
              <a:rPr lang="tr-TR" b="1" dirty="0" err="1" smtClean="0">
                <a:solidFill>
                  <a:srgbClr val="FF0000"/>
                </a:solidFill>
              </a:rPr>
              <a:t>Screen</a:t>
            </a:r>
            <a:r>
              <a:rPr lang="tr-TR" b="1" dirty="0" smtClean="0">
                <a:solidFill>
                  <a:srgbClr val="FF0000"/>
                </a:solidFill>
              </a:rPr>
              <a:t> 2’ </a:t>
            </a:r>
            <a:r>
              <a:rPr lang="tr-TR" dirty="0" smtClean="0"/>
              <a:t>seçeneğini seçiniz.</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en-US" dirty="0" smtClean="0"/>
              <a:t>MANYETİK ALAN-AKIM YÖN GÖSTERİMLERİ</a:t>
            </a:r>
            <a:endParaRPr lang="tr-TR" dirty="0"/>
          </a:p>
        </p:txBody>
      </p:sp>
      <p:pic>
        <p:nvPicPr>
          <p:cNvPr id="4" name="Picture 18" descr="D:\Belgeler\Desktop\svg.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00475" y="1916832"/>
            <a:ext cx="4248472" cy="1656184"/>
          </a:xfrm>
          <a:prstGeom prst="rect">
            <a:avLst/>
          </a:prstGeom>
          <a:noFill/>
          <a:ln>
            <a:noFill/>
          </a:ln>
        </p:spPr>
      </p:pic>
      <p:cxnSp>
        <p:nvCxnSpPr>
          <p:cNvPr id="17" name="16 Düz Ok Bağlayıcısı"/>
          <p:cNvCxnSpPr/>
          <p:nvPr/>
        </p:nvCxnSpPr>
        <p:spPr>
          <a:xfrm flipH="1">
            <a:off x="2664371" y="3429000"/>
            <a:ext cx="1080120" cy="1008112"/>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19" name="18 Metin kutusu"/>
          <p:cNvSpPr txBox="1"/>
          <p:nvPr/>
        </p:nvSpPr>
        <p:spPr>
          <a:xfrm>
            <a:off x="504131" y="4509120"/>
            <a:ext cx="9721080" cy="369332"/>
          </a:xfrm>
          <a:prstGeom prst="rect">
            <a:avLst/>
          </a:prstGeom>
          <a:noFill/>
        </p:spPr>
        <p:txBody>
          <a:bodyPr wrap="square" rtlCol="0">
            <a:spAutoFit/>
          </a:bodyPr>
          <a:lstStyle/>
          <a:p>
            <a:r>
              <a:rPr lang="tr-TR" dirty="0" smtClean="0"/>
              <a:t>Sayfa düzlemine dik içeri doğru                                 Sayfa düzlemine dik dışa doğru</a:t>
            </a:r>
            <a:endParaRPr lang="tr-TR" dirty="0"/>
          </a:p>
        </p:txBody>
      </p:sp>
      <p:cxnSp>
        <p:nvCxnSpPr>
          <p:cNvPr id="20" name="19 Düz Ok Bağlayıcısı"/>
          <p:cNvCxnSpPr/>
          <p:nvPr/>
        </p:nvCxnSpPr>
        <p:spPr>
          <a:xfrm flipH="1" flipV="1">
            <a:off x="7560915" y="3429000"/>
            <a:ext cx="864096" cy="108012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rot="10800000">
            <a:off x="8016609" y="1453642"/>
            <a:ext cx="1872208" cy="85923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Right Arrow 8"/>
          <p:cNvSpPr/>
          <p:nvPr/>
        </p:nvSpPr>
        <p:spPr>
          <a:xfrm>
            <a:off x="936179" y="1494508"/>
            <a:ext cx="1872208" cy="85923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10" name="16 Düz Ok Bağlayıcısı"/>
          <p:cNvCxnSpPr/>
          <p:nvPr/>
        </p:nvCxnSpPr>
        <p:spPr>
          <a:xfrm flipH="1">
            <a:off x="936179" y="2357788"/>
            <a:ext cx="1080120" cy="1008112"/>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0068" y="3573016"/>
            <a:ext cx="1476231" cy="369332"/>
          </a:xfrm>
          <a:prstGeom prst="rect">
            <a:avLst/>
          </a:prstGeom>
          <a:noFill/>
        </p:spPr>
        <p:txBody>
          <a:bodyPr wrap="square" rtlCol="0">
            <a:spAutoFit/>
          </a:bodyPr>
          <a:lstStyle/>
          <a:p>
            <a:r>
              <a:rPr lang="en-US" dirty="0" err="1" smtClean="0"/>
              <a:t>Sağa</a:t>
            </a:r>
            <a:r>
              <a:rPr lang="en-US" dirty="0" smtClean="0"/>
              <a:t> </a:t>
            </a:r>
            <a:r>
              <a:rPr lang="en-US" dirty="0" err="1" smtClean="0"/>
              <a:t>doğru</a:t>
            </a:r>
            <a:endParaRPr lang="en-US" dirty="0"/>
          </a:p>
        </p:txBody>
      </p:sp>
      <p:cxnSp>
        <p:nvCxnSpPr>
          <p:cNvPr id="12" name="19 Düz Ok Bağlayıcısı"/>
          <p:cNvCxnSpPr/>
          <p:nvPr/>
        </p:nvCxnSpPr>
        <p:spPr>
          <a:xfrm flipH="1" flipV="1">
            <a:off x="8785051" y="2340539"/>
            <a:ext cx="864096" cy="108012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952713" y="3573016"/>
            <a:ext cx="1416514" cy="369332"/>
          </a:xfrm>
          <a:prstGeom prst="rect">
            <a:avLst/>
          </a:prstGeom>
          <a:noFill/>
        </p:spPr>
        <p:txBody>
          <a:bodyPr wrap="square" rtlCol="0">
            <a:spAutoFit/>
          </a:bodyPr>
          <a:lstStyle/>
          <a:p>
            <a:r>
              <a:rPr lang="en-US" dirty="0" smtClean="0"/>
              <a:t>Sola </a:t>
            </a:r>
            <a:r>
              <a:rPr lang="en-US" dirty="0" err="1" smtClean="0"/>
              <a:t>doğru</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buNone/>
            </a:pPr>
            <a:r>
              <a:rPr lang="tr-TR" dirty="0" smtClean="0"/>
              <a:t>                                     </a:t>
            </a:r>
            <a:endParaRPr lang="tr-TR" dirty="0"/>
          </a:p>
        </p:txBody>
      </p:sp>
      <p:sp>
        <p:nvSpPr>
          <p:cNvPr id="3" name="2 Başlık"/>
          <p:cNvSpPr>
            <a:spLocks noGrp="1"/>
          </p:cNvSpPr>
          <p:nvPr>
            <p:ph type="title"/>
          </p:nvPr>
        </p:nvSpPr>
        <p:spPr/>
        <p:txBody>
          <a:bodyPr/>
          <a:lstStyle/>
          <a:p>
            <a:r>
              <a:rPr lang="en-US" dirty="0" smtClean="0"/>
              <a:t>SAĞ EL KURALI</a:t>
            </a:r>
            <a:endParaRPr lang="tr-TR" dirty="0"/>
          </a:p>
        </p:txBody>
      </p:sp>
      <p:pic>
        <p:nvPicPr>
          <p:cNvPr id="16386" name="Picture 2" descr="C:\Users\Toshiba\Desktop\Sağ-El-Kuralı.gif"/>
          <p:cNvPicPr>
            <a:picLocks noChangeAspect="1" noChangeArrowheads="1"/>
          </p:cNvPicPr>
          <p:nvPr/>
        </p:nvPicPr>
        <p:blipFill>
          <a:blip r:embed="rId2" cstate="print"/>
          <a:srcRect/>
          <a:stretch>
            <a:fillRect/>
          </a:stretch>
        </p:blipFill>
        <p:spPr bwMode="auto">
          <a:xfrm>
            <a:off x="6768827" y="1988840"/>
            <a:ext cx="3333750" cy="3333750"/>
          </a:xfrm>
          <a:prstGeom prst="rect">
            <a:avLst/>
          </a:prstGeom>
          <a:noFill/>
        </p:spPr>
      </p:pic>
      <p:sp>
        <p:nvSpPr>
          <p:cNvPr id="5" name="4 Metin kutusu"/>
          <p:cNvSpPr txBox="1"/>
          <p:nvPr/>
        </p:nvSpPr>
        <p:spPr>
          <a:xfrm>
            <a:off x="3240435" y="2132856"/>
            <a:ext cx="4536504" cy="1477328"/>
          </a:xfrm>
          <a:prstGeom prst="rect">
            <a:avLst/>
          </a:prstGeom>
          <a:noFill/>
        </p:spPr>
        <p:txBody>
          <a:bodyPr wrap="square" rtlCol="0">
            <a:spAutoFit/>
          </a:bodyPr>
          <a:lstStyle/>
          <a:p>
            <a:pPr>
              <a:buFont typeface="Arial" pitchFamily="34" charset="0"/>
              <a:buChar char="•"/>
            </a:pPr>
            <a:r>
              <a:rPr lang="tr-TR" b="1" dirty="0" smtClean="0">
                <a:solidFill>
                  <a:srgbClr val="FF0000"/>
                </a:solidFill>
              </a:rPr>
              <a:t>AKIM: </a:t>
            </a:r>
            <a:r>
              <a:rPr lang="tr-TR" dirty="0" smtClean="0"/>
              <a:t>Baş parmağın gösterdiği yön</a:t>
            </a:r>
            <a:endParaRPr lang="en-US" dirty="0" smtClean="0"/>
          </a:p>
          <a:p>
            <a:pPr>
              <a:buFont typeface="Arial" pitchFamily="34" charset="0"/>
              <a:buChar char="•"/>
            </a:pPr>
            <a:endParaRPr lang="en-US" dirty="0" smtClean="0"/>
          </a:p>
          <a:p>
            <a:pPr>
              <a:buFont typeface="Arial" pitchFamily="34" charset="0"/>
              <a:buChar char="•"/>
            </a:pPr>
            <a:endParaRPr lang="tr-TR" dirty="0" smtClean="0"/>
          </a:p>
          <a:p>
            <a:pPr>
              <a:buFont typeface="Arial" pitchFamily="34" charset="0"/>
              <a:buChar char="•"/>
            </a:pPr>
            <a:r>
              <a:rPr lang="tr-TR" b="1" dirty="0" smtClean="0">
                <a:solidFill>
                  <a:srgbClr val="FF0000"/>
                </a:solidFill>
              </a:rPr>
              <a:t>MANYETİK ALAN: </a:t>
            </a:r>
            <a:r>
              <a:rPr lang="tr-TR" dirty="0" smtClean="0"/>
              <a:t>Teli saran dört parmağın işaret ettiği yön</a:t>
            </a:r>
            <a:endParaRPr lang="tr-TR" dirty="0"/>
          </a:p>
        </p:txBody>
      </p:sp>
      <p:sp>
        <p:nvSpPr>
          <p:cNvPr id="6" name="2 İçerik Yer Tutucusu"/>
          <p:cNvSpPr txBox="1">
            <a:spLocks/>
          </p:cNvSpPr>
          <p:nvPr/>
        </p:nvSpPr>
        <p:spPr>
          <a:xfrm>
            <a:off x="0" y="1340768"/>
            <a:ext cx="3240435"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28467" y="2348880"/>
            <a:ext cx="6732816" cy="3960440"/>
          </a:xfrm>
        </p:spPr>
        <p:txBody>
          <a:bodyPr>
            <a:normAutofit fontScale="92500" lnSpcReduction="10000"/>
          </a:bodyPr>
          <a:lstStyle/>
          <a:p>
            <a:pPr>
              <a:buNone/>
            </a:pPr>
            <a:r>
              <a:rPr lang="tr-TR" dirty="0" smtClean="0"/>
              <a:t>             O                         </a:t>
            </a:r>
            <a:r>
              <a:rPr lang="tr-TR" dirty="0" smtClean="0">
                <a:latin typeface="Andalus" pitchFamily="18" charset="-78"/>
                <a:cs typeface="Andalus" pitchFamily="18" charset="-78"/>
              </a:rPr>
              <a:t>  I</a:t>
            </a:r>
            <a:r>
              <a:rPr lang="tr-TR" sz="1200" dirty="0" smtClean="0">
                <a:latin typeface="Andalus" pitchFamily="18" charset="-78"/>
                <a:cs typeface="Andalus" pitchFamily="18" charset="-78"/>
              </a:rPr>
              <a:t>L </a:t>
            </a:r>
            <a:r>
              <a:rPr lang="tr-TR" sz="1800" dirty="0" smtClean="0">
                <a:latin typeface="Andalus" pitchFamily="18" charset="-78"/>
                <a:cs typeface="Andalus" pitchFamily="18" charset="-78"/>
              </a:rPr>
              <a:t> </a:t>
            </a:r>
            <a:r>
              <a:rPr lang="tr-TR" sz="2800" dirty="0" smtClean="0">
                <a:latin typeface="Andalus" pitchFamily="18" charset="-78"/>
                <a:cs typeface="Andalus" pitchFamily="18" charset="-78"/>
              </a:rPr>
              <a:t>= 3A</a:t>
            </a:r>
          </a:p>
          <a:p>
            <a:pPr>
              <a:buNone/>
            </a:pPr>
            <a:r>
              <a:rPr lang="tr-TR" sz="2800" dirty="0" smtClean="0">
                <a:latin typeface="Andalus" pitchFamily="18" charset="-78"/>
                <a:cs typeface="Andalus" pitchFamily="18" charset="-78"/>
              </a:rPr>
              <a:t>                            10cm              L      </a:t>
            </a:r>
          </a:p>
          <a:p>
            <a:endParaRPr lang="tr-TR" dirty="0" smtClean="0">
              <a:latin typeface="Andalus" pitchFamily="18" charset="-78"/>
              <a:cs typeface="Andalus" pitchFamily="18" charset="-78"/>
            </a:endParaRPr>
          </a:p>
          <a:p>
            <a:pPr>
              <a:buNone/>
            </a:pPr>
            <a:r>
              <a:rPr lang="tr-TR" dirty="0" smtClean="0"/>
              <a:t>  </a:t>
            </a:r>
          </a:p>
          <a:p>
            <a:pPr>
              <a:buNone/>
            </a:pPr>
            <a:r>
              <a:rPr lang="tr-TR" dirty="0" smtClean="0"/>
              <a:t>    Üzerinden şekildeki gibi 3 A akım geçen sonsuz uzunluktaki L iletken telinin, O noktasında oluşturduğu manyetik alanın büyüklüğünü bulunuz.</a:t>
            </a:r>
            <a:endParaRPr lang="en-US" dirty="0" smtClean="0"/>
          </a:p>
          <a:p>
            <a:pPr>
              <a:buNone/>
            </a:pPr>
            <a:endParaRPr lang="tr-TR" dirty="0" smtClean="0"/>
          </a:p>
          <a:p>
            <a:pPr>
              <a:buNone/>
            </a:pPr>
            <a:r>
              <a:rPr lang="tr-TR" dirty="0" smtClean="0"/>
              <a:t>    </a:t>
            </a:r>
            <a:r>
              <a:rPr lang="tr-TR" sz="1800" dirty="0" smtClean="0"/>
              <a:t>(</a:t>
            </a:r>
            <a:r>
              <a:rPr lang="tr-TR" sz="1800" dirty="0" smtClean="0">
                <a:solidFill>
                  <a:srgbClr val="FF0000"/>
                </a:solidFill>
              </a:rPr>
              <a:t>CEVAP</a:t>
            </a:r>
            <a:r>
              <a:rPr lang="tr-TR" sz="1800" dirty="0" smtClean="0"/>
              <a:t>: B</a:t>
            </a:r>
            <a:r>
              <a:rPr lang="tr-TR" sz="1050" dirty="0" smtClean="0"/>
              <a:t>L</a:t>
            </a:r>
            <a:r>
              <a:rPr lang="tr-TR" sz="1800" dirty="0" smtClean="0"/>
              <a:t>=2. 10 </a:t>
            </a:r>
            <a:r>
              <a:rPr lang="tr-TR" sz="1800" baseline="30000" dirty="0" smtClean="0"/>
              <a:t>-7</a:t>
            </a:r>
            <a:r>
              <a:rPr lang="tr-TR" sz="1800" dirty="0" smtClean="0"/>
              <a:t>. 3 / 0,1 = 6. 10 </a:t>
            </a:r>
            <a:r>
              <a:rPr lang="tr-TR" sz="1800" baseline="30000" dirty="0" smtClean="0"/>
              <a:t>-6</a:t>
            </a:r>
            <a:r>
              <a:rPr lang="tr-TR" sz="1800" dirty="0" smtClean="0"/>
              <a:t> T)</a:t>
            </a:r>
            <a:endParaRPr lang="tr-TR" dirty="0" smtClean="0"/>
          </a:p>
        </p:txBody>
      </p:sp>
      <p:sp>
        <p:nvSpPr>
          <p:cNvPr id="3" name="2 Başlık"/>
          <p:cNvSpPr>
            <a:spLocks noGrp="1"/>
          </p:cNvSpPr>
          <p:nvPr>
            <p:ph type="title"/>
          </p:nvPr>
        </p:nvSpPr>
        <p:spPr/>
        <p:txBody>
          <a:bodyPr/>
          <a:lstStyle/>
          <a:p>
            <a:r>
              <a:rPr lang="tr-TR" dirty="0" smtClean="0"/>
              <a:t>ÖRNEK 1</a:t>
            </a:r>
            <a:endParaRPr lang="tr-TR" dirty="0"/>
          </a:p>
        </p:txBody>
      </p:sp>
      <p:cxnSp>
        <p:nvCxnSpPr>
          <p:cNvPr id="6" name="5 Düz Bağlayıcı"/>
          <p:cNvCxnSpPr/>
          <p:nvPr/>
        </p:nvCxnSpPr>
        <p:spPr>
          <a:xfrm>
            <a:off x="7488907" y="1196752"/>
            <a:ext cx="0" cy="187220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9 Düz Ok Bağlayıcısı"/>
          <p:cNvCxnSpPr/>
          <p:nvPr/>
        </p:nvCxnSpPr>
        <p:spPr>
          <a:xfrm>
            <a:off x="7488907" y="1412776"/>
            <a:ext cx="0" cy="10081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14 Oval"/>
          <p:cNvSpPr/>
          <p:nvPr/>
        </p:nvSpPr>
        <p:spPr>
          <a:xfrm>
            <a:off x="4968627" y="1988840"/>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8" name="17 Dikdörtgen"/>
          <p:cNvSpPr/>
          <p:nvPr/>
        </p:nvSpPr>
        <p:spPr>
          <a:xfrm>
            <a:off x="4536579" y="836711"/>
            <a:ext cx="4896544" cy="2520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0" name="19 Düz Ok Bağlayıcısı"/>
          <p:cNvCxnSpPr/>
          <p:nvPr/>
        </p:nvCxnSpPr>
        <p:spPr>
          <a:xfrm>
            <a:off x="5040635" y="2708920"/>
            <a:ext cx="237626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40434" y="1556792"/>
            <a:ext cx="7200801" cy="4896544"/>
          </a:xfrm>
        </p:spPr>
        <p:txBody>
          <a:bodyPr>
            <a:normAutofit fontScale="85000" lnSpcReduction="20000"/>
          </a:bodyPr>
          <a:lstStyle/>
          <a:p>
            <a:pPr>
              <a:buNone/>
            </a:pPr>
            <a:r>
              <a:rPr lang="tr-TR" dirty="0" smtClean="0"/>
              <a:t>                         K  </a:t>
            </a:r>
            <a:r>
              <a:rPr lang="tr-TR" dirty="0" smtClean="0">
                <a:latin typeface="Andalus" pitchFamily="18" charset="-78"/>
                <a:cs typeface="Andalus" pitchFamily="18" charset="-78"/>
              </a:rPr>
              <a:t>I</a:t>
            </a:r>
            <a:r>
              <a:rPr lang="tr-TR" sz="1500" dirty="0" smtClean="0">
                <a:latin typeface="Andalus" pitchFamily="18" charset="-78"/>
                <a:cs typeface="Andalus" pitchFamily="18" charset="-78"/>
              </a:rPr>
              <a:t>K</a:t>
            </a:r>
            <a:r>
              <a:rPr lang="tr-TR" dirty="0" smtClean="0">
                <a:latin typeface="Andalus" pitchFamily="18" charset="-78"/>
                <a:cs typeface="Andalus" pitchFamily="18" charset="-78"/>
              </a:rPr>
              <a:t> </a:t>
            </a:r>
            <a:r>
              <a:rPr lang="tr-TR" dirty="0" smtClean="0">
                <a:latin typeface="+mj-lt"/>
                <a:cs typeface="Andalus" pitchFamily="18" charset="-78"/>
              </a:rPr>
              <a:t>=</a:t>
            </a:r>
            <a:r>
              <a:rPr lang="tr-TR" dirty="0" smtClean="0">
                <a:latin typeface="+mj-lt"/>
              </a:rPr>
              <a:t> 1A         L    </a:t>
            </a:r>
            <a:r>
              <a:rPr lang="tr-TR" dirty="0" smtClean="0">
                <a:latin typeface="Andalus" pitchFamily="18" charset="-78"/>
                <a:cs typeface="Andalus" pitchFamily="18" charset="-78"/>
              </a:rPr>
              <a:t>I</a:t>
            </a:r>
            <a:r>
              <a:rPr lang="tr-TR" sz="1500" dirty="0" smtClean="0">
                <a:latin typeface="Andalus" pitchFamily="18" charset="-78"/>
                <a:cs typeface="Andalus" pitchFamily="18" charset="-78"/>
              </a:rPr>
              <a:t>L</a:t>
            </a:r>
            <a:r>
              <a:rPr lang="tr-TR" dirty="0" smtClean="0"/>
              <a:t> =3A        </a:t>
            </a:r>
          </a:p>
          <a:p>
            <a:endParaRPr lang="tr-TR" dirty="0" smtClean="0"/>
          </a:p>
          <a:p>
            <a:endParaRPr lang="tr-TR" dirty="0" smtClean="0"/>
          </a:p>
          <a:p>
            <a:pPr>
              <a:buNone/>
            </a:pPr>
            <a:r>
              <a:rPr lang="tr-TR" dirty="0" smtClean="0"/>
              <a:t>                                      5cm</a:t>
            </a:r>
          </a:p>
          <a:p>
            <a:endParaRPr lang="tr-TR" dirty="0" smtClean="0"/>
          </a:p>
          <a:p>
            <a:pPr>
              <a:buNone/>
            </a:pPr>
            <a:endParaRPr lang="tr-TR" dirty="0" smtClean="0"/>
          </a:p>
          <a:p>
            <a:r>
              <a:rPr lang="tr-TR" dirty="0" smtClean="0"/>
              <a:t>Üzerinden şekildeki gibi 1 A ve 3 A akımlar geçen sonsuz uzunluktaki K ve L telleri paralel olarak yerleştirilmiştir. Buna göre bileşke manyetik alanın sıfır olduğu noktanın, K teline uzaklığını bulunuz.</a:t>
            </a:r>
            <a:endParaRPr lang="en-US" dirty="0" smtClean="0"/>
          </a:p>
          <a:p>
            <a:endParaRPr lang="en-US" dirty="0" smtClean="0"/>
          </a:p>
          <a:p>
            <a:endParaRPr lang="tr-TR" dirty="0" smtClean="0"/>
          </a:p>
          <a:p>
            <a:r>
              <a:rPr lang="tr-TR" sz="2200" dirty="0" smtClean="0">
                <a:solidFill>
                  <a:srgbClr val="FF0000"/>
                </a:solidFill>
              </a:rPr>
              <a:t>CEVAP: </a:t>
            </a:r>
            <a:r>
              <a:rPr lang="nn-NO" sz="2200" dirty="0" smtClean="0"/>
              <a:t>B</a:t>
            </a:r>
            <a:r>
              <a:rPr lang="nn-NO" sz="1200" dirty="0" smtClean="0"/>
              <a:t>K</a:t>
            </a:r>
            <a:r>
              <a:rPr lang="nn-NO" sz="2200" dirty="0" smtClean="0"/>
              <a:t>=B</a:t>
            </a:r>
            <a:r>
              <a:rPr lang="nn-NO" sz="1200" dirty="0" smtClean="0"/>
              <a:t>L</a:t>
            </a:r>
            <a:r>
              <a:rPr lang="nn-NO" sz="2200" dirty="0" smtClean="0"/>
              <a:t> 2.K. 1</a:t>
            </a:r>
            <a:r>
              <a:rPr lang="tr-TR" sz="2200" dirty="0" smtClean="0"/>
              <a:t>/</a:t>
            </a:r>
            <a:r>
              <a:rPr lang="nn-NO" sz="2200" dirty="0" smtClean="0"/>
              <a:t>x =2.K. 3 </a:t>
            </a:r>
            <a:r>
              <a:rPr lang="tr-TR" sz="2200" dirty="0" smtClean="0"/>
              <a:t>/(</a:t>
            </a:r>
            <a:r>
              <a:rPr lang="nn-NO" sz="2200" dirty="0" smtClean="0"/>
              <a:t>x+0,05 </a:t>
            </a:r>
            <a:r>
              <a:rPr lang="tr-TR" sz="2200" dirty="0" smtClean="0"/>
              <a:t>);  </a:t>
            </a:r>
            <a:endParaRPr lang="en-US" sz="2200" dirty="0" smtClean="0"/>
          </a:p>
          <a:p>
            <a:r>
              <a:rPr lang="tr-TR" sz="2200" dirty="0" smtClean="0"/>
              <a:t>x=</a:t>
            </a:r>
            <a:r>
              <a:rPr lang="nn-NO" sz="2200" dirty="0" smtClean="0"/>
              <a:t>0,025 m=2,5 cm</a:t>
            </a:r>
            <a:endParaRPr lang="tr-TR" sz="2200" dirty="0"/>
          </a:p>
        </p:txBody>
      </p:sp>
      <p:sp>
        <p:nvSpPr>
          <p:cNvPr id="3" name="2 Başlık"/>
          <p:cNvSpPr>
            <a:spLocks noGrp="1"/>
          </p:cNvSpPr>
          <p:nvPr>
            <p:ph type="title"/>
          </p:nvPr>
        </p:nvSpPr>
        <p:spPr/>
        <p:txBody>
          <a:bodyPr/>
          <a:lstStyle/>
          <a:p>
            <a:r>
              <a:rPr lang="tr-TR" dirty="0" smtClean="0"/>
              <a:t>ÖRNEK 2</a:t>
            </a:r>
            <a:endParaRPr lang="tr-TR" dirty="0"/>
          </a:p>
        </p:txBody>
      </p:sp>
      <p:sp>
        <p:nvSpPr>
          <p:cNvPr id="4" name="3 Dikdörtgen"/>
          <p:cNvSpPr/>
          <p:nvPr/>
        </p:nvSpPr>
        <p:spPr>
          <a:xfrm>
            <a:off x="4536579" y="620688"/>
            <a:ext cx="4896544" cy="2736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 name="4 Düz Ok Bağlayıcısı"/>
          <p:cNvCxnSpPr/>
          <p:nvPr/>
        </p:nvCxnSpPr>
        <p:spPr>
          <a:xfrm>
            <a:off x="8208987" y="1340768"/>
            <a:ext cx="0" cy="10081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5 Düz Bağlayıcı"/>
          <p:cNvCxnSpPr/>
          <p:nvPr/>
        </p:nvCxnSpPr>
        <p:spPr>
          <a:xfrm>
            <a:off x="8208987" y="1268760"/>
            <a:ext cx="0" cy="187220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6 Düz Bağlayıcı"/>
          <p:cNvCxnSpPr/>
          <p:nvPr/>
        </p:nvCxnSpPr>
        <p:spPr>
          <a:xfrm>
            <a:off x="6048747" y="1196752"/>
            <a:ext cx="0" cy="187220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7 Düz Ok Bağlayıcısı"/>
          <p:cNvCxnSpPr/>
          <p:nvPr/>
        </p:nvCxnSpPr>
        <p:spPr>
          <a:xfrm flipV="1">
            <a:off x="6048747" y="1844824"/>
            <a:ext cx="0" cy="936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12 Düz Ok Bağlayıcısı"/>
          <p:cNvCxnSpPr/>
          <p:nvPr/>
        </p:nvCxnSpPr>
        <p:spPr>
          <a:xfrm>
            <a:off x="6120755" y="2996952"/>
            <a:ext cx="201622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2 İçerik Yer Tutucusu"/>
          <p:cNvSpPr txBox="1">
            <a:spLocks/>
          </p:cNvSpPr>
          <p:nvPr/>
        </p:nvSpPr>
        <p:spPr>
          <a:xfrm>
            <a:off x="1" y="1340768"/>
            <a:ext cx="3240434"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 calcmode="lin" valueType="num">
                                      <p:cBhvr additive="base">
                                        <p:cTn id="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 calcmode="lin" valueType="num">
                                      <p:cBhvr additive="base">
                                        <p:cTn id="1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7957" y="1340768"/>
            <a:ext cx="10873208" cy="4709160"/>
          </a:xfrm>
        </p:spPr>
        <p:txBody>
          <a:bodyPr>
            <a:normAutofit/>
          </a:bodyPr>
          <a:lstStyle/>
          <a:p>
            <a:r>
              <a:rPr lang="en-US" b="1" dirty="0" smtClean="0"/>
              <a:t>11.2.4. </a:t>
            </a:r>
            <a:r>
              <a:rPr lang="tr-TR" sz="2800" b="1" dirty="0"/>
              <a:t>Manyetizma ve elektromanyetik </a:t>
            </a:r>
            <a:r>
              <a:rPr lang="tr-TR" sz="2800" b="1" dirty="0" smtClean="0"/>
              <a:t>indüklenme</a:t>
            </a:r>
            <a:endParaRPr lang="en-US" sz="2800" b="1" dirty="0" smtClean="0"/>
          </a:p>
          <a:p>
            <a:pPr marL="1774825" indent="-1381125">
              <a:buNone/>
            </a:pPr>
            <a:r>
              <a:rPr lang="en-US" sz="2400" dirty="0" smtClean="0"/>
              <a:t>11.2.4.1. </a:t>
            </a:r>
            <a:r>
              <a:rPr lang="tr-TR" sz="2400" dirty="0" smtClean="0"/>
              <a:t>Üzerinden akım geçen telin, halkanın ve akım makarasının (bobin) oluşturduğu manyetik alanın şiddetini etkileyen değişkenleri analiz eder ve yönünü gösterir.</a:t>
            </a:r>
          </a:p>
          <a:p>
            <a:pPr marL="1774825" indent="-914400">
              <a:buNone/>
            </a:pPr>
            <a:r>
              <a:rPr lang="tr-TR" sz="2200" b="1" dirty="0" smtClean="0"/>
              <a:t>      a.</a:t>
            </a:r>
            <a:r>
              <a:rPr lang="tr-TR" sz="2200" dirty="0" smtClean="0"/>
              <a:t> Öğrencilerin deney yaparak veya simülasyonlar kullanarak manyetik alan şiddetini etkileyen değişkenleri analiz etmeleri ve matematiksel modeli tartışmaları sağlanır.</a:t>
            </a:r>
          </a:p>
          <a:p>
            <a:pPr marL="1774825" indent="-914400">
              <a:buNone/>
            </a:pPr>
            <a:r>
              <a:rPr lang="tr-TR" sz="2200" b="1" dirty="0" smtClean="0"/>
              <a:t>      b.</a:t>
            </a:r>
            <a:r>
              <a:rPr lang="tr-TR" sz="2200" dirty="0" smtClean="0"/>
              <a:t> Öğrencilerin sağ el kuralını kullanarak telin, halkanın ve akım makarasının manyetik alan kuvvet çizgilerini göstermeleri sağlanır.</a:t>
            </a:r>
          </a:p>
          <a:p>
            <a:pPr marL="1774825" indent="-914400">
              <a:buNone/>
            </a:pPr>
            <a:r>
              <a:rPr lang="tr-TR" sz="2200" b="1" dirty="0" smtClean="0"/>
              <a:t>      c.</a:t>
            </a:r>
            <a:r>
              <a:rPr lang="tr-TR" sz="2200" dirty="0" smtClean="0"/>
              <a:t> Öğrencilerin manyetik alan şiddetiyle ilgili hesaplamalar yapmaları sağlanır.</a:t>
            </a:r>
          </a:p>
          <a:p>
            <a:endParaRPr lang="tr-TR" dirty="0"/>
          </a:p>
        </p:txBody>
      </p:sp>
      <p:sp>
        <p:nvSpPr>
          <p:cNvPr id="2" name="1 Başlık"/>
          <p:cNvSpPr>
            <a:spLocks noGrp="1"/>
          </p:cNvSpPr>
          <p:nvPr>
            <p:ph type="title"/>
          </p:nvPr>
        </p:nvSpPr>
        <p:spPr/>
        <p:txBody>
          <a:bodyPr/>
          <a:lstStyle/>
          <a:p>
            <a:r>
              <a:rPr lang="tr-TR" sz="4400" dirty="0"/>
              <a:t>Ne Öğreneceğiz: KAZANIMLAR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88108" y="332656"/>
            <a:ext cx="6768751" cy="1143000"/>
          </a:xfrm>
        </p:spPr>
        <p:txBody>
          <a:bodyPr>
            <a:normAutofit fontScale="90000"/>
          </a:bodyPr>
          <a:lstStyle/>
          <a:p>
            <a:r>
              <a:rPr lang="tr-TR" dirty="0" smtClean="0"/>
              <a:t>DENE –KEŞFET &amp; YORUMLA</a:t>
            </a:r>
            <a:endParaRPr lang="tr-TR" dirty="0"/>
          </a:p>
        </p:txBody>
      </p:sp>
      <p:sp>
        <p:nvSpPr>
          <p:cNvPr id="6" name="5 Dikdörtgen"/>
          <p:cNvSpPr/>
          <p:nvPr/>
        </p:nvSpPr>
        <p:spPr>
          <a:xfrm>
            <a:off x="3528466" y="6217567"/>
            <a:ext cx="7272883" cy="523220"/>
          </a:xfrm>
          <a:prstGeom prst="rect">
            <a:avLst/>
          </a:prstGeom>
          <a:solidFill>
            <a:srgbClr val="002060"/>
          </a:solidFill>
        </p:spPr>
        <p:txBody>
          <a:bodyPr wrap="square">
            <a:spAutoFit/>
          </a:bodyPr>
          <a:lstStyle/>
          <a:p>
            <a:r>
              <a:rPr lang="tr-TR" sz="1400" b="1" dirty="0">
                <a:solidFill>
                  <a:schemeClr val="bg1"/>
                </a:solidFill>
                <a:hlinkClick r:id="rId2"/>
              </a:rPr>
              <a:t>http://www.wiley.com/college/halliday/0470469080/simulations/sim37/sim37.html</a:t>
            </a:r>
            <a:endParaRPr lang="tr-TR" sz="1400" b="1" dirty="0">
              <a:solidFill>
                <a:schemeClr val="bg1"/>
              </a:solidFill>
            </a:endParaRPr>
          </a:p>
        </p:txBody>
      </p:sp>
      <p:sp>
        <p:nvSpPr>
          <p:cNvPr id="7" name="6 Metin kutusu"/>
          <p:cNvSpPr txBox="1"/>
          <p:nvPr/>
        </p:nvSpPr>
        <p:spPr>
          <a:xfrm>
            <a:off x="3168502" y="1412776"/>
            <a:ext cx="7632848" cy="646331"/>
          </a:xfrm>
          <a:prstGeom prst="rect">
            <a:avLst/>
          </a:prstGeom>
          <a:noFill/>
        </p:spPr>
        <p:txBody>
          <a:bodyPr wrap="square" rtlCol="0">
            <a:spAutoFit/>
          </a:bodyPr>
          <a:lstStyle/>
          <a:p>
            <a:pPr marL="285750" indent="-285750">
              <a:buFont typeface="Wingdings" panose="05000000000000000000" pitchFamily="2" charset="2"/>
              <a:buChar char="v"/>
            </a:pPr>
            <a:r>
              <a:rPr lang="tr-TR" dirty="0" smtClean="0"/>
              <a:t> Üzerinden akım geçen halkanın merkezinde oluşan manyetik alanın büyüklüğünü etkileyen faktörleri keşfedelim… </a:t>
            </a:r>
            <a:endParaRPr lang="tr-TR" dirty="0"/>
          </a:p>
        </p:txBody>
      </p:sp>
      <p:sp>
        <p:nvSpPr>
          <p:cNvPr id="9" name="2 İçerik Yer Tutucusu"/>
          <p:cNvSpPr txBox="1">
            <a:spLocks/>
          </p:cNvSpPr>
          <p:nvPr/>
        </p:nvSpPr>
        <p:spPr>
          <a:xfrm>
            <a:off x="0" y="1340768"/>
            <a:ext cx="3096419"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p:cNvPicPr>
            <a:picLocks noChangeAspect="1"/>
          </p:cNvPicPr>
          <p:nvPr/>
        </p:nvPicPr>
        <p:blipFill>
          <a:blip r:embed="rId3"/>
          <a:stretch>
            <a:fillRect/>
          </a:stretch>
        </p:blipFill>
        <p:spPr>
          <a:xfrm>
            <a:off x="3528466" y="2336107"/>
            <a:ext cx="7272883" cy="375719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60115" y="260648"/>
            <a:ext cx="9721215" cy="1143000"/>
          </a:xfrm>
        </p:spPr>
        <p:txBody>
          <a:bodyPr/>
          <a:lstStyle/>
          <a:p>
            <a:r>
              <a:rPr lang="tr-TR" dirty="0" smtClean="0"/>
              <a:t>ÜZERİNDEN AKIM GEÇEN HALKA</a:t>
            </a:r>
            <a:endParaRPr lang="tr-TR" dirty="0"/>
          </a:p>
        </p:txBody>
      </p:sp>
      <p:sp>
        <p:nvSpPr>
          <p:cNvPr id="4" name="3 Metin kutusu"/>
          <p:cNvSpPr txBox="1"/>
          <p:nvPr/>
        </p:nvSpPr>
        <p:spPr>
          <a:xfrm>
            <a:off x="2592363" y="1412776"/>
            <a:ext cx="4176464" cy="4247317"/>
          </a:xfrm>
          <a:prstGeom prst="rect">
            <a:avLst/>
          </a:prstGeom>
          <a:noFill/>
        </p:spPr>
        <p:txBody>
          <a:bodyPr wrap="square" rtlCol="0">
            <a:spAutoFit/>
          </a:bodyPr>
          <a:lstStyle/>
          <a:p>
            <a:pPr marL="285750" indent="-285750">
              <a:buFont typeface="Wingdings" panose="05000000000000000000" pitchFamily="2" charset="2"/>
              <a:buChar char="v"/>
            </a:pPr>
            <a:r>
              <a:rPr lang="tr-TR" dirty="0" smtClean="0"/>
              <a:t> Üzerinden akım geçen düz bir teli bükerek, halka şekline getirdiğimizi hayal edin.</a:t>
            </a:r>
          </a:p>
          <a:p>
            <a:pPr marL="285750" indent="-285750">
              <a:buFont typeface="Wingdings" panose="05000000000000000000" pitchFamily="2" charset="2"/>
              <a:buChar char="v"/>
            </a:pPr>
            <a:endParaRPr lang="tr-TR" dirty="0" smtClean="0"/>
          </a:p>
          <a:p>
            <a:pPr marL="285750" indent="-285750">
              <a:buFont typeface="Wingdings" panose="05000000000000000000" pitchFamily="2" charset="2"/>
              <a:buChar char="v"/>
            </a:pPr>
            <a:r>
              <a:rPr lang="tr-TR" dirty="0" smtClean="0"/>
              <a:t> Telin her noktasından oluşacak olan manyetik alan düzgün olmayacaktır.</a:t>
            </a:r>
          </a:p>
          <a:p>
            <a:pPr marL="285750" indent="-285750">
              <a:buFont typeface="Wingdings" panose="05000000000000000000" pitchFamily="2" charset="2"/>
              <a:buChar char="v"/>
            </a:pPr>
            <a:endParaRPr lang="tr-TR" dirty="0" smtClean="0"/>
          </a:p>
          <a:p>
            <a:pPr marL="285750" indent="-285750">
              <a:buFont typeface="Wingdings" panose="05000000000000000000" pitchFamily="2" charset="2"/>
              <a:buChar char="v"/>
            </a:pPr>
            <a:r>
              <a:rPr lang="tr-TR" dirty="0" smtClean="0"/>
              <a:t> Manyetik alan halkanın merkezinde yoğunlaşacaktır. </a:t>
            </a:r>
          </a:p>
          <a:p>
            <a:pPr marL="285750" indent="-285750">
              <a:buFont typeface="Wingdings" panose="05000000000000000000" pitchFamily="2" charset="2"/>
              <a:buChar char="v"/>
            </a:pPr>
            <a:endParaRPr lang="tr-TR" dirty="0" smtClean="0"/>
          </a:p>
          <a:p>
            <a:pPr marL="285750" indent="-285750">
              <a:buFont typeface="Wingdings" panose="05000000000000000000" pitchFamily="2" charset="2"/>
              <a:buChar char="v"/>
            </a:pPr>
            <a:r>
              <a:rPr lang="tr-TR" dirty="0" smtClean="0"/>
              <a:t>Bu nedenle halkanın manyetik alanı hesaplanırken uzaklık olarak r (telin merkeze olan uzaklığı) alınır.</a:t>
            </a:r>
            <a:endParaRPr lang="tr-TR" dirty="0"/>
          </a:p>
        </p:txBody>
      </p:sp>
      <p:pic>
        <p:nvPicPr>
          <p:cNvPr id="5122" name="Picture 2" descr="C:\Users\Toshiba\Desktop\large.png"/>
          <p:cNvPicPr>
            <a:picLocks noChangeAspect="1" noChangeArrowheads="1"/>
          </p:cNvPicPr>
          <p:nvPr/>
        </p:nvPicPr>
        <p:blipFill>
          <a:blip r:embed="rId2" cstate="print"/>
          <a:srcRect r="27309"/>
          <a:stretch>
            <a:fillRect/>
          </a:stretch>
        </p:blipFill>
        <p:spPr bwMode="auto">
          <a:xfrm>
            <a:off x="6552803" y="1124744"/>
            <a:ext cx="3816424" cy="1800225"/>
          </a:xfrm>
          <a:prstGeom prst="rect">
            <a:avLst/>
          </a:prstGeom>
          <a:noFill/>
        </p:spPr>
      </p:pic>
      <p:pic>
        <p:nvPicPr>
          <p:cNvPr id="5123" name="Picture 3" descr="C:\Users\Toshiba\Desktop\popup_1.jpg"/>
          <p:cNvPicPr>
            <a:picLocks noChangeAspect="1" noChangeArrowheads="1"/>
          </p:cNvPicPr>
          <p:nvPr/>
        </p:nvPicPr>
        <p:blipFill>
          <a:blip r:embed="rId3" cstate="print"/>
          <a:srcRect l="10492" t="18422" r="10251" b="5834"/>
          <a:stretch>
            <a:fillRect/>
          </a:stretch>
        </p:blipFill>
        <p:spPr bwMode="auto">
          <a:xfrm>
            <a:off x="6768827" y="3501008"/>
            <a:ext cx="3150350" cy="2520280"/>
          </a:xfrm>
          <a:prstGeom prst="rect">
            <a:avLst/>
          </a:prstGeom>
          <a:noFill/>
        </p:spPr>
      </p:pic>
      <p:sp>
        <p:nvSpPr>
          <p:cNvPr id="6" name="5 Metin kutusu"/>
          <p:cNvSpPr txBox="1"/>
          <p:nvPr/>
        </p:nvSpPr>
        <p:spPr>
          <a:xfrm>
            <a:off x="7200875" y="2780928"/>
            <a:ext cx="1944216" cy="523220"/>
          </a:xfrm>
          <a:prstGeom prst="rect">
            <a:avLst/>
          </a:prstGeom>
          <a:noFill/>
        </p:spPr>
        <p:txBody>
          <a:bodyPr wrap="square" rtlCol="0">
            <a:spAutoFit/>
          </a:bodyPr>
          <a:lstStyle/>
          <a:p>
            <a:pPr algn="ctr"/>
            <a:r>
              <a:rPr lang="tr-TR" sz="1400" dirty="0" smtClean="0"/>
              <a:t>Düzgün manyetik alan</a:t>
            </a:r>
            <a:endParaRPr lang="tr-TR" sz="1400" dirty="0"/>
          </a:p>
        </p:txBody>
      </p:sp>
      <p:sp>
        <p:nvSpPr>
          <p:cNvPr id="7" name="6 Metin kutusu"/>
          <p:cNvSpPr txBox="1"/>
          <p:nvPr/>
        </p:nvSpPr>
        <p:spPr>
          <a:xfrm>
            <a:off x="6696819" y="6093296"/>
            <a:ext cx="3240360" cy="523220"/>
          </a:xfrm>
          <a:prstGeom prst="rect">
            <a:avLst/>
          </a:prstGeom>
          <a:noFill/>
        </p:spPr>
        <p:txBody>
          <a:bodyPr wrap="square" rtlCol="0">
            <a:spAutoFit/>
          </a:bodyPr>
          <a:lstStyle/>
          <a:p>
            <a:pPr algn="ctr"/>
            <a:r>
              <a:rPr lang="tr-TR" sz="1400" dirty="0" smtClean="0"/>
              <a:t>Düzgün olmayan manyetik alan (yönü ve değeri farklılık gösteren)</a:t>
            </a:r>
            <a:endParaRPr lang="tr-TR" sz="1400" dirty="0"/>
          </a:p>
        </p:txBody>
      </p:sp>
      <p:sp>
        <p:nvSpPr>
          <p:cNvPr id="8" name="2 İçerik Yer Tutucusu"/>
          <p:cNvSpPr txBox="1">
            <a:spLocks/>
          </p:cNvSpPr>
          <p:nvPr/>
        </p:nvSpPr>
        <p:spPr>
          <a:xfrm>
            <a:off x="0" y="1484784"/>
            <a:ext cx="2736379" cy="4608512"/>
          </a:xfrm>
          <a:prstGeom prst="rect">
            <a:avLst/>
          </a:prstGeom>
        </p:spPr>
        <p:txBody>
          <a:bodyPr vert="horz">
            <a:normAutofit fontScale="77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ÜZERİNDEN AKIM GEÇEN HALKA</a:t>
            </a:r>
            <a:endParaRPr lang="tr-TR" dirty="0"/>
          </a:p>
        </p:txBody>
      </p:sp>
      <p:sp>
        <p:nvSpPr>
          <p:cNvPr id="33794" name="Rectangle 2"/>
          <p:cNvSpPr>
            <a:spLocks noChangeArrowheads="1"/>
          </p:cNvSpPr>
          <p:nvPr/>
        </p:nvSpPr>
        <p:spPr bwMode="auto">
          <a:xfrm>
            <a:off x="0" y="0"/>
            <a:ext cx="108013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3379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36579" y="1844824"/>
            <a:ext cx="2076822" cy="858420"/>
          </a:xfrm>
          <a:prstGeom prst="rect">
            <a:avLst/>
          </a:prstGeom>
          <a:noFill/>
        </p:spPr>
      </p:pic>
      <p:pic>
        <p:nvPicPr>
          <p:cNvPr id="6" name="Picture 50"/>
          <p:cNvPicPr>
            <a:picLocks noGrp="1"/>
          </p:cNvPicPr>
          <p:nvPr>
            <p:ph idx="1"/>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contrast="-9000"/>
                    </a14:imgEffect>
                  </a14:imgLayer>
                </a14:imgProps>
              </a:ext>
              <a:ext uri="{28A0092B-C50C-407E-A947-70E740481C1C}">
                <a14:useLocalDpi xmlns:a14="http://schemas.microsoft.com/office/drawing/2010/main" val="0"/>
              </a:ext>
            </a:extLst>
          </a:blip>
          <a:srcRect l="41676" t="59718" r="44928" b="14100"/>
          <a:stretch/>
        </p:blipFill>
        <p:spPr bwMode="auto">
          <a:xfrm>
            <a:off x="6696819" y="1844824"/>
            <a:ext cx="3543417" cy="3240360"/>
          </a:xfrm>
          <a:prstGeom prst="rect">
            <a:avLst/>
          </a:prstGeom>
          <a:ln>
            <a:noFill/>
          </a:ln>
          <a:extLst>
            <a:ext uri="{53640926-AAD7-44D8-BBD7-CCE9431645EC}">
              <a14:shadowObscured xmlns:a14="http://schemas.microsoft.com/office/drawing/2010/main"/>
            </a:ext>
          </a:extLst>
        </p:spPr>
      </p:pic>
      <p:sp>
        <p:nvSpPr>
          <p:cNvPr id="8" name="2 İçerik Yer Tutucusu"/>
          <p:cNvSpPr txBox="1">
            <a:spLocks/>
          </p:cNvSpPr>
          <p:nvPr/>
        </p:nvSpPr>
        <p:spPr>
          <a:xfrm>
            <a:off x="0" y="1340768"/>
            <a:ext cx="2808387" cy="4608512"/>
          </a:xfrm>
          <a:prstGeom prst="rect">
            <a:avLst/>
          </a:prstGeom>
        </p:spPr>
        <p:txBody>
          <a:bodyPr vert="horz">
            <a:normAutofit fontScale="77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2"/>
          <p:cNvSpPr>
            <a:spLocks noRot="1" noChangeAspect="1" noMove="1" noResize="1" noEditPoints="1" noAdjustHandles="1" noChangeArrowheads="1" noChangeShapeType="1" noTextEdit="1"/>
          </p:cNvSpPr>
          <p:nvPr/>
        </p:nvSpPr>
        <p:spPr>
          <a:xfrm>
            <a:off x="2876826" y="3573016"/>
            <a:ext cx="3964009" cy="2492990"/>
          </a:xfrm>
          <a:prstGeom prst="rect">
            <a:avLst/>
          </a:prstGeom>
          <a:blipFill rotWithShape="0">
            <a:blip r:embed="rId5" cstate="print"/>
            <a:stretch>
              <a:fillRect l="-2462" t="-1956"/>
            </a:stretch>
          </a:blipFill>
        </p:spPr>
        <p:txBody>
          <a:bodyPr/>
          <a:lstStyle/>
          <a:p>
            <a:r>
              <a:rPr lang="en-US" dirty="0">
                <a:noFill/>
              </a:rPr>
              <a:t> </a:t>
            </a:r>
            <a:r>
              <a:rPr lang="tr-TR" dirty="0" smtClean="0">
                <a:noFill/>
              </a:rPr>
              <a:t>    </a:t>
            </a:r>
            <a:endParaRPr lang="en-US" dirty="0">
              <a:no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en-US" dirty="0" smtClean="0"/>
              <a:t>SAĞ EL KURALI</a:t>
            </a:r>
            <a:endParaRPr lang="tr-TR" dirty="0"/>
          </a:p>
        </p:txBody>
      </p:sp>
      <p:pic>
        <p:nvPicPr>
          <p:cNvPr id="4" name="Picture 50"/>
          <p:cNvPicPr>
            <a:picLocks noGrp="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9000"/>
                    </a14:imgEffect>
                  </a14:imgLayer>
                </a14:imgProps>
              </a:ext>
              <a:ext uri="{28A0092B-C50C-407E-A947-70E740481C1C}">
                <a14:useLocalDpi xmlns:a14="http://schemas.microsoft.com/office/drawing/2010/main" val="0"/>
              </a:ext>
            </a:extLst>
          </a:blip>
          <a:srcRect l="41676" t="59718" r="44928" b="14100"/>
          <a:stretch/>
        </p:blipFill>
        <p:spPr bwMode="auto">
          <a:xfrm>
            <a:off x="7056934" y="0"/>
            <a:ext cx="3744416" cy="3600400"/>
          </a:xfrm>
          <a:prstGeom prst="rect">
            <a:avLst/>
          </a:prstGeom>
          <a:ln>
            <a:noFill/>
          </a:ln>
          <a:extLst>
            <a:ext uri="{53640926-AAD7-44D8-BBD7-CCE9431645EC}">
              <a14:shadowObscured xmlns:a14="http://schemas.microsoft.com/office/drawing/2010/main"/>
            </a:ext>
          </a:extLst>
        </p:spPr>
      </p:pic>
      <p:sp>
        <p:nvSpPr>
          <p:cNvPr id="5" name="4 Metin kutusu"/>
          <p:cNvSpPr txBox="1"/>
          <p:nvPr/>
        </p:nvSpPr>
        <p:spPr>
          <a:xfrm>
            <a:off x="3780487" y="2367570"/>
            <a:ext cx="3816424" cy="1754326"/>
          </a:xfrm>
          <a:prstGeom prst="rect">
            <a:avLst/>
          </a:prstGeom>
          <a:noFill/>
        </p:spPr>
        <p:txBody>
          <a:bodyPr wrap="square" rtlCol="0">
            <a:spAutoFit/>
          </a:bodyPr>
          <a:lstStyle/>
          <a:p>
            <a:pPr marL="806450" indent="-698500"/>
            <a:r>
              <a:rPr lang="tr-TR" dirty="0" smtClean="0">
                <a:solidFill>
                  <a:srgbClr val="FF0000"/>
                </a:solidFill>
              </a:rPr>
              <a:t>AKIM:</a:t>
            </a:r>
            <a:r>
              <a:rPr lang="tr-TR" dirty="0" smtClean="0"/>
              <a:t> Baş parmağın işaret ettiği yön</a:t>
            </a:r>
            <a:endParaRPr lang="en-US" dirty="0" smtClean="0"/>
          </a:p>
          <a:p>
            <a:pPr>
              <a:buFont typeface="Arial" pitchFamily="34" charset="0"/>
              <a:buChar char="•"/>
            </a:pPr>
            <a:endParaRPr lang="en-US" dirty="0"/>
          </a:p>
          <a:p>
            <a:pPr>
              <a:buFont typeface="Arial" pitchFamily="34" charset="0"/>
              <a:buChar char="•"/>
            </a:pPr>
            <a:endParaRPr lang="tr-TR" dirty="0" smtClean="0"/>
          </a:p>
          <a:p>
            <a:pPr marL="806450" indent="-806450"/>
            <a:r>
              <a:rPr lang="tr-TR" dirty="0" smtClean="0">
                <a:solidFill>
                  <a:srgbClr val="FF0000"/>
                </a:solidFill>
              </a:rPr>
              <a:t>MANYETİK ALAN: </a:t>
            </a:r>
            <a:r>
              <a:rPr lang="tr-TR" dirty="0" smtClean="0"/>
              <a:t>Dört parmağın işaret ettiği yön  </a:t>
            </a:r>
            <a:endParaRPr lang="tr-TR"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6791"/>
          <a:stretch/>
        </p:blipFill>
        <p:spPr>
          <a:xfrm>
            <a:off x="6480795" y="4121896"/>
            <a:ext cx="4176464" cy="2589240"/>
          </a:xfrm>
          <a:prstGeom prst="rect">
            <a:avLst/>
          </a:prstGeom>
        </p:spPr>
      </p:pic>
      <p:sp>
        <p:nvSpPr>
          <p:cNvPr id="7"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132355" y="1711349"/>
            <a:ext cx="7308880" cy="4525963"/>
          </a:xfrm>
        </p:spPr>
        <p:txBody>
          <a:bodyPr>
            <a:normAutofit fontScale="70000" lnSpcReduction="20000"/>
          </a:bodyPr>
          <a:lstStyle/>
          <a:p>
            <a:pPr>
              <a:buNone/>
            </a:pPr>
            <a:r>
              <a:rPr lang="tr-TR" dirty="0" smtClean="0"/>
              <a:t>   </a:t>
            </a:r>
          </a:p>
          <a:p>
            <a:pPr>
              <a:buNone/>
            </a:pPr>
            <a:r>
              <a:rPr lang="tr-TR" dirty="0" smtClean="0"/>
              <a:t>   </a:t>
            </a:r>
          </a:p>
          <a:p>
            <a:pPr>
              <a:buNone/>
            </a:pPr>
            <a:endParaRPr lang="tr-TR" dirty="0" smtClean="0"/>
          </a:p>
          <a:p>
            <a:pPr>
              <a:buNone/>
            </a:pPr>
            <a:endParaRPr lang="tr-TR" dirty="0" smtClean="0"/>
          </a:p>
          <a:p>
            <a:pPr>
              <a:buNone/>
            </a:pPr>
            <a:endParaRPr lang="tr-TR" dirty="0" smtClean="0"/>
          </a:p>
          <a:p>
            <a:pPr>
              <a:buNone/>
            </a:pPr>
            <a:r>
              <a:rPr lang="tr-TR" dirty="0" smtClean="0"/>
              <a:t>    </a:t>
            </a:r>
          </a:p>
          <a:p>
            <a:pPr>
              <a:buNone/>
            </a:pPr>
            <a:r>
              <a:rPr lang="tr-TR" dirty="0" smtClean="0"/>
              <a:t>   </a:t>
            </a:r>
          </a:p>
          <a:p>
            <a:pPr>
              <a:buNone/>
            </a:pPr>
            <a:r>
              <a:rPr lang="tr-TR" dirty="0" smtClean="0"/>
              <a:t>    Yukarıda verilen 1 metre yarıçaplı, X halkasından şekilde gösterilen yönde, 4 A değerinde akım geçiyor. </a:t>
            </a:r>
            <a:r>
              <a:rPr lang="en-US" dirty="0" smtClean="0"/>
              <a:t>                                                                                                                                         </a:t>
            </a:r>
            <a:r>
              <a:rPr lang="tr-TR" dirty="0" smtClean="0"/>
              <a:t>Buna göre halkanın merkezinde bulunan O noktasındaki manyetik alanın büyüklüğü kaç </a:t>
            </a:r>
            <a:r>
              <a:rPr lang="tr-TR" dirty="0" err="1" smtClean="0"/>
              <a:t>Tesla</a:t>
            </a:r>
            <a:r>
              <a:rPr lang="tr-TR" dirty="0" smtClean="0"/>
              <a:t> olur? ( k = 10</a:t>
            </a:r>
            <a:r>
              <a:rPr lang="tr-TR" baseline="30000" dirty="0" smtClean="0"/>
              <a:t>-7 </a:t>
            </a:r>
            <a:r>
              <a:rPr lang="tr-TR" dirty="0" smtClean="0"/>
              <a:t>N/A</a:t>
            </a:r>
            <a:r>
              <a:rPr lang="tr-TR" baseline="30000" dirty="0" smtClean="0"/>
              <a:t>2</a:t>
            </a:r>
            <a:r>
              <a:rPr lang="tr-TR" dirty="0" smtClean="0"/>
              <a:t>, π = 3 )     </a:t>
            </a:r>
            <a:endParaRPr lang="en-US" dirty="0" smtClean="0"/>
          </a:p>
          <a:p>
            <a:pPr>
              <a:buNone/>
            </a:pPr>
            <a:endParaRPr lang="en-US" dirty="0"/>
          </a:p>
          <a:p>
            <a:pPr>
              <a:buNone/>
            </a:pPr>
            <a:r>
              <a:rPr lang="tr-TR" dirty="0" smtClean="0"/>
              <a:t>   </a:t>
            </a:r>
          </a:p>
          <a:p>
            <a:pPr>
              <a:buNone/>
            </a:pPr>
            <a:r>
              <a:rPr lang="tr-TR" sz="2200" dirty="0" smtClean="0"/>
              <a:t>                    </a:t>
            </a:r>
            <a:r>
              <a:rPr lang="tr-TR" sz="2200" dirty="0" smtClean="0">
                <a:solidFill>
                  <a:srgbClr val="FF0000"/>
                </a:solidFill>
              </a:rPr>
              <a:t> CEVAP</a:t>
            </a:r>
            <a:r>
              <a:rPr lang="tr-TR" sz="2200" dirty="0" smtClean="0"/>
              <a:t>: Yön(⊙), B= 24. 10 </a:t>
            </a:r>
            <a:r>
              <a:rPr lang="tr-TR" sz="2200" baseline="30000" dirty="0" smtClean="0"/>
              <a:t>-7         </a:t>
            </a:r>
            <a:endParaRPr lang="tr-TR" sz="2200" dirty="0" smtClean="0"/>
          </a:p>
          <a:p>
            <a:pPr>
              <a:buNone/>
            </a:pPr>
            <a:r>
              <a:rPr lang="tr-TR" dirty="0" smtClean="0"/>
              <a:t>                                                                     </a:t>
            </a:r>
          </a:p>
          <a:p>
            <a:endParaRPr lang="tr-TR" dirty="0"/>
          </a:p>
        </p:txBody>
      </p:sp>
      <p:sp>
        <p:nvSpPr>
          <p:cNvPr id="3" name="2 Başlık"/>
          <p:cNvSpPr>
            <a:spLocks noGrp="1"/>
          </p:cNvSpPr>
          <p:nvPr>
            <p:ph type="title"/>
          </p:nvPr>
        </p:nvSpPr>
        <p:spPr/>
        <p:txBody>
          <a:bodyPr/>
          <a:lstStyle/>
          <a:p>
            <a:r>
              <a:rPr lang="tr-TR" dirty="0" smtClean="0"/>
              <a:t>ÖRNEK 3</a:t>
            </a:r>
            <a:endParaRPr lang="tr-TR" dirty="0"/>
          </a:p>
        </p:txBody>
      </p:sp>
      <p:sp>
        <p:nvSpPr>
          <p:cNvPr id="4" name="3 Dikdörtgen"/>
          <p:cNvSpPr/>
          <p:nvPr/>
        </p:nvSpPr>
        <p:spPr>
          <a:xfrm>
            <a:off x="6624811" y="980728"/>
            <a:ext cx="3456384" cy="2520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8353003" y="2852936"/>
            <a:ext cx="955711" cy="369332"/>
          </a:xfrm>
          <a:prstGeom prst="rect">
            <a:avLst/>
          </a:prstGeom>
        </p:spPr>
        <p:txBody>
          <a:bodyPr wrap="none">
            <a:spAutoFit/>
          </a:bodyPr>
          <a:lstStyle/>
          <a:p>
            <a:r>
              <a:rPr lang="tr-TR" dirty="0" smtClean="0"/>
              <a:t>I</a:t>
            </a:r>
            <a:r>
              <a:rPr lang="tr-TR" baseline="-25000" dirty="0" smtClean="0"/>
              <a:t>X </a:t>
            </a:r>
            <a:r>
              <a:rPr lang="tr-TR" dirty="0" smtClean="0"/>
              <a:t>= 4A</a:t>
            </a:r>
            <a:endParaRPr lang="tr-TR" dirty="0"/>
          </a:p>
        </p:txBody>
      </p:sp>
      <p:sp>
        <p:nvSpPr>
          <p:cNvPr id="6" name="5 Oval"/>
          <p:cNvSpPr/>
          <p:nvPr/>
        </p:nvSpPr>
        <p:spPr>
          <a:xfrm>
            <a:off x="7560915" y="1484784"/>
            <a:ext cx="1296144" cy="1224136"/>
          </a:xfrm>
          <a:prstGeom prst="ellips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6 Metin kutusu"/>
          <p:cNvSpPr txBox="1"/>
          <p:nvPr/>
        </p:nvSpPr>
        <p:spPr>
          <a:xfrm>
            <a:off x="8064971" y="2420888"/>
            <a:ext cx="288032" cy="369332"/>
          </a:xfrm>
          <a:prstGeom prst="rect">
            <a:avLst/>
          </a:prstGeom>
          <a:solidFill>
            <a:schemeClr val="bg1"/>
          </a:solidFill>
        </p:spPr>
        <p:txBody>
          <a:bodyPr wrap="square" rtlCol="0">
            <a:spAutoFit/>
          </a:bodyPr>
          <a:lstStyle/>
          <a:p>
            <a:endParaRPr lang="tr-TR" dirty="0"/>
          </a:p>
        </p:txBody>
      </p:sp>
      <p:cxnSp>
        <p:nvCxnSpPr>
          <p:cNvPr id="9" name="8 Düz Bağlayıcı"/>
          <p:cNvCxnSpPr/>
          <p:nvPr/>
        </p:nvCxnSpPr>
        <p:spPr>
          <a:xfrm>
            <a:off x="8064971" y="2708920"/>
            <a:ext cx="0" cy="648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8353003" y="2708920"/>
            <a:ext cx="0" cy="648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14 Oval"/>
          <p:cNvSpPr/>
          <p:nvPr/>
        </p:nvSpPr>
        <p:spPr>
          <a:xfrm flipH="1" flipV="1">
            <a:off x="8136979" y="1988840"/>
            <a:ext cx="144000"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cxnSp>
        <p:nvCxnSpPr>
          <p:cNvPr id="17" name="16 Düz Ok Bağlayıcısı"/>
          <p:cNvCxnSpPr/>
          <p:nvPr/>
        </p:nvCxnSpPr>
        <p:spPr>
          <a:xfrm flipV="1">
            <a:off x="8353003" y="2780928"/>
            <a:ext cx="0" cy="43204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1" name="20 Düz Ok Bağlayıcısı"/>
          <p:cNvCxnSpPr/>
          <p:nvPr/>
        </p:nvCxnSpPr>
        <p:spPr>
          <a:xfrm>
            <a:off x="8064971" y="2852936"/>
            <a:ext cx="0" cy="28803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2" name="21 Metin kutusu"/>
          <p:cNvSpPr txBox="1"/>
          <p:nvPr/>
        </p:nvSpPr>
        <p:spPr>
          <a:xfrm>
            <a:off x="8280995" y="1916832"/>
            <a:ext cx="432048" cy="369332"/>
          </a:xfrm>
          <a:prstGeom prst="rect">
            <a:avLst/>
          </a:prstGeom>
          <a:noFill/>
        </p:spPr>
        <p:txBody>
          <a:bodyPr wrap="square" rtlCol="0">
            <a:spAutoFit/>
          </a:bodyPr>
          <a:lstStyle/>
          <a:p>
            <a:r>
              <a:rPr lang="tr-TR" dirty="0" smtClean="0"/>
              <a:t>o</a:t>
            </a:r>
            <a:endParaRPr lang="tr-TR" dirty="0"/>
          </a:p>
        </p:txBody>
      </p:sp>
      <p:sp>
        <p:nvSpPr>
          <p:cNvPr id="23" name="2 İçerik Yer Tutucusu"/>
          <p:cNvSpPr txBox="1">
            <a:spLocks/>
          </p:cNvSpPr>
          <p:nvPr/>
        </p:nvSpPr>
        <p:spPr>
          <a:xfrm>
            <a:off x="0" y="1268760"/>
            <a:ext cx="3528467"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 calcmode="lin" valueType="num">
                                      <p:cBhvr additive="base">
                                        <p:cTn id="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ÖRNEK 4</a:t>
            </a:r>
            <a:endParaRPr lang="tr-TR" dirty="0"/>
          </a:p>
        </p:txBody>
      </p:sp>
      <p:pic>
        <p:nvPicPr>
          <p:cNvPr id="1026" name="Picture 2"/>
          <p:cNvPicPr>
            <a:picLocks noGrp="1" noChangeAspect="1" noChangeArrowheads="1"/>
          </p:cNvPicPr>
          <p:nvPr>
            <p:ph idx="1"/>
          </p:nvPr>
        </p:nvPicPr>
        <p:blipFill>
          <a:blip r:embed="rId2" cstate="print"/>
          <a:srcRect l="44633" t="42508" r="40160" b="41052"/>
          <a:stretch>
            <a:fillRect/>
          </a:stretch>
        </p:blipFill>
        <p:spPr bwMode="auto">
          <a:xfrm>
            <a:off x="4752603" y="260648"/>
            <a:ext cx="4824536" cy="2952328"/>
          </a:xfrm>
          <a:prstGeom prst="rect">
            <a:avLst/>
          </a:prstGeom>
          <a:noFill/>
          <a:ln w="9525">
            <a:noFill/>
            <a:miter lim="800000"/>
            <a:headEnd/>
            <a:tailEnd/>
          </a:ln>
        </p:spPr>
      </p:pic>
      <p:sp>
        <p:nvSpPr>
          <p:cNvPr id="5" name="4 Metin kutusu"/>
          <p:cNvSpPr txBox="1"/>
          <p:nvPr/>
        </p:nvSpPr>
        <p:spPr>
          <a:xfrm>
            <a:off x="3816499" y="3789040"/>
            <a:ext cx="6984850" cy="2031325"/>
          </a:xfrm>
          <a:prstGeom prst="rect">
            <a:avLst/>
          </a:prstGeom>
          <a:noFill/>
        </p:spPr>
        <p:txBody>
          <a:bodyPr wrap="square" rtlCol="0">
            <a:spAutoFit/>
          </a:bodyPr>
          <a:lstStyle/>
          <a:p>
            <a:r>
              <a:rPr lang="tr-TR" dirty="0" smtClean="0"/>
              <a:t> r yarıçaplı K çemberinden şekildeki gibi I değerinde, L telinden 6I değerinde akım geçiyor. K çemberinden geçen akımın O noktasında oluşturduğu manyetik alan B’dir. Buna göre O noktasındaki bileşke manyetik alanı B cinsinden bulunuz (Π=3 alınız.). </a:t>
            </a:r>
          </a:p>
          <a:p>
            <a:endParaRPr lang="tr-TR" dirty="0" smtClean="0"/>
          </a:p>
          <a:p>
            <a:r>
              <a:rPr lang="tr-TR" dirty="0" smtClean="0"/>
              <a:t> </a:t>
            </a:r>
            <a:r>
              <a:rPr lang="tr-TR" dirty="0" smtClean="0">
                <a:solidFill>
                  <a:srgbClr val="FF0000"/>
                </a:solidFill>
              </a:rPr>
              <a:t>CEVAP: </a:t>
            </a:r>
            <a:r>
              <a:rPr lang="tr-TR" dirty="0" smtClean="0"/>
              <a:t>0 </a:t>
            </a:r>
            <a:endParaRPr lang="tr-TR" dirty="0"/>
          </a:p>
        </p:txBody>
      </p:sp>
      <p:sp>
        <p:nvSpPr>
          <p:cNvPr id="6" name="5 Metin kutusu"/>
          <p:cNvSpPr txBox="1"/>
          <p:nvPr/>
        </p:nvSpPr>
        <p:spPr>
          <a:xfrm>
            <a:off x="8569027" y="2204864"/>
            <a:ext cx="504056" cy="369332"/>
          </a:xfrm>
          <a:prstGeom prst="rect">
            <a:avLst/>
          </a:prstGeom>
          <a:solidFill>
            <a:schemeClr val="bg1"/>
          </a:solidFill>
        </p:spPr>
        <p:txBody>
          <a:bodyPr wrap="square" rtlCol="0">
            <a:spAutoFit/>
          </a:bodyPr>
          <a:lstStyle/>
          <a:p>
            <a:r>
              <a:rPr lang="tr-TR" dirty="0" smtClean="0"/>
              <a:t>6I</a:t>
            </a:r>
            <a:endParaRPr lang="tr-TR" dirty="0"/>
          </a:p>
        </p:txBody>
      </p:sp>
      <p:sp>
        <p:nvSpPr>
          <p:cNvPr id="9"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168427" y="1481329"/>
            <a:ext cx="7092856" cy="4525963"/>
          </a:xfrm>
        </p:spPr>
        <p:txBody>
          <a:bodyPr>
            <a:normAutofit lnSpcReduction="10000"/>
          </a:bodyPr>
          <a:lstStyle/>
          <a:p>
            <a:r>
              <a:rPr lang="tr-TR" sz="2200" dirty="0" smtClean="0"/>
              <a:t>Üzerinden akım geçen yeterince uzun düz bir teli, birden fazla halka olacak şeklinde sararsak, oluşacak olan manyetik alan için ne söyleyebiliriz?</a:t>
            </a:r>
          </a:p>
          <a:p>
            <a:pPr>
              <a:buNone/>
            </a:pPr>
            <a:endParaRPr lang="tr-TR" sz="2200" dirty="0" smtClean="0"/>
          </a:p>
          <a:p>
            <a:r>
              <a:rPr lang="tr-TR" sz="2200" dirty="0" smtClean="0"/>
              <a:t>Halkalar yan yana sıralandıklarında, merkezlerinde oluşan manyetik alanlar bir eksen boyunca süreklilik göstereceğinden manyetik alanın büyüklüğü de artacaktır. </a:t>
            </a:r>
          </a:p>
          <a:p>
            <a:pPr>
              <a:buNone/>
            </a:pPr>
            <a:endParaRPr lang="tr-TR" sz="2200" dirty="0" smtClean="0"/>
          </a:p>
          <a:p>
            <a:r>
              <a:rPr lang="tr-TR" sz="2200" dirty="0" smtClean="0"/>
              <a:t>Fransız bilim adamı </a:t>
            </a:r>
            <a:r>
              <a:rPr lang="tr-TR" sz="2200" dirty="0" err="1" smtClean="0"/>
              <a:t>Dominique</a:t>
            </a:r>
            <a:r>
              <a:rPr lang="tr-TR" sz="2200" dirty="0" smtClean="0"/>
              <a:t>-François </a:t>
            </a:r>
            <a:r>
              <a:rPr lang="tr-TR" sz="2200" dirty="0" err="1" smtClean="0"/>
              <a:t>Arago</a:t>
            </a:r>
            <a:r>
              <a:rPr lang="tr-TR" sz="2200" dirty="0" smtClean="0"/>
              <a:t> (1786-1853), akım makarasının mıknatıs olarak kullanılabileceğini keşfederek, </a:t>
            </a:r>
            <a:r>
              <a:rPr lang="tr-TR" sz="2200" dirty="0" err="1" smtClean="0"/>
              <a:t>elekromıknatısı</a:t>
            </a:r>
            <a:r>
              <a:rPr lang="tr-TR" sz="2200" dirty="0" smtClean="0"/>
              <a:t> hayatımıza katmıştır.</a:t>
            </a:r>
          </a:p>
          <a:p>
            <a:endParaRPr lang="tr-TR" dirty="0" smtClean="0"/>
          </a:p>
        </p:txBody>
      </p:sp>
      <p:sp>
        <p:nvSpPr>
          <p:cNvPr id="3" name="2 Başlık"/>
          <p:cNvSpPr>
            <a:spLocks noGrp="1"/>
          </p:cNvSpPr>
          <p:nvPr>
            <p:ph type="title"/>
          </p:nvPr>
        </p:nvSpPr>
        <p:spPr/>
        <p:txBody>
          <a:bodyPr>
            <a:normAutofit fontScale="90000"/>
          </a:bodyPr>
          <a:lstStyle/>
          <a:p>
            <a:r>
              <a:rPr lang="tr-TR" dirty="0" smtClean="0"/>
              <a:t>ÜZERİNDEN AKIM GEÇEN AKIM MAKARASI</a:t>
            </a:r>
            <a:endParaRPr lang="tr-TR" dirty="0"/>
          </a:p>
        </p:txBody>
      </p:sp>
      <p:sp>
        <p:nvSpPr>
          <p:cNvPr id="4" name="2 İçerik Yer Tutucusu"/>
          <p:cNvSpPr txBox="1">
            <a:spLocks/>
          </p:cNvSpPr>
          <p:nvPr/>
        </p:nvSpPr>
        <p:spPr>
          <a:xfrm>
            <a:off x="0" y="1340768"/>
            <a:ext cx="3780487"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rgbClr val="FF0000"/>
                </a:solidFill>
                <a:effectLst/>
                <a:uLnTx/>
                <a:uFillTx/>
                <a:latin typeface="+mn-lt"/>
                <a:ea typeface="+mn-ea"/>
                <a:cs typeface="+mn-cs"/>
              </a:rPr>
              <a:t>                       </a:t>
            </a:r>
            <a:r>
              <a:rPr kumimoji="0" lang="tr-TR" sz="1600" b="0" i="0" u="none" strike="noStrike" kern="1200" cap="none" spc="0" normalizeH="0" baseline="0" noProof="0" dirty="0" smtClean="0">
                <a:ln>
                  <a:noFill/>
                </a:ln>
                <a:solidFill>
                  <a:srgbClr val="FF0000"/>
                </a:solidFill>
                <a:effectLst/>
                <a:uLnTx/>
                <a:uFillTx/>
                <a:latin typeface="+mn-lt"/>
                <a:ea typeface="+mn-ea"/>
                <a:cs typeface="+mn-cs"/>
              </a:rPr>
              <a:t>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88108" y="332656"/>
            <a:ext cx="6768751" cy="1143000"/>
          </a:xfrm>
        </p:spPr>
        <p:txBody>
          <a:bodyPr>
            <a:normAutofit fontScale="90000"/>
          </a:bodyPr>
          <a:lstStyle/>
          <a:p>
            <a:r>
              <a:rPr lang="tr-TR" dirty="0" smtClean="0"/>
              <a:t>DENE –KEŞFET &amp; YORUMLA</a:t>
            </a:r>
            <a:endParaRPr lang="tr-TR" dirty="0"/>
          </a:p>
        </p:txBody>
      </p:sp>
      <p:sp>
        <p:nvSpPr>
          <p:cNvPr id="6" name="5 Dikdörtgen"/>
          <p:cNvSpPr/>
          <p:nvPr/>
        </p:nvSpPr>
        <p:spPr>
          <a:xfrm>
            <a:off x="3528466" y="6217567"/>
            <a:ext cx="7272883" cy="523220"/>
          </a:xfrm>
          <a:prstGeom prst="rect">
            <a:avLst/>
          </a:prstGeom>
          <a:solidFill>
            <a:srgbClr val="002060"/>
          </a:solidFill>
        </p:spPr>
        <p:txBody>
          <a:bodyPr wrap="square">
            <a:spAutoFit/>
          </a:bodyPr>
          <a:lstStyle/>
          <a:p>
            <a:r>
              <a:rPr lang="tr-TR" sz="1400" b="1" dirty="0">
                <a:solidFill>
                  <a:schemeClr val="bg1"/>
                </a:solidFill>
                <a:hlinkClick r:id="rId2"/>
              </a:rPr>
              <a:t>http://</a:t>
            </a:r>
            <a:r>
              <a:rPr lang="tr-TR" sz="1400" b="1" dirty="0" smtClean="0">
                <a:solidFill>
                  <a:schemeClr val="bg1"/>
                </a:solidFill>
                <a:hlinkClick r:id="rId2"/>
              </a:rPr>
              <a:t>www.wiley.com/college/halliday/0470469080/simulations/sim3</a:t>
            </a:r>
            <a:r>
              <a:rPr lang="en-US" sz="1400" b="1" dirty="0" smtClean="0">
                <a:solidFill>
                  <a:schemeClr val="bg1"/>
                </a:solidFill>
                <a:hlinkClick r:id="rId2"/>
              </a:rPr>
              <a:t>8</a:t>
            </a:r>
            <a:r>
              <a:rPr lang="tr-TR" sz="1400" b="1" dirty="0" smtClean="0">
                <a:solidFill>
                  <a:schemeClr val="bg1"/>
                </a:solidFill>
                <a:hlinkClick r:id="rId2"/>
              </a:rPr>
              <a:t>/sim3</a:t>
            </a:r>
            <a:r>
              <a:rPr lang="en-US" sz="1400" b="1" dirty="0" smtClean="0">
                <a:solidFill>
                  <a:schemeClr val="bg1"/>
                </a:solidFill>
                <a:hlinkClick r:id="rId2"/>
              </a:rPr>
              <a:t>8</a:t>
            </a:r>
            <a:r>
              <a:rPr lang="tr-TR" sz="1400" b="1" dirty="0" smtClean="0">
                <a:solidFill>
                  <a:schemeClr val="bg1"/>
                </a:solidFill>
                <a:hlinkClick r:id="rId2"/>
              </a:rPr>
              <a:t>.html</a:t>
            </a:r>
            <a:endParaRPr lang="tr-TR" sz="1400" b="1" dirty="0">
              <a:solidFill>
                <a:schemeClr val="bg1"/>
              </a:solidFill>
            </a:endParaRPr>
          </a:p>
        </p:txBody>
      </p:sp>
      <p:sp>
        <p:nvSpPr>
          <p:cNvPr id="7" name="6 Metin kutusu"/>
          <p:cNvSpPr txBox="1"/>
          <p:nvPr/>
        </p:nvSpPr>
        <p:spPr>
          <a:xfrm>
            <a:off x="3168502" y="1412776"/>
            <a:ext cx="7632848" cy="646331"/>
          </a:xfrm>
          <a:prstGeom prst="rect">
            <a:avLst/>
          </a:prstGeom>
          <a:noFill/>
        </p:spPr>
        <p:txBody>
          <a:bodyPr wrap="square" rtlCol="0">
            <a:spAutoFit/>
          </a:bodyPr>
          <a:lstStyle/>
          <a:p>
            <a:pPr marL="285750" indent="-285750">
              <a:buFont typeface="Wingdings" panose="05000000000000000000" pitchFamily="2" charset="2"/>
              <a:buChar char="v"/>
            </a:pPr>
            <a:r>
              <a:rPr lang="tr-TR" dirty="0" smtClean="0"/>
              <a:t> Üzerinden akım geçen akım makarasının içinde oluşan manyetik alanın büyüklüğünü etkileyen faktörleri keşfedelim … </a:t>
            </a:r>
            <a:endParaRPr lang="tr-TR" dirty="0"/>
          </a:p>
        </p:txBody>
      </p:sp>
      <p:sp>
        <p:nvSpPr>
          <p:cNvPr id="9" name="2 İçerik Yer Tutucusu"/>
          <p:cNvSpPr txBox="1">
            <a:spLocks/>
          </p:cNvSpPr>
          <p:nvPr/>
        </p:nvSpPr>
        <p:spPr>
          <a:xfrm>
            <a:off x="0" y="1340768"/>
            <a:ext cx="3096419"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3"/>
          <a:stretch>
            <a:fillRect/>
          </a:stretch>
        </p:blipFill>
        <p:spPr>
          <a:xfrm>
            <a:off x="3528466" y="2059107"/>
            <a:ext cx="7128793" cy="4034189"/>
          </a:xfrm>
          <a:prstGeom prst="rect">
            <a:avLst/>
          </a:prstGeom>
        </p:spPr>
      </p:pic>
    </p:spTree>
    <p:extLst>
      <p:ext uri="{BB962C8B-B14F-4D97-AF65-F5344CB8AC3E}">
        <p14:creationId xmlns:p14="http://schemas.microsoft.com/office/powerpoint/2010/main" val="1336542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ÜZERİNDEN AKIM GEÇEN AKIM MAKARASI</a:t>
            </a:r>
            <a:endParaRPr lang="tr-TR" dirty="0"/>
          </a:p>
        </p:txBody>
      </p:sp>
      <p:sp>
        <p:nvSpPr>
          <p:cNvPr id="32770" name="Rectangle 2"/>
          <p:cNvSpPr>
            <a:spLocks noChangeArrowheads="1"/>
          </p:cNvSpPr>
          <p:nvPr/>
        </p:nvSpPr>
        <p:spPr bwMode="auto">
          <a:xfrm>
            <a:off x="0" y="0"/>
            <a:ext cx="108013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3276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6499" y="2060848"/>
            <a:ext cx="2474457" cy="864096"/>
          </a:xfrm>
          <a:prstGeom prst="rect">
            <a:avLst/>
          </a:prstGeom>
          <a:noFill/>
        </p:spPr>
      </p:pic>
      <p:sp>
        <p:nvSpPr>
          <p:cNvPr id="32771" name="Rectangle 3"/>
          <p:cNvSpPr>
            <a:spLocks noChangeArrowheads="1"/>
          </p:cNvSpPr>
          <p:nvPr/>
        </p:nvSpPr>
        <p:spPr bwMode="auto">
          <a:xfrm>
            <a:off x="0" y="876300"/>
            <a:ext cx="108013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162425"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277"/>
          <a:stretch/>
        </p:blipFill>
        <p:spPr>
          <a:xfrm>
            <a:off x="6863924" y="1104900"/>
            <a:ext cx="3937425" cy="3116188"/>
          </a:xfrm>
          <a:prstGeom prst="rect">
            <a:avLst/>
          </a:prstGeom>
        </p:spPr>
      </p:pic>
      <p:sp>
        <p:nvSpPr>
          <p:cNvPr id="11" name="10 Metin kutusu"/>
          <p:cNvSpPr txBox="1"/>
          <p:nvPr/>
        </p:nvSpPr>
        <p:spPr>
          <a:xfrm>
            <a:off x="4032523" y="3573016"/>
            <a:ext cx="3312368" cy="1754326"/>
          </a:xfrm>
          <a:prstGeom prst="rect">
            <a:avLst/>
          </a:prstGeom>
          <a:noFill/>
        </p:spPr>
        <p:txBody>
          <a:bodyPr wrap="square" rtlCol="0">
            <a:spAutoFit/>
          </a:bodyPr>
          <a:lstStyle/>
          <a:p>
            <a:pPr lvl="0"/>
            <a:r>
              <a:rPr lang="en-US" dirty="0" smtClean="0"/>
              <a:t>B = </a:t>
            </a:r>
            <a:r>
              <a:rPr lang="tr-TR" dirty="0" smtClean="0"/>
              <a:t>Manyetik alan</a:t>
            </a:r>
            <a:r>
              <a:rPr lang="en-US" dirty="0" smtClean="0"/>
              <a:t> </a:t>
            </a:r>
            <a:endParaRPr lang="tr-TR" dirty="0" smtClean="0"/>
          </a:p>
          <a:p>
            <a:pPr lvl="0"/>
            <a:r>
              <a:rPr lang="en-US" dirty="0" smtClean="0"/>
              <a:t>I = </a:t>
            </a:r>
            <a:r>
              <a:rPr lang="tr-TR" dirty="0" smtClean="0"/>
              <a:t>Akım</a:t>
            </a:r>
            <a:r>
              <a:rPr lang="en-US" dirty="0" smtClean="0"/>
              <a:t> </a:t>
            </a:r>
            <a:endParaRPr lang="tr-TR" dirty="0" smtClean="0"/>
          </a:p>
          <a:p>
            <a:pPr lvl="0"/>
            <a:r>
              <a:rPr lang="en-US" dirty="0" smtClean="0"/>
              <a:t>N = </a:t>
            </a:r>
            <a:r>
              <a:rPr lang="tr-TR" dirty="0" smtClean="0"/>
              <a:t>Sarım sayısı</a:t>
            </a:r>
          </a:p>
          <a:p>
            <a:pPr marL="393700" lvl="0" indent="-393700"/>
            <a:r>
              <a:rPr lang="en-US" dirty="0" smtClean="0"/>
              <a:t>L = </a:t>
            </a:r>
            <a:r>
              <a:rPr lang="tr-TR" dirty="0" smtClean="0"/>
              <a:t>Akım makarasının uzunluğu</a:t>
            </a:r>
          </a:p>
          <a:p>
            <a:pPr lvl="0"/>
            <a:r>
              <a:rPr lang="en-US" dirty="0" smtClean="0"/>
              <a:t>K= </a:t>
            </a:r>
            <a:r>
              <a:rPr lang="tr-TR" dirty="0" smtClean="0"/>
              <a:t>Manyetik alan sabiti</a:t>
            </a:r>
          </a:p>
        </p:txBody>
      </p:sp>
      <p:sp>
        <p:nvSpPr>
          <p:cNvPr id="12" name="2 İçerik Yer Tutucusu"/>
          <p:cNvSpPr txBox="1">
            <a:spLocks/>
          </p:cNvSpPr>
          <p:nvPr/>
        </p:nvSpPr>
        <p:spPr>
          <a:xfrm>
            <a:off x="0" y="1340768"/>
            <a:ext cx="3780487"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rgbClr val="FF0000"/>
                </a:solidFill>
                <a:effectLst/>
                <a:uLnTx/>
                <a:uFillTx/>
                <a:latin typeface="+mn-lt"/>
                <a:ea typeface="+mn-ea"/>
                <a:cs typeface="+mn-cs"/>
              </a:rPr>
              <a:t>                       </a:t>
            </a:r>
            <a:r>
              <a:rPr kumimoji="0" lang="tr-TR" sz="1600" b="0" i="0" u="none" strike="noStrike" kern="1200" cap="none" spc="0" normalizeH="0" baseline="0" noProof="0" dirty="0" smtClean="0">
                <a:ln>
                  <a:noFill/>
                </a:ln>
                <a:solidFill>
                  <a:srgbClr val="FF0000"/>
                </a:solidFill>
                <a:effectLst/>
                <a:uLnTx/>
                <a:uFillTx/>
                <a:latin typeface="+mn-lt"/>
                <a:ea typeface="+mn-ea"/>
                <a:cs typeface="+mn-cs"/>
              </a:rPr>
              <a:t>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en-US" dirty="0" smtClean="0"/>
              <a:t>SAĞ EL KURALI</a:t>
            </a:r>
            <a:endParaRPr lang="tr-TR" dirty="0"/>
          </a:p>
        </p:txBody>
      </p:sp>
      <p:pic>
        <p:nvPicPr>
          <p:cNvPr id="17410" name="Picture 2" descr="C:\Users\Toshiba\Desktop\sag_el_kurali.JPG"/>
          <p:cNvPicPr>
            <a:picLocks noChangeAspect="1" noChangeArrowheads="1"/>
          </p:cNvPicPr>
          <p:nvPr/>
        </p:nvPicPr>
        <p:blipFill>
          <a:blip r:embed="rId2" cstate="print"/>
          <a:srcRect/>
          <a:stretch>
            <a:fillRect/>
          </a:stretch>
        </p:blipFill>
        <p:spPr bwMode="auto">
          <a:xfrm>
            <a:off x="6480795" y="1700808"/>
            <a:ext cx="3676279" cy="3259634"/>
          </a:xfrm>
          <a:prstGeom prst="rect">
            <a:avLst/>
          </a:prstGeom>
          <a:noFill/>
        </p:spPr>
      </p:pic>
      <p:sp>
        <p:nvSpPr>
          <p:cNvPr id="5" name="4 Metin kutusu"/>
          <p:cNvSpPr txBox="1"/>
          <p:nvPr/>
        </p:nvSpPr>
        <p:spPr>
          <a:xfrm>
            <a:off x="3240435" y="1988840"/>
            <a:ext cx="3312368" cy="2031325"/>
          </a:xfrm>
          <a:prstGeom prst="rect">
            <a:avLst/>
          </a:prstGeom>
          <a:noFill/>
        </p:spPr>
        <p:txBody>
          <a:bodyPr wrap="square" rtlCol="0">
            <a:spAutoFit/>
          </a:bodyPr>
          <a:lstStyle/>
          <a:p>
            <a:pPr marL="627063" indent="-627063"/>
            <a:r>
              <a:rPr lang="tr-TR" dirty="0" smtClean="0">
                <a:solidFill>
                  <a:srgbClr val="FF0000"/>
                </a:solidFill>
              </a:rPr>
              <a:t>AKIM: </a:t>
            </a:r>
            <a:r>
              <a:rPr lang="tr-TR" dirty="0" smtClean="0"/>
              <a:t>Akım makarasını saran dört parmak</a:t>
            </a:r>
            <a:endParaRPr lang="en-US" dirty="0" smtClean="0"/>
          </a:p>
          <a:p>
            <a:pPr>
              <a:buFont typeface="Arial" pitchFamily="34" charset="0"/>
              <a:buChar char="•"/>
            </a:pPr>
            <a:endParaRPr lang="en-US" dirty="0" smtClean="0"/>
          </a:p>
          <a:p>
            <a:pPr>
              <a:buFont typeface="Arial" pitchFamily="34" charset="0"/>
              <a:buChar char="•"/>
            </a:pPr>
            <a:endParaRPr lang="tr-TR" dirty="0" smtClean="0"/>
          </a:p>
          <a:p>
            <a:pPr marL="681038" indent="-681038"/>
            <a:r>
              <a:rPr lang="tr-TR" dirty="0" smtClean="0">
                <a:solidFill>
                  <a:srgbClr val="FF0000"/>
                </a:solidFill>
              </a:rPr>
              <a:t>MANYETİK ALAN: </a:t>
            </a:r>
            <a:r>
              <a:rPr lang="tr-TR" dirty="0" smtClean="0"/>
              <a:t>Baş parmağın işaret ettiği yön </a:t>
            </a:r>
            <a:endParaRPr lang="tr-TR" dirty="0"/>
          </a:p>
        </p:txBody>
      </p:sp>
      <p:sp>
        <p:nvSpPr>
          <p:cNvPr id="6" name="2 İçerik Yer Tutucusu"/>
          <p:cNvSpPr txBox="1">
            <a:spLocks/>
          </p:cNvSpPr>
          <p:nvPr/>
        </p:nvSpPr>
        <p:spPr>
          <a:xfrm>
            <a:off x="0" y="1340768"/>
            <a:ext cx="3780487"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rgbClr val="FF0000"/>
                </a:solidFill>
                <a:effectLst/>
                <a:uLnTx/>
                <a:uFillTx/>
                <a:latin typeface="+mn-lt"/>
                <a:ea typeface="+mn-ea"/>
                <a:cs typeface="+mn-cs"/>
              </a:rPr>
              <a:t>                       </a:t>
            </a:r>
            <a:r>
              <a:rPr kumimoji="0" lang="tr-TR" sz="1600" b="0" i="0" u="none" strike="noStrike" kern="1200" cap="none" spc="0" normalizeH="0" baseline="0" noProof="0" dirty="0" smtClean="0">
                <a:ln>
                  <a:noFill/>
                </a:ln>
                <a:solidFill>
                  <a:srgbClr val="FF0000"/>
                </a:solidFill>
                <a:effectLst/>
                <a:uLnTx/>
                <a:uFillTx/>
                <a:latin typeface="+mn-lt"/>
                <a:ea typeface="+mn-ea"/>
                <a:cs typeface="+mn-cs"/>
              </a:rPr>
              <a:t>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304196" y="1426772"/>
            <a:ext cx="6516791" cy="4810540"/>
          </a:xfrm>
        </p:spPr>
        <p:txBody>
          <a:bodyPr>
            <a:normAutofit fontScale="92500" lnSpcReduction="10000"/>
          </a:bodyPr>
          <a:lstStyle/>
          <a:p>
            <a:r>
              <a:rPr lang="tr-TR" dirty="0" smtClean="0"/>
              <a:t>Önceki dersin özeti</a:t>
            </a:r>
          </a:p>
          <a:p>
            <a:r>
              <a:rPr lang="tr-TR" dirty="0" smtClean="0"/>
              <a:t>Yıl 1820…</a:t>
            </a:r>
          </a:p>
          <a:p>
            <a:r>
              <a:rPr lang="tr-TR" dirty="0" err="1" smtClean="0"/>
              <a:t>Oersted’ı</a:t>
            </a:r>
            <a:r>
              <a:rPr lang="tr-TR" dirty="0" smtClean="0"/>
              <a:t> analım</a:t>
            </a:r>
          </a:p>
          <a:p>
            <a:r>
              <a:rPr lang="tr-TR" dirty="0" smtClean="0"/>
              <a:t>Mors alfabesi ile iletişim</a:t>
            </a:r>
          </a:p>
          <a:p>
            <a:r>
              <a:rPr lang="tr-TR" dirty="0" smtClean="0"/>
              <a:t>Kapı zilleri </a:t>
            </a:r>
          </a:p>
          <a:p>
            <a:r>
              <a:rPr lang="tr-TR" dirty="0" smtClean="0"/>
              <a:t>Dene&amp;Keşfet</a:t>
            </a:r>
          </a:p>
          <a:p>
            <a:r>
              <a:rPr lang="tr-TR" dirty="0" smtClean="0"/>
              <a:t>Manyetik alanın büyüklüğünü                                                      etkileyen değişkenler ve sağ el kuralı</a:t>
            </a:r>
          </a:p>
          <a:p>
            <a:r>
              <a:rPr lang="tr-TR" dirty="0" smtClean="0"/>
              <a:t>Günlük hayat örnekleri</a:t>
            </a:r>
          </a:p>
          <a:p>
            <a:r>
              <a:rPr lang="tr-TR" dirty="0" smtClean="0"/>
              <a:t>Özet</a:t>
            </a:r>
          </a:p>
          <a:p>
            <a:r>
              <a:rPr lang="tr-TR" dirty="0" smtClean="0"/>
              <a:t>Çıkmış sorular</a:t>
            </a:r>
          </a:p>
          <a:p>
            <a:r>
              <a:rPr lang="tr-TR" dirty="0" smtClean="0"/>
              <a:t>Gelecek derse hazırlık</a:t>
            </a:r>
          </a:p>
          <a:p>
            <a:endParaRPr lang="tr-TR" dirty="0" smtClean="0"/>
          </a:p>
          <a:p>
            <a:endParaRPr lang="tr-TR" dirty="0" smtClean="0"/>
          </a:p>
          <a:p>
            <a:endParaRPr lang="tr-TR" dirty="0"/>
          </a:p>
        </p:txBody>
      </p:sp>
      <p:sp>
        <p:nvSpPr>
          <p:cNvPr id="2" name="1 Başlık"/>
          <p:cNvSpPr>
            <a:spLocks noGrp="1"/>
          </p:cNvSpPr>
          <p:nvPr>
            <p:ph type="title"/>
          </p:nvPr>
        </p:nvSpPr>
        <p:spPr>
          <a:xfrm>
            <a:off x="2304196" y="432649"/>
            <a:ext cx="9721215" cy="1143000"/>
          </a:xfrm>
        </p:spPr>
        <p:txBody>
          <a:bodyPr/>
          <a:lstStyle/>
          <a:p>
            <a:r>
              <a:rPr lang="tr-TR" dirty="0" smtClean="0"/>
              <a:t>İZLENCE</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ÖRNEK 5</a:t>
            </a:r>
            <a:endParaRPr lang="tr-TR" dirty="0"/>
          </a:p>
        </p:txBody>
      </p:sp>
      <p:pic>
        <p:nvPicPr>
          <p:cNvPr id="4" name="3 İçerik Yer Tutucusu"/>
          <p:cNvPicPr>
            <a:picLocks noGrp="1"/>
          </p:cNvPicPr>
          <p:nvPr>
            <p:ph idx="1"/>
          </p:nvPr>
        </p:nvPicPr>
        <p:blipFill>
          <a:blip r:embed="rId2" cstate="print"/>
          <a:srcRect l="4069" t="59499" r="73947" b="11613"/>
          <a:stretch>
            <a:fillRect/>
          </a:stretch>
        </p:blipFill>
        <p:spPr bwMode="auto">
          <a:xfrm>
            <a:off x="6336779" y="764704"/>
            <a:ext cx="3332536" cy="2232248"/>
          </a:xfrm>
          <a:prstGeom prst="rect">
            <a:avLst/>
          </a:prstGeom>
          <a:noFill/>
          <a:ln w="9525">
            <a:noFill/>
            <a:miter lim="800000"/>
            <a:headEnd/>
            <a:tailEnd/>
          </a:ln>
        </p:spPr>
      </p:pic>
      <p:sp>
        <p:nvSpPr>
          <p:cNvPr id="5" name="4 Metin kutusu"/>
          <p:cNvSpPr txBox="1"/>
          <p:nvPr/>
        </p:nvSpPr>
        <p:spPr>
          <a:xfrm>
            <a:off x="3528467" y="3501008"/>
            <a:ext cx="6912768" cy="2862322"/>
          </a:xfrm>
          <a:prstGeom prst="rect">
            <a:avLst/>
          </a:prstGeom>
          <a:noFill/>
        </p:spPr>
        <p:txBody>
          <a:bodyPr wrap="square" rtlCol="0">
            <a:spAutoFit/>
          </a:bodyPr>
          <a:lstStyle/>
          <a:p>
            <a:r>
              <a:rPr lang="tr-TR" dirty="0" smtClean="0"/>
              <a:t>Yarıçapı 0</a:t>
            </a:r>
            <a:r>
              <a:rPr lang="en-US" dirty="0" smtClean="0"/>
              <a:t>,</a:t>
            </a:r>
            <a:r>
              <a:rPr lang="tr-TR" dirty="0" smtClean="0"/>
              <a:t>5</a:t>
            </a:r>
            <a:r>
              <a:rPr lang="en-US" dirty="0" smtClean="0"/>
              <a:t> </a:t>
            </a:r>
            <a:r>
              <a:rPr lang="tr-TR" dirty="0" smtClean="0"/>
              <a:t>m, uzunluğu 500</a:t>
            </a:r>
            <a:r>
              <a:rPr lang="en-US" dirty="0" smtClean="0"/>
              <a:t> </a:t>
            </a:r>
            <a:r>
              <a:rPr lang="tr-TR" dirty="0" smtClean="0"/>
              <a:t>cm ve sarım sayısı 400  olan Y bobini üzerinden şekilde görüldüğü gibi 5</a:t>
            </a:r>
            <a:r>
              <a:rPr lang="en-US" dirty="0" smtClean="0"/>
              <a:t> </a:t>
            </a:r>
            <a:r>
              <a:rPr lang="tr-TR" dirty="0" smtClean="0"/>
              <a:t>A değerinde akım geçiyor.</a:t>
            </a:r>
          </a:p>
          <a:p>
            <a:r>
              <a:rPr lang="tr-TR" dirty="0" smtClean="0"/>
              <a:t>Buna göre Y bobininin ekseninde oluşan manyetik alanın büyüklüğü nedir? </a:t>
            </a:r>
            <a:r>
              <a:rPr lang="tr-TR" dirty="0"/>
              <a:t>(Π=3 alınız.)</a:t>
            </a:r>
            <a:endParaRPr lang="en-US" dirty="0" smtClean="0"/>
          </a:p>
          <a:p>
            <a:endParaRPr lang="tr-TR" dirty="0" smtClean="0"/>
          </a:p>
          <a:p>
            <a:r>
              <a:rPr lang="tr-TR" dirty="0" smtClean="0">
                <a:solidFill>
                  <a:srgbClr val="FF0000"/>
                </a:solidFill>
              </a:rPr>
              <a:t>CEVAP: </a:t>
            </a:r>
            <a:r>
              <a:rPr lang="tr-TR" dirty="0" smtClean="0"/>
              <a:t>48. 10 </a:t>
            </a:r>
            <a:r>
              <a:rPr lang="tr-TR" baseline="30000" dirty="0" smtClean="0"/>
              <a:t>-5</a:t>
            </a:r>
            <a:r>
              <a:rPr lang="tr-TR" dirty="0" smtClean="0"/>
              <a:t> T</a:t>
            </a:r>
          </a:p>
          <a:p>
            <a:endParaRPr lang="tr-TR" dirty="0" smtClean="0">
              <a:solidFill>
                <a:srgbClr val="FF0000"/>
              </a:solidFill>
            </a:endParaRPr>
          </a:p>
          <a:p>
            <a:endParaRPr lang="tr-TR" dirty="0" smtClean="0"/>
          </a:p>
          <a:p>
            <a:endParaRPr lang="tr-TR" dirty="0"/>
          </a:p>
        </p:txBody>
      </p:sp>
      <p:sp>
        <p:nvSpPr>
          <p:cNvPr id="6" name="2 İçerik Yer Tutucusu"/>
          <p:cNvSpPr txBox="1">
            <a:spLocks/>
          </p:cNvSpPr>
          <p:nvPr/>
        </p:nvSpPr>
        <p:spPr>
          <a:xfrm>
            <a:off x="0" y="1340768"/>
            <a:ext cx="3384451"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rgbClr val="FF0000"/>
                </a:solidFill>
                <a:effectLst/>
                <a:uLnTx/>
                <a:uFillTx/>
                <a:latin typeface="+mn-lt"/>
                <a:ea typeface="+mn-ea"/>
                <a:cs typeface="+mn-cs"/>
              </a:rPr>
              <a:t>                       </a:t>
            </a:r>
            <a:r>
              <a:rPr kumimoji="0" lang="tr-TR" sz="1600" b="0" i="0" u="none" strike="noStrike" kern="1200" cap="none" spc="0" normalizeH="0" baseline="0" noProof="0" dirty="0" smtClean="0">
                <a:ln>
                  <a:noFill/>
                </a:ln>
                <a:solidFill>
                  <a:srgbClr val="FF0000"/>
                </a:solidFill>
                <a:effectLst/>
                <a:uLnTx/>
                <a:uFillTx/>
                <a:latin typeface="+mn-lt"/>
                <a:ea typeface="+mn-ea"/>
                <a:cs typeface="+mn-cs"/>
              </a:rPr>
              <a:t>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Dikdörtgen"/>
          <p:cNvSpPr/>
          <p:nvPr/>
        </p:nvSpPr>
        <p:spPr>
          <a:xfrm>
            <a:off x="6480795" y="548680"/>
            <a:ext cx="3528392"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Metin kutusu"/>
          <p:cNvSpPr txBox="1"/>
          <p:nvPr/>
        </p:nvSpPr>
        <p:spPr>
          <a:xfrm>
            <a:off x="7560915" y="2060848"/>
            <a:ext cx="1512168" cy="369332"/>
          </a:xfrm>
          <a:prstGeom prst="rect">
            <a:avLst/>
          </a:prstGeom>
          <a:solidFill>
            <a:schemeClr val="bg1"/>
          </a:solidFill>
        </p:spPr>
        <p:txBody>
          <a:bodyPr wrap="square" rtlCol="0">
            <a:spAutoFit/>
          </a:bodyPr>
          <a:lstStyle/>
          <a:p>
            <a:r>
              <a:rPr lang="tr-TR" dirty="0" smtClean="0"/>
              <a:t>L=500 cm</a:t>
            </a:r>
            <a:endParaRPr lang="tr-TR" dirty="0"/>
          </a:p>
        </p:txBody>
      </p:sp>
      <p:sp>
        <p:nvSpPr>
          <p:cNvPr id="9" name="8 Metin kutusu"/>
          <p:cNvSpPr txBox="1"/>
          <p:nvPr/>
        </p:nvSpPr>
        <p:spPr>
          <a:xfrm>
            <a:off x="6624811" y="2132856"/>
            <a:ext cx="648072" cy="307777"/>
          </a:xfrm>
          <a:prstGeom prst="rect">
            <a:avLst/>
          </a:prstGeom>
          <a:solidFill>
            <a:schemeClr val="bg1"/>
          </a:solidFill>
        </p:spPr>
        <p:txBody>
          <a:bodyPr wrap="square" rtlCol="0">
            <a:spAutoFit/>
          </a:bodyPr>
          <a:lstStyle/>
          <a:p>
            <a:r>
              <a:rPr lang="tr-TR" sz="1400" dirty="0" smtClean="0"/>
              <a:t>I=5A</a:t>
            </a:r>
            <a:endParaRPr lang="tr-TR" sz="1400" dirty="0"/>
          </a:p>
        </p:txBody>
      </p:sp>
      <p:sp>
        <p:nvSpPr>
          <p:cNvPr id="10" name="9 Metin kutusu"/>
          <p:cNvSpPr txBox="1"/>
          <p:nvPr/>
        </p:nvSpPr>
        <p:spPr>
          <a:xfrm>
            <a:off x="8136979" y="836712"/>
            <a:ext cx="1152128" cy="369332"/>
          </a:xfrm>
          <a:prstGeom prst="rect">
            <a:avLst/>
          </a:prstGeom>
          <a:solidFill>
            <a:schemeClr val="bg1"/>
          </a:solidFill>
        </p:spPr>
        <p:txBody>
          <a:bodyPr wrap="square" rtlCol="0">
            <a:spAutoFit/>
          </a:bodyPr>
          <a:lstStyle/>
          <a:p>
            <a:r>
              <a:rPr lang="tr-TR" dirty="0" smtClean="0"/>
              <a:t>N=400</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20355" y="1481329"/>
            <a:ext cx="7740928" cy="4525963"/>
          </a:xfrm>
        </p:spPr>
        <p:txBody>
          <a:bodyPr/>
          <a:lstStyle/>
          <a:p>
            <a:endParaRPr lang="tr-TR" dirty="0" smtClean="0"/>
          </a:p>
          <a:p>
            <a:pPr>
              <a:buNone/>
            </a:pPr>
            <a:endParaRPr lang="tr-TR" dirty="0" smtClean="0"/>
          </a:p>
          <a:p>
            <a:endParaRPr lang="tr-TR" dirty="0" smtClean="0"/>
          </a:p>
          <a:p>
            <a:pPr>
              <a:buNone/>
            </a:pPr>
            <a:endParaRPr lang="tr-TR" dirty="0" smtClean="0"/>
          </a:p>
          <a:p>
            <a:endParaRPr lang="tr-TR" dirty="0" smtClean="0"/>
          </a:p>
          <a:p>
            <a:endParaRPr lang="tr-TR" dirty="0" smtClean="0"/>
          </a:p>
          <a:p>
            <a:endParaRPr lang="tr-TR" dirty="0" smtClean="0"/>
          </a:p>
          <a:p>
            <a:pPr>
              <a:buNone/>
            </a:pPr>
            <a:r>
              <a:rPr lang="tr-TR" sz="2000" dirty="0" smtClean="0"/>
              <a:t> </a:t>
            </a:r>
            <a:r>
              <a:rPr lang="tr-TR" sz="2000" dirty="0" smtClean="0">
                <a:hlinkClick r:id="rId2"/>
              </a:rPr>
              <a:t>http://interactives.ck12.org/simulations/physics/telegraph/app/index.html</a:t>
            </a:r>
            <a:endParaRPr lang="tr-TR" sz="2000" dirty="0"/>
          </a:p>
        </p:txBody>
      </p:sp>
      <p:sp>
        <p:nvSpPr>
          <p:cNvPr id="3" name="2 Başlık"/>
          <p:cNvSpPr>
            <a:spLocks noGrp="1"/>
          </p:cNvSpPr>
          <p:nvPr>
            <p:ph type="title"/>
          </p:nvPr>
        </p:nvSpPr>
        <p:spPr/>
        <p:txBody>
          <a:bodyPr/>
          <a:lstStyle/>
          <a:p>
            <a:r>
              <a:rPr lang="tr-TR" dirty="0" smtClean="0"/>
              <a:t>MORS ALFABESİ İLE ANLAŞMA</a:t>
            </a:r>
            <a:endParaRPr lang="tr-TR" dirty="0"/>
          </a:p>
        </p:txBody>
      </p:sp>
      <p:pic>
        <p:nvPicPr>
          <p:cNvPr id="62466" name="Picture 2" descr="C:\Users\Toshiba\Desktop\Başlıksız-2.png"/>
          <p:cNvPicPr>
            <a:picLocks noChangeAspect="1" noChangeArrowheads="1"/>
          </p:cNvPicPr>
          <p:nvPr/>
        </p:nvPicPr>
        <p:blipFill>
          <a:blip r:embed="rId3" cstate="print"/>
          <a:srcRect l="7533" r="9605" b="16667"/>
          <a:stretch>
            <a:fillRect/>
          </a:stretch>
        </p:blipFill>
        <p:spPr bwMode="auto">
          <a:xfrm>
            <a:off x="3240435" y="1124743"/>
            <a:ext cx="7128792" cy="3645405"/>
          </a:xfrm>
          <a:prstGeom prst="rect">
            <a:avLst/>
          </a:prstGeom>
          <a:noFill/>
        </p:spPr>
      </p:pic>
      <p:sp>
        <p:nvSpPr>
          <p:cNvPr id="5" name="4 Blok Yay"/>
          <p:cNvSpPr/>
          <p:nvPr/>
        </p:nvSpPr>
        <p:spPr>
          <a:xfrm rot="18823807">
            <a:off x="7608113" y="1964031"/>
            <a:ext cx="576064" cy="576064"/>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5 Sağ Ok"/>
          <p:cNvSpPr/>
          <p:nvPr/>
        </p:nvSpPr>
        <p:spPr>
          <a:xfrm rot="847656">
            <a:off x="7950367" y="1948880"/>
            <a:ext cx="299264" cy="295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Sağ Ok"/>
          <p:cNvSpPr/>
          <p:nvPr/>
        </p:nvSpPr>
        <p:spPr>
          <a:xfrm rot="3649591">
            <a:off x="7587607" y="2360486"/>
            <a:ext cx="346976" cy="264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 İçerik Yer Tutucusu"/>
          <p:cNvSpPr txBox="1">
            <a:spLocks/>
          </p:cNvSpPr>
          <p:nvPr/>
        </p:nvSpPr>
        <p:spPr>
          <a:xfrm>
            <a:off x="0" y="1340768"/>
            <a:ext cx="3780487"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008187" y="1481329"/>
            <a:ext cx="9253096" cy="4525963"/>
          </a:xfrm>
        </p:spPr>
        <p:txBody>
          <a:bodyPr/>
          <a:lstStyle/>
          <a:p>
            <a:pPr>
              <a:buNone/>
            </a:pPr>
            <a:endParaRPr lang="tr-TR" dirty="0" smtClean="0"/>
          </a:p>
          <a:p>
            <a:pPr>
              <a:buNone/>
            </a:pPr>
            <a:endParaRPr lang="tr-TR" dirty="0" smtClean="0"/>
          </a:p>
        </p:txBody>
      </p:sp>
      <p:sp>
        <p:nvSpPr>
          <p:cNvPr id="3" name="2 Başlık"/>
          <p:cNvSpPr>
            <a:spLocks noGrp="1"/>
          </p:cNvSpPr>
          <p:nvPr>
            <p:ph type="title"/>
          </p:nvPr>
        </p:nvSpPr>
        <p:spPr/>
        <p:txBody>
          <a:bodyPr/>
          <a:lstStyle/>
          <a:p>
            <a:r>
              <a:rPr lang="tr-TR" dirty="0" smtClean="0"/>
              <a:t>GÜNLÜK HAYAT KULLANIMLARI…</a:t>
            </a:r>
            <a:endParaRPr lang="tr-TR" dirty="0"/>
          </a:p>
        </p:txBody>
      </p:sp>
      <p:pic>
        <p:nvPicPr>
          <p:cNvPr id="18433" name="Picture 1" descr="C:\Users\Toshiba\Desktop\DB403_1.jpg"/>
          <p:cNvPicPr>
            <a:picLocks noChangeAspect="1" noChangeArrowheads="1"/>
          </p:cNvPicPr>
          <p:nvPr/>
        </p:nvPicPr>
        <p:blipFill>
          <a:blip r:embed="rId3" cstate="print"/>
          <a:srcRect/>
          <a:stretch>
            <a:fillRect/>
          </a:stretch>
        </p:blipFill>
        <p:spPr bwMode="auto">
          <a:xfrm>
            <a:off x="4248547" y="1628800"/>
            <a:ext cx="1905000" cy="2133600"/>
          </a:xfrm>
          <a:prstGeom prst="rect">
            <a:avLst/>
          </a:prstGeom>
          <a:noFill/>
        </p:spPr>
      </p:pic>
      <p:pic>
        <p:nvPicPr>
          <p:cNvPr id="18434" name="Picture 2" descr="C:\Users\Toshiba\Desktop\2-electric-bell-.jpg"/>
          <p:cNvPicPr>
            <a:picLocks noChangeAspect="1" noChangeArrowheads="1"/>
          </p:cNvPicPr>
          <p:nvPr/>
        </p:nvPicPr>
        <p:blipFill>
          <a:blip r:embed="rId4" cstate="print"/>
          <a:srcRect/>
          <a:stretch>
            <a:fillRect/>
          </a:stretch>
        </p:blipFill>
        <p:spPr bwMode="auto">
          <a:xfrm>
            <a:off x="7488907" y="1484784"/>
            <a:ext cx="2289175" cy="4648200"/>
          </a:xfrm>
          <a:prstGeom prst="rect">
            <a:avLst/>
          </a:prstGeom>
          <a:noFill/>
        </p:spPr>
      </p:pic>
      <p:sp>
        <p:nvSpPr>
          <p:cNvPr id="6" name="5 Metin kutusu"/>
          <p:cNvSpPr txBox="1"/>
          <p:nvPr/>
        </p:nvSpPr>
        <p:spPr>
          <a:xfrm>
            <a:off x="2880395" y="5838363"/>
            <a:ext cx="7920955" cy="830997"/>
          </a:xfrm>
          <a:prstGeom prst="rect">
            <a:avLst/>
          </a:prstGeom>
          <a:noFill/>
        </p:spPr>
        <p:txBody>
          <a:bodyPr wrap="square" rtlCol="0">
            <a:spAutoFit/>
          </a:bodyPr>
          <a:lstStyle/>
          <a:p>
            <a:r>
              <a:rPr lang="tr-TR" sz="1600" dirty="0" smtClean="0">
                <a:hlinkClick r:id="rId5"/>
              </a:rPr>
              <a:t>https://www.q-files.com/images/pages/images/1545/p190c2uovskp74uq1a181dc9hf88.gif</a:t>
            </a:r>
            <a:endParaRPr lang="tr-TR" sz="1600" dirty="0" smtClean="0"/>
          </a:p>
          <a:p>
            <a:endParaRPr lang="tr-TR" sz="1600" dirty="0"/>
          </a:p>
        </p:txBody>
      </p:sp>
      <p:sp>
        <p:nvSpPr>
          <p:cNvPr id="7" name="2 İçerik Yer Tutucusu"/>
          <p:cNvSpPr txBox="1">
            <a:spLocks/>
          </p:cNvSpPr>
          <p:nvPr/>
        </p:nvSpPr>
        <p:spPr>
          <a:xfrm>
            <a:off x="0" y="1340768"/>
            <a:ext cx="3780487"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40435" y="1484784"/>
            <a:ext cx="4500567" cy="4896544"/>
          </a:xfrm>
        </p:spPr>
        <p:txBody>
          <a:bodyPr>
            <a:normAutofit fontScale="92500" lnSpcReduction="20000"/>
          </a:bodyPr>
          <a:lstStyle/>
          <a:p>
            <a:pPr marL="109728" indent="0">
              <a:buNone/>
            </a:pPr>
            <a:r>
              <a:rPr lang="tr-TR" b="1" dirty="0" smtClean="0"/>
              <a:t>Elektromanyetik vinç</a:t>
            </a:r>
          </a:p>
          <a:p>
            <a:r>
              <a:rPr lang="tr-TR" dirty="0" smtClean="0"/>
              <a:t>Demir çekirdek ve üzerine sarılmış iletken tellerden oluşan sarımlardan oluşur.</a:t>
            </a:r>
          </a:p>
          <a:p>
            <a:endParaRPr lang="tr-TR" dirty="0" smtClean="0"/>
          </a:p>
          <a:p>
            <a:r>
              <a:rPr lang="tr-TR" dirty="0" smtClean="0"/>
              <a:t>Tel üzerinden akım geçirildiğinde bobinin ekseninde manyetik alan oluşarak, mıknatıs özelliği gösterir.</a:t>
            </a:r>
          </a:p>
          <a:p>
            <a:endParaRPr lang="tr-TR" dirty="0" smtClean="0"/>
          </a:p>
          <a:p>
            <a:r>
              <a:rPr lang="tr-TR" dirty="0" smtClean="0"/>
              <a:t>Hurda malzemelerini ayırmak için kullanılır.</a:t>
            </a:r>
          </a:p>
          <a:p>
            <a:endParaRPr lang="tr-TR" dirty="0"/>
          </a:p>
        </p:txBody>
      </p:sp>
      <p:sp>
        <p:nvSpPr>
          <p:cNvPr id="3" name="2 Başlık"/>
          <p:cNvSpPr>
            <a:spLocks noGrp="1"/>
          </p:cNvSpPr>
          <p:nvPr>
            <p:ph type="title"/>
          </p:nvPr>
        </p:nvSpPr>
        <p:spPr/>
        <p:txBody>
          <a:bodyPr/>
          <a:lstStyle/>
          <a:p>
            <a:r>
              <a:rPr lang="tr-TR" dirty="0" smtClean="0"/>
              <a:t>GÜNLÜK HAYAT KULLANIMLARI…</a:t>
            </a:r>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5031" y="1485893"/>
            <a:ext cx="2556252" cy="2519172"/>
          </a:xfrm>
          <a:prstGeom prst="rect">
            <a:avLst/>
          </a:prstGeom>
        </p:spPr>
      </p:pic>
      <p:sp>
        <p:nvSpPr>
          <p:cNvPr id="5" name="2 İçerik Yer Tutucusu"/>
          <p:cNvSpPr txBox="1">
            <a:spLocks/>
          </p:cNvSpPr>
          <p:nvPr/>
        </p:nvSpPr>
        <p:spPr>
          <a:xfrm>
            <a:off x="0" y="1340768"/>
            <a:ext cx="3780487"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539750" y="1481138"/>
          <a:ext cx="9721848" cy="4495800"/>
        </p:xfrm>
        <a:graphic>
          <a:graphicData uri="http://schemas.openxmlformats.org/drawingml/2006/table">
            <a:tbl>
              <a:tblPr firstRow="1" bandRow="1">
                <a:tableStyleId>{5C22544A-7EE6-4342-B048-85BDC9FD1C3A}</a:tableStyleId>
              </a:tblPr>
              <a:tblGrid>
                <a:gridCol w="1215231">
                  <a:extLst>
                    <a:ext uri="{9D8B030D-6E8A-4147-A177-3AD203B41FA5}">
                      <a16:colId xmlns:a16="http://schemas.microsoft.com/office/drawing/2014/main" val="20000"/>
                    </a:ext>
                  </a:extLst>
                </a:gridCol>
                <a:gridCol w="1215231">
                  <a:extLst>
                    <a:ext uri="{9D8B030D-6E8A-4147-A177-3AD203B41FA5}">
                      <a16:colId xmlns:a16="http://schemas.microsoft.com/office/drawing/2014/main" val="20001"/>
                    </a:ext>
                  </a:extLst>
                </a:gridCol>
                <a:gridCol w="7291386">
                  <a:extLst>
                    <a:ext uri="{9D8B030D-6E8A-4147-A177-3AD203B41FA5}">
                      <a16:colId xmlns:a16="http://schemas.microsoft.com/office/drawing/2014/main" val="20002"/>
                    </a:ext>
                  </a:extLst>
                </a:gridCol>
              </a:tblGrid>
              <a:tr h="370840">
                <a:tc>
                  <a:txBody>
                    <a:bodyPr/>
                    <a:lstStyle/>
                    <a:p>
                      <a:r>
                        <a:rPr lang="tr-TR" dirty="0" smtClean="0"/>
                        <a:t> Manyetik Alan Değeri</a:t>
                      </a:r>
                      <a:endParaRPr lang="tr-TR" dirty="0"/>
                    </a:p>
                  </a:txBody>
                  <a:tcPr/>
                </a:tc>
                <a:tc>
                  <a:txBody>
                    <a:bodyPr/>
                    <a:lstStyle/>
                    <a:p>
                      <a:endParaRPr lang="tr-TR" dirty="0" smtClean="0"/>
                    </a:p>
                    <a:p>
                      <a:r>
                        <a:rPr lang="tr-TR" dirty="0" smtClean="0"/>
                        <a:t>Kütlesi</a:t>
                      </a:r>
                      <a:endParaRPr lang="tr-TR" dirty="0"/>
                    </a:p>
                  </a:txBody>
                  <a:tcPr/>
                </a:tc>
                <a:tc>
                  <a:txBody>
                    <a:bodyPr/>
                    <a:lstStyle/>
                    <a:p>
                      <a:endParaRPr lang="tr-TR" dirty="0" smtClean="0"/>
                    </a:p>
                    <a:p>
                      <a:r>
                        <a:rPr lang="tr-TR" dirty="0" smtClean="0"/>
                        <a:t>Manyetik</a:t>
                      </a:r>
                      <a:r>
                        <a:rPr lang="tr-TR" baseline="0" dirty="0" smtClean="0"/>
                        <a:t> Alan Kaynağı</a:t>
                      </a:r>
                      <a:endParaRPr lang="tr-TR"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800" kern="1200" dirty="0" smtClean="0">
                          <a:solidFill>
                            <a:schemeClr val="dk1"/>
                          </a:solidFill>
                          <a:latin typeface="+mn-lt"/>
                          <a:ea typeface="+mn-ea"/>
                          <a:cs typeface="+mn-cs"/>
                        </a:rPr>
                        <a:t>5.10</a:t>
                      </a:r>
                      <a:r>
                        <a:rPr kumimoji="0" lang="tr-TR" sz="1800" kern="1200" baseline="30000" dirty="0" smtClean="0">
                          <a:solidFill>
                            <a:schemeClr val="dk1"/>
                          </a:solidFill>
                          <a:latin typeface="+mn-lt"/>
                          <a:ea typeface="+mn-ea"/>
                          <a:cs typeface="+mn-cs"/>
                        </a:rPr>
                        <a:t>-3</a:t>
                      </a:r>
                      <a:r>
                        <a:rPr kumimoji="0" lang="tr-TR" sz="1800" kern="1200" baseline="0" dirty="0" smtClean="0">
                          <a:solidFill>
                            <a:schemeClr val="dk1"/>
                          </a:solidFill>
                          <a:latin typeface="+mn-lt"/>
                          <a:ea typeface="+mn-ea"/>
                          <a:cs typeface="+mn-cs"/>
                        </a:rPr>
                        <a:t> T</a:t>
                      </a:r>
                      <a:r>
                        <a:rPr kumimoji="0" lang="tr-TR" sz="1800" kern="1200" baseline="30000" dirty="0" smtClean="0">
                          <a:solidFill>
                            <a:schemeClr val="dk1"/>
                          </a:solidFill>
                          <a:latin typeface="+mn-lt"/>
                          <a:ea typeface="+mn-ea"/>
                          <a:cs typeface="+mn-cs"/>
                        </a:rPr>
                        <a:t>           </a:t>
                      </a:r>
                      <a:endParaRPr kumimoji="0" lang="tr-TR" sz="1800" kern="1200" dirty="0" smtClean="0">
                        <a:solidFill>
                          <a:schemeClr val="dk1"/>
                        </a:solidFill>
                        <a:latin typeface="+mn-lt"/>
                        <a:ea typeface="+mn-ea"/>
                        <a:cs typeface="+mn-cs"/>
                      </a:endParaRPr>
                    </a:p>
                    <a:p>
                      <a:endParaRPr lang="tr-TR" dirty="0"/>
                    </a:p>
                  </a:txBody>
                  <a:tcPr/>
                </a:tc>
                <a:tc>
                  <a:txBody>
                    <a:bodyPr/>
                    <a:lstStyle/>
                    <a:p>
                      <a:r>
                        <a:rPr lang="tr-TR" dirty="0" smtClean="0"/>
                        <a:t>50 g</a:t>
                      </a:r>
                      <a:endParaRPr lang="tr-TR" dirty="0"/>
                    </a:p>
                  </a:txBody>
                  <a:tcPr/>
                </a:tc>
                <a:tc>
                  <a:txBody>
                    <a:bodyPr/>
                    <a:lstStyle/>
                    <a:p>
                      <a:r>
                        <a:rPr lang="tr-TR" dirty="0" smtClean="0"/>
                        <a:t>Buzdolabı mıknatısı</a:t>
                      </a:r>
                      <a:endParaRPr lang="tr-TR" dirty="0"/>
                    </a:p>
                  </a:txBody>
                  <a:tcPr/>
                </a:tc>
                <a:extLst>
                  <a:ext uri="{0D108BD9-81ED-4DB2-BD59-A6C34878D82A}">
                    <a16:rowId xmlns:a16="http://schemas.microsoft.com/office/drawing/2014/main" val="10001"/>
                  </a:ext>
                </a:extLst>
              </a:tr>
              <a:tr h="370840">
                <a:tc>
                  <a:txBody>
                    <a:bodyPr/>
                    <a:lstStyle/>
                    <a:p>
                      <a:r>
                        <a:rPr lang="tr-TR" dirty="0" smtClean="0"/>
                        <a:t>1.5 T</a:t>
                      </a:r>
                      <a:endParaRPr lang="tr-TR" dirty="0"/>
                    </a:p>
                  </a:txBody>
                  <a:tcPr/>
                </a:tc>
                <a:tc>
                  <a:txBody>
                    <a:bodyPr/>
                    <a:lstStyle/>
                    <a:p>
                      <a:r>
                        <a:rPr lang="tr-TR" dirty="0" smtClean="0"/>
                        <a:t>15 kg</a:t>
                      </a:r>
                      <a:endParaRPr lang="tr-TR" dirty="0"/>
                    </a:p>
                  </a:txBody>
                  <a:tcPr/>
                </a:tc>
                <a:tc>
                  <a:txBody>
                    <a:bodyPr/>
                    <a:lstStyle/>
                    <a:p>
                      <a:r>
                        <a:rPr lang="tr-TR" dirty="0" smtClean="0"/>
                        <a:t>MRI (Manyetik rezonans</a:t>
                      </a:r>
                      <a:r>
                        <a:rPr lang="tr-TR" baseline="0" dirty="0" smtClean="0"/>
                        <a:t> görüntüleme)</a:t>
                      </a:r>
                      <a:endParaRPr lang="tr-TR" dirty="0"/>
                    </a:p>
                  </a:txBody>
                  <a:tcPr/>
                </a:tc>
                <a:extLst>
                  <a:ext uri="{0D108BD9-81ED-4DB2-BD59-A6C34878D82A}">
                    <a16:rowId xmlns:a16="http://schemas.microsoft.com/office/drawing/2014/main" val="10002"/>
                  </a:ext>
                </a:extLst>
              </a:tr>
              <a:tr h="370840">
                <a:tc>
                  <a:txBody>
                    <a:bodyPr/>
                    <a:lstStyle/>
                    <a:p>
                      <a:r>
                        <a:rPr lang="tr-TR" dirty="0" smtClean="0"/>
                        <a:t>1.25 T</a:t>
                      </a:r>
                      <a:endParaRPr lang="tr-TR" dirty="0"/>
                    </a:p>
                  </a:txBody>
                  <a:tcPr/>
                </a:tc>
                <a:tc>
                  <a:txBody>
                    <a:bodyPr/>
                    <a:lstStyle/>
                    <a:p>
                      <a:r>
                        <a:rPr lang="tr-TR" dirty="0" smtClean="0"/>
                        <a:t>12.5 kg</a:t>
                      </a:r>
                      <a:endParaRPr lang="tr-TR" dirty="0"/>
                    </a:p>
                  </a:txBody>
                  <a:tcPr/>
                </a:tc>
                <a:tc>
                  <a:txBody>
                    <a:bodyPr/>
                    <a:lstStyle/>
                    <a:p>
                      <a:r>
                        <a:rPr lang="tr-TR" dirty="0" err="1" smtClean="0"/>
                        <a:t>Neodyum</a:t>
                      </a:r>
                      <a:r>
                        <a:rPr lang="tr-TR" dirty="0" smtClean="0"/>
                        <a:t>-Demir-</a:t>
                      </a:r>
                      <a:r>
                        <a:rPr lang="tr-TR" dirty="0" err="1" smtClean="0"/>
                        <a:t>Boron</a:t>
                      </a:r>
                      <a:r>
                        <a:rPr lang="tr-TR" dirty="0" smtClean="0"/>
                        <a:t> (Nd</a:t>
                      </a:r>
                      <a:r>
                        <a:rPr lang="tr-TR" sz="1200" dirty="0" smtClean="0"/>
                        <a:t>2</a:t>
                      </a:r>
                      <a:r>
                        <a:rPr lang="tr-TR" sz="1800" dirty="0" smtClean="0"/>
                        <a:t>Fe</a:t>
                      </a:r>
                      <a:r>
                        <a:rPr lang="tr-TR" sz="1200" dirty="0" smtClean="0"/>
                        <a:t>14</a:t>
                      </a:r>
                      <a:r>
                        <a:rPr lang="tr-TR" sz="1800" dirty="0" smtClean="0"/>
                        <a:t>B)</a:t>
                      </a:r>
                      <a:endParaRPr lang="tr-TR" dirty="0"/>
                    </a:p>
                  </a:txBody>
                  <a:tcPr/>
                </a:tc>
                <a:extLst>
                  <a:ext uri="{0D108BD9-81ED-4DB2-BD59-A6C34878D82A}">
                    <a16:rowId xmlns:a16="http://schemas.microsoft.com/office/drawing/2014/main" val="10003"/>
                  </a:ext>
                </a:extLst>
              </a:tr>
              <a:tr h="370840">
                <a:tc>
                  <a:txBody>
                    <a:bodyPr/>
                    <a:lstStyle/>
                    <a:p>
                      <a:r>
                        <a:rPr lang="tr-TR" dirty="0" smtClean="0"/>
                        <a:t>11.7 T</a:t>
                      </a:r>
                      <a:endParaRPr lang="tr-TR" dirty="0"/>
                    </a:p>
                  </a:txBody>
                  <a:tcPr/>
                </a:tc>
                <a:tc>
                  <a:txBody>
                    <a:bodyPr/>
                    <a:lstStyle/>
                    <a:p>
                      <a:r>
                        <a:rPr lang="tr-TR" dirty="0" smtClean="0"/>
                        <a:t>117</a:t>
                      </a:r>
                      <a:r>
                        <a:rPr lang="tr-TR" baseline="0" dirty="0" smtClean="0"/>
                        <a:t> kg</a:t>
                      </a:r>
                      <a:endParaRPr lang="tr-TR" dirty="0"/>
                    </a:p>
                  </a:txBody>
                  <a:tcPr/>
                </a:tc>
                <a:tc>
                  <a:txBody>
                    <a:bodyPr/>
                    <a:lstStyle/>
                    <a:p>
                      <a:r>
                        <a:rPr kumimoji="0" lang="tr-TR" b="0" i="0" kern="1200" dirty="0" smtClean="0">
                          <a:solidFill>
                            <a:schemeClr val="dk1"/>
                          </a:solidFill>
                          <a:latin typeface="+mn-lt"/>
                          <a:ea typeface="+mn-ea"/>
                          <a:cs typeface="+mn-cs"/>
                        </a:rPr>
                        <a:t>500 MHz </a:t>
                      </a:r>
                      <a:r>
                        <a:rPr kumimoji="0" lang="tr-TR" b="0" i="0" u="none" strike="noStrike" kern="1200" dirty="0" smtClean="0">
                          <a:solidFill>
                            <a:schemeClr val="dk1"/>
                          </a:solidFill>
                          <a:latin typeface="+mn-lt"/>
                          <a:ea typeface="+mn-ea"/>
                          <a:cs typeface="+mn-cs"/>
                          <a:hlinkClick r:id="rId2" tooltip="NMR spectrometer"/>
                        </a:rPr>
                        <a:t>NMR </a:t>
                      </a:r>
                      <a:r>
                        <a:rPr kumimoji="0" lang="tr-TR" b="0" i="0" u="none" strike="noStrike" kern="1200" dirty="0" err="1" smtClean="0">
                          <a:solidFill>
                            <a:schemeClr val="dk1"/>
                          </a:solidFill>
                          <a:latin typeface="+mn-lt"/>
                          <a:ea typeface="+mn-ea"/>
                          <a:cs typeface="+mn-cs"/>
                          <a:hlinkClick r:id="rId2" tooltip="NMR spectrometer"/>
                        </a:rPr>
                        <a:t>spectrometer</a:t>
                      </a:r>
                      <a:endParaRPr lang="tr-TR" dirty="0"/>
                    </a:p>
                  </a:txBody>
                  <a:tcPr/>
                </a:tc>
                <a:extLst>
                  <a:ext uri="{0D108BD9-81ED-4DB2-BD59-A6C34878D82A}">
                    <a16:rowId xmlns:a16="http://schemas.microsoft.com/office/drawing/2014/main" val="10004"/>
                  </a:ext>
                </a:extLst>
              </a:tr>
              <a:tr h="370840">
                <a:tc>
                  <a:txBody>
                    <a:bodyPr/>
                    <a:lstStyle/>
                    <a:p>
                      <a:r>
                        <a:rPr lang="tr-TR" dirty="0" smtClean="0"/>
                        <a:t>73000T</a:t>
                      </a:r>
                      <a:endParaRPr lang="tr-TR" dirty="0"/>
                    </a:p>
                  </a:txBody>
                  <a:tcPr/>
                </a:tc>
                <a:tc>
                  <a:txBody>
                    <a:bodyPr/>
                    <a:lstStyle/>
                    <a:p>
                      <a:r>
                        <a:rPr lang="tr-TR" dirty="0" smtClean="0"/>
                        <a:t>7.3 MG</a:t>
                      </a:r>
                      <a:endParaRPr lang="tr-TR" dirty="0"/>
                    </a:p>
                  </a:txBody>
                  <a:tcPr/>
                </a:tc>
                <a:tc>
                  <a:txBody>
                    <a:bodyPr/>
                    <a:lstStyle/>
                    <a:p>
                      <a:r>
                        <a:rPr kumimoji="0" lang="tr-TR" b="0" i="0" kern="1200" dirty="0" err="1" smtClean="0">
                          <a:solidFill>
                            <a:schemeClr val="dk1"/>
                          </a:solidFill>
                          <a:latin typeface="+mn-lt"/>
                          <a:ea typeface="+mn-ea"/>
                          <a:cs typeface="+mn-cs"/>
                        </a:rPr>
                        <a:t>Labaratuvarda</a:t>
                      </a:r>
                      <a:r>
                        <a:rPr kumimoji="0" lang="tr-TR" b="0" i="0" kern="1200" dirty="0" smtClean="0">
                          <a:solidFill>
                            <a:schemeClr val="dk1"/>
                          </a:solidFill>
                          <a:latin typeface="+mn-lt"/>
                          <a:ea typeface="+mn-ea"/>
                          <a:cs typeface="+mn-cs"/>
                        </a:rPr>
                        <a:t> kullanılan malzemeleri kullanılmaz hale getirmiş. </a:t>
                      </a:r>
                      <a:r>
                        <a:rPr kumimoji="0" lang="en-US" b="0" i="0" kern="1200" dirty="0" smtClean="0">
                          <a:solidFill>
                            <a:schemeClr val="dk1"/>
                          </a:solidFill>
                          <a:latin typeface="+mn-lt"/>
                          <a:ea typeface="+mn-ea"/>
                          <a:cs typeface="+mn-cs"/>
                        </a:rPr>
                        <a:t> (</a:t>
                      </a:r>
                      <a:r>
                        <a:rPr kumimoji="0" lang="tr-TR" b="0" i="0" kern="1200" dirty="0" err="1" smtClean="0">
                          <a:solidFill>
                            <a:schemeClr val="dk1"/>
                          </a:solidFill>
                          <a:latin typeface="+mn-lt"/>
                          <a:ea typeface="+mn-ea"/>
                          <a:cs typeface="+mn-cs"/>
                        </a:rPr>
                        <a:t>Institute</a:t>
                      </a:r>
                      <a:r>
                        <a:rPr kumimoji="0" lang="tr-TR" b="0" i="0" kern="1200" dirty="0" smtClean="0">
                          <a:solidFill>
                            <a:schemeClr val="dk1"/>
                          </a:solidFill>
                          <a:latin typeface="+mn-lt"/>
                          <a:ea typeface="+mn-ea"/>
                          <a:cs typeface="+mn-cs"/>
                        </a:rPr>
                        <a:t> </a:t>
                      </a:r>
                      <a:r>
                        <a:rPr kumimoji="0" lang="tr-TR" b="0" i="0" kern="1200" dirty="0" err="1" smtClean="0">
                          <a:solidFill>
                            <a:schemeClr val="dk1"/>
                          </a:solidFill>
                          <a:latin typeface="+mn-lt"/>
                          <a:ea typeface="+mn-ea"/>
                          <a:cs typeface="+mn-cs"/>
                        </a:rPr>
                        <a:t>for</a:t>
                      </a:r>
                      <a:r>
                        <a:rPr kumimoji="0" lang="tr-TR" b="0" i="0" kern="1200" dirty="0" smtClean="0">
                          <a:solidFill>
                            <a:schemeClr val="dk1"/>
                          </a:solidFill>
                          <a:latin typeface="+mn-lt"/>
                          <a:ea typeface="+mn-ea"/>
                          <a:cs typeface="+mn-cs"/>
                        </a:rPr>
                        <a:t> </a:t>
                      </a:r>
                      <a:r>
                        <a:rPr kumimoji="0" lang="tr-TR" b="0" i="0" kern="1200" dirty="0" err="1" smtClean="0">
                          <a:solidFill>
                            <a:schemeClr val="dk1"/>
                          </a:solidFill>
                          <a:latin typeface="+mn-lt"/>
                          <a:ea typeface="+mn-ea"/>
                          <a:cs typeface="+mn-cs"/>
                        </a:rPr>
                        <a:t>Solid</a:t>
                      </a:r>
                      <a:r>
                        <a:rPr kumimoji="0" lang="tr-TR" b="0" i="0" kern="1200" dirty="0" smtClean="0">
                          <a:solidFill>
                            <a:schemeClr val="dk1"/>
                          </a:solidFill>
                          <a:latin typeface="+mn-lt"/>
                          <a:ea typeface="+mn-ea"/>
                          <a:cs typeface="+mn-cs"/>
                        </a:rPr>
                        <a:t> </a:t>
                      </a:r>
                      <a:r>
                        <a:rPr kumimoji="0" lang="tr-TR" b="0" i="0" kern="1200" dirty="0" err="1" smtClean="0">
                          <a:solidFill>
                            <a:schemeClr val="dk1"/>
                          </a:solidFill>
                          <a:latin typeface="+mn-lt"/>
                          <a:ea typeface="+mn-ea"/>
                          <a:cs typeface="+mn-cs"/>
                        </a:rPr>
                        <a:t>State</a:t>
                      </a:r>
                      <a:r>
                        <a:rPr kumimoji="0" lang="tr-TR" b="0" i="0" kern="1200" dirty="0" smtClean="0">
                          <a:solidFill>
                            <a:schemeClr val="dk1"/>
                          </a:solidFill>
                          <a:latin typeface="+mn-lt"/>
                          <a:ea typeface="+mn-ea"/>
                          <a:cs typeface="+mn-cs"/>
                        </a:rPr>
                        <a:t> </a:t>
                      </a:r>
                      <a:r>
                        <a:rPr kumimoji="0" lang="tr-TR" b="0" i="0" kern="1200" dirty="0" err="1" smtClean="0">
                          <a:solidFill>
                            <a:schemeClr val="dk1"/>
                          </a:solidFill>
                          <a:latin typeface="+mn-lt"/>
                          <a:ea typeface="+mn-ea"/>
                          <a:cs typeface="+mn-cs"/>
                        </a:rPr>
                        <a:t>Physics</a:t>
                      </a:r>
                      <a:r>
                        <a:rPr kumimoji="0" lang="tr-TR" b="0" i="0" kern="1200" dirty="0" smtClean="0">
                          <a:solidFill>
                            <a:schemeClr val="dk1"/>
                          </a:solidFill>
                          <a:latin typeface="+mn-lt"/>
                          <a:ea typeface="+mn-ea"/>
                          <a:cs typeface="+mn-cs"/>
                        </a:rPr>
                        <a:t>, Tokyo)</a:t>
                      </a:r>
                      <a:endParaRPr lang="tr-TR" dirty="0"/>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800" kern="1200" dirty="0" smtClean="0">
                          <a:solidFill>
                            <a:schemeClr val="dk1"/>
                          </a:solidFill>
                          <a:latin typeface="+mn-lt"/>
                          <a:ea typeface="+mn-ea"/>
                          <a:cs typeface="+mn-cs"/>
                        </a:rPr>
                        <a:t>10</a:t>
                      </a:r>
                      <a:r>
                        <a:rPr kumimoji="0" lang="tr-TR" sz="1800" kern="1200" baseline="30000" dirty="0" smtClean="0">
                          <a:solidFill>
                            <a:schemeClr val="dk1"/>
                          </a:solidFill>
                          <a:latin typeface="+mn-lt"/>
                          <a:ea typeface="+mn-ea"/>
                          <a:cs typeface="+mn-cs"/>
                        </a:rPr>
                        <a:t>6 </a:t>
                      </a:r>
                      <a:r>
                        <a:rPr kumimoji="0" lang="tr-TR" sz="1800" kern="1200" baseline="0" dirty="0" smtClean="0">
                          <a:solidFill>
                            <a:schemeClr val="dk1"/>
                          </a:solidFill>
                          <a:latin typeface="+mn-lt"/>
                          <a:ea typeface="+mn-ea"/>
                          <a:cs typeface="+mn-cs"/>
                        </a:rPr>
                        <a:t> T</a:t>
                      </a:r>
                      <a:endParaRPr kumimoji="0" lang="tr-TR"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tr-TR" sz="1800" kern="1200" dirty="0" smtClean="0">
                          <a:solidFill>
                            <a:schemeClr val="dk1"/>
                          </a:solidFill>
                          <a:latin typeface="+mn-lt"/>
                          <a:ea typeface="+mn-ea"/>
                          <a:cs typeface="+mn-cs"/>
                        </a:rPr>
                        <a:t>10</a:t>
                      </a:r>
                      <a:r>
                        <a:rPr kumimoji="0" lang="tr-TR" sz="1800" kern="1200" baseline="30000" dirty="0" smtClean="0">
                          <a:solidFill>
                            <a:schemeClr val="dk1"/>
                          </a:solidFill>
                          <a:latin typeface="+mn-lt"/>
                          <a:ea typeface="+mn-ea"/>
                          <a:cs typeface="+mn-cs"/>
                        </a:rPr>
                        <a:t>8</a:t>
                      </a:r>
                      <a:r>
                        <a:rPr kumimoji="0" lang="tr-TR" sz="1800" kern="1200" baseline="0" dirty="0" smtClean="0">
                          <a:solidFill>
                            <a:schemeClr val="dk1"/>
                          </a:solidFill>
                          <a:latin typeface="+mn-lt"/>
                          <a:ea typeface="+mn-ea"/>
                          <a:cs typeface="+mn-cs"/>
                        </a:rPr>
                        <a:t>  T</a:t>
                      </a:r>
                      <a:endParaRPr kumimoji="0" lang="tr-TR" sz="1800" kern="1200" dirty="0" smtClean="0">
                        <a:solidFill>
                          <a:schemeClr val="dk1"/>
                        </a:solidFill>
                        <a:latin typeface="+mn-lt"/>
                        <a:ea typeface="+mn-ea"/>
                        <a:cs typeface="+mn-cs"/>
                      </a:endParaRPr>
                    </a:p>
                    <a:p>
                      <a:endParaRPr lang="tr-TR" dirty="0"/>
                    </a:p>
                  </a:txBody>
                  <a:tcPr/>
                </a:tc>
                <a:tc>
                  <a:txBody>
                    <a:bodyPr/>
                    <a:lstStyle/>
                    <a:p>
                      <a:r>
                        <a:rPr lang="tr-TR" dirty="0" smtClean="0"/>
                        <a:t>10GG</a:t>
                      </a:r>
                    </a:p>
                    <a:p>
                      <a:r>
                        <a:rPr lang="tr-TR" dirty="0" smtClean="0"/>
                        <a:t>1TG</a:t>
                      </a:r>
                      <a:endParaRPr lang="tr-TR" dirty="0"/>
                    </a:p>
                  </a:txBody>
                  <a:tcPr/>
                </a:tc>
                <a:tc>
                  <a:txBody>
                    <a:bodyPr/>
                    <a:lstStyle/>
                    <a:p>
                      <a:r>
                        <a:rPr lang="tr-TR" dirty="0" smtClean="0"/>
                        <a:t>Nötron yıldızı</a:t>
                      </a:r>
                      <a:endParaRPr lang="tr-TR" dirty="0"/>
                    </a:p>
                  </a:txBody>
                  <a:tcPr/>
                </a:tc>
                <a:extLst>
                  <a:ext uri="{0D108BD9-81ED-4DB2-BD59-A6C34878D82A}">
                    <a16:rowId xmlns:a16="http://schemas.microsoft.com/office/drawing/2014/main" val="10006"/>
                  </a:ext>
                </a:extLst>
              </a:tr>
            </a:tbl>
          </a:graphicData>
        </a:graphic>
      </p:graphicFrame>
      <p:sp>
        <p:nvSpPr>
          <p:cNvPr id="3" name="2 Başlık"/>
          <p:cNvSpPr>
            <a:spLocks noGrp="1"/>
          </p:cNvSpPr>
          <p:nvPr>
            <p:ph type="title"/>
          </p:nvPr>
        </p:nvSpPr>
        <p:spPr/>
        <p:txBody>
          <a:bodyPr/>
          <a:lstStyle/>
          <a:p>
            <a:r>
              <a:rPr lang="tr-TR" dirty="0" smtClean="0"/>
              <a:t>MANYETİK ALAN BÜYÜKLÜKLERİ</a:t>
            </a:r>
            <a:endParaRPr lang="tr-TR" dirty="0"/>
          </a:p>
        </p:txBody>
      </p:sp>
      <p:sp>
        <p:nvSpPr>
          <p:cNvPr id="5" name="4 Metin kutusu"/>
          <p:cNvSpPr txBox="1"/>
          <p:nvPr/>
        </p:nvSpPr>
        <p:spPr>
          <a:xfrm>
            <a:off x="0" y="5949280"/>
            <a:ext cx="10801350" cy="369332"/>
          </a:xfrm>
          <a:prstGeom prst="rect">
            <a:avLst/>
          </a:prstGeom>
          <a:solidFill>
            <a:schemeClr val="bg1"/>
          </a:solidFill>
        </p:spPr>
        <p:txBody>
          <a:bodyPr wrap="square" rtlCol="0">
            <a:spAutoFit/>
          </a:bodyPr>
          <a:lstStyle/>
          <a:p>
            <a:r>
              <a:rPr lang="tr-TR" dirty="0" smtClean="0">
                <a:solidFill>
                  <a:srgbClr val="FF0000"/>
                </a:solidFill>
              </a:rPr>
              <a:t> </a:t>
            </a:r>
            <a:r>
              <a:rPr lang="tr-TR" b="1" i="1" dirty="0" smtClean="0">
                <a:solidFill>
                  <a:srgbClr val="FF0000"/>
                </a:solidFill>
              </a:rPr>
              <a:t>MRI cihazının manyetik alanının etkisi: </a:t>
            </a:r>
            <a:r>
              <a:rPr lang="tr-TR" b="1" dirty="0" smtClean="0">
                <a:hlinkClick r:id="rId3"/>
              </a:rPr>
              <a:t>https://www.youtube.com/watch?v=6BBx8BwLhqg</a:t>
            </a:r>
            <a:endParaRPr lang="tr-TR"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BUGÜN NELER ÖĞRENDİK</a:t>
            </a:r>
            <a:endParaRPr lang="tr-TR" dirty="0"/>
          </a:p>
        </p:txBody>
      </p:sp>
      <p:sp>
        <p:nvSpPr>
          <p:cNvPr id="4" name="3 Metin kutusu"/>
          <p:cNvSpPr txBox="1"/>
          <p:nvPr/>
        </p:nvSpPr>
        <p:spPr>
          <a:xfrm>
            <a:off x="2880395" y="2305903"/>
            <a:ext cx="7560915" cy="3139321"/>
          </a:xfrm>
          <a:prstGeom prst="rect">
            <a:avLst/>
          </a:prstGeom>
          <a:noFill/>
        </p:spPr>
        <p:txBody>
          <a:bodyPr wrap="square" rtlCol="0">
            <a:spAutoFit/>
          </a:bodyPr>
          <a:lstStyle/>
          <a:p>
            <a:pPr marL="171450" indent="-171450">
              <a:buFont typeface="Wingdings" pitchFamily="2" charset="2"/>
              <a:buChar char="§"/>
            </a:pPr>
            <a:r>
              <a:rPr lang="tr-TR" dirty="0" smtClean="0"/>
              <a:t> Üzerinden akım geçen telin etrafında manyetik alan olduğunu keşfeden kişiyi (</a:t>
            </a:r>
            <a:r>
              <a:rPr lang="en-US" dirty="0" smtClean="0"/>
              <a:t>Hans Christian </a:t>
            </a:r>
            <a:r>
              <a:rPr lang="en-US" dirty="0" err="1" smtClean="0"/>
              <a:t>Oersted</a:t>
            </a:r>
            <a:r>
              <a:rPr lang="tr-TR" dirty="0" smtClean="0"/>
              <a:t>)</a:t>
            </a:r>
          </a:p>
          <a:p>
            <a:pPr marL="171450" indent="-171450"/>
            <a:endParaRPr lang="tr-TR" dirty="0" smtClean="0"/>
          </a:p>
          <a:p>
            <a:pPr marL="171450" indent="-171450">
              <a:buFont typeface="Wingdings" pitchFamily="2" charset="2"/>
              <a:buChar char="§"/>
            </a:pPr>
            <a:r>
              <a:rPr lang="tr-TR" dirty="0" smtClean="0"/>
              <a:t>Telgrafın, kapı zillerinin ve mıknatıslı vinçlerin çalışma prensibini öğrendik</a:t>
            </a:r>
          </a:p>
          <a:p>
            <a:pPr marL="171450" indent="-171450"/>
            <a:endParaRPr lang="tr-TR" dirty="0" smtClean="0"/>
          </a:p>
          <a:p>
            <a:pPr marL="171450" indent="-171450">
              <a:buFont typeface="Wingdings" pitchFamily="2" charset="2"/>
              <a:buChar char="§"/>
            </a:pPr>
            <a:r>
              <a:rPr lang="tr-TR" dirty="0" smtClean="0"/>
              <a:t> Üzerinden akım geçen telin çevresinde, halkanın merkezinde ve akım makarasının ekseninde oluşan manyetik alanları etkileyen faktörleri keşfettik, sağ el kuralı kullanarak manyetik alanların yönlerini belirledik</a:t>
            </a:r>
            <a:r>
              <a:rPr lang="en-US" dirty="0" smtClean="0"/>
              <a:t>.</a:t>
            </a:r>
            <a:endParaRPr lang="tr-TR" dirty="0" smtClean="0"/>
          </a:p>
          <a:p>
            <a:endParaRPr lang="tr-TR" dirty="0"/>
          </a:p>
        </p:txBody>
      </p:sp>
      <p:sp>
        <p:nvSpPr>
          <p:cNvPr id="5" name="2 İçerik Yer Tutucusu"/>
          <p:cNvSpPr txBox="1">
            <a:spLocks/>
          </p:cNvSpPr>
          <p:nvPr/>
        </p:nvSpPr>
        <p:spPr>
          <a:xfrm>
            <a:off x="0" y="1124744"/>
            <a:ext cx="2736379" cy="4824536"/>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5338" t="17435" r="60506" b="44171"/>
          <a:stretch>
            <a:fillRect/>
          </a:stretch>
        </p:blipFill>
        <p:spPr bwMode="auto">
          <a:xfrm>
            <a:off x="2880395" y="764704"/>
            <a:ext cx="3857195" cy="4608512"/>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15338" t="55357" r="60172" b="11360"/>
          <a:stretch>
            <a:fillRect/>
          </a:stretch>
        </p:blipFill>
        <p:spPr bwMode="auto">
          <a:xfrm>
            <a:off x="6696894" y="692696"/>
            <a:ext cx="4104456" cy="4320480"/>
          </a:xfrm>
          <a:prstGeom prst="rect">
            <a:avLst/>
          </a:prstGeom>
          <a:noFill/>
          <a:ln w="9525">
            <a:noFill/>
            <a:miter lim="800000"/>
            <a:headEnd/>
            <a:tailEnd/>
          </a:ln>
        </p:spPr>
      </p:pic>
      <p:sp>
        <p:nvSpPr>
          <p:cNvPr id="4"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p:cNvPicPr>
            <a:picLocks noChangeAspect="1"/>
          </p:cNvPicPr>
          <p:nvPr/>
        </p:nvPicPr>
        <p:blipFill>
          <a:blip r:embed="rId3"/>
          <a:stretch>
            <a:fillRect/>
          </a:stretch>
        </p:blipFill>
        <p:spPr>
          <a:xfrm>
            <a:off x="6691017" y="3230460"/>
            <a:ext cx="627942" cy="414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29045" t="16633" r="51565" b="51499"/>
          <a:stretch>
            <a:fillRect/>
          </a:stretch>
        </p:blipFill>
        <p:spPr bwMode="auto">
          <a:xfrm>
            <a:off x="2664371" y="260648"/>
            <a:ext cx="4205306" cy="5112568"/>
          </a:xfrm>
          <a:prstGeom prst="rect">
            <a:avLst/>
          </a:prstGeom>
          <a:noFill/>
          <a:ln w="9525">
            <a:noFill/>
            <a:miter lim="800000"/>
            <a:headEnd/>
            <a:tailEnd/>
          </a:ln>
        </p:spPr>
      </p:pic>
      <p:pic>
        <p:nvPicPr>
          <p:cNvPr id="5" name="4 Resim"/>
          <p:cNvPicPr/>
          <p:nvPr/>
        </p:nvPicPr>
        <p:blipFill>
          <a:blip r:embed="rId2" cstate="print"/>
          <a:srcRect l="28731" t="48847" r="51565" b="18245"/>
          <a:stretch>
            <a:fillRect/>
          </a:stretch>
        </p:blipFill>
        <p:spPr bwMode="auto">
          <a:xfrm>
            <a:off x="6768828" y="288182"/>
            <a:ext cx="4032522" cy="5112568"/>
          </a:xfrm>
          <a:prstGeom prst="rect">
            <a:avLst/>
          </a:prstGeom>
          <a:noFill/>
          <a:ln w="9525">
            <a:noFill/>
            <a:miter lim="800000"/>
            <a:headEnd/>
            <a:tailEnd/>
          </a:ln>
        </p:spPr>
      </p:pic>
      <p:sp>
        <p:nvSpPr>
          <p:cNvPr id="4" name="2 İçerik Yer Tutucusu"/>
          <p:cNvSpPr txBox="1">
            <a:spLocks/>
          </p:cNvSpPr>
          <p:nvPr/>
        </p:nvSpPr>
        <p:spPr>
          <a:xfrm>
            <a:off x="0" y="836712"/>
            <a:ext cx="2664371" cy="5112568"/>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3"/>
          <a:stretch>
            <a:fillRect/>
          </a:stretch>
        </p:blipFill>
        <p:spPr>
          <a:xfrm>
            <a:off x="6768828" y="4293096"/>
            <a:ext cx="627942" cy="414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l="29650" t="14951" r="50671" b="47595"/>
          <a:stretch>
            <a:fillRect/>
          </a:stretch>
        </p:blipFill>
        <p:spPr bwMode="auto">
          <a:xfrm>
            <a:off x="2592363" y="476672"/>
            <a:ext cx="3992777" cy="4824536"/>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29650" t="53064" r="50671" b="23000"/>
          <a:stretch>
            <a:fillRect/>
          </a:stretch>
        </p:blipFill>
        <p:spPr bwMode="auto">
          <a:xfrm>
            <a:off x="6408786" y="260648"/>
            <a:ext cx="4392563" cy="4962959"/>
          </a:xfrm>
          <a:prstGeom prst="rect">
            <a:avLst/>
          </a:prstGeom>
          <a:noFill/>
          <a:ln w="9525">
            <a:noFill/>
            <a:miter lim="800000"/>
            <a:headEnd/>
            <a:tailEnd/>
          </a:ln>
        </p:spPr>
      </p:pic>
      <p:sp>
        <p:nvSpPr>
          <p:cNvPr id="4" name="2 İçerik Yer Tutucusu"/>
          <p:cNvSpPr txBox="1">
            <a:spLocks/>
          </p:cNvSpPr>
          <p:nvPr/>
        </p:nvSpPr>
        <p:spPr>
          <a:xfrm>
            <a:off x="0" y="836712"/>
            <a:ext cx="2736379" cy="5112568"/>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3"/>
          <a:stretch>
            <a:fillRect/>
          </a:stretch>
        </p:blipFill>
        <p:spPr>
          <a:xfrm>
            <a:off x="6585140" y="3471532"/>
            <a:ext cx="627942" cy="414564"/>
          </a:xfrm>
          <a:prstGeom prst="rect">
            <a:avLst/>
          </a:prstGeom>
        </p:spPr>
      </p:pic>
      <p:pic>
        <p:nvPicPr>
          <p:cNvPr id="2" name="Picture 1"/>
          <p:cNvPicPr>
            <a:picLocks noChangeAspect="1"/>
          </p:cNvPicPr>
          <p:nvPr/>
        </p:nvPicPr>
        <p:blipFill>
          <a:blip r:embed="rId4"/>
          <a:stretch>
            <a:fillRect/>
          </a:stretch>
        </p:blipFill>
        <p:spPr>
          <a:xfrm>
            <a:off x="7992963" y="5732745"/>
            <a:ext cx="2522533" cy="5604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54250" t="27679" r="20258" b="14475"/>
          <a:stretch>
            <a:fillRect/>
          </a:stretch>
        </p:blipFill>
        <p:spPr bwMode="auto">
          <a:xfrm>
            <a:off x="4608587" y="0"/>
            <a:ext cx="5544616" cy="6525344"/>
          </a:xfrm>
          <a:prstGeom prst="rect">
            <a:avLst/>
          </a:prstGeom>
          <a:noFill/>
          <a:ln w="9525">
            <a:noFill/>
            <a:miter lim="800000"/>
            <a:headEnd/>
            <a:tailEnd/>
          </a:ln>
        </p:spPr>
      </p:pic>
      <p:sp>
        <p:nvSpPr>
          <p:cNvPr id="3"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3"/>
          <a:stretch>
            <a:fillRect/>
          </a:stretch>
        </p:blipFill>
        <p:spPr>
          <a:xfrm>
            <a:off x="4536579" y="4271830"/>
            <a:ext cx="627942" cy="414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accent2"/>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3240435" y="637410"/>
            <a:ext cx="5620512" cy="523220"/>
          </a:xfrm>
          <a:prstGeom prst="rect">
            <a:avLst/>
          </a:prstGeom>
          <a:noFill/>
        </p:spPr>
        <p:txBody>
          <a:bodyPr wrap="square" rtlCol="0">
            <a:spAutoFit/>
          </a:bodyPr>
          <a:lstStyle/>
          <a:p>
            <a:r>
              <a:rPr lang="tr-TR" sz="2800" b="1" dirty="0"/>
              <a:t>Geçen Hafta Neler Öğrendik?</a:t>
            </a:r>
          </a:p>
        </p:txBody>
      </p:sp>
      <p:pic>
        <p:nvPicPr>
          <p:cNvPr id="10" name="Picture 9"/>
          <p:cNvPicPr>
            <a:picLocks noChangeAspect="1"/>
          </p:cNvPicPr>
          <p:nvPr/>
        </p:nvPicPr>
        <p:blipFill>
          <a:blip r:embed="rId2"/>
          <a:stretch>
            <a:fillRect/>
          </a:stretch>
        </p:blipFill>
        <p:spPr>
          <a:xfrm>
            <a:off x="3791922" y="1718130"/>
            <a:ext cx="2956816" cy="1938696"/>
          </a:xfrm>
          <a:prstGeom prst="rect">
            <a:avLst/>
          </a:prstGeom>
        </p:spPr>
      </p:pic>
      <p:pic>
        <p:nvPicPr>
          <p:cNvPr id="11" name="Picture 10"/>
          <p:cNvPicPr>
            <a:picLocks noChangeAspect="1"/>
          </p:cNvPicPr>
          <p:nvPr/>
        </p:nvPicPr>
        <p:blipFill>
          <a:blip r:embed="rId3"/>
          <a:stretch>
            <a:fillRect/>
          </a:stretch>
        </p:blipFill>
        <p:spPr>
          <a:xfrm>
            <a:off x="6007123" y="3309037"/>
            <a:ext cx="4445731" cy="2496227"/>
          </a:xfrm>
          <a:prstGeom prst="rect">
            <a:avLst/>
          </a:prstGeom>
        </p:spPr>
      </p:pic>
      <p:pic>
        <p:nvPicPr>
          <p:cNvPr id="12" name="Picture 11"/>
          <p:cNvPicPr>
            <a:picLocks noChangeAspect="1"/>
          </p:cNvPicPr>
          <p:nvPr/>
        </p:nvPicPr>
        <p:blipFill>
          <a:blip r:embed="rId4"/>
          <a:stretch>
            <a:fillRect/>
          </a:stretch>
        </p:blipFill>
        <p:spPr>
          <a:xfrm>
            <a:off x="3780487" y="4077524"/>
            <a:ext cx="3001332" cy="2340417"/>
          </a:xfrm>
          <a:prstGeom prst="rect">
            <a:avLst/>
          </a:prstGeom>
        </p:spPr>
      </p:pic>
      <p:pic>
        <p:nvPicPr>
          <p:cNvPr id="9" name="Picture 8"/>
          <p:cNvPicPr>
            <a:picLocks noChangeAspect="1"/>
          </p:cNvPicPr>
          <p:nvPr/>
        </p:nvPicPr>
        <p:blipFill>
          <a:blip r:embed="rId5"/>
          <a:stretch>
            <a:fillRect/>
          </a:stretch>
        </p:blipFill>
        <p:spPr>
          <a:xfrm>
            <a:off x="4464571" y="1394020"/>
            <a:ext cx="5436545" cy="48047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l="37701" t="29270" r="28308" b="16636"/>
          <a:stretch>
            <a:fillRect/>
          </a:stretch>
        </p:blipFill>
        <p:spPr bwMode="auto">
          <a:xfrm>
            <a:off x="3533732" y="260648"/>
            <a:ext cx="7267618" cy="6241957"/>
          </a:xfrm>
          <a:prstGeom prst="rect">
            <a:avLst/>
          </a:prstGeom>
          <a:noFill/>
          <a:ln w="9525">
            <a:noFill/>
            <a:miter lim="800000"/>
            <a:headEnd/>
            <a:tailEnd/>
          </a:ln>
        </p:spPr>
      </p:pic>
      <p:sp>
        <p:nvSpPr>
          <p:cNvPr id="3"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3"/>
          <a:stretch>
            <a:fillRect/>
          </a:stretch>
        </p:blipFill>
        <p:spPr>
          <a:xfrm>
            <a:off x="6192763" y="5330684"/>
            <a:ext cx="627942" cy="414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C:\Users\Toshiba\Desktop\Başlıksız-3.png"/>
          <p:cNvPicPr>
            <a:picLocks noChangeAspect="1" noChangeArrowheads="1"/>
          </p:cNvPicPr>
          <p:nvPr/>
        </p:nvPicPr>
        <p:blipFill>
          <a:blip r:embed="rId2" cstate="print"/>
          <a:srcRect/>
          <a:stretch>
            <a:fillRect/>
          </a:stretch>
        </p:blipFill>
        <p:spPr bwMode="auto">
          <a:xfrm>
            <a:off x="3943350" y="0"/>
            <a:ext cx="6858000" cy="6334126"/>
          </a:xfrm>
          <a:prstGeom prst="rect">
            <a:avLst/>
          </a:prstGeom>
          <a:noFill/>
        </p:spPr>
      </p:pic>
      <p:sp>
        <p:nvSpPr>
          <p:cNvPr id="3"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3"/>
          <a:stretch>
            <a:fillRect/>
          </a:stretch>
        </p:blipFill>
        <p:spPr>
          <a:xfrm>
            <a:off x="3958083" y="4077072"/>
            <a:ext cx="627942" cy="414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Users\Toshiba\Desktop\Başlıksız-4.png"/>
          <p:cNvPicPr>
            <a:picLocks noChangeAspect="1" noChangeArrowheads="1"/>
          </p:cNvPicPr>
          <p:nvPr/>
        </p:nvPicPr>
        <p:blipFill>
          <a:blip r:embed="rId2" cstate="print"/>
          <a:srcRect/>
          <a:stretch>
            <a:fillRect/>
          </a:stretch>
        </p:blipFill>
        <p:spPr bwMode="auto">
          <a:xfrm>
            <a:off x="3648075" y="188640"/>
            <a:ext cx="7153275" cy="6143625"/>
          </a:xfrm>
          <a:prstGeom prst="rect">
            <a:avLst/>
          </a:prstGeom>
          <a:noFill/>
        </p:spPr>
      </p:pic>
      <p:sp>
        <p:nvSpPr>
          <p:cNvPr id="3"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3"/>
          <a:stretch>
            <a:fillRect/>
          </a:stretch>
        </p:blipFill>
        <p:spPr>
          <a:xfrm>
            <a:off x="3744491" y="5053285"/>
            <a:ext cx="627942" cy="414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67219" t="32514" r="7825" b="13977"/>
          <a:stretch>
            <a:fillRect/>
          </a:stretch>
        </p:blipFill>
        <p:spPr bwMode="auto">
          <a:xfrm>
            <a:off x="4176614" y="0"/>
            <a:ext cx="6624736" cy="6408712"/>
          </a:xfrm>
          <a:prstGeom prst="rect">
            <a:avLst/>
          </a:prstGeom>
          <a:noFill/>
          <a:ln w="9525">
            <a:noFill/>
            <a:miter lim="800000"/>
            <a:headEnd/>
            <a:tailEnd/>
          </a:ln>
        </p:spPr>
      </p:pic>
      <p:sp>
        <p:nvSpPr>
          <p:cNvPr id="3"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3"/>
          <a:stretch>
            <a:fillRect/>
          </a:stretch>
        </p:blipFill>
        <p:spPr>
          <a:xfrm>
            <a:off x="6624811" y="5574825"/>
            <a:ext cx="627942" cy="414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42173" t="34043" r="32781" b="11863"/>
          <a:stretch>
            <a:fillRect/>
          </a:stretch>
        </p:blipFill>
        <p:spPr bwMode="auto">
          <a:xfrm>
            <a:off x="4464571" y="332656"/>
            <a:ext cx="6336779" cy="6336704"/>
          </a:xfrm>
          <a:prstGeom prst="rect">
            <a:avLst/>
          </a:prstGeom>
          <a:noFill/>
          <a:ln w="9525">
            <a:noFill/>
            <a:miter lim="800000"/>
            <a:headEnd/>
            <a:tailEnd/>
          </a:ln>
        </p:spPr>
      </p:pic>
      <p:sp>
        <p:nvSpPr>
          <p:cNvPr id="3"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4"/>
          <a:stretch>
            <a:fillRect/>
          </a:stretch>
        </p:blipFill>
        <p:spPr>
          <a:xfrm>
            <a:off x="7838314" y="5114660"/>
            <a:ext cx="627942" cy="414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40067" y="1600201"/>
            <a:ext cx="9685144" cy="4525963"/>
          </a:xfrm>
        </p:spPr>
        <p:txBody>
          <a:bodyPr>
            <a:normAutofit/>
          </a:bodyPr>
          <a:lstStyle/>
          <a:p>
            <a:pPr marL="1771650" indent="-1662113">
              <a:buNone/>
            </a:pPr>
            <a:r>
              <a:rPr lang="en-US" b="1" dirty="0"/>
              <a:t>11.2.4. </a:t>
            </a:r>
            <a:r>
              <a:rPr lang="tr-TR" sz="2400" b="1" dirty="0"/>
              <a:t>Manyetizma ve elektromanyetik </a:t>
            </a:r>
            <a:r>
              <a:rPr lang="tr-TR" sz="2400" b="1" dirty="0" smtClean="0"/>
              <a:t>indüklenme</a:t>
            </a:r>
            <a:endParaRPr lang="en-US" sz="2400" b="1" dirty="0" smtClean="0"/>
          </a:p>
          <a:p>
            <a:pPr marL="1771650" indent="-1662113">
              <a:buNone/>
            </a:pPr>
            <a:endParaRPr lang="en-US" sz="2400" b="1" dirty="0"/>
          </a:p>
          <a:p>
            <a:pPr marL="1428750" indent="-1319213">
              <a:buNone/>
            </a:pPr>
            <a:r>
              <a:rPr lang="tr-TR" sz="2200" dirty="0" smtClean="0"/>
              <a:t>11.2.4.2. Üzerinden akım geçen bir tele manyetik alanda etki eden kuvvetin yönünün ve şiddetinin bağlı olduğu değişkenleri analiz eder.</a:t>
            </a:r>
          </a:p>
          <a:p>
            <a:pPr marL="1428750" indent="-342900">
              <a:buNone/>
            </a:pPr>
            <a:r>
              <a:rPr lang="tr-TR" sz="2200" dirty="0" smtClean="0"/>
              <a:t>a. Öğrencilerin deney yaparak veya simülasyonlar kullanarak kuvveti etkileyen</a:t>
            </a:r>
            <a:r>
              <a:rPr lang="en-US" sz="2200" dirty="0" smtClean="0"/>
              <a:t> </a:t>
            </a:r>
            <a:r>
              <a:rPr lang="tr-TR" sz="2200" dirty="0" smtClean="0"/>
              <a:t>değişkenleri analiz etmeleri ve matematiksel modeli tartışmaları sağlanır.</a:t>
            </a:r>
          </a:p>
          <a:p>
            <a:pPr marL="1428750" indent="-342900">
              <a:buNone/>
            </a:pPr>
            <a:r>
              <a:rPr lang="tr-TR" sz="2200" dirty="0" smtClean="0"/>
              <a:t>b. Öğrencilerin manyetik kuvvetin yönünü belirlemek için sağ el kuralını uygulamaları sağlanır.</a:t>
            </a:r>
            <a:endParaRPr lang="tr-TR" sz="2200" dirty="0"/>
          </a:p>
        </p:txBody>
      </p:sp>
      <p:sp>
        <p:nvSpPr>
          <p:cNvPr id="4" name="TextBox 3"/>
          <p:cNvSpPr txBox="1"/>
          <p:nvPr/>
        </p:nvSpPr>
        <p:spPr>
          <a:xfrm>
            <a:off x="597407" y="836712"/>
            <a:ext cx="8704247" cy="523220"/>
          </a:xfrm>
          <a:prstGeom prst="rect">
            <a:avLst/>
          </a:prstGeom>
          <a:noFill/>
        </p:spPr>
        <p:txBody>
          <a:bodyPr wrap="square" rtlCol="0">
            <a:spAutoFit/>
          </a:bodyPr>
          <a:lstStyle/>
          <a:p>
            <a:r>
              <a:rPr lang="tr-TR" sz="2800" b="1" dirty="0" smtClean="0"/>
              <a:t>ÖNÜMÜZDEKİ HAFTA NE ÖĞRENECEĞİZ?</a:t>
            </a:r>
            <a:endParaRPr lang="tr-TR" sz="28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0272" y="1593602"/>
            <a:ext cx="8608676" cy="1258604"/>
          </a:xfrm>
        </p:spPr>
        <p:txBody>
          <a:bodyPr>
            <a:normAutofit/>
          </a:bodyPr>
          <a:lstStyle/>
          <a:p>
            <a:pPr marL="0" indent="0">
              <a:buNone/>
            </a:pPr>
            <a:endParaRPr lang="tr-TR" dirty="0" smtClean="0"/>
          </a:p>
          <a:p>
            <a:pPr marL="0" indent="0" algn="ctr">
              <a:buNone/>
            </a:pPr>
            <a:r>
              <a:rPr lang="tr-TR" sz="4252" dirty="0"/>
              <a:t>Önümüzdeki Hafta Görüşürüz</a:t>
            </a:r>
            <a:endParaRPr lang="tr-TR" sz="4252" dirty="0">
              <a:solidFill>
                <a:schemeClr val="accent6">
                  <a:lumMod val="60000"/>
                  <a:lumOff val="40000"/>
                </a:schemeClr>
              </a:solidFill>
            </a:endParaRPr>
          </a:p>
        </p:txBody>
      </p:sp>
      <p:sp>
        <p:nvSpPr>
          <p:cNvPr id="4" name="Content Placeholder 2"/>
          <p:cNvSpPr txBox="1">
            <a:spLocks/>
          </p:cNvSpPr>
          <p:nvPr/>
        </p:nvSpPr>
        <p:spPr>
          <a:xfrm>
            <a:off x="939717" y="3035953"/>
            <a:ext cx="8608676" cy="1258604"/>
          </a:xfrm>
          <a:prstGeom prst="rect">
            <a:avLst/>
          </a:prstGeom>
        </p:spPr>
        <p:txBody>
          <a:bodyPr vert="horz" lIns="81010" tIns="40505" rIns="81010" bIns="40505"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tr-TR" sz="1949" dirty="0"/>
          </a:p>
          <a:p>
            <a:pPr marL="0" indent="0" algn="ctr">
              <a:buNone/>
            </a:pPr>
            <a:r>
              <a:rPr lang="tr-TR" sz="4252" dirty="0"/>
              <a:t>Düzenli Çalışalım ve </a:t>
            </a:r>
            <a:r>
              <a:rPr lang="tr-TR" sz="4252" dirty="0">
                <a:solidFill>
                  <a:schemeClr val="accent6">
                    <a:lumMod val="60000"/>
                    <a:lumOff val="40000"/>
                  </a:schemeClr>
                </a:solidFill>
                <a:sym typeface="Wingdings" panose="05000000000000000000" pitchFamily="2" charset="2"/>
              </a:rPr>
              <a:t></a:t>
            </a:r>
            <a:endParaRPr lang="tr-TR" sz="4252" dirty="0">
              <a:solidFill>
                <a:schemeClr val="accent6">
                  <a:lumMod val="60000"/>
                  <a:lumOff val="40000"/>
                </a:schemeClr>
              </a:solidFill>
            </a:endParaRPr>
          </a:p>
        </p:txBody>
      </p:sp>
      <p:sp>
        <p:nvSpPr>
          <p:cNvPr id="5" name="4 Gülen Yüz"/>
          <p:cNvSpPr/>
          <p:nvPr/>
        </p:nvSpPr>
        <p:spPr>
          <a:xfrm>
            <a:off x="7615811" y="3084867"/>
            <a:ext cx="1393661" cy="120969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95"/>
          </a:p>
        </p:txBody>
      </p:sp>
    </p:spTree>
    <p:extLst>
      <p:ext uri="{BB962C8B-B14F-4D97-AF65-F5344CB8AC3E}">
        <p14:creationId xmlns:p14="http://schemas.microsoft.com/office/powerpoint/2010/main" val="60845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accent2"/>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3240435" y="637410"/>
            <a:ext cx="5620512" cy="523220"/>
          </a:xfrm>
          <a:prstGeom prst="rect">
            <a:avLst/>
          </a:prstGeom>
          <a:noFill/>
        </p:spPr>
        <p:txBody>
          <a:bodyPr wrap="square" rtlCol="0">
            <a:spAutoFit/>
          </a:bodyPr>
          <a:lstStyle/>
          <a:p>
            <a:r>
              <a:rPr lang="tr-TR" sz="2800" b="1" dirty="0"/>
              <a:t>Geçen Hafta Neler Öğrendik?</a:t>
            </a:r>
          </a:p>
        </p:txBody>
      </p:sp>
      <p:pic>
        <p:nvPicPr>
          <p:cNvPr id="2" name="Picture 1"/>
          <p:cNvPicPr>
            <a:picLocks noChangeAspect="1"/>
          </p:cNvPicPr>
          <p:nvPr/>
        </p:nvPicPr>
        <p:blipFill>
          <a:blip r:embed="rId2"/>
          <a:stretch>
            <a:fillRect/>
          </a:stretch>
        </p:blipFill>
        <p:spPr>
          <a:xfrm>
            <a:off x="4392563" y="1358280"/>
            <a:ext cx="5316173" cy="5047926"/>
          </a:xfrm>
          <a:prstGeom prst="rect">
            <a:avLst/>
          </a:prstGeom>
        </p:spPr>
      </p:pic>
    </p:spTree>
    <p:extLst>
      <p:ext uri="{BB962C8B-B14F-4D97-AF65-F5344CB8AC3E}">
        <p14:creationId xmlns:p14="http://schemas.microsoft.com/office/powerpoint/2010/main" val="3058323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accent2"/>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3240435" y="637410"/>
            <a:ext cx="5620512" cy="523220"/>
          </a:xfrm>
          <a:prstGeom prst="rect">
            <a:avLst/>
          </a:prstGeom>
          <a:noFill/>
        </p:spPr>
        <p:txBody>
          <a:bodyPr wrap="square" rtlCol="0">
            <a:spAutoFit/>
          </a:bodyPr>
          <a:lstStyle/>
          <a:p>
            <a:r>
              <a:rPr lang="tr-TR" sz="2800" b="1" dirty="0"/>
              <a:t>Geçen Hafta Neler Öğrendik?</a:t>
            </a:r>
          </a:p>
        </p:txBody>
      </p:sp>
      <p:pic>
        <p:nvPicPr>
          <p:cNvPr id="2" name="Picture 1"/>
          <p:cNvPicPr>
            <a:picLocks noChangeAspect="1"/>
          </p:cNvPicPr>
          <p:nvPr/>
        </p:nvPicPr>
        <p:blipFill>
          <a:blip r:embed="rId2"/>
          <a:stretch>
            <a:fillRect/>
          </a:stretch>
        </p:blipFill>
        <p:spPr>
          <a:xfrm>
            <a:off x="3960515" y="1628800"/>
            <a:ext cx="6303810" cy="4925995"/>
          </a:xfrm>
          <a:prstGeom prst="rect">
            <a:avLst/>
          </a:prstGeom>
        </p:spPr>
      </p:pic>
    </p:spTree>
    <p:extLst>
      <p:ext uri="{BB962C8B-B14F-4D97-AF65-F5344CB8AC3E}">
        <p14:creationId xmlns:p14="http://schemas.microsoft.com/office/powerpoint/2010/main" val="1481370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28466" y="2708920"/>
            <a:ext cx="7272883" cy="4525963"/>
          </a:xfrm>
        </p:spPr>
        <p:txBody>
          <a:bodyPr>
            <a:normAutofit/>
          </a:bodyPr>
          <a:lstStyle/>
          <a:p>
            <a:r>
              <a:rPr lang="tr-TR" dirty="0" smtClean="0"/>
              <a:t>1820 Yılında Danimarkalı fizikçi </a:t>
            </a:r>
            <a:r>
              <a:rPr lang="en-US" dirty="0" smtClean="0"/>
              <a:t>Hans Christian </a:t>
            </a:r>
            <a:r>
              <a:rPr lang="en-US" dirty="0" err="1" smtClean="0"/>
              <a:t>Oersted</a:t>
            </a:r>
            <a:r>
              <a:rPr lang="tr-TR" dirty="0" smtClean="0"/>
              <a:t>, üzerinden akım geçen bir  telin yanında bulunan pusula ibresinde, sapma olduğunu fark etmiştir.</a:t>
            </a:r>
          </a:p>
          <a:p>
            <a:r>
              <a:rPr lang="tr-TR" dirty="0" smtClean="0"/>
              <a:t>Böylece elektrik akımının manyetik alan oluşturduğu keşfedilmiştir. </a:t>
            </a:r>
            <a:r>
              <a:rPr lang="en-US" dirty="0" smtClean="0"/>
              <a:t> </a:t>
            </a:r>
          </a:p>
          <a:p>
            <a:r>
              <a:rPr lang="en-US" dirty="0">
                <a:hlinkClick r:id="rId2"/>
              </a:rPr>
              <a:t>https://www.youtube.com/watch?v=-</a:t>
            </a:r>
            <a:r>
              <a:rPr lang="en-US" dirty="0" smtClean="0">
                <a:hlinkClick r:id="rId2"/>
              </a:rPr>
              <a:t>w-1-4Xnjuw</a:t>
            </a:r>
            <a:endParaRPr lang="en-US" dirty="0" smtClean="0"/>
          </a:p>
          <a:p>
            <a:endParaRPr lang="en-US" dirty="0" smtClean="0"/>
          </a:p>
        </p:txBody>
      </p:sp>
      <p:sp>
        <p:nvSpPr>
          <p:cNvPr id="3" name="2 Başlık"/>
          <p:cNvSpPr>
            <a:spLocks noGrp="1"/>
          </p:cNvSpPr>
          <p:nvPr>
            <p:ph type="title"/>
          </p:nvPr>
        </p:nvSpPr>
        <p:spPr/>
        <p:txBody>
          <a:bodyPr/>
          <a:lstStyle/>
          <a:p>
            <a:r>
              <a:rPr lang="tr-TR" dirty="0" smtClean="0"/>
              <a:t>197 YIL ÖNCE…</a:t>
            </a:r>
            <a:endParaRPr lang="tr-TR" dirty="0"/>
          </a:p>
        </p:txBody>
      </p:sp>
      <p:pic>
        <p:nvPicPr>
          <p:cNvPr id="4" name="Picture 720" descr="http://upload.wikimedia.org/wikipedia/commons/c/cf/Hans_Christian_%C3%98rsted_daguerreotyp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723" y="0"/>
            <a:ext cx="2833097" cy="2852936"/>
          </a:xfrm>
          <a:prstGeom prst="ellipse">
            <a:avLst/>
          </a:prstGeom>
          <a:ln>
            <a:noFill/>
          </a:ln>
          <a:effectLst>
            <a:softEdge rad="112500"/>
          </a:effectLst>
        </p:spPr>
      </p:pic>
      <p:sp>
        <p:nvSpPr>
          <p:cNvPr id="5"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45478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304331" y="1340768"/>
            <a:ext cx="6732815" cy="4525963"/>
          </a:xfrm>
        </p:spPr>
        <p:txBody>
          <a:bodyPr/>
          <a:lstStyle/>
          <a:p>
            <a:r>
              <a:rPr lang="tr-TR" dirty="0" smtClean="0"/>
              <a:t>Pusulalarınızı alın </a:t>
            </a:r>
            <a:r>
              <a:rPr lang="tr-TR" dirty="0" err="1" smtClean="0"/>
              <a:t>Oersted’ı</a:t>
            </a:r>
            <a:r>
              <a:rPr lang="tr-TR" dirty="0" smtClean="0"/>
              <a:t> anlayın…</a:t>
            </a:r>
          </a:p>
          <a:p>
            <a:pPr>
              <a:buNone/>
            </a:pPr>
            <a:endParaRPr lang="tr-TR" dirty="0"/>
          </a:p>
        </p:txBody>
      </p:sp>
      <p:sp>
        <p:nvSpPr>
          <p:cNvPr id="3" name="2 Başlık"/>
          <p:cNvSpPr>
            <a:spLocks noGrp="1"/>
          </p:cNvSpPr>
          <p:nvPr>
            <p:ph type="title"/>
          </p:nvPr>
        </p:nvSpPr>
        <p:spPr/>
        <p:txBody>
          <a:bodyPr/>
          <a:lstStyle/>
          <a:p>
            <a:r>
              <a:rPr lang="en-US" dirty="0" smtClean="0"/>
              <a:t>Hans Christian </a:t>
            </a:r>
            <a:r>
              <a:rPr lang="en-US" dirty="0" err="1" smtClean="0"/>
              <a:t>Oersted</a:t>
            </a:r>
            <a:r>
              <a:rPr lang="tr-TR" dirty="0" smtClean="0"/>
              <a:t>’ı analım</a:t>
            </a:r>
            <a:endParaRPr lang="tr-TR" dirty="0"/>
          </a:p>
        </p:txBody>
      </p:sp>
      <p:pic>
        <p:nvPicPr>
          <p:cNvPr id="63490" name="Picture 2" descr="pusula ile ilgili görsel sonucu"/>
          <p:cNvPicPr>
            <a:picLocks noChangeAspect="1" noChangeArrowheads="1"/>
          </p:cNvPicPr>
          <p:nvPr/>
        </p:nvPicPr>
        <p:blipFill>
          <a:blip r:embed="rId2" cstate="print"/>
          <a:srcRect/>
          <a:stretch>
            <a:fillRect/>
          </a:stretch>
        </p:blipFill>
        <p:spPr bwMode="auto">
          <a:xfrm>
            <a:off x="6912843" y="2060848"/>
            <a:ext cx="3384451" cy="3378020"/>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3492" name="Picture 4" descr="pusula ve oersted ile ilgili görsel sonucu"/>
          <p:cNvPicPr>
            <a:picLocks noChangeAspect="1" noChangeArrowheads="1"/>
          </p:cNvPicPr>
          <p:nvPr/>
        </p:nvPicPr>
        <p:blipFill>
          <a:blip r:embed="rId3" cstate="print"/>
          <a:srcRect/>
          <a:stretch>
            <a:fillRect/>
          </a:stretch>
        </p:blipFill>
        <p:spPr bwMode="auto">
          <a:xfrm rot="20602449">
            <a:off x="3479963" y="2482736"/>
            <a:ext cx="4484846" cy="27363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rgbClr val="FF0000"/>
                </a:solidFill>
                <a:effectLst/>
                <a:uLnTx/>
                <a:uFillTx/>
                <a:latin typeface="+mn-lt"/>
                <a:ea typeface="+mn-ea"/>
                <a:cs typeface="+mn-cs"/>
              </a:rPr>
              <a:t>Oersted’ı</a:t>
            </a:r>
            <a:r>
              <a:rPr kumimoji="0" lang="tr-TR" sz="1600" b="0" i="0" u="none" strike="noStrike" kern="1200" cap="none" spc="0" normalizeH="0" baseline="0" noProof="0" dirty="0" smtClean="0">
                <a:ln>
                  <a:noFill/>
                </a:ln>
                <a:solidFill>
                  <a:srgbClr val="FF0000"/>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MORS ALFABESİ İLE ANLAŞMA</a:t>
            </a:r>
            <a:endParaRPr lang="tr-TR" dirty="0"/>
          </a:p>
        </p:txBody>
      </p:sp>
      <p:pic>
        <p:nvPicPr>
          <p:cNvPr id="7170" name="Picture 2"/>
          <p:cNvPicPr>
            <a:picLocks noGrp="1" noChangeAspect="1" noChangeArrowheads="1"/>
          </p:cNvPicPr>
          <p:nvPr>
            <p:ph idx="1"/>
          </p:nvPr>
        </p:nvPicPr>
        <p:blipFill>
          <a:blip r:embed="rId2" cstate="print"/>
          <a:srcRect l="24060" t="27128" r="56261" b="41052"/>
          <a:stretch>
            <a:fillRect/>
          </a:stretch>
        </p:blipFill>
        <p:spPr bwMode="auto">
          <a:xfrm>
            <a:off x="9217099" y="1484784"/>
            <a:ext cx="1188131" cy="1080119"/>
          </a:xfrm>
          <a:prstGeom prst="rect">
            <a:avLst/>
          </a:prstGeom>
          <a:ln>
            <a:noFill/>
          </a:ln>
          <a:effectLst>
            <a:outerShdw blurRad="292100" dist="139700" dir="2700000" algn="tl" rotWithShape="0">
              <a:srgbClr val="333333">
                <a:alpha val="65000"/>
              </a:srgbClr>
            </a:outerShdw>
          </a:effectLst>
        </p:spPr>
      </p:pic>
      <p:sp>
        <p:nvSpPr>
          <p:cNvPr id="5" name="4 Metin kutusu"/>
          <p:cNvSpPr txBox="1"/>
          <p:nvPr/>
        </p:nvSpPr>
        <p:spPr>
          <a:xfrm>
            <a:off x="3312443" y="1268760"/>
            <a:ext cx="5832648" cy="923330"/>
          </a:xfrm>
          <a:prstGeom prst="rect">
            <a:avLst/>
          </a:prstGeom>
          <a:noFill/>
        </p:spPr>
        <p:txBody>
          <a:bodyPr wrap="square" rtlCol="0">
            <a:spAutoFit/>
          </a:bodyPr>
          <a:lstStyle/>
          <a:p>
            <a:r>
              <a:rPr lang="tr-TR" dirty="0" smtClean="0"/>
              <a:t>170 yıl önce mesajlaşma günümüzdeki kadar kolay değildi, ama imkansız da değildi. Peki bunu nasıl başarıyorlardı?</a:t>
            </a:r>
            <a:endParaRPr lang="tr-TR" dirty="0"/>
          </a:p>
        </p:txBody>
      </p:sp>
      <p:pic>
        <p:nvPicPr>
          <p:cNvPr id="7172" name="Picture 4" descr="mors code ile ilgili görsel sonucu"/>
          <p:cNvPicPr>
            <a:picLocks noChangeAspect="1" noChangeArrowheads="1"/>
          </p:cNvPicPr>
          <p:nvPr/>
        </p:nvPicPr>
        <p:blipFill>
          <a:blip r:embed="rId3" cstate="print"/>
          <a:srcRect l="10337" t="11812"/>
          <a:stretch>
            <a:fillRect/>
          </a:stretch>
        </p:blipFill>
        <p:spPr bwMode="auto">
          <a:xfrm>
            <a:off x="4104531" y="2780928"/>
            <a:ext cx="6247511" cy="3456384"/>
          </a:xfrm>
          <a:prstGeom prst="rect">
            <a:avLst/>
          </a:prstGeom>
          <a:ln>
            <a:noFill/>
          </a:ln>
          <a:effectLst>
            <a:outerShdw blurRad="292100" dist="139700" dir="2700000" algn="tl" rotWithShape="0">
              <a:srgbClr val="333333">
                <a:alpha val="65000"/>
              </a:srgbClr>
            </a:outerShdw>
          </a:effectLst>
        </p:spPr>
      </p:pic>
      <p:sp>
        <p:nvSpPr>
          <p:cNvPr id="6" name="2 İçerik Yer Tutucusu"/>
          <p:cNvSpPr txBox="1">
            <a:spLocks/>
          </p:cNvSpPr>
          <p:nvPr/>
        </p:nvSpPr>
        <p:spPr>
          <a:xfrm>
            <a:off x="0" y="1196752"/>
            <a:ext cx="3780487" cy="4752528"/>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4384</TotalTime>
  <Words>2702</Words>
  <Application>Microsoft Office PowerPoint</Application>
  <PresentationFormat>Custom</PresentationFormat>
  <Paragraphs>699</Paragraphs>
  <Slides>46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Andalus</vt:lpstr>
      <vt:lpstr>Arial</vt:lpstr>
      <vt:lpstr>Calibri</vt:lpstr>
      <vt:lpstr>Cambria Math</vt:lpstr>
      <vt:lpstr>Lucida Sans Unicode</vt:lpstr>
      <vt:lpstr>Verdana</vt:lpstr>
      <vt:lpstr>Wingdings</vt:lpstr>
      <vt:lpstr>Wingdings 2</vt:lpstr>
      <vt:lpstr>Wingdings 3</vt:lpstr>
      <vt:lpstr>Kalabalık</vt:lpstr>
      <vt:lpstr>11. SINIF: ELEKTRİK ve MANYETİZMA ÜNİTESİ  Manyetizma ve elektromanyetik indüklenme</vt:lpstr>
      <vt:lpstr>Ne Öğreneceğiz: KAZANIMLAR</vt:lpstr>
      <vt:lpstr>İZLENCE</vt:lpstr>
      <vt:lpstr>PowerPoint Presentation</vt:lpstr>
      <vt:lpstr>PowerPoint Presentation</vt:lpstr>
      <vt:lpstr>PowerPoint Presentation</vt:lpstr>
      <vt:lpstr>197 YIL ÖNCE…</vt:lpstr>
      <vt:lpstr>Hans Christian Oersted’ı analım</vt:lpstr>
      <vt:lpstr>MORS ALFABESİ İLE ANLAŞMA</vt:lpstr>
      <vt:lpstr>KAPI ZİLLERİ…</vt:lpstr>
      <vt:lpstr>DENE –KEŞFET &amp; YORUMLA</vt:lpstr>
      <vt:lpstr>Ampére Kanunu</vt:lpstr>
      <vt:lpstr>Ampére Kanunu</vt:lpstr>
      <vt:lpstr>Ampére Kanunu</vt:lpstr>
      <vt:lpstr>ÜZERİNDEN AKIM GEÇEN TEL</vt:lpstr>
      <vt:lpstr>MANYETİK ALAN-AKIM YÖN GÖSTERİMLERİ</vt:lpstr>
      <vt:lpstr>SAĞ EL KURALI</vt:lpstr>
      <vt:lpstr>ÖRNEK 1</vt:lpstr>
      <vt:lpstr>ÖRNEK 2</vt:lpstr>
      <vt:lpstr>DENE –KEŞFET &amp; YORUMLA</vt:lpstr>
      <vt:lpstr>ÜZERİNDEN AKIM GEÇEN HALKA</vt:lpstr>
      <vt:lpstr>ÜZERİNDEN AKIM GEÇEN HALKA</vt:lpstr>
      <vt:lpstr>SAĞ EL KURALI</vt:lpstr>
      <vt:lpstr>ÖRNEK 3</vt:lpstr>
      <vt:lpstr>ÖRNEK 4</vt:lpstr>
      <vt:lpstr>ÜZERİNDEN AKIM GEÇEN AKIM MAKARASI</vt:lpstr>
      <vt:lpstr>DENE –KEŞFET &amp; YORUMLA</vt:lpstr>
      <vt:lpstr>ÜZERİNDEN AKIM GEÇEN AKIM MAKARASI</vt:lpstr>
      <vt:lpstr>SAĞ EL KURALI</vt:lpstr>
      <vt:lpstr>ÖRNEK 5</vt:lpstr>
      <vt:lpstr>MORS ALFABESİ İLE ANLAŞMA</vt:lpstr>
      <vt:lpstr>GÜNLÜK HAYAT KULLANIMLARI…</vt:lpstr>
      <vt:lpstr>GÜNLÜK HAYAT KULLANIMLARI…</vt:lpstr>
      <vt:lpstr>MANYETİK ALAN BÜYÜKLÜKLERİ</vt:lpstr>
      <vt:lpstr>BUGÜN NELER ÖĞRENDİK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MANYETİZMA VE ELEKTROMANYETİK İNDÜKLENME</dc:title>
  <dc:creator>Toshiba</dc:creator>
  <cp:lastModifiedBy>Ali Eryılmaz</cp:lastModifiedBy>
  <cp:revision>317</cp:revision>
  <dcterms:created xsi:type="dcterms:W3CDTF">2017-02-07T14:02:23Z</dcterms:created>
  <dcterms:modified xsi:type="dcterms:W3CDTF">2017-03-25T06:58:50Z</dcterms:modified>
</cp:coreProperties>
</file>