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47"/>
  </p:notesMasterIdLst>
  <p:handoutMasterIdLst>
    <p:handoutMasterId r:id="rId48"/>
  </p:handoutMasterIdLst>
  <p:sldIdLst>
    <p:sldId id="365" r:id="rId2"/>
    <p:sldId id="366" r:id="rId3"/>
    <p:sldId id="367" r:id="rId4"/>
    <p:sldId id="372" r:id="rId5"/>
    <p:sldId id="475" r:id="rId6"/>
    <p:sldId id="441" r:id="rId7"/>
    <p:sldId id="394" r:id="rId8"/>
    <p:sldId id="442" r:id="rId9"/>
    <p:sldId id="443" r:id="rId10"/>
    <p:sldId id="453" r:id="rId11"/>
    <p:sldId id="458" r:id="rId12"/>
    <p:sldId id="459" r:id="rId13"/>
    <p:sldId id="460" r:id="rId14"/>
    <p:sldId id="444" r:id="rId15"/>
    <p:sldId id="445" r:id="rId16"/>
    <p:sldId id="451" r:id="rId17"/>
    <p:sldId id="461" r:id="rId18"/>
    <p:sldId id="446" r:id="rId19"/>
    <p:sldId id="447" r:id="rId20"/>
    <p:sldId id="452" r:id="rId21"/>
    <p:sldId id="448" r:id="rId22"/>
    <p:sldId id="454" r:id="rId23"/>
    <p:sldId id="449" r:id="rId24"/>
    <p:sldId id="455" r:id="rId25"/>
    <p:sldId id="450" r:id="rId26"/>
    <p:sldId id="456" r:id="rId27"/>
    <p:sldId id="457" r:id="rId28"/>
    <p:sldId id="476" r:id="rId29"/>
    <p:sldId id="477" r:id="rId30"/>
    <p:sldId id="403" r:id="rId31"/>
    <p:sldId id="435" r:id="rId32"/>
    <p:sldId id="462" r:id="rId33"/>
    <p:sldId id="463" r:id="rId34"/>
    <p:sldId id="464" r:id="rId35"/>
    <p:sldId id="465" r:id="rId36"/>
    <p:sldId id="467" r:id="rId37"/>
    <p:sldId id="468" r:id="rId38"/>
    <p:sldId id="469" r:id="rId39"/>
    <p:sldId id="470" r:id="rId40"/>
    <p:sldId id="471" r:id="rId41"/>
    <p:sldId id="472" r:id="rId42"/>
    <p:sldId id="473" r:id="rId43"/>
    <p:sldId id="429" r:id="rId44"/>
    <p:sldId id="371" r:id="rId45"/>
    <p:sldId id="370" r:id="rId46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5" autoAdjust="0"/>
    <p:restoredTop sz="86600" autoAdjust="0"/>
  </p:normalViewPr>
  <p:slideViewPr>
    <p:cSldViewPr snapToObjects="1">
      <p:cViewPr>
        <p:scale>
          <a:sx n="50" d="100"/>
          <a:sy n="50" d="100"/>
        </p:scale>
        <p:origin x="2172" y="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13.01.2017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13.01.2017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28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837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182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266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227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826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966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8261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9255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https://www.youtube.com/watch?v=5gq3Vm4vifU</a:t>
            </a:r>
          </a:p>
          <a:p>
            <a:endParaRPr lang="en-US" dirty="0" smtClean="0"/>
          </a:p>
          <a:p>
            <a:r>
              <a:rPr lang="en-US" dirty="0" smtClean="0"/>
              <a:t>Vida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taşıma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897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https://www.youtube.com/watch?v=5gq3Vm4vifU</a:t>
            </a:r>
          </a:p>
          <a:p>
            <a:endParaRPr lang="en-US" dirty="0" smtClean="0"/>
          </a:p>
          <a:p>
            <a:r>
              <a:rPr lang="en-US" dirty="0" smtClean="0"/>
              <a:t>Vida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taşıma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498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045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338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618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410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950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35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79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641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10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28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96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63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52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62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55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6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13.01.2017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13.01.2017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13.01.2017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13.01.2017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13.01.2017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13.01.2017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13.01.2017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13.01.2017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13.01.2017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13.01.2017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13.01.2017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13.01.2017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gq3Vm4vif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YlYEi0PgG1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6XyLQC_RRQ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23.pn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6XyLQC_RR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500174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11.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tr-TR" dirty="0" smtClean="0">
                <a:latin typeface="Calibri" pitchFamily="34" charset="0"/>
                <a:cs typeface="Calibri" pitchFamily="34" charset="0"/>
              </a:rPr>
              <a:t>KUVVET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HAREKET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ÜNİTESİ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Denge</a:t>
            </a:r>
            <a:endParaRPr lang="tr-TR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48" y="4437112"/>
            <a:ext cx="7948602" cy="849835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Doç.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Ali ERYILMAZ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Kaldıraç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1536258"/>
            <a:ext cx="2880320" cy="2767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4611942"/>
            <a:ext cx="3456384" cy="2181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136" y="1536258"/>
            <a:ext cx="4808132" cy="2404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Kaldıraç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674" y="548465"/>
            <a:ext cx="3712451" cy="350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4362601"/>
            <a:ext cx="2736304" cy="2135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115" y="1449762"/>
            <a:ext cx="3375620" cy="2452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Kaldıraç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156" y="3974123"/>
            <a:ext cx="3514726" cy="2519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157" y="1700808"/>
            <a:ext cx="6094119" cy="18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Kaldıraç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1700808"/>
            <a:ext cx="7344816" cy="25168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4217696"/>
            <a:ext cx="3133616" cy="2316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56" y="4217696"/>
            <a:ext cx="3327098" cy="2613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8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Basit Makara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1132" y="1701531"/>
            <a:ext cx="5524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 marL="803275" indent="-803275"/>
            <a:r>
              <a:rPr lang="tr-TR" dirty="0" smtClean="0"/>
              <a:t>Tanım: Çevresinden geçen ip çekildiğinde yalnızca dönme hareketi yapabilen makaralara sabit makaralar denir.</a:t>
            </a:r>
            <a:endParaRPr lang="en-US" dirty="0" smtClean="0"/>
          </a:p>
          <a:p>
            <a:pPr marL="803275" indent="-803275"/>
            <a:endParaRPr lang="en-US" dirty="0"/>
          </a:p>
          <a:p>
            <a:pPr marL="803275" indent="-803275"/>
            <a:endParaRPr lang="tr-TR" dirty="0" smtClean="0"/>
          </a:p>
          <a:p>
            <a:pPr marL="803275"/>
            <a:r>
              <a:rPr lang="tr-TR" dirty="0" smtClean="0"/>
              <a:t>Yükün makaranın eksenine asıldığı makaralara hareketli Makara denir.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543" y="1701531"/>
            <a:ext cx="4105275" cy="2124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4221088"/>
            <a:ext cx="4610100" cy="2352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Palangalar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670" y="16288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pPr marL="803275" indent="-803275"/>
            <a:r>
              <a:rPr lang="tr-TR" dirty="0" smtClean="0"/>
              <a:t>Tanım: Hareketli ve sabit makaralardan oluşan sisteme denir.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3506887"/>
            <a:ext cx="7344117" cy="2370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Palangalar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806" y="1412776"/>
            <a:ext cx="4857750" cy="5010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6" y="1419414"/>
            <a:ext cx="3383160" cy="4529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Palangalar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1628800"/>
            <a:ext cx="1527946" cy="4641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1628800"/>
            <a:ext cx="5946173" cy="4752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Eğik Düzlem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670" y="16518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pPr marL="858838" indent="-858838"/>
            <a:r>
              <a:rPr lang="tr-TR" dirty="0" smtClean="0"/>
              <a:t>Tanım: İki ucu arasında yükseklik farkı bulunan yüzeylere denir. 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70" y="2780928"/>
            <a:ext cx="4581525" cy="2524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47" y="5200362"/>
            <a:ext cx="3662147" cy="1468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005" y="3280990"/>
            <a:ext cx="3000375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594" y="636016"/>
            <a:ext cx="3030070" cy="3030070"/>
          </a:xfrm>
          <a:prstGeom prst="rect">
            <a:avLst/>
          </a:prstGeom>
        </p:spPr>
      </p:pic>
      <p:sp>
        <p:nvSpPr>
          <p:cNvPr id="36" name="35 Metin kutusu"/>
          <p:cNvSpPr txBox="1"/>
          <p:nvPr/>
        </p:nvSpPr>
        <p:spPr>
          <a:xfrm>
            <a:off x="3021214" y="636016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Vida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7710" y="12207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pPr marL="858838" indent="-858838"/>
            <a:r>
              <a:rPr lang="tr-TR" dirty="0" smtClean="0"/>
              <a:t>Tanım: Düzgün bir silindirik veya konik bir yüzey üzerine helisel (</a:t>
            </a:r>
            <a:r>
              <a:rPr lang="tr-TR" dirty="0" err="1" smtClean="0"/>
              <a:t>eğrisel</a:t>
            </a:r>
            <a:r>
              <a:rPr lang="tr-TR" dirty="0" smtClean="0"/>
              <a:t>) olarak açılmış oluklardır.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710" y="2411819"/>
            <a:ext cx="6119842" cy="3465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756" y="4437112"/>
            <a:ext cx="3130244" cy="2179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691551" y="2132856"/>
            <a:ext cx="105303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3138" indent="-973138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1</a:t>
            </a:r>
            <a:r>
              <a:rPr lang="tr-TR" sz="2000" b="1" dirty="0"/>
              <a:t>.9. Denge </a:t>
            </a:r>
          </a:p>
          <a:p>
            <a:pPr marL="973138" indent="-973138">
              <a:spcBef>
                <a:spcPts val="1200"/>
              </a:spcBef>
              <a:spcAft>
                <a:spcPts val="1200"/>
              </a:spcAft>
            </a:pPr>
            <a:r>
              <a:rPr lang="tr-TR" sz="2000" dirty="0" smtClean="0"/>
              <a:t>11.1.9.4</a:t>
            </a:r>
            <a:r>
              <a:rPr lang="tr-TR" sz="2000" dirty="0"/>
              <a:t>. Günlük hayatta kullanılan basit makinelerin işlevlerini açıklar.</a:t>
            </a:r>
          </a:p>
          <a:p>
            <a:pPr marL="1258888" indent="-285750">
              <a:spcBef>
                <a:spcPts val="1200"/>
              </a:spcBef>
              <a:spcAft>
                <a:spcPts val="1200"/>
              </a:spcAft>
            </a:pPr>
            <a:r>
              <a:rPr lang="tr-TR" sz="2000" dirty="0"/>
              <a:t>a. Basit makinelerin kaldıraç, basit makara, palanga, eğik düzlem, vida, çıkrık, çark ve kasnak ile sınırlı kalınır.</a:t>
            </a:r>
          </a:p>
          <a:p>
            <a:pPr marL="973138" indent="-973138">
              <a:spcBef>
                <a:spcPts val="1200"/>
              </a:spcBef>
              <a:spcAft>
                <a:spcPts val="1200"/>
              </a:spcAft>
            </a:pPr>
            <a:r>
              <a:rPr lang="tr-TR" sz="2000" dirty="0"/>
              <a:t>11.1.9.5. Denge koşullarını günlük hayatta kullanılan basit makinelere uygular ve verim hesabı yapar.</a:t>
            </a:r>
          </a:p>
          <a:p>
            <a:pPr marL="973138" indent="-973138">
              <a:spcBef>
                <a:spcPts val="1200"/>
              </a:spcBef>
              <a:spcAft>
                <a:spcPts val="1200"/>
              </a:spcAft>
            </a:pPr>
            <a:r>
              <a:rPr lang="tr-TR" sz="2000" dirty="0"/>
              <a:t>11.1.9.6. Günlük hayattaki bir problemi çözebilecek basit makine tasarlar ve yapar.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Vida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1442216"/>
            <a:ext cx="4608512" cy="1925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3717032"/>
            <a:ext cx="2644346" cy="2802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939" y="1227693"/>
            <a:ext cx="2588395" cy="3478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Çıkrık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670" y="16288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pPr marL="858838" indent="-858838"/>
            <a:r>
              <a:rPr lang="tr-TR" b="1" dirty="0" smtClean="0"/>
              <a:t>Tanım: </a:t>
            </a:r>
            <a:r>
              <a:rPr lang="tr-TR" dirty="0" smtClean="0"/>
              <a:t>Aynı eksen etrafında dönebilen yarıçapları farklı iki silindirden oluşan sisteme çıkrık denir.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596" y="2532635"/>
            <a:ext cx="3035980" cy="2129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361" y="3645024"/>
            <a:ext cx="5139881" cy="216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6196" y="4791248"/>
            <a:ext cx="2362200" cy="1933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Çıkrık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1412776"/>
            <a:ext cx="4981575" cy="2905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286" y="4247262"/>
            <a:ext cx="3910236" cy="2590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Çark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670" y="16288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pPr marL="858838" indent="-858838"/>
            <a:r>
              <a:rPr lang="tr-TR" b="1" dirty="0" smtClean="0"/>
              <a:t>Tanım: </a:t>
            </a:r>
            <a:r>
              <a:rPr lang="tr-TR" dirty="0" smtClean="0"/>
              <a:t>Dişlerle birbirini döndüren sistemlerdir. Kuvvetten kazanç olmaz. 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2322281"/>
            <a:ext cx="3456384" cy="2100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401" y="4583652"/>
            <a:ext cx="2993785" cy="2274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5566"/>
          <a:stretch/>
        </p:blipFill>
        <p:spPr>
          <a:xfrm>
            <a:off x="2953844" y="2953236"/>
            <a:ext cx="4078260" cy="2468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3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32826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Çark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70" y="1635929"/>
            <a:ext cx="8528111" cy="4529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361677" y="650989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Kasnak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2656933"/>
            <a:ext cx="2409056" cy="2216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403" y="2264598"/>
            <a:ext cx="3957635" cy="2050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446" y="4155566"/>
            <a:ext cx="4158082" cy="1866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685" y="5115595"/>
            <a:ext cx="260985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240" y="871562"/>
            <a:ext cx="3570741" cy="1785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06724" y="3468548"/>
            <a:ext cx="1729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</a:t>
            </a:r>
            <a:r>
              <a:rPr lang="tr-TR" baseline="-25000" dirty="0" smtClean="0"/>
              <a:t>a</a:t>
            </a:r>
            <a:r>
              <a:rPr lang="tr-TR" dirty="0" smtClean="0"/>
              <a:t> . </a:t>
            </a:r>
            <a:r>
              <a:rPr lang="tr-TR" dirty="0" err="1" smtClean="0"/>
              <a:t>r</a:t>
            </a:r>
            <a:r>
              <a:rPr lang="tr-TR" baseline="-25000" dirty="0" err="1" smtClean="0"/>
              <a:t>a</a:t>
            </a:r>
            <a:r>
              <a:rPr lang="tr-TR" dirty="0" smtClean="0"/>
              <a:t> = </a:t>
            </a:r>
            <a:r>
              <a:rPr lang="tr-TR" dirty="0" err="1" smtClean="0"/>
              <a:t>f</a:t>
            </a:r>
            <a:r>
              <a:rPr lang="tr-TR" baseline="-25000" dirty="0" err="1" smtClean="0"/>
              <a:t>b</a:t>
            </a:r>
            <a:r>
              <a:rPr lang="tr-TR" dirty="0" smtClean="0"/>
              <a:t> . R</a:t>
            </a:r>
            <a:r>
              <a:rPr lang="tr-TR" baseline="-25000" dirty="0" smtClean="0"/>
              <a:t>b</a:t>
            </a:r>
          </a:p>
          <a:p>
            <a:endParaRPr lang="tr-TR" dirty="0" smtClean="0"/>
          </a:p>
          <a:p>
            <a:r>
              <a:rPr lang="tr-TR" dirty="0" smtClean="0"/>
              <a:t>r : yarıçap</a:t>
            </a:r>
          </a:p>
          <a:p>
            <a:r>
              <a:rPr lang="tr-TR" dirty="0" smtClean="0"/>
              <a:t>f : tur sayısı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9695" y="1286885"/>
            <a:ext cx="4896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 marL="858838" indent="-858838"/>
            <a:r>
              <a:rPr lang="tr-TR" dirty="0" smtClean="0"/>
              <a:t>Tanım: Kayışlarla birbirini döndüren sistemlerdir. Kuvvetten kazanç olmaz.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82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Verim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31704" y="2924944"/>
                <a:ext cx="8064896" cy="613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𝑉𝑒𝑟𝑖𝑚</m:t>
                    </m:r>
                    <m:r>
                      <a:rPr lang="tr-TR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𝐴𝑙𝚤𝑛𝑎𝑛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İş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𝑉𝑒𝑟𝑖𝑙𝑒𝑛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İş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𝐴𝑙𝚤𝑛𝑎𝑛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𝐸𝑛𝑒𝑟𝑗𝑖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𝑉𝑒𝑟𝑖𝑙𝑒𝑛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𝐸𝑛𝑒𝑟𝑗𝑖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𝑘𝑎𝑧𝑎𝑛𝑑𝚤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𝑒𝑛𝑒𝑟𝑗𝑖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𝐾𝑢𝑣𝑣𝑒𝑡𝑖𝑛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𝑦𝑎𝑝𝑡𝚤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ş</m:t>
                        </m:r>
                      </m:den>
                    </m:f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2924944"/>
                <a:ext cx="8064896" cy="613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2783632" y="642918"/>
            <a:ext cx="9145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Calibri" pitchFamily="34" charset="0"/>
                <a:cs typeface="Calibri" pitchFamily="34" charset="0"/>
              </a:rPr>
              <a:t>Günlük Hayattaki Bir Sorunu Çözebilecek Bir Basit Makina Tasarlayalım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4535" y="1058213"/>
            <a:ext cx="729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Dünya’yı Yerinden Oynatabilir miyim?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3212976"/>
            <a:ext cx="5379561" cy="2808312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036" y="2046967"/>
            <a:ext cx="3963028" cy="3974321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16200000">
            <a:off x="10031105" y="4527326"/>
            <a:ext cx="377770" cy="14792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Left Brace 7"/>
          <p:cNvSpPr/>
          <p:nvPr/>
        </p:nvSpPr>
        <p:spPr>
          <a:xfrm rot="16200000">
            <a:off x="8399267" y="4343167"/>
            <a:ext cx="346226" cy="18159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8194712" y="550494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=?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10038717" y="5488921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=?</a:t>
            </a:r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B05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5680" y="6054774"/>
            <a:ext cx="3584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/>
              <a:t>https://www.youtube.com/watch?v=YlYEi0PgG1g</a:t>
            </a:r>
          </a:p>
        </p:txBody>
      </p:sp>
    </p:spTree>
    <p:extLst>
      <p:ext uri="{BB962C8B-B14F-4D97-AF65-F5344CB8AC3E}">
        <p14:creationId xmlns:p14="http://schemas.microsoft.com/office/powerpoint/2010/main" val="7304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752" y="761652"/>
            <a:ext cx="729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Bir Zayıf Kişi Dört Kuvvetliyi Yenebilir mi?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B050"/>
                </a:solidFill>
              </a:rPr>
              <a:t>Bir-</a:t>
            </a:r>
            <a:r>
              <a:rPr lang="tr-TR" sz="1600" dirty="0" err="1">
                <a:solidFill>
                  <a:srgbClr val="00B050"/>
                </a:solidFill>
              </a:rPr>
              <a:t>Dört’ü</a:t>
            </a:r>
            <a:r>
              <a:rPr lang="tr-TR" sz="1600" dirty="0">
                <a:solidFill>
                  <a:srgbClr val="00B05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40" y="1484784"/>
            <a:ext cx="4088932" cy="44109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5340" y="5924708"/>
            <a:ext cx="4001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https://www.youtube.com/watch?v=z6XyLQC_RRQ</a:t>
            </a:r>
          </a:p>
        </p:txBody>
      </p:sp>
    </p:spTree>
    <p:extLst>
      <p:ext uri="{BB962C8B-B14F-4D97-AF65-F5344CB8AC3E}">
        <p14:creationId xmlns:p14="http://schemas.microsoft.com/office/powerpoint/2010/main" val="30441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8612" y="76030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51784" y="1916832"/>
            <a:ext cx="36433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Dünya’yı Oynatabilir miyiz?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Bir-</a:t>
            </a:r>
            <a:r>
              <a:rPr lang="tr-TR" dirty="0" err="1" smtClean="0"/>
              <a:t>Dört’ü</a:t>
            </a:r>
            <a:r>
              <a:rPr lang="tr-TR" dirty="0" smtClean="0"/>
              <a:t> Yener mi?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Basit Makineler ve İşlevleri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Verim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Makine Tasarlama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Dünya’yı Oynatabilir miyiz?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Bir-</a:t>
            </a:r>
            <a:r>
              <a:rPr lang="tr-TR" dirty="0" err="1"/>
              <a:t>Dört’ü</a:t>
            </a:r>
            <a:r>
              <a:rPr lang="tr-TR" dirty="0"/>
              <a:t> Yener mi?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7728" y="847088"/>
            <a:ext cx="381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  <a:endParaRPr lang="tr-T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911" y="1556793"/>
            <a:ext cx="2291163" cy="18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443" r="58874"/>
          <a:stretch/>
        </p:blipFill>
        <p:spPr>
          <a:xfrm>
            <a:off x="6217920" y="1569967"/>
            <a:ext cx="1371600" cy="178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062" y="4357751"/>
            <a:ext cx="4982055" cy="1997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1841" y="58398"/>
            <a:ext cx="1563493" cy="2100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1740" y="4523191"/>
            <a:ext cx="3322099" cy="23348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0416" y="2599888"/>
            <a:ext cx="2351583" cy="1423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5847" y="1556792"/>
            <a:ext cx="1691786" cy="2264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1881" y="44624"/>
            <a:ext cx="214023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415680"/>
            <a:ext cx="3744416" cy="6208440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0200456" y="5949280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946354"/>
            <a:ext cx="5760640" cy="5172820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6312024" y="4878066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764704"/>
            <a:ext cx="4104456" cy="5902276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8544272" y="5021556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6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124744"/>
            <a:ext cx="5469352" cy="5359526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9912424" y="5211853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620687"/>
            <a:ext cx="4896544" cy="6202289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7032104" y="5733256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908720"/>
            <a:ext cx="5079786" cy="5328592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6816080" y="5021556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2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620688"/>
            <a:ext cx="4680520" cy="5979603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9554027" y="5805264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38" y="829339"/>
            <a:ext cx="4448196" cy="5407973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0056440" y="5200151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577733"/>
            <a:ext cx="3528392" cy="6015619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7528688" y="3933056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7108" y="71223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0291" y="1235456"/>
            <a:ext cx="55027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667108" y="1571612"/>
            <a:ext cx="657229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595680" y="1416505"/>
            <a:ext cx="33220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Nasıl Dengede Kalıyorlar?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Denge Şartları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Düzgün Geometrik Cisimlerin Ağırlık Merkezleri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Cisimlerin Kütle ve Ağırlık Merkezleri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Cisimlerin Kütle vs Ağırlık Merkezleri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Dengede Kalıyorlar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  <p:pic>
        <p:nvPicPr>
          <p:cNvPr id="12" name="Picture 4" descr="Image result for balancing s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6" y="1246012"/>
            <a:ext cx="3277618" cy="31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balancing bi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750" y="149051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tanding near the w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2066103"/>
            <a:ext cx="2555822" cy="1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0 Resim" descr="https://upload.wikimedia.org/wikipedia/tr/thumb/2/2f/Burj_Khalifa_building.jpg/170px-Burj_Khalifa_building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90434" y="1673502"/>
            <a:ext cx="1455778" cy="3385866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3466" y="5059368"/>
            <a:ext cx="4721206" cy="17540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Bir-</a:t>
            </a:r>
            <a:r>
              <a:rPr lang="tr-TR" sz="1600" dirty="0" err="1" smtClean="0">
                <a:solidFill>
                  <a:srgbClr val="FFC000"/>
                </a:solidFill>
              </a:rPr>
              <a:t>Dört’ü</a:t>
            </a:r>
            <a:r>
              <a:rPr lang="tr-TR" sz="1600" dirty="0" smtClean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5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669" y="692696"/>
            <a:ext cx="4927822" cy="4864645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8851076" y="4841983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908720"/>
            <a:ext cx="5278540" cy="5529899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9582136" y="5398316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628800"/>
            <a:ext cx="5641867" cy="4569446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6384032" y="5209447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91551" y="2060848"/>
            <a:ext cx="105303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3138" indent="-973138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/>
              <a:t>1</a:t>
            </a:r>
            <a:r>
              <a:rPr lang="tr-TR" sz="2000" b="1" dirty="0"/>
              <a:t>.9. Denge </a:t>
            </a:r>
          </a:p>
          <a:p>
            <a:pPr marL="973138" indent="-973138">
              <a:spcBef>
                <a:spcPts val="1200"/>
              </a:spcBef>
              <a:spcAft>
                <a:spcPts val="1200"/>
              </a:spcAft>
            </a:pPr>
            <a:r>
              <a:rPr lang="tr-TR" sz="2000" dirty="0" smtClean="0"/>
              <a:t>11.1.9.4</a:t>
            </a:r>
            <a:r>
              <a:rPr lang="tr-TR" sz="2000" dirty="0"/>
              <a:t>. Günlük hayatta kullanılan basit makinelerin işlevlerini açıklar.</a:t>
            </a:r>
          </a:p>
          <a:p>
            <a:pPr marL="1258888" indent="-285750">
              <a:spcBef>
                <a:spcPts val="1200"/>
              </a:spcBef>
              <a:spcAft>
                <a:spcPts val="1200"/>
              </a:spcAft>
            </a:pPr>
            <a:r>
              <a:rPr lang="tr-TR" sz="2000" dirty="0"/>
              <a:t>a. Basit makinelerin kaldıraç, basit makara, palanga, eğik düzlem, vida, çıkrık, çark ve kasnak ile sınırlı kalınır.</a:t>
            </a:r>
          </a:p>
          <a:p>
            <a:pPr marL="973138" indent="-973138">
              <a:spcBef>
                <a:spcPts val="1200"/>
              </a:spcBef>
              <a:spcAft>
                <a:spcPts val="1200"/>
              </a:spcAft>
            </a:pPr>
            <a:r>
              <a:rPr lang="tr-TR" sz="2000" dirty="0"/>
              <a:t>11.1.9.5. Denge koşullarını günlük hayatta kullanılan basit makinelere uygular ve verim hesabı yapar.</a:t>
            </a:r>
          </a:p>
          <a:p>
            <a:pPr marL="973138" indent="-973138">
              <a:spcBef>
                <a:spcPts val="1200"/>
              </a:spcBef>
              <a:spcAft>
                <a:spcPts val="1200"/>
              </a:spcAft>
            </a:pPr>
            <a:r>
              <a:rPr lang="tr-TR" sz="2000" dirty="0"/>
              <a:t>11.1.9.6. Günlük hayattaki bir problemi çözebilecek basit makine tasarlar ve yapar.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7" y="1430879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DÖNEMİN İLK HAFTASI NE </a:t>
            </a:r>
            <a:r>
              <a:rPr lang="tr-TR" sz="2800" b="1" dirty="0" smtClean="0"/>
              <a:t>ÖĞRENECEĞİZ?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97407" y="1844824"/>
            <a:ext cx="1070457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11.2.1. Elektriksel Kuvvet ve Elektrik Alanı</a:t>
            </a:r>
          </a:p>
          <a:p>
            <a:pPr marL="1139825" indent="-1139825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11.2.1.1. Yüklü cisimler arasındaki elektriksel kuvvetin bağlı olduğu değişkenleri analiz eder.  </a:t>
            </a:r>
          </a:p>
          <a:p>
            <a:pPr marL="1139825" indent="-284163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a. Öğrencilerin deney yaparak ve simülasyonlar kullanarak yüklü cisimler arasındaki elektriksel kuvveti (</a:t>
            </a:r>
            <a:r>
              <a:rPr lang="tr-TR" dirty="0" err="1" smtClean="0"/>
              <a:t>Coulomb</a:t>
            </a:r>
            <a:r>
              <a:rPr lang="tr-TR" dirty="0" smtClean="0"/>
              <a:t> yasası) etkileyen değişkenleri irdelemeleri ve matematiksel model oluşturmaları sağlanır.</a:t>
            </a:r>
          </a:p>
          <a:p>
            <a:pPr marL="1139825" indent="-284163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b. </a:t>
            </a:r>
            <a:r>
              <a:rPr lang="tr-TR" dirty="0" err="1" smtClean="0"/>
              <a:t>Coulomb</a:t>
            </a:r>
            <a:r>
              <a:rPr lang="tr-TR" dirty="0" smtClean="0"/>
              <a:t> sabitinin (k) ortamın elektriksel geçirgenliği ile ilişkisi vurgulanır.</a:t>
            </a:r>
          </a:p>
          <a:p>
            <a:pPr marL="1139825" indent="-1139825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 </a:t>
            </a:r>
          </a:p>
          <a:p>
            <a:pPr marL="1139825" indent="-1139825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11.2.1.2. Bir elektrik yükünün oluşturduğu elektriksel alanı açıklar ve elektriksel kuvvet ile ilişkilendirir. </a:t>
            </a:r>
          </a:p>
          <a:p>
            <a:pPr marL="1139825" indent="-284163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a. Öğrencilerin yüklü bir cismin oluşturduğu elektrik alan kuvvet çizgilerini çizmeleri ve elektrik alanının özelliklerini tartışmaları sağlanır.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596330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4535" y="1058213"/>
            <a:ext cx="729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Dünya’yı Yerinden Oynatabilir miyim?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15680" y="1916832"/>
            <a:ext cx="745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Bana yeterince uzun bir sopa verin Dünya’yı yerinden kaldırayım.</a:t>
            </a:r>
          </a:p>
          <a:p>
            <a:r>
              <a:rPr lang="tr-TR" dirty="0" err="1" smtClean="0"/>
              <a:t>Archimedes</a:t>
            </a:r>
            <a:r>
              <a:rPr lang="tr-TR" dirty="0" smtClean="0"/>
              <a:t> (Arşimet) 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42" y="2898562"/>
            <a:ext cx="3113853" cy="31227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00056" y="2780928"/>
            <a:ext cx="5379561" cy="2808312"/>
            <a:chOff x="6600056" y="2780928"/>
            <a:chExt cx="5379561" cy="2808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0056" y="2780928"/>
              <a:ext cx="5379561" cy="2808312"/>
            </a:xfrm>
            <a:prstGeom prst="rect">
              <a:avLst/>
            </a:prstGeom>
          </p:spPr>
        </p:pic>
        <p:sp>
          <p:nvSpPr>
            <p:cNvPr id="7" name="Left Brace 6"/>
            <p:cNvSpPr/>
            <p:nvPr/>
          </p:nvSpPr>
          <p:spPr>
            <a:xfrm rot="16200000">
              <a:off x="9743073" y="4095278"/>
              <a:ext cx="377770" cy="147922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8111235" y="3911119"/>
              <a:ext cx="346226" cy="181599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06680" y="5072896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=?</a:t>
              </a:r>
              <a:endParaRPr lang="tr-T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50685" y="5056873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r>
                <a:rPr lang="en-US" dirty="0" smtClean="0"/>
                <a:t>=?</a:t>
              </a:r>
              <a:endParaRPr lang="tr-TR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Bir-</a:t>
            </a:r>
            <a:r>
              <a:rPr lang="tr-TR" sz="1600" dirty="0" err="1" smtClean="0">
                <a:solidFill>
                  <a:srgbClr val="FFC000"/>
                </a:solidFill>
              </a:rPr>
              <a:t>Dört’ü</a:t>
            </a:r>
            <a:r>
              <a:rPr lang="tr-TR" sz="1600" dirty="0" smtClean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752" y="761652"/>
            <a:ext cx="729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Bir Zayıf Kişi Dört Kuvvetliyi Yenebilir mi?</a:t>
            </a:r>
            <a:endParaRPr lang="tr-TR" sz="2800" b="1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40" y="1484784"/>
            <a:ext cx="4088932" cy="4410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Bir-</a:t>
            </a:r>
            <a:r>
              <a:rPr lang="tr-TR" sz="1600" dirty="0" err="1" smtClean="0">
                <a:solidFill>
                  <a:srgbClr val="00B050"/>
                </a:solidFill>
              </a:rPr>
              <a:t>Dört’ü</a:t>
            </a:r>
            <a:r>
              <a:rPr lang="tr-TR" sz="1600" dirty="0" smtClean="0">
                <a:solidFill>
                  <a:srgbClr val="00B05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5340" y="5924708"/>
            <a:ext cx="4001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https://www.youtube.com/watch?v=z6XyLQC_RRQ</a:t>
            </a:r>
          </a:p>
        </p:txBody>
      </p:sp>
    </p:spTree>
    <p:extLst>
      <p:ext uri="{BB962C8B-B14F-4D97-AF65-F5344CB8AC3E}">
        <p14:creationId xmlns:p14="http://schemas.microsoft.com/office/powerpoint/2010/main" val="30862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Basit Makineler ve İşlevleri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803" y="1243826"/>
            <a:ext cx="6096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Kaldıraç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Basit Makara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Palanga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Eğik Düzlem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Çıkrık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Çark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Kasnak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Basit Makineler ve İşlevleri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670" y="16288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Hayatımızı kolaylaştıran araçlardır.</a:t>
            </a:r>
          </a:p>
          <a:p>
            <a:endParaRPr lang="tr-TR" dirty="0" smtClean="0"/>
          </a:p>
          <a:p>
            <a:r>
              <a:rPr lang="tr-TR" dirty="0" smtClean="0"/>
              <a:t>W = F . x</a:t>
            </a: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3503712" y="472514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Kuvvetten kazanç sağlayabilirler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Yoldan kazanç sağlayabilirler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Uygulanacak kuvvetin yönünü değiştirebilirler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Kaldıraç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670" y="16288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pPr marL="858838" indent="-858838"/>
            <a:r>
              <a:rPr lang="tr-TR" dirty="0" smtClean="0"/>
              <a:t>Tanım: Sabit bir destek etrafında hareket edebilen çubuklardır. 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538" y="4695385"/>
            <a:ext cx="5327622" cy="1912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768" y="2780928"/>
            <a:ext cx="2590800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360" y="1880247"/>
            <a:ext cx="2663811" cy="2671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8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12604</TotalTime>
  <Words>1872</Words>
  <Application>Microsoft Office PowerPoint</Application>
  <PresentationFormat>Widescreen</PresentationFormat>
  <Paragraphs>585</Paragraphs>
  <Slides>45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Cambria Math</vt:lpstr>
      <vt:lpstr>Lucida Sans Unicode</vt:lpstr>
      <vt:lpstr>Times New Roman</vt:lpstr>
      <vt:lpstr>Verdana</vt:lpstr>
      <vt:lpstr>Wingdings</vt:lpstr>
      <vt:lpstr>Wingdings 2</vt:lpstr>
      <vt:lpstr>Wingdings 3</vt:lpstr>
      <vt:lpstr>Kalabalık</vt:lpstr>
      <vt:lpstr>11. SINIF: KUVVET ve HAREKET ÜNİTESİ   Denge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549</cp:revision>
  <cp:lastPrinted>2017-01-07T07:06:34Z</cp:lastPrinted>
  <dcterms:created xsi:type="dcterms:W3CDTF">2016-04-01T12:40:28Z</dcterms:created>
  <dcterms:modified xsi:type="dcterms:W3CDTF">2017-01-13T22:42:42Z</dcterms:modified>
</cp:coreProperties>
</file>