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1" r:id="rId1"/>
  </p:sldMasterIdLst>
  <p:notesMasterIdLst>
    <p:notesMasterId r:id="rId47"/>
  </p:notesMasterIdLst>
  <p:handoutMasterIdLst>
    <p:handoutMasterId r:id="rId48"/>
  </p:handoutMasterIdLst>
  <p:sldIdLst>
    <p:sldId id="365" r:id="rId2"/>
    <p:sldId id="366" r:id="rId3"/>
    <p:sldId id="367" r:id="rId4"/>
    <p:sldId id="372" r:id="rId5"/>
    <p:sldId id="475" r:id="rId6"/>
    <p:sldId id="441" r:id="rId7"/>
    <p:sldId id="394" r:id="rId8"/>
    <p:sldId id="442" r:id="rId9"/>
    <p:sldId id="443" r:id="rId10"/>
    <p:sldId id="453" r:id="rId11"/>
    <p:sldId id="458" r:id="rId12"/>
    <p:sldId id="459" r:id="rId13"/>
    <p:sldId id="460" r:id="rId14"/>
    <p:sldId id="444" r:id="rId15"/>
    <p:sldId id="445" r:id="rId16"/>
    <p:sldId id="451" r:id="rId17"/>
    <p:sldId id="461" r:id="rId18"/>
    <p:sldId id="446" r:id="rId19"/>
    <p:sldId id="447" r:id="rId20"/>
    <p:sldId id="452" r:id="rId21"/>
    <p:sldId id="448" r:id="rId22"/>
    <p:sldId id="454" r:id="rId23"/>
    <p:sldId id="449" r:id="rId24"/>
    <p:sldId id="455" r:id="rId25"/>
    <p:sldId id="450" r:id="rId26"/>
    <p:sldId id="456" r:id="rId27"/>
    <p:sldId id="457" r:id="rId28"/>
    <p:sldId id="476" r:id="rId29"/>
    <p:sldId id="477" r:id="rId30"/>
    <p:sldId id="403" r:id="rId31"/>
    <p:sldId id="435" r:id="rId32"/>
    <p:sldId id="462" r:id="rId33"/>
    <p:sldId id="463" r:id="rId34"/>
    <p:sldId id="464" r:id="rId35"/>
    <p:sldId id="465" r:id="rId36"/>
    <p:sldId id="467" r:id="rId37"/>
    <p:sldId id="468" r:id="rId38"/>
    <p:sldId id="469" r:id="rId39"/>
    <p:sldId id="470" r:id="rId40"/>
    <p:sldId id="471" r:id="rId41"/>
    <p:sldId id="472" r:id="rId42"/>
    <p:sldId id="473" r:id="rId43"/>
    <p:sldId id="429" r:id="rId44"/>
    <p:sldId id="371" r:id="rId45"/>
    <p:sldId id="370" r:id="rId46"/>
  </p:sldIdLst>
  <p:sldSz cx="12192000" cy="6858000"/>
  <p:notesSz cx="6669088" cy="9926638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B" lastIdx="3" clrIdx="0">
    <p:extLst>
      <p:ext uri="{19B8F6BF-5375-455C-9EA6-DF929625EA0E}">
        <p15:presenceInfo xmlns:p15="http://schemas.microsoft.com/office/powerpoint/2012/main" userId="Auth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85" autoAdjust="0"/>
    <p:restoredTop sz="86600" autoAdjust="0"/>
  </p:normalViewPr>
  <p:slideViewPr>
    <p:cSldViewPr snapToObjects="1">
      <p:cViewPr>
        <p:scale>
          <a:sx n="50" d="100"/>
          <a:sy n="50" d="100"/>
        </p:scale>
        <p:origin x="2172" y="10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B36436-C5E2-40CD-A32F-0358155F7B57}" type="datetimeFigureOut">
              <a:rPr lang="tr-TR" smtClean="0"/>
              <a:t>13.01.2017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2EE0D1-4967-4D9C-B770-84B6340C84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0509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ED1A8-8F54-4CFC-A53A-4B1CACC2D8B3}" type="datetimeFigureOut">
              <a:rPr lang="tr-TR" smtClean="0"/>
              <a:pPr/>
              <a:t>13.01.2017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7CE48-F3B0-4932-B93F-8E112BAB35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7350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Derse</a:t>
            </a:r>
            <a:r>
              <a:rPr lang="en-US" dirty="0" smtClean="0"/>
              <a:t> </a:t>
            </a:r>
            <a:r>
              <a:rPr lang="en-US" dirty="0" err="1" smtClean="0"/>
              <a:t>ba</a:t>
            </a:r>
            <a:r>
              <a:rPr lang="tr-TR" dirty="0" err="1" smtClean="0"/>
              <a:t>şlı</a:t>
            </a:r>
            <a:r>
              <a:rPr lang="en-US" dirty="0" err="1" smtClean="0"/>
              <a:t>ıyoruz</a:t>
            </a:r>
            <a:r>
              <a:rPr lang="en-US" dirty="0" smtClean="0"/>
              <a:t>. </a:t>
            </a:r>
            <a:r>
              <a:rPr lang="en-US" dirty="0" err="1" smtClean="0"/>
              <a:t>İlk</a:t>
            </a:r>
            <a:r>
              <a:rPr lang="en-US" dirty="0" smtClean="0"/>
              <a:t> </a:t>
            </a:r>
            <a:r>
              <a:rPr lang="en-US" dirty="0" err="1" smtClean="0"/>
              <a:t>Sunu</a:t>
            </a:r>
            <a:r>
              <a:rPr lang="tr-TR" dirty="0" smtClean="0"/>
              <a:t>…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65786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26280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38371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81828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2668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32279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88261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29660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82612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925526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https://www.youtube.com/watch?v=5gq3Vm4vifU</a:t>
            </a:r>
          </a:p>
          <a:p>
            <a:endParaRPr lang="en-US" dirty="0" smtClean="0"/>
          </a:p>
          <a:p>
            <a:r>
              <a:rPr lang="en-US" dirty="0" smtClean="0"/>
              <a:t>Vida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taşıma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89729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Kazanımların</a:t>
            </a:r>
            <a:r>
              <a:rPr lang="en-US" dirty="0" smtClean="0"/>
              <a:t> </a:t>
            </a:r>
            <a:r>
              <a:rPr lang="en-US" dirty="0" err="1" smtClean="0"/>
              <a:t>önemini</a:t>
            </a:r>
            <a:r>
              <a:rPr lang="en-US" dirty="0" smtClean="0"/>
              <a:t> </a:t>
            </a:r>
            <a:r>
              <a:rPr lang="en-US" dirty="0" err="1" smtClean="0"/>
              <a:t>vurgulayalım</a:t>
            </a:r>
            <a:r>
              <a:rPr lang="en-US" dirty="0" smtClean="0"/>
              <a:t>. </a:t>
            </a:r>
            <a:r>
              <a:rPr lang="en-US" dirty="0" err="1" smtClean="0"/>
              <a:t>Niye</a:t>
            </a:r>
            <a:r>
              <a:rPr lang="en-US" dirty="0" smtClean="0"/>
              <a:t> </a:t>
            </a:r>
            <a:r>
              <a:rPr lang="en-US" dirty="0" err="1" smtClean="0"/>
              <a:t>paylaşmaya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görüyoruz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14030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https://www.youtube.com/watch?v=5gq3Vm4vifU</a:t>
            </a:r>
          </a:p>
          <a:p>
            <a:endParaRPr lang="en-US" dirty="0" smtClean="0"/>
          </a:p>
          <a:p>
            <a:r>
              <a:rPr lang="en-US" dirty="0" smtClean="0"/>
              <a:t>Vida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taşıma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94988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904565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733800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461836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341002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795056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43596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67997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dirty="0" smtClean="0"/>
          </a:p>
          <a:p>
            <a:pPr marL="228600" indent="-228600">
              <a:buAutoNum type="arabicPeriod"/>
            </a:pP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764190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dirty="0" smtClean="0"/>
          </a:p>
          <a:p>
            <a:pPr marL="228600" indent="-228600">
              <a:buAutoNum type="arabicPeriod"/>
            </a:pP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51054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051761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02871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Kazanımların</a:t>
            </a:r>
            <a:r>
              <a:rPr lang="en-US" dirty="0" smtClean="0"/>
              <a:t> </a:t>
            </a:r>
            <a:r>
              <a:rPr lang="en-US" dirty="0" err="1" smtClean="0"/>
              <a:t>önemini</a:t>
            </a:r>
            <a:r>
              <a:rPr lang="en-US" dirty="0" smtClean="0"/>
              <a:t> </a:t>
            </a:r>
            <a:r>
              <a:rPr lang="en-US" dirty="0" err="1" smtClean="0"/>
              <a:t>vurgulayalım</a:t>
            </a:r>
            <a:r>
              <a:rPr lang="en-US" dirty="0" smtClean="0"/>
              <a:t>. </a:t>
            </a:r>
            <a:r>
              <a:rPr lang="en-US" dirty="0" err="1" smtClean="0"/>
              <a:t>Niye</a:t>
            </a:r>
            <a:r>
              <a:rPr lang="en-US" dirty="0" smtClean="0"/>
              <a:t> </a:t>
            </a:r>
            <a:r>
              <a:rPr lang="en-US" dirty="0" err="1" smtClean="0"/>
              <a:t>paylaşmaya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görüyoruz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43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14030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45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84682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39680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dirty="0" smtClean="0"/>
          </a:p>
          <a:p>
            <a:pPr marL="228600" indent="-228600">
              <a:buAutoNum type="arabicPeriod"/>
            </a:pP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46393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dirty="0" smtClean="0"/>
          </a:p>
          <a:p>
            <a:pPr marL="228600" indent="-228600">
              <a:buAutoNum type="arabicPeriod"/>
            </a:pP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35275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36233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45574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4632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13.01.2017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13.01.2017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13.01.2017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13.01.2017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13.01.2017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Köşeli Çift Ayraç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13.01.2017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13.01.2017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13.01.2017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13.01.2017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/>
          <a:p>
            <a:fld id="{CA160B30-60EE-45FA-8251-617A49E60C36}" type="datetimeFigureOut">
              <a:rPr lang="tr-TR" smtClean="0"/>
              <a:pPr/>
              <a:t>13.01.2017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13.01.2017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13.01.2017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89" r:id="rId8"/>
    <p:sldLayoutId id="2147483990" r:id="rId9"/>
    <p:sldLayoutId id="2147483991" r:id="rId10"/>
    <p:sldLayoutId id="2147483992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emf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5gq3Vm4vifU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emf"/><Relationship Id="rId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hyperlink" Target="https://www.youtube.com/watch?v=YlYEi0PgG1g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z6XyLQC_RRQ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4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10" Type="http://schemas.openxmlformats.org/officeDocument/2006/relationships/image" Target="../media/image60.png"/><Relationship Id="rId4" Type="http://schemas.openxmlformats.org/officeDocument/2006/relationships/image" Target="../media/image23.png"/><Relationship Id="rId9" Type="http://schemas.openxmlformats.org/officeDocument/2006/relationships/image" Target="../media/image59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z6XyLQC_RRQ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9410" y="1500174"/>
            <a:ext cx="9435645" cy="2406549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latin typeface="Calibri" pitchFamily="34" charset="0"/>
                <a:cs typeface="Calibri" pitchFamily="34" charset="0"/>
              </a:rPr>
              <a:t>11. 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SINIF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:</a:t>
            </a:r>
            <a:br>
              <a:rPr lang="en-US" dirty="0" smtClean="0">
                <a:latin typeface="Calibri" pitchFamily="34" charset="0"/>
                <a:cs typeface="Calibri" pitchFamily="34" charset="0"/>
              </a:rPr>
            </a:br>
            <a:r>
              <a:rPr lang="tr-TR" dirty="0" smtClean="0">
                <a:latin typeface="Calibri" pitchFamily="34" charset="0"/>
                <a:cs typeface="Calibri" pitchFamily="34" charset="0"/>
              </a:rPr>
              <a:t>KUVVET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tr-TR" cap="none" dirty="0" smtClean="0">
                <a:latin typeface="Calibri" pitchFamily="34" charset="0"/>
                <a:cs typeface="Calibri" pitchFamily="34" charset="0"/>
              </a:rPr>
              <a:t>ve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HAREKET 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ÜNİTESİ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en-US" dirty="0" smtClean="0">
                <a:latin typeface="Calibri" pitchFamily="34" charset="0"/>
                <a:cs typeface="Calibri" pitchFamily="34" charset="0"/>
              </a:rPr>
            </a:br>
            <a:r>
              <a:rPr lang="en-US" dirty="0">
                <a:latin typeface="Calibri" pitchFamily="34" charset="0"/>
                <a:cs typeface="Calibri" pitchFamily="34" charset="0"/>
              </a:rPr>
              <a:t/>
            </a:r>
            <a:br>
              <a:rPr lang="en-US" dirty="0">
                <a:latin typeface="Calibri" pitchFamily="34" charset="0"/>
                <a:cs typeface="Calibri" pitchFamily="34" charset="0"/>
              </a:rPr>
            </a:b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tr-TR" cap="none" dirty="0" smtClean="0">
                <a:latin typeface="Calibri" pitchFamily="34" charset="0"/>
                <a:cs typeface="Calibri" pitchFamily="34" charset="0"/>
              </a:rPr>
              <a:t>Denge</a:t>
            </a:r>
            <a:endParaRPr lang="tr-TR" cap="none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0248" y="4437112"/>
            <a:ext cx="7948602" cy="849835"/>
          </a:xfrm>
        </p:spPr>
        <p:txBody>
          <a:bodyPr>
            <a:noAutofit/>
          </a:bodyPr>
          <a:lstStyle/>
          <a:p>
            <a:pPr algn="ctr"/>
            <a:r>
              <a:rPr lang="tr-TR" sz="2400" b="1" dirty="0" smtClean="0">
                <a:latin typeface="Calibri" pitchFamily="34" charset="0"/>
                <a:cs typeface="Calibri" pitchFamily="34" charset="0"/>
              </a:rPr>
              <a:t>Doç. </a:t>
            </a: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Dr. Ali ERYILMAZ</a:t>
            </a:r>
            <a:endParaRPr lang="tr-TR" sz="2400" b="1" dirty="0" smtClean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099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35 Metin kutusu"/>
          <p:cNvSpPr txBox="1"/>
          <p:nvPr/>
        </p:nvSpPr>
        <p:spPr>
          <a:xfrm>
            <a:off x="3595670" y="642918"/>
            <a:ext cx="66437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>
                <a:latin typeface="Calibri" pitchFamily="34" charset="0"/>
                <a:cs typeface="Calibri" pitchFamily="34" charset="0"/>
              </a:rPr>
              <a:t>Kaldıraç</a:t>
            </a:r>
            <a:endParaRPr lang="tr-TR" sz="32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1744" y="1536258"/>
            <a:ext cx="2880320" cy="276712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8008" y="4611942"/>
            <a:ext cx="3456384" cy="218168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20136" y="1536258"/>
            <a:ext cx="4808132" cy="240406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590" y="952847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Bir-</a:t>
            </a:r>
            <a:r>
              <a:rPr lang="tr-TR" sz="1600" dirty="0" err="1">
                <a:solidFill>
                  <a:srgbClr val="FFC000"/>
                </a:solidFill>
              </a:rPr>
              <a:t>Dört’ü</a:t>
            </a:r>
            <a:r>
              <a:rPr lang="tr-TR" sz="1600" dirty="0">
                <a:solidFill>
                  <a:srgbClr val="FFC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5944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35 Metin kutusu"/>
          <p:cNvSpPr txBox="1"/>
          <p:nvPr/>
        </p:nvSpPr>
        <p:spPr>
          <a:xfrm>
            <a:off x="3595670" y="642918"/>
            <a:ext cx="66437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>
                <a:latin typeface="Calibri" pitchFamily="34" charset="0"/>
                <a:cs typeface="Calibri" pitchFamily="34" charset="0"/>
              </a:rPr>
              <a:t>Kaldıraç</a:t>
            </a:r>
            <a:endParaRPr lang="tr-TR" sz="32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0674" y="548465"/>
            <a:ext cx="3712451" cy="35035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3992" y="4362601"/>
            <a:ext cx="2736304" cy="213565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7115" y="1449762"/>
            <a:ext cx="3375620" cy="245295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590" y="952847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Bir-</a:t>
            </a:r>
            <a:r>
              <a:rPr lang="tr-TR" sz="1600" dirty="0" err="1">
                <a:solidFill>
                  <a:srgbClr val="FFC000"/>
                </a:solidFill>
              </a:rPr>
              <a:t>Dört’ü</a:t>
            </a:r>
            <a:r>
              <a:rPr lang="tr-TR" sz="1600" dirty="0">
                <a:solidFill>
                  <a:srgbClr val="FFC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10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35 Metin kutusu"/>
          <p:cNvSpPr txBox="1"/>
          <p:nvPr/>
        </p:nvSpPr>
        <p:spPr>
          <a:xfrm>
            <a:off x="3595670" y="642918"/>
            <a:ext cx="66437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>
                <a:latin typeface="Calibri" pitchFamily="34" charset="0"/>
                <a:cs typeface="Calibri" pitchFamily="34" charset="0"/>
              </a:rPr>
              <a:t>Kaldıraç</a:t>
            </a:r>
            <a:endParaRPr lang="tr-TR" sz="32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5156" y="3974123"/>
            <a:ext cx="3514726" cy="251999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6157" y="1700808"/>
            <a:ext cx="6094119" cy="1800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590" y="952847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Bir-</a:t>
            </a:r>
            <a:r>
              <a:rPr lang="tr-TR" sz="1600" dirty="0" err="1">
                <a:solidFill>
                  <a:srgbClr val="FFC000"/>
                </a:solidFill>
              </a:rPr>
              <a:t>Dört’ü</a:t>
            </a:r>
            <a:r>
              <a:rPr lang="tr-TR" sz="1600" dirty="0">
                <a:solidFill>
                  <a:srgbClr val="FFC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338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35 Metin kutusu"/>
          <p:cNvSpPr txBox="1"/>
          <p:nvPr/>
        </p:nvSpPr>
        <p:spPr>
          <a:xfrm>
            <a:off x="3595670" y="642918"/>
            <a:ext cx="66437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>
                <a:latin typeface="Calibri" pitchFamily="34" charset="0"/>
                <a:cs typeface="Calibri" pitchFamily="34" charset="0"/>
              </a:rPr>
              <a:t>Kaldıraç</a:t>
            </a:r>
            <a:endParaRPr lang="tr-TR" sz="32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9736" y="1700808"/>
            <a:ext cx="7344816" cy="251688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9856" y="4217696"/>
            <a:ext cx="3133616" cy="231668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00256" y="4217696"/>
            <a:ext cx="3327098" cy="261399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590" y="952847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Bir-</a:t>
            </a:r>
            <a:r>
              <a:rPr lang="tr-TR" sz="1600" dirty="0" err="1">
                <a:solidFill>
                  <a:srgbClr val="FFC000"/>
                </a:solidFill>
              </a:rPr>
              <a:t>Dört’ü</a:t>
            </a:r>
            <a:r>
              <a:rPr lang="tr-TR" sz="1600" dirty="0">
                <a:solidFill>
                  <a:srgbClr val="FFC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887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35 Metin kutusu"/>
          <p:cNvSpPr txBox="1"/>
          <p:nvPr/>
        </p:nvSpPr>
        <p:spPr>
          <a:xfrm>
            <a:off x="3595670" y="642918"/>
            <a:ext cx="66437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>
                <a:latin typeface="Calibri" pitchFamily="34" charset="0"/>
                <a:cs typeface="Calibri" pitchFamily="34" charset="0"/>
              </a:rPr>
              <a:t>Basit Makara</a:t>
            </a:r>
            <a:endParaRPr lang="tr-TR" sz="3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41132" y="1701531"/>
            <a:ext cx="552419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dirty="0" smtClean="0"/>
          </a:p>
          <a:p>
            <a:pPr marL="803275" indent="-803275"/>
            <a:r>
              <a:rPr lang="tr-TR" dirty="0" smtClean="0"/>
              <a:t>Tanım: Çevresinden geçen ip çekildiğinde yalnızca dönme hareketi yapabilen makaralara sabit makaralar denir.</a:t>
            </a:r>
            <a:endParaRPr lang="en-US" dirty="0" smtClean="0"/>
          </a:p>
          <a:p>
            <a:pPr marL="803275" indent="-803275"/>
            <a:endParaRPr lang="en-US" dirty="0"/>
          </a:p>
          <a:p>
            <a:pPr marL="803275" indent="-803275"/>
            <a:endParaRPr lang="tr-TR" dirty="0" smtClean="0"/>
          </a:p>
          <a:p>
            <a:pPr marL="803275"/>
            <a:r>
              <a:rPr lang="tr-TR" dirty="0" smtClean="0"/>
              <a:t>Yükün makaranın eksenine asıldığı makaralara hareketli Makara denir.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2543" y="1701531"/>
            <a:ext cx="4105275" cy="21240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4032" y="4221088"/>
            <a:ext cx="4610100" cy="23526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590" y="952847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Bir-</a:t>
            </a:r>
            <a:r>
              <a:rPr lang="tr-TR" sz="1600" dirty="0" err="1">
                <a:solidFill>
                  <a:srgbClr val="FFC000"/>
                </a:solidFill>
              </a:rPr>
              <a:t>Dört’ü</a:t>
            </a:r>
            <a:r>
              <a:rPr lang="tr-TR" sz="1600" dirty="0">
                <a:solidFill>
                  <a:srgbClr val="FFC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744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35 Metin kutusu"/>
          <p:cNvSpPr txBox="1"/>
          <p:nvPr/>
        </p:nvSpPr>
        <p:spPr>
          <a:xfrm>
            <a:off x="3595670" y="642918"/>
            <a:ext cx="66437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>
                <a:latin typeface="Calibri" pitchFamily="34" charset="0"/>
                <a:cs typeface="Calibri" pitchFamily="34" charset="0"/>
              </a:rPr>
              <a:t>Palangalar</a:t>
            </a:r>
            <a:endParaRPr lang="tr-TR" sz="3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595670" y="162880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tr-TR" dirty="0" smtClean="0"/>
          </a:p>
          <a:p>
            <a:pPr marL="803275" indent="-803275"/>
            <a:r>
              <a:rPr lang="tr-TR" dirty="0" smtClean="0"/>
              <a:t>Tanım: Hareketli ve sabit makaralardan oluşan sisteme denir.</a:t>
            </a:r>
            <a:endParaRPr lang="tr-T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1744" y="3506887"/>
            <a:ext cx="7344117" cy="237038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590" y="952847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Bir-</a:t>
            </a:r>
            <a:r>
              <a:rPr lang="tr-TR" sz="1600" dirty="0" err="1">
                <a:solidFill>
                  <a:srgbClr val="FFC000"/>
                </a:solidFill>
              </a:rPr>
              <a:t>Dört’ü</a:t>
            </a:r>
            <a:r>
              <a:rPr lang="tr-TR" sz="1600" dirty="0">
                <a:solidFill>
                  <a:srgbClr val="FFC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813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35 Metin kutusu"/>
          <p:cNvSpPr txBox="1"/>
          <p:nvPr/>
        </p:nvSpPr>
        <p:spPr>
          <a:xfrm>
            <a:off x="3595670" y="642918"/>
            <a:ext cx="66437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>
                <a:latin typeface="Calibri" pitchFamily="34" charset="0"/>
                <a:cs typeface="Calibri" pitchFamily="34" charset="0"/>
              </a:rPr>
              <a:t>Palangalar</a:t>
            </a:r>
            <a:endParaRPr lang="tr-TR" sz="32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9806" y="1412776"/>
            <a:ext cx="4857750" cy="501015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0296" y="1419414"/>
            <a:ext cx="3383160" cy="45298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590" y="952847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Bir-</a:t>
            </a:r>
            <a:r>
              <a:rPr lang="tr-TR" sz="1600" dirty="0" err="1">
                <a:solidFill>
                  <a:srgbClr val="FFC000"/>
                </a:solidFill>
              </a:rPr>
              <a:t>Dört’ü</a:t>
            </a:r>
            <a:r>
              <a:rPr lang="tr-TR" sz="1600" dirty="0">
                <a:solidFill>
                  <a:srgbClr val="FFC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525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35 Metin kutusu"/>
          <p:cNvSpPr txBox="1"/>
          <p:nvPr/>
        </p:nvSpPr>
        <p:spPr>
          <a:xfrm>
            <a:off x="3595670" y="642918"/>
            <a:ext cx="66437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Calibri" pitchFamily="34" charset="0"/>
                <a:cs typeface="Calibri" pitchFamily="34" charset="0"/>
              </a:rPr>
              <a:t>Palangalar</a:t>
            </a:r>
            <a:endParaRPr lang="tr-TR" sz="32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3752" y="1628800"/>
            <a:ext cx="1527946" cy="464159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9976" y="1628800"/>
            <a:ext cx="5946173" cy="475252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590" y="952847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Bir-</a:t>
            </a:r>
            <a:r>
              <a:rPr lang="tr-TR" sz="1600" dirty="0" err="1">
                <a:solidFill>
                  <a:srgbClr val="FFC000"/>
                </a:solidFill>
              </a:rPr>
              <a:t>Dört’ü</a:t>
            </a:r>
            <a:r>
              <a:rPr lang="tr-TR" sz="1600" dirty="0">
                <a:solidFill>
                  <a:srgbClr val="FFC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110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35 Metin kutusu"/>
          <p:cNvSpPr txBox="1"/>
          <p:nvPr/>
        </p:nvSpPr>
        <p:spPr>
          <a:xfrm>
            <a:off x="3595670" y="642918"/>
            <a:ext cx="66437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>
                <a:latin typeface="Calibri" pitchFamily="34" charset="0"/>
                <a:cs typeface="Calibri" pitchFamily="34" charset="0"/>
              </a:rPr>
              <a:t>Eğik Düzlem</a:t>
            </a:r>
            <a:endParaRPr lang="tr-TR" sz="3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595670" y="1651824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tr-TR" dirty="0" smtClean="0"/>
          </a:p>
          <a:p>
            <a:pPr marL="858838" indent="-858838"/>
            <a:r>
              <a:rPr lang="tr-TR" dirty="0" smtClean="0"/>
              <a:t>Tanım: İki ucu arasında yükseklik farkı bulunan yüzeylere denir. </a:t>
            </a:r>
            <a:endParaRPr lang="tr-T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5670" y="2780928"/>
            <a:ext cx="4581525" cy="25241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8247" y="5200362"/>
            <a:ext cx="3662147" cy="146899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80005" y="3280990"/>
            <a:ext cx="3000375" cy="1524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590" y="952847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Bir-</a:t>
            </a:r>
            <a:r>
              <a:rPr lang="tr-TR" sz="1600" dirty="0" err="1">
                <a:solidFill>
                  <a:srgbClr val="FFC000"/>
                </a:solidFill>
              </a:rPr>
              <a:t>Dört’ü</a:t>
            </a:r>
            <a:r>
              <a:rPr lang="tr-TR" sz="1600" dirty="0">
                <a:solidFill>
                  <a:srgbClr val="FFC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395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2594" y="636016"/>
            <a:ext cx="3030070" cy="3030070"/>
          </a:xfrm>
          <a:prstGeom prst="rect">
            <a:avLst/>
          </a:prstGeom>
        </p:spPr>
      </p:pic>
      <p:sp>
        <p:nvSpPr>
          <p:cNvPr id="36" name="35 Metin kutusu"/>
          <p:cNvSpPr txBox="1"/>
          <p:nvPr/>
        </p:nvSpPr>
        <p:spPr>
          <a:xfrm>
            <a:off x="3021214" y="636016"/>
            <a:ext cx="66437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Calibri" pitchFamily="34" charset="0"/>
                <a:cs typeface="Calibri" pitchFamily="34" charset="0"/>
              </a:rPr>
              <a:t>Vida</a:t>
            </a:r>
            <a:endParaRPr lang="tr-TR" sz="3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97710" y="1220791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tr-TR" dirty="0" smtClean="0"/>
          </a:p>
          <a:p>
            <a:pPr marL="858838" indent="-858838"/>
            <a:r>
              <a:rPr lang="tr-TR" dirty="0" smtClean="0"/>
              <a:t>Tanım: Düzgün bir silindirik veya konik bir yüzey üzerine helisel (</a:t>
            </a:r>
            <a:r>
              <a:rPr lang="tr-TR" dirty="0" err="1" smtClean="0"/>
              <a:t>eğrisel</a:t>
            </a:r>
            <a:r>
              <a:rPr lang="tr-TR" dirty="0" smtClean="0"/>
              <a:t>) olarak açılmış oluklardır.</a:t>
            </a:r>
          </a:p>
          <a:p>
            <a:r>
              <a:rPr lang="tr-TR" dirty="0" smtClean="0"/>
              <a:t> </a:t>
            </a:r>
            <a:endParaRPr lang="tr-T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97710" y="2411819"/>
            <a:ext cx="6119842" cy="346545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61756" y="4437112"/>
            <a:ext cx="3130244" cy="217988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590" y="952847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Bir-</a:t>
            </a:r>
            <a:r>
              <a:rPr lang="tr-TR" sz="1600" dirty="0" err="1">
                <a:solidFill>
                  <a:srgbClr val="FFC000"/>
                </a:solidFill>
              </a:rPr>
              <a:t>Dört’ü</a:t>
            </a:r>
            <a:r>
              <a:rPr lang="tr-TR" sz="1600" dirty="0">
                <a:solidFill>
                  <a:srgbClr val="FFC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168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8257" y="1311159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Ne Öğreneceğiz: KAZANIMLAR</a:t>
            </a:r>
            <a:endParaRPr lang="tr-T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691551" y="2132856"/>
            <a:ext cx="10530349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73138" indent="-973138">
              <a:spcBef>
                <a:spcPts val="1200"/>
              </a:spcBef>
              <a:spcAft>
                <a:spcPts val="1200"/>
              </a:spcAft>
            </a:pPr>
            <a:r>
              <a:rPr lang="en-US" sz="2000" b="1" dirty="0"/>
              <a:t>1</a:t>
            </a:r>
            <a:r>
              <a:rPr lang="tr-TR" sz="2000" b="1" dirty="0"/>
              <a:t>.9. Denge </a:t>
            </a:r>
          </a:p>
          <a:p>
            <a:pPr marL="973138" indent="-973138">
              <a:spcBef>
                <a:spcPts val="1200"/>
              </a:spcBef>
              <a:spcAft>
                <a:spcPts val="1200"/>
              </a:spcAft>
            </a:pPr>
            <a:r>
              <a:rPr lang="tr-TR" sz="2000" dirty="0" smtClean="0"/>
              <a:t>11.1.9.4</a:t>
            </a:r>
            <a:r>
              <a:rPr lang="tr-TR" sz="2000" dirty="0"/>
              <a:t>. Günlük hayatta kullanılan basit makinelerin işlevlerini açıklar.</a:t>
            </a:r>
          </a:p>
          <a:p>
            <a:pPr marL="1258888" indent="-285750">
              <a:spcBef>
                <a:spcPts val="1200"/>
              </a:spcBef>
              <a:spcAft>
                <a:spcPts val="1200"/>
              </a:spcAft>
            </a:pPr>
            <a:r>
              <a:rPr lang="tr-TR" sz="2000" dirty="0"/>
              <a:t>a. Basit makinelerin kaldıraç, basit makara, palanga, eğik düzlem, vida, çıkrık, çark ve kasnak ile sınırlı kalınır.</a:t>
            </a:r>
          </a:p>
          <a:p>
            <a:pPr marL="973138" indent="-973138">
              <a:spcBef>
                <a:spcPts val="1200"/>
              </a:spcBef>
              <a:spcAft>
                <a:spcPts val="1200"/>
              </a:spcAft>
            </a:pPr>
            <a:r>
              <a:rPr lang="tr-TR" sz="2000" dirty="0"/>
              <a:t>11.1.9.5. Denge koşullarını günlük hayatta kullanılan basit makinelere uygular ve verim hesabı yapar.</a:t>
            </a:r>
          </a:p>
          <a:p>
            <a:pPr marL="973138" indent="-973138">
              <a:spcBef>
                <a:spcPts val="1200"/>
              </a:spcBef>
              <a:spcAft>
                <a:spcPts val="1200"/>
              </a:spcAft>
            </a:pPr>
            <a:r>
              <a:rPr lang="tr-TR" sz="2000" dirty="0"/>
              <a:t>11.1.9.6. Günlük hayattaki bir problemi çözebilecek basit makine tasarlar ve yapar.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28800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35 Metin kutusu"/>
          <p:cNvSpPr txBox="1"/>
          <p:nvPr/>
        </p:nvSpPr>
        <p:spPr>
          <a:xfrm>
            <a:off x="3595670" y="642918"/>
            <a:ext cx="66437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Calibri" pitchFamily="34" charset="0"/>
                <a:cs typeface="Calibri" pitchFamily="34" charset="0"/>
              </a:rPr>
              <a:t>Vida</a:t>
            </a:r>
            <a:endParaRPr lang="tr-TR" sz="32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9736" y="1442216"/>
            <a:ext cx="4608512" cy="192574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7928" y="3717032"/>
            <a:ext cx="2644346" cy="280203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35939" y="1227693"/>
            <a:ext cx="2588395" cy="347876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590" y="952847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Bir-</a:t>
            </a:r>
            <a:r>
              <a:rPr lang="tr-TR" sz="1600" dirty="0" err="1">
                <a:solidFill>
                  <a:srgbClr val="FFC000"/>
                </a:solidFill>
              </a:rPr>
              <a:t>Dört’ü</a:t>
            </a:r>
            <a:r>
              <a:rPr lang="tr-TR" sz="1600" dirty="0">
                <a:solidFill>
                  <a:srgbClr val="FFC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997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35 Metin kutusu"/>
          <p:cNvSpPr txBox="1"/>
          <p:nvPr/>
        </p:nvSpPr>
        <p:spPr>
          <a:xfrm>
            <a:off x="3595670" y="642918"/>
            <a:ext cx="66437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>
                <a:latin typeface="Calibri" pitchFamily="34" charset="0"/>
                <a:cs typeface="Calibri" pitchFamily="34" charset="0"/>
              </a:rPr>
              <a:t>Çıkrık</a:t>
            </a:r>
            <a:endParaRPr lang="tr-TR" sz="3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595670" y="1628800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tr-TR" dirty="0" smtClean="0"/>
          </a:p>
          <a:p>
            <a:pPr marL="858838" indent="-858838"/>
            <a:r>
              <a:rPr lang="tr-TR" b="1" dirty="0" smtClean="0"/>
              <a:t>Tanım: </a:t>
            </a:r>
            <a:r>
              <a:rPr lang="tr-TR" dirty="0" smtClean="0"/>
              <a:t>Aynı eksen etrafında dönebilen yarıçapları farklı iki silindirden oluşan sisteme çıkrık denir.</a:t>
            </a:r>
            <a:endParaRPr lang="tr-T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4596" y="2532635"/>
            <a:ext cx="3035980" cy="21297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3361" y="3645024"/>
            <a:ext cx="5139881" cy="21602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16196" y="4791248"/>
            <a:ext cx="2362200" cy="19335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590" y="952847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Bir-</a:t>
            </a:r>
            <a:r>
              <a:rPr lang="tr-TR" sz="1600" dirty="0" err="1">
                <a:solidFill>
                  <a:srgbClr val="FFC000"/>
                </a:solidFill>
              </a:rPr>
              <a:t>Dört’ü</a:t>
            </a:r>
            <a:r>
              <a:rPr lang="tr-TR" sz="1600" dirty="0">
                <a:solidFill>
                  <a:srgbClr val="FFC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845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35 Metin kutusu"/>
          <p:cNvSpPr txBox="1"/>
          <p:nvPr/>
        </p:nvSpPr>
        <p:spPr>
          <a:xfrm>
            <a:off x="3595670" y="642918"/>
            <a:ext cx="66437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Calibri" pitchFamily="34" charset="0"/>
                <a:cs typeface="Calibri" pitchFamily="34" charset="0"/>
              </a:rPr>
              <a:t>Çıkrık</a:t>
            </a:r>
            <a:endParaRPr lang="tr-TR" sz="32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5880" y="1412776"/>
            <a:ext cx="4981575" cy="29051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4286" y="4247262"/>
            <a:ext cx="3910236" cy="259055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590" y="952847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Bir-</a:t>
            </a:r>
            <a:r>
              <a:rPr lang="tr-TR" sz="1600" dirty="0" err="1">
                <a:solidFill>
                  <a:srgbClr val="FFC000"/>
                </a:solidFill>
              </a:rPr>
              <a:t>Dört’ü</a:t>
            </a:r>
            <a:r>
              <a:rPr lang="tr-TR" sz="1600" dirty="0">
                <a:solidFill>
                  <a:srgbClr val="FFC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974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35 Metin kutusu"/>
          <p:cNvSpPr txBox="1"/>
          <p:nvPr/>
        </p:nvSpPr>
        <p:spPr>
          <a:xfrm>
            <a:off x="3595670" y="642918"/>
            <a:ext cx="66437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>
                <a:latin typeface="Calibri" pitchFamily="34" charset="0"/>
                <a:cs typeface="Calibri" pitchFamily="34" charset="0"/>
              </a:rPr>
              <a:t>Çark</a:t>
            </a:r>
            <a:endParaRPr lang="tr-TR" sz="3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595670" y="162880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tr-TR" dirty="0" smtClean="0"/>
          </a:p>
          <a:p>
            <a:pPr marL="858838" indent="-858838"/>
            <a:r>
              <a:rPr lang="tr-TR" b="1" dirty="0" smtClean="0"/>
              <a:t>Tanım: </a:t>
            </a:r>
            <a:r>
              <a:rPr lang="tr-TR" dirty="0" smtClean="0"/>
              <a:t>Dişlerle birbirini döndüren sistemlerdir. Kuvvetten kazanç olmaz. </a:t>
            </a:r>
            <a:endParaRPr lang="tr-T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2264" y="2322281"/>
            <a:ext cx="3456384" cy="210023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6401" y="4583652"/>
            <a:ext cx="2993785" cy="227434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b="15566"/>
          <a:stretch/>
        </p:blipFill>
        <p:spPr>
          <a:xfrm>
            <a:off x="2953844" y="2953236"/>
            <a:ext cx="4078260" cy="24688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590" y="952847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Bir-</a:t>
            </a:r>
            <a:r>
              <a:rPr lang="tr-TR" sz="1600" dirty="0" err="1">
                <a:solidFill>
                  <a:srgbClr val="FFC000"/>
                </a:solidFill>
              </a:rPr>
              <a:t>Dört’ü</a:t>
            </a:r>
            <a:r>
              <a:rPr lang="tr-TR" sz="1600" dirty="0">
                <a:solidFill>
                  <a:srgbClr val="FFC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236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4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35 Metin kutusu"/>
          <p:cNvSpPr txBox="1"/>
          <p:nvPr/>
        </p:nvSpPr>
        <p:spPr>
          <a:xfrm>
            <a:off x="3595670" y="632826"/>
            <a:ext cx="66437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Calibri" pitchFamily="34" charset="0"/>
                <a:cs typeface="Calibri" pitchFamily="34" charset="0"/>
              </a:rPr>
              <a:t>Çark</a:t>
            </a:r>
            <a:endParaRPr lang="tr-TR" sz="32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5670" y="1635929"/>
            <a:ext cx="8528111" cy="45293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590" y="952847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Bir-</a:t>
            </a:r>
            <a:r>
              <a:rPr lang="tr-TR" sz="1600" dirty="0" err="1">
                <a:solidFill>
                  <a:srgbClr val="FFC000"/>
                </a:solidFill>
              </a:rPr>
              <a:t>Dört’ü</a:t>
            </a:r>
            <a:r>
              <a:rPr lang="tr-TR" sz="1600" dirty="0">
                <a:solidFill>
                  <a:srgbClr val="FFC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43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35 Metin kutusu"/>
          <p:cNvSpPr txBox="1"/>
          <p:nvPr/>
        </p:nvSpPr>
        <p:spPr>
          <a:xfrm>
            <a:off x="3361677" y="650989"/>
            <a:ext cx="66437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>
                <a:latin typeface="Calibri" pitchFamily="34" charset="0"/>
                <a:cs typeface="Calibri" pitchFamily="34" charset="0"/>
              </a:rPr>
              <a:t>Kasnak</a:t>
            </a:r>
            <a:endParaRPr lang="tr-TR" sz="32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0336" y="2656933"/>
            <a:ext cx="2409056" cy="221633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7403" y="2264598"/>
            <a:ext cx="3957635" cy="205058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2446" y="4155566"/>
            <a:ext cx="4158082" cy="186689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36685" y="5115595"/>
            <a:ext cx="2609850" cy="1752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56240" y="871562"/>
            <a:ext cx="3570741" cy="178537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006724" y="3468548"/>
            <a:ext cx="172996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f</a:t>
            </a:r>
            <a:r>
              <a:rPr lang="tr-TR" baseline="-25000" dirty="0" smtClean="0"/>
              <a:t>a</a:t>
            </a:r>
            <a:r>
              <a:rPr lang="tr-TR" dirty="0" smtClean="0"/>
              <a:t> . </a:t>
            </a:r>
            <a:r>
              <a:rPr lang="tr-TR" dirty="0" err="1" smtClean="0"/>
              <a:t>r</a:t>
            </a:r>
            <a:r>
              <a:rPr lang="tr-TR" baseline="-25000" dirty="0" err="1" smtClean="0"/>
              <a:t>a</a:t>
            </a:r>
            <a:r>
              <a:rPr lang="tr-TR" dirty="0" smtClean="0"/>
              <a:t> = </a:t>
            </a:r>
            <a:r>
              <a:rPr lang="tr-TR" dirty="0" err="1" smtClean="0"/>
              <a:t>f</a:t>
            </a:r>
            <a:r>
              <a:rPr lang="tr-TR" baseline="-25000" dirty="0" err="1" smtClean="0"/>
              <a:t>b</a:t>
            </a:r>
            <a:r>
              <a:rPr lang="tr-TR" dirty="0" smtClean="0"/>
              <a:t> . R</a:t>
            </a:r>
            <a:r>
              <a:rPr lang="tr-TR" baseline="-25000" dirty="0" smtClean="0"/>
              <a:t>b</a:t>
            </a:r>
          </a:p>
          <a:p>
            <a:endParaRPr lang="tr-TR" dirty="0" smtClean="0"/>
          </a:p>
          <a:p>
            <a:r>
              <a:rPr lang="tr-TR" dirty="0" smtClean="0"/>
              <a:t>r : yarıçap</a:t>
            </a:r>
          </a:p>
          <a:p>
            <a:r>
              <a:rPr lang="tr-TR" dirty="0" smtClean="0"/>
              <a:t>f : tur sayısı</a:t>
            </a:r>
            <a:endParaRPr lang="tr-TR" dirty="0"/>
          </a:p>
        </p:txBody>
      </p:sp>
      <p:sp>
        <p:nvSpPr>
          <p:cNvPr id="10" name="TextBox 9"/>
          <p:cNvSpPr txBox="1"/>
          <p:nvPr/>
        </p:nvSpPr>
        <p:spPr>
          <a:xfrm>
            <a:off x="15590" y="952847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Bir-</a:t>
            </a:r>
            <a:r>
              <a:rPr lang="tr-TR" sz="1600" dirty="0" err="1">
                <a:solidFill>
                  <a:srgbClr val="FFC000"/>
                </a:solidFill>
              </a:rPr>
              <a:t>Dört’ü</a:t>
            </a:r>
            <a:r>
              <a:rPr lang="tr-TR" sz="1600" dirty="0">
                <a:solidFill>
                  <a:srgbClr val="FFC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59695" y="1286885"/>
            <a:ext cx="489654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dirty="0" smtClean="0"/>
          </a:p>
          <a:p>
            <a:pPr marL="858838" indent="-858838"/>
            <a:r>
              <a:rPr lang="tr-TR" dirty="0" smtClean="0"/>
              <a:t>Tanım: Kayışlarla birbirini döndüren sistemlerdir. Kuvvetten kazanç olmaz.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18283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35 Metin kutusu"/>
          <p:cNvSpPr txBox="1"/>
          <p:nvPr/>
        </p:nvSpPr>
        <p:spPr>
          <a:xfrm>
            <a:off x="3595670" y="642918"/>
            <a:ext cx="66437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>
                <a:latin typeface="Calibri" pitchFamily="34" charset="0"/>
                <a:cs typeface="Calibri" pitchFamily="34" charset="0"/>
              </a:rPr>
              <a:t>Verim</a:t>
            </a:r>
            <a:endParaRPr lang="tr-TR" sz="3200" dirty="0">
              <a:latin typeface="Calibri" pitchFamily="34" charset="0"/>
              <a:cs typeface="Calibri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431704" y="2924944"/>
                <a:ext cx="8064896" cy="61375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𝑉𝑒𝑟𝑖𝑚</m:t>
                    </m:r>
                    <m:r>
                      <a:rPr lang="tr-TR" sz="24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𝐴𝑙𝚤𝑛𝑎𝑛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İş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𝑉𝑒𝑟𝑖𝑙𝑒𝑛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İş</m:t>
                        </m:r>
                      </m:den>
                    </m:f>
                  </m:oMath>
                </a14:m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tr-TR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𝐴𝑙𝚤𝑛𝑎𝑛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𝐸𝑛𝑒𝑟𝑗𝑖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𝑉𝑒𝑟𝑖𝑙𝑒𝑛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𝐸𝑛𝑒𝑟𝑗𝑖</m:t>
                        </m:r>
                      </m:den>
                    </m:f>
                  </m:oMath>
                </a14:m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tr-TR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ü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ü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𝑘𝑎𝑧𝑎𝑛𝑑𝚤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ğ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𝚤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𝑒𝑛𝑒𝑟𝑗𝑖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𝐾𝑢𝑣𝑣𝑒𝑡𝑖𝑛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𝑦𝑎𝑝𝑡𝚤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ğ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𝚤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ş</m:t>
                        </m:r>
                      </m:den>
                    </m:f>
                  </m:oMath>
                </a14:m>
                <a:endParaRPr lang="tr-TR" sz="2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1704" y="2924944"/>
                <a:ext cx="8064896" cy="61375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5590" y="952847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Bir-</a:t>
            </a:r>
            <a:r>
              <a:rPr lang="tr-TR" sz="1600" dirty="0" err="1">
                <a:solidFill>
                  <a:srgbClr val="FFC000"/>
                </a:solidFill>
              </a:rPr>
              <a:t>Dört’ü</a:t>
            </a:r>
            <a:r>
              <a:rPr lang="tr-TR" sz="1600" dirty="0">
                <a:solidFill>
                  <a:srgbClr val="FFC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9778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35 Metin kutusu"/>
          <p:cNvSpPr txBox="1"/>
          <p:nvPr/>
        </p:nvSpPr>
        <p:spPr>
          <a:xfrm>
            <a:off x="2783632" y="642918"/>
            <a:ext cx="91450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dirty="0" smtClean="0">
                <a:latin typeface="Calibri" pitchFamily="34" charset="0"/>
                <a:cs typeface="Calibri" pitchFamily="34" charset="0"/>
              </a:rPr>
              <a:t>Günlük Hayattaki Bir Sorunu Çözebilecek Bir Basit Makina Tasarlayalım</a:t>
            </a:r>
            <a:endParaRPr lang="tr-TR" sz="3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590" y="952847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Bir-</a:t>
            </a:r>
            <a:r>
              <a:rPr lang="tr-TR" sz="1600" dirty="0" err="1">
                <a:solidFill>
                  <a:srgbClr val="FFC000"/>
                </a:solidFill>
              </a:rPr>
              <a:t>Dört’ü</a:t>
            </a:r>
            <a:r>
              <a:rPr lang="tr-TR" sz="1600" dirty="0">
                <a:solidFill>
                  <a:srgbClr val="FFC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603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44535" y="1058213"/>
            <a:ext cx="72981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Dünya’yı Yerinden Oynatabilir miyim?</a:t>
            </a:r>
            <a:endParaRPr lang="tr-TR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8088" y="3212976"/>
            <a:ext cx="5379561" cy="2808312"/>
          </a:xfrm>
          <a:prstGeom prst="rect">
            <a:avLst/>
          </a:prstGeom>
        </p:spPr>
      </p:pic>
      <p:pic>
        <p:nvPicPr>
          <p:cNvPr id="5" name="Picture 4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9036" y="2046967"/>
            <a:ext cx="3963028" cy="3974321"/>
          </a:xfrm>
          <a:prstGeom prst="rect">
            <a:avLst/>
          </a:prstGeom>
        </p:spPr>
      </p:pic>
      <p:sp>
        <p:nvSpPr>
          <p:cNvPr id="7" name="Left Brace 6"/>
          <p:cNvSpPr/>
          <p:nvPr/>
        </p:nvSpPr>
        <p:spPr>
          <a:xfrm rot="16200000">
            <a:off x="10031105" y="4527326"/>
            <a:ext cx="377770" cy="147922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Left Brace 7"/>
          <p:cNvSpPr/>
          <p:nvPr/>
        </p:nvSpPr>
        <p:spPr>
          <a:xfrm rot="16200000">
            <a:off x="8399267" y="4343167"/>
            <a:ext cx="346226" cy="1815997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TextBox 8"/>
          <p:cNvSpPr txBox="1"/>
          <p:nvPr/>
        </p:nvSpPr>
        <p:spPr>
          <a:xfrm>
            <a:off x="8194712" y="5504944"/>
            <a:ext cx="707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X</a:t>
            </a:r>
            <a:r>
              <a:rPr lang="en-US" baseline="-25000" dirty="0" smtClean="0"/>
              <a:t>1</a:t>
            </a:r>
            <a:r>
              <a:rPr lang="en-US" dirty="0" smtClean="0"/>
              <a:t>=?</a:t>
            </a:r>
            <a:endParaRPr lang="tr-TR" dirty="0"/>
          </a:p>
        </p:txBody>
      </p:sp>
      <p:sp>
        <p:nvSpPr>
          <p:cNvPr id="10" name="TextBox 9"/>
          <p:cNvSpPr txBox="1"/>
          <p:nvPr/>
        </p:nvSpPr>
        <p:spPr>
          <a:xfrm>
            <a:off x="10038717" y="5488921"/>
            <a:ext cx="707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X</a:t>
            </a:r>
            <a:r>
              <a:rPr lang="en-US" baseline="-25000" dirty="0" smtClean="0"/>
              <a:t>2</a:t>
            </a:r>
            <a:r>
              <a:rPr lang="en-US" dirty="0" smtClean="0"/>
              <a:t>=?</a:t>
            </a:r>
            <a:endParaRPr lang="tr-TR" dirty="0"/>
          </a:p>
        </p:txBody>
      </p:sp>
      <p:sp>
        <p:nvSpPr>
          <p:cNvPr id="12" name="TextBox 11"/>
          <p:cNvSpPr txBox="1"/>
          <p:nvPr/>
        </p:nvSpPr>
        <p:spPr>
          <a:xfrm>
            <a:off x="15590" y="952847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00B05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Bir-</a:t>
            </a:r>
            <a:r>
              <a:rPr lang="tr-TR" sz="1600" dirty="0" err="1">
                <a:solidFill>
                  <a:srgbClr val="FFC000"/>
                </a:solidFill>
              </a:rPr>
              <a:t>Dört’ü</a:t>
            </a:r>
            <a:r>
              <a:rPr lang="tr-TR" sz="1600" dirty="0">
                <a:solidFill>
                  <a:srgbClr val="FFC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15680" y="6054774"/>
            <a:ext cx="35846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100" dirty="0"/>
              <a:t>https://www.youtube.com/watch?v=YlYEi0PgG1g</a:t>
            </a:r>
          </a:p>
        </p:txBody>
      </p:sp>
    </p:spTree>
    <p:extLst>
      <p:ext uri="{BB962C8B-B14F-4D97-AF65-F5344CB8AC3E}">
        <p14:creationId xmlns:p14="http://schemas.microsoft.com/office/powerpoint/2010/main" val="73041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  <p:bldP spid="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63752" y="761652"/>
            <a:ext cx="72981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Bir Zayıf Kişi Dört Kuvvetliyi Yenebilir mi?</a:t>
            </a:r>
            <a:endParaRPr lang="tr-TR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5590" y="952847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00B050"/>
                </a:solidFill>
              </a:rPr>
              <a:t>Bir-</a:t>
            </a:r>
            <a:r>
              <a:rPr lang="tr-TR" sz="1600" dirty="0" err="1">
                <a:solidFill>
                  <a:srgbClr val="00B050"/>
                </a:solidFill>
              </a:rPr>
              <a:t>Dört’ü</a:t>
            </a:r>
            <a:r>
              <a:rPr lang="tr-TR" sz="1600" dirty="0">
                <a:solidFill>
                  <a:srgbClr val="00B05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  <p:pic>
        <p:nvPicPr>
          <p:cNvPr id="5" name="Picture 4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5340" y="1484784"/>
            <a:ext cx="4088932" cy="441092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55340" y="5924708"/>
            <a:ext cx="40014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/>
              <a:t>https://www.youtube.com/watch?v=z6XyLQC_RRQ</a:t>
            </a:r>
          </a:p>
        </p:txBody>
      </p:sp>
    </p:spTree>
    <p:extLst>
      <p:ext uri="{BB962C8B-B14F-4D97-AF65-F5344CB8AC3E}">
        <p14:creationId xmlns:p14="http://schemas.microsoft.com/office/powerpoint/2010/main" val="3044107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38612" y="760302"/>
            <a:ext cx="4857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Bugün Neler Öğreneceğiz?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4151784" y="1916832"/>
            <a:ext cx="364333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Dünya’yı Oynatabilir miyiz?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Bir-</a:t>
            </a:r>
            <a:r>
              <a:rPr lang="tr-TR" dirty="0" err="1" smtClean="0"/>
              <a:t>Dört’ü</a:t>
            </a:r>
            <a:r>
              <a:rPr lang="tr-TR" dirty="0" smtClean="0"/>
              <a:t> Yener mi?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Basit Makineler ve İşlevleri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Verim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Makine Tasarlama</a:t>
            </a:r>
            <a:endParaRPr lang="en-US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Dünya’yı Oynatabilir miyiz?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Bir-</a:t>
            </a:r>
            <a:r>
              <a:rPr lang="tr-TR" dirty="0" err="1"/>
              <a:t>Dört’ü</a:t>
            </a:r>
            <a:r>
              <a:rPr lang="tr-TR" dirty="0"/>
              <a:t> Yener mi?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Soru Çözümü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474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47728" y="847088"/>
            <a:ext cx="3815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Günün Özeti</a:t>
            </a:r>
            <a:endParaRPr lang="tr-TR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5590" y="952847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Bir-</a:t>
            </a:r>
            <a:r>
              <a:rPr lang="tr-TR" sz="1600" dirty="0" err="1">
                <a:solidFill>
                  <a:srgbClr val="FF0000"/>
                </a:solidFill>
              </a:rPr>
              <a:t>Dört’ü</a:t>
            </a:r>
            <a:r>
              <a:rPr lang="tr-TR" sz="1600" dirty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2911" y="1556793"/>
            <a:ext cx="2291163" cy="18002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l="1443" r="58874"/>
          <a:stretch/>
        </p:blipFill>
        <p:spPr>
          <a:xfrm>
            <a:off x="6217920" y="1569967"/>
            <a:ext cx="1371600" cy="178833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03062" y="4357751"/>
            <a:ext cx="4982055" cy="199779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61841" y="58398"/>
            <a:ext cx="1563493" cy="210059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61740" y="4523191"/>
            <a:ext cx="3322099" cy="233480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40416" y="2599888"/>
            <a:ext cx="2351583" cy="142360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15847" y="1556792"/>
            <a:ext cx="1691786" cy="22648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41881" y="44624"/>
            <a:ext cx="2140237" cy="144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849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1738282" y="257839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8128" y="415680"/>
            <a:ext cx="3744416" cy="6208440"/>
          </a:xfrm>
          <a:prstGeom prst="rect">
            <a:avLst/>
          </a:prstGeom>
        </p:spPr>
      </p:pic>
      <p:sp>
        <p:nvSpPr>
          <p:cNvPr id="11" name="10 Oval"/>
          <p:cNvSpPr/>
          <p:nvPr/>
        </p:nvSpPr>
        <p:spPr>
          <a:xfrm>
            <a:off x="10200456" y="5949280"/>
            <a:ext cx="571504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15590" y="1024855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Bir-</a:t>
            </a:r>
            <a:r>
              <a:rPr lang="tr-TR" sz="1600" dirty="0" err="1">
                <a:solidFill>
                  <a:srgbClr val="FF0000"/>
                </a:solidFill>
              </a:rPr>
              <a:t>Dört’ü</a:t>
            </a:r>
            <a:r>
              <a:rPr lang="tr-TR" sz="1600" dirty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Soru Çözümü</a:t>
            </a:r>
            <a:endParaRPr lang="tr-TR" sz="16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1738282" y="257839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2024" y="946354"/>
            <a:ext cx="5760640" cy="5172820"/>
          </a:xfrm>
          <a:prstGeom prst="rect">
            <a:avLst/>
          </a:prstGeom>
        </p:spPr>
      </p:pic>
      <p:sp>
        <p:nvSpPr>
          <p:cNvPr id="11" name="10 Oval"/>
          <p:cNvSpPr/>
          <p:nvPr/>
        </p:nvSpPr>
        <p:spPr>
          <a:xfrm>
            <a:off x="6312024" y="4878066"/>
            <a:ext cx="571504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15590" y="1024855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Bir-</a:t>
            </a:r>
            <a:r>
              <a:rPr lang="tr-TR" sz="1600" dirty="0" err="1">
                <a:solidFill>
                  <a:srgbClr val="FF0000"/>
                </a:solidFill>
              </a:rPr>
              <a:t>Dört’ü</a:t>
            </a:r>
            <a:r>
              <a:rPr lang="tr-TR" sz="1600" dirty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Soru Çözümü</a:t>
            </a:r>
            <a:endParaRPr lang="tr-TR" sz="1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027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1738282" y="257839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0176" y="764704"/>
            <a:ext cx="4104456" cy="5902276"/>
          </a:xfrm>
          <a:prstGeom prst="rect">
            <a:avLst/>
          </a:prstGeom>
        </p:spPr>
      </p:pic>
      <p:sp>
        <p:nvSpPr>
          <p:cNvPr id="11" name="10 Oval"/>
          <p:cNvSpPr/>
          <p:nvPr/>
        </p:nvSpPr>
        <p:spPr>
          <a:xfrm>
            <a:off x="8544272" y="5021556"/>
            <a:ext cx="571504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TextBox 4"/>
          <p:cNvSpPr txBox="1"/>
          <p:nvPr/>
        </p:nvSpPr>
        <p:spPr>
          <a:xfrm>
            <a:off x="15590" y="1024855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Bir-</a:t>
            </a:r>
            <a:r>
              <a:rPr lang="tr-TR" sz="1600" dirty="0" err="1">
                <a:solidFill>
                  <a:srgbClr val="FF0000"/>
                </a:solidFill>
              </a:rPr>
              <a:t>Dört’ü</a:t>
            </a:r>
            <a:r>
              <a:rPr lang="tr-TR" sz="1600" dirty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Soru Çözümü</a:t>
            </a:r>
            <a:endParaRPr lang="tr-TR" sz="1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464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1738282" y="257839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0056" y="1124744"/>
            <a:ext cx="5469352" cy="5359526"/>
          </a:xfrm>
          <a:prstGeom prst="rect">
            <a:avLst/>
          </a:prstGeom>
        </p:spPr>
      </p:pic>
      <p:sp>
        <p:nvSpPr>
          <p:cNvPr id="11" name="10 Oval"/>
          <p:cNvSpPr/>
          <p:nvPr/>
        </p:nvSpPr>
        <p:spPr>
          <a:xfrm>
            <a:off x="9912424" y="5211853"/>
            <a:ext cx="571504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TextBox 4"/>
          <p:cNvSpPr txBox="1"/>
          <p:nvPr/>
        </p:nvSpPr>
        <p:spPr>
          <a:xfrm>
            <a:off x="15590" y="1024855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Bir-</a:t>
            </a:r>
            <a:r>
              <a:rPr lang="tr-TR" sz="1600" dirty="0" err="1">
                <a:solidFill>
                  <a:srgbClr val="FF0000"/>
                </a:solidFill>
              </a:rPr>
              <a:t>Dört’ü</a:t>
            </a:r>
            <a:r>
              <a:rPr lang="tr-TR" sz="1600" dirty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Soru Çözümü</a:t>
            </a:r>
            <a:endParaRPr lang="tr-TR" sz="1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4495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1738282" y="257839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2104" y="620687"/>
            <a:ext cx="4896544" cy="6202289"/>
          </a:xfrm>
          <a:prstGeom prst="rect">
            <a:avLst/>
          </a:prstGeom>
        </p:spPr>
      </p:pic>
      <p:sp>
        <p:nvSpPr>
          <p:cNvPr id="11" name="10 Oval"/>
          <p:cNvSpPr/>
          <p:nvPr/>
        </p:nvSpPr>
        <p:spPr>
          <a:xfrm>
            <a:off x="7032104" y="5733256"/>
            <a:ext cx="571504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TextBox 4"/>
          <p:cNvSpPr txBox="1"/>
          <p:nvPr/>
        </p:nvSpPr>
        <p:spPr>
          <a:xfrm>
            <a:off x="15590" y="1024855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Bir-</a:t>
            </a:r>
            <a:r>
              <a:rPr lang="tr-TR" sz="1600" dirty="0" err="1">
                <a:solidFill>
                  <a:srgbClr val="FF0000"/>
                </a:solidFill>
              </a:rPr>
              <a:t>Dört’ü</a:t>
            </a:r>
            <a:r>
              <a:rPr lang="tr-TR" sz="1600" dirty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Soru Çözümü</a:t>
            </a:r>
            <a:endParaRPr lang="tr-TR" sz="1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0353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1738282" y="257839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6080" y="908720"/>
            <a:ext cx="5079786" cy="5328592"/>
          </a:xfrm>
          <a:prstGeom prst="rect">
            <a:avLst/>
          </a:prstGeom>
        </p:spPr>
      </p:pic>
      <p:sp>
        <p:nvSpPr>
          <p:cNvPr id="11" name="10 Oval"/>
          <p:cNvSpPr/>
          <p:nvPr/>
        </p:nvSpPr>
        <p:spPr>
          <a:xfrm>
            <a:off x="6816080" y="5021556"/>
            <a:ext cx="571504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TextBox 4"/>
          <p:cNvSpPr txBox="1"/>
          <p:nvPr/>
        </p:nvSpPr>
        <p:spPr>
          <a:xfrm>
            <a:off x="15590" y="1024855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Bir-</a:t>
            </a:r>
            <a:r>
              <a:rPr lang="tr-TR" sz="1600" dirty="0" err="1">
                <a:solidFill>
                  <a:srgbClr val="FF0000"/>
                </a:solidFill>
              </a:rPr>
              <a:t>Dört’ü</a:t>
            </a:r>
            <a:r>
              <a:rPr lang="tr-TR" sz="1600" dirty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Soru Çözümü</a:t>
            </a:r>
            <a:endParaRPr lang="tr-TR" sz="1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628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1738282" y="257839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2104" y="620688"/>
            <a:ext cx="4680520" cy="5979603"/>
          </a:xfrm>
          <a:prstGeom prst="rect">
            <a:avLst/>
          </a:prstGeom>
        </p:spPr>
      </p:pic>
      <p:sp>
        <p:nvSpPr>
          <p:cNvPr id="11" name="10 Oval"/>
          <p:cNvSpPr/>
          <p:nvPr/>
        </p:nvSpPr>
        <p:spPr>
          <a:xfrm>
            <a:off x="9554027" y="5805264"/>
            <a:ext cx="571504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TextBox 4"/>
          <p:cNvSpPr txBox="1"/>
          <p:nvPr/>
        </p:nvSpPr>
        <p:spPr>
          <a:xfrm>
            <a:off x="15590" y="1024855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Bir-</a:t>
            </a:r>
            <a:r>
              <a:rPr lang="tr-TR" sz="1600" dirty="0" err="1">
                <a:solidFill>
                  <a:srgbClr val="FF0000"/>
                </a:solidFill>
              </a:rPr>
              <a:t>Dört’ü</a:t>
            </a:r>
            <a:r>
              <a:rPr lang="tr-TR" sz="1600" dirty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Soru Çözümü</a:t>
            </a:r>
            <a:endParaRPr lang="tr-TR" sz="1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806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1738282" y="257839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8038" y="829339"/>
            <a:ext cx="4448196" cy="5407973"/>
          </a:xfrm>
          <a:prstGeom prst="rect">
            <a:avLst/>
          </a:prstGeom>
        </p:spPr>
      </p:pic>
      <p:sp>
        <p:nvSpPr>
          <p:cNvPr id="11" name="10 Oval"/>
          <p:cNvSpPr/>
          <p:nvPr/>
        </p:nvSpPr>
        <p:spPr>
          <a:xfrm>
            <a:off x="10056440" y="5200151"/>
            <a:ext cx="571504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TextBox 4"/>
          <p:cNvSpPr txBox="1"/>
          <p:nvPr/>
        </p:nvSpPr>
        <p:spPr>
          <a:xfrm>
            <a:off x="15590" y="1024855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Bir-</a:t>
            </a:r>
            <a:r>
              <a:rPr lang="tr-TR" sz="1600" dirty="0" err="1">
                <a:solidFill>
                  <a:srgbClr val="FF0000"/>
                </a:solidFill>
              </a:rPr>
              <a:t>Dört’ü</a:t>
            </a:r>
            <a:r>
              <a:rPr lang="tr-TR" sz="1600" dirty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Soru Çözümü</a:t>
            </a:r>
            <a:endParaRPr lang="tr-TR" sz="1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8096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1738282" y="257839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6160" y="577733"/>
            <a:ext cx="3528392" cy="6015619"/>
          </a:xfrm>
          <a:prstGeom prst="rect">
            <a:avLst/>
          </a:prstGeom>
        </p:spPr>
      </p:pic>
      <p:sp>
        <p:nvSpPr>
          <p:cNvPr id="11" name="10 Oval"/>
          <p:cNvSpPr/>
          <p:nvPr/>
        </p:nvSpPr>
        <p:spPr>
          <a:xfrm>
            <a:off x="7528688" y="3933056"/>
            <a:ext cx="571504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TextBox 4"/>
          <p:cNvSpPr txBox="1"/>
          <p:nvPr/>
        </p:nvSpPr>
        <p:spPr>
          <a:xfrm>
            <a:off x="15590" y="1024855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Bir-</a:t>
            </a:r>
            <a:r>
              <a:rPr lang="tr-TR" sz="1600" dirty="0" err="1">
                <a:solidFill>
                  <a:srgbClr val="FF0000"/>
                </a:solidFill>
              </a:rPr>
              <a:t>Dört’ü</a:t>
            </a:r>
            <a:r>
              <a:rPr lang="tr-TR" sz="1600" dirty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Soru Çözümü</a:t>
            </a:r>
            <a:endParaRPr lang="tr-TR" sz="1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6233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67108" y="712236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Geçen Hafta Neler Öğrendik?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60291" y="1235456"/>
            <a:ext cx="550274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tr-TR" dirty="0"/>
          </a:p>
        </p:txBody>
      </p:sp>
      <p:sp>
        <p:nvSpPr>
          <p:cNvPr id="6" name="5 Dikdörtgen"/>
          <p:cNvSpPr/>
          <p:nvPr/>
        </p:nvSpPr>
        <p:spPr>
          <a:xfrm>
            <a:off x="3667108" y="1571612"/>
            <a:ext cx="6572296" cy="473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tr-TR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3595680" y="1416505"/>
            <a:ext cx="332207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Nasıl Dengede Kalıyorlar?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Denge Şartları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Düzgün Geometrik Cisimlerin Ağırlık Merkezleri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Cisimlerin Kütle ve Ağırlık Merkezleri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Cisimlerin Kütle vs Ağırlık Merkezleri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Dengede Kalıyorlar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Soru Çözümü</a:t>
            </a:r>
            <a:endParaRPr lang="tr-TR" dirty="0"/>
          </a:p>
        </p:txBody>
      </p:sp>
      <p:pic>
        <p:nvPicPr>
          <p:cNvPr id="12" name="Picture 4" descr="Image result for balancing stic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886" y="1246012"/>
            <a:ext cx="3277618" cy="3127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Image result for balancing bir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4750" y="149051"/>
            <a:ext cx="180020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Image result for standing near the wal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0376" y="2066103"/>
            <a:ext cx="2555822" cy="1914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10 Resim" descr="https://upload.wikimedia.org/wikipedia/tr/thumb/2/2f/Burj_Khalifa_building.jpg/170px-Burj_Khalifa_building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90434" y="1673502"/>
            <a:ext cx="1455778" cy="3385866"/>
          </a:xfrm>
          <a:prstGeom prst="rect">
            <a:avLst/>
          </a:prstGeom>
          <a:noFill/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23466" y="5059368"/>
            <a:ext cx="4721206" cy="1754008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5590" y="952847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Bir-</a:t>
            </a:r>
            <a:r>
              <a:rPr lang="tr-TR" sz="1600" dirty="0" err="1" smtClean="0">
                <a:solidFill>
                  <a:srgbClr val="FFC000"/>
                </a:solidFill>
              </a:rPr>
              <a:t>Dört’ü</a:t>
            </a:r>
            <a:r>
              <a:rPr lang="tr-TR" sz="1600" dirty="0" smtClean="0">
                <a:solidFill>
                  <a:srgbClr val="FFC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Bir-</a:t>
            </a:r>
            <a:r>
              <a:rPr lang="tr-TR" sz="1600" dirty="0" err="1">
                <a:solidFill>
                  <a:srgbClr val="FFC000"/>
                </a:solidFill>
              </a:rPr>
              <a:t>Dört’ü</a:t>
            </a:r>
            <a:r>
              <a:rPr lang="tr-TR" sz="1600" dirty="0">
                <a:solidFill>
                  <a:srgbClr val="FFC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357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1738282" y="257839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8669" y="692696"/>
            <a:ext cx="4927822" cy="4864645"/>
          </a:xfrm>
          <a:prstGeom prst="rect">
            <a:avLst/>
          </a:prstGeom>
        </p:spPr>
      </p:pic>
      <p:sp>
        <p:nvSpPr>
          <p:cNvPr id="11" name="10 Oval"/>
          <p:cNvSpPr/>
          <p:nvPr/>
        </p:nvSpPr>
        <p:spPr>
          <a:xfrm>
            <a:off x="8851076" y="4841983"/>
            <a:ext cx="571504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TextBox 4"/>
          <p:cNvSpPr txBox="1"/>
          <p:nvPr/>
        </p:nvSpPr>
        <p:spPr>
          <a:xfrm>
            <a:off x="15590" y="1024855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Bir-</a:t>
            </a:r>
            <a:r>
              <a:rPr lang="tr-TR" sz="1600" dirty="0" err="1">
                <a:solidFill>
                  <a:srgbClr val="FF0000"/>
                </a:solidFill>
              </a:rPr>
              <a:t>Dört’ü</a:t>
            </a:r>
            <a:r>
              <a:rPr lang="tr-TR" sz="1600" dirty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Soru Çözümü</a:t>
            </a:r>
            <a:endParaRPr lang="tr-TR" sz="1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262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1738282" y="257839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8048" y="908720"/>
            <a:ext cx="5278540" cy="5529899"/>
          </a:xfrm>
          <a:prstGeom prst="rect">
            <a:avLst/>
          </a:prstGeom>
        </p:spPr>
      </p:pic>
      <p:sp>
        <p:nvSpPr>
          <p:cNvPr id="11" name="10 Oval"/>
          <p:cNvSpPr/>
          <p:nvPr/>
        </p:nvSpPr>
        <p:spPr>
          <a:xfrm>
            <a:off x="9582136" y="5398316"/>
            <a:ext cx="571504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TextBox 4"/>
          <p:cNvSpPr txBox="1"/>
          <p:nvPr/>
        </p:nvSpPr>
        <p:spPr>
          <a:xfrm>
            <a:off x="15590" y="1024855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Bir-</a:t>
            </a:r>
            <a:r>
              <a:rPr lang="tr-TR" sz="1600" dirty="0" err="1">
                <a:solidFill>
                  <a:srgbClr val="FF0000"/>
                </a:solidFill>
              </a:rPr>
              <a:t>Dört’ü</a:t>
            </a:r>
            <a:r>
              <a:rPr lang="tr-TR" sz="1600" dirty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Soru Çözümü</a:t>
            </a:r>
            <a:endParaRPr lang="tr-TR" sz="1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4336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1738282" y="257839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6040" y="1628800"/>
            <a:ext cx="5641867" cy="4569446"/>
          </a:xfrm>
          <a:prstGeom prst="rect">
            <a:avLst/>
          </a:prstGeom>
        </p:spPr>
      </p:pic>
      <p:sp>
        <p:nvSpPr>
          <p:cNvPr id="11" name="10 Oval"/>
          <p:cNvSpPr/>
          <p:nvPr/>
        </p:nvSpPr>
        <p:spPr>
          <a:xfrm>
            <a:off x="6384032" y="5209447"/>
            <a:ext cx="571504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TextBox 4"/>
          <p:cNvSpPr txBox="1"/>
          <p:nvPr/>
        </p:nvSpPr>
        <p:spPr>
          <a:xfrm>
            <a:off x="15590" y="1024855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Bir-</a:t>
            </a:r>
            <a:r>
              <a:rPr lang="tr-TR" sz="1600" dirty="0" err="1">
                <a:solidFill>
                  <a:srgbClr val="FF0000"/>
                </a:solidFill>
              </a:rPr>
              <a:t>Dört’ü</a:t>
            </a:r>
            <a:r>
              <a:rPr lang="tr-TR" sz="1600" dirty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Soru Çözümü</a:t>
            </a:r>
            <a:endParaRPr lang="tr-TR" sz="1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168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8257" y="1311159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Bugün Neler Öğrendik?</a:t>
            </a:r>
            <a:endParaRPr lang="tr-TR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691551" y="2060848"/>
            <a:ext cx="10530349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73138" indent="-973138">
              <a:spcBef>
                <a:spcPts val="1200"/>
              </a:spcBef>
              <a:spcAft>
                <a:spcPts val="1200"/>
              </a:spcAft>
            </a:pPr>
            <a:r>
              <a:rPr lang="en-US" sz="2000" b="1" dirty="0"/>
              <a:t>1</a:t>
            </a:r>
            <a:r>
              <a:rPr lang="tr-TR" sz="2000" b="1" dirty="0"/>
              <a:t>.9. Denge </a:t>
            </a:r>
          </a:p>
          <a:p>
            <a:pPr marL="973138" indent="-973138">
              <a:spcBef>
                <a:spcPts val="1200"/>
              </a:spcBef>
              <a:spcAft>
                <a:spcPts val="1200"/>
              </a:spcAft>
            </a:pPr>
            <a:r>
              <a:rPr lang="tr-TR" sz="2000" dirty="0" smtClean="0"/>
              <a:t>11.1.9.4</a:t>
            </a:r>
            <a:r>
              <a:rPr lang="tr-TR" sz="2000" dirty="0"/>
              <a:t>. Günlük hayatta kullanılan basit makinelerin işlevlerini açıklar.</a:t>
            </a:r>
          </a:p>
          <a:p>
            <a:pPr marL="1258888" indent="-285750">
              <a:spcBef>
                <a:spcPts val="1200"/>
              </a:spcBef>
              <a:spcAft>
                <a:spcPts val="1200"/>
              </a:spcAft>
            </a:pPr>
            <a:r>
              <a:rPr lang="tr-TR" sz="2000" dirty="0"/>
              <a:t>a. Basit makinelerin kaldıraç, basit makara, palanga, eğik düzlem, vida, çıkrık, çark ve kasnak ile sınırlı kalınır.</a:t>
            </a:r>
          </a:p>
          <a:p>
            <a:pPr marL="973138" indent="-973138">
              <a:spcBef>
                <a:spcPts val="1200"/>
              </a:spcBef>
              <a:spcAft>
                <a:spcPts val="1200"/>
              </a:spcAft>
            </a:pPr>
            <a:r>
              <a:rPr lang="tr-TR" sz="2000" dirty="0"/>
              <a:t>11.1.9.5. Denge koşullarını günlük hayatta kullanılan basit makinelere uygular ve verim hesabı yapar.</a:t>
            </a:r>
          </a:p>
          <a:p>
            <a:pPr marL="973138" indent="-973138">
              <a:spcBef>
                <a:spcPts val="1200"/>
              </a:spcBef>
              <a:spcAft>
                <a:spcPts val="1200"/>
              </a:spcAft>
            </a:pPr>
            <a:r>
              <a:rPr lang="tr-TR" sz="2000" dirty="0"/>
              <a:t>11.1.9.6. Günlük hayattaki bir problemi çözebilecek basit makine tasarlar ve yapar.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28800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7407" y="1430879"/>
            <a:ext cx="87042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DÖNEMİN İLK HAFTASI NE </a:t>
            </a:r>
            <a:r>
              <a:rPr lang="tr-TR" sz="2800" b="1" dirty="0" smtClean="0"/>
              <a:t>ÖĞRENECEĞİZ?</a:t>
            </a:r>
            <a:endParaRPr lang="tr-T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597407" y="1844824"/>
            <a:ext cx="10704577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b="1" dirty="0" smtClean="0"/>
              <a:t>11.2.1. Elektriksel Kuvvet ve Elektrik Alanı</a:t>
            </a:r>
          </a:p>
          <a:p>
            <a:pPr marL="1139825" indent="-1139825">
              <a:spcBef>
                <a:spcPts val="600"/>
              </a:spcBef>
              <a:spcAft>
                <a:spcPts val="600"/>
              </a:spcAft>
            </a:pPr>
            <a:r>
              <a:rPr lang="tr-TR" dirty="0" smtClean="0"/>
              <a:t>11.2.1.1. Yüklü cisimler arasındaki elektriksel kuvvetin bağlı olduğu değişkenleri analiz eder.  </a:t>
            </a:r>
          </a:p>
          <a:p>
            <a:pPr marL="1139825" indent="-284163">
              <a:spcBef>
                <a:spcPts val="600"/>
              </a:spcBef>
              <a:spcAft>
                <a:spcPts val="600"/>
              </a:spcAft>
            </a:pPr>
            <a:r>
              <a:rPr lang="tr-TR" dirty="0" smtClean="0"/>
              <a:t>a. Öğrencilerin deney yaparak ve simülasyonlar kullanarak yüklü cisimler arasındaki elektriksel kuvveti (</a:t>
            </a:r>
            <a:r>
              <a:rPr lang="tr-TR" dirty="0" err="1" smtClean="0"/>
              <a:t>Coulomb</a:t>
            </a:r>
            <a:r>
              <a:rPr lang="tr-TR" dirty="0" smtClean="0"/>
              <a:t> yasası) etkileyen değişkenleri irdelemeleri ve matematiksel model oluşturmaları sağlanır.</a:t>
            </a:r>
          </a:p>
          <a:p>
            <a:pPr marL="1139825" indent="-284163">
              <a:spcBef>
                <a:spcPts val="600"/>
              </a:spcBef>
              <a:spcAft>
                <a:spcPts val="600"/>
              </a:spcAft>
            </a:pPr>
            <a:r>
              <a:rPr lang="tr-TR" dirty="0" smtClean="0"/>
              <a:t>b. </a:t>
            </a:r>
            <a:r>
              <a:rPr lang="tr-TR" dirty="0" err="1" smtClean="0"/>
              <a:t>Coulomb</a:t>
            </a:r>
            <a:r>
              <a:rPr lang="tr-TR" dirty="0" smtClean="0"/>
              <a:t> sabitinin (k) ortamın elektriksel geçirgenliği ile ilişkisi vurgulanır.</a:t>
            </a:r>
          </a:p>
          <a:p>
            <a:pPr marL="1139825" indent="-1139825">
              <a:spcBef>
                <a:spcPts val="600"/>
              </a:spcBef>
              <a:spcAft>
                <a:spcPts val="600"/>
              </a:spcAft>
            </a:pPr>
            <a:r>
              <a:rPr lang="tr-TR" dirty="0" smtClean="0"/>
              <a:t> </a:t>
            </a:r>
          </a:p>
          <a:p>
            <a:pPr marL="1139825" indent="-1139825">
              <a:spcBef>
                <a:spcPts val="600"/>
              </a:spcBef>
              <a:spcAft>
                <a:spcPts val="600"/>
              </a:spcAft>
            </a:pPr>
            <a:r>
              <a:rPr lang="tr-TR" dirty="0" smtClean="0"/>
              <a:t>11.2.1.2. Bir elektrik yükünün oluşturduğu elektriksel alanı açıklar ve elektriksel kuvvet ile ilişkilendirir. </a:t>
            </a:r>
          </a:p>
          <a:p>
            <a:pPr marL="1139825" indent="-284163">
              <a:spcBef>
                <a:spcPts val="600"/>
              </a:spcBef>
              <a:spcAft>
                <a:spcPts val="600"/>
              </a:spcAft>
            </a:pPr>
            <a:r>
              <a:rPr lang="tr-TR" dirty="0" smtClean="0"/>
              <a:t>a. Öğrencilerin yüklü bir cismin oluşturduğu elektrik alan kuvvet çizgilerini çizmeleri ve elektrik alanının özelliklerini tartışmaları sağlanır.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83533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654" y="1357298"/>
            <a:ext cx="9717024" cy="14206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4800" dirty="0" smtClean="0"/>
              <a:t>Önümüzdeki Hafta Görüşürüz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60704" y="2985348"/>
            <a:ext cx="9717024" cy="14206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tr-TR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tr-TR" sz="4800" dirty="0" smtClean="0"/>
              <a:t>Düzenli Çalışalım ve </a:t>
            </a:r>
            <a:r>
              <a:rPr lang="tr-TR" sz="4800" dirty="0" smtClean="0">
                <a:solidFill>
                  <a:schemeClr val="accent6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4 Gülen Yüz"/>
          <p:cNvSpPr/>
          <p:nvPr/>
        </p:nvSpPr>
        <p:spPr>
          <a:xfrm>
            <a:off x="8596330" y="3040560"/>
            <a:ext cx="1573092" cy="1365435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8939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44535" y="1058213"/>
            <a:ext cx="72981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Dünya’yı Yerinden Oynatabilir miyim?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3215680" y="1916832"/>
            <a:ext cx="74558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Bana yeterince uzun bir sopa verin Dünya’yı yerinden kaldırayım.</a:t>
            </a:r>
          </a:p>
          <a:p>
            <a:r>
              <a:rPr lang="tr-TR" dirty="0" err="1" smtClean="0"/>
              <a:t>Archimedes</a:t>
            </a:r>
            <a:r>
              <a:rPr lang="tr-TR" dirty="0" smtClean="0"/>
              <a:t> (Arşimet) </a:t>
            </a:r>
            <a:endParaRPr lang="tr-T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9542" y="2898562"/>
            <a:ext cx="3113853" cy="3122726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6600056" y="2780928"/>
            <a:ext cx="5379561" cy="2808312"/>
            <a:chOff x="6600056" y="2780928"/>
            <a:chExt cx="5379561" cy="2808312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600056" y="2780928"/>
              <a:ext cx="5379561" cy="2808312"/>
            </a:xfrm>
            <a:prstGeom prst="rect">
              <a:avLst/>
            </a:prstGeom>
          </p:spPr>
        </p:pic>
        <p:sp>
          <p:nvSpPr>
            <p:cNvPr id="7" name="Left Brace 6"/>
            <p:cNvSpPr/>
            <p:nvPr/>
          </p:nvSpPr>
          <p:spPr>
            <a:xfrm rot="16200000">
              <a:off x="9743073" y="4095278"/>
              <a:ext cx="377770" cy="1479222"/>
            </a:xfrm>
            <a:prstGeom prst="lef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8" name="Left Brace 7"/>
            <p:cNvSpPr/>
            <p:nvPr/>
          </p:nvSpPr>
          <p:spPr>
            <a:xfrm rot="16200000">
              <a:off x="8111235" y="3911119"/>
              <a:ext cx="346226" cy="1815997"/>
            </a:xfrm>
            <a:prstGeom prst="lef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906680" y="5072896"/>
              <a:ext cx="7072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X</a:t>
              </a:r>
              <a:r>
                <a:rPr lang="en-US" baseline="-25000" dirty="0" smtClean="0"/>
                <a:t>1</a:t>
              </a:r>
              <a:r>
                <a:rPr lang="en-US" dirty="0" smtClean="0"/>
                <a:t>=?</a:t>
              </a:r>
              <a:endParaRPr lang="tr-TR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9750685" y="5056873"/>
              <a:ext cx="7072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X</a:t>
              </a:r>
              <a:r>
                <a:rPr lang="en-US" baseline="-25000" dirty="0" smtClean="0"/>
                <a:t>2</a:t>
              </a:r>
              <a:r>
                <a:rPr lang="en-US" dirty="0" smtClean="0"/>
                <a:t>=?</a:t>
              </a:r>
              <a:endParaRPr lang="tr-TR" dirty="0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5590" y="952847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Bir-</a:t>
            </a:r>
            <a:r>
              <a:rPr lang="tr-TR" sz="1600" dirty="0" err="1" smtClean="0">
                <a:solidFill>
                  <a:srgbClr val="FFC000"/>
                </a:solidFill>
              </a:rPr>
              <a:t>Dört’ü</a:t>
            </a:r>
            <a:r>
              <a:rPr lang="tr-TR" sz="1600" dirty="0" smtClean="0">
                <a:solidFill>
                  <a:srgbClr val="FFC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Bir-</a:t>
            </a:r>
            <a:r>
              <a:rPr lang="tr-TR" sz="1600" dirty="0" err="1">
                <a:solidFill>
                  <a:srgbClr val="FFC000"/>
                </a:solidFill>
              </a:rPr>
              <a:t>Dört’ü</a:t>
            </a:r>
            <a:r>
              <a:rPr lang="tr-TR" sz="1600" dirty="0">
                <a:solidFill>
                  <a:srgbClr val="FFC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515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63752" y="761652"/>
            <a:ext cx="72981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Bir Zayıf Kişi Dört Kuvvetliyi Yenebilir mi?</a:t>
            </a:r>
            <a:endParaRPr lang="tr-TR" sz="2800" b="1" dirty="0"/>
          </a:p>
        </p:txBody>
      </p:sp>
      <p:pic>
        <p:nvPicPr>
          <p:cNvPr id="6" name="Picture 5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5340" y="1484784"/>
            <a:ext cx="4088932" cy="441092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590" y="952847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Bir-</a:t>
            </a:r>
            <a:r>
              <a:rPr lang="tr-TR" sz="1600" dirty="0" err="1" smtClean="0">
                <a:solidFill>
                  <a:srgbClr val="00B050"/>
                </a:solidFill>
              </a:rPr>
              <a:t>Dört’ü</a:t>
            </a:r>
            <a:r>
              <a:rPr lang="tr-TR" sz="1600" dirty="0" smtClean="0">
                <a:solidFill>
                  <a:srgbClr val="00B05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Bir-</a:t>
            </a:r>
            <a:r>
              <a:rPr lang="tr-TR" sz="1600" dirty="0" err="1">
                <a:solidFill>
                  <a:srgbClr val="FFC000"/>
                </a:solidFill>
              </a:rPr>
              <a:t>Dört’ü</a:t>
            </a:r>
            <a:r>
              <a:rPr lang="tr-TR" sz="1600" dirty="0">
                <a:solidFill>
                  <a:srgbClr val="FFC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455340" y="5924708"/>
            <a:ext cx="40014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/>
              <a:t>https://www.youtube.com/watch?v=z6XyLQC_RRQ</a:t>
            </a:r>
          </a:p>
        </p:txBody>
      </p:sp>
    </p:spTree>
    <p:extLst>
      <p:ext uri="{BB962C8B-B14F-4D97-AF65-F5344CB8AC3E}">
        <p14:creationId xmlns:p14="http://schemas.microsoft.com/office/powerpoint/2010/main" val="3086240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35 Metin kutusu"/>
          <p:cNvSpPr txBox="1"/>
          <p:nvPr/>
        </p:nvSpPr>
        <p:spPr>
          <a:xfrm>
            <a:off x="3595670" y="642918"/>
            <a:ext cx="66437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>
                <a:latin typeface="Calibri" pitchFamily="34" charset="0"/>
                <a:cs typeface="Calibri" pitchFamily="34" charset="0"/>
              </a:rPr>
              <a:t>Basit Makineler ve İşlevleri</a:t>
            </a:r>
            <a:endParaRPr lang="tr-TR" sz="3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590" y="952847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Bir-</a:t>
            </a:r>
            <a:r>
              <a:rPr lang="tr-TR" sz="1600" dirty="0" err="1">
                <a:solidFill>
                  <a:srgbClr val="FFC000"/>
                </a:solidFill>
              </a:rPr>
              <a:t>Dört’ü</a:t>
            </a:r>
            <a:r>
              <a:rPr lang="tr-TR" sz="1600" dirty="0">
                <a:solidFill>
                  <a:srgbClr val="FFC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608803" y="1243826"/>
            <a:ext cx="6096000" cy="4939814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tr-TR" sz="2000" dirty="0">
                <a:solidFill>
                  <a:srgbClr val="000000"/>
                </a:solidFill>
                <a:latin typeface="Lucida Sans Unicode" panose="020B0602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Kaldıraç</a:t>
            </a:r>
            <a:endParaRPr lang="tr-T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tr-TR" sz="2000" dirty="0">
                <a:solidFill>
                  <a:srgbClr val="000000"/>
                </a:solidFill>
                <a:latin typeface="Lucida Sans Unicode" panose="020B0602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Basit Makara</a:t>
            </a:r>
            <a:endParaRPr lang="tr-T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tr-TR" sz="2000" dirty="0">
                <a:solidFill>
                  <a:srgbClr val="000000"/>
                </a:solidFill>
                <a:latin typeface="Lucida Sans Unicode" panose="020B0602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Palanga</a:t>
            </a:r>
            <a:endParaRPr lang="tr-T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tr-TR" sz="2000" dirty="0">
                <a:solidFill>
                  <a:srgbClr val="000000"/>
                </a:solidFill>
                <a:latin typeface="Lucida Sans Unicode" panose="020B0602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Eğik Düzlem</a:t>
            </a:r>
            <a:endParaRPr lang="tr-T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tr-TR" sz="2000" dirty="0">
                <a:solidFill>
                  <a:srgbClr val="000000"/>
                </a:solidFill>
                <a:latin typeface="Lucida Sans Unicode" panose="020B0602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Vida</a:t>
            </a:r>
            <a:endParaRPr lang="tr-T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tr-TR" sz="2000" dirty="0">
                <a:solidFill>
                  <a:srgbClr val="000000"/>
                </a:solidFill>
                <a:latin typeface="Lucida Sans Unicode" panose="020B0602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Çıkrık</a:t>
            </a:r>
            <a:endParaRPr lang="tr-T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tr-TR" sz="2000" dirty="0">
                <a:solidFill>
                  <a:srgbClr val="000000"/>
                </a:solidFill>
                <a:latin typeface="Lucida Sans Unicode" panose="020B0602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Çark</a:t>
            </a:r>
            <a:endParaRPr lang="tr-T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tr-TR" sz="2000" dirty="0">
                <a:solidFill>
                  <a:srgbClr val="000000"/>
                </a:solidFill>
                <a:latin typeface="Lucida Sans Unicode" panose="020B0602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Kasnak</a:t>
            </a:r>
            <a:endParaRPr lang="tr-T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3748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35 Metin kutusu"/>
          <p:cNvSpPr txBox="1"/>
          <p:nvPr/>
        </p:nvSpPr>
        <p:spPr>
          <a:xfrm>
            <a:off x="3595670" y="642918"/>
            <a:ext cx="66437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>
                <a:latin typeface="Calibri" pitchFamily="34" charset="0"/>
                <a:cs typeface="Calibri" pitchFamily="34" charset="0"/>
              </a:rPr>
              <a:t>Basit Makineler ve İşlevleri</a:t>
            </a:r>
            <a:endParaRPr lang="tr-TR" sz="3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595670" y="1628800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tr-TR" dirty="0" smtClean="0"/>
          </a:p>
          <a:p>
            <a:r>
              <a:rPr lang="tr-TR" dirty="0" smtClean="0"/>
              <a:t>Hayatımızı kolaylaştıran araçlardır.</a:t>
            </a:r>
          </a:p>
          <a:p>
            <a:endParaRPr lang="tr-TR" dirty="0" smtClean="0"/>
          </a:p>
          <a:p>
            <a:r>
              <a:rPr lang="tr-TR" dirty="0" smtClean="0"/>
              <a:t>W = F . x</a:t>
            </a:r>
            <a:endParaRPr lang="tr-TR" dirty="0"/>
          </a:p>
        </p:txBody>
      </p:sp>
      <p:sp>
        <p:nvSpPr>
          <p:cNvPr id="4" name="Rectangle 3"/>
          <p:cNvSpPr/>
          <p:nvPr/>
        </p:nvSpPr>
        <p:spPr>
          <a:xfrm>
            <a:off x="3503712" y="4725144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tr-T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Kuvvetten kazanç sağlayabilirler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Yoldan kazanç sağlayabilirler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Uygulanacak kuvvetin yönünü değiştirebilirler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/>
          </a:p>
        </p:txBody>
      </p:sp>
      <p:sp>
        <p:nvSpPr>
          <p:cNvPr id="5" name="TextBox 4"/>
          <p:cNvSpPr txBox="1"/>
          <p:nvPr/>
        </p:nvSpPr>
        <p:spPr>
          <a:xfrm>
            <a:off x="15590" y="952847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Bir-</a:t>
            </a:r>
            <a:r>
              <a:rPr lang="tr-TR" sz="1600" dirty="0" err="1">
                <a:solidFill>
                  <a:srgbClr val="FFC000"/>
                </a:solidFill>
              </a:rPr>
              <a:t>Dört’ü</a:t>
            </a:r>
            <a:r>
              <a:rPr lang="tr-TR" sz="1600" dirty="0">
                <a:solidFill>
                  <a:srgbClr val="FFC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99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35 Metin kutusu"/>
          <p:cNvSpPr txBox="1"/>
          <p:nvPr/>
        </p:nvSpPr>
        <p:spPr>
          <a:xfrm>
            <a:off x="3595670" y="642918"/>
            <a:ext cx="66437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>
                <a:latin typeface="Calibri" pitchFamily="34" charset="0"/>
                <a:cs typeface="Calibri" pitchFamily="34" charset="0"/>
              </a:rPr>
              <a:t>Kaldıraç</a:t>
            </a:r>
            <a:endParaRPr lang="tr-TR" sz="3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595670" y="162880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tr-TR" dirty="0" smtClean="0"/>
          </a:p>
          <a:p>
            <a:pPr marL="858838" indent="-858838"/>
            <a:r>
              <a:rPr lang="tr-TR" dirty="0" smtClean="0"/>
              <a:t>Tanım: Sabit bir destek etrafında hareket edebilen çubuklardır. </a:t>
            </a:r>
            <a:endParaRPr lang="tr-TR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2538" y="4695385"/>
            <a:ext cx="5327622" cy="191284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7768" y="2780928"/>
            <a:ext cx="2590800" cy="17621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6360" y="1880247"/>
            <a:ext cx="2663811" cy="267140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590" y="952847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Bir-</a:t>
            </a:r>
            <a:r>
              <a:rPr lang="tr-TR" sz="1600" dirty="0" err="1">
                <a:solidFill>
                  <a:srgbClr val="FFC000"/>
                </a:solidFill>
              </a:rPr>
              <a:t>Dört’ü</a:t>
            </a:r>
            <a:r>
              <a:rPr lang="tr-TR" sz="1600" dirty="0">
                <a:solidFill>
                  <a:srgbClr val="FFC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785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12604</TotalTime>
  <Words>1872</Words>
  <Application>Microsoft Office PowerPoint</Application>
  <PresentationFormat>Widescreen</PresentationFormat>
  <Paragraphs>585</Paragraphs>
  <Slides>45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5" baseType="lpstr">
      <vt:lpstr>Arial</vt:lpstr>
      <vt:lpstr>Calibri</vt:lpstr>
      <vt:lpstr>Cambria Math</vt:lpstr>
      <vt:lpstr>Lucida Sans Unicode</vt:lpstr>
      <vt:lpstr>Times New Roman</vt:lpstr>
      <vt:lpstr>Verdana</vt:lpstr>
      <vt:lpstr>Wingdings</vt:lpstr>
      <vt:lpstr>Wingdings 2</vt:lpstr>
      <vt:lpstr>Wingdings 3</vt:lpstr>
      <vt:lpstr>Kalabalık</vt:lpstr>
      <vt:lpstr>11. SINIF: KUVVET ve HAREKET ÜNİTESİ   Denge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</dc:creator>
  <cp:lastModifiedBy>Ali Eryılmaz</cp:lastModifiedBy>
  <cp:revision>549</cp:revision>
  <cp:lastPrinted>2017-01-07T07:06:34Z</cp:lastPrinted>
  <dcterms:created xsi:type="dcterms:W3CDTF">2016-04-01T12:40:28Z</dcterms:created>
  <dcterms:modified xsi:type="dcterms:W3CDTF">2017-01-13T22:42:42Z</dcterms:modified>
</cp:coreProperties>
</file>