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32"/>
  </p:notesMasterIdLst>
  <p:handoutMasterIdLst>
    <p:handoutMasterId r:id="rId33"/>
  </p:handoutMasterIdLst>
  <p:sldIdLst>
    <p:sldId id="365" r:id="rId2"/>
    <p:sldId id="366" r:id="rId3"/>
    <p:sldId id="367" r:id="rId4"/>
    <p:sldId id="372" r:id="rId5"/>
    <p:sldId id="403" r:id="rId6"/>
    <p:sldId id="473" r:id="rId7"/>
    <p:sldId id="485" r:id="rId8"/>
    <p:sldId id="487" r:id="rId9"/>
    <p:sldId id="486" r:id="rId10"/>
    <p:sldId id="484" r:id="rId11"/>
    <p:sldId id="475" r:id="rId12"/>
    <p:sldId id="477" r:id="rId13"/>
    <p:sldId id="483" r:id="rId14"/>
    <p:sldId id="478" r:id="rId15"/>
    <p:sldId id="479" r:id="rId16"/>
    <p:sldId id="480" r:id="rId17"/>
    <p:sldId id="488" r:id="rId18"/>
    <p:sldId id="476" r:id="rId19"/>
    <p:sldId id="481" r:id="rId20"/>
    <p:sldId id="482" r:id="rId21"/>
    <p:sldId id="489" r:id="rId22"/>
    <p:sldId id="490" r:id="rId23"/>
    <p:sldId id="474" r:id="rId24"/>
    <p:sldId id="491" r:id="rId25"/>
    <p:sldId id="495" r:id="rId26"/>
    <p:sldId id="494" r:id="rId27"/>
    <p:sldId id="492" r:id="rId28"/>
    <p:sldId id="429" r:id="rId29"/>
    <p:sldId id="371" r:id="rId30"/>
    <p:sldId id="370" r:id="rId31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5" autoAdjust="0"/>
    <p:restoredTop sz="86600" autoAdjust="0"/>
  </p:normalViewPr>
  <p:slideViewPr>
    <p:cSldViewPr snapToObjects="1">
      <p:cViewPr>
        <p:scale>
          <a:sx n="100" d="100"/>
          <a:sy n="100" d="100"/>
        </p:scale>
        <p:origin x="252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7.02.2017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7.02.2017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tr-TR" dirty="0" err="1" smtClean="0"/>
              <a:t>şlı</a:t>
            </a:r>
            <a:r>
              <a:rPr lang="en-US" dirty="0" err="1" smtClean="0"/>
              <a:t>ıyoruz</a:t>
            </a:r>
            <a:r>
              <a:rPr lang="en-US" dirty="0" smtClean="0"/>
              <a:t>. </a:t>
            </a: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Sunu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6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96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28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Tüm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kuvvetleri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çizelim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509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Çeşitli</a:t>
            </a:r>
            <a:r>
              <a:rPr lang="en-US" dirty="0" smtClean="0"/>
              <a:t> </a:t>
            </a:r>
            <a:r>
              <a:rPr lang="en-US" dirty="0" err="1" smtClean="0"/>
              <a:t>Örnekler</a:t>
            </a:r>
            <a:r>
              <a:rPr lang="en-US" dirty="0" smtClean="0"/>
              <a:t> </a:t>
            </a:r>
            <a:r>
              <a:rPr lang="en-US" dirty="0" err="1" smtClean="0"/>
              <a:t>Çözülür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943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noProof="0" dirty="0" smtClean="0"/>
              <a:t>Yük fazla olursa elektrik alan çizgilerine ne olur?</a:t>
            </a:r>
          </a:p>
          <a:p>
            <a:r>
              <a:rPr lang="tr-TR" noProof="0" dirty="0" smtClean="0"/>
              <a:t>Cisim içerisinde elektrik alan</a:t>
            </a:r>
            <a:r>
              <a:rPr lang="tr-TR" baseline="0" noProof="0" dirty="0" smtClean="0"/>
              <a:t> olur mu?</a:t>
            </a:r>
          </a:p>
          <a:p>
            <a:r>
              <a:rPr lang="tr-TR" baseline="0" noProof="0" dirty="0" smtClean="0"/>
              <a:t>Elektrik alan çizgileri birbirini keser mi?</a:t>
            </a:r>
          </a:p>
          <a:p>
            <a:r>
              <a:rPr lang="tr-TR" baseline="0" noProof="0" dirty="0" smtClean="0"/>
              <a:t>Elektrik alan çizgilerinin başı ve sonu nerede?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7562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7.02.2017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7.02.2017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7.02.2017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7.02.2017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7.02.2017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7.02.2017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7.02.2017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7.02.2017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7.02.2017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7.02.2017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7.02.2017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7.02.2017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410" y="1500174"/>
            <a:ext cx="9435645" cy="24065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11.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ELEKTRİK </a:t>
            </a:r>
            <a:r>
              <a:rPr lang="tr-TR" cap="none" dirty="0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MANYETİZMA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ÜNİTESİ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cap="none" dirty="0" err="1" smtClean="0">
                <a:latin typeface="Calibri" pitchFamily="34" charset="0"/>
                <a:cs typeface="Calibri" pitchFamily="34" charset="0"/>
              </a:rPr>
              <a:t>lektriksel</a:t>
            </a:r>
            <a:r>
              <a:rPr lang="en-US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cap="none" dirty="0" err="1" smtClean="0">
                <a:latin typeface="Calibri" pitchFamily="34" charset="0"/>
                <a:cs typeface="Calibri" pitchFamily="34" charset="0"/>
              </a:rPr>
              <a:t>Kuvvet</a:t>
            </a:r>
            <a:r>
              <a:rPr lang="en-US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cap="none" dirty="0" err="1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cap="none" dirty="0" err="1" smtClean="0">
                <a:latin typeface="Calibri" pitchFamily="34" charset="0"/>
                <a:cs typeface="Calibri" pitchFamily="34" charset="0"/>
              </a:rPr>
              <a:t>Elektrik</a:t>
            </a:r>
            <a:r>
              <a:rPr lang="en-US" cap="none" dirty="0" smtClean="0">
                <a:latin typeface="Calibri" pitchFamily="34" charset="0"/>
                <a:cs typeface="Calibri" pitchFamily="34" charset="0"/>
              </a:rPr>
              <a:t> Alan</a:t>
            </a:r>
            <a:endParaRPr lang="tr-TR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48" y="4437112"/>
            <a:ext cx="7948602" cy="849835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Doç.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Dr. Ali ERYILMAZ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Coulomb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Kanunu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782" y="1424657"/>
            <a:ext cx="2422436" cy="4008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5880" y="56612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</a:t>
            </a:r>
            <a:r>
              <a:rPr lang="en-US" dirty="0" err="1" smtClean="0"/>
              <a:t>Auqustin</a:t>
            </a:r>
            <a:r>
              <a:rPr lang="en-US" dirty="0" smtClean="0"/>
              <a:t> de Coulomb 1784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8328248" y="142465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~  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.q</a:t>
            </a:r>
            <a:r>
              <a:rPr lang="en-US" baseline="-25000" dirty="0" smtClean="0"/>
              <a:t>2</a:t>
            </a:r>
            <a:endParaRPr lang="tr-TR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8400256" y="20608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~  1/d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tr-TR" baseline="30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56" y="2879915"/>
            <a:ext cx="4096268" cy="15995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040216" y="4692040"/>
                <a:ext cx="1234056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16" y="4692040"/>
                <a:ext cx="1234056" cy="4743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216" y="5655205"/>
            <a:ext cx="3456384" cy="1077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B050"/>
                </a:solidFill>
              </a:rPr>
              <a:t>Coulomb</a:t>
            </a:r>
            <a:r>
              <a:rPr lang="tr-TR" sz="1400" dirty="0" smtClean="0">
                <a:solidFill>
                  <a:srgbClr val="00B05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Coulomb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Kanunu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071664" y="1628800"/>
                <a:ext cx="5256584" cy="3084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k = 8,9875x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/>
                        </m:ctrlPr>
                      </m:sSupPr>
                      <m:e>
                        <m:r>
                          <a:rPr lang="en-US" b="0" i="1" smtClean="0"/>
                          <m:t>10</m:t>
                        </m:r>
                      </m:e>
                      <m:sup>
                        <m:r>
                          <a:rPr lang="en-US" b="0" i="1" smtClean="0"/>
                          <m:t>9</m:t>
                        </m:r>
                      </m:sup>
                    </m:sSup>
                  </m:oMath>
                </a14:m>
                <a:r>
                  <a:rPr lang="en-US" dirty="0" smtClean="0"/>
                  <a:t> N.m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/C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 smtClean="0">
                    <a:cs typeface="Calibri" panose="020F0502020204030204" pitchFamily="34" charset="0"/>
                  </a:rPr>
                  <a:t>≈ </a:t>
                </a:r>
                <a:r>
                  <a:rPr lang="en-US" dirty="0" smtClean="0"/>
                  <a:t>9x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10</m:t>
                        </m:r>
                      </m:e>
                      <m:sup>
                        <m:r>
                          <a:rPr lang="en-US" i="1"/>
                          <m:t>9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N.m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/C</a:t>
                </a:r>
                <a:r>
                  <a:rPr lang="en-US" baseline="30000" dirty="0" smtClean="0"/>
                  <a:t>2</a:t>
                </a:r>
              </a:p>
              <a:p>
                <a:endParaRPr lang="en-US" baseline="30000" dirty="0">
                  <a:cs typeface="Calibri" panose="020F0502020204030204" pitchFamily="34" charset="0"/>
                </a:endParaRPr>
              </a:p>
              <a:p>
                <a:r>
                  <a:rPr lang="en-US" dirty="0" smtClean="0">
                    <a:cs typeface="Calibri" panose="020F0502020204030204" pitchFamily="34" charset="0"/>
                  </a:rPr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cs typeface="Calibri" panose="020F050202020403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cs typeface="Calibri" panose="020F0502020204030204" pitchFamily="34" charset="0"/>
                          </a:rPr>
                          <m:t>π</m:t>
                        </m:r>
                        <m:r>
                          <a:rPr lang="el-GR" b="0" i="1" smtClean="0">
                            <a:cs typeface="Calibri" panose="020F0502020204030204" pitchFamily="34" charset="0"/>
                          </a:rPr>
                          <m:t>Ꜫ</m:t>
                        </m:r>
                        <m:r>
                          <a:rPr lang="en-US" b="0" i="1" baseline="-25000" smtClean="0">
                            <a:cs typeface="Calibri" panose="020F050202020403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dirty="0" smtClean="0">
                    <a:cs typeface="Calibri" panose="020F0502020204030204" pitchFamily="34" charset="0"/>
                  </a:rPr>
                  <a:t> : Coulomb </a:t>
                </a:r>
                <a:r>
                  <a:rPr lang="en-US" dirty="0" err="1" smtClean="0">
                    <a:cs typeface="Calibri" panose="020F0502020204030204" pitchFamily="34" charset="0"/>
                  </a:rPr>
                  <a:t>sabiti</a:t>
                </a:r>
                <a:r>
                  <a:rPr lang="en-US" dirty="0" smtClean="0">
                    <a:cs typeface="Calibri" panose="020F0502020204030204" pitchFamily="34" charset="0"/>
                  </a:rPr>
                  <a:t> </a:t>
                </a:r>
              </a:p>
              <a:p>
                <a:endParaRPr lang="en-US" baseline="30000" dirty="0">
                  <a:cs typeface="Calibri" panose="020F0502020204030204" pitchFamily="34" charset="0"/>
                </a:endParaRPr>
              </a:p>
              <a:p>
                <a:endParaRPr lang="en-US" baseline="30000" dirty="0" smtClean="0">
                  <a:cs typeface="Calibri" panose="020F0502020204030204" pitchFamily="34" charset="0"/>
                </a:endParaRPr>
              </a:p>
              <a:p>
                <a:endParaRPr lang="en-US" baseline="30000" dirty="0">
                  <a:cs typeface="Calibri" panose="020F0502020204030204" pitchFamily="34" charset="0"/>
                </a:endParaRPr>
              </a:p>
              <a:p>
                <a:endParaRPr lang="en-US" baseline="30000" dirty="0" smtClean="0">
                  <a:cs typeface="Calibri" panose="020F0502020204030204" pitchFamily="34" charset="0"/>
                </a:endParaRPr>
              </a:p>
              <a:p>
                <a:pPr marL="461963" indent="-461963"/>
                <a14:m>
                  <m:oMath xmlns:m="http://schemas.openxmlformats.org/officeDocument/2006/math">
                    <m:r>
                      <a:rPr lang="el-GR" i="1">
                        <a:cs typeface="Calibri" panose="020F0502020204030204" pitchFamily="34" charset="0"/>
                      </a:rPr>
                      <m:t>Ꜫ</m:t>
                    </m:r>
                    <m:r>
                      <a:rPr lang="en-US" i="1" baseline="-25000"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 smtClean="0"/>
                  <a:t>= 8,85x10</a:t>
                </a:r>
                <a:r>
                  <a:rPr lang="en-US" baseline="30000" dirty="0" smtClean="0"/>
                  <a:t>-12</a:t>
                </a:r>
                <a:r>
                  <a:rPr lang="en-US" dirty="0" smtClean="0"/>
                  <a:t> F/m : </a:t>
                </a:r>
                <a:r>
                  <a:rPr lang="en-US" sz="1400" dirty="0" err="1" smtClean="0"/>
                  <a:t>Boşluğun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Elektrik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Geçirgenliği</a:t>
                </a:r>
                <a:endParaRPr lang="en-US" sz="1400" dirty="0" smtClean="0"/>
              </a:p>
              <a:p>
                <a:pPr marL="461963" indent="-461963"/>
                <a:endParaRPr lang="en-US" baseline="30000" dirty="0"/>
              </a:p>
              <a:p>
                <a:pPr marL="461963" indent="-461963"/>
                <a:endParaRPr lang="en-US" baseline="30000" dirty="0" smtClean="0"/>
              </a:p>
              <a:p>
                <a:pPr marL="461963" indent="-461963"/>
                <a:r>
                  <a:rPr lang="en-US" dirty="0" smtClean="0"/>
                  <a:t>1 C = 6,25x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 err="1" smtClean="0"/>
                  <a:t>elektronun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yükü</a:t>
                </a:r>
                <a:endParaRPr lang="en-US" dirty="0" smtClean="0"/>
              </a:p>
              <a:p>
                <a:pPr marL="461963" indent="-461963"/>
                <a:endParaRPr lang="en-US" baseline="30000" dirty="0"/>
              </a:p>
              <a:p>
                <a:pPr marL="461963" indent="-461963"/>
                <a:r>
                  <a:rPr lang="en-US" dirty="0" err="1" smtClean="0"/>
                  <a:t>q</a:t>
                </a:r>
                <a:r>
                  <a:rPr lang="en-US" baseline="-25000" dirty="0" err="1" smtClean="0"/>
                  <a:t>e</a:t>
                </a:r>
                <a:r>
                  <a:rPr lang="en-US" dirty="0" smtClean="0"/>
                  <a:t>= 1,6x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 smtClean="0"/>
                  <a:t> C</a:t>
                </a:r>
                <a:endParaRPr lang="tr-TR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64" y="1628800"/>
                <a:ext cx="5256584" cy="3084755"/>
              </a:xfrm>
              <a:prstGeom prst="rect">
                <a:avLst/>
              </a:prstGeom>
              <a:blipFill>
                <a:blip r:embed="rId2"/>
                <a:stretch>
                  <a:fillRect l="-1044" t="-593" b="-23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1042412"/>
            <a:ext cx="3863752" cy="54088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B050"/>
                </a:solidFill>
              </a:rPr>
              <a:t>Coulomb</a:t>
            </a:r>
            <a:r>
              <a:rPr lang="tr-TR" sz="1400" dirty="0" smtClean="0">
                <a:solidFill>
                  <a:srgbClr val="00B05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9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Coulomb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Kanunu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: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Hangisi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?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298" y="1052736"/>
            <a:ext cx="3910644" cy="5368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B050"/>
                </a:solidFill>
              </a:rPr>
              <a:t>Coulomb</a:t>
            </a:r>
            <a:r>
              <a:rPr lang="tr-TR" sz="1400" dirty="0" smtClean="0">
                <a:solidFill>
                  <a:srgbClr val="00B05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Coulomb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Kanunu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2204864"/>
            <a:ext cx="7620000" cy="302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B050"/>
                </a:solidFill>
              </a:rPr>
              <a:t>Coulomb</a:t>
            </a:r>
            <a:r>
              <a:rPr lang="tr-TR" sz="1400" dirty="0" smtClean="0">
                <a:solidFill>
                  <a:srgbClr val="00B05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Coulomb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Kanunu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5680" y="1556792"/>
            <a:ext cx="813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Hidrojen</a:t>
            </a:r>
            <a:r>
              <a:rPr lang="en-US" dirty="0" smtClean="0"/>
              <a:t> </a:t>
            </a:r>
            <a:r>
              <a:rPr lang="en-US" dirty="0" err="1" smtClean="0"/>
              <a:t>atomundaki</a:t>
            </a:r>
            <a:r>
              <a:rPr lang="en-US" dirty="0" smtClean="0"/>
              <a:t> </a:t>
            </a:r>
            <a:r>
              <a:rPr lang="en-US" dirty="0" err="1" smtClean="0"/>
              <a:t>elektron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proton </a:t>
            </a:r>
            <a:r>
              <a:rPr lang="en-US" dirty="0" err="1" smtClean="0"/>
              <a:t>birbirlerine</a:t>
            </a:r>
            <a:r>
              <a:rPr lang="en-US" dirty="0" smtClean="0"/>
              <a:t> ne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elektriksel</a:t>
            </a:r>
            <a:r>
              <a:rPr lang="en-US" dirty="0" smtClean="0"/>
              <a:t> </a:t>
            </a:r>
            <a:r>
              <a:rPr lang="en-US" dirty="0" err="1" smtClean="0"/>
              <a:t>kuvvet</a:t>
            </a:r>
            <a:r>
              <a:rPr lang="en-US" dirty="0" smtClean="0"/>
              <a:t> </a:t>
            </a:r>
            <a:r>
              <a:rPr lang="en-US" dirty="0" err="1" smtClean="0"/>
              <a:t>uygular</a:t>
            </a:r>
            <a:r>
              <a:rPr lang="en-US" dirty="0" smtClean="0"/>
              <a:t>?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2420888"/>
            <a:ext cx="7112333" cy="973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3789040"/>
            <a:ext cx="2991708" cy="7573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B050"/>
                </a:solidFill>
              </a:rPr>
              <a:t>Coulomb</a:t>
            </a:r>
            <a:r>
              <a:rPr lang="tr-TR" sz="1400" dirty="0" smtClean="0">
                <a:solidFill>
                  <a:srgbClr val="00B05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8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Coulomb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Kanunu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5680" y="155679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Hidrojen atomundaki elektron ve proton birbirlerine ne kadar kütle çekim kuvveti uygular?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2480150"/>
            <a:ext cx="6531019" cy="1474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847" y="4232075"/>
            <a:ext cx="3770486" cy="7306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B050"/>
                </a:solidFill>
              </a:rPr>
              <a:t>Coulomb</a:t>
            </a:r>
            <a:r>
              <a:rPr lang="tr-TR" sz="1400" dirty="0" smtClean="0">
                <a:solidFill>
                  <a:srgbClr val="00B05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1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Coulomb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Kanunu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5680" y="155679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Hidrojen atomundaki elektron ve proton birbirlerine uyguladıkları elektriksel kuvvetin birbirlerine uyguladıkları kütle çekim kuvvetine oranı nedir?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3212976"/>
            <a:ext cx="4297543" cy="15222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B050"/>
                </a:solidFill>
              </a:rPr>
              <a:t>Coulomb</a:t>
            </a:r>
            <a:r>
              <a:rPr lang="tr-TR" sz="1400" dirty="0" smtClean="0">
                <a:solidFill>
                  <a:srgbClr val="00B05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err="1" smtClean="0">
                <a:solidFill>
                  <a:schemeClr val="tx1"/>
                </a:solidFill>
                <a:effectLst/>
              </a:rPr>
              <a:t>Kendimizi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Deneyelim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err="1" smtClean="0">
                <a:solidFill>
                  <a:schemeClr val="tx1"/>
                </a:solidFill>
                <a:effectLst/>
              </a:rPr>
              <a:t>Elektriksel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Alan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071664" y="1628800"/>
                <a:ext cx="6552728" cy="3397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F = </a:t>
                </a:r>
                <a:r>
                  <a:rPr lang="en-US" sz="2800" dirty="0" err="1" smtClean="0"/>
                  <a:t>q.E</a:t>
                </a:r>
                <a:endParaRPr lang="en-US" sz="2800" dirty="0" smtClean="0"/>
              </a:p>
              <a:p>
                <a:endParaRPr lang="en-US" sz="2800" baseline="30000" dirty="0"/>
              </a:p>
              <a:p>
                <a:endParaRPr lang="en-US" sz="2800" baseline="30000" dirty="0" smtClean="0"/>
              </a:p>
              <a:p>
                <a:endParaRPr lang="en-US" sz="2800" baseline="30000" dirty="0"/>
              </a:p>
              <a:p>
                <a:endParaRPr lang="en-US" sz="2800" baseline="30000" dirty="0" smtClean="0"/>
              </a:p>
              <a:p>
                <a:endParaRPr lang="en-US" sz="2800" baseline="30000" dirty="0"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cs typeface="Calibri" panose="020F0502020204030204" pitchFamily="34" charset="0"/>
                  </a:rPr>
                  <a:t>E =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r>
                          <a:rPr lang="en-US" sz="2800" b="0" i="1" baseline="300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cs typeface="Calibri" panose="020F0502020204030204" pitchFamily="34" charset="0"/>
                  </a:rPr>
                  <a:t> : Coulomb </a:t>
                </a:r>
                <a:r>
                  <a:rPr lang="en-US" sz="2800" dirty="0" err="1" smtClean="0">
                    <a:cs typeface="Calibri" panose="020F0502020204030204" pitchFamily="34" charset="0"/>
                  </a:rPr>
                  <a:t>sabiti</a:t>
                </a:r>
                <a:r>
                  <a:rPr lang="en-US" sz="2800" dirty="0" smtClean="0">
                    <a:cs typeface="Calibri" panose="020F0502020204030204" pitchFamily="34" charset="0"/>
                  </a:rPr>
                  <a:t> </a:t>
                </a:r>
              </a:p>
              <a:p>
                <a:endParaRPr lang="en-US" sz="2800" baseline="30000" dirty="0">
                  <a:cs typeface="Calibri" panose="020F0502020204030204" pitchFamily="34" charset="0"/>
                </a:endParaRPr>
              </a:p>
              <a:p>
                <a:endParaRPr lang="en-US" sz="2800" baseline="30000" dirty="0" smtClean="0">
                  <a:cs typeface="Calibri" panose="020F0502020204030204" pitchFamily="34" charset="0"/>
                </a:endParaRPr>
              </a:p>
              <a:p>
                <a:endParaRPr lang="en-US" sz="2800" baseline="30000" dirty="0"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64" y="1628800"/>
                <a:ext cx="6552728" cy="3397790"/>
              </a:xfrm>
              <a:prstGeom prst="rect">
                <a:avLst/>
              </a:prstGeom>
              <a:blipFill>
                <a:blip r:embed="rId2"/>
                <a:stretch>
                  <a:fillRect l="-1953" t="-17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err="1" smtClean="0">
                <a:solidFill>
                  <a:schemeClr val="tx1"/>
                </a:solidFill>
                <a:effectLst/>
              </a:rPr>
              <a:t>Elektriksel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Alan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Çizgileri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1248129"/>
            <a:ext cx="4948619" cy="4834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97407" y="1844824"/>
            <a:ext cx="1070457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11.2.1. Elektriksel Kuvvet ve Elektrik Alanı</a:t>
            </a:r>
          </a:p>
          <a:p>
            <a:pPr marL="1139825" indent="-1139825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11.2.1.1. Yüklü cisimler arasındaki elektriksel kuvvetin bağlı olduğu değişkenleri analiz eder.  </a:t>
            </a:r>
          </a:p>
          <a:p>
            <a:pPr marL="1139825" indent="-284163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a. Öğrencilerin deney yaparak ve simülasyonlar kullanarak yüklü cisimler arasındaki elektriksel kuvveti (</a:t>
            </a:r>
            <a:r>
              <a:rPr lang="tr-TR" dirty="0" err="1" smtClean="0"/>
              <a:t>Coulomb</a:t>
            </a:r>
            <a:r>
              <a:rPr lang="tr-TR" dirty="0" smtClean="0"/>
              <a:t> yasası) etkileyen değişkenleri irdelemeleri ve matematiksel model oluşturmaları sağlanır.</a:t>
            </a:r>
          </a:p>
          <a:p>
            <a:pPr marL="1139825" indent="-284163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b. </a:t>
            </a:r>
            <a:r>
              <a:rPr lang="tr-TR" dirty="0" err="1" smtClean="0"/>
              <a:t>Coulomb</a:t>
            </a:r>
            <a:r>
              <a:rPr lang="tr-TR" dirty="0" smtClean="0"/>
              <a:t> sabitinin (k) ortamın elektriksel geçirgenliği ile ilişkisi vurgulanır.</a:t>
            </a:r>
          </a:p>
          <a:p>
            <a:pPr marL="1139825" indent="-1139825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 </a:t>
            </a:r>
          </a:p>
          <a:p>
            <a:pPr marL="1139825" indent="-1139825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11.2.1.2. Bir elektrik yükünün oluşturduğu elektriksel alanı açıklar ve elektriksel kuvvet ile ilişkilendirir. </a:t>
            </a:r>
          </a:p>
          <a:p>
            <a:pPr marL="1139825" indent="-284163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a. Öğrencilerin yüklü bir cismin oluşturduğu elektrik alan kuvvet çizgilerini çizmeleri ve elektrik alanının özelliklerini tartışmaları sağlanır.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err="1" smtClean="0">
                <a:solidFill>
                  <a:schemeClr val="tx1"/>
                </a:solidFill>
                <a:effectLst/>
              </a:rPr>
              <a:t>Elektriksel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Alan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Çizgileri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268538"/>
            <a:ext cx="4608512" cy="4640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err="1" smtClean="0">
                <a:solidFill>
                  <a:schemeClr val="tx1"/>
                </a:solidFill>
                <a:effectLst/>
              </a:rPr>
              <a:t>Kendimizi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Deneyelim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0056" y="980728"/>
            <a:ext cx="5784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Yük fazla olursa elektrik alan çizgilerine ne olur?</a:t>
            </a:r>
          </a:p>
          <a:p>
            <a:r>
              <a:rPr lang="tr-TR" dirty="0"/>
              <a:t>Cisim içerisinde elektrik alan olur mu?</a:t>
            </a:r>
          </a:p>
          <a:p>
            <a:r>
              <a:rPr lang="tr-TR" dirty="0"/>
              <a:t>Elektrik alan çizgileri birbirini keser mi?</a:t>
            </a:r>
          </a:p>
          <a:p>
            <a:r>
              <a:rPr lang="tr-TR" dirty="0"/>
              <a:t>Elektrik alan çizgilerinin başı ve sonu nerede?</a:t>
            </a:r>
          </a:p>
        </p:txBody>
      </p:sp>
    </p:spTree>
    <p:extLst>
      <p:ext uri="{BB962C8B-B14F-4D97-AF65-F5344CB8AC3E}">
        <p14:creationId xmlns:p14="http://schemas.microsoft.com/office/powerpoint/2010/main" val="16006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en-US" b="0" dirty="0" err="1" smtClean="0">
                <a:solidFill>
                  <a:schemeClr val="tx1"/>
                </a:solidFill>
                <a:effectLst/>
              </a:rPr>
              <a:t>Günün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Özeti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967" y="1259632"/>
            <a:ext cx="2380962" cy="2160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683" y="1812049"/>
            <a:ext cx="2805754" cy="4631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210" y="0"/>
            <a:ext cx="4272724" cy="169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39" y="1052736"/>
            <a:ext cx="5132290" cy="5207069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6768639" y="5030852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563" y="1201770"/>
            <a:ext cx="4896544" cy="5382624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5231904" y="5343982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3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1226659"/>
            <a:ext cx="4691605" cy="5441336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3758934" y="4771158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7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1133362"/>
            <a:ext cx="4135371" cy="5703497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5506357" y="6021288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0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756" y="1124745"/>
            <a:ext cx="4331524" cy="5655034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4267625" y="4325180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Nasıl Çeker? 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Coulomb</a:t>
            </a:r>
            <a:r>
              <a:rPr lang="tr-TR" sz="1400" dirty="0" smtClean="0">
                <a:solidFill>
                  <a:srgbClr val="FF0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Öğrendik?</a:t>
            </a:r>
            <a:endParaRPr lang="tr-T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97407" y="1844824"/>
            <a:ext cx="1070457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11.2.1. Elektriksel Kuvvet ve Elektrik Alanı</a:t>
            </a:r>
          </a:p>
          <a:p>
            <a:pPr marL="1139825" indent="-1139825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11.2.1.1. Yüklü cisimler arasındaki elektriksel kuvvetin bağlı olduğu değişkenleri analiz eder.  </a:t>
            </a:r>
          </a:p>
          <a:p>
            <a:pPr marL="1139825" indent="-284163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a. Öğrencilerin deney yaparak ve simülasyonlar kullanarak yüklü cisimler arasındaki elektriksel kuvveti (</a:t>
            </a:r>
            <a:r>
              <a:rPr lang="tr-TR" dirty="0" err="1" smtClean="0"/>
              <a:t>Coulomb</a:t>
            </a:r>
            <a:r>
              <a:rPr lang="tr-TR" dirty="0" smtClean="0"/>
              <a:t> yasası) etkileyen değişkenleri irdelemeleri ve matematiksel model oluşturmaları sağlanır.</a:t>
            </a:r>
          </a:p>
          <a:p>
            <a:pPr marL="1139825" indent="-284163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b. </a:t>
            </a:r>
            <a:r>
              <a:rPr lang="tr-TR" dirty="0" err="1" smtClean="0"/>
              <a:t>Coulomb</a:t>
            </a:r>
            <a:r>
              <a:rPr lang="tr-TR" dirty="0" smtClean="0"/>
              <a:t> sabitinin (k) ortamın elektriksel geçirgenliği ile ilişkisi vurgulanır.</a:t>
            </a:r>
          </a:p>
          <a:p>
            <a:pPr marL="1139825" indent="-1139825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 </a:t>
            </a:r>
          </a:p>
          <a:p>
            <a:pPr marL="1139825" indent="-1139825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11.2.1.2. Bir elektrik yükünün oluşturduğu elektriksel alanı açıklar ve elektriksel kuvvet ile ilişkilendirir. </a:t>
            </a:r>
          </a:p>
          <a:p>
            <a:pPr marL="1139825" indent="-284163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a. Öğrencilerin yüklü bir cismin oluşturduğu elektrik alan kuvvet çizgilerini çizmeleri ve elektrik alanının özelliklerini tartışmaları sağlanır.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407" y="2276872"/>
            <a:ext cx="10704577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11.2.1. Elektriksel Kuvvet ve Elektrik Alanı</a:t>
            </a:r>
          </a:p>
          <a:p>
            <a:pPr marL="1081088" indent="-1081088"/>
            <a:r>
              <a:rPr lang="tr-TR" dirty="0"/>
              <a:t>11.2.1.2. Bir elektrik yükünün oluşturduğu elektriksel alanı açıklar ve elektriksel kuvvet ile ilişkilendirir.</a:t>
            </a:r>
          </a:p>
          <a:p>
            <a:pPr marL="1081088" indent="-295275"/>
            <a:r>
              <a:rPr lang="tr-TR" dirty="0"/>
              <a:t>b. Öğrencilerin yüklü cisimler arasındaki kuvvet vektörlerini çizmeleri ve elektrik alan vektörleri ile karşılaştırmaları sağlanır. </a:t>
            </a:r>
            <a:endParaRPr lang="en-US" dirty="0" smtClean="0"/>
          </a:p>
          <a:p>
            <a:endParaRPr lang="tr-TR" dirty="0"/>
          </a:p>
          <a:p>
            <a:r>
              <a:rPr lang="tr-TR" dirty="0"/>
              <a:t>11.2.1.3. Elektriksel kuvvet ve elektrik alan ile ilgili hesaplamalar yapar.</a:t>
            </a:r>
            <a:endParaRPr lang="tr-T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7407" y="1430879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ÖNÜMÜZDEKİ HAFTA NE ÖĞRENECEĞİZ?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835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6649" y="24030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7848" y="1196752"/>
            <a:ext cx="54165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Proton-Elektronu Çeker mi?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Proton Elektronu Ne Kadar Kuvvetle Çeker?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Proton-Elektron Arasındaki Kuvvetler Nelerdir?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Proton Elektronu Nasıl Çeker? </a:t>
            </a:r>
            <a:endParaRPr lang="tr-TR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 smtClean="0"/>
              <a:t>Coulomb</a:t>
            </a:r>
            <a:r>
              <a:rPr lang="tr-TR" dirty="0" smtClean="0"/>
              <a:t> Kanunu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Kendimizi 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Elektriksel Alan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Kendimizi 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Soru Çözümü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Önümüzdeki Hafta 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596330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9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7108" y="71223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0291" y="1235456"/>
            <a:ext cx="55027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667108" y="1571612"/>
            <a:ext cx="657229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91744" y="1561321"/>
            <a:ext cx="3643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Dünya’yı Oynatabilir miyiz?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Bir-</a:t>
            </a:r>
            <a:r>
              <a:rPr lang="tr-TR" dirty="0" err="1" smtClean="0"/>
              <a:t>Dört’ü</a:t>
            </a:r>
            <a:r>
              <a:rPr lang="tr-TR" dirty="0" smtClean="0"/>
              <a:t> Yener mi?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Basit Makineler ve İşlevleri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Verim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Makine Tasarlama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Dünya’yı Oynatabilir miyiz?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Bir-</a:t>
            </a:r>
            <a:r>
              <a:rPr lang="tr-TR" dirty="0" err="1"/>
              <a:t>Dört’ü</a:t>
            </a:r>
            <a:r>
              <a:rPr lang="tr-TR" dirty="0"/>
              <a:t> Yener mi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451" y="1423049"/>
            <a:ext cx="1953605" cy="1961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082" y="3532863"/>
            <a:ext cx="2045386" cy="22038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Nasıl Çeker? </a:t>
            </a:r>
            <a:endParaRPr lang="tr-TR" sz="1400" dirty="0" smtClean="0">
              <a:solidFill>
                <a:srgbClr val="FFC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Coulomb</a:t>
            </a:r>
            <a:r>
              <a:rPr lang="tr-TR" sz="1400" dirty="0" smtClean="0">
                <a:solidFill>
                  <a:srgbClr val="FFC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911" y="1556793"/>
            <a:ext cx="2291163" cy="18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443" r="58874"/>
          <a:stretch/>
        </p:blipFill>
        <p:spPr>
          <a:xfrm>
            <a:off x="6217920" y="1569967"/>
            <a:ext cx="1371600" cy="178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062" y="4357751"/>
            <a:ext cx="4982055" cy="1997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1841" y="58398"/>
            <a:ext cx="1563493" cy="2100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1740" y="4523191"/>
            <a:ext cx="3322099" cy="23348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0416" y="2599888"/>
            <a:ext cx="2351583" cy="1423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5847" y="1556792"/>
            <a:ext cx="1691786" cy="2264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1881" y="44624"/>
            <a:ext cx="2140237" cy="14401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46655" y="84708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Nasıl Çeker? </a:t>
            </a:r>
            <a:endParaRPr lang="tr-TR" sz="1400" dirty="0" smtClean="0">
              <a:solidFill>
                <a:srgbClr val="FFC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Coulomb</a:t>
            </a:r>
            <a:r>
              <a:rPr lang="tr-TR" sz="1400" dirty="0" smtClean="0">
                <a:solidFill>
                  <a:srgbClr val="FFC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4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05658" y="260648"/>
            <a:ext cx="7843854" cy="11430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Proton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Elektronu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Çeker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mi? 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772816"/>
            <a:ext cx="4282530" cy="38884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60296" y="3523074"/>
            <a:ext cx="22044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F = ?</a:t>
            </a:r>
            <a:endParaRPr lang="tr-TR" sz="66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Nasıl Çeker? </a:t>
            </a:r>
            <a:endParaRPr lang="tr-TR" sz="1400" dirty="0" smtClean="0">
              <a:solidFill>
                <a:srgbClr val="FFC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Coulomb</a:t>
            </a:r>
            <a:r>
              <a:rPr lang="tr-TR" sz="1400" dirty="0" smtClean="0">
                <a:solidFill>
                  <a:srgbClr val="FFC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05658" y="260648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Proton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Elektronu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Ne Kadar </a:t>
            </a:r>
            <a:r>
              <a:rPr lang="en-US" b="0" dirty="0" err="1">
                <a:solidFill>
                  <a:schemeClr val="tx1"/>
                </a:solidFill>
                <a:effectLst/>
              </a:rPr>
              <a:t>K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uvvetle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</a:rPr>
              <a:t>Ç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eker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? 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772816"/>
            <a:ext cx="4282530" cy="38884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60296" y="3523074"/>
            <a:ext cx="22044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F = ?</a:t>
            </a:r>
            <a:endParaRPr lang="tr-TR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Nasıl Çeker? </a:t>
            </a:r>
            <a:endParaRPr lang="tr-TR" sz="1400" dirty="0" smtClean="0">
              <a:solidFill>
                <a:srgbClr val="FFC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Coulomb</a:t>
            </a:r>
            <a:r>
              <a:rPr lang="tr-TR" sz="1400" dirty="0" smtClean="0">
                <a:solidFill>
                  <a:srgbClr val="FFC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711624" y="40466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Proton-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Elektron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Arasındaki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Kuvvetler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Nelerdir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?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Hangisi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Büyüktür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?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772816"/>
            <a:ext cx="4282530" cy="38884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760296" y="3523074"/>
                <a:ext cx="2568332" cy="1655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6600" dirty="0" smtClean="0"/>
                  <a:t> = ?</a:t>
                </a:r>
                <a:endParaRPr lang="tr-TR" sz="66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296" y="3523074"/>
                <a:ext cx="2568332" cy="1655197"/>
              </a:xfrm>
              <a:prstGeom prst="rect">
                <a:avLst/>
              </a:prstGeom>
              <a:blipFill>
                <a:blip r:embed="rId3"/>
                <a:stretch>
                  <a:fillRect r="-15439" b="-118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Proton Elektronu Nasıl Çeker? </a:t>
            </a:r>
            <a:endParaRPr lang="tr-TR" sz="1400" dirty="0" smtClean="0">
              <a:solidFill>
                <a:srgbClr val="FFC00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Coulomb</a:t>
            </a:r>
            <a:r>
              <a:rPr lang="tr-TR" sz="1400" dirty="0" smtClean="0">
                <a:solidFill>
                  <a:srgbClr val="FFC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05658" y="260648"/>
            <a:ext cx="7843854" cy="11430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Proton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Elektronu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Nasıl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Çeker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? 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772816"/>
            <a:ext cx="4282530" cy="38884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60296" y="3523074"/>
            <a:ext cx="22044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F = ?</a:t>
            </a:r>
            <a:endParaRPr lang="tr-TR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88157"/>
            <a:ext cx="256760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Proton-Elektronu Çeker mi?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 Elektronu Ne Kadar Kuvvetle Çeker?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Proton-Elektron Arasındaki Kuvvetler Nelerdir?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Proton Elektronu Nasıl Çeker? </a:t>
            </a:r>
            <a:endParaRPr lang="tr-TR" sz="1400" dirty="0" smtClean="0">
              <a:solidFill>
                <a:srgbClr val="00B050"/>
              </a:solidFill>
            </a:endParaRP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Coulomb</a:t>
            </a:r>
            <a:r>
              <a:rPr lang="tr-TR" sz="1400" dirty="0" smtClean="0">
                <a:solidFill>
                  <a:srgbClr val="FFC000"/>
                </a:solidFill>
              </a:rPr>
              <a:t> Kanunu 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Alan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Kendimizi Deneyelim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17292</TotalTime>
  <Words>1413</Words>
  <Application>Microsoft Office PowerPoint</Application>
  <PresentationFormat>Widescreen</PresentationFormat>
  <Paragraphs>393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Lucida Sans Unicode</vt:lpstr>
      <vt:lpstr>Verdana</vt:lpstr>
      <vt:lpstr>Wingdings</vt:lpstr>
      <vt:lpstr>Wingdings 2</vt:lpstr>
      <vt:lpstr>Wingdings 3</vt:lpstr>
      <vt:lpstr>Kalabalık</vt:lpstr>
      <vt:lpstr>11. SINIF: ELEKTRİK ve MANYETİZMA ÜNİTESİ   Elektriksel Kuvvet ve Elektrik Alan</vt:lpstr>
      <vt:lpstr>PowerPoint Presentation</vt:lpstr>
      <vt:lpstr>PowerPoint Presentation</vt:lpstr>
      <vt:lpstr>PowerPoint Presentation</vt:lpstr>
      <vt:lpstr>PowerPoint Presentation</vt:lpstr>
      <vt:lpstr>Proton Elektronu Çeker mi? </vt:lpstr>
      <vt:lpstr>Proton Elektronu Ne Kadar Kuvvetle Çeker? </vt:lpstr>
      <vt:lpstr>Proton-Elektron Arasındaki Kuvvetler Nelerdir? Hangisi Büyüktür?</vt:lpstr>
      <vt:lpstr>Proton Elektronu Nasıl Çeker? </vt:lpstr>
      <vt:lpstr>Coulomb Kanunu</vt:lpstr>
      <vt:lpstr>Coulomb Kanunu</vt:lpstr>
      <vt:lpstr>Coulomb Kanunu: Hangisi?</vt:lpstr>
      <vt:lpstr>Coulomb Kanunu</vt:lpstr>
      <vt:lpstr>Coulomb Kanunu</vt:lpstr>
      <vt:lpstr>Coulomb Kanunu</vt:lpstr>
      <vt:lpstr>Coulomb Kanunu</vt:lpstr>
      <vt:lpstr>Kendimizi Deneyelim</vt:lpstr>
      <vt:lpstr>Elektriksel Alan</vt:lpstr>
      <vt:lpstr>Elektriksel Alan Çizgileri</vt:lpstr>
      <vt:lpstr>Elektriksel Alan Çizgileri</vt:lpstr>
      <vt:lpstr>Kendimizi Deneyelim</vt:lpstr>
      <vt:lpstr>Günün Özeti</vt:lpstr>
      <vt:lpstr>Soru Çözümü</vt:lpstr>
      <vt:lpstr>Soru Çözümü</vt:lpstr>
      <vt:lpstr>Soru Çözümü</vt:lpstr>
      <vt:lpstr>Soru Çözümü</vt:lpstr>
      <vt:lpstr>Soru Çözümü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Ali Eryılmaz</cp:lastModifiedBy>
  <cp:revision>578</cp:revision>
  <cp:lastPrinted>2017-02-10T21:37:55Z</cp:lastPrinted>
  <dcterms:created xsi:type="dcterms:W3CDTF">2016-04-01T12:40:28Z</dcterms:created>
  <dcterms:modified xsi:type="dcterms:W3CDTF">2017-02-10T21:38:05Z</dcterms:modified>
</cp:coreProperties>
</file>