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0" r:id="rId3"/>
    <p:sldId id="316" r:id="rId4"/>
    <p:sldId id="258" r:id="rId5"/>
    <p:sldId id="264" r:id="rId6"/>
    <p:sldId id="280" r:id="rId7"/>
    <p:sldId id="283" r:id="rId8"/>
    <p:sldId id="284" r:id="rId9"/>
    <p:sldId id="285" r:id="rId10"/>
    <p:sldId id="315" r:id="rId11"/>
    <p:sldId id="314" r:id="rId12"/>
    <p:sldId id="277" r:id="rId13"/>
    <p:sldId id="337" r:id="rId14"/>
    <p:sldId id="287" r:id="rId15"/>
    <p:sldId id="349" r:id="rId16"/>
    <p:sldId id="348" r:id="rId17"/>
    <p:sldId id="288" r:id="rId18"/>
    <p:sldId id="290" r:id="rId19"/>
    <p:sldId id="317" r:id="rId20"/>
    <p:sldId id="318" r:id="rId21"/>
    <p:sldId id="291" r:id="rId22"/>
    <p:sldId id="326" r:id="rId23"/>
    <p:sldId id="330" r:id="rId24"/>
    <p:sldId id="323" r:id="rId25"/>
    <p:sldId id="331" r:id="rId26"/>
    <p:sldId id="333" r:id="rId27"/>
    <p:sldId id="332" r:id="rId28"/>
    <p:sldId id="279" r:id="rId29"/>
    <p:sldId id="321" r:id="rId30"/>
    <p:sldId id="319" r:id="rId31"/>
    <p:sldId id="294" r:id="rId32"/>
    <p:sldId id="298" r:id="rId33"/>
    <p:sldId id="299" r:id="rId34"/>
    <p:sldId id="293" r:id="rId35"/>
    <p:sldId id="300" r:id="rId36"/>
    <p:sldId id="346" r:id="rId37"/>
    <p:sldId id="347" r:id="rId38"/>
    <p:sldId id="272" r:id="rId39"/>
    <p:sldId id="304" r:id="rId40"/>
    <p:sldId id="305" r:id="rId41"/>
    <p:sldId id="306" r:id="rId42"/>
    <p:sldId id="335" r:id="rId43"/>
    <p:sldId id="308" r:id="rId44"/>
    <p:sldId id="336" r:id="rId45"/>
    <p:sldId id="339" r:id="rId46"/>
    <p:sldId id="340" r:id="rId47"/>
    <p:sldId id="338" r:id="rId48"/>
    <p:sldId id="342" r:id="rId49"/>
    <p:sldId id="345" r:id="rId50"/>
    <p:sldId id="341" r:id="rId51"/>
    <p:sldId id="344" r:id="rId52"/>
    <p:sldId id="343" r:id="rId5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>
      <p:cViewPr varScale="1">
        <p:scale>
          <a:sx n="50" d="100"/>
          <a:sy n="50" d="100"/>
        </p:scale>
        <p:origin x="-90" y="-25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3467100" y="0"/>
            <a:ext cx="84201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381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4376929" y="533400"/>
            <a:ext cx="663702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4360774" y="3539864"/>
            <a:ext cx="6649212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7632592" y="6557946"/>
            <a:ext cx="2603203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/>
              <a:pPr/>
              <a:t>21.05.2016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3665220" y="6557946"/>
            <a:ext cx="3806038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245149" y="6556248"/>
            <a:ext cx="764837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0463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519160" y="274957"/>
            <a:ext cx="1981200" cy="5851525"/>
          </a:xfrm>
        </p:spPr>
        <p:txBody>
          <a:bodyPr vert="eaVert"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94360" y="274644"/>
            <a:ext cx="782574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515661" y="6557946"/>
            <a:ext cx="2603203" cy="226902"/>
          </a:xfrm>
        </p:spPr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94360" y="6556248"/>
            <a:ext cx="4754880" cy="228600"/>
          </a:xfrm>
        </p:spPr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30844" y="6553200"/>
            <a:ext cx="764837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2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9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86840" y="2821839"/>
            <a:ext cx="8132135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86840" y="1905002"/>
            <a:ext cx="8132135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141510" y="6556810"/>
            <a:ext cx="2603203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255966" y="6556810"/>
            <a:ext cx="376428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54138" y="6555112"/>
            <a:ext cx="764837" cy="228600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838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4360" y="320040"/>
            <a:ext cx="9414663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4576572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32451" y="1600202"/>
            <a:ext cx="4576572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5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4360" y="320040"/>
            <a:ext cx="9414663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94360" y="5867400"/>
            <a:ext cx="4576572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432451" y="5867400"/>
            <a:ext cx="4576572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594360" y="1711840"/>
            <a:ext cx="4576572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432451" y="1711840"/>
            <a:ext cx="4576572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8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4360" y="320040"/>
            <a:ext cx="9414663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0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40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4360" y="228600"/>
            <a:ext cx="7667244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94360" y="1497416"/>
            <a:ext cx="7667244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594360" y="2133600"/>
            <a:ext cx="94107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06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777359" y="1004670"/>
            <a:ext cx="5615385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 rot="21420000">
            <a:off x="775719" y="998818"/>
            <a:ext cx="5615385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5828" y="1143000"/>
            <a:ext cx="44577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005828" y="3283634"/>
            <a:ext cx="44577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srgbClr val="EEECE1"/>
                </a:solidFill>
              </a:rPr>
              <a:pPr/>
              <a:t>21.05.2016</a:t>
            </a:fld>
            <a:endParaRPr lang="tr-TR">
              <a:solidFill>
                <a:srgbClr val="EEECE1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EEECE1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srgbClr val="EEECE1"/>
                </a:solidFill>
              </a:rPr>
              <a:pPr/>
              <a:t>‹#›</a:t>
            </a:fld>
            <a:endParaRPr lang="tr-TR">
              <a:solidFill>
                <a:srgbClr val="EEECE1"/>
              </a:solidFill>
            </a:endParaRP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862786" y="1041002"/>
            <a:ext cx="5468112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030685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10599420" y="0"/>
            <a:ext cx="128778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594360" y="320040"/>
            <a:ext cx="94107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594360" y="1609416"/>
            <a:ext cx="94107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5519717" y="6557946"/>
            <a:ext cx="2603203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>
                <a:solidFill>
                  <a:srgbClr val="1F497D"/>
                </a:solidFill>
              </a:rPr>
              <a:pPr/>
              <a:t>21.05.2016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594360" y="6557946"/>
            <a:ext cx="475488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1F497D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6883" y="6556248"/>
            <a:ext cx="764837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>
                <a:solidFill>
                  <a:srgbClr val="1F497D"/>
                </a:solidFill>
              </a:rPr>
              <a:pPr/>
              <a:t>‹#›</a:t>
            </a:fld>
            <a:endParaRPr lang="tr-T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Physics-Interactives/Light-and-Color/Color-Filters/Color-Filters-Interactiv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reddit.com/r/videos/comments/4elm4k/a_massive_crab_swarm_at_the_bottom_of_the_pacific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3Z44BOR7S-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Physics-Interactives/Light-and-Color/Color-Filters/Color-Filters-Interactive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5.2_metu/ssme544/lesson2_colors/Renkler%20%20-%20Fizik%20Animasyon.mp4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__KzSRel5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yqCkFxPU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PJALa_3z1TGtcVY032LZv651d2GckeqcI0ig7yDNjR2U9nNV4CvjgIIC-Ki_lTY8HvoicTZxwjXtqMRdRdfire6JXTKvB9IFixOoUWFdCw4YO2otImBGvzQw0iaagWSlKj_55slsFD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5"/>
          <a:stretch/>
        </p:blipFill>
        <p:spPr bwMode="auto">
          <a:xfrm>
            <a:off x="2" y="0"/>
            <a:ext cx="12085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43200" y="228600"/>
            <a:ext cx="61022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7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37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>RENKLERİN EFENDİSİ: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9537" y="3754122"/>
            <a:ext cx="45681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IŞIK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4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8196" name="Picture 4" descr="http://forexforum.bg/news/wp-content/uploads/2014/10/vul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2050" name="Picture 2" descr="http://www.mavidag.com/img/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181" y="4627461"/>
            <a:ext cx="1910264" cy="22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9467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bardak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tr-TR" dirty="0"/>
          </a:p>
        </p:txBody>
      </p:sp>
      <p:pic>
        <p:nvPicPr>
          <p:cNvPr id="2052" name="Picture 4" descr="http://4.bp.blogspot.com/-GxWGIGjDh34/Vfb9fq5yLfI/AAAAAAAAAJ4/BRQ5_Q18ukU/s1600/su_molecu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154" b="-350"/>
          <a:stretch/>
        </p:blipFill>
        <p:spPr bwMode="auto">
          <a:xfrm>
            <a:off x="6186669" y="4654129"/>
            <a:ext cx="1863536" cy="22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019.radikal.ru/i600/1204/c7/eb93557e80c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72"/>
          <a:stretch/>
        </p:blipFill>
        <p:spPr bwMode="auto">
          <a:xfrm>
            <a:off x="8457286" y="4654129"/>
            <a:ext cx="25146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3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239923" y="317244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3074" name="Picture 2" descr="http://atasehirhabercigazete.com/upload/resimler/haber/sunny-day-28037-hd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5356553" cy="28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uraistanbul.net/wp-content/uploads/0021_saganak_yagi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286" y="3626702"/>
            <a:ext cx="5140638" cy="31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1353" y="71410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</a:t>
            </a:r>
            <a:r>
              <a:rPr lang="tr-TR" dirty="0" smtClean="0">
                <a:solidFill>
                  <a:srgbClr val="FFFF00"/>
                </a:solidFill>
              </a:rPr>
              <a:t>üneşi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neden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çok açık sarı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görürüz</a:t>
            </a:r>
            <a:r>
              <a:rPr lang="tr-TR" dirty="0" smtClean="0">
                <a:solidFill>
                  <a:srgbClr val="FFFF00"/>
                </a:solidFill>
              </a:rPr>
              <a:t>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353" y="1819628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Gökyüzünü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neden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mavi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görürüz</a:t>
            </a:r>
            <a:r>
              <a:rPr lang="tr-TR" dirty="0" smtClean="0">
                <a:solidFill>
                  <a:srgbClr val="FFFF00"/>
                </a:solidFill>
              </a:rPr>
              <a:t>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237" y="3838898"/>
            <a:ext cx="547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Yağmur öncesi bulutu neden kapalı renkte </a:t>
            </a:r>
            <a:r>
              <a:rPr lang="en-US" dirty="0" err="1" smtClean="0">
                <a:solidFill>
                  <a:srgbClr val="FFFF00"/>
                </a:solidFill>
              </a:rPr>
              <a:t>görürüz</a:t>
            </a:r>
            <a:r>
              <a:rPr lang="tr-TR" dirty="0" smtClean="0">
                <a:solidFill>
                  <a:srgbClr val="FFFF00"/>
                </a:solidFill>
              </a:rPr>
              <a:t>?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3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495800" y="578804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4000" dirty="0" smtClean="0"/>
              <a:t>Işık ve boya renkleri ile ilgili aktivite yapalım...</a:t>
            </a:r>
          </a:p>
          <a:p>
            <a:pPr algn="ctr"/>
            <a:endParaRPr lang="tr-TR" sz="40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</a:t>
            </a:r>
            <a:r>
              <a:rPr lang="tr-TR" sz="1400" dirty="0" smtClean="0">
                <a:solidFill>
                  <a:srgbClr val="FFFF00"/>
                </a:solidFill>
              </a:rPr>
              <a:t> 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02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79052" y="2568143"/>
            <a:ext cx="7833133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755" dirty="0">
                <a:hlinkClick r:id="rId2"/>
              </a:rPr>
              <a:t>https://</a:t>
            </a:r>
            <a:r>
              <a:rPr lang="tr-TR" sz="1755" dirty="0" smtClean="0">
                <a:hlinkClick r:id="rId2"/>
              </a:rPr>
              <a:t>phet.colorado.edu/sims/html/color-vision/latest/color-vision_en.html</a:t>
            </a:r>
            <a:endParaRPr lang="en-US" sz="1755" dirty="0"/>
          </a:p>
        </p:txBody>
      </p:sp>
      <p:sp>
        <p:nvSpPr>
          <p:cNvPr id="3" name="Rectangle 2"/>
          <p:cNvSpPr/>
          <p:nvPr/>
        </p:nvSpPr>
        <p:spPr>
          <a:xfrm>
            <a:off x="2743200" y="762000"/>
            <a:ext cx="501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Aktivite zamanı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5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30210" y="1309192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Boyalarda </a:t>
            </a:r>
            <a:r>
              <a:rPr lang="tr-TR" sz="3600" dirty="0" smtClean="0">
                <a:solidFill>
                  <a:schemeClr val="bg1"/>
                </a:solidFill>
              </a:rPr>
              <a:t>ana renkler ve ara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7232" y="782965"/>
            <a:ext cx="800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+ </a:t>
            </a:r>
            <a:r>
              <a:rPr lang="en-US" dirty="0" err="1"/>
              <a:t>yeşil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tr-TR" dirty="0" smtClean="0"/>
              <a:t>					</a:t>
            </a:r>
            <a:r>
              <a:rPr lang="en-US" dirty="0" err="1" smtClean="0"/>
              <a:t>Yeşil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mavi</a:t>
            </a:r>
            <a:r>
              <a:rPr lang="en-US" dirty="0"/>
              <a:t> =</a:t>
            </a:r>
          </a:p>
          <a:p>
            <a:pPr lvl="0"/>
            <a:r>
              <a:rPr lang="en-US" dirty="0" err="1"/>
              <a:t>Mavi</a:t>
            </a:r>
            <a:r>
              <a:rPr lang="en-US" dirty="0"/>
              <a:t> +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tr-TR" dirty="0" smtClean="0"/>
              <a:t>					</a:t>
            </a:r>
            <a:r>
              <a:rPr lang="en-US" dirty="0" err="1" smtClean="0"/>
              <a:t>Yeşil</a:t>
            </a:r>
            <a:r>
              <a:rPr lang="en-US" dirty="0" smtClean="0"/>
              <a:t> +</a:t>
            </a:r>
            <a:r>
              <a:rPr lang="en-US" dirty="0" err="1" smtClean="0"/>
              <a:t>mavi+kırmızı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20400" y="6132384"/>
            <a:ext cx="331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Siyah ve beyaz renk değildir...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www.kendibas.org/origdocs/20/19964/19964_html_m633232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62182"/>
            <a:ext cx="4648200" cy="39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Oval"/>
          <p:cNvSpPr/>
          <p:nvPr/>
        </p:nvSpPr>
        <p:spPr>
          <a:xfrm>
            <a:off x="7467600" y="28194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Oval"/>
          <p:cNvSpPr/>
          <p:nvPr/>
        </p:nvSpPr>
        <p:spPr>
          <a:xfrm>
            <a:off x="8077200" y="4343400"/>
            <a:ext cx="685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6400800" y="4343400"/>
            <a:ext cx="990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Oval"/>
          <p:cNvSpPr/>
          <p:nvPr/>
        </p:nvSpPr>
        <p:spPr>
          <a:xfrm>
            <a:off x="7315200" y="3657600"/>
            <a:ext cx="685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0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30210" y="1309192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Işıklarda ana renkler ve ara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7232" y="782965"/>
            <a:ext cx="800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+ </a:t>
            </a:r>
            <a:r>
              <a:rPr lang="en-US" dirty="0" err="1"/>
              <a:t>yeşil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tr-TR" dirty="0" smtClean="0"/>
              <a:t>					</a:t>
            </a:r>
            <a:r>
              <a:rPr lang="en-US" dirty="0" err="1" smtClean="0"/>
              <a:t>Yeşil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mavi</a:t>
            </a:r>
            <a:r>
              <a:rPr lang="en-US" dirty="0"/>
              <a:t> =</a:t>
            </a:r>
          </a:p>
          <a:p>
            <a:pPr lvl="0"/>
            <a:r>
              <a:rPr lang="en-US" dirty="0" err="1"/>
              <a:t>Mavi</a:t>
            </a:r>
            <a:r>
              <a:rPr lang="en-US" dirty="0"/>
              <a:t> +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tr-TR" dirty="0" smtClean="0"/>
              <a:t>					</a:t>
            </a:r>
            <a:r>
              <a:rPr lang="en-US" dirty="0" err="1" smtClean="0"/>
              <a:t>Yeşil</a:t>
            </a:r>
            <a:r>
              <a:rPr lang="en-US" dirty="0" smtClean="0"/>
              <a:t> +</a:t>
            </a:r>
            <a:r>
              <a:rPr lang="en-US" dirty="0" err="1" smtClean="0"/>
              <a:t>mavi+kırmızı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20400" y="6132384"/>
            <a:ext cx="331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Siyah ve beyaz renk değildir...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www.kendibas.org/origdocs/20/19964/19964_html_m633232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62182"/>
            <a:ext cx="4648200" cy="39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Oval"/>
          <p:cNvSpPr/>
          <p:nvPr/>
        </p:nvSpPr>
        <p:spPr>
          <a:xfrm>
            <a:off x="7467600" y="28194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Oval"/>
          <p:cNvSpPr/>
          <p:nvPr/>
        </p:nvSpPr>
        <p:spPr>
          <a:xfrm>
            <a:off x="8077200" y="4343400"/>
            <a:ext cx="685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6400800" y="4343400"/>
            <a:ext cx="990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Oval"/>
          <p:cNvSpPr/>
          <p:nvPr/>
        </p:nvSpPr>
        <p:spPr>
          <a:xfrm>
            <a:off x="7315200" y="3657600"/>
            <a:ext cx="685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0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30210" y="1309192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4098" name="Picture 2" descr="https://lh6.googleusercontent.com/wSQ5NUY44kbTBJu1_9EGyt1YFELIyUzm-DZOY759C2bL0WXymrX6D0-k9mDQKf25HIkkmNDSjEsG1kUscp1p-vnsbQRmCdfhTVsHUYu_tUCvQSpUORzi7yp3c5siXWAj193XGQIz0z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203" y="773529"/>
            <a:ext cx="7556597" cy="52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Işıklarda ana renkler ve ara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7232" y="782965"/>
            <a:ext cx="800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+ </a:t>
            </a:r>
            <a:r>
              <a:rPr lang="en-US" dirty="0" err="1"/>
              <a:t>yeşil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tr-TR" dirty="0" smtClean="0"/>
              <a:t>					</a:t>
            </a:r>
            <a:r>
              <a:rPr lang="en-US" dirty="0" err="1" smtClean="0"/>
              <a:t>Yeşil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mavi</a:t>
            </a:r>
            <a:r>
              <a:rPr lang="en-US" dirty="0"/>
              <a:t> =</a:t>
            </a:r>
          </a:p>
          <a:p>
            <a:pPr lvl="0"/>
            <a:r>
              <a:rPr lang="en-US" dirty="0" err="1"/>
              <a:t>Mavi</a:t>
            </a:r>
            <a:r>
              <a:rPr lang="en-US" dirty="0"/>
              <a:t> +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tr-TR" dirty="0" smtClean="0"/>
              <a:t>					</a:t>
            </a:r>
            <a:r>
              <a:rPr lang="en-US" dirty="0" err="1" smtClean="0"/>
              <a:t>Yeşil</a:t>
            </a:r>
            <a:r>
              <a:rPr lang="en-US" dirty="0" smtClean="0"/>
              <a:t> +</a:t>
            </a:r>
            <a:r>
              <a:rPr lang="en-US" dirty="0" err="1" smtClean="0"/>
              <a:t>mavi+kırmızı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20400" y="6132384"/>
            <a:ext cx="331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Siyah ve beyaz renk değildir...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3074" name="Picture 2" descr="https://lh3.googleusercontent.com/W5kl_0Q31oYwCsw-mixK9Vakq8jOCS8_MSOfaFjGMXx5hmCHPg4N8kyN0Wae2qbjRM0j1Z9qzRc-ow-kSYX-XlesyrfUn8noCNBAKEgFGeu_HIJtE20V2DLQkMbVNZNXCXkJEN0iO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2" y="754117"/>
            <a:ext cx="84200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9653" y="57834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Boyalarda ana renkler ve ara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9653" y="5986056"/>
            <a:ext cx="800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Siyan</a:t>
            </a:r>
            <a:r>
              <a:rPr lang="en-US" dirty="0"/>
              <a:t> + sarı = </a:t>
            </a:r>
            <a:r>
              <a:rPr lang="tr-TR" dirty="0" smtClean="0"/>
              <a:t>				 	        </a:t>
            </a:r>
            <a:r>
              <a:rPr lang="en-US" dirty="0" err="1" smtClean="0"/>
              <a:t>Sarı+magenta</a:t>
            </a:r>
            <a:r>
              <a:rPr lang="en-US" dirty="0" smtClean="0"/>
              <a:t> =</a:t>
            </a:r>
            <a:endParaRPr lang="en-US" dirty="0"/>
          </a:p>
          <a:p>
            <a:pPr lvl="0"/>
            <a:r>
              <a:rPr lang="en-US" dirty="0" err="1" smtClean="0"/>
              <a:t>Siayn+magenta</a:t>
            </a:r>
            <a:r>
              <a:rPr lang="en-US" dirty="0" smtClean="0"/>
              <a:t> =</a:t>
            </a:r>
            <a:r>
              <a:rPr lang="tr-TR" dirty="0" smtClean="0"/>
              <a:t>					</a:t>
            </a:r>
            <a:r>
              <a:rPr lang="en-US" dirty="0" err="1" smtClean="0"/>
              <a:t>Siyan+magenta+sarı</a:t>
            </a:r>
            <a:r>
              <a:rPr lang="en-US" dirty="0" smtClean="0"/>
              <a:t> </a:t>
            </a:r>
            <a:r>
              <a:rPr lang="en-US" dirty="0"/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2846189"/>
            <a:ext cx="233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Siyah </a:t>
            </a:r>
            <a:r>
              <a:rPr lang="tr-TR" dirty="0" smtClean="0">
                <a:solidFill>
                  <a:srgbClr val="FFFF00"/>
                </a:solidFill>
              </a:rPr>
              <a:t>renk </a:t>
            </a:r>
            <a:r>
              <a:rPr lang="tr-TR" dirty="0">
                <a:solidFill>
                  <a:srgbClr val="FFFF00"/>
                </a:solidFill>
              </a:rPr>
              <a:t>değildir...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8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61852" y="5137912"/>
            <a:ext cx="7772400" cy="1651684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Mavi</a:t>
            </a:r>
            <a:r>
              <a:rPr lang="en-US" sz="2400" dirty="0"/>
              <a:t>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err="1"/>
              <a:t>siyan</a:t>
            </a:r>
            <a:r>
              <a:rPr lang="en-US" sz="2400" dirty="0"/>
              <a:t>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/>
              <a:t>.</a:t>
            </a:r>
          </a:p>
          <a:p>
            <a:r>
              <a:rPr lang="en-US" sz="2400" dirty="0"/>
              <a:t>Magenta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/>
              <a:t>.</a:t>
            </a:r>
          </a:p>
          <a:p>
            <a:pPr lvl="0"/>
            <a:endParaRPr lang="tr-TR" sz="2400" dirty="0" smtClean="0"/>
          </a:p>
          <a:p>
            <a:pPr lvl="0"/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052" name="Picture 4" descr="http://images.slideplayer.biz.tr/11/2979339/slides/slid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084"/>
          <a:stretch/>
        </p:blipFill>
        <p:spPr bwMode="auto">
          <a:xfrm>
            <a:off x="3580242" y="846326"/>
            <a:ext cx="8149148" cy="37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Işıklarda tamamlayıcı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13759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61852" y="5137912"/>
            <a:ext cx="7772400" cy="1651684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Mavi</a:t>
            </a:r>
            <a:r>
              <a:rPr lang="en-US" sz="2400" dirty="0"/>
              <a:t>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err="1"/>
              <a:t>siyan</a:t>
            </a:r>
            <a:r>
              <a:rPr lang="en-US" sz="2400" dirty="0"/>
              <a:t>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/>
              <a:t>.</a:t>
            </a:r>
          </a:p>
          <a:p>
            <a:r>
              <a:rPr lang="en-US" sz="2400" dirty="0"/>
              <a:t>Magenta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/>
              <a:t>.</a:t>
            </a:r>
          </a:p>
          <a:p>
            <a:pPr lvl="0"/>
            <a:endParaRPr lang="tr-TR" sz="2400" dirty="0" smtClean="0"/>
          </a:p>
          <a:p>
            <a:pPr lvl="0"/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052" name="Picture 4" descr="http://images.slideplayer.biz.tr/11/2979339/slides/slid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084"/>
          <a:stretch/>
        </p:blipFill>
        <p:spPr bwMode="auto">
          <a:xfrm>
            <a:off x="3580242" y="846326"/>
            <a:ext cx="8149148" cy="37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Işıklarda tamamlayıcı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8" name="Picture 4" descr="http://forexforum.bg/news/wp-content/uploads/2014/10/vul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98977"/>
            <a:ext cx="4871390" cy="15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51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0"/>
            <a:ext cx="83793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FFFF00"/>
                </a:solidFill>
              </a:rPr>
              <a:t>10.4.7.1</a:t>
            </a:r>
            <a:r>
              <a:rPr lang="tr-TR" dirty="0">
                <a:solidFill>
                  <a:srgbClr val="FFFF00"/>
                </a:solidFill>
              </a:rPr>
              <a:t>. Cisimlerin renkli görülmesinin sebeplerini açıklar.</a:t>
            </a:r>
          </a:p>
          <a:p>
            <a:pPr marL="1162050" lvl="2"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FFFF00"/>
                </a:solidFill>
              </a:rPr>
              <a:t>a. Öğrencilerin </a:t>
            </a:r>
            <a:r>
              <a:rPr lang="tr-TR" dirty="0">
                <a:solidFill>
                  <a:srgbClr val="FFFF00"/>
                </a:solidFill>
              </a:rPr>
              <a:t>ışık ve boya renkleri arasındaki </a:t>
            </a:r>
            <a:r>
              <a:rPr lang="tr-TR" dirty="0" smtClean="0">
                <a:solidFill>
                  <a:srgbClr val="FFFF00"/>
                </a:solidFill>
              </a:rPr>
              <a:t>farkları karşılaştırmaları </a:t>
            </a:r>
            <a:r>
              <a:rPr lang="tr-TR" dirty="0">
                <a:solidFill>
                  <a:srgbClr val="FFFF00"/>
                </a:solidFill>
              </a:rPr>
              <a:t>sağlanır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>
              <a:solidFill>
                <a:srgbClr val="FFFF00"/>
              </a:solidFill>
            </a:endParaRPr>
          </a:p>
          <a:p>
            <a:pPr marL="1162050"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FFFF00"/>
                </a:solidFill>
              </a:rPr>
              <a:t>b. Öğrencilerin </a:t>
            </a:r>
            <a:r>
              <a:rPr lang="tr-TR" dirty="0">
                <a:solidFill>
                  <a:srgbClr val="FFFF00"/>
                </a:solidFill>
              </a:rPr>
              <a:t>deney yaparak veya simülasyonlar kullanarak renkleri ana, ara </a:t>
            </a:r>
            <a:r>
              <a:rPr lang="tr-TR" dirty="0" smtClean="0">
                <a:solidFill>
                  <a:srgbClr val="FFFF00"/>
                </a:solidFill>
              </a:rPr>
              <a:t>ve tamamlayıcı </a:t>
            </a:r>
            <a:r>
              <a:rPr lang="tr-TR" dirty="0">
                <a:solidFill>
                  <a:srgbClr val="FFFF00"/>
                </a:solidFill>
              </a:rPr>
              <a:t>olarak sınıflandırmaları sağlanır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>
              <a:solidFill>
                <a:srgbClr val="FFFF00"/>
              </a:solidFill>
            </a:endParaRPr>
          </a:p>
          <a:p>
            <a:pPr marL="1162050">
              <a:lnSpc>
                <a:spcPct val="150000"/>
              </a:lnSpc>
              <a:spcBef>
                <a:spcPts val="600"/>
              </a:spcBef>
            </a:pPr>
            <a:r>
              <a:rPr lang="tr-TR" dirty="0">
                <a:solidFill>
                  <a:srgbClr val="FFFF00"/>
                </a:solidFill>
              </a:rPr>
              <a:t>c. Işık renklerinden saf sarı ile karışım sarı arasındaki fark vurgulanır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>
              <a:solidFill>
                <a:srgbClr val="FFFF00"/>
              </a:solidFill>
            </a:endParaRPr>
          </a:p>
          <a:p>
            <a:pPr marL="1162050">
              <a:lnSpc>
                <a:spcPct val="150000"/>
              </a:lnSpc>
              <a:spcBef>
                <a:spcPts val="600"/>
              </a:spcBef>
            </a:pPr>
            <a:r>
              <a:rPr lang="tr-TR" dirty="0">
                <a:solidFill>
                  <a:srgbClr val="FFFF00"/>
                </a:solidFill>
              </a:rPr>
              <a:t>ç. Öğrencilerin beyaz ve farklı renklerdeki ışığın filtreden geçişini ve </a:t>
            </a:r>
            <a:r>
              <a:rPr lang="tr-TR" dirty="0" smtClean="0">
                <a:solidFill>
                  <a:srgbClr val="FFFF00"/>
                </a:solidFill>
              </a:rPr>
              <a:t>soğurulmasını örneklerle </a:t>
            </a:r>
            <a:r>
              <a:rPr lang="tr-TR" dirty="0">
                <a:solidFill>
                  <a:srgbClr val="FFFF00"/>
                </a:solidFill>
              </a:rPr>
              <a:t>açıklamaları sağlanır.</a:t>
            </a:r>
            <a:endParaRPr lang="tr-TR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1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61852" y="5137912"/>
            <a:ext cx="7772400" cy="1651684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Mavi</a:t>
            </a:r>
            <a:r>
              <a:rPr lang="en-US" sz="2400" dirty="0"/>
              <a:t>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err="1"/>
              <a:t>siyan</a:t>
            </a:r>
            <a:r>
              <a:rPr lang="en-US" sz="2400" dirty="0"/>
              <a:t>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/>
              <a:t>.</a:t>
            </a:r>
          </a:p>
          <a:p>
            <a:r>
              <a:rPr lang="en-US" sz="2400" dirty="0"/>
              <a:t>Magenta ……………….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rengidir</a:t>
            </a:r>
            <a:r>
              <a:rPr lang="en-US" sz="2400" dirty="0"/>
              <a:t>.</a:t>
            </a:r>
          </a:p>
          <a:p>
            <a:pPr lvl="0"/>
            <a:endParaRPr lang="tr-TR" sz="2400" dirty="0" smtClean="0"/>
          </a:p>
          <a:p>
            <a:pPr lvl="0"/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052" name="Picture 4" descr="http://images.slideplayer.biz.tr/11/2979339/slides/slid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084"/>
          <a:stretch/>
        </p:blipFill>
        <p:spPr bwMode="auto">
          <a:xfrm>
            <a:off x="3580242" y="846326"/>
            <a:ext cx="8149148" cy="37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Işıklarda tamamlayıcı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4100" name="Picture 4" descr="http://www.ertugrulaydemir.com/wp-content/uploads/2016/04/Profesor-Doktor-Ertugrul-Aydemir-Gunes-Etkilerinin-Tedav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61205"/>
            <a:ext cx="4800600" cy="19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4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050" name="Picture 2" descr="http://www.gencgrafiker.com/wp-content/uploads/2013/12/tamamlayici-renkler-ve-renk-kodla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232" y="2133600"/>
            <a:ext cx="8219768" cy="36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solidFill>
                  <a:schemeClr val="bg1"/>
                </a:solidFill>
              </a:rPr>
              <a:t>Boyalarda </a:t>
            </a:r>
            <a:r>
              <a:rPr lang="tr-TR" sz="3600" dirty="0" smtClean="0">
                <a:solidFill>
                  <a:schemeClr val="bg1"/>
                </a:solidFill>
              </a:rPr>
              <a:t>tamamlayıcı renkler: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16012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5" name="Picture 2" descr="http://www.zamandayolculuk.com/09-4/7electromagnetic_wav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5007560" cy="21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RfWsSTXvmAE/VjvnO6Ry8nI/AAAAAAAAAFg/mFStRHvxilU/s1600/colo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434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9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7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317" y="4729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400" dirty="0" err="1">
                <a:solidFill>
                  <a:srgbClr val="FFFF99"/>
                </a:solidFill>
              </a:rPr>
              <a:t>Dalga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ve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tanecik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</a:rPr>
              <a:t>teorisi</a:t>
            </a:r>
            <a:endParaRPr lang="tr-TR" sz="2400" dirty="0" smtClean="0">
              <a:solidFill>
                <a:srgbClr val="FFFF99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400" dirty="0" err="1" smtClean="0">
                <a:solidFill>
                  <a:srgbClr val="FFFF99"/>
                </a:solidFill>
              </a:rPr>
              <a:t>Işığın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dalga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özelliği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ile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su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dalgalarının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</a:rPr>
              <a:t>benzerlikler</a:t>
            </a:r>
            <a:endParaRPr lang="tr-TR" sz="2400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6146" name="Picture 2" descr="http://www.zamandayolculuk.com/09-4/7electromagnetic_wav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6818986" cy="29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aleminebat.com/image/data/spectru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08" b="28542"/>
          <a:stretch/>
        </p:blipFill>
        <p:spPr bwMode="auto">
          <a:xfrm flipH="1">
            <a:off x="7506614" y="3886200"/>
            <a:ext cx="354238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8196" name="Picture 4" descr="http://forexforum.bg/news/wp-content/uploads/2014/10/vul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2050" name="Picture 2" descr="http://www.mavidag.com/img/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181" y="4627461"/>
            <a:ext cx="1910264" cy="22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9467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bardak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tr-TR" dirty="0"/>
          </a:p>
        </p:txBody>
      </p:sp>
      <p:pic>
        <p:nvPicPr>
          <p:cNvPr id="2052" name="Picture 4" descr="http://4.bp.blogspot.com/-GxWGIGjDh34/Vfb9fq5yLfI/AAAAAAAAAJ4/BRQ5_Q18ukU/s1600/su_molecu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154" b="-350"/>
          <a:stretch/>
        </p:blipFill>
        <p:spPr bwMode="auto">
          <a:xfrm>
            <a:off x="6186669" y="4654129"/>
            <a:ext cx="1863536" cy="22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019.radikal.ru/i600/1204/c7/eb93557e80c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72"/>
          <a:stretch/>
        </p:blipFill>
        <p:spPr bwMode="auto">
          <a:xfrm>
            <a:off x="8457286" y="4654129"/>
            <a:ext cx="25146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2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2290" name="Picture 2" descr="http://images.freeimages.com/images/premium/large-thumbs/5410/54107726-goat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28284"/>
            <a:ext cx="7212724" cy="54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8632" y="180945"/>
            <a:ext cx="8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Neden denizin derinliklerindeki kırmızı renkli balık ve akrepleri siyah görürüz?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Çıkmış </a:t>
            </a:r>
            <a:r>
              <a:rPr lang="tr-TR" sz="1400" dirty="0">
                <a:solidFill>
                  <a:srgbClr val="FFFF00"/>
                </a:solidFill>
              </a:rPr>
              <a:t>Üniversite</a:t>
            </a:r>
            <a:r>
              <a:rPr lang="tr-TR" sz="1400" dirty="0" smtClean="0">
                <a:solidFill>
                  <a:srgbClr val="FFFF00"/>
                </a:solidFill>
              </a:rPr>
              <a:t> Soruları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224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3" y="5963754"/>
            <a:ext cx="6649212" cy="728054"/>
          </a:xfrm>
        </p:spPr>
        <p:txBody>
          <a:bodyPr>
            <a:normAutofit fontScale="77500" lnSpcReduction="20000"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https://www.reddit.com/r/videos/comments/4elm4k/a_massive_crab_swarm_at_the_bottom_of_the_pacific</a:t>
            </a:r>
            <a:r>
              <a:rPr lang="tr-TR" altLang="tr-TR" sz="2400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/</a:t>
            </a:r>
            <a:r>
              <a:rPr lang="tr-TR" altLang="tr-T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8632" y="180945"/>
            <a:ext cx="8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Neden denizin derinliklerindeki kırmızı renkli balık ve akrepleri siyah görürüz?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Çıkmış </a:t>
            </a:r>
            <a:r>
              <a:rPr lang="tr-TR" sz="1400" dirty="0">
                <a:solidFill>
                  <a:srgbClr val="FFFF00"/>
                </a:solidFill>
              </a:rPr>
              <a:t>Üniversite</a:t>
            </a:r>
            <a:r>
              <a:rPr lang="tr-TR" sz="1400" dirty="0" smtClean="0">
                <a:solidFill>
                  <a:srgbClr val="FFFF00"/>
                </a:solidFill>
              </a:rPr>
              <a:t> Soruları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Ödevler </a:t>
            </a:r>
          </a:p>
        </p:txBody>
      </p:sp>
      <p:pic>
        <p:nvPicPr>
          <p:cNvPr id="8194" name="Picture 2" descr="http://images.huffingtonpost.com/2011-04-14-Kristof_101048spidercrab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169" y="1679942"/>
            <a:ext cx="6208421" cy="428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6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317" y="47297"/>
            <a:ext cx="8229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400" dirty="0" err="1" smtClean="0">
                <a:solidFill>
                  <a:srgbClr val="FFFF99"/>
                </a:solidFill>
              </a:rPr>
              <a:t>Saydam</a:t>
            </a:r>
            <a:r>
              <a:rPr lang="en-US" sz="2400" dirty="0">
                <a:solidFill>
                  <a:srgbClr val="FFFF99"/>
                </a:solidFill>
              </a:rPr>
              <a:t>, </a:t>
            </a:r>
            <a:r>
              <a:rPr lang="en-US" sz="2400" dirty="0" err="1">
                <a:solidFill>
                  <a:srgbClr val="FFFF99"/>
                </a:solidFill>
              </a:rPr>
              <a:t>yarı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saydam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ve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saydam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olmayan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maddelerin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ışık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geçirme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özellikleri</a:t>
            </a:r>
            <a:endParaRPr lang="tr-TR" sz="2400" dirty="0">
              <a:solidFill>
                <a:srgbClr val="FFFF99"/>
              </a:solidFill>
            </a:endParaRPr>
          </a:p>
          <a:p>
            <a:pPr marL="742950" lvl="1" indent="-285750">
              <a:buFontTx/>
              <a:buChar char="-"/>
            </a:pPr>
            <a:endParaRPr lang="tr-TR" sz="2400" dirty="0" smtClean="0">
              <a:solidFill>
                <a:srgbClr val="FFFF99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tr-TR" sz="2400" dirty="0" smtClean="0">
                <a:solidFill>
                  <a:srgbClr val="FFFF99"/>
                </a:solidFill>
              </a:rPr>
              <a:t>I</a:t>
            </a:r>
            <a:r>
              <a:rPr lang="en-US" sz="2400" dirty="0" err="1">
                <a:solidFill>
                  <a:srgbClr val="FFFF99"/>
                </a:solidFill>
              </a:rPr>
              <a:t>şığın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ortamdaki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ortalama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hızı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ve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boşluktaki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hızı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ile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ilişki</a:t>
            </a:r>
            <a:r>
              <a:rPr lang="tr-TR" sz="2400" dirty="0">
                <a:solidFill>
                  <a:srgbClr val="FFFF99"/>
                </a:solidFill>
              </a:rPr>
              <a:t>si</a:t>
            </a:r>
          </a:p>
          <a:p>
            <a:pPr marL="742950" lvl="1" indent="-285750">
              <a:buFontTx/>
              <a:buChar char="-"/>
            </a:pPr>
            <a:endParaRPr lang="tr-TR" sz="2400" dirty="0" smtClean="0">
              <a:solidFill>
                <a:srgbClr val="FFFF99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400" dirty="0" err="1" smtClean="0">
                <a:solidFill>
                  <a:srgbClr val="FFFF99"/>
                </a:solidFill>
              </a:rPr>
              <a:t>Işığın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r>
              <a:rPr lang="en-US" sz="2400" dirty="0">
                <a:solidFill>
                  <a:srgbClr val="FFFF99"/>
                </a:solidFill>
              </a:rPr>
              <a:t>tam </a:t>
            </a:r>
            <a:r>
              <a:rPr lang="en-US" sz="2400" dirty="0" err="1">
                <a:solidFill>
                  <a:srgbClr val="FFFF99"/>
                </a:solidFill>
              </a:rPr>
              <a:t>yansıma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>
                <a:solidFill>
                  <a:srgbClr val="FFFF99"/>
                </a:solidFill>
              </a:rPr>
              <a:t>olayı</a:t>
            </a:r>
            <a:r>
              <a:rPr lang="tr-TR" sz="2400" dirty="0">
                <a:solidFill>
                  <a:srgbClr val="FFFF99"/>
                </a:solidFill>
              </a:rPr>
              <a:t> ve </a:t>
            </a:r>
            <a:r>
              <a:rPr lang="tr-TR" sz="2400" dirty="0" smtClean="0">
                <a:solidFill>
                  <a:srgbClr val="FFFF99"/>
                </a:solidFill>
              </a:rPr>
              <a:t>kırılma</a:t>
            </a:r>
          </a:p>
          <a:p>
            <a:pPr marL="742950" lvl="1" indent="-285750">
              <a:buFontTx/>
              <a:buChar char="-"/>
            </a:pPr>
            <a:endParaRPr lang="tr-TR" sz="2400" dirty="0">
              <a:solidFill>
                <a:srgbClr val="FFFF99"/>
              </a:solidFill>
            </a:endParaRPr>
          </a:p>
          <a:p>
            <a:pPr lvl="1"/>
            <a:endParaRPr lang="tr-TR" sz="2400" dirty="0" smtClean="0">
              <a:solidFill>
                <a:srgbClr val="FFFF99"/>
              </a:solidFill>
            </a:endParaRPr>
          </a:p>
          <a:p>
            <a:pPr lvl="1"/>
            <a:endParaRPr lang="tr-TR" sz="2400" dirty="0">
              <a:solidFill>
                <a:srgbClr val="FFFF99"/>
              </a:solidFill>
            </a:endParaRPr>
          </a:p>
          <a:p>
            <a:pPr lvl="1"/>
            <a:r>
              <a:rPr lang="tr-TR" sz="4000" dirty="0" smtClean="0">
                <a:solidFill>
                  <a:srgbClr val="FFFF99"/>
                </a:solidFill>
              </a:rPr>
              <a:t>Işık ve moleküllerin etkileşimi...</a:t>
            </a:r>
          </a:p>
          <a:p>
            <a:pPr lvl="1"/>
            <a:endParaRPr lang="tr-TR" sz="2400" dirty="0">
              <a:solidFill>
                <a:srgbClr val="FFFF99"/>
              </a:solidFill>
            </a:endParaRPr>
          </a:p>
          <a:p>
            <a:pPr lvl="1"/>
            <a:endParaRPr lang="tr-TR" sz="2400" dirty="0">
              <a:solidFill>
                <a:srgbClr val="FFFF99"/>
              </a:solidFill>
            </a:endParaRPr>
          </a:p>
          <a:p>
            <a:pPr lvl="1"/>
            <a:endParaRPr lang="tr-TR" sz="2400" dirty="0" smtClean="0">
              <a:solidFill>
                <a:srgbClr val="FFFF99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02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dirty="0" smtClean="0">
                <a:solidFill>
                  <a:schemeClr val="tx1"/>
                </a:solidFill>
              </a:rPr>
              <a:t> </a:t>
            </a: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5955" y="838200"/>
            <a:ext cx="5463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www.youtube.com/watch?v=3Z44BOR7S-Y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920" y="1593304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0"/>
            <a:ext cx="83793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endParaRPr lang="tr-TR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prstClr val="white"/>
                </a:solidFill>
              </a:rPr>
              <a:t>Geçen ders</a:t>
            </a:r>
            <a:endParaRPr lang="tr-TR" dirty="0">
              <a:solidFill>
                <a:prstClr val="white"/>
              </a:solidFill>
            </a:endParaRPr>
          </a:p>
          <a:p>
            <a:endParaRPr lang="tr-TR" dirty="0" smtClean="0">
              <a:solidFill>
                <a:prstClr val="white"/>
              </a:solidFill>
            </a:endParaRPr>
          </a:p>
          <a:p>
            <a:r>
              <a:rPr lang="tr-TR" dirty="0" smtClean="0">
                <a:solidFill>
                  <a:prstClr val="white"/>
                </a:solidFill>
              </a:rPr>
              <a:t>- Kana kırmızı rengi veren nedir?!</a:t>
            </a:r>
          </a:p>
          <a:p>
            <a:r>
              <a:rPr lang="tr-TR" dirty="0" smtClean="0">
                <a:solidFill>
                  <a:prstClr val="white"/>
                </a:solidFill>
              </a:rPr>
              <a:t>- Tavus kuşunun kuyruğundaki güzellik</a:t>
            </a:r>
          </a:p>
          <a:p>
            <a:r>
              <a:rPr lang="tr-TR" dirty="0" smtClean="0">
                <a:solidFill>
                  <a:prstClr val="white"/>
                </a:solidFill>
              </a:rPr>
              <a:t>- Denizdeki dalgalar neden yeşilimsi mavi iken dalganın uçları beyaz?!</a:t>
            </a:r>
          </a:p>
          <a:p>
            <a:endParaRPr lang="tr-TR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prstClr val="white"/>
                </a:solidFill>
              </a:rPr>
              <a:t>Işık renkleri ve boya renkleri</a:t>
            </a:r>
            <a:endParaRPr lang="tr-TR" dirty="0">
              <a:solidFill>
                <a:prstClr val="white"/>
              </a:solidFill>
            </a:endParaRPr>
          </a:p>
          <a:p>
            <a:endParaRPr lang="tr-TR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dirty="0" smtClean="0">
              <a:solidFill>
                <a:prstClr val="white"/>
              </a:solidFill>
            </a:endParaRPr>
          </a:p>
          <a:p>
            <a:r>
              <a:rPr lang="tr-TR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dirty="0" smtClean="0">
              <a:solidFill>
                <a:prstClr val="white"/>
              </a:solidFill>
            </a:endParaRPr>
          </a:p>
          <a:p>
            <a:r>
              <a:rPr lang="tr-TR" dirty="0" smtClean="0">
                <a:solidFill>
                  <a:prstClr val="white"/>
                </a:solidFill>
              </a:rPr>
              <a:t>- Çıkmış </a:t>
            </a:r>
            <a:r>
              <a:rPr lang="tr-TR" dirty="0">
                <a:solidFill>
                  <a:prstClr val="white"/>
                </a:solidFill>
              </a:rPr>
              <a:t>Üniversite</a:t>
            </a:r>
            <a:r>
              <a:rPr lang="tr-TR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dirty="0" smtClean="0">
              <a:solidFill>
                <a:prstClr val="white"/>
              </a:solidFill>
            </a:endParaRPr>
          </a:p>
          <a:p>
            <a:r>
              <a:rPr lang="tr-TR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5441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771900" y="542018"/>
            <a:ext cx="7848600" cy="1288504"/>
          </a:xfrm>
        </p:spPr>
        <p:txBody>
          <a:bodyPr>
            <a:normAutofit/>
          </a:bodyPr>
          <a:lstStyle/>
          <a:p>
            <a:pPr marL="0" lvl="1" algn="l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tr-TR" sz="4000" dirty="0" smtClean="0">
                <a:solidFill>
                  <a:srgbClr val="FFFF99"/>
                </a:solidFill>
              </a:rPr>
              <a:t>Işık </a:t>
            </a:r>
            <a:r>
              <a:rPr lang="tr-TR" sz="4000" dirty="0">
                <a:solidFill>
                  <a:srgbClr val="FFFF99"/>
                </a:solidFill>
              </a:rPr>
              <a:t>ve </a:t>
            </a:r>
            <a:r>
              <a:rPr lang="tr-TR" sz="4000" dirty="0" smtClean="0">
                <a:solidFill>
                  <a:srgbClr val="FFFF99"/>
                </a:solidFill>
              </a:rPr>
              <a:t>moleküllerin etkileşimi</a:t>
            </a:r>
            <a:r>
              <a:rPr lang="tr-TR" sz="4000" dirty="0">
                <a:solidFill>
                  <a:srgbClr val="FFFF99"/>
                </a:solidFill>
              </a:rPr>
              <a:t>...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5122" name="Picture 2" descr="http://www.delinetciler.org/attachments/43838d1430745383-gokyuzu-neden-mavi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86744"/>
            <a:ext cx="6962775" cy="39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9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771900" y="542018"/>
            <a:ext cx="7848600" cy="1288504"/>
          </a:xfrm>
        </p:spPr>
        <p:txBody>
          <a:bodyPr>
            <a:normAutofit/>
          </a:bodyPr>
          <a:lstStyle/>
          <a:p>
            <a:pPr marL="0" lvl="1" algn="l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tr-TR" sz="4000" dirty="0" smtClean="0">
                <a:solidFill>
                  <a:srgbClr val="FFFF99"/>
                </a:solidFill>
              </a:rPr>
              <a:t>Işık </a:t>
            </a:r>
            <a:r>
              <a:rPr lang="tr-TR" sz="4000" dirty="0">
                <a:solidFill>
                  <a:srgbClr val="FFFF99"/>
                </a:solidFill>
              </a:rPr>
              <a:t>ve </a:t>
            </a:r>
            <a:r>
              <a:rPr lang="tr-TR" sz="4000" dirty="0" smtClean="0">
                <a:solidFill>
                  <a:srgbClr val="FFFF99"/>
                </a:solidFill>
              </a:rPr>
              <a:t>moleküllerin etkileşimi</a:t>
            </a:r>
            <a:r>
              <a:rPr lang="tr-TR" sz="4000" dirty="0">
                <a:solidFill>
                  <a:srgbClr val="FFFF99"/>
                </a:solidFill>
              </a:rPr>
              <a:t>...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5" name="Picture 2" descr="http://image.shutterstock.com/z/stock-photo-hemoglobin-haemoglobin-hb-blood-protein-chemical-structure-hb-is-found-in-red-blood-cells-and-1171355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5" r="11379" b="9169"/>
          <a:stretch/>
        </p:blipFill>
        <p:spPr bwMode="auto">
          <a:xfrm>
            <a:off x="3352800" y="2228193"/>
            <a:ext cx="5130839" cy="46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izinti.com.tr/images/konular/402/1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8069317" y="1447800"/>
            <a:ext cx="3810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3316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4098" name="Picture 2" descr="https://encrypted-tbn1.gstatic.com/images?q=tbn:ANd9GcQSnt_F1YxpyjJTMgqr3K8w7tLwB7c4FLDLfJiCAXujZTPuco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1416"/>
            <a:ext cx="6743700" cy="44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3771900" y="542018"/>
            <a:ext cx="7848600" cy="128850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algn="l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tr-TR" sz="4000" smtClean="0">
                <a:solidFill>
                  <a:srgbClr val="FFFF99"/>
                </a:solidFill>
              </a:rPr>
              <a:t>Işık ve moleküllerin etkileşimi...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16470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AutoShape 2" descr="F:\s-dc70ab60062b61c982357b2193d7214cb080c67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F:\s-dc70ab60062b61c982357b2193d7214cb080c67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F:\s-dc70ab60062b61c982357b2193d7214cb080c67f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2" r="53638" b="9914"/>
          <a:stretch/>
        </p:blipFill>
        <p:spPr bwMode="auto">
          <a:xfrm>
            <a:off x="4724400" y="854701"/>
            <a:ext cx="6032310" cy="60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Alt Başlık"/>
          <p:cNvSpPr txBox="1">
            <a:spLocks/>
          </p:cNvSpPr>
          <p:nvPr/>
        </p:nvSpPr>
        <p:spPr>
          <a:xfrm>
            <a:off x="3771900" y="182093"/>
            <a:ext cx="7848600" cy="128850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algn="l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tr-TR" sz="4000" smtClean="0">
                <a:solidFill>
                  <a:srgbClr val="FFFF99"/>
                </a:solidFill>
              </a:rPr>
              <a:t>Işık ve moleküllerin etkileşimi...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8454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AutoShape 2" descr="https://lh6.googleusercontent.com/7-_T8Pc7IbkLbnIt71zUkNxy7h39hHg5IqEDL4J_gvDwvWfvknVjJ89fxG_qk8d5ImuF7-AtDPyALZpps5XAoBuSCQSfncuXBc1ateKr_RrBQk4DxHBqHennKXvTafYbdOEjFHaik3c"/>
          <p:cNvSpPr>
            <a:spLocks noChangeAspect="1" noChangeArrowheads="1"/>
          </p:cNvSpPr>
          <p:nvPr/>
        </p:nvSpPr>
        <p:spPr bwMode="auto">
          <a:xfrm>
            <a:off x="202248" y="84138"/>
            <a:ext cx="39624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F:\s-dc70ab60062b61c982357b2193d7214cb080c67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F:\s-dc70ab60062b61c982357b2193d7214cb080c67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F:\peacock_feathers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0" r="38837"/>
          <a:stretch/>
        </p:blipFill>
        <p:spPr bwMode="auto">
          <a:xfrm>
            <a:off x="5715000" y="1219200"/>
            <a:ext cx="3895369" cy="53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Alt Başlık"/>
          <p:cNvSpPr txBox="1">
            <a:spLocks/>
          </p:cNvSpPr>
          <p:nvPr/>
        </p:nvSpPr>
        <p:spPr>
          <a:xfrm>
            <a:off x="3771900" y="542018"/>
            <a:ext cx="7848600" cy="128850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algn="l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tr-TR" sz="4000" dirty="0" smtClean="0">
                <a:solidFill>
                  <a:srgbClr val="FFFF99"/>
                </a:solidFill>
              </a:rPr>
              <a:t>Işık ve moleküllerin etkileşimi...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25222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3074" name="Picture 2" descr="C:\Users\Eldar\Desktop\IMG_08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8" t="16236" r="20938" b="10236"/>
          <a:stretch/>
        </p:blipFill>
        <p:spPr bwMode="auto">
          <a:xfrm rot="5400000">
            <a:off x="4520621" y="1256199"/>
            <a:ext cx="5741559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Çıkmış Üniversite </a:t>
            </a:r>
            <a:r>
              <a:rPr lang="tr-TR" sz="3600" dirty="0">
                <a:solidFill>
                  <a:schemeClr val="bg1"/>
                </a:solidFill>
              </a:rPr>
              <a:t>S</a:t>
            </a:r>
            <a:r>
              <a:rPr lang="tr-TR" sz="3600" dirty="0" smtClean="0">
                <a:solidFill>
                  <a:schemeClr val="bg1"/>
                </a:solidFill>
              </a:rPr>
              <a:t>oruları: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</a:t>
            </a:r>
            <a:r>
              <a:rPr lang="tr-TR" sz="1400" dirty="0" smtClean="0">
                <a:solidFill>
                  <a:srgbClr val="FFFF00"/>
                </a:solidFill>
              </a:rPr>
              <a:t> Sonuç (renkli mi yoksa biz mi renkli görürüz)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Çıkmış </a:t>
            </a:r>
            <a:r>
              <a:rPr lang="tr-TR" sz="1400" dirty="0">
                <a:solidFill>
                  <a:srgbClr val="FFFF00"/>
                </a:solidFill>
              </a:rPr>
              <a:t>Üniversite</a:t>
            </a:r>
            <a:r>
              <a:rPr lang="tr-TR" sz="1400" dirty="0" smtClean="0">
                <a:solidFill>
                  <a:srgbClr val="FFFF00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1252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Çıkmış Üniversite </a:t>
            </a:r>
            <a:r>
              <a:rPr lang="tr-TR" sz="3600" dirty="0">
                <a:solidFill>
                  <a:schemeClr val="bg1"/>
                </a:solidFill>
              </a:rPr>
              <a:t>S</a:t>
            </a:r>
            <a:r>
              <a:rPr lang="tr-TR" sz="3600" dirty="0" smtClean="0">
                <a:solidFill>
                  <a:schemeClr val="bg1"/>
                </a:solidFill>
              </a:rPr>
              <a:t>oruları: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</a:t>
            </a:r>
            <a:r>
              <a:rPr lang="tr-TR" sz="1400" dirty="0" smtClean="0">
                <a:solidFill>
                  <a:srgbClr val="FFFF00"/>
                </a:solidFill>
              </a:rPr>
              <a:t> Sonuç (renkli mi yoksa biz mi renkli görürüz)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Çıkmış </a:t>
            </a:r>
            <a:r>
              <a:rPr lang="tr-TR" sz="1400" dirty="0">
                <a:solidFill>
                  <a:srgbClr val="FFFF00"/>
                </a:solidFill>
              </a:rPr>
              <a:t>Üniversite</a:t>
            </a:r>
            <a:r>
              <a:rPr lang="tr-TR" sz="1400" dirty="0" smtClean="0">
                <a:solidFill>
                  <a:srgbClr val="FFFF00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7" name="Picture 5123" descr="F:\IMG_08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703" t="15960" r="69427" b="-3"/>
          <a:stretch/>
        </p:blipFill>
        <p:spPr bwMode="auto">
          <a:xfrm rot="5400000">
            <a:off x="5955212" y="-621211"/>
            <a:ext cx="3505200" cy="7795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252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8632" y="180945"/>
            <a:ext cx="8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Çıkmış Üniversite </a:t>
            </a:r>
            <a:r>
              <a:rPr lang="tr-TR" sz="3600" dirty="0">
                <a:solidFill>
                  <a:schemeClr val="bg1"/>
                </a:solidFill>
              </a:rPr>
              <a:t>S</a:t>
            </a:r>
            <a:r>
              <a:rPr lang="tr-TR" sz="3600" dirty="0" smtClean="0">
                <a:solidFill>
                  <a:schemeClr val="bg1"/>
                </a:solidFill>
              </a:rPr>
              <a:t>oruları: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</a:t>
            </a:r>
            <a:r>
              <a:rPr lang="tr-TR" sz="1400" dirty="0" smtClean="0">
                <a:solidFill>
                  <a:srgbClr val="FFFF00"/>
                </a:solidFill>
              </a:rPr>
              <a:t> Sonuç (renkli mi yoksa biz mi renkli görürüz)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Çıkmış </a:t>
            </a:r>
            <a:r>
              <a:rPr lang="tr-TR" sz="1400" dirty="0">
                <a:solidFill>
                  <a:srgbClr val="FFFF00"/>
                </a:solidFill>
              </a:rPr>
              <a:t>Üniversite</a:t>
            </a:r>
            <a:r>
              <a:rPr lang="tr-TR" sz="1400" dirty="0" smtClean="0">
                <a:solidFill>
                  <a:srgbClr val="FFFF00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8" name="Picture 5125" descr="F:\IMG_08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8623" t="20895" r="20682" b="12687"/>
          <a:stretch/>
        </p:blipFill>
        <p:spPr bwMode="auto">
          <a:xfrm rot="5400000">
            <a:off x="4670758" y="1044242"/>
            <a:ext cx="5517486" cy="541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252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81400" y="692696"/>
            <a:ext cx="7848600" cy="5472608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4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4000" dirty="0" smtClean="0"/>
              <a:t>* Renkli saydam maddeler nelerdir </a:t>
            </a:r>
          </a:p>
          <a:p>
            <a:pPr algn="ctr"/>
            <a:r>
              <a:rPr lang="tr-TR" sz="4000" dirty="0" smtClean="0"/>
              <a:t>Ve</a:t>
            </a:r>
          </a:p>
          <a:p>
            <a:pPr algn="ctr"/>
            <a:r>
              <a:rPr lang="tr-TR" sz="4000" dirty="0" smtClean="0"/>
              <a:t> nerelerde kullanılır?</a:t>
            </a:r>
          </a:p>
          <a:p>
            <a:pPr algn="ctr"/>
            <a:endParaRPr lang="tr-TR" sz="4000" dirty="0" smtClean="0"/>
          </a:p>
          <a:p>
            <a:pPr algn="ctr"/>
            <a:endParaRPr lang="tr-TR" sz="4000" dirty="0"/>
          </a:p>
          <a:p>
            <a:pPr algn="ctr"/>
            <a:endParaRPr lang="tr-TR" sz="4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Çıkmış </a:t>
            </a:r>
            <a:r>
              <a:rPr lang="tr-TR" sz="1400" dirty="0">
                <a:solidFill>
                  <a:srgbClr val="FFFF00"/>
                </a:solidFill>
              </a:rPr>
              <a:t>Üniversite</a:t>
            </a:r>
            <a:r>
              <a:rPr lang="tr-TR" sz="1400" dirty="0" smtClean="0">
                <a:solidFill>
                  <a:srgbClr val="FFFF00"/>
                </a:solidFill>
              </a:rPr>
              <a:t> Soruları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26442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44" y="2060641"/>
            <a:ext cx="4211143" cy="278883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132186" y="420377"/>
            <a:ext cx="5204172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Işığın Filtrelerden Geçişi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903" y="2001872"/>
            <a:ext cx="2847605" cy="28476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6358" y="1593903"/>
            <a:ext cx="2933752" cy="36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4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5" name="Picture 2" descr="http://previews.123rf.com/images/6kor3dos/6kor3dos1207/6kor3dos120700014/14519678-Green-check-mark-with-3d-man-Stock-Photo-done-good-w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008" y="196334"/>
            <a:ext cx="5834616" cy="3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Ödev kontrolü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9168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79052" y="2568143"/>
            <a:ext cx="7833133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755" dirty="0">
                <a:hlinkClick r:id="rId2"/>
              </a:rPr>
              <a:t>https://</a:t>
            </a:r>
            <a:r>
              <a:rPr lang="tr-TR" sz="1755" dirty="0" smtClean="0">
                <a:hlinkClick r:id="rId2"/>
              </a:rPr>
              <a:t>phet.colorado.edu/sims/html/color-vision/latest/color-vision_en.html</a:t>
            </a:r>
            <a:endParaRPr lang="en-US" sz="1755" dirty="0"/>
          </a:p>
        </p:txBody>
      </p:sp>
      <p:sp>
        <p:nvSpPr>
          <p:cNvPr id="3" name="Rectangle 2"/>
          <p:cNvSpPr/>
          <p:nvPr/>
        </p:nvSpPr>
        <p:spPr>
          <a:xfrm>
            <a:off x="2743200" y="762000"/>
            <a:ext cx="501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Aktivite zamanı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34" y="1460182"/>
            <a:ext cx="9798516" cy="419006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flipH="1">
            <a:off x="1994820" y="531496"/>
            <a:ext cx="6488741" cy="9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55" dirty="0"/>
              <a:t>Bunun yerine daha güzel bir görsel bulunabilir. Ben baktım ama çok bulamadım. Bunu </a:t>
            </a:r>
            <a:r>
              <a:rPr lang="tr-TR" sz="1755" dirty="0" err="1"/>
              <a:t>meb</a:t>
            </a:r>
            <a:r>
              <a:rPr lang="tr-TR" sz="1755" dirty="0"/>
              <a:t> in kitabından aldım. En düzgünü bu gibiydi.</a:t>
            </a:r>
            <a:endParaRPr lang="en-US" sz="1755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3429000"/>
            <a:ext cx="3505200" cy="2221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47910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4098" name="Picture 2" descr="http://img-superetut.mncdn.com/ktp/121604040101_bso_dosyalar/image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09837"/>
            <a:ext cx="50387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2"/>
          <p:cNvSpPr txBox="1"/>
          <p:nvPr/>
        </p:nvSpPr>
        <p:spPr>
          <a:xfrm>
            <a:off x="5638800" y="531775"/>
            <a:ext cx="5204172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1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Saf Sarı </a:t>
            </a:r>
            <a:r>
              <a:rPr lang="tr-TR" sz="351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vs</a:t>
            </a:r>
            <a:r>
              <a:rPr lang="tr-TR" sz="351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Karışım Sarı</a:t>
            </a:r>
          </a:p>
        </p:txBody>
      </p:sp>
    </p:spTree>
    <p:extLst>
      <p:ext uri="{BB962C8B-B14F-4D97-AF65-F5344CB8AC3E}">
        <p14:creationId xmlns:p14="http://schemas.microsoft.com/office/powerpoint/2010/main" xmlns="" val="35479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196334"/>
            <a:ext cx="304800" cy="221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524500" y="3429000"/>
            <a:ext cx="304800" cy="221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657600" y="1524000"/>
            <a:ext cx="1828800" cy="7620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Sağ Ok"/>
          <p:cNvSpPr/>
          <p:nvPr/>
        </p:nvSpPr>
        <p:spPr>
          <a:xfrm>
            <a:off x="3657600" y="4572000"/>
            <a:ext cx="1828800" cy="7620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Metin kutusu"/>
          <p:cNvSpPr txBox="1"/>
          <p:nvPr/>
        </p:nvSpPr>
        <p:spPr>
          <a:xfrm>
            <a:off x="3733800" y="10668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Saf sarı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886200" y="4114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karışım sarı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334000" y="2743200"/>
            <a:ext cx="146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Turucu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filtre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1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5" name="Picture 2" descr="http://img-superetut.mncdn.com/ktp/121604040101_bso_dosyalar/image0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42"/>
          <a:stretch/>
        </p:blipFill>
        <p:spPr bwMode="auto">
          <a:xfrm>
            <a:off x="4448175" y="3886200"/>
            <a:ext cx="22955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superetut.mncdn.com/ktp/121604040101_bso_dosyalar/image0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94"/>
          <a:stretch/>
        </p:blipFill>
        <p:spPr bwMode="auto">
          <a:xfrm>
            <a:off x="4267200" y="762000"/>
            <a:ext cx="25146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85380" y="565666"/>
            <a:ext cx="304800" cy="221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685380" y="3365485"/>
            <a:ext cx="304800" cy="221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63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3124200" y="3352800"/>
            <a:ext cx="8412478" cy="685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Yani Renklerin efendisi kimdir...?!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3412184" y="1600200"/>
            <a:ext cx="8412478" cy="1676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r-TR" alt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Maddelerin </a:t>
            </a:r>
            <a:r>
              <a:rPr lang="tr-TR" altLang="tr-TR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renkli görünmesini sağlayan maddenin özelliği midir, ışığın özelliği midir?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sz="32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gradFill>
                <a:gsLst>
                  <a:gs pos="37000">
                    <a:srgbClr val="D7C26E"/>
                  </a:gs>
                  <a:gs pos="0">
                    <a:srgbClr val="FFC000"/>
                  </a:gs>
                  <a:gs pos="46000">
                    <a:srgbClr val="00B050"/>
                  </a:gs>
                  <a:gs pos="83000">
                    <a:srgbClr val="FF0000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sz="32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gradFill>
                <a:gsLst>
                  <a:gs pos="37000">
                    <a:srgbClr val="D7C26E"/>
                  </a:gs>
                  <a:gs pos="0">
                    <a:srgbClr val="FFC000"/>
                  </a:gs>
                  <a:gs pos="46000">
                    <a:srgbClr val="00B050"/>
                  </a:gs>
                  <a:gs pos="83000">
                    <a:srgbClr val="FF0000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2287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3412184" y="1600200"/>
            <a:ext cx="8412478" cy="1676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r-TR" alt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 renk </a:t>
            </a:r>
            <a:r>
              <a:rPr lang="tr-TR" alt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animasyonu</a:t>
            </a:r>
            <a:endParaRPr lang="tr-TR" sz="32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gradFill>
                <a:gsLst>
                  <a:gs pos="37000">
                    <a:srgbClr val="D7C26E"/>
                  </a:gs>
                  <a:gs pos="0">
                    <a:srgbClr val="FFC000"/>
                  </a:gs>
                  <a:gs pos="46000">
                    <a:srgbClr val="00B050"/>
                  </a:gs>
                  <a:gs pos="83000">
                    <a:srgbClr val="FF0000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sz="32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gradFill>
                <a:gsLst>
                  <a:gs pos="37000">
                    <a:srgbClr val="D7C26E"/>
                  </a:gs>
                  <a:gs pos="0">
                    <a:srgbClr val="FFC000"/>
                  </a:gs>
                  <a:gs pos="46000">
                    <a:srgbClr val="00B050"/>
                  </a:gs>
                  <a:gs pos="83000">
                    <a:srgbClr val="FF0000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sz="32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gradFill>
                <a:gsLst>
                  <a:gs pos="37000">
                    <a:srgbClr val="D7C26E"/>
                  </a:gs>
                  <a:gs pos="0">
                    <a:srgbClr val="FFC000"/>
                  </a:gs>
                  <a:gs pos="46000">
                    <a:srgbClr val="00B050"/>
                  </a:gs>
                  <a:gs pos="83000">
                    <a:srgbClr val="FF0000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1168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/>
          <p:cNvCxnSpPr/>
          <p:nvPr/>
        </p:nvCxnSpPr>
        <p:spPr>
          <a:xfrm>
            <a:off x="1942759" y="2467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742928" y="1450055"/>
            <a:ext cx="1006189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4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Beyaz ışık altında aşağıdaki renkte görünen bir yüzey, sarı ışık altında hangi renkte görünür ?</a:t>
            </a:r>
            <a:endParaRPr lang="tr-TR" sz="234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934479" y="3008649"/>
            <a:ext cx="3714657" cy="2297416"/>
            <a:chOff x="884925" y="2529575"/>
            <a:chExt cx="3809905" cy="2356324"/>
          </a:xfrm>
        </p:grpSpPr>
        <p:sp>
          <p:nvSpPr>
            <p:cNvPr id="4" name="Dikdörtgen 3"/>
            <p:cNvSpPr/>
            <p:nvPr/>
          </p:nvSpPr>
          <p:spPr>
            <a:xfrm>
              <a:off x="1583140" y="3275463"/>
              <a:ext cx="3111690" cy="1610436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884925" y="2529575"/>
              <a:ext cx="1978925" cy="1551106"/>
              <a:chOff x="764275" y="2169994"/>
              <a:chExt cx="1978925" cy="1551106"/>
            </a:xfrm>
          </p:grpSpPr>
          <p:cxnSp>
            <p:nvCxnSpPr>
              <p:cNvPr id="6" name="Düz Ok Bağlayıcısı 5"/>
              <p:cNvCxnSpPr/>
              <p:nvPr/>
            </p:nvCxnSpPr>
            <p:spPr>
              <a:xfrm>
                <a:off x="764275" y="2169994"/>
                <a:ext cx="818865" cy="66874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Bağlayıcı 11"/>
              <p:cNvCxnSpPr/>
              <p:nvPr/>
            </p:nvCxnSpPr>
            <p:spPr>
              <a:xfrm>
                <a:off x="1583140" y="2838734"/>
                <a:ext cx="1160060" cy="8823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Metin kutusu 42"/>
          <p:cNvSpPr txBox="1"/>
          <p:nvPr/>
        </p:nvSpPr>
        <p:spPr>
          <a:xfrm>
            <a:off x="3048000" y="422876"/>
            <a:ext cx="609600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1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Cisim hangi renkte görünür?!</a:t>
            </a:r>
            <a:endParaRPr lang="tr-TR" sz="351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/>
          <p:cNvCxnSpPr/>
          <p:nvPr/>
        </p:nvCxnSpPr>
        <p:spPr>
          <a:xfrm>
            <a:off x="1942759" y="2467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 37"/>
          <p:cNvGrpSpPr/>
          <p:nvPr/>
        </p:nvGrpSpPr>
        <p:grpSpPr>
          <a:xfrm>
            <a:off x="6166084" y="2403201"/>
            <a:ext cx="3909204" cy="2665378"/>
            <a:chOff x="5928404" y="2152178"/>
            <a:chExt cx="4009440" cy="2733721"/>
          </a:xfrm>
        </p:grpSpPr>
        <p:grpSp>
          <p:nvGrpSpPr>
            <p:cNvPr id="37" name="Grup 36"/>
            <p:cNvGrpSpPr/>
            <p:nvPr/>
          </p:nvGrpSpPr>
          <p:grpSpPr>
            <a:xfrm>
              <a:off x="5928404" y="2152178"/>
              <a:ext cx="4009440" cy="2733721"/>
              <a:chOff x="5928405" y="2015700"/>
              <a:chExt cx="4009440" cy="2733721"/>
            </a:xfrm>
          </p:grpSpPr>
          <p:grpSp>
            <p:nvGrpSpPr>
              <p:cNvPr id="17" name="Grup 16"/>
              <p:cNvGrpSpPr/>
              <p:nvPr/>
            </p:nvGrpSpPr>
            <p:grpSpPr>
              <a:xfrm>
                <a:off x="6127940" y="2393097"/>
                <a:ext cx="3809905" cy="2356324"/>
                <a:chOff x="884925" y="2529575"/>
                <a:chExt cx="3809905" cy="2356324"/>
              </a:xfrm>
            </p:grpSpPr>
            <p:sp>
              <p:nvSpPr>
                <p:cNvPr id="18" name="Dikdörtgen 17"/>
                <p:cNvSpPr/>
                <p:nvPr/>
              </p:nvSpPr>
              <p:spPr>
                <a:xfrm>
                  <a:off x="1583140" y="3275463"/>
                  <a:ext cx="3111690" cy="1610436"/>
                </a:xfrm>
                <a:prstGeom prst="rect">
                  <a:avLst/>
                </a:prstGeom>
                <a:solidFill>
                  <a:srgbClr val="FF0000"/>
                </a:solidFill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isometricOffAxis1Top"/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55"/>
                </a:p>
              </p:txBody>
            </p:sp>
            <p:grpSp>
              <p:nvGrpSpPr>
                <p:cNvPr id="19" name="Grup 18"/>
                <p:cNvGrpSpPr/>
                <p:nvPr/>
              </p:nvGrpSpPr>
              <p:grpSpPr>
                <a:xfrm>
                  <a:off x="884925" y="2529575"/>
                  <a:ext cx="1978925" cy="1551106"/>
                  <a:chOff x="764275" y="2169994"/>
                  <a:chExt cx="1978925" cy="1551106"/>
                </a:xfrm>
              </p:grpSpPr>
              <p:cxnSp>
                <p:nvCxnSpPr>
                  <p:cNvPr id="20" name="Düz Ok Bağlayıcısı 19"/>
                  <p:cNvCxnSpPr/>
                  <p:nvPr/>
                </p:nvCxnSpPr>
                <p:spPr>
                  <a:xfrm>
                    <a:off x="764275" y="2169994"/>
                    <a:ext cx="818865" cy="668740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Düz Bağlayıcı 20"/>
                  <p:cNvCxnSpPr/>
                  <p:nvPr/>
                </p:nvCxnSpPr>
                <p:spPr>
                  <a:xfrm>
                    <a:off x="1583140" y="2838734"/>
                    <a:ext cx="1160060" cy="882366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" name="Metin kutusu 21"/>
              <p:cNvSpPr txBox="1"/>
              <p:nvPr/>
            </p:nvSpPr>
            <p:spPr>
              <a:xfrm flipH="1">
                <a:off x="5928405" y="2015700"/>
                <a:ext cx="1441385" cy="37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755" dirty="0"/>
                  <a:t>Karışım sarı</a:t>
                </a:r>
                <a:endParaRPr lang="en-US" sz="1755" dirty="0"/>
              </a:p>
            </p:txBody>
          </p:sp>
        </p:grpSp>
        <p:grpSp>
          <p:nvGrpSpPr>
            <p:cNvPr id="32" name="Grup 31"/>
            <p:cNvGrpSpPr/>
            <p:nvPr/>
          </p:nvGrpSpPr>
          <p:grpSpPr>
            <a:xfrm>
              <a:off x="8106864" y="2483996"/>
              <a:ext cx="1274531" cy="1683500"/>
              <a:chOff x="9478479" y="1794099"/>
              <a:chExt cx="1441292" cy="1098082"/>
            </a:xfrm>
          </p:grpSpPr>
          <p:cxnSp>
            <p:nvCxnSpPr>
              <p:cNvPr id="24" name="Düz Ok Bağlayıcısı 23"/>
              <p:cNvCxnSpPr/>
              <p:nvPr/>
            </p:nvCxnSpPr>
            <p:spPr>
              <a:xfrm flipV="1">
                <a:off x="9478479" y="2371761"/>
                <a:ext cx="714848" cy="5204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Düz Bağlayıcı 24"/>
              <p:cNvCxnSpPr/>
              <p:nvPr/>
            </p:nvCxnSpPr>
            <p:spPr>
              <a:xfrm flipH="1">
                <a:off x="10181727" y="1794099"/>
                <a:ext cx="738044" cy="5776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Metin kutusu 34"/>
          <p:cNvSpPr txBox="1"/>
          <p:nvPr/>
        </p:nvSpPr>
        <p:spPr>
          <a:xfrm>
            <a:off x="742928" y="1450055"/>
            <a:ext cx="10061890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4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Ara renklerden sarı ışık, kırmızı ve yeşil ışıkların karışımından elde edildiği gibi beyaz ışığın içinde saf sarı ışık da bulunur.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742928" y="5324128"/>
            <a:ext cx="503726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4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Saf sarının içinde kırmızı yok.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5951319" y="5143798"/>
            <a:ext cx="624193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4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Karışım sarı kırmızı ve yeşil ışığın karışımdan oluşur.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934479" y="2875583"/>
            <a:ext cx="3714657" cy="2430482"/>
            <a:chOff x="944227" y="2770494"/>
            <a:chExt cx="3809905" cy="2492802"/>
          </a:xfrm>
        </p:grpSpPr>
        <p:grpSp>
          <p:nvGrpSpPr>
            <p:cNvPr id="36" name="Grup 35"/>
            <p:cNvGrpSpPr/>
            <p:nvPr/>
          </p:nvGrpSpPr>
          <p:grpSpPr>
            <a:xfrm>
              <a:off x="944227" y="2770494"/>
              <a:ext cx="3809905" cy="2492802"/>
              <a:chOff x="884925" y="2393097"/>
              <a:chExt cx="3809905" cy="2492802"/>
            </a:xfrm>
          </p:grpSpPr>
          <p:grpSp>
            <p:nvGrpSpPr>
              <p:cNvPr id="16" name="Grup 15"/>
              <p:cNvGrpSpPr/>
              <p:nvPr/>
            </p:nvGrpSpPr>
            <p:grpSpPr>
              <a:xfrm>
                <a:off x="884925" y="2529575"/>
                <a:ext cx="3809905" cy="2356324"/>
                <a:chOff x="884925" y="2529575"/>
                <a:chExt cx="3809905" cy="2356324"/>
              </a:xfrm>
            </p:grpSpPr>
            <p:sp>
              <p:nvSpPr>
                <p:cNvPr id="4" name="Dikdörtgen 3"/>
                <p:cNvSpPr/>
                <p:nvPr/>
              </p:nvSpPr>
              <p:spPr>
                <a:xfrm>
                  <a:off x="1583140" y="3275463"/>
                  <a:ext cx="3111690" cy="1610436"/>
                </a:xfrm>
                <a:prstGeom prst="rect">
                  <a:avLst/>
                </a:prstGeom>
                <a:solidFill>
                  <a:srgbClr val="FF0000"/>
                </a:solidFill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isometricOffAxis1Top"/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55"/>
                </a:p>
              </p:txBody>
            </p:sp>
            <p:grpSp>
              <p:nvGrpSpPr>
                <p:cNvPr id="13" name="Grup 12"/>
                <p:cNvGrpSpPr/>
                <p:nvPr/>
              </p:nvGrpSpPr>
              <p:grpSpPr>
                <a:xfrm>
                  <a:off x="884925" y="2529575"/>
                  <a:ext cx="1978925" cy="1551106"/>
                  <a:chOff x="764275" y="2169994"/>
                  <a:chExt cx="1978925" cy="1551106"/>
                </a:xfrm>
              </p:grpSpPr>
              <p:cxnSp>
                <p:nvCxnSpPr>
                  <p:cNvPr id="6" name="Düz Ok Bağlayıcısı 5"/>
                  <p:cNvCxnSpPr/>
                  <p:nvPr/>
                </p:nvCxnSpPr>
                <p:spPr>
                  <a:xfrm>
                    <a:off x="764275" y="2169994"/>
                    <a:ext cx="818865" cy="668740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Düz Bağlayıcı 11"/>
                  <p:cNvCxnSpPr/>
                  <p:nvPr/>
                </p:nvCxnSpPr>
                <p:spPr>
                  <a:xfrm>
                    <a:off x="1583140" y="2838734"/>
                    <a:ext cx="1160060" cy="882366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Metin kutusu 14"/>
              <p:cNvSpPr txBox="1"/>
              <p:nvPr/>
            </p:nvSpPr>
            <p:spPr>
              <a:xfrm flipH="1">
                <a:off x="1065889" y="2393097"/>
                <a:ext cx="1217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755" dirty="0"/>
                  <a:t>Saf sarı</a:t>
                </a:r>
                <a:endParaRPr lang="en-US" sz="1755" dirty="0"/>
              </a:p>
            </p:txBody>
          </p:sp>
        </p:grpSp>
        <p:sp>
          <p:nvSpPr>
            <p:cNvPr id="41" name="Metin kutusu 40"/>
            <p:cNvSpPr txBox="1"/>
            <p:nvPr/>
          </p:nvSpPr>
          <p:spPr>
            <a:xfrm flipH="1">
              <a:off x="2737832" y="3543436"/>
              <a:ext cx="1544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755" dirty="0"/>
                <a:t>Yansıma yok</a:t>
              </a:r>
              <a:endParaRPr lang="en-US" sz="1755" dirty="0"/>
            </a:p>
          </p:txBody>
        </p:sp>
      </p:grpSp>
      <p:sp>
        <p:nvSpPr>
          <p:cNvPr id="43" name="Metin kutusu 42"/>
          <p:cNvSpPr txBox="1"/>
          <p:nvPr/>
        </p:nvSpPr>
        <p:spPr>
          <a:xfrm>
            <a:off x="3132186" y="420377"/>
            <a:ext cx="5204172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Saf Sarı </a:t>
            </a:r>
            <a:r>
              <a:rPr lang="tr-TR" sz="351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vs</a:t>
            </a:r>
            <a:r>
              <a:rPr lang="tr-TR" sz="35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Karışım Sarı</a:t>
            </a:r>
          </a:p>
        </p:txBody>
      </p:sp>
    </p:spTree>
    <p:extLst>
      <p:ext uri="{BB962C8B-B14F-4D97-AF65-F5344CB8AC3E}">
        <p14:creationId xmlns:p14="http://schemas.microsoft.com/office/powerpoint/2010/main" xmlns="" val="42624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44" y="2060641"/>
            <a:ext cx="4211143" cy="278883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28800" y="420377"/>
            <a:ext cx="784860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1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Lambaları renkli yapan nedir?!</a:t>
            </a:r>
            <a:endParaRPr lang="tr-TR" sz="351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903" y="2001872"/>
            <a:ext cx="2847605" cy="28476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6358" y="1593903"/>
            <a:ext cx="2933752" cy="36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6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14800" y="196334"/>
            <a:ext cx="6649212" cy="1101248"/>
          </a:xfrm>
        </p:spPr>
        <p:txBody>
          <a:bodyPr>
            <a:normAutofit/>
          </a:bodyPr>
          <a:lstStyle/>
          <a:p>
            <a:pPr algn="ctr"/>
            <a:r>
              <a:rPr lang="tr-TR" sz="6000" dirty="0" smtClean="0"/>
              <a:t>Geçen derste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37261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Işığın</a:t>
            </a:r>
            <a:r>
              <a:rPr lang="en-US" sz="2800" dirty="0" smtClean="0">
                <a:solidFill>
                  <a:srgbClr val="FFFF00"/>
                </a:solidFill>
              </a:rPr>
              <a:t> parallel </a:t>
            </a:r>
            <a:r>
              <a:rPr lang="en-US" sz="2800" dirty="0" err="1" smtClean="0">
                <a:solidFill>
                  <a:srgbClr val="FFFF00"/>
                </a:solidFill>
              </a:rPr>
              <a:t>ortamlardan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geçmesi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http://img-superetut.mncdn.com/ktp/121604020301_bso_dosyalar/image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0874"/>
            <a:ext cx="27527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r-static.eodev.com/files/dce/641cdfb4796e5e2e84319d0fbba2edb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62" y="4616261"/>
            <a:ext cx="1905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8906" y="402981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Farklı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ortamda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bulunan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cismin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görünür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uzaklığı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6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3124200" y="3352800"/>
            <a:ext cx="8412478" cy="685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Filtrelerle ilgili neler öğrendik?!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14210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3124200" y="3352800"/>
            <a:ext cx="8412478" cy="685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Yani Renklerin efendisi kimmiş...?!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renkleri ve boya renkleri</a:t>
            </a:r>
            <a:endParaRPr lang="tr-TR" sz="1400" dirty="0">
              <a:solidFill>
                <a:srgbClr val="FFFF00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srgbClr val="FFFF00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8585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0"/>
            <a:ext cx="83793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FFFF00"/>
                </a:solidFill>
              </a:rPr>
              <a:t>10.4.7.1</a:t>
            </a:r>
            <a:r>
              <a:rPr lang="tr-TR" dirty="0">
                <a:solidFill>
                  <a:srgbClr val="FFFF00"/>
                </a:solidFill>
              </a:rPr>
              <a:t>. Cisimlerin renkli görülmesinin sebeplerini açıklar.</a:t>
            </a:r>
          </a:p>
          <a:p>
            <a:pPr marL="1162050" lvl="2"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FFFF00"/>
                </a:solidFill>
              </a:rPr>
              <a:t>a. Öğrencilerin </a:t>
            </a:r>
            <a:r>
              <a:rPr lang="tr-TR" dirty="0">
                <a:solidFill>
                  <a:srgbClr val="FFFF00"/>
                </a:solidFill>
              </a:rPr>
              <a:t>ışık ve boya renkleri arasındaki </a:t>
            </a:r>
            <a:r>
              <a:rPr lang="tr-TR" dirty="0" smtClean="0">
                <a:solidFill>
                  <a:srgbClr val="FFFF00"/>
                </a:solidFill>
              </a:rPr>
              <a:t>farkları karşılaştırmaları </a:t>
            </a:r>
            <a:r>
              <a:rPr lang="tr-TR" dirty="0">
                <a:solidFill>
                  <a:srgbClr val="FFFF00"/>
                </a:solidFill>
              </a:rPr>
              <a:t>sağlanır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>
              <a:solidFill>
                <a:srgbClr val="FFFF00"/>
              </a:solidFill>
            </a:endParaRPr>
          </a:p>
          <a:p>
            <a:pPr marL="1162050"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FFFF00"/>
                </a:solidFill>
              </a:rPr>
              <a:t>b. Öğrencilerin </a:t>
            </a:r>
            <a:r>
              <a:rPr lang="tr-TR" dirty="0">
                <a:solidFill>
                  <a:srgbClr val="FFFF00"/>
                </a:solidFill>
              </a:rPr>
              <a:t>deney yaparak veya simülasyonlar kullanarak renkleri ana, ara </a:t>
            </a:r>
            <a:r>
              <a:rPr lang="tr-TR" dirty="0" smtClean="0">
                <a:solidFill>
                  <a:srgbClr val="FFFF00"/>
                </a:solidFill>
              </a:rPr>
              <a:t>ve tamamlayıcı </a:t>
            </a:r>
            <a:r>
              <a:rPr lang="tr-TR" dirty="0">
                <a:solidFill>
                  <a:srgbClr val="FFFF00"/>
                </a:solidFill>
              </a:rPr>
              <a:t>olarak sınıflandırmaları sağlanır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>
              <a:solidFill>
                <a:srgbClr val="FFFF00"/>
              </a:solidFill>
            </a:endParaRPr>
          </a:p>
          <a:p>
            <a:pPr marL="1162050">
              <a:lnSpc>
                <a:spcPct val="150000"/>
              </a:lnSpc>
              <a:spcBef>
                <a:spcPts val="600"/>
              </a:spcBef>
            </a:pPr>
            <a:r>
              <a:rPr lang="tr-TR" dirty="0">
                <a:solidFill>
                  <a:srgbClr val="FFFF00"/>
                </a:solidFill>
              </a:rPr>
              <a:t>c. Işık renklerinden saf sarı ile karışım sarı arasındaki fark vurgulanır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>
              <a:solidFill>
                <a:srgbClr val="FFFF00"/>
              </a:solidFill>
            </a:endParaRPr>
          </a:p>
          <a:p>
            <a:pPr marL="1162050">
              <a:lnSpc>
                <a:spcPct val="150000"/>
              </a:lnSpc>
              <a:spcBef>
                <a:spcPts val="600"/>
              </a:spcBef>
            </a:pPr>
            <a:r>
              <a:rPr lang="tr-TR" dirty="0">
                <a:solidFill>
                  <a:srgbClr val="FFFF00"/>
                </a:solidFill>
              </a:rPr>
              <a:t>ç. Öğrencilerin beyaz ve farklı renklerdeki ışığın filtreden geçişini ve </a:t>
            </a:r>
            <a:r>
              <a:rPr lang="tr-TR" dirty="0" smtClean="0">
                <a:solidFill>
                  <a:srgbClr val="FFFF00"/>
                </a:solidFill>
              </a:rPr>
              <a:t>soğurulmasını örneklerle </a:t>
            </a:r>
            <a:r>
              <a:rPr lang="tr-TR" dirty="0">
                <a:solidFill>
                  <a:srgbClr val="FFFF00"/>
                </a:solidFill>
              </a:rPr>
              <a:t>açıklamaları sağlanır.</a:t>
            </a:r>
            <a:endParaRPr lang="tr-TR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6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4114800" y="196334"/>
            <a:ext cx="6649212" cy="11012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r-TR" sz="6000" dirty="0" smtClean="0"/>
              <a:t>Bu derste:</a:t>
            </a:r>
            <a:endParaRPr lang="en-US" sz="60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4114800" y="3048000"/>
            <a:ext cx="7315200" cy="1101248"/>
          </a:xfrm>
          <a:prstGeom prst="rect">
            <a:avLst/>
          </a:prstGeom>
        </p:spPr>
        <p:txBody>
          <a:bodyPr vert="horz" lIns="45720" tIns="0" rIns="45720" bIns="0">
            <a:normAutofit fontScale="85000"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r-TR" sz="6000" dirty="0" smtClean="0"/>
              <a:t>N</a:t>
            </a:r>
            <a:r>
              <a:rPr lang="en-US" sz="6000" dirty="0" err="1" smtClean="0"/>
              <a:t>asıl</a:t>
            </a:r>
            <a:r>
              <a:rPr lang="tr-TR" sz="6000" dirty="0" smtClean="0"/>
              <a:t> renkli ’li görürüz?!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  <p:pic>
        <p:nvPicPr>
          <p:cNvPr id="8" name="Picture 2" descr="http://www.insanhali.com/wp-content/uploads/2015/11/re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09099"/>
            <a:ext cx="1830182" cy="8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4114800" y="565666"/>
            <a:ext cx="6649212" cy="1101248"/>
          </a:xfrm>
          <a:prstGeom prst="rect">
            <a:avLst/>
          </a:prstGeom>
        </p:spPr>
        <p:txBody>
          <a:bodyPr vert="horz" lIns="45720" tIns="0" rIns="45720" bIns="0">
            <a:normAutofit fontScale="70000" lnSpcReduction="2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r-TR" sz="6000" dirty="0" smtClean="0">
                <a:solidFill>
                  <a:srgbClr val="FF0000"/>
                </a:solidFill>
              </a:rPr>
              <a:t>Kana kırmızı rengi veren nedir?!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4114800" y="6019800"/>
            <a:ext cx="7162800" cy="554739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>
                <a:hlinkClick r:id="rId2"/>
              </a:rPr>
              <a:t>https://www.youtube.com/watch?v=z__</a:t>
            </a:r>
            <a:r>
              <a:rPr lang="en-US" sz="2400" dirty="0" smtClean="0">
                <a:hlinkClick r:id="rId2"/>
              </a:rPr>
              <a:t>KzSRel5U</a:t>
            </a:r>
            <a:r>
              <a:rPr lang="tr-TR" sz="2400" dirty="0" smtClean="0"/>
              <a:t> </a:t>
            </a:r>
            <a:endParaRPr lang="en-US" sz="6000" dirty="0"/>
          </a:p>
        </p:txBody>
      </p:sp>
      <p:pic>
        <p:nvPicPr>
          <p:cNvPr id="6146" name="Picture 2" descr="https://encrypted-tbn3.gstatic.com/images?q=tbn:ANd9GcRIEuL6pz61fQe_VpfAHD_lk932y4o1rGKfoj5j2owiE4_c7G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66913"/>
            <a:ext cx="7008882" cy="43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335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-2819400" y="2705100"/>
            <a:ext cx="6649212" cy="1263869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7170" name="Picture 2" descr="http://kus.gen.tr/wp-content/uploads/2014/08/Tavus-Ku%C5%9F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481" y="0"/>
            <a:ext cx="841247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5440" y="6424449"/>
            <a:ext cx="644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www.youtube.com/watch?v=gsyqCkFxPU0</a:t>
            </a:r>
            <a:endParaRPr lang="en-US" sz="2000" dirty="0"/>
          </a:p>
        </p:txBody>
      </p:sp>
      <p:sp>
        <p:nvSpPr>
          <p:cNvPr id="7" name="Text Box 1"/>
          <p:cNvSpPr txBox="1"/>
          <p:nvPr/>
        </p:nvSpPr>
        <p:spPr>
          <a:xfrm>
            <a:off x="3459481" y="5377027"/>
            <a:ext cx="8412478" cy="10474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r-TR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Tavus kuşunun kuyruğundaki </a:t>
            </a:r>
            <a:r>
              <a:rPr lang="tr-TR" sz="32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güzellik nedendir?!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37000">
                      <a:srgbClr val="D7C26E"/>
                    </a:gs>
                    <a:gs pos="0">
                      <a:srgbClr val="FFC000"/>
                    </a:gs>
                    <a:gs pos="46000">
                      <a:srgbClr val="00B050"/>
                    </a:gs>
                    <a:gs pos="83000">
                      <a:srgbClr val="FF0000"/>
                    </a:gs>
                    <a:gs pos="100000">
                      <a:srgbClr val="0070C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40967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60774" y="692696"/>
            <a:ext cx="6649212" cy="5472608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8196" name="Picture 4" descr="http://forexforum.bg/news/wp-content/uploads/2014/10/vul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444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prstClr val="white"/>
                </a:solidFill>
              </a:rPr>
              <a:t>Bugün derste: 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Bonus toplama!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Ödev kontrolü</a:t>
            </a:r>
          </a:p>
          <a:p>
            <a:endParaRPr lang="tr-T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rgbClr val="FFFF00"/>
                </a:solidFill>
              </a:rPr>
              <a:t>Geçen ders, bu ders ve sonraki ders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Kana kırmızı rengi veren nedir?!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Tavus kuşunun kuyruğundaki güzellik</a:t>
            </a:r>
          </a:p>
          <a:p>
            <a:r>
              <a:rPr lang="tr-TR" sz="1400" dirty="0" smtClean="0">
                <a:solidFill>
                  <a:prstClr val="white"/>
                </a:solidFill>
              </a:rPr>
              <a:t>- </a:t>
            </a:r>
            <a:r>
              <a:rPr lang="tr-TR" sz="1400" dirty="0" smtClean="0">
                <a:solidFill>
                  <a:srgbClr val="FFFF00"/>
                </a:solidFill>
              </a:rPr>
              <a:t>Denizdeki dalgalar neden yeşilimsi mavi iken dalganın uçları beyaz?!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Aktivite zamanı</a:t>
            </a:r>
          </a:p>
          <a:p>
            <a:pPr marL="285750" indent="-285750">
              <a:buFontTx/>
              <a:buChar char="-"/>
            </a:pPr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renkleri ve boya renkleri</a:t>
            </a:r>
            <a:endParaRPr lang="tr-TR" sz="1400" dirty="0">
              <a:solidFill>
                <a:prstClr val="white"/>
              </a:solidFill>
            </a:endParaRP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Elektromanyetik dalga spektrumu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prstClr val="white"/>
                </a:solidFill>
              </a:rPr>
              <a:t>Işık ve molekül etkileşimi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Sonuç (renkli mi yoksa biz mi renkli görürüz)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Çıkmış </a:t>
            </a:r>
            <a:r>
              <a:rPr lang="tr-TR" sz="1400" dirty="0">
                <a:solidFill>
                  <a:prstClr val="white"/>
                </a:solidFill>
              </a:rPr>
              <a:t>Üniversite</a:t>
            </a:r>
            <a:r>
              <a:rPr lang="tr-TR" sz="1400" dirty="0" smtClean="0">
                <a:solidFill>
                  <a:prstClr val="white"/>
                </a:solidFill>
              </a:rPr>
              <a:t> Soruları</a:t>
            </a:r>
          </a:p>
          <a:p>
            <a:endParaRPr lang="tr-TR" sz="1400" dirty="0" smtClean="0">
              <a:solidFill>
                <a:prstClr val="white"/>
              </a:solidFill>
            </a:endParaRPr>
          </a:p>
          <a:p>
            <a:r>
              <a:rPr lang="tr-TR" sz="1400" dirty="0" smtClean="0">
                <a:solidFill>
                  <a:prstClr val="white"/>
                </a:solidFill>
              </a:rPr>
              <a:t>- Ödevler </a:t>
            </a:r>
          </a:p>
        </p:txBody>
      </p:sp>
    </p:spTree>
    <p:extLst>
      <p:ext uri="{BB962C8B-B14F-4D97-AF65-F5344CB8AC3E}">
        <p14:creationId xmlns:p14="http://schemas.microsoft.com/office/powerpoint/2010/main" xmlns="" val="6719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1648</TotalTime>
  <Words>3150</Words>
  <Application>Microsoft Office PowerPoint</Application>
  <PresentationFormat>Özel</PresentationFormat>
  <Paragraphs>1017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Dashoguz</dc:creator>
  <cp:lastModifiedBy>Shanny</cp:lastModifiedBy>
  <cp:revision>72</cp:revision>
  <dcterms:created xsi:type="dcterms:W3CDTF">2006-08-16T00:00:00Z</dcterms:created>
  <dcterms:modified xsi:type="dcterms:W3CDTF">2016-05-21T06:01:27Z</dcterms:modified>
</cp:coreProperties>
</file>