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34"/>
  </p:notesMasterIdLst>
  <p:handoutMasterIdLst>
    <p:handoutMasterId r:id="rId35"/>
  </p:handoutMasterIdLst>
  <p:sldIdLst>
    <p:sldId id="365" r:id="rId2"/>
    <p:sldId id="366" r:id="rId3"/>
    <p:sldId id="367" r:id="rId4"/>
    <p:sldId id="542" r:id="rId5"/>
    <p:sldId id="522" r:id="rId6"/>
    <p:sldId id="526" r:id="rId7"/>
    <p:sldId id="521" r:id="rId8"/>
    <p:sldId id="543" r:id="rId9"/>
    <p:sldId id="544" r:id="rId10"/>
    <p:sldId id="545" r:id="rId11"/>
    <p:sldId id="564" r:id="rId12"/>
    <p:sldId id="546" r:id="rId13"/>
    <p:sldId id="537" r:id="rId14"/>
    <p:sldId id="531" r:id="rId15"/>
    <p:sldId id="547" r:id="rId16"/>
    <p:sldId id="523" r:id="rId17"/>
    <p:sldId id="548" r:id="rId18"/>
    <p:sldId id="549" r:id="rId19"/>
    <p:sldId id="550" r:id="rId20"/>
    <p:sldId id="552" r:id="rId21"/>
    <p:sldId id="553" r:id="rId22"/>
    <p:sldId id="566" r:id="rId23"/>
    <p:sldId id="541" r:id="rId24"/>
    <p:sldId id="554" r:id="rId25"/>
    <p:sldId id="515" r:id="rId26"/>
    <p:sldId id="561" r:id="rId27"/>
    <p:sldId id="562" r:id="rId28"/>
    <p:sldId id="563" r:id="rId29"/>
    <p:sldId id="565" r:id="rId30"/>
    <p:sldId id="429" r:id="rId31"/>
    <p:sldId id="371" r:id="rId32"/>
    <p:sldId id="370" r:id="rId33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3" autoAdjust="0"/>
    <p:restoredTop sz="88078" autoAdjust="0"/>
  </p:normalViewPr>
  <p:slideViewPr>
    <p:cSldViewPr snapToObjects="1">
      <p:cViewPr varScale="1">
        <p:scale>
          <a:sx n="96" d="100"/>
          <a:sy n="96" d="100"/>
        </p:scale>
        <p:origin x="1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22.04.2017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22.04.2017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Deneyelim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Görelim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denilip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resimdeki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uygulamayı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yapıyoruz</a:t>
            </a:r>
            <a:r>
              <a:rPr lang="en-GB" baseline="0" dirty="0" smtClean="0"/>
              <a:t>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71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Öğrenciler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akımın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oluştuğunu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fark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ettikten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sonra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elimizdeki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farklı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sarım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sayısındaki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bobinleri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farklı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mıknatıs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büyüklükleri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öğrencilerin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kullanımına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açıp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istedikleri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şekilde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deneyerek</a:t>
            </a:r>
            <a:r>
              <a:rPr lang="en-GB" baseline="0" dirty="0" smtClean="0"/>
              <a:t> akımı </a:t>
            </a:r>
            <a:r>
              <a:rPr lang="en-GB" baseline="0" dirty="0" err="1" smtClean="0"/>
              <a:t>arttırma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yolları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bulmalarını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isteyebiliriz</a:t>
            </a:r>
            <a:r>
              <a:rPr lang="en-GB" baseline="0" dirty="0" smtClean="0"/>
              <a:t>. Bu </a:t>
            </a:r>
            <a:r>
              <a:rPr lang="en-GB" baseline="0" dirty="0" err="1" smtClean="0"/>
              <a:t>sayede</a:t>
            </a:r>
            <a:r>
              <a:rPr lang="en-GB" baseline="0" dirty="0" smtClean="0"/>
              <a:t> akı </a:t>
            </a:r>
            <a:r>
              <a:rPr lang="en-GB" baseline="0" dirty="0" err="1" smtClean="0"/>
              <a:t>değişiminin</a:t>
            </a:r>
            <a:r>
              <a:rPr lang="en-GB" baseline="0" dirty="0" smtClean="0"/>
              <a:t> akımı </a:t>
            </a:r>
            <a:r>
              <a:rPr lang="en-GB" baseline="0" dirty="0" err="1" smtClean="0"/>
              <a:t>oluşturduğunu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keşfetmeleri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sağlanabilir</a:t>
            </a:r>
            <a:r>
              <a:rPr lang="en-GB" baseline="0" dirty="0" smtClean="0"/>
              <a:t>. 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8818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719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https://phet.colorado.edu/en/simulation/legacy/faraday</a:t>
            </a:r>
            <a:r>
              <a:rPr lang="en-GB" dirty="0" smtClean="0"/>
              <a:t> </a:t>
            </a:r>
            <a:r>
              <a:rPr lang="en-GB" dirty="0" err="1" smtClean="0"/>
              <a:t>bu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sorunun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cevabını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adresteki</a:t>
            </a:r>
            <a:r>
              <a:rPr lang="en-GB" baseline="0" dirty="0" smtClean="0"/>
              <a:t> pick up coil </a:t>
            </a:r>
            <a:r>
              <a:rPr lang="en-GB" baseline="0" dirty="0" err="1" smtClean="0"/>
              <a:t>kısmında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gözlemliyoruz</a:t>
            </a:r>
            <a:r>
              <a:rPr lang="en-GB" baseline="0" dirty="0" smtClean="0"/>
              <a:t>.  </a:t>
            </a:r>
            <a:r>
              <a:rPr lang="en-GB" baseline="0" dirty="0" err="1" smtClean="0"/>
              <a:t>Akımın</a:t>
            </a:r>
            <a:r>
              <a:rPr lang="en-GB" baseline="0" dirty="0" smtClean="0"/>
              <a:t>  </a:t>
            </a:r>
            <a:r>
              <a:rPr lang="en-GB" baseline="0" dirty="0" err="1" smtClean="0"/>
              <a:t>yönünün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kendisini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oluşturan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manyetik</a:t>
            </a:r>
            <a:r>
              <a:rPr lang="en-GB" baseline="0" dirty="0" smtClean="0"/>
              <a:t> akı </a:t>
            </a:r>
            <a:r>
              <a:rPr lang="en-GB" baseline="0" dirty="0" err="1" smtClean="0"/>
              <a:t>değişimini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azaltmak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için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oluşması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gereken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akımdan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bulabildiğimizi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gösterelim</a:t>
            </a:r>
            <a:r>
              <a:rPr lang="en-GB" baseline="0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667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5891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265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Ilk</a:t>
            </a:r>
            <a:r>
              <a:rPr lang="en-GB" baseline="0" dirty="0" smtClean="0"/>
              <a:t> diagram </a:t>
            </a:r>
            <a:r>
              <a:rPr lang="en-GB" baseline="0" dirty="0" err="1" smtClean="0"/>
              <a:t>gösterilip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anahtar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kapatıldığında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bobinin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içindeki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manyetik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tartışılır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Daha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sonra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oluşan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akımın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yönü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üzerine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çizilir</a:t>
            </a:r>
            <a:r>
              <a:rPr lang="en-GB" baseline="0" dirty="0" smtClean="0"/>
              <a:t> ve </a:t>
            </a:r>
            <a:r>
              <a:rPr lang="en-GB" baseline="0" dirty="0" err="1" smtClean="0"/>
              <a:t>daha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sonra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akımın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zamana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bağlı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grafiği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verilir</a:t>
            </a:r>
            <a:r>
              <a:rPr lang="en-GB" baseline="0" dirty="0" smtClean="0"/>
              <a:t>.  </a:t>
            </a:r>
            <a:r>
              <a:rPr lang="en-GB" baseline="0" dirty="0" err="1" smtClean="0"/>
              <a:t>Daha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sonra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akım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geçen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devredeki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anahtarı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açarsak</a:t>
            </a:r>
            <a:r>
              <a:rPr lang="en-GB" baseline="0" dirty="0" smtClean="0"/>
              <a:t> ne </a:t>
            </a:r>
            <a:r>
              <a:rPr lang="en-GB" baseline="0" dirty="0" err="1" smtClean="0"/>
              <a:t>olur</a:t>
            </a:r>
            <a:r>
              <a:rPr lang="en-GB" baseline="0" dirty="0" smtClean="0"/>
              <a:t>.  </a:t>
            </a:r>
            <a:r>
              <a:rPr lang="en-GB" baseline="0" dirty="0" err="1" smtClean="0"/>
              <a:t>Tartışılır</a:t>
            </a:r>
            <a:r>
              <a:rPr lang="en-GB" baseline="0" dirty="0" smtClean="0"/>
              <a:t>.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085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085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soru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tahtada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çözülecektir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Çözüm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slayttan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silinebilir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085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https://phet.colorado.edu/en/simulation/legacy/faraday</a:t>
            </a:r>
            <a:r>
              <a:rPr lang="en-GB" dirty="0" smtClean="0"/>
              <a:t> </a:t>
            </a:r>
            <a:r>
              <a:rPr lang="en-GB" dirty="0" err="1" smtClean="0"/>
              <a:t>simülasyon</a:t>
            </a:r>
            <a:r>
              <a:rPr lang="en-GB" dirty="0" smtClean="0"/>
              <a:t> </a:t>
            </a:r>
            <a:r>
              <a:rPr lang="en-GB" dirty="0" err="1" smtClean="0"/>
              <a:t>yardımıyla</a:t>
            </a:r>
            <a:r>
              <a:rPr lang="en-GB" baseline="0" dirty="0" smtClean="0"/>
              <a:t>  </a:t>
            </a:r>
            <a:r>
              <a:rPr lang="en-GB" baseline="0" dirty="0" err="1" smtClean="0"/>
              <a:t>manyetik</a:t>
            </a:r>
            <a:r>
              <a:rPr lang="en-GB" baseline="0" dirty="0" smtClean="0"/>
              <a:t> akı </a:t>
            </a:r>
            <a:r>
              <a:rPr lang="en-GB" baseline="0" dirty="0" err="1" smtClean="0"/>
              <a:t>değişimini</a:t>
            </a:r>
            <a:r>
              <a:rPr lang="en-GB" baseline="0" dirty="0" smtClean="0"/>
              <a:t> nasıl </a:t>
            </a:r>
            <a:r>
              <a:rPr lang="en-GB" baseline="0" dirty="0" err="1" smtClean="0"/>
              <a:t>yapacağımız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vurgulanabilir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Mekanik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enerjinin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elektrik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enerjisine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dönüştürdüğümüz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fark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ettirilir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Peki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bunu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elektrik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santralleri</a:t>
            </a:r>
            <a:r>
              <a:rPr lang="en-GB" baseline="0" dirty="0" smtClean="0"/>
              <a:t> nasıl </a:t>
            </a:r>
            <a:r>
              <a:rPr lang="en-GB" baseline="0" dirty="0" err="1" smtClean="0"/>
              <a:t>yapıyor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diye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sorarak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sonraki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görsele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geçilir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Görseldeki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mekanin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enerjiyi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elektrik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enerjisine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çeviren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alete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dinamo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denir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deyip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sonraki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slayta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geçiyoruz</a:t>
            </a:r>
            <a:r>
              <a:rPr lang="en-GB" baseline="0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08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err="1" smtClean="0"/>
              <a:t>Öz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indüksiyon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akımından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kaynaklandığı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anlatılır</a:t>
            </a:r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085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Dinamoyla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elektrik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motorunun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farkının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enerji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dönüşümleri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olduğu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vurgulanır</a:t>
            </a:r>
            <a:r>
              <a:rPr lang="tr-TR" b="1" baseline="0" dirty="0" smtClean="0"/>
              <a:t>.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085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Dinamoyla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elektrik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motorunun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farkının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enerji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dönüşümleri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olduğu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vurgulanır</a:t>
            </a:r>
            <a:r>
              <a:rPr lang="tr-TR" b="1" baseline="0" dirty="0" smtClean="0"/>
              <a:t>.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145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Akıllı lamba, </a:t>
            </a:r>
            <a:r>
              <a:rPr lang="tr-TR" b="1" dirty="0" err="1" smtClean="0"/>
              <a:t>click</a:t>
            </a:r>
            <a:endParaRPr lang="en-GB" b="1" dirty="0" smtClean="0"/>
          </a:p>
          <a:p>
            <a:r>
              <a:rPr lang="en-GB" b="0" dirty="0" err="1" smtClean="0"/>
              <a:t>Akıllı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trafik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lambaları</a:t>
            </a:r>
            <a:r>
              <a:rPr lang="en-GB" b="0" baseline="0" dirty="0" smtClean="0"/>
              <a:t>: </a:t>
            </a:r>
            <a:r>
              <a:rPr lang="en-GB" b="0" baseline="0" dirty="0" err="1" smtClean="0"/>
              <a:t>arabalar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içinden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akım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geçen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telin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üzerinden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geçerek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lambalara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ulaşan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manyetik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alanı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değiştirirler</a:t>
            </a:r>
            <a:r>
              <a:rPr lang="en-GB" b="0" baseline="0" dirty="0" smtClean="0"/>
              <a:t>. Bu da </a:t>
            </a:r>
            <a:r>
              <a:rPr lang="en-GB" b="0" baseline="0" dirty="0" err="1" smtClean="0"/>
              <a:t>trafik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lambasının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içindeki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devreyi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çalıştırarak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yeşil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yanmasını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sağlar</a:t>
            </a:r>
            <a:r>
              <a:rPr lang="en-GB" b="0" baseline="0" dirty="0" smtClean="0"/>
              <a:t>. Bu </a:t>
            </a:r>
            <a:r>
              <a:rPr lang="en-GB" b="0" baseline="0" dirty="0" err="1" smtClean="0"/>
              <a:t>sayede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trafik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yoğunluğuna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göre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yeşil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yanmış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olur</a:t>
            </a:r>
            <a:r>
              <a:rPr lang="en-GB" b="0" baseline="0" dirty="0" smtClean="0"/>
              <a:t>.</a:t>
            </a:r>
          </a:p>
          <a:p>
            <a:r>
              <a:rPr lang="en-GB" b="0" baseline="0" dirty="0" err="1" smtClean="0"/>
              <a:t>İndüksiyon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ocak</a:t>
            </a:r>
            <a:r>
              <a:rPr lang="en-GB" b="0" baseline="0" dirty="0" smtClean="0"/>
              <a:t>: </a:t>
            </a:r>
            <a:r>
              <a:rPr lang="en-GB" b="0" baseline="0" dirty="0" err="1" smtClean="0"/>
              <a:t>ocağın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içinde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akımı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sürekli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değişen</a:t>
            </a:r>
            <a:r>
              <a:rPr lang="en-GB" b="0" baseline="0" dirty="0" smtClean="0"/>
              <a:t> teller </a:t>
            </a:r>
            <a:r>
              <a:rPr lang="en-GB" b="0" baseline="0" dirty="0" err="1" smtClean="0"/>
              <a:t>vardır</a:t>
            </a:r>
            <a:r>
              <a:rPr lang="en-GB" b="0" baseline="0" dirty="0" smtClean="0"/>
              <a:t>. Bu </a:t>
            </a:r>
            <a:r>
              <a:rPr lang="en-GB" b="0" baseline="0" dirty="0" err="1" smtClean="0"/>
              <a:t>değişim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tavanın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üzerinde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indüksiyon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akımı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oluşturur</a:t>
            </a:r>
            <a:r>
              <a:rPr lang="en-GB" b="0" baseline="0" dirty="0" smtClean="0"/>
              <a:t>.</a:t>
            </a:r>
          </a:p>
          <a:p>
            <a:r>
              <a:rPr lang="en-GB" b="0" baseline="0" dirty="0" err="1" smtClean="0"/>
              <a:t>Temassız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kartlar</a:t>
            </a:r>
            <a:r>
              <a:rPr lang="en-GB" b="0" baseline="0" dirty="0" smtClean="0"/>
              <a:t>: </a:t>
            </a:r>
            <a:r>
              <a:rPr lang="en-GB" b="0" baseline="0" dirty="0" err="1" smtClean="0"/>
              <a:t>Manyetik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özellikleri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ile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pos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cihazında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indüksiyon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akımı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oluşmasını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sağlarlar</a:t>
            </a:r>
            <a:endParaRPr lang="en-GB" b="0" baseline="0" dirty="0" smtClean="0"/>
          </a:p>
          <a:p>
            <a:endParaRPr lang="en-GB" b="0" baseline="0" dirty="0" smtClean="0"/>
          </a:p>
          <a:p>
            <a:endParaRPr lang="en-GB" b="0" baseline="0" dirty="0" smtClean="0"/>
          </a:p>
          <a:p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366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click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366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136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Elektriğin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günlük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hayatta</a:t>
            </a:r>
            <a:r>
              <a:rPr lang="en-GB" baseline="0" dirty="0" smtClean="0"/>
              <a:t> ne </a:t>
            </a:r>
            <a:r>
              <a:rPr lang="en-GB" baseline="0" dirty="0" err="1" smtClean="0"/>
              <a:t>kadar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çok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kullanıldığından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bahsedilip</a:t>
            </a:r>
            <a:r>
              <a:rPr lang="en-GB" baseline="0" dirty="0" smtClean="0"/>
              <a:t> nasıl </a:t>
            </a:r>
            <a:r>
              <a:rPr lang="en-GB" baseline="0" dirty="0" err="1" smtClean="0"/>
              <a:t>üretildiği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sorulacak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Öğrencile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barajlarla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gibi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cevap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verebilirler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Peki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barajlarda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elektrik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üretimi</a:t>
            </a:r>
            <a:r>
              <a:rPr lang="en-GB" baseline="0" dirty="0" smtClean="0"/>
              <a:t> nasıl </a:t>
            </a:r>
            <a:r>
              <a:rPr lang="en-GB" baseline="0" dirty="0" err="1" smtClean="0"/>
              <a:t>oluyor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diye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sorarak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devam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edeceğiz</a:t>
            </a:r>
            <a:r>
              <a:rPr lang="en-GB" baseline="0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31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23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71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önceki</a:t>
            </a:r>
            <a:r>
              <a:rPr lang="en-GB" dirty="0" smtClean="0"/>
              <a:t> </a:t>
            </a:r>
            <a:r>
              <a:rPr lang="en-GB" dirty="0" err="1" smtClean="0"/>
              <a:t>slayta</a:t>
            </a:r>
            <a:r>
              <a:rPr lang="en-GB" dirty="0" smtClean="0"/>
              <a:t> </a:t>
            </a:r>
            <a:r>
              <a:rPr lang="en-GB" dirty="0" err="1" smtClean="0"/>
              <a:t>bakarak</a:t>
            </a:r>
            <a:r>
              <a:rPr lang="en-GB" dirty="0" smtClean="0"/>
              <a:t> </a:t>
            </a:r>
            <a:r>
              <a:rPr lang="en-GB" dirty="0" err="1" smtClean="0"/>
              <a:t>öğrencinin</a:t>
            </a:r>
            <a:r>
              <a:rPr lang="en-GB" dirty="0" smtClean="0"/>
              <a:t> </a:t>
            </a:r>
            <a:r>
              <a:rPr lang="en-GB" dirty="0" err="1" smtClean="0"/>
              <a:t>bu</a:t>
            </a:r>
            <a:r>
              <a:rPr lang="en-GB" dirty="0" smtClean="0"/>
              <a:t> </a:t>
            </a:r>
            <a:r>
              <a:rPr lang="en-GB" dirty="0" err="1" smtClean="0"/>
              <a:t>soruya</a:t>
            </a:r>
            <a:r>
              <a:rPr lang="en-GB" dirty="0" smtClean="0"/>
              <a:t> </a:t>
            </a:r>
            <a:r>
              <a:rPr lang="en-GB" dirty="0" err="1" smtClean="0"/>
              <a:t>cevap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vermesi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beklenmektedir</a:t>
            </a:r>
            <a:r>
              <a:rPr lang="en-GB" baseline="0" dirty="0" smtClean="0"/>
              <a:t>.</a:t>
            </a:r>
            <a:r>
              <a:rPr lang="tr-TR" baseline="0" dirty="0" smtClean="0"/>
              <a:t> Alanın aynı zamanda sarım sayısı arttırılarak da arttırılabilineceği belirtilir.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719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Öğrencilerle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beraber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çözülecektir</a:t>
            </a:r>
            <a:r>
              <a:rPr lang="tr-TR" baseline="0" dirty="0" smtClean="0"/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71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22.04.2017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22.04.2017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22.04.2017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22.04.2017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/legacy/farada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/legacy/farada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656"/>
            <a:ext cx="9435645" cy="45394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11.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ELEKTRİK 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MANYETİZMA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ÜNİTESİ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Manyetizma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Elektromanyetik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İndükleme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İndüksiyon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Akımı</a:t>
            </a:r>
            <a:endParaRPr lang="tr-TR" sz="3100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5538" y="4221088"/>
            <a:ext cx="4376462" cy="849835"/>
          </a:xfrm>
        </p:spPr>
        <p:txBody>
          <a:bodyPr>
            <a:noAutofit/>
          </a:bodyPr>
          <a:lstStyle/>
          <a:p>
            <a:pPr algn="l"/>
            <a:r>
              <a:rPr lang="tr-TR" sz="2400" b="1" dirty="0">
                <a:latin typeface="Calibri" pitchFamily="34" charset="0"/>
                <a:cs typeface="Calibri" pitchFamily="34" charset="0"/>
              </a:rPr>
              <a:t>Hazırlayan: Mehmet Mutlu</a:t>
            </a:r>
          </a:p>
          <a:p>
            <a:pPr algn="l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Sunan: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Doç.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Ali ERYILMAZ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7596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Üreteci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Olmayan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Kapalı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Bir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Devrede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Akım</a:t>
            </a:r>
            <a:r>
              <a:rPr lang="en-GB" sz="2800" b="1" dirty="0" smtClean="0"/>
              <a:t> </a:t>
            </a:r>
            <a:r>
              <a:rPr lang="tr-TR" sz="2800" b="1" dirty="0" smtClean="0"/>
              <a:t>Oluşturabilir Miyiz</a:t>
            </a:r>
            <a:r>
              <a:rPr lang="en-GB" sz="2800" b="1" dirty="0" smtClean="0"/>
              <a:t>?</a:t>
            </a:r>
          </a:p>
          <a:p>
            <a:endParaRPr lang="tr-TR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132856"/>
            <a:ext cx="5156159" cy="276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1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7596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Aktivite: Bu akımı arttırabilir miyiz</a:t>
            </a:r>
            <a:r>
              <a:rPr lang="en-GB" sz="2800" b="1" dirty="0" smtClean="0"/>
              <a:t>?</a:t>
            </a:r>
          </a:p>
          <a:p>
            <a:endParaRPr lang="tr-TR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132856"/>
            <a:ext cx="5156159" cy="276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11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7596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İndüksiyon Akımı</a:t>
            </a:r>
            <a:endParaRPr lang="en-GB" sz="2800" b="1" dirty="0" smtClean="0"/>
          </a:p>
          <a:p>
            <a:endParaRPr lang="tr-TR" sz="28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3719736" y="1563807"/>
            <a:ext cx="82562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Mıknatıs ile akım makarasının birbirlerine göre hızlarını arttırmak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Akım makarasının sarım sayısını arttırmak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Manyetik alanın büyüklüğünü arttırmak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lvl="2" indent="-285750">
              <a:buFont typeface="Arial" pitchFamily="34" charset="0"/>
              <a:buChar char="•"/>
            </a:pPr>
            <a:r>
              <a:rPr lang="tr-TR" dirty="0" smtClean="0"/>
              <a:t> Akım makarasının yüzey normali ile  manyetik alan arasındaki açıyı 0</a:t>
            </a:r>
            <a:r>
              <a:rPr lang="tr-TR" baseline="30000" dirty="0" smtClean="0"/>
              <a:t>0</a:t>
            </a:r>
            <a:r>
              <a:rPr lang="tr-TR" dirty="0" smtClean="0"/>
              <a:t> ye kadar azaltarak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Bu devrede elektrik akımının oluşmasını sağlayan manyetik akı değişimidir</a:t>
            </a:r>
            <a:r>
              <a:rPr lang="tr-TR" dirty="0" smtClean="0"/>
              <a:t>. Akımın büyüklüğünü ise manyetik akının değişim </a:t>
            </a:r>
            <a:r>
              <a:rPr lang="tr-TR" dirty="0" smtClean="0"/>
              <a:t>hızı </a:t>
            </a:r>
            <a:r>
              <a:rPr lang="tr-TR" dirty="0" smtClean="0"/>
              <a:t>belirler</a:t>
            </a:r>
            <a:r>
              <a:rPr lang="tr-TR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Bu akıma </a:t>
            </a:r>
            <a:r>
              <a:rPr lang="tr-TR" b="1" dirty="0" smtClean="0"/>
              <a:t>indüksiyon akımı </a:t>
            </a:r>
            <a:r>
              <a:rPr lang="tr-TR" dirty="0" smtClean="0"/>
              <a:t>denir.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endParaRPr lang="tr-TR" dirty="0"/>
          </a:p>
        </p:txBody>
      </p:sp>
      <p:sp>
        <p:nvSpPr>
          <p:cNvPr id="5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7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7688" y="576448"/>
            <a:ext cx="658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Oluşan Akımın Yönü Nedir?</a:t>
            </a:r>
            <a:endParaRPr lang="tr-TR" sz="2800" b="1" dirty="0"/>
          </a:p>
        </p:txBody>
      </p:sp>
      <p:pic>
        <p:nvPicPr>
          <p:cNvPr id="7170" name="Picture 2" descr="C:\Users\mehmet mutlu\Desktop\Captur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69" y="1213194"/>
            <a:ext cx="3096343" cy="23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3791744" y="3861048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Mıknatısı yaklaştırdığımızda yani manyetik alanı arttırdığımızda akımın bir yöne doğru oluştuğunu 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Mıknatısı uzaklaştırdığımızda yani manyetik alanı azalttığımızda akımın diğer yöne doğru oluştuğunu gözlemledik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İndüksiyon akımı, her zaman çemberde oluşan manyetik akıyı sabit tutacak şekilde yönlenir.</a:t>
            </a:r>
            <a:endParaRPr lang="tr-TR" dirty="0"/>
          </a:p>
        </p:txBody>
      </p:sp>
      <p:sp>
        <p:nvSpPr>
          <p:cNvPr id="6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47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17" y="1581150"/>
            <a:ext cx="675199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3526649"/>
            <a:ext cx="633670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7688" y="576448"/>
            <a:ext cx="658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Oluşan Akımın Yönü Nedir?</a:t>
            </a:r>
            <a:endParaRPr lang="tr-TR" sz="2800" b="1" dirty="0"/>
          </a:p>
        </p:txBody>
      </p:sp>
      <p:sp>
        <p:nvSpPr>
          <p:cNvPr id="7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7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2963520" y="576448"/>
            <a:ext cx="658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Örnek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Çözelim</a:t>
            </a:r>
            <a:endParaRPr lang="tr-TR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56" y="1412776"/>
            <a:ext cx="35283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672064" y="1687741"/>
            <a:ext cx="5087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Şekildeki gibi bir akım makarası kendi düzlemine dik düzgün bir manyetik alanın etkisindedir. Manyetik alan büyüklüğü 0,5 saniyede 0,6 T dan 0’a düşerse akım makarasının üzerinden geçen indüksiyon akımının yönü ne olur?</a:t>
            </a:r>
            <a:endParaRPr lang="tr-TR" dirty="0"/>
          </a:p>
        </p:txBody>
      </p:sp>
      <p:sp>
        <p:nvSpPr>
          <p:cNvPr id="6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5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07709" y="93611"/>
            <a:ext cx="55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Öz</a:t>
            </a:r>
            <a:r>
              <a:rPr lang="en-US" sz="2800" b="1" dirty="0" smtClean="0"/>
              <a:t> </a:t>
            </a:r>
            <a:r>
              <a:rPr lang="en-US" sz="2800" b="1" dirty="0" err="1"/>
              <a:t>İ</a:t>
            </a:r>
            <a:r>
              <a:rPr lang="en-US" sz="2800" b="1" dirty="0" err="1" smtClean="0"/>
              <a:t>ndüksiyon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Akımı</a:t>
            </a:r>
            <a:endParaRPr lang="en-US" sz="2800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04" y="753276"/>
            <a:ext cx="2534899" cy="250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04" y="2900521"/>
            <a:ext cx="2738485" cy="208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33" y="2900520"/>
            <a:ext cx="2795405" cy="208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98" y="822924"/>
            <a:ext cx="3041709" cy="207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583" y="622491"/>
            <a:ext cx="2786371" cy="210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1744" y="4980821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1400" dirty="0" smtClean="0"/>
              <a:t>Anahtar kapatıldığında akım makarası içinde mor renkle gösterilen vektör yönünde büyüklüğü artan bir  manyetik alan oluşacağından bu manyetik alanı sabit tutmak için aksi yönde manyetik alan oluşur.</a:t>
            </a:r>
            <a:endParaRPr lang="tr-T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902588" y="5877272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1400" dirty="0" smtClean="0"/>
              <a:t>Anahtar açıldığında akım makarası içinde mor renkle gösterilen vektör yönünde azalan bir manyetik alan oluşacağından bu manyetik alanı sabit tutmak için aynı yönde manyetik alan oluşur.</a:t>
            </a:r>
            <a:endParaRPr lang="tr-TR" sz="1400" dirty="0"/>
          </a:p>
        </p:txBody>
      </p:sp>
      <p:sp>
        <p:nvSpPr>
          <p:cNvPr id="11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31704" y="765772"/>
            <a:ext cx="55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Öz</a:t>
            </a:r>
            <a:r>
              <a:rPr lang="en-US" sz="2800" b="1" dirty="0" smtClean="0"/>
              <a:t> </a:t>
            </a:r>
            <a:r>
              <a:rPr lang="en-US" sz="2800" b="1" dirty="0" err="1"/>
              <a:t>İ</a:t>
            </a:r>
            <a:r>
              <a:rPr lang="en-US" sz="2800" b="1" dirty="0" err="1" smtClean="0"/>
              <a:t>ndüksiyon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Akımı</a:t>
            </a:r>
            <a:endParaRPr lang="en-US" sz="2800" b="1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719736" y="2924944"/>
            <a:ext cx="7369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Devrede</a:t>
            </a:r>
            <a:r>
              <a:rPr lang="en-US" dirty="0" err="1" smtClean="0"/>
              <a:t>ki</a:t>
            </a:r>
            <a:r>
              <a:rPr lang="tr-TR" dirty="0" smtClean="0"/>
              <a:t> değişime karşı oluşan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tr-TR" dirty="0" smtClean="0"/>
              <a:t>akıma </a:t>
            </a:r>
            <a:r>
              <a:rPr lang="tr-TR" b="1" dirty="0" smtClean="0"/>
              <a:t>öz-indüksiyon akımı </a:t>
            </a:r>
            <a:r>
              <a:rPr lang="tr-TR" dirty="0" smtClean="0"/>
              <a:t>denir.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endParaRPr lang="tr-TR" dirty="0"/>
          </a:p>
        </p:txBody>
      </p:sp>
      <p:sp>
        <p:nvSpPr>
          <p:cNvPr id="5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4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07709" y="262325"/>
            <a:ext cx="55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Örnek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Çözelim</a:t>
            </a:r>
            <a:endParaRPr lang="en-US" sz="2800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124744"/>
            <a:ext cx="9217024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1" y="4005065"/>
            <a:ext cx="921702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7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07709" y="262325"/>
            <a:ext cx="55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Elektriği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Nasıl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Üretiriz</a:t>
            </a:r>
            <a:r>
              <a:rPr lang="en-US" sz="2800" b="1" dirty="0" smtClean="0"/>
              <a:t>?</a:t>
            </a:r>
          </a:p>
        </p:txBody>
      </p:sp>
      <p:pic>
        <p:nvPicPr>
          <p:cNvPr id="15362" name="Picture 2" descr="C:\Users\mehmet mutlu\Desktop\Captur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818833"/>
            <a:ext cx="2620693" cy="220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mehmet mutlu\Desktop\wuhytypicalplan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020836"/>
            <a:ext cx="6552728" cy="32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62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5" name="Rectangle 2"/>
          <p:cNvSpPr/>
          <p:nvPr/>
        </p:nvSpPr>
        <p:spPr>
          <a:xfrm>
            <a:off x="695400" y="1787880"/>
            <a:ext cx="9505056" cy="387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710" indent="-219710">
              <a:lnSpc>
                <a:spcPct val="115000"/>
              </a:lnSpc>
            </a:pPr>
            <a:r>
              <a:rPr lang="tr-TR" b="1" dirty="0">
                <a:latin typeface="Bookman Old Style" panose="02050604050505020204" pitchFamily="18" charset="0"/>
              </a:rPr>
              <a:t>11.2.4. Manyetizma ve Elektromanyetik İndüklenme</a:t>
            </a:r>
            <a:r>
              <a:rPr lang="tr-TR" dirty="0">
                <a:latin typeface="Bookman Old Style" panose="02050604050505020204" pitchFamily="18" charset="0"/>
              </a:rPr>
              <a:t> 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marL="219710" indent="-219710">
              <a:lnSpc>
                <a:spcPct val="115000"/>
              </a:lnSpc>
            </a:pPr>
            <a:endParaRPr lang="tr-TR" dirty="0">
              <a:latin typeface="Bookman Old Style" panose="02050604050505020204" pitchFamily="18" charset="0"/>
            </a:endParaRP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11.2.4.5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Manyetik akıyı açıklar ve manyetik akıyı etkileyen değişkenleri analiz eder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11.2.4.6. Manyetik akı değişimi ile oluşan indüksiyon akımını analiz eder.</a:t>
            </a:r>
          </a:p>
          <a:p>
            <a:pPr marL="98107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Öğrencilerin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deney yaparak veya simülasyonlar kullanarak indüksiyon akımını oluşturan nedenler üzerine çıkarım yapmaları sağlanır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107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11.2.4.7. Öz-indüksiyon akımının oluşum sebebini açıklar.</a:t>
            </a:r>
          </a:p>
          <a:p>
            <a:pPr marL="98107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Öz-indüksiyon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akım ile ilgili matematiksel işlemlere girilmez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107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11.2.4.8. Elektrik motorunun ve dinamonun çalışma ilkelerini karşılaştırır.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13926" y="4766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Neden</a:t>
            </a:r>
            <a:r>
              <a:rPr lang="en-US" b="1" dirty="0"/>
              <a:t> </a:t>
            </a:r>
            <a:r>
              <a:rPr lang="en-US" b="1" dirty="0" err="1"/>
              <a:t>fişi</a:t>
            </a:r>
            <a:r>
              <a:rPr lang="en-US" b="1" dirty="0"/>
              <a:t> prize </a:t>
            </a:r>
            <a:r>
              <a:rPr lang="en-US" b="1" dirty="0" err="1"/>
              <a:t>taktığımızda</a:t>
            </a:r>
            <a:r>
              <a:rPr lang="en-US" b="1" dirty="0"/>
              <a:t> </a:t>
            </a:r>
            <a:r>
              <a:rPr lang="en-US" b="1" dirty="0" err="1"/>
              <a:t>yada</a:t>
            </a:r>
            <a:r>
              <a:rPr lang="en-US" b="1" dirty="0"/>
              <a:t> </a:t>
            </a:r>
            <a:r>
              <a:rPr lang="en-US" b="1" dirty="0" err="1"/>
              <a:t>çıkardığımızda</a:t>
            </a:r>
            <a:r>
              <a:rPr lang="en-US" b="1" dirty="0"/>
              <a:t> </a:t>
            </a:r>
            <a:r>
              <a:rPr lang="en-US" b="1" dirty="0" err="1"/>
              <a:t>kıvılcım</a:t>
            </a:r>
            <a:r>
              <a:rPr lang="en-US" b="1" dirty="0"/>
              <a:t> </a:t>
            </a:r>
            <a:r>
              <a:rPr lang="en-US" b="1" dirty="0" err="1"/>
              <a:t>oluşur</a:t>
            </a:r>
            <a:r>
              <a:rPr lang="en-US" b="1" dirty="0"/>
              <a:t>?</a:t>
            </a:r>
            <a:endParaRPr lang="en-GB" dirty="0"/>
          </a:p>
        </p:txBody>
      </p:sp>
      <p:pic>
        <p:nvPicPr>
          <p:cNvPr id="9" name="Picture 2" descr="C:\Users\mehmet mutlu\Desktop\prizden-elektrik-cikiyor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797602"/>
            <a:ext cx="3413909" cy="34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1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07708" y="262325"/>
            <a:ext cx="7624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Peki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Elektrik</a:t>
            </a:r>
            <a:r>
              <a:rPr lang="en-US" sz="2800" b="1" dirty="0"/>
              <a:t> </a:t>
            </a:r>
            <a:r>
              <a:rPr lang="en-US" sz="2800" b="1" dirty="0" err="1" smtClean="0"/>
              <a:t>Motorundan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Farkı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nedir</a:t>
            </a:r>
            <a:r>
              <a:rPr lang="en-US" sz="2800" b="1" dirty="0" smtClean="0"/>
              <a:t> 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82" y="1510592"/>
            <a:ext cx="6010275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548324" y="110842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err="1" smtClean="0"/>
              <a:t>Dinamo</a:t>
            </a:r>
            <a:endParaRPr lang="en-GB" i="1" u="sng" dirty="0"/>
          </a:p>
        </p:txBody>
      </p:sp>
      <p:sp>
        <p:nvSpPr>
          <p:cNvPr id="6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10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07708" y="262325"/>
            <a:ext cx="7624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Peki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Elektrik</a:t>
            </a:r>
            <a:r>
              <a:rPr lang="en-US" sz="2800" b="1" dirty="0"/>
              <a:t> </a:t>
            </a:r>
            <a:r>
              <a:rPr lang="en-US" sz="2800" b="1" dirty="0" err="1" smtClean="0"/>
              <a:t>Motorundan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Farkı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nedir</a:t>
            </a:r>
            <a:r>
              <a:rPr lang="en-US" sz="2800" b="1" dirty="0" smtClean="0"/>
              <a:t> 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82" y="1510592"/>
            <a:ext cx="6010275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548324" y="110842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err="1" smtClean="0"/>
              <a:t>Dinamo</a:t>
            </a:r>
            <a:endParaRPr lang="en-GB" i="1" u="sng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4149080"/>
            <a:ext cx="6010274" cy="235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8297489" y="3669104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err="1" smtClean="0"/>
              <a:t>Elektrik</a:t>
            </a:r>
            <a:r>
              <a:rPr lang="en-GB" i="1" u="sng" dirty="0" smtClean="0"/>
              <a:t> </a:t>
            </a:r>
            <a:r>
              <a:rPr lang="en-GB" i="1" u="sng" dirty="0" err="1"/>
              <a:t>M</a:t>
            </a:r>
            <a:r>
              <a:rPr lang="en-GB" i="1" u="sng" dirty="0" err="1" smtClean="0"/>
              <a:t>otoru</a:t>
            </a:r>
            <a:endParaRPr lang="en-GB" i="1" u="sng" dirty="0"/>
          </a:p>
        </p:txBody>
      </p:sp>
      <p:sp>
        <p:nvSpPr>
          <p:cNvPr id="9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2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qph.ec.quoracdn.net/main-qimg-cf7174a30d7d6f1f0236053d73e2e82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2" name="Picture 6" descr="C:\Users\mehmet mutlu\Desktop\hc13245481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347" y="796710"/>
            <a:ext cx="3940568" cy="29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smart traffic l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002455"/>
            <a:ext cx="50768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3413926" y="4766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 smtClean="0"/>
              <a:t>Günlük</a:t>
            </a:r>
            <a:r>
              <a:rPr lang="en-GB" b="1" dirty="0" smtClean="0"/>
              <a:t> </a:t>
            </a:r>
            <a:r>
              <a:rPr lang="en-GB" b="1" dirty="0" err="1" smtClean="0"/>
              <a:t>Hayatımızdan</a:t>
            </a:r>
            <a:r>
              <a:rPr lang="en-GB" b="1" dirty="0" smtClean="0"/>
              <a:t> </a:t>
            </a:r>
            <a:r>
              <a:rPr lang="en-GB" b="1" dirty="0" err="1" smtClean="0"/>
              <a:t>Örnekler</a:t>
            </a:r>
            <a:endParaRPr lang="en-GB" b="1" dirty="0"/>
          </a:p>
        </p:txBody>
      </p:sp>
      <p:sp>
        <p:nvSpPr>
          <p:cNvPr id="4" name="AutoShape 4" descr="Image result for temassız öde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temassız öde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Image result for temassız öde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5" name="Picture 9" descr="C:\Users\mehmet mutlu\Desktop\Kredi-Kartı-Temassız-Ödeme-Nedir-Nasıl-Kullanılı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4365104"/>
            <a:ext cx="3456384" cy="18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17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15880" y="611396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Günün</a:t>
            </a:r>
            <a:r>
              <a:rPr lang="en-US" dirty="0" smtClean="0"/>
              <a:t> </a:t>
            </a:r>
            <a:r>
              <a:rPr lang="en-US" dirty="0" err="1" smtClean="0"/>
              <a:t>Özeti</a:t>
            </a:r>
            <a:endParaRPr lang="tr-TR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35" y="1095590"/>
            <a:ext cx="26098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22" y="3775819"/>
            <a:ext cx="13620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1" y="1345117"/>
            <a:ext cx="252370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719179"/>
            <a:ext cx="2067411" cy="141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72" y="4294550"/>
            <a:ext cx="4670091" cy="202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</a:t>
            </a:r>
            <a:r>
              <a:rPr lang="en-GB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Picture 9" descr="C:\Users\mehmet mutlu\Desktop\Kredi-Kartı-Temassız-Ödeme-Nedir-Nasıl-Kullanılı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56" y="4149801"/>
            <a:ext cx="2905000" cy="18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mehmet mutlu\Desktop\q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60" y="1196752"/>
            <a:ext cx="518160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Oval"/>
          <p:cNvSpPr/>
          <p:nvPr/>
        </p:nvSpPr>
        <p:spPr>
          <a:xfrm>
            <a:off x="4704912" y="4725144"/>
            <a:ext cx="85907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49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7170" name="Picture 2" descr="C:\Users\mehmet mutlu\Desktop\q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436950"/>
            <a:ext cx="51816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Oval"/>
          <p:cNvSpPr/>
          <p:nvPr/>
        </p:nvSpPr>
        <p:spPr>
          <a:xfrm>
            <a:off x="5663952" y="4718310"/>
            <a:ext cx="85907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7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8194" name="Picture 2" descr="C:\Users\mehmet mutlu\Desktop\q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074377"/>
            <a:ext cx="5181600" cy="545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Oval"/>
          <p:cNvSpPr/>
          <p:nvPr/>
        </p:nvSpPr>
        <p:spPr>
          <a:xfrm>
            <a:off x="5375920" y="6168154"/>
            <a:ext cx="85907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7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03" y="1226452"/>
            <a:ext cx="4680520" cy="508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Oval"/>
          <p:cNvSpPr/>
          <p:nvPr/>
        </p:nvSpPr>
        <p:spPr>
          <a:xfrm>
            <a:off x="5010862" y="5013176"/>
            <a:ext cx="85907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7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34" y="1267497"/>
            <a:ext cx="33147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047750"/>
            <a:ext cx="39624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Oval"/>
          <p:cNvSpPr/>
          <p:nvPr/>
        </p:nvSpPr>
        <p:spPr>
          <a:xfrm>
            <a:off x="10869300" y="5100793"/>
            <a:ext cx="85907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0560496" y="6313974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2009 fen-2</a:t>
            </a:r>
            <a:endParaRPr lang="en-GB" dirty="0"/>
          </a:p>
        </p:txBody>
      </p:sp>
      <p:sp>
        <p:nvSpPr>
          <p:cNvPr id="8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022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649" y="24030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314077" y="1052736"/>
            <a:ext cx="6096000" cy="5493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Elektriği nasıl üretiriz ve fişi prize takarken ya da çıkartırken neden kıvılcım çıkar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Manyetik akı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Elektriği nasıl üretiriz ve fişi prize takarken ya da çıkartırken neden kıvılcım çıkar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Dinamolar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Günlük hayatımızdan örnekler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endParaRPr lang="tr-T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7" name="Rectangle 2"/>
          <p:cNvSpPr/>
          <p:nvPr/>
        </p:nvSpPr>
        <p:spPr>
          <a:xfrm>
            <a:off x="688257" y="1916832"/>
            <a:ext cx="9505056" cy="387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710" indent="-219710">
              <a:lnSpc>
                <a:spcPct val="115000"/>
              </a:lnSpc>
            </a:pPr>
            <a:r>
              <a:rPr lang="tr-TR" b="1" dirty="0">
                <a:latin typeface="Bookman Old Style" panose="02050604050505020204" pitchFamily="18" charset="0"/>
              </a:rPr>
              <a:t>11.2.4. Manyetizma ve Elektromanyetik İndüklenme</a:t>
            </a:r>
            <a:r>
              <a:rPr lang="tr-TR" dirty="0">
                <a:latin typeface="Bookman Old Style" panose="02050604050505020204" pitchFamily="18" charset="0"/>
              </a:rPr>
              <a:t> 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marL="219710" indent="-219710">
              <a:lnSpc>
                <a:spcPct val="115000"/>
              </a:lnSpc>
            </a:pPr>
            <a:endParaRPr lang="tr-TR" dirty="0">
              <a:latin typeface="Bookman Old Style" panose="02050604050505020204" pitchFamily="18" charset="0"/>
            </a:endParaRP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11.2.4.5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Manyetik akıyı açıklar ve manyetik akıyı etkileyen değişkenleri analiz eder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11.2.4.6. Manyetik akı değişimi ile oluşan indüksiyon akımını analiz eder.</a:t>
            </a:r>
          </a:p>
          <a:p>
            <a:pPr marL="98107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Öğrencilerin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deney yaparak veya simülasyonlar kullanarak indüksiyon akımını oluşturan nedenler üzerine çıkarım yapmaları sağlanır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107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11.2.4.7. Öz-indüksiyon akımının oluşum sebebini açıklar.</a:t>
            </a:r>
          </a:p>
          <a:p>
            <a:pPr marL="98107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Öz-indüksiyon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akım ile ilgili matematiksel işlemlere girilmez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107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11.2.4.8. Elektrik motorunun ve dinamonun çalışma ilkelerini karşılaştırır.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407" y="836712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767408" y="1613487"/>
            <a:ext cx="10657184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710" indent="-219710">
              <a:lnSpc>
                <a:spcPct val="115000"/>
              </a:lnSpc>
            </a:pP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11.2.4. Alternatif Akım</a:t>
            </a:r>
          </a:p>
          <a:p>
            <a:pPr marL="219710" indent="-219710">
              <a:lnSpc>
                <a:spcPct val="115000"/>
              </a:lnSpc>
            </a:pPr>
            <a:endParaRPr lang="tr-T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9710" indent="-219710">
              <a:lnSpc>
                <a:spcPct val="115000"/>
              </a:lnSpc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11.2.5.1. Alternatif akımı açıklar.</a:t>
            </a:r>
          </a:p>
          <a:p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11.2.5.2. Alternatif ve doğru akım arasındaki benzerlik ve farklılıkları tartışır.</a:t>
            </a:r>
          </a:p>
          <a:p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11.2.5.3. Alternatif akımın etkin ve maksimum değerlerini birbirleri ile ilişkilendirir.</a:t>
            </a: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11.2.5.4. Alternatif akım ve doğru akımın avantaj ve dezavantajlarını karşılaştırır. </a:t>
            </a:r>
          </a:p>
          <a:p>
            <a:pPr marL="854075" indent="-228600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a. Öğrencilerin alternatif akımının kullanılabilirliği ile ilgili bilim tarihinde yer alan tartışmaları incelemeleri sağlanır. </a:t>
            </a:r>
          </a:p>
          <a:p>
            <a:pPr marL="854075" indent="-228600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b. Öğrencilerin farklı ülkelerin elektrik şebekelerinde kullanılan gerilim değerlerine örnekler vermeleri ve sebeplerini tartışmaları sağlanır. </a:t>
            </a:r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596330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78775" y="237439"/>
            <a:ext cx="529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Geçen</a:t>
            </a:r>
            <a:r>
              <a:rPr lang="en-US" sz="2800" b="1" dirty="0"/>
              <a:t> </a:t>
            </a:r>
            <a:r>
              <a:rPr lang="en-US" sz="2800" b="1" dirty="0" err="1"/>
              <a:t>Hafta</a:t>
            </a:r>
            <a:r>
              <a:rPr lang="en-US" sz="2800" b="1" dirty="0"/>
              <a:t> </a:t>
            </a:r>
            <a:r>
              <a:rPr lang="en-US" sz="2800" b="1" dirty="0" err="1"/>
              <a:t>Neler</a:t>
            </a:r>
            <a:r>
              <a:rPr lang="en-US" sz="2800" b="1" dirty="0"/>
              <a:t> </a:t>
            </a:r>
            <a:r>
              <a:rPr lang="en-US" sz="2800" b="1" dirty="0" err="1" smtClean="0"/>
              <a:t>Öğrendik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1411458"/>
            <a:ext cx="1325300" cy="158417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581" y="1411458"/>
            <a:ext cx="1375799" cy="158417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4397" y="742816"/>
            <a:ext cx="4425322" cy="3267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"/>
              <p:cNvSpPr/>
              <p:nvPr/>
            </p:nvSpPr>
            <p:spPr>
              <a:xfrm>
                <a:off x="3361180" y="3717032"/>
                <a:ext cx="529391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540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5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54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540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sz="5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5400" dirty="0" smtClean="0">
                    <a:latin typeface="Bookman Old Style" panose="02050604050505020204" pitchFamily="18" charset="0"/>
                  </a:rPr>
                  <a:t>.sin</a:t>
                </a:r>
                <a:r>
                  <a:rPr lang="en-US" sz="5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Ɵ</a:t>
                </a:r>
                <a:endParaRPr lang="tr-TR" sz="5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3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180" y="3717032"/>
                <a:ext cx="5293910" cy="923330"/>
              </a:xfrm>
              <a:prstGeom prst="rect">
                <a:avLst/>
              </a:prstGeom>
              <a:blipFill>
                <a:blip r:embed="rId6"/>
                <a:stretch>
                  <a:fillRect t="-19205" r="-345" b="-403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4745" y="4804980"/>
            <a:ext cx="2352313" cy="1707590"/>
          </a:xfrm>
          <a:prstGeom prst="rect">
            <a:avLst/>
          </a:prstGeom>
        </p:spPr>
      </p:pic>
      <p:sp>
        <p:nvSpPr>
          <p:cNvPr id="15" name="Rectangle 1"/>
          <p:cNvSpPr/>
          <p:nvPr/>
        </p:nvSpPr>
        <p:spPr>
          <a:xfrm>
            <a:off x="91043" y="1268760"/>
            <a:ext cx="3240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0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83832" y="457508"/>
            <a:ext cx="421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Elektriği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Nasıl</a:t>
            </a:r>
            <a:r>
              <a:rPr lang="en-US" sz="2800" b="1" dirty="0" smtClean="0"/>
              <a:t> </a:t>
            </a:r>
            <a:r>
              <a:rPr lang="en-US" sz="2800" b="1" dirty="0" err="1"/>
              <a:t>Ü</a:t>
            </a:r>
            <a:r>
              <a:rPr lang="en-US" sz="2800" b="1" dirty="0" err="1" smtClean="0"/>
              <a:t>retiriz</a:t>
            </a:r>
            <a:r>
              <a:rPr lang="en-US" sz="2800" b="1" dirty="0" smtClean="0"/>
              <a:t>?</a:t>
            </a:r>
            <a:endParaRPr lang="tr-TR" sz="1400" b="1" dirty="0"/>
          </a:p>
        </p:txBody>
      </p:sp>
      <p:sp>
        <p:nvSpPr>
          <p:cNvPr id="6" name="Rectangle 1"/>
          <p:cNvSpPr/>
          <p:nvPr/>
        </p:nvSpPr>
        <p:spPr>
          <a:xfrm>
            <a:off x="91043" y="1268760"/>
            <a:ext cx="3240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8" name="Picture 4" descr="Image result for too much electri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52" y="1794501"/>
            <a:ext cx="2780336" cy="278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ydroelectric power 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712407"/>
            <a:ext cx="3841211" cy="277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7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8184" y="457508"/>
            <a:ext cx="8824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Neden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fişi</a:t>
            </a:r>
            <a:r>
              <a:rPr lang="en-US" sz="2800" b="1" dirty="0" smtClean="0"/>
              <a:t> prize </a:t>
            </a:r>
            <a:r>
              <a:rPr lang="en-US" sz="2800" b="1" dirty="0" err="1" smtClean="0"/>
              <a:t>taktığımızda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ya</a:t>
            </a:r>
            <a:r>
              <a:rPr lang="en-US" sz="2800" b="1" dirty="0" smtClean="0"/>
              <a:t> da </a:t>
            </a:r>
            <a:r>
              <a:rPr lang="en-US" sz="2800" b="1" dirty="0" err="1" smtClean="0"/>
              <a:t>çıkardığımızda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kıvılcım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oluşur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sp>
        <p:nvSpPr>
          <p:cNvPr id="8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C:\Users\mehmet mutlu\Desktop\prizden-elektrik-cikiyor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53" y="1825168"/>
            <a:ext cx="3413909" cy="34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Manyetik</a:t>
            </a:r>
            <a:r>
              <a:rPr lang="en-GB" sz="2800" b="1" dirty="0" smtClean="0"/>
              <a:t> Akı</a:t>
            </a:r>
            <a:endParaRPr lang="tr-TR" sz="28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3885011" y="1268760"/>
            <a:ext cx="832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Belirli bir yüzeyi dik</a:t>
            </a:r>
            <a:r>
              <a:rPr lang="en-GB" dirty="0" smtClean="0"/>
              <a:t> </a:t>
            </a:r>
            <a:r>
              <a:rPr lang="tr-TR" dirty="0" smtClean="0"/>
              <a:t>kes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manyetik</a:t>
            </a:r>
            <a:r>
              <a:rPr lang="en-GB" dirty="0" smtClean="0"/>
              <a:t> </a:t>
            </a:r>
            <a:r>
              <a:rPr lang="tr-TR" dirty="0" smtClean="0"/>
              <a:t>alan büyüklüğüdür.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081915"/>
            <a:ext cx="13620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5148590"/>
            <a:ext cx="819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3893014" y="1992217"/>
            <a:ext cx="7917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Manyetik akı </a:t>
            </a:r>
            <a:r>
              <a:rPr lang="en-GB" dirty="0" err="1" smtClean="0"/>
              <a:t>manyetik</a:t>
            </a:r>
            <a:r>
              <a:rPr lang="en-GB" dirty="0" smtClean="0"/>
              <a:t> </a:t>
            </a:r>
            <a:r>
              <a:rPr lang="en-GB" dirty="0" err="1" smtClean="0"/>
              <a:t>alanın</a:t>
            </a:r>
            <a:r>
              <a:rPr lang="en-GB" dirty="0" smtClean="0"/>
              <a:t> </a:t>
            </a:r>
            <a:r>
              <a:rPr lang="en-GB" dirty="0" err="1" smtClean="0"/>
              <a:t>büyüklüğü</a:t>
            </a:r>
            <a:r>
              <a:rPr lang="en-GB" dirty="0" smtClean="0"/>
              <a:t> </a:t>
            </a:r>
            <a:r>
              <a:rPr lang="en-GB" dirty="0" err="1" smtClean="0"/>
              <a:t>ile</a:t>
            </a:r>
            <a:r>
              <a:rPr lang="en-GB" dirty="0" smtClean="0"/>
              <a:t> </a:t>
            </a:r>
            <a:r>
              <a:rPr lang="en-GB" dirty="0" err="1" smtClean="0"/>
              <a:t>manyetik</a:t>
            </a:r>
            <a:r>
              <a:rPr lang="en-GB" dirty="0" smtClean="0"/>
              <a:t> </a:t>
            </a:r>
            <a:r>
              <a:rPr lang="en-GB" dirty="0" err="1" smtClean="0"/>
              <a:t>alana</a:t>
            </a:r>
            <a:r>
              <a:rPr lang="en-GB" dirty="0" smtClean="0"/>
              <a:t> </a:t>
            </a:r>
            <a:r>
              <a:rPr lang="en-GB" dirty="0" err="1" smtClean="0"/>
              <a:t>dik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yüzey</a:t>
            </a:r>
            <a:r>
              <a:rPr lang="tr-TR" dirty="0" smtClean="0"/>
              <a:t> alanın büyüklüğünün </a:t>
            </a:r>
            <a:r>
              <a:rPr lang="en-GB" dirty="0" err="1" smtClean="0"/>
              <a:t>çarpımı</a:t>
            </a:r>
            <a:r>
              <a:rPr lang="en-GB" dirty="0" smtClean="0"/>
              <a:t> </a:t>
            </a:r>
            <a:r>
              <a:rPr lang="en-GB" dirty="0" err="1" smtClean="0"/>
              <a:t>ile</a:t>
            </a:r>
            <a:r>
              <a:rPr lang="en-GB" dirty="0" smtClean="0"/>
              <a:t> </a:t>
            </a:r>
            <a:r>
              <a:rPr lang="en-GB" dirty="0" err="1" smtClean="0"/>
              <a:t>bulunur</a:t>
            </a:r>
            <a:endParaRPr lang="en-GB" dirty="0"/>
          </a:p>
        </p:txBody>
      </p:sp>
      <p:sp>
        <p:nvSpPr>
          <p:cNvPr id="9" name="Metin kutusu 8"/>
          <p:cNvSpPr txBox="1"/>
          <p:nvPr/>
        </p:nvSpPr>
        <p:spPr>
          <a:xfrm>
            <a:off x="5159839" y="5949280"/>
            <a:ext cx="5115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Manyetik </a:t>
            </a:r>
            <a:r>
              <a:rPr lang="en-GB" dirty="0" err="1" smtClean="0"/>
              <a:t>akının</a:t>
            </a:r>
            <a:r>
              <a:rPr lang="en-GB" dirty="0" smtClean="0"/>
              <a:t> </a:t>
            </a:r>
            <a:r>
              <a:rPr lang="en-GB" dirty="0" err="1" smtClean="0"/>
              <a:t>birim</a:t>
            </a:r>
            <a:r>
              <a:rPr lang="tr-TR" dirty="0" smtClean="0"/>
              <a:t>i</a:t>
            </a:r>
            <a:r>
              <a:rPr lang="en-GB" dirty="0" smtClean="0"/>
              <a:t> T</a:t>
            </a:r>
            <a:r>
              <a:rPr lang="tr-TR" dirty="0" smtClean="0"/>
              <a:t>.</a:t>
            </a:r>
            <a:r>
              <a:rPr lang="en-GB" dirty="0" smtClean="0"/>
              <a:t>m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tr-TR" dirty="0" smtClean="0"/>
              <a:t> </a:t>
            </a:r>
            <a:r>
              <a:rPr lang="en-GB" dirty="0" smtClean="0"/>
              <a:t>da </a:t>
            </a:r>
            <a:r>
              <a:rPr lang="en-GB" dirty="0" err="1" smtClean="0"/>
              <a:t>Wb</a:t>
            </a:r>
            <a:r>
              <a:rPr lang="en-GB" dirty="0" smtClean="0"/>
              <a:t> dir.</a:t>
            </a:r>
            <a:endParaRPr lang="en-GB" dirty="0"/>
          </a:p>
        </p:txBody>
      </p:sp>
      <p:grpSp>
        <p:nvGrpSpPr>
          <p:cNvPr id="3" name="Grup 2"/>
          <p:cNvGrpSpPr/>
          <p:nvPr/>
        </p:nvGrpSpPr>
        <p:grpSpPr>
          <a:xfrm>
            <a:off x="3893014" y="2564904"/>
            <a:ext cx="2533650" cy="2409825"/>
            <a:chOff x="3893014" y="2564904"/>
            <a:chExt cx="2533650" cy="24098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014" y="2564904"/>
              <a:ext cx="2533650" cy="240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Metin kutusu 1"/>
            <p:cNvSpPr txBox="1"/>
            <p:nvPr/>
          </p:nvSpPr>
          <p:spPr>
            <a:xfrm>
              <a:off x="3916751" y="324433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</a:t>
              </a:r>
              <a:endParaRPr lang="en-GB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8027877" y="2564904"/>
            <a:ext cx="2609850" cy="2381250"/>
            <a:chOff x="8027877" y="2564904"/>
            <a:chExt cx="2609850" cy="23812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877" y="2564904"/>
              <a:ext cx="2609850" cy="238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Metin kutusu 11"/>
            <p:cNvSpPr txBox="1"/>
            <p:nvPr/>
          </p:nvSpPr>
          <p:spPr>
            <a:xfrm>
              <a:off x="8226556" y="343852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</a:t>
              </a:r>
              <a:endParaRPr lang="en-GB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5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08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Manyetik</a:t>
            </a:r>
            <a:r>
              <a:rPr lang="en-GB" sz="2800" b="1" dirty="0" smtClean="0"/>
              <a:t> Akı</a:t>
            </a:r>
            <a:endParaRPr lang="tr-TR" sz="2800" b="1" dirty="0"/>
          </a:p>
        </p:txBody>
      </p:sp>
      <p:sp>
        <p:nvSpPr>
          <p:cNvPr id="6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999657" y="1700808"/>
            <a:ext cx="9192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tr-TR" dirty="0"/>
              <a:t>M</a:t>
            </a:r>
            <a:r>
              <a:rPr lang="en-GB" dirty="0" err="1" smtClean="0"/>
              <a:t>anyetik</a:t>
            </a:r>
            <a:r>
              <a:rPr lang="en-GB" dirty="0" smtClean="0"/>
              <a:t> </a:t>
            </a:r>
            <a:r>
              <a:rPr lang="en-GB" dirty="0" err="1" smtClean="0"/>
              <a:t>akıyı</a:t>
            </a:r>
            <a:r>
              <a:rPr lang="en-GB" dirty="0" smtClean="0"/>
              <a:t> </a:t>
            </a:r>
            <a:r>
              <a:rPr lang="en-GB" dirty="0" err="1" smtClean="0"/>
              <a:t>nasıl</a:t>
            </a:r>
            <a:r>
              <a:rPr lang="en-GB" dirty="0" smtClean="0"/>
              <a:t> </a:t>
            </a:r>
            <a:r>
              <a:rPr lang="en-GB" dirty="0" err="1" smtClean="0"/>
              <a:t>arttırabilirim</a:t>
            </a:r>
            <a:r>
              <a:rPr lang="tr-TR" dirty="0" smtClean="0"/>
              <a:t>?</a:t>
            </a: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endParaRPr lang="en-GB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GB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Manyetik </a:t>
            </a:r>
            <a:r>
              <a:rPr lang="en-GB" dirty="0" err="1" smtClean="0"/>
              <a:t>alanın</a:t>
            </a:r>
            <a:r>
              <a:rPr lang="en-GB" dirty="0" smtClean="0"/>
              <a:t> </a:t>
            </a:r>
            <a:r>
              <a:rPr lang="en-GB" dirty="0" err="1" smtClean="0"/>
              <a:t>büyüklüğünü</a:t>
            </a:r>
            <a:r>
              <a:rPr lang="en-GB" dirty="0" smtClean="0"/>
              <a:t> </a:t>
            </a:r>
            <a:r>
              <a:rPr lang="en-GB" dirty="0" err="1" smtClean="0"/>
              <a:t>arttırarak</a:t>
            </a:r>
            <a:endParaRPr lang="en-GB" dirty="0" smtClean="0"/>
          </a:p>
          <a:p>
            <a:pPr marL="1200150" lvl="2" indent="-285750">
              <a:buFont typeface="Arial" pitchFamily="34" charset="0"/>
              <a:buChar char="•"/>
            </a:pPr>
            <a:endParaRPr lang="en-GB" dirty="0" smtClean="0"/>
          </a:p>
          <a:p>
            <a:pPr marL="1200150" lvl="2" indent="-285750">
              <a:buFont typeface="Arial" pitchFamily="34" charset="0"/>
              <a:buChar char="•"/>
            </a:pPr>
            <a:endParaRPr lang="en-GB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tr-TR" dirty="0"/>
              <a:t>M</a:t>
            </a:r>
            <a:r>
              <a:rPr lang="en-GB" dirty="0" err="1" smtClean="0"/>
              <a:t>anyetik</a:t>
            </a:r>
            <a:r>
              <a:rPr lang="en-GB" dirty="0" smtClean="0"/>
              <a:t> </a:t>
            </a:r>
            <a:r>
              <a:rPr lang="en-GB" dirty="0" err="1" smtClean="0"/>
              <a:t>alan</a:t>
            </a:r>
            <a:r>
              <a:rPr lang="tr-TR" dirty="0" smtClean="0"/>
              <a:t>ın geçtiği </a:t>
            </a:r>
            <a:r>
              <a:rPr lang="en-GB" dirty="0" err="1" smtClean="0"/>
              <a:t>yüzey</a:t>
            </a:r>
            <a:r>
              <a:rPr lang="en-GB" dirty="0" smtClean="0"/>
              <a:t> </a:t>
            </a:r>
            <a:r>
              <a:rPr lang="en-GB" dirty="0" err="1" smtClean="0"/>
              <a:t>alanını</a:t>
            </a:r>
            <a:r>
              <a:rPr lang="en-GB" dirty="0" smtClean="0"/>
              <a:t> </a:t>
            </a:r>
            <a:r>
              <a:rPr lang="en-GB" dirty="0" err="1" smtClean="0"/>
              <a:t>arttırarak</a:t>
            </a:r>
            <a:r>
              <a:rPr lang="en-GB" dirty="0" smtClean="0"/>
              <a:t> 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dirty="0" smtClean="0"/>
              <a:t>S</a:t>
            </a:r>
            <a:r>
              <a:rPr lang="tr-TR" dirty="0" smtClean="0"/>
              <a:t>arım sayısı</a:t>
            </a:r>
            <a:r>
              <a:rPr lang="en-US" dirty="0" err="1" smtClean="0"/>
              <a:t>nı</a:t>
            </a:r>
            <a:r>
              <a:rPr lang="tr-TR" dirty="0" smtClean="0"/>
              <a:t> arttır</a:t>
            </a:r>
            <a:r>
              <a:rPr lang="en-US" dirty="0" smtClean="0"/>
              <a:t>arak t</a:t>
            </a:r>
            <a:r>
              <a:rPr lang="tr-TR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yüzey</a:t>
            </a:r>
            <a:r>
              <a:rPr lang="en-US" dirty="0" smtClean="0"/>
              <a:t> </a:t>
            </a:r>
            <a:r>
              <a:rPr lang="en-US" dirty="0" err="1" smtClean="0"/>
              <a:t>alanı</a:t>
            </a:r>
            <a:r>
              <a:rPr lang="en-US" dirty="0" smtClean="0"/>
              <a:t> </a:t>
            </a:r>
            <a:r>
              <a:rPr lang="en-US" dirty="0" err="1" smtClean="0"/>
              <a:t>artırabiliriz</a:t>
            </a:r>
            <a:r>
              <a:rPr lang="tr-TR" dirty="0" smtClean="0"/>
              <a:t> 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tr-TR" dirty="0"/>
          </a:p>
          <a:p>
            <a:pPr marL="1200150" lvl="2" indent="-285750">
              <a:buFont typeface="Arial" pitchFamily="34" charset="0"/>
              <a:buChar char="•"/>
            </a:pPr>
            <a:endParaRPr lang="tr-TR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tr-TR" dirty="0" smtClean="0"/>
              <a:t>Yüzey normali ile  manyetik alan arasındaki açıyı 0</a:t>
            </a:r>
            <a:r>
              <a:rPr lang="tr-TR" baseline="30000" dirty="0" smtClean="0"/>
              <a:t>0</a:t>
            </a:r>
            <a:r>
              <a:rPr lang="tr-TR" dirty="0" smtClean="0"/>
              <a:t> ye kadar azaltarak</a:t>
            </a: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endParaRPr lang="en-GB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9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Örnek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Çözelim</a:t>
            </a:r>
            <a:endParaRPr lang="tr-T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11824" y="491591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Çerçeve, 1 konumundan 2 konumuna getirildiğinde manyetik akı nasıl değişir? 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099668"/>
            <a:ext cx="3888432" cy="344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/>
          <p:nvPr/>
        </p:nvSpPr>
        <p:spPr>
          <a:xfrm>
            <a:off x="91043" y="1268760"/>
            <a:ext cx="2908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Öğrendik</a:t>
            </a:r>
            <a:r>
              <a:rPr lang="en-US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</a:t>
            </a:r>
            <a:r>
              <a:rPr lang="en-GB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akı</a:t>
            </a: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  indüksiyon akımı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nasıl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üretiriz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fişi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prize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takarken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çıkartırken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neden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kıvılcım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çıkar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Günlük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hayatımızdan örnekler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Dinamolar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en-GB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Bugün</a:t>
            </a:r>
            <a:r>
              <a:rPr lang="en-GB" sz="1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öğrendik</a:t>
            </a:r>
            <a:endParaRPr lang="tr-TR" sz="1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4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22450</TotalTime>
  <Words>2202</Words>
  <Application>Microsoft Office PowerPoint</Application>
  <PresentationFormat>Widescreen</PresentationFormat>
  <Paragraphs>462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 Unicode MS</vt:lpstr>
      <vt:lpstr>Arial</vt:lpstr>
      <vt:lpstr>Bookman Old Style</vt:lpstr>
      <vt:lpstr>Calibri</vt:lpstr>
      <vt:lpstr>Cambria Math</vt:lpstr>
      <vt:lpstr>Lucida Sans Unicode</vt:lpstr>
      <vt:lpstr>Times New Roman</vt:lpstr>
      <vt:lpstr>Verdana</vt:lpstr>
      <vt:lpstr>Wingdings</vt:lpstr>
      <vt:lpstr>Wingdings 2</vt:lpstr>
      <vt:lpstr>Wingdings 3</vt:lpstr>
      <vt:lpstr>Kalabalık</vt:lpstr>
      <vt:lpstr>11. SINIF: ELEKTRİK ve MANYETİZMA ÜNİTESİ   Manyetizma ve Elektromanyetik İndükleme:   İndüksiyon Akımı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Soru Çözümü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739</cp:revision>
  <cp:lastPrinted>2017-04-21T20:51:49Z</cp:lastPrinted>
  <dcterms:created xsi:type="dcterms:W3CDTF">2016-04-01T12:40:28Z</dcterms:created>
  <dcterms:modified xsi:type="dcterms:W3CDTF">2017-04-22T11:40:52Z</dcterms:modified>
</cp:coreProperties>
</file>