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65" r:id="rId3"/>
    <p:sldId id="303" r:id="rId4"/>
    <p:sldId id="274" r:id="rId5"/>
    <p:sldId id="328" r:id="rId6"/>
    <p:sldId id="258" r:id="rId7"/>
    <p:sldId id="329" r:id="rId8"/>
    <p:sldId id="331" r:id="rId9"/>
    <p:sldId id="272" r:id="rId10"/>
    <p:sldId id="271" r:id="rId11"/>
    <p:sldId id="259" r:id="rId12"/>
    <p:sldId id="270" r:id="rId13"/>
    <p:sldId id="275" r:id="rId14"/>
    <p:sldId id="260" r:id="rId15"/>
    <p:sldId id="261" r:id="rId16"/>
    <p:sldId id="264" r:id="rId17"/>
    <p:sldId id="263" r:id="rId18"/>
    <p:sldId id="276" r:id="rId19"/>
    <p:sldId id="309" r:id="rId20"/>
    <p:sldId id="313" r:id="rId21"/>
    <p:sldId id="311" r:id="rId22"/>
    <p:sldId id="314" r:id="rId23"/>
    <p:sldId id="325" r:id="rId24"/>
    <p:sldId id="321" r:id="rId25"/>
    <p:sldId id="324" r:id="rId26"/>
    <p:sldId id="277" r:id="rId27"/>
    <p:sldId id="278" r:id="rId28"/>
    <p:sldId id="315" r:id="rId29"/>
    <p:sldId id="322" r:id="rId30"/>
    <p:sldId id="306" r:id="rId31"/>
    <p:sldId id="307" r:id="rId32"/>
    <p:sldId id="312" r:id="rId33"/>
    <p:sldId id="287" r:id="rId34"/>
    <p:sldId id="316" r:id="rId35"/>
    <p:sldId id="289" r:id="rId36"/>
    <p:sldId id="284" r:id="rId37"/>
    <p:sldId id="285" r:id="rId38"/>
    <p:sldId id="290" r:id="rId39"/>
    <p:sldId id="318" r:id="rId40"/>
    <p:sldId id="291" r:id="rId41"/>
    <p:sldId id="317" r:id="rId42"/>
    <p:sldId id="320" r:id="rId43"/>
    <p:sldId id="330" r:id="rId44"/>
    <p:sldId id="293" r:id="rId45"/>
    <p:sldId id="292" r:id="rId46"/>
    <p:sldId id="295" r:id="rId47"/>
    <p:sldId id="298" r:id="rId48"/>
    <p:sldId id="299" r:id="rId49"/>
    <p:sldId id="300" r:id="rId50"/>
    <p:sldId id="296" r:id="rId51"/>
    <p:sldId id="297" r:id="rId52"/>
    <p:sldId id="323" r:id="rId53"/>
    <p:sldId id="326" r:id="rId54"/>
    <p:sldId id="302"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68" autoAdjust="0"/>
  </p:normalViewPr>
  <p:slideViewPr>
    <p:cSldViewPr>
      <p:cViewPr varScale="1">
        <p:scale>
          <a:sx n="100" d="100"/>
          <a:sy n="100" d="100"/>
        </p:scale>
        <p:origin x="106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D8A31-A5E8-44B7-AD10-F4F33C0E0316}" type="datetimeFigureOut">
              <a:rPr lang="tr-TR" smtClean="0"/>
              <a:t>24.03.2018</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FA26C-2E2B-446D-926B-96C92E7997BD}" type="slidenum">
              <a:rPr lang="tr-TR" smtClean="0"/>
              <a:t>‹#›</a:t>
            </a:fld>
            <a:endParaRPr lang="tr-TR"/>
          </a:p>
        </p:txBody>
      </p:sp>
    </p:spTree>
    <p:extLst>
      <p:ext uri="{BB962C8B-B14F-4D97-AF65-F5344CB8AC3E}">
        <p14:creationId xmlns:p14="http://schemas.microsoft.com/office/powerpoint/2010/main" val="109838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OZ4uADmCujU"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https://www.youtube.com/watch?v=Og3GWJns-2g</a:t>
            </a:r>
            <a:r>
              <a:rPr lang="en-US" dirty="0" smtClean="0"/>
              <a:t> </a:t>
            </a:r>
            <a:r>
              <a:rPr lang="en-US" dirty="0" err="1" smtClean="0"/>
              <a:t>daha</a:t>
            </a:r>
            <a:r>
              <a:rPr lang="en-US" dirty="0" smtClean="0"/>
              <a:t> </a:t>
            </a:r>
            <a:r>
              <a:rPr lang="en-US" dirty="0" err="1" smtClean="0"/>
              <a:t>kısa</a:t>
            </a:r>
            <a:r>
              <a:rPr lang="en-US" dirty="0" smtClean="0"/>
              <a:t> </a:t>
            </a:r>
            <a:r>
              <a:rPr lang="en-US" dirty="0" err="1" smtClean="0"/>
              <a:t>bir</a:t>
            </a:r>
            <a:r>
              <a:rPr lang="en-US" dirty="0" smtClean="0"/>
              <a:t> video.</a:t>
            </a:r>
            <a:endParaRPr lang="tr-TR" dirty="0"/>
          </a:p>
        </p:txBody>
      </p:sp>
      <p:sp>
        <p:nvSpPr>
          <p:cNvPr id="4" name="Slide Number Placeholder 3"/>
          <p:cNvSpPr>
            <a:spLocks noGrp="1"/>
          </p:cNvSpPr>
          <p:nvPr>
            <p:ph type="sldNum" sz="quarter" idx="10"/>
          </p:nvPr>
        </p:nvSpPr>
        <p:spPr/>
        <p:txBody>
          <a:bodyPr/>
          <a:lstStyle/>
          <a:p>
            <a:fld id="{849FA26C-2E2B-446D-926B-96C92E7997BD}" type="slidenum">
              <a:rPr lang="tr-TR" smtClean="0"/>
              <a:t>14</a:t>
            </a:fld>
            <a:endParaRPr lang="tr-TR"/>
          </a:p>
        </p:txBody>
      </p:sp>
    </p:spTree>
    <p:extLst>
      <p:ext uri="{BB962C8B-B14F-4D97-AF65-F5344CB8AC3E}">
        <p14:creationId xmlns:p14="http://schemas.microsoft.com/office/powerpoint/2010/main" val="275033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latin typeface="Calibri" pitchFamily="34" charset="0"/>
                <a:cs typeface="Calibri" pitchFamily="34" charset="0"/>
                <a:hlinkClick r:id="rId3"/>
              </a:rPr>
              <a:t>https://www.youtube.com/watch?v=OZ4uADmCujU</a:t>
            </a:r>
            <a:endParaRPr lang="tr-TR" dirty="0" smtClean="0">
              <a:latin typeface="Calibri" pitchFamily="34" charset="0"/>
              <a:cs typeface="Calibri" pitchFamily="34" charset="0"/>
            </a:endParaRPr>
          </a:p>
          <a:p>
            <a:r>
              <a:rPr lang="en-US" dirty="0" err="1" smtClean="0"/>
              <a:t>İngilizce</a:t>
            </a:r>
            <a:r>
              <a:rPr lang="en-US" dirty="0" smtClean="0"/>
              <a:t> </a:t>
            </a:r>
            <a:r>
              <a:rPr lang="en-US" dirty="0" err="1" smtClean="0"/>
              <a:t>bir</a:t>
            </a:r>
            <a:r>
              <a:rPr lang="en-US" dirty="0" smtClean="0"/>
              <a:t> video. </a:t>
            </a:r>
            <a:r>
              <a:rPr lang="en-US" dirty="0" err="1" smtClean="0"/>
              <a:t>Giriş</a:t>
            </a:r>
            <a:r>
              <a:rPr lang="en-US" dirty="0" smtClean="0"/>
              <a:t> </a:t>
            </a:r>
            <a:r>
              <a:rPr lang="en-US" dirty="0" err="1" smtClean="0"/>
              <a:t>kısmı</a:t>
            </a:r>
            <a:r>
              <a:rPr lang="en-US" dirty="0" smtClean="0"/>
              <a:t> </a:t>
            </a:r>
            <a:r>
              <a:rPr lang="en-US" dirty="0" err="1" smtClean="0"/>
              <a:t>kullanılabilir</a:t>
            </a:r>
            <a:r>
              <a:rPr lang="en-US" dirty="0" smtClean="0"/>
              <a:t>. </a:t>
            </a:r>
            <a:endParaRPr lang="tr-TR" dirty="0"/>
          </a:p>
        </p:txBody>
      </p:sp>
      <p:sp>
        <p:nvSpPr>
          <p:cNvPr id="4" name="Slide Number Placeholder 3"/>
          <p:cNvSpPr>
            <a:spLocks noGrp="1"/>
          </p:cNvSpPr>
          <p:nvPr>
            <p:ph type="sldNum" sz="quarter" idx="10"/>
          </p:nvPr>
        </p:nvSpPr>
        <p:spPr/>
        <p:txBody>
          <a:bodyPr/>
          <a:lstStyle/>
          <a:p>
            <a:fld id="{849FA26C-2E2B-446D-926B-96C92E7997BD}" type="slidenum">
              <a:rPr lang="tr-TR" smtClean="0"/>
              <a:t>25</a:t>
            </a:fld>
            <a:endParaRPr lang="tr-TR"/>
          </a:p>
        </p:txBody>
      </p:sp>
    </p:spTree>
    <p:extLst>
      <p:ext uri="{BB962C8B-B14F-4D97-AF65-F5344CB8AC3E}">
        <p14:creationId xmlns:p14="http://schemas.microsoft.com/office/powerpoint/2010/main" val="380376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C56462BC-21E9-4311-B0E3-B1AF9C73E2C6}" type="datetimeFigureOut">
              <a:rPr lang="tr-TR" smtClean="0"/>
              <a:pPr/>
              <a:t>24.03.2018</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B6ABEFF-817D-432D-B133-BB065BBDC26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6462BC-21E9-4311-B0E3-B1AF9C73E2C6}" type="datetimeFigureOut">
              <a:rPr lang="tr-TR" smtClean="0"/>
              <a:pPr/>
              <a:t>24.03.2018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6462BC-21E9-4311-B0E3-B1AF9C73E2C6}" type="datetimeFigureOut">
              <a:rPr lang="tr-TR" smtClean="0"/>
              <a:pPr/>
              <a:t>24.03.2018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6462BC-21E9-4311-B0E3-B1AF9C73E2C6}" type="datetimeFigureOut">
              <a:rPr lang="tr-TR" smtClean="0"/>
              <a:pPr/>
              <a:t>24.03.2018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C56462BC-21E9-4311-B0E3-B1AF9C73E2C6}" type="datetimeFigureOut">
              <a:rPr lang="tr-TR" smtClean="0"/>
              <a:pPr/>
              <a:t>24.03.2018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56462BC-21E9-4311-B0E3-B1AF9C73E2C6}" type="datetimeFigureOut">
              <a:rPr lang="tr-TR" smtClean="0"/>
              <a:pPr/>
              <a:t>24.03.2018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C56462BC-21E9-4311-B0E3-B1AF9C73E2C6}" type="datetimeFigureOut">
              <a:rPr lang="tr-TR" smtClean="0"/>
              <a:pPr/>
              <a:t>24.03.2018</a:t>
            </a:fld>
            <a:endParaRPr lang="tr-TR"/>
          </a:p>
        </p:txBody>
      </p:sp>
      <p:sp>
        <p:nvSpPr>
          <p:cNvPr id="27" name="26 Slayt Numarası Yer Tutucusu"/>
          <p:cNvSpPr>
            <a:spLocks noGrp="1"/>
          </p:cNvSpPr>
          <p:nvPr>
            <p:ph type="sldNum" sz="quarter" idx="11"/>
          </p:nvPr>
        </p:nvSpPr>
        <p:spPr/>
        <p:txBody>
          <a:bodyPr rtlCol="0"/>
          <a:lstStyle/>
          <a:p>
            <a:fld id="{FB6ABEFF-817D-432D-B133-BB065BBDC264}"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C56462BC-21E9-4311-B0E3-B1AF9C73E2C6}" type="datetimeFigureOut">
              <a:rPr lang="tr-TR" smtClean="0"/>
              <a:pPr/>
              <a:t>24.03.2018</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FB6ABEFF-817D-432D-B133-BB065BBDC26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56462BC-21E9-4311-B0E3-B1AF9C73E2C6}" type="datetimeFigureOut">
              <a:rPr lang="tr-TR" smtClean="0"/>
              <a:pPr/>
              <a:t>24.03.2018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56462BC-21E9-4311-B0E3-B1AF9C73E2C6}" type="datetimeFigureOut">
              <a:rPr lang="tr-TR" smtClean="0"/>
              <a:pPr/>
              <a:t>24.03.2018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56462BC-21E9-4311-B0E3-B1AF9C73E2C6}" type="datetimeFigureOut">
              <a:rPr lang="tr-TR" smtClean="0"/>
              <a:pPr/>
              <a:t>24.03.2018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56462BC-21E9-4311-B0E3-B1AF9C73E2C6}" type="datetimeFigureOut">
              <a:rPr lang="tr-TR" smtClean="0"/>
              <a:pPr/>
              <a:t>24.03.2018</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B6ABEFF-817D-432D-B133-BB065BBDC26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MLaA44U-U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Og3GWJns-2g"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dTufyVT6It8" TargetMode="External"/><Relationship Id="rId2" Type="http://schemas.openxmlformats.org/officeDocument/2006/relationships/hyperlink" Target="https://www.youtube.com/watch?v=b3zlwnsJHP4"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9Tj2KMZhfoc"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z2UnicxC8hs"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9Tj2KMZhfo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bojdRKBc9q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2000240"/>
            <a:ext cx="8458200" cy="1643073"/>
          </a:xfrm>
        </p:spPr>
        <p:txBody>
          <a:bodyPr/>
          <a:lstStyle/>
          <a:p>
            <a:r>
              <a:rPr lang="tr-TR" dirty="0" smtClean="0"/>
              <a:t>Optik</a:t>
            </a:r>
            <a:endParaRPr lang="tr-TR" dirty="0"/>
          </a:p>
        </p:txBody>
      </p:sp>
      <p:sp>
        <p:nvSpPr>
          <p:cNvPr id="3" name="2 Alt Başlık"/>
          <p:cNvSpPr>
            <a:spLocks noGrp="1"/>
          </p:cNvSpPr>
          <p:nvPr>
            <p:ph type="subTitle" idx="1"/>
          </p:nvPr>
        </p:nvSpPr>
        <p:spPr>
          <a:xfrm>
            <a:off x="5214942" y="5357826"/>
            <a:ext cx="3500462" cy="714380"/>
          </a:xfrm>
        </p:spPr>
        <p:txBody>
          <a:bodyPr/>
          <a:lstStyle/>
          <a:p>
            <a:r>
              <a:rPr lang="tr-TR" dirty="0" smtClean="0"/>
              <a:t>                         Yansıma</a:t>
            </a:r>
            <a:endParaRPr lang="tr-TR" dirty="0"/>
          </a:p>
        </p:txBody>
      </p:sp>
      <p:pic>
        <p:nvPicPr>
          <p:cNvPr id="20482" name="Picture 2" descr="http://app.nedir.com/content_imgs/yansima.jpg"/>
          <p:cNvPicPr>
            <a:picLocks noChangeAspect="1" noChangeArrowheads="1"/>
          </p:cNvPicPr>
          <p:nvPr/>
        </p:nvPicPr>
        <p:blipFill>
          <a:blip r:embed="rId2"/>
          <a:srcRect/>
          <a:stretch>
            <a:fillRect/>
          </a:stretch>
        </p:blipFill>
        <p:spPr bwMode="auto">
          <a:xfrm>
            <a:off x="4000496" y="214290"/>
            <a:ext cx="4354373" cy="34562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Işık</a:t>
            </a:r>
            <a:endParaRPr lang="tr-TR" dirty="0"/>
          </a:p>
        </p:txBody>
      </p:sp>
      <p:sp>
        <p:nvSpPr>
          <p:cNvPr id="6" name="5 Metin kutusu"/>
          <p:cNvSpPr txBox="1"/>
          <p:nvPr/>
        </p:nvSpPr>
        <p:spPr>
          <a:xfrm>
            <a:off x="3635896" y="2713709"/>
            <a:ext cx="5242904" cy="1723549"/>
          </a:xfrm>
          <a:prstGeom prst="rect">
            <a:avLst/>
          </a:prstGeom>
          <a:noFill/>
        </p:spPr>
        <p:txBody>
          <a:bodyPr wrap="square" rtlCol="0">
            <a:spAutoFit/>
          </a:bodyPr>
          <a:lstStyle/>
          <a:p>
            <a:r>
              <a:rPr lang="tr-TR" sz="2000" dirty="0" smtClean="0">
                <a:latin typeface="Calibri" pitchFamily="34" charset="0"/>
                <a:cs typeface="Calibri" pitchFamily="34" charset="0"/>
              </a:rPr>
              <a:t>Işığın yönünü değiştirebilir miyiz?</a:t>
            </a:r>
          </a:p>
          <a:p>
            <a:endParaRPr lang="tr-TR" dirty="0">
              <a:latin typeface="Calibri" pitchFamily="34" charset="0"/>
              <a:cs typeface="Calibri" pitchFamily="34" charset="0"/>
            </a:endParaRPr>
          </a:p>
          <a:p>
            <a:endParaRPr lang="tr-TR" dirty="0" smtClean="0">
              <a:latin typeface="Calibri" pitchFamily="34" charset="0"/>
              <a:cs typeface="Calibri" pitchFamily="34" charset="0"/>
            </a:endParaRPr>
          </a:p>
          <a:p>
            <a:endParaRPr lang="tr-TR" dirty="0">
              <a:latin typeface="Calibri" pitchFamily="34" charset="0"/>
              <a:cs typeface="Calibri" pitchFamily="34" charset="0"/>
            </a:endParaRPr>
          </a:p>
          <a:p>
            <a:r>
              <a:rPr lang="tr-TR" sz="1600" dirty="0" smtClean="0">
                <a:latin typeface="Calibri" pitchFamily="34" charset="0"/>
                <a:cs typeface="Calibri" pitchFamily="34" charset="0"/>
              </a:rPr>
              <a:t>Saydam bir ortamda yayılan ışığın herhangi bir yüzeye çarpıp bulunduğu ortama geri dönmesine  </a:t>
            </a:r>
            <a:r>
              <a:rPr lang="tr-TR" sz="1600" dirty="0" smtClean="0">
                <a:solidFill>
                  <a:srgbClr val="00B050"/>
                </a:solidFill>
                <a:latin typeface="Calibri" pitchFamily="34" charset="0"/>
                <a:cs typeface="Calibri" pitchFamily="34" charset="0"/>
              </a:rPr>
              <a:t>yansıma</a:t>
            </a:r>
            <a:r>
              <a:rPr lang="tr-TR" sz="1600" dirty="0" smtClean="0">
                <a:latin typeface="Calibri" pitchFamily="34" charset="0"/>
                <a:cs typeface="Calibri" pitchFamily="34" charset="0"/>
              </a:rPr>
              <a:t> denir.</a:t>
            </a:r>
            <a:endParaRPr lang="tr-TR" dirty="0"/>
          </a:p>
        </p:txBody>
      </p:sp>
      <p:sp>
        <p:nvSpPr>
          <p:cNvPr id="8" name="7 Metin kutusu"/>
          <p:cNvSpPr txBox="1"/>
          <p:nvPr/>
        </p:nvSpPr>
        <p:spPr>
          <a:xfrm>
            <a:off x="571472" y="2214552"/>
            <a:ext cx="2428892" cy="3323987"/>
          </a:xfrm>
          <a:prstGeom prst="rect">
            <a:avLst/>
          </a:prstGeom>
          <a:noFill/>
        </p:spPr>
        <p:txBody>
          <a:bodyPr wrap="square" rtlCol="0">
            <a:spAutoFit/>
          </a:bodyPr>
          <a:lstStyle/>
          <a:p>
            <a:pPr marL="119063" indent="-119063">
              <a:buFont typeface="Wingdings" pitchFamily="2" charset="2"/>
              <a:buChar char="ü"/>
            </a:pPr>
            <a:r>
              <a:rPr lang="tr-TR" sz="1400" dirty="0" smtClean="0">
                <a:solidFill>
                  <a:schemeClr val="bg1">
                    <a:lumMod val="50000"/>
                  </a:schemeClr>
                </a:solidFill>
              </a:rPr>
              <a:t> Geçen dersin özeti</a:t>
            </a:r>
          </a:p>
          <a:p>
            <a:pPr marL="119063" indent="-119063">
              <a:buFont typeface="Wingdings" pitchFamily="2" charset="2"/>
              <a:buChar char="ü"/>
            </a:pPr>
            <a:r>
              <a:rPr lang="tr-TR" sz="1400" dirty="0" smtClean="0">
                <a:solidFill>
                  <a:schemeClr val="bg1">
                    <a:lumMod val="50000"/>
                  </a:schemeClr>
                </a:solidFill>
              </a:rPr>
              <a:t>Newton teleskopu</a:t>
            </a:r>
          </a:p>
          <a:p>
            <a:pPr marL="119063" indent="-119063">
              <a:buFont typeface="Wingdings" pitchFamily="2" charset="2"/>
              <a:buChar char="ü"/>
            </a:pPr>
            <a:r>
              <a:rPr lang="tr-TR" sz="1400" dirty="0" smtClean="0">
                <a:solidFill>
                  <a:srgbClr val="92D050"/>
                </a:solidFill>
              </a:rPr>
              <a:t>Işık</a:t>
            </a:r>
          </a:p>
          <a:p>
            <a:pPr marL="119063" indent="-119063">
              <a:buFont typeface="Wingdings" pitchFamily="2" charset="2"/>
              <a:buChar char="ü"/>
            </a:pPr>
            <a:r>
              <a:rPr lang="tr-TR" sz="1400" dirty="0" smtClean="0"/>
              <a:t>Su dalgaları ve ışığın yansıması</a:t>
            </a:r>
          </a:p>
          <a:p>
            <a:pPr marL="119063" indent="-119063">
              <a:buFont typeface="Wingdings" pitchFamily="2" charset="2"/>
              <a:buChar char="ü"/>
            </a:pPr>
            <a:r>
              <a:rPr lang="tr-TR" sz="1400" dirty="0" smtClean="0"/>
              <a:t>Işığın yansıması</a:t>
            </a:r>
          </a:p>
          <a:p>
            <a:pPr marL="119063" indent="-119063">
              <a:buFont typeface="Wingdings" pitchFamily="2" charset="2"/>
              <a:buChar char="ü"/>
            </a:pPr>
            <a:r>
              <a:rPr lang="tr-TR" sz="1400" dirty="0" smtClean="0"/>
              <a:t>Yansıma kanunları</a:t>
            </a:r>
          </a:p>
          <a:p>
            <a:pPr marL="119063" indent="-119063">
              <a:buFont typeface="Wingdings" pitchFamily="2" charset="2"/>
              <a:buChar char="ü"/>
            </a:pPr>
            <a:r>
              <a:rPr lang="tr-TR" sz="1400" dirty="0" smtClean="0"/>
              <a:t>Yansıtıcı yüzeyler</a:t>
            </a:r>
          </a:p>
          <a:p>
            <a:pPr marL="119063" indent="-119063">
              <a:buFont typeface="Wingdings" pitchFamily="2" charset="2"/>
              <a:buChar char="ü"/>
            </a:pPr>
            <a:r>
              <a:rPr lang="tr-TR" sz="1400" dirty="0" smtClean="0"/>
              <a:t>Işığın farklı yüzeylerde yansıması</a:t>
            </a:r>
          </a:p>
          <a:p>
            <a:pPr marL="119063" indent="-119063">
              <a:buFont typeface="Wingdings" pitchFamily="2" charset="2"/>
              <a:buChar char="ü"/>
            </a:pPr>
            <a:r>
              <a:rPr lang="tr-TR" sz="1400" dirty="0" smtClean="0"/>
              <a:t>Yansımanın görmedeki rolü</a:t>
            </a:r>
          </a:p>
          <a:p>
            <a:pPr marL="119063" indent="-119063">
              <a:buFont typeface="Wingdings" pitchFamily="2" charset="2"/>
              <a:buChar char="ü"/>
            </a:pPr>
            <a:r>
              <a:rPr lang="tr-TR" sz="1400" dirty="0" smtClean="0"/>
              <a:t>Newton teleskopu</a:t>
            </a:r>
          </a:p>
          <a:p>
            <a:pPr marL="119063" indent="-119063">
              <a:buFont typeface="Wingdings" pitchFamily="2" charset="2"/>
              <a:buChar char="ü"/>
            </a:pPr>
            <a:r>
              <a:rPr lang="tr-TR" sz="1400" dirty="0" smtClean="0"/>
              <a:t>Günün Özeti</a:t>
            </a:r>
          </a:p>
          <a:p>
            <a:pPr marL="119063" indent="-119063">
              <a:buFont typeface="Wingdings" pitchFamily="2" charset="2"/>
              <a:buChar char="ü"/>
            </a:pPr>
            <a:r>
              <a:rPr lang="tr-TR" sz="1400" dirty="0" smtClean="0"/>
              <a:t>Soru Çözümü</a:t>
            </a:r>
          </a:p>
        </p:txBody>
      </p:sp>
      <p:pic>
        <p:nvPicPr>
          <p:cNvPr id="1026" name="Picture 2"/>
          <p:cNvPicPr>
            <a:picLocks noChangeAspect="1" noChangeArrowheads="1"/>
          </p:cNvPicPr>
          <p:nvPr/>
        </p:nvPicPr>
        <p:blipFill>
          <a:blip r:embed="rId2"/>
          <a:srcRect l="4648" r="4057"/>
          <a:stretch>
            <a:fillRect/>
          </a:stretch>
        </p:blipFill>
        <p:spPr bwMode="auto">
          <a:xfrm>
            <a:off x="4427984" y="4941168"/>
            <a:ext cx="2857488" cy="13969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additive="base">
                                        <p:cTn id="1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00108"/>
            <a:ext cx="8229600" cy="857256"/>
          </a:xfrm>
        </p:spPr>
        <p:txBody>
          <a:bodyPr/>
          <a:lstStyle/>
          <a:p>
            <a:pPr algn="ctr"/>
            <a:r>
              <a:rPr lang="tr-TR" dirty="0" smtClean="0"/>
              <a:t>Su Dalgaları ve Işığın Yansıması</a:t>
            </a:r>
            <a:endParaRPr lang="tr-TR" dirty="0"/>
          </a:p>
        </p:txBody>
      </p:sp>
      <p:sp>
        <p:nvSpPr>
          <p:cNvPr id="7" name="6 Metin kutusu"/>
          <p:cNvSpPr txBox="1"/>
          <p:nvPr/>
        </p:nvSpPr>
        <p:spPr>
          <a:xfrm>
            <a:off x="3143240" y="1857364"/>
            <a:ext cx="5286412" cy="369332"/>
          </a:xfrm>
          <a:prstGeom prst="rect">
            <a:avLst/>
          </a:prstGeom>
          <a:noFill/>
        </p:spPr>
        <p:txBody>
          <a:bodyPr wrap="square" rtlCol="0">
            <a:spAutoFit/>
          </a:bodyPr>
          <a:lstStyle/>
          <a:p>
            <a:pPr>
              <a:buFont typeface="Wingdings" pitchFamily="2" charset="2"/>
              <a:buChar char="ü"/>
            </a:pPr>
            <a:r>
              <a:rPr lang="tr-TR" dirty="0" smtClean="0"/>
              <a:t>  </a:t>
            </a:r>
            <a:r>
              <a:rPr lang="tr-TR" dirty="0" smtClean="0">
                <a:latin typeface="Calibri" pitchFamily="34" charset="0"/>
                <a:cs typeface="Calibri" pitchFamily="34" charset="0"/>
              </a:rPr>
              <a:t>Doğrusal Dalgaların Düz Engelde Yansıması</a:t>
            </a:r>
            <a:endParaRPr lang="tr-TR" dirty="0">
              <a:latin typeface="Calibri" pitchFamily="34" charset="0"/>
              <a:cs typeface="Calibri" pitchFamily="34" charset="0"/>
            </a:endParaRPr>
          </a:p>
        </p:txBody>
      </p:sp>
      <p:sp>
        <p:nvSpPr>
          <p:cNvPr id="9" name="8 Metin kutusu"/>
          <p:cNvSpPr txBox="1"/>
          <p:nvPr/>
        </p:nvSpPr>
        <p:spPr>
          <a:xfrm>
            <a:off x="3286116" y="6143644"/>
            <a:ext cx="5143536" cy="369332"/>
          </a:xfrm>
          <a:prstGeom prst="rect">
            <a:avLst/>
          </a:prstGeom>
          <a:noFill/>
        </p:spPr>
        <p:txBody>
          <a:bodyPr wrap="square" rtlCol="0">
            <a:spAutoFit/>
          </a:bodyPr>
          <a:lstStyle/>
          <a:p>
            <a:pPr lvl="1">
              <a:buFont typeface="Wingdings" pitchFamily="2" charset="2"/>
              <a:buChar char="ü"/>
            </a:pPr>
            <a:r>
              <a:rPr lang="tr-TR" dirty="0" smtClean="0">
                <a:latin typeface="Calibri" pitchFamily="34" charset="0"/>
                <a:cs typeface="Calibri" pitchFamily="34" charset="0"/>
              </a:rPr>
              <a:t>Işığın düz zeminde yansıması   </a:t>
            </a:r>
            <a:endParaRPr lang="tr-TR" dirty="0">
              <a:latin typeface="Calibri" pitchFamily="34" charset="0"/>
              <a:cs typeface="Calibri" pitchFamily="34" charset="0"/>
            </a:endParaRPr>
          </a:p>
        </p:txBody>
      </p:sp>
      <p:sp>
        <p:nvSpPr>
          <p:cNvPr id="11" name="10 Metin kutusu"/>
          <p:cNvSpPr txBox="1"/>
          <p:nvPr/>
        </p:nvSpPr>
        <p:spPr>
          <a:xfrm>
            <a:off x="714348" y="2143117"/>
            <a:ext cx="2500330"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rgbClr val="92D050"/>
                </a:solidFill>
              </a:rPr>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pic>
        <p:nvPicPr>
          <p:cNvPr id="2050" name="Picture 2"/>
          <p:cNvPicPr>
            <a:picLocks noChangeAspect="1" noChangeArrowheads="1"/>
          </p:cNvPicPr>
          <p:nvPr/>
        </p:nvPicPr>
        <p:blipFill>
          <a:blip r:embed="rId2"/>
          <a:srcRect/>
          <a:stretch>
            <a:fillRect/>
          </a:stretch>
        </p:blipFill>
        <p:spPr bwMode="auto">
          <a:xfrm>
            <a:off x="3643306" y="2214554"/>
            <a:ext cx="2957508" cy="1524907"/>
          </a:xfrm>
          <a:prstGeom prst="rect">
            <a:avLst/>
          </a:prstGeom>
          <a:noFill/>
          <a:ln w="9525">
            <a:noFill/>
            <a:miter lim="800000"/>
            <a:headEnd/>
            <a:tailEnd/>
          </a:ln>
          <a:effectLst/>
        </p:spPr>
      </p:pic>
      <p:cxnSp>
        <p:nvCxnSpPr>
          <p:cNvPr id="2051" name="AutoShape 3"/>
          <p:cNvCxnSpPr>
            <a:cxnSpLocks noChangeShapeType="1"/>
          </p:cNvCxnSpPr>
          <p:nvPr/>
        </p:nvCxnSpPr>
        <p:spPr bwMode="auto">
          <a:xfrm>
            <a:off x="4429124" y="3214686"/>
            <a:ext cx="357190" cy="1588"/>
          </a:xfrm>
          <a:prstGeom prst="straightConnector1">
            <a:avLst/>
          </a:prstGeom>
          <a:noFill/>
          <a:ln w="9525">
            <a:solidFill>
              <a:srgbClr val="7030A0"/>
            </a:solidFill>
            <a:round/>
            <a:headEnd/>
            <a:tailEnd/>
          </a:ln>
        </p:spPr>
      </p:cxnSp>
      <p:cxnSp>
        <p:nvCxnSpPr>
          <p:cNvPr id="2052" name="AutoShape 4"/>
          <p:cNvCxnSpPr>
            <a:cxnSpLocks noChangeShapeType="1"/>
          </p:cNvCxnSpPr>
          <p:nvPr/>
        </p:nvCxnSpPr>
        <p:spPr bwMode="auto">
          <a:xfrm>
            <a:off x="4000496" y="3214686"/>
            <a:ext cx="444499" cy="1588"/>
          </a:xfrm>
          <a:prstGeom prst="straightConnector1">
            <a:avLst/>
          </a:prstGeom>
          <a:noFill/>
          <a:ln w="9525">
            <a:solidFill>
              <a:srgbClr val="7030A0"/>
            </a:solidFill>
            <a:round/>
            <a:headEnd/>
            <a:tailEnd type="triangle" w="med" len="med"/>
          </a:ln>
        </p:spPr>
      </p:cxnSp>
      <p:cxnSp>
        <p:nvCxnSpPr>
          <p:cNvPr id="2053" name="AutoShape 5"/>
          <p:cNvCxnSpPr>
            <a:cxnSpLocks noChangeShapeType="1"/>
          </p:cNvCxnSpPr>
          <p:nvPr/>
        </p:nvCxnSpPr>
        <p:spPr bwMode="auto">
          <a:xfrm rot="10800000">
            <a:off x="5857884" y="3214686"/>
            <a:ext cx="396874" cy="1588"/>
          </a:xfrm>
          <a:prstGeom prst="straightConnector1">
            <a:avLst/>
          </a:prstGeom>
          <a:noFill/>
          <a:ln w="9525">
            <a:solidFill>
              <a:srgbClr val="7030A0"/>
            </a:solidFill>
            <a:round/>
            <a:headEnd/>
            <a:tailEnd type="triangle" w="med" len="med"/>
          </a:ln>
        </p:spPr>
      </p:cxnSp>
      <p:cxnSp>
        <p:nvCxnSpPr>
          <p:cNvPr id="2054" name="AutoShape 6"/>
          <p:cNvCxnSpPr>
            <a:cxnSpLocks noChangeShapeType="1"/>
          </p:cNvCxnSpPr>
          <p:nvPr/>
        </p:nvCxnSpPr>
        <p:spPr bwMode="auto">
          <a:xfrm rot="10800000">
            <a:off x="5572132" y="3214686"/>
            <a:ext cx="446088" cy="1588"/>
          </a:xfrm>
          <a:prstGeom prst="straightConnector1">
            <a:avLst/>
          </a:prstGeom>
          <a:noFill/>
          <a:ln w="9525">
            <a:solidFill>
              <a:srgbClr val="7030A0"/>
            </a:solidFill>
            <a:round/>
            <a:headEnd/>
            <a:tailEnd/>
          </a:ln>
        </p:spPr>
      </p:cxnSp>
      <p:sp>
        <p:nvSpPr>
          <p:cNvPr id="2056" name="Rectangle 8"/>
          <p:cNvSpPr>
            <a:spLocks noChangeArrowheads="1"/>
          </p:cNvSpPr>
          <p:nvPr/>
        </p:nvSpPr>
        <p:spPr bwMode="auto">
          <a:xfrm rot="-1687888" flipH="1">
            <a:off x="6648914" y="3656029"/>
            <a:ext cx="64870" cy="2462573"/>
          </a:xfrm>
          <a:prstGeom prst="rect">
            <a:avLst/>
          </a:prstGeom>
          <a:solidFill>
            <a:srgbClr val="FF66CC"/>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057" name="Rectangle 9"/>
          <p:cNvSpPr>
            <a:spLocks noChangeArrowheads="1"/>
          </p:cNvSpPr>
          <p:nvPr/>
        </p:nvSpPr>
        <p:spPr bwMode="auto">
          <a:xfrm>
            <a:off x="4500562" y="3857628"/>
            <a:ext cx="71438" cy="571504"/>
          </a:xfrm>
          <a:prstGeom prst="rect">
            <a:avLst/>
          </a:prstGeom>
          <a:solidFill>
            <a:srgbClr val="243F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058" name="AutoShape 10"/>
          <p:cNvSpPr>
            <a:spLocks noChangeArrowheads="1"/>
          </p:cNvSpPr>
          <p:nvPr/>
        </p:nvSpPr>
        <p:spPr bwMode="auto">
          <a:xfrm>
            <a:off x="4500562" y="4071942"/>
            <a:ext cx="428628" cy="71438"/>
          </a:xfrm>
          <a:prstGeom prst="rightArrow">
            <a:avLst>
              <a:gd name="adj1" fmla="val 50000"/>
              <a:gd name="adj2" fmla="val 140790"/>
            </a:avLst>
          </a:prstGeom>
          <a:solidFill>
            <a:srgbClr val="243F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059" name="Rectangle 11"/>
          <p:cNvSpPr>
            <a:spLocks noChangeArrowheads="1"/>
          </p:cNvSpPr>
          <p:nvPr/>
        </p:nvSpPr>
        <p:spPr bwMode="auto">
          <a:xfrm rot="2700000">
            <a:off x="5576729" y="4572637"/>
            <a:ext cx="639335" cy="75771"/>
          </a:xfrm>
          <a:prstGeom prst="rect">
            <a:avLst/>
          </a:prstGeom>
          <a:solidFill>
            <a:srgbClr val="243F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060" name="AutoShape 12"/>
          <p:cNvSpPr>
            <a:spLocks noChangeArrowheads="1"/>
          </p:cNvSpPr>
          <p:nvPr/>
        </p:nvSpPr>
        <p:spPr bwMode="auto">
          <a:xfrm rot="7860816">
            <a:off x="5528011" y="4724657"/>
            <a:ext cx="443349" cy="85039"/>
          </a:xfrm>
          <a:prstGeom prst="rightArrow">
            <a:avLst>
              <a:gd name="adj1" fmla="val 50000"/>
              <a:gd name="adj2" fmla="val 140790"/>
            </a:avLst>
          </a:prstGeom>
          <a:solidFill>
            <a:srgbClr val="243F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cxnSp>
        <p:nvCxnSpPr>
          <p:cNvPr id="2061" name="AutoShape 13"/>
          <p:cNvCxnSpPr>
            <a:cxnSpLocks noChangeShapeType="1"/>
          </p:cNvCxnSpPr>
          <p:nvPr/>
        </p:nvCxnSpPr>
        <p:spPr bwMode="auto">
          <a:xfrm>
            <a:off x="4929190" y="5000636"/>
            <a:ext cx="962023" cy="1588"/>
          </a:xfrm>
          <a:prstGeom prst="straightConnector1">
            <a:avLst/>
          </a:prstGeom>
          <a:noFill/>
          <a:ln w="9525">
            <a:solidFill>
              <a:srgbClr val="7030A0"/>
            </a:solidFill>
            <a:round/>
            <a:headEnd/>
            <a:tailEnd type="triangle" w="med" len="med"/>
          </a:ln>
        </p:spPr>
      </p:cxnSp>
      <p:cxnSp>
        <p:nvCxnSpPr>
          <p:cNvPr id="2062" name="AutoShape 14"/>
          <p:cNvCxnSpPr>
            <a:cxnSpLocks noChangeShapeType="1"/>
          </p:cNvCxnSpPr>
          <p:nvPr/>
        </p:nvCxnSpPr>
        <p:spPr bwMode="auto">
          <a:xfrm>
            <a:off x="5857884" y="5000636"/>
            <a:ext cx="857256" cy="1588"/>
          </a:xfrm>
          <a:prstGeom prst="straightConnector1">
            <a:avLst/>
          </a:prstGeom>
          <a:noFill/>
          <a:ln w="9525">
            <a:solidFill>
              <a:srgbClr val="7030A0"/>
            </a:solidFill>
            <a:round/>
            <a:headEnd/>
            <a:tailEnd/>
          </a:ln>
        </p:spPr>
      </p:cxnSp>
      <p:cxnSp>
        <p:nvCxnSpPr>
          <p:cNvPr id="2063" name="AutoShape 15"/>
          <p:cNvCxnSpPr>
            <a:cxnSpLocks noChangeShapeType="1"/>
          </p:cNvCxnSpPr>
          <p:nvPr/>
        </p:nvCxnSpPr>
        <p:spPr bwMode="auto">
          <a:xfrm rot="5400000">
            <a:off x="6173797" y="5041913"/>
            <a:ext cx="571504" cy="488950"/>
          </a:xfrm>
          <a:prstGeom prst="straightConnector1">
            <a:avLst/>
          </a:prstGeom>
          <a:noFill/>
          <a:ln w="9525">
            <a:solidFill>
              <a:srgbClr val="7030A0"/>
            </a:solidFill>
            <a:round/>
            <a:headEnd/>
            <a:tailEnd type="triangle" w="med" len="med"/>
          </a:ln>
        </p:spPr>
      </p:cxnSp>
      <p:cxnSp>
        <p:nvCxnSpPr>
          <p:cNvPr id="2064" name="AutoShape 16"/>
          <p:cNvCxnSpPr>
            <a:cxnSpLocks noChangeShapeType="1"/>
          </p:cNvCxnSpPr>
          <p:nvPr/>
        </p:nvCxnSpPr>
        <p:spPr bwMode="auto">
          <a:xfrm rot="5400000">
            <a:off x="5914239" y="5444347"/>
            <a:ext cx="428628" cy="398462"/>
          </a:xfrm>
          <a:prstGeom prst="straightConnector1">
            <a:avLst/>
          </a:prstGeom>
          <a:noFill/>
          <a:ln w="9525">
            <a:solidFill>
              <a:srgbClr val="7030A0"/>
            </a:solidFill>
            <a:round/>
            <a:headEnd/>
            <a:tailEnd/>
          </a:ln>
        </p:spPr>
      </p:cxnSp>
      <p:cxnSp>
        <p:nvCxnSpPr>
          <p:cNvPr id="2065" name="AutoShape 17"/>
          <p:cNvCxnSpPr>
            <a:cxnSpLocks noChangeShapeType="1"/>
          </p:cNvCxnSpPr>
          <p:nvPr/>
        </p:nvCxnSpPr>
        <p:spPr bwMode="auto">
          <a:xfrm rot="10800000" flipV="1">
            <a:off x="5072066" y="5000636"/>
            <a:ext cx="1643074" cy="714380"/>
          </a:xfrm>
          <a:prstGeom prst="straightConnector1">
            <a:avLst/>
          </a:prstGeom>
          <a:noFill/>
          <a:ln w="9525">
            <a:solidFill>
              <a:srgbClr val="7030A0"/>
            </a:solidFill>
            <a:round/>
            <a:headEnd/>
            <a:tailEnd/>
          </a:ln>
        </p:spPr>
      </p:cxnSp>
      <p:cxnSp>
        <p:nvCxnSpPr>
          <p:cNvPr id="51" name="50 Düz Bağlayıcı"/>
          <p:cNvCxnSpPr>
            <a:stCxn id="2058" idx="3"/>
          </p:cNvCxnSpPr>
          <p:nvPr/>
        </p:nvCxnSpPr>
        <p:spPr>
          <a:xfrm>
            <a:off x="4929190" y="4107661"/>
            <a:ext cx="1285884"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Düz Bağlayıcı"/>
          <p:cNvCxnSpPr/>
          <p:nvPr/>
        </p:nvCxnSpPr>
        <p:spPr>
          <a:xfrm rot="5400000">
            <a:off x="5808215" y="4193051"/>
            <a:ext cx="456529" cy="357190"/>
          </a:xfrm>
          <a:prstGeom prst="line">
            <a:avLst/>
          </a:prstGeom>
        </p:spPr>
        <p:style>
          <a:lnRef idx="1">
            <a:schemeClr val="accent1"/>
          </a:lnRef>
          <a:fillRef idx="0">
            <a:schemeClr val="accent1"/>
          </a:fillRef>
          <a:effectRef idx="0">
            <a:schemeClr val="accent1"/>
          </a:effectRef>
          <a:fontRef idx="minor">
            <a:schemeClr val="tx1"/>
          </a:fontRef>
        </p:style>
      </p:cxnSp>
      <p:sp>
        <p:nvSpPr>
          <p:cNvPr id="59" name="58 Kiriş"/>
          <p:cNvSpPr/>
          <p:nvPr/>
        </p:nvSpPr>
        <p:spPr>
          <a:xfrm>
            <a:off x="6357950" y="5143512"/>
            <a:ext cx="142876" cy="142876"/>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59 Kiriş"/>
          <p:cNvSpPr/>
          <p:nvPr/>
        </p:nvSpPr>
        <p:spPr>
          <a:xfrm>
            <a:off x="6286512" y="5000636"/>
            <a:ext cx="117157" cy="142876"/>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61 Metin kutusu"/>
          <p:cNvSpPr txBox="1"/>
          <p:nvPr/>
        </p:nvSpPr>
        <p:spPr>
          <a:xfrm>
            <a:off x="3857620" y="3786190"/>
            <a:ext cx="4000528" cy="2369880"/>
          </a:xfrm>
          <a:prstGeom prst="rect">
            <a:avLst/>
          </a:prstGeom>
          <a:noFill/>
          <a:ln>
            <a:solidFill>
              <a:srgbClr val="7030A0"/>
            </a:solidFill>
          </a:ln>
        </p:spPr>
        <p:txBody>
          <a:bodyPr wrap="square" rtlCol="0">
            <a:spAutoFit/>
          </a:bodyPr>
          <a:lstStyle/>
          <a:p>
            <a:r>
              <a:rPr lang="tr-TR" sz="1600" dirty="0" smtClean="0">
                <a:latin typeface="Calibri" pitchFamily="34" charset="0"/>
                <a:cs typeface="Calibri" pitchFamily="34" charset="0"/>
              </a:rPr>
              <a:t>Gelen   Dalga</a:t>
            </a: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                     </a:t>
            </a:r>
            <a:r>
              <a:rPr lang="tr-TR" sz="1600" dirty="0" smtClean="0">
                <a:latin typeface="Calibri" pitchFamily="34" charset="0"/>
                <a:cs typeface="Calibri" pitchFamily="34" charset="0"/>
              </a:rPr>
              <a:t>Yansıyan  Dalga</a:t>
            </a:r>
          </a:p>
          <a:p>
            <a:endParaRPr lang="tr-TR" sz="1600" dirty="0" smtClean="0">
              <a:latin typeface="Calibri" pitchFamily="34" charset="0"/>
              <a:cs typeface="Calibri" pitchFamily="34" charset="0"/>
            </a:endParaRPr>
          </a:p>
          <a:p>
            <a:r>
              <a:rPr lang="tr-TR" sz="1600" dirty="0" smtClean="0">
                <a:latin typeface="Calibri" pitchFamily="34" charset="0"/>
                <a:cs typeface="Calibri" pitchFamily="34" charset="0"/>
              </a:rPr>
              <a:t>Gelen Işın</a:t>
            </a:r>
          </a:p>
          <a:p>
            <a:r>
              <a:rPr lang="tr-TR" sz="1600" dirty="0" smtClean="0">
                <a:latin typeface="Calibri" pitchFamily="34" charset="0"/>
                <a:cs typeface="Calibri" pitchFamily="34" charset="0"/>
              </a:rPr>
              <a:t>                                            </a:t>
            </a:r>
            <a:r>
              <a:rPr lang="el-GR" sz="1600" dirty="0" smtClean="0">
                <a:latin typeface="Calibri" pitchFamily="34" charset="0"/>
                <a:cs typeface="Calibri" pitchFamily="34" charset="0"/>
              </a:rPr>
              <a:t>θ</a:t>
            </a:r>
            <a:endParaRPr lang="tr-TR" sz="1600" dirty="0" smtClean="0">
              <a:latin typeface="Calibri" pitchFamily="34" charset="0"/>
              <a:cs typeface="Calibri" pitchFamily="34" charset="0"/>
            </a:endParaRPr>
          </a:p>
          <a:p>
            <a:r>
              <a:rPr lang="tr-TR" sz="1600" dirty="0" smtClean="0">
                <a:latin typeface="Calibri" pitchFamily="34" charset="0"/>
                <a:cs typeface="Calibri" pitchFamily="34" charset="0"/>
              </a:rPr>
              <a:t>                                              </a:t>
            </a:r>
            <a:r>
              <a:rPr lang="el-GR" sz="1600" dirty="0" smtClean="0">
                <a:latin typeface="Calibri" pitchFamily="34" charset="0"/>
                <a:cs typeface="Calibri" pitchFamily="34" charset="0"/>
              </a:rPr>
              <a:t>β</a:t>
            </a:r>
            <a:endParaRPr lang="tr-TR" sz="1600" dirty="0" smtClean="0">
              <a:latin typeface="Calibri" pitchFamily="34" charset="0"/>
              <a:cs typeface="Calibri" pitchFamily="34" charset="0"/>
            </a:endParaRPr>
          </a:p>
          <a:p>
            <a:r>
              <a:rPr lang="tr-TR" sz="1600" dirty="0" smtClean="0">
                <a:latin typeface="Calibri" pitchFamily="34" charset="0"/>
                <a:cs typeface="Calibri" pitchFamily="34" charset="0"/>
              </a:rPr>
              <a:t>           Normal </a:t>
            </a:r>
          </a:p>
          <a:p>
            <a:r>
              <a:rPr lang="tr-TR" sz="1600" dirty="0" smtClean="0">
                <a:latin typeface="Calibri" pitchFamily="34" charset="0"/>
                <a:cs typeface="Calibri" pitchFamily="34" charset="0"/>
              </a:rPr>
              <a:t>                               Yansıyan Işın</a:t>
            </a:r>
          </a:p>
        </p:txBody>
      </p:sp>
      <p:sp>
        <p:nvSpPr>
          <p:cNvPr id="64" name="63 Metin kutusu"/>
          <p:cNvSpPr txBox="1"/>
          <p:nvPr/>
        </p:nvSpPr>
        <p:spPr>
          <a:xfrm>
            <a:off x="6572264" y="2357430"/>
            <a:ext cx="2214578" cy="1077218"/>
          </a:xfrm>
          <a:prstGeom prst="rect">
            <a:avLst/>
          </a:prstGeom>
          <a:noFill/>
        </p:spPr>
        <p:txBody>
          <a:bodyPr wrap="square" rtlCol="0">
            <a:spAutoFit/>
          </a:bodyPr>
          <a:lstStyle/>
          <a:p>
            <a:r>
              <a:rPr lang="tr-TR" sz="1600" dirty="0" smtClean="0">
                <a:latin typeface="Calibri" pitchFamily="34" charset="0"/>
                <a:cs typeface="Calibri" pitchFamily="34" charset="0"/>
              </a:rPr>
              <a:t>Işığın düz bir yüzeyle karşılaşınca tıpkı bir su dalgası gibi davrandığını söylemek mümkündür.</a:t>
            </a:r>
            <a:endParaRPr lang="tr-TR" sz="1600" dirty="0">
              <a:latin typeface="Calibri" pitchFamily="34" charset="0"/>
              <a:cs typeface="Calibri" pitchFamily="34" charset="0"/>
            </a:endParaRPr>
          </a:p>
        </p:txBody>
      </p:sp>
      <p:sp>
        <p:nvSpPr>
          <p:cNvPr id="65" name="64 Metin kutusu"/>
          <p:cNvSpPr txBox="1"/>
          <p:nvPr/>
        </p:nvSpPr>
        <p:spPr>
          <a:xfrm>
            <a:off x="6215074" y="3786190"/>
            <a:ext cx="766557" cy="369332"/>
          </a:xfrm>
          <a:prstGeom prst="rect">
            <a:avLst/>
          </a:prstGeom>
          <a:noFill/>
        </p:spPr>
        <p:txBody>
          <a:bodyPr wrap="none" rtlCol="0">
            <a:spAutoFit/>
          </a:bodyPr>
          <a:lstStyle/>
          <a:p>
            <a:r>
              <a:rPr lang="tr-TR" dirty="0" smtClean="0"/>
              <a:t>Engel</a:t>
            </a:r>
            <a:endParaRPr lang="tr-TR" dirty="0"/>
          </a:p>
        </p:txBody>
      </p:sp>
      <p:sp>
        <p:nvSpPr>
          <p:cNvPr id="66" name="65 Metin kutusu"/>
          <p:cNvSpPr txBox="1"/>
          <p:nvPr/>
        </p:nvSpPr>
        <p:spPr>
          <a:xfrm>
            <a:off x="6643702" y="5786454"/>
            <a:ext cx="1714511" cy="369332"/>
          </a:xfrm>
          <a:prstGeom prst="rect">
            <a:avLst/>
          </a:prstGeom>
          <a:noFill/>
        </p:spPr>
        <p:txBody>
          <a:bodyPr wrap="square" rtlCol="0">
            <a:spAutoFit/>
          </a:bodyPr>
          <a:lstStyle/>
          <a:p>
            <a:r>
              <a:rPr lang="tr-TR" dirty="0" smtClean="0"/>
              <a:t>Düzlem ayna</a:t>
            </a:r>
            <a:endParaRPr lang="tr-TR" dirty="0"/>
          </a:p>
        </p:txBody>
      </p:sp>
      <p:sp>
        <p:nvSpPr>
          <p:cNvPr id="67" name="66 Metin kutusu"/>
          <p:cNvSpPr txBox="1"/>
          <p:nvPr/>
        </p:nvSpPr>
        <p:spPr>
          <a:xfrm>
            <a:off x="3857620" y="2500307"/>
            <a:ext cx="1428760" cy="276999"/>
          </a:xfrm>
          <a:prstGeom prst="rect">
            <a:avLst/>
          </a:prstGeom>
          <a:noFill/>
        </p:spPr>
        <p:txBody>
          <a:bodyPr wrap="square" rtlCol="0">
            <a:spAutoFit/>
          </a:bodyPr>
          <a:lstStyle/>
          <a:p>
            <a:r>
              <a:rPr lang="tr-TR" sz="1200" dirty="0" smtClean="0">
                <a:latin typeface="Calibri" pitchFamily="34" charset="0"/>
                <a:cs typeface="Calibri" pitchFamily="34" charset="0"/>
              </a:rPr>
              <a:t>Gelen dalga</a:t>
            </a:r>
            <a:endParaRPr lang="tr-TR" sz="1200" dirty="0">
              <a:latin typeface="Calibri" pitchFamily="34" charset="0"/>
              <a:cs typeface="Calibri" pitchFamily="34" charset="0"/>
            </a:endParaRPr>
          </a:p>
        </p:txBody>
      </p:sp>
      <p:sp>
        <p:nvSpPr>
          <p:cNvPr id="68" name="67 Metin kutusu"/>
          <p:cNvSpPr txBox="1"/>
          <p:nvPr/>
        </p:nvSpPr>
        <p:spPr>
          <a:xfrm>
            <a:off x="4071934" y="3000372"/>
            <a:ext cx="714380" cy="461665"/>
          </a:xfrm>
          <a:prstGeom prst="rect">
            <a:avLst/>
          </a:prstGeom>
          <a:noFill/>
        </p:spPr>
        <p:txBody>
          <a:bodyPr wrap="square" rtlCol="0">
            <a:spAutoFit/>
          </a:bodyPr>
          <a:lstStyle/>
          <a:p>
            <a:r>
              <a:rPr lang="tr-TR" sz="1200" dirty="0" smtClean="0">
                <a:latin typeface="Calibri" pitchFamily="34" charset="0"/>
                <a:cs typeface="Calibri" pitchFamily="34" charset="0"/>
              </a:rPr>
              <a:t>Gelen ışın</a:t>
            </a:r>
            <a:endParaRPr lang="tr-TR" sz="1200" dirty="0">
              <a:latin typeface="Calibri" pitchFamily="34" charset="0"/>
              <a:cs typeface="Calibri" pitchFamily="34" charset="0"/>
            </a:endParaRPr>
          </a:p>
        </p:txBody>
      </p:sp>
      <p:sp>
        <p:nvSpPr>
          <p:cNvPr id="69" name="68 Metin kutusu"/>
          <p:cNvSpPr txBox="1"/>
          <p:nvPr/>
        </p:nvSpPr>
        <p:spPr>
          <a:xfrm>
            <a:off x="5214942" y="2428869"/>
            <a:ext cx="1000132" cy="461665"/>
          </a:xfrm>
          <a:prstGeom prst="rect">
            <a:avLst/>
          </a:prstGeom>
          <a:noFill/>
        </p:spPr>
        <p:txBody>
          <a:bodyPr wrap="square" rtlCol="0">
            <a:spAutoFit/>
          </a:bodyPr>
          <a:lstStyle/>
          <a:p>
            <a:r>
              <a:rPr lang="tr-TR" sz="1200" dirty="0" smtClean="0">
                <a:latin typeface="Calibri" pitchFamily="34" charset="0"/>
                <a:cs typeface="Calibri" pitchFamily="34" charset="0"/>
              </a:rPr>
              <a:t>Yansıyan dalga</a:t>
            </a:r>
            <a:endParaRPr lang="tr-TR" sz="1200" dirty="0">
              <a:latin typeface="Calibri" pitchFamily="34" charset="0"/>
              <a:cs typeface="Calibri" pitchFamily="34" charset="0"/>
            </a:endParaRPr>
          </a:p>
        </p:txBody>
      </p:sp>
      <p:sp>
        <p:nvSpPr>
          <p:cNvPr id="70" name="69 Metin kutusu"/>
          <p:cNvSpPr txBox="1"/>
          <p:nvPr/>
        </p:nvSpPr>
        <p:spPr>
          <a:xfrm>
            <a:off x="5572133" y="3000372"/>
            <a:ext cx="785818" cy="461665"/>
          </a:xfrm>
          <a:prstGeom prst="rect">
            <a:avLst/>
          </a:prstGeom>
          <a:noFill/>
        </p:spPr>
        <p:txBody>
          <a:bodyPr wrap="square" rtlCol="0">
            <a:spAutoFit/>
          </a:bodyPr>
          <a:lstStyle/>
          <a:p>
            <a:r>
              <a:rPr lang="tr-TR" sz="1200" dirty="0" smtClean="0">
                <a:latin typeface="Calibri" pitchFamily="34" charset="0"/>
                <a:cs typeface="Calibri" pitchFamily="34" charset="0"/>
              </a:rPr>
              <a:t>Yansıyan    ışın</a:t>
            </a:r>
            <a:endParaRPr lang="tr-TR" sz="1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00132"/>
          </a:xfrm>
        </p:spPr>
        <p:txBody>
          <a:bodyPr/>
          <a:lstStyle/>
          <a:p>
            <a:pPr algn="ctr"/>
            <a:r>
              <a:rPr lang="tr-TR" dirty="0" smtClean="0"/>
              <a:t>Su Dalgaları ve Işığın Yansıması</a:t>
            </a:r>
            <a:endParaRPr lang="tr-TR" dirty="0"/>
          </a:p>
        </p:txBody>
      </p:sp>
      <p:sp>
        <p:nvSpPr>
          <p:cNvPr id="5" name="4 Metin kutusu"/>
          <p:cNvSpPr txBox="1"/>
          <p:nvPr/>
        </p:nvSpPr>
        <p:spPr>
          <a:xfrm>
            <a:off x="3214678" y="1714488"/>
            <a:ext cx="5500726" cy="338554"/>
          </a:xfrm>
          <a:prstGeom prst="rect">
            <a:avLst/>
          </a:prstGeom>
          <a:noFill/>
        </p:spPr>
        <p:txBody>
          <a:bodyPr wrap="square" rtlCol="0">
            <a:spAutoFit/>
          </a:bodyPr>
          <a:lstStyle/>
          <a:p>
            <a:r>
              <a:rPr lang="tr-TR" sz="1600" dirty="0" smtClean="0">
                <a:latin typeface="Calibri" pitchFamily="34" charset="0"/>
                <a:cs typeface="Calibri" pitchFamily="34" charset="0"/>
              </a:rPr>
              <a:t>Doğrusal Dalgaların Parabolik Engelde Yansıması</a:t>
            </a:r>
            <a:endParaRPr lang="tr-TR" sz="1600" dirty="0">
              <a:latin typeface="Calibri" pitchFamily="34" charset="0"/>
              <a:cs typeface="Calibri" pitchFamily="34" charset="0"/>
            </a:endParaRPr>
          </a:p>
        </p:txBody>
      </p:sp>
      <p:sp>
        <p:nvSpPr>
          <p:cNvPr id="6" name="5 Metin kutusu"/>
          <p:cNvSpPr txBox="1"/>
          <p:nvPr/>
        </p:nvSpPr>
        <p:spPr>
          <a:xfrm>
            <a:off x="3357554" y="6143644"/>
            <a:ext cx="5000660" cy="369332"/>
          </a:xfrm>
          <a:prstGeom prst="rect">
            <a:avLst/>
          </a:prstGeom>
          <a:noFill/>
        </p:spPr>
        <p:txBody>
          <a:bodyPr wrap="square" rtlCol="0">
            <a:spAutoFit/>
          </a:bodyPr>
          <a:lstStyle/>
          <a:p>
            <a:pPr>
              <a:buFont typeface="Wingdings" pitchFamily="2" charset="2"/>
              <a:buChar char="ü"/>
            </a:pPr>
            <a:r>
              <a:rPr lang="tr-TR" dirty="0" smtClean="0">
                <a:latin typeface="Calibri" pitchFamily="34" charset="0"/>
                <a:cs typeface="Calibri" pitchFamily="34" charset="0"/>
              </a:rPr>
              <a:t>Işığın  parabolik zeminde yansıması </a:t>
            </a:r>
            <a:endParaRPr lang="tr-TR" dirty="0">
              <a:latin typeface="Calibri" pitchFamily="34" charset="0"/>
              <a:cs typeface="Calibri" pitchFamily="34" charset="0"/>
            </a:endParaRPr>
          </a:p>
        </p:txBody>
      </p:sp>
      <p:sp>
        <p:nvSpPr>
          <p:cNvPr id="10" name="9 Metin kutusu"/>
          <p:cNvSpPr txBox="1"/>
          <p:nvPr/>
        </p:nvSpPr>
        <p:spPr>
          <a:xfrm>
            <a:off x="2857488" y="3714752"/>
            <a:ext cx="5572164" cy="1323439"/>
          </a:xfrm>
          <a:prstGeom prst="rect">
            <a:avLst/>
          </a:prstGeom>
          <a:noFill/>
        </p:spPr>
        <p:txBody>
          <a:bodyPr wrap="square" rtlCol="0">
            <a:spAutoFit/>
          </a:bodyPr>
          <a:lstStyle/>
          <a:p>
            <a:endParaRPr lang="tr-TR" sz="1600" dirty="0" smtClean="0">
              <a:latin typeface="Calibri" pitchFamily="34" charset="0"/>
              <a:cs typeface="Calibri" pitchFamily="34" charset="0"/>
            </a:endParaRPr>
          </a:p>
          <a:p>
            <a:endParaRPr lang="tr-TR" sz="1600" dirty="0" smtClean="0">
              <a:latin typeface="Calibri" pitchFamily="34" charset="0"/>
              <a:cs typeface="Calibri" pitchFamily="34" charset="0"/>
            </a:endParaRPr>
          </a:p>
          <a:p>
            <a:endParaRPr lang="tr-TR" sz="1600" dirty="0" smtClean="0">
              <a:latin typeface="Calibri" pitchFamily="34" charset="0"/>
              <a:cs typeface="Calibri" pitchFamily="34" charset="0"/>
            </a:endParaRPr>
          </a:p>
          <a:p>
            <a:endParaRPr lang="tr-TR" sz="1600" dirty="0" smtClean="0">
              <a:latin typeface="Calibri" pitchFamily="34" charset="0"/>
              <a:cs typeface="Calibri" pitchFamily="34" charset="0"/>
            </a:endParaRPr>
          </a:p>
          <a:p>
            <a:endParaRPr lang="tr-TR" sz="1600" dirty="0">
              <a:latin typeface="Calibri" pitchFamily="34" charset="0"/>
              <a:cs typeface="Calibri" pitchFamily="34" charset="0"/>
            </a:endParaRPr>
          </a:p>
        </p:txBody>
      </p:sp>
      <p:sp>
        <p:nvSpPr>
          <p:cNvPr id="11" name="10 Metin kutusu"/>
          <p:cNvSpPr txBox="1"/>
          <p:nvPr/>
        </p:nvSpPr>
        <p:spPr>
          <a:xfrm>
            <a:off x="357158" y="2214553"/>
            <a:ext cx="2571768"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rgbClr val="92D050"/>
                </a:solidFill>
              </a:rPr>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13" name="12 Dikdörtgen"/>
          <p:cNvSpPr/>
          <p:nvPr/>
        </p:nvSpPr>
        <p:spPr>
          <a:xfrm>
            <a:off x="2928926" y="4143380"/>
            <a:ext cx="6215074" cy="369332"/>
          </a:xfrm>
          <a:prstGeom prst="rect">
            <a:avLst/>
          </a:prstGeom>
        </p:spPr>
        <p:txBody>
          <a:bodyPr wrap="square">
            <a:spAutoFit/>
          </a:bodyPr>
          <a:lstStyle/>
          <a:p>
            <a:r>
              <a:rPr lang="tr-TR" dirty="0" smtClean="0">
                <a:latin typeface="Calibri" pitchFamily="34" charset="0"/>
                <a:cs typeface="Calibri" pitchFamily="34" charset="0"/>
              </a:rPr>
              <a:t> </a:t>
            </a:r>
            <a:endParaRPr lang="tr-TR" dirty="0"/>
          </a:p>
        </p:txBody>
      </p:sp>
      <p:pic>
        <p:nvPicPr>
          <p:cNvPr id="12" name="11 İçerik Yer Tutucusu" descr="cukur_tumsek_dalga_yansima.jpg"/>
          <p:cNvPicPr>
            <a:picLocks noGrp="1"/>
          </p:cNvPicPr>
          <p:nvPr>
            <p:ph idx="1"/>
          </p:nvPr>
        </p:nvPicPr>
        <p:blipFill>
          <a:blip r:embed="rId2"/>
          <a:srcRect l="7710" t="34363" r="64614" b="16112"/>
          <a:stretch>
            <a:fillRect/>
          </a:stretch>
        </p:blipFill>
        <p:spPr>
          <a:xfrm>
            <a:off x="3286116" y="2428868"/>
            <a:ext cx="1928826" cy="2474559"/>
          </a:xfrm>
          <a:prstGeom prst="rect">
            <a:avLst/>
          </a:prstGeom>
        </p:spPr>
      </p:pic>
      <p:pic>
        <p:nvPicPr>
          <p:cNvPr id="14" name="13 Resim"/>
          <p:cNvPicPr/>
          <p:nvPr/>
        </p:nvPicPr>
        <p:blipFill>
          <a:blip r:embed="rId3"/>
          <a:srcRect l="52618" t="12793" r="23721" b="57703"/>
          <a:stretch>
            <a:fillRect/>
          </a:stretch>
        </p:blipFill>
        <p:spPr bwMode="auto">
          <a:xfrm>
            <a:off x="4143372" y="2714620"/>
            <a:ext cx="642942" cy="642942"/>
          </a:xfrm>
          <a:prstGeom prst="rect">
            <a:avLst/>
          </a:prstGeom>
          <a:noFill/>
          <a:ln w="9525">
            <a:noFill/>
            <a:miter lim="800000"/>
            <a:headEnd/>
            <a:tailEnd/>
          </a:ln>
          <a:effectLst/>
        </p:spPr>
      </p:pic>
      <p:pic>
        <p:nvPicPr>
          <p:cNvPr id="15" name="14 Resim" descr="cukur_tumsek_dalga_yansima.jpg"/>
          <p:cNvPicPr/>
          <p:nvPr/>
        </p:nvPicPr>
        <p:blipFill>
          <a:blip r:embed="rId2"/>
          <a:srcRect l="43009" t="61197" r="42201" b="18369"/>
          <a:stretch>
            <a:fillRect/>
          </a:stretch>
        </p:blipFill>
        <p:spPr>
          <a:xfrm>
            <a:off x="4143372" y="4000504"/>
            <a:ext cx="547603" cy="601422"/>
          </a:xfrm>
          <a:prstGeom prst="rect">
            <a:avLst/>
          </a:prstGeom>
        </p:spPr>
      </p:pic>
      <p:pic>
        <p:nvPicPr>
          <p:cNvPr id="16" name="15 Resim" descr="aynalar"/>
          <p:cNvPicPr/>
          <p:nvPr/>
        </p:nvPicPr>
        <p:blipFill>
          <a:blip r:embed="rId4"/>
          <a:srcRect l="56243" t="5791" r="-2306" b="21121"/>
          <a:stretch>
            <a:fillRect/>
          </a:stretch>
        </p:blipFill>
        <p:spPr bwMode="auto">
          <a:xfrm>
            <a:off x="5500694" y="2285992"/>
            <a:ext cx="1571636" cy="1214446"/>
          </a:xfrm>
          <a:prstGeom prst="rect">
            <a:avLst/>
          </a:prstGeom>
          <a:noFill/>
          <a:ln w="9525">
            <a:solidFill>
              <a:srgbClr val="002060"/>
            </a:solidFill>
            <a:miter lim="800000"/>
            <a:headEnd/>
            <a:tailEnd/>
          </a:ln>
        </p:spPr>
      </p:pic>
      <p:pic>
        <p:nvPicPr>
          <p:cNvPr id="17" name="16 Resim" descr="aynalar"/>
          <p:cNvPicPr/>
          <p:nvPr/>
        </p:nvPicPr>
        <p:blipFill>
          <a:blip r:embed="rId5"/>
          <a:srcRect l="45204" t="7335" r="2335" b="15790"/>
          <a:stretch>
            <a:fillRect/>
          </a:stretch>
        </p:blipFill>
        <p:spPr bwMode="auto">
          <a:xfrm>
            <a:off x="5500694" y="3500438"/>
            <a:ext cx="1571636" cy="1357322"/>
          </a:xfrm>
          <a:prstGeom prst="rect">
            <a:avLst/>
          </a:prstGeom>
          <a:noFill/>
          <a:ln w="9525">
            <a:solidFill>
              <a:srgbClr val="002060"/>
            </a:solidFill>
            <a:miter lim="800000"/>
            <a:headEnd/>
            <a:tailEnd/>
          </a:ln>
        </p:spPr>
      </p:pic>
      <p:sp>
        <p:nvSpPr>
          <p:cNvPr id="18" name="17 Metin kutusu"/>
          <p:cNvSpPr txBox="1"/>
          <p:nvPr/>
        </p:nvSpPr>
        <p:spPr>
          <a:xfrm>
            <a:off x="4000496" y="2214554"/>
            <a:ext cx="1071570" cy="307777"/>
          </a:xfrm>
          <a:prstGeom prst="rect">
            <a:avLst/>
          </a:prstGeom>
          <a:noFill/>
        </p:spPr>
        <p:txBody>
          <a:bodyPr wrap="square" rtlCol="0">
            <a:spAutoFit/>
          </a:bodyPr>
          <a:lstStyle/>
          <a:p>
            <a:r>
              <a:rPr lang="tr-TR" sz="1400" dirty="0" smtClean="0">
                <a:latin typeface="Calibri" pitchFamily="34" charset="0"/>
                <a:cs typeface="Calibri" pitchFamily="34" charset="0"/>
              </a:rPr>
              <a:t>Çukur engel</a:t>
            </a:r>
            <a:endParaRPr lang="tr-TR" sz="1400" dirty="0">
              <a:latin typeface="Calibri" pitchFamily="34" charset="0"/>
              <a:cs typeface="Calibri" pitchFamily="34" charset="0"/>
            </a:endParaRPr>
          </a:p>
        </p:txBody>
      </p:sp>
      <p:sp>
        <p:nvSpPr>
          <p:cNvPr id="19" name="18 Metin kutusu"/>
          <p:cNvSpPr txBox="1"/>
          <p:nvPr/>
        </p:nvSpPr>
        <p:spPr>
          <a:xfrm>
            <a:off x="4071934" y="4857760"/>
            <a:ext cx="1214446" cy="307777"/>
          </a:xfrm>
          <a:prstGeom prst="rect">
            <a:avLst/>
          </a:prstGeom>
          <a:noFill/>
        </p:spPr>
        <p:txBody>
          <a:bodyPr wrap="square" rtlCol="0">
            <a:spAutoFit/>
          </a:bodyPr>
          <a:lstStyle/>
          <a:p>
            <a:r>
              <a:rPr lang="tr-TR" sz="1400" dirty="0" smtClean="0">
                <a:latin typeface="Calibri" pitchFamily="34" charset="0"/>
                <a:cs typeface="Calibri" pitchFamily="34" charset="0"/>
              </a:rPr>
              <a:t>Tümsek engel</a:t>
            </a:r>
            <a:endParaRPr lang="tr-TR" sz="1400" dirty="0">
              <a:latin typeface="Calibri" pitchFamily="34" charset="0"/>
              <a:cs typeface="Calibri" pitchFamily="34" charset="0"/>
            </a:endParaRPr>
          </a:p>
        </p:txBody>
      </p:sp>
      <p:sp>
        <p:nvSpPr>
          <p:cNvPr id="21" name="20 Metin kutusu"/>
          <p:cNvSpPr txBox="1"/>
          <p:nvPr/>
        </p:nvSpPr>
        <p:spPr>
          <a:xfrm>
            <a:off x="3500430" y="5357826"/>
            <a:ext cx="4572032" cy="584775"/>
          </a:xfrm>
          <a:prstGeom prst="rect">
            <a:avLst/>
          </a:prstGeom>
          <a:noFill/>
        </p:spPr>
        <p:txBody>
          <a:bodyPr wrap="square" rtlCol="0">
            <a:spAutoFit/>
          </a:bodyPr>
          <a:lstStyle/>
          <a:p>
            <a:r>
              <a:rPr lang="tr-TR" sz="1600" dirty="0" smtClean="0">
                <a:latin typeface="Calibri" pitchFamily="34" charset="0"/>
                <a:cs typeface="Calibri" pitchFamily="34" charset="0"/>
              </a:rPr>
              <a:t>Işığın parabolik bir yüzeyle karşılaşınca da tıpkı su dalgası gibi davrandığını söylemek mümkündür.</a:t>
            </a:r>
            <a:endParaRPr lang="tr-TR"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latin typeface="Calibri" pitchFamily="34" charset="0"/>
                <a:cs typeface="Calibri" pitchFamily="34" charset="0"/>
              </a:rPr>
              <a:t>Anlaşılmayan bir şey var mı?</a:t>
            </a:r>
            <a:endParaRPr lang="tr-TR"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Işığın Yansıması</a:t>
            </a:r>
            <a:endParaRPr lang="tr-TR" dirty="0"/>
          </a:p>
        </p:txBody>
      </p:sp>
      <p:sp>
        <p:nvSpPr>
          <p:cNvPr id="3" name="2 İçerik Yer Tutucusu"/>
          <p:cNvSpPr>
            <a:spLocks noGrp="1"/>
          </p:cNvSpPr>
          <p:nvPr>
            <p:ph idx="1"/>
          </p:nvPr>
        </p:nvSpPr>
        <p:spPr>
          <a:xfrm>
            <a:off x="2857488" y="2000240"/>
            <a:ext cx="5829312" cy="4574296"/>
          </a:xfrm>
        </p:spPr>
        <p:txBody>
          <a:bodyPr>
            <a:normAutofit fontScale="62500" lnSpcReduction="20000"/>
          </a:bodyPr>
          <a:lstStyle/>
          <a:p>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sz="1800" dirty="0" smtClean="0">
              <a:solidFill>
                <a:srgbClr val="00B050"/>
              </a:solidFill>
              <a:latin typeface="Calibri" pitchFamily="34" charset="0"/>
              <a:cs typeface="Calibri" pitchFamily="34" charset="0"/>
            </a:endParaRPr>
          </a:p>
          <a:p>
            <a:pPr>
              <a:buNone/>
            </a:pPr>
            <a:r>
              <a:rPr lang="tr-TR" sz="2600" dirty="0" err="1" smtClean="0">
                <a:solidFill>
                  <a:srgbClr val="00B050"/>
                </a:solidFill>
                <a:latin typeface="Calibri" pitchFamily="34" charset="0"/>
                <a:cs typeface="Calibri" pitchFamily="34" charset="0"/>
              </a:rPr>
              <a:t>Kital’ül</a:t>
            </a:r>
            <a:r>
              <a:rPr lang="tr-TR" sz="2600" dirty="0" smtClean="0">
                <a:solidFill>
                  <a:srgbClr val="00B050"/>
                </a:solidFill>
                <a:latin typeface="Calibri" pitchFamily="34" charset="0"/>
                <a:cs typeface="Calibri" pitchFamily="34" charset="0"/>
              </a:rPr>
              <a:t> </a:t>
            </a:r>
            <a:r>
              <a:rPr lang="tr-TR" sz="2600" dirty="0" err="1" smtClean="0">
                <a:solidFill>
                  <a:srgbClr val="00B050"/>
                </a:solidFill>
                <a:latin typeface="Calibri" pitchFamily="34" charset="0"/>
                <a:cs typeface="Calibri" pitchFamily="34" charset="0"/>
              </a:rPr>
              <a:t>Menazir</a:t>
            </a:r>
            <a:r>
              <a:rPr lang="tr-TR" sz="2600" dirty="0" smtClean="0">
                <a:solidFill>
                  <a:srgbClr val="00B050"/>
                </a:solidFill>
                <a:latin typeface="Calibri" pitchFamily="34" charset="0"/>
                <a:cs typeface="Calibri" pitchFamily="34" charset="0"/>
              </a:rPr>
              <a:t> </a:t>
            </a:r>
            <a:r>
              <a:rPr lang="tr-TR" sz="2600" dirty="0" smtClean="0">
                <a:latin typeface="Calibri" pitchFamily="34" charset="0"/>
                <a:cs typeface="Calibri" pitchFamily="34" charset="0"/>
              </a:rPr>
              <a:t>(Görüntüler)</a:t>
            </a:r>
            <a:r>
              <a:rPr lang="en-US" sz="2600" dirty="0" smtClean="0">
                <a:latin typeface="Calibri" pitchFamily="34" charset="0"/>
                <a:cs typeface="Calibri" pitchFamily="34" charset="0"/>
              </a:rPr>
              <a:t> </a:t>
            </a:r>
            <a:r>
              <a:rPr lang="tr-TR" sz="2600" dirty="0" smtClean="0">
                <a:latin typeface="Calibri" pitchFamily="34" charset="0"/>
                <a:cs typeface="Calibri" pitchFamily="34" charset="0"/>
              </a:rPr>
              <a:t>adlı </a:t>
            </a:r>
          </a:p>
          <a:p>
            <a:pPr>
              <a:buNone/>
            </a:pPr>
            <a:r>
              <a:rPr lang="tr-TR" sz="2600" dirty="0" smtClean="0">
                <a:latin typeface="Calibri" pitchFamily="34" charset="0"/>
                <a:cs typeface="Calibri" pitchFamily="34" charset="0"/>
              </a:rPr>
              <a:t>kitabında ışık, yansıma,</a:t>
            </a:r>
            <a:r>
              <a:rPr lang="en-US" sz="2600" dirty="0" smtClean="0">
                <a:latin typeface="Calibri" pitchFamily="34" charset="0"/>
                <a:cs typeface="Calibri" pitchFamily="34" charset="0"/>
              </a:rPr>
              <a:t> </a:t>
            </a:r>
            <a:r>
              <a:rPr lang="tr-TR" sz="2600" dirty="0" smtClean="0">
                <a:latin typeface="Calibri" pitchFamily="34" charset="0"/>
                <a:cs typeface="Calibri" pitchFamily="34" charset="0"/>
              </a:rPr>
              <a:t>görmenin nasıl </a:t>
            </a:r>
          </a:p>
          <a:p>
            <a:pPr>
              <a:buNone/>
            </a:pPr>
            <a:r>
              <a:rPr lang="tr-TR" sz="2600" dirty="0" smtClean="0">
                <a:latin typeface="Calibri" pitchFamily="34" charset="0"/>
                <a:cs typeface="Calibri" pitchFamily="34" charset="0"/>
              </a:rPr>
              <a:t>olduğu, kırılma olaylarını  ve gözün </a:t>
            </a:r>
          </a:p>
          <a:p>
            <a:pPr>
              <a:buNone/>
            </a:pPr>
            <a:r>
              <a:rPr lang="tr-TR" sz="2600" dirty="0" smtClean="0">
                <a:latin typeface="Calibri" pitchFamily="34" charset="0"/>
                <a:cs typeface="Calibri" pitchFamily="34" charset="0"/>
              </a:rPr>
              <a:t>anatomisini çizim ve açıklamalarla</a:t>
            </a:r>
          </a:p>
          <a:p>
            <a:pPr>
              <a:buNone/>
            </a:pPr>
            <a:r>
              <a:rPr lang="tr-TR" sz="2600" dirty="0" smtClean="0">
                <a:latin typeface="Calibri" pitchFamily="34" charset="0"/>
                <a:cs typeface="Calibri" pitchFamily="34" charset="0"/>
              </a:rPr>
              <a:t>anlatmıştır. Dünyaca optiğin babası </a:t>
            </a:r>
          </a:p>
          <a:p>
            <a:pPr>
              <a:buNone/>
            </a:pPr>
            <a:r>
              <a:rPr lang="tr-TR" sz="2600" dirty="0" smtClean="0">
                <a:latin typeface="Calibri" pitchFamily="34" charset="0"/>
                <a:cs typeface="Calibri" pitchFamily="34" charset="0"/>
              </a:rPr>
              <a:t>olarak bilinen </a:t>
            </a:r>
            <a:r>
              <a:rPr lang="tr-TR" sz="2600" dirty="0" err="1" smtClean="0">
                <a:latin typeface="Calibri" pitchFamily="34" charset="0"/>
                <a:cs typeface="Calibri" pitchFamily="34" charset="0"/>
              </a:rPr>
              <a:t>İbni</a:t>
            </a:r>
            <a:r>
              <a:rPr lang="tr-TR" sz="2600" dirty="0" smtClean="0">
                <a:latin typeface="Calibri" pitchFamily="34" charset="0"/>
                <a:cs typeface="Calibri" pitchFamily="34" charset="0"/>
              </a:rPr>
              <a:t> Heysem fotoğrafın ilk</a:t>
            </a:r>
          </a:p>
          <a:p>
            <a:pPr>
              <a:buNone/>
            </a:pPr>
            <a:r>
              <a:rPr lang="tr-TR" sz="2600" dirty="0" smtClean="0">
                <a:latin typeface="Calibri" pitchFamily="34" charset="0"/>
                <a:cs typeface="Calibri" pitchFamily="34" charset="0"/>
              </a:rPr>
              <a:t>modelini, karanlık odayı ilk defa kullanan</a:t>
            </a:r>
          </a:p>
          <a:p>
            <a:pPr>
              <a:buNone/>
            </a:pPr>
            <a:r>
              <a:rPr lang="tr-TR" sz="2600" dirty="0" smtClean="0">
                <a:latin typeface="Calibri" pitchFamily="34" charset="0"/>
                <a:cs typeface="Calibri" pitchFamily="34" charset="0"/>
              </a:rPr>
              <a:t>ve gözlüğü de ilk defa bulan</a:t>
            </a:r>
          </a:p>
          <a:p>
            <a:pPr>
              <a:buNone/>
            </a:pPr>
            <a:r>
              <a:rPr lang="tr-TR" sz="2600" dirty="0" smtClean="0">
                <a:latin typeface="Calibri" pitchFamily="34" charset="0"/>
                <a:cs typeface="Calibri" pitchFamily="34" charset="0"/>
              </a:rPr>
              <a:t> bilim insanıdır. </a:t>
            </a:r>
          </a:p>
          <a:p>
            <a:pPr>
              <a:buNone/>
            </a:pPr>
            <a:endParaRPr lang="tr-TR" sz="1800" dirty="0" smtClean="0">
              <a:latin typeface="Calibri" pitchFamily="34" charset="0"/>
              <a:cs typeface="Calibri" pitchFamily="34" charset="0"/>
            </a:endParaRPr>
          </a:p>
          <a:p>
            <a:pPr>
              <a:buNone/>
            </a:pPr>
            <a:endParaRPr lang="tr-TR" sz="2400"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                </a:t>
            </a:r>
          </a:p>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                                                             </a:t>
            </a:r>
          </a:p>
          <a:p>
            <a:endParaRPr lang="tr-TR" dirty="0" smtClean="0">
              <a:latin typeface="Calibri" pitchFamily="34" charset="0"/>
              <a:cs typeface="Calibri" pitchFamily="34" charset="0"/>
            </a:endParaRPr>
          </a:p>
          <a:p>
            <a:pPr>
              <a:buNone/>
            </a:pPr>
            <a:endParaRPr lang="tr-TR" dirty="0">
              <a:latin typeface="Calibri" pitchFamily="34" charset="0"/>
              <a:cs typeface="Calibri" pitchFamily="34" charset="0"/>
            </a:endParaRPr>
          </a:p>
        </p:txBody>
      </p:sp>
      <p:pic>
        <p:nvPicPr>
          <p:cNvPr id="4" name="3 Resim" descr="1458737.jpg">
            <a:hlinkClick r:id="rId3"/>
          </p:cNvPr>
          <p:cNvPicPr>
            <a:picLocks noChangeAspect="1"/>
          </p:cNvPicPr>
          <p:nvPr/>
        </p:nvPicPr>
        <p:blipFill>
          <a:blip r:embed="rId4"/>
          <a:stretch>
            <a:fillRect/>
          </a:stretch>
        </p:blipFill>
        <p:spPr>
          <a:xfrm>
            <a:off x="6643702" y="2285992"/>
            <a:ext cx="2193872" cy="2786082"/>
          </a:xfrm>
          <a:prstGeom prst="rect">
            <a:avLst/>
          </a:prstGeom>
        </p:spPr>
      </p:pic>
      <p:sp>
        <p:nvSpPr>
          <p:cNvPr id="7" name="6 Dikdörtgen"/>
          <p:cNvSpPr/>
          <p:nvPr/>
        </p:nvSpPr>
        <p:spPr>
          <a:xfrm>
            <a:off x="6087606" y="5492069"/>
            <a:ext cx="3219916" cy="584775"/>
          </a:xfrm>
          <a:prstGeom prst="rect">
            <a:avLst/>
          </a:prstGeom>
        </p:spPr>
        <p:txBody>
          <a:bodyPr wrap="square">
            <a:spAutoFit/>
          </a:bodyPr>
          <a:lstStyle/>
          <a:p>
            <a:pPr>
              <a:buNone/>
            </a:pPr>
            <a:r>
              <a:rPr lang="tr-TR" sz="1600" dirty="0" smtClean="0">
                <a:latin typeface="Calibri" pitchFamily="34" charset="0"/>
                <a:cs typeface="Calibri" pitchFamily="34" charset="0"/>
              </a:rPr>
              <a:t>Muhammed bin Hasan </a:t>
            </a:r>
            <a:r>
              <a:rPr lang="tr-TR" sz="1600" dirty="0" err="1" smtClean="0">
                <a:latin typeface="Calibri" pitchFamily="34" charset="0"/>
                <a:cs typeface="Calibri" pitchFamily="34" charset="0"/>
              </a:rPr>
              <a:t>İbni</a:t>
            </a:r>
            <a:r>
              <a:rPr lang="tr-TR" sz="1600" dirty="0" smtClean="0">
                <a:latin typeface="Calibri" pitchFamily="34" charset="0"/>
                <a:cs typeface="Calibri" pitchFamily="34" charset="0"/>
              </a:rPr>
              <a:t> Heysem</a:t>
            </a:r>
          </a:p>
          <a:p>
            <a:pPr algn="ctr">
              <a:buNone/>
            </a:pPr>
            <a:r>
              <a:rPr lang="tr-TR" sz="1600" dirty="0" smtClean="0">
                <a:latin typeface="Calibri" pitchFamily="34" charset="0"/>
                <a:cs typeface="Calibri" pitchFamily="34" charset="0"/>
              </a:rPr>
              <a:t>(</a:t>
            </a:r>
            <a:r>
              <a:rPr lang="tr-TR" sz="1600" dirty="0" err="1" smtClean="0">
                <a:latin typeface="Calibri" pitchFamily="34" charset="0"/>
                <a:cs typeface="Calibri" pitchFamily="34" charset="0"/>
              </a:rPr>
              <a:t>Alhazen</a:t>
            </a:r>
            <a:r>
              <a:rPr lang="tr-TR" sz="1600" dirty="0" smtClean="0">
                <a:latin typeface="Calibri" pitchFamily="34" charset="0"/>
                <a:cs typeface="Calibri" pitchFamily="34" charset="0"/>
              </a:rPr>
              <a:t>) (965- 1051)</a:t>
            </a:r>
          </a:p>
        </p:txBody>
      </p:sp>
      <p:sp>
        <p:nvSpPr>
          <p:cNvPr id="9" name="8 Metin kutusu"/>
          <p:cNvSpPr txBox="1"/>
          <p:nvPr/>
        </p:nvSpPr>
        <p:spPr>
          <a:xfrm>
            <a:off x="6061845" y="5107250"/>
            <a:ext cx="3357586" cy="553998"/>
          </a:xfrm>
          <a:prstGeom prst="rect">
            <a:avLst/>
          </a:prstGeom>
          <a:noFill/>
        </p:spPr>
        <p:txBody>
          <a:bodyPr wrap="square" rtlCol="0">
            <a:spAutoFit/>
          </a:bodyPr>
          <a:lstStyle/>
          <a:p>
            <a:r>
              <a:rPr lang="tr-TR" sz="1000" dirty="0">
                <a:hlinkClick r:id="rId3"/>
              </a:rPr>
              <a:t>https://</a:t>
            </a:r>
            <a:r>
              <a:rPr lang="tr-TR" sz="1000" dirty="0" smtClean="0">
                <a:hlinkClick r:id="rId3"/>
              </a:rPr>
              <a:t>www.youtube.com/watch?v=RMLaA44U-UY</a:t>
            </a:r>
            <a:endParaRPr lang="en-US" sz="1000" dirty="0" smtClean="0"/>
          </a:p>
          <a:p>
            <a:r>
              <a:rPr lang="tr-TR" sz="1000" dirty="0">
                <a:hlinkClick r:id="rId5"/>
              </a:rPr>
              <a:t>https://</a:t>
            </a:r>
            <a:r>
              <a:rPr lang="tr-TR" sz="1000" dirty="0" smtClean="0">
                <a:hlinkClick r:id="rId5"/>
              </a:rPr>
              <a:t>www.youtube.com/watch?v=Og3GWJns-2g</a:t>
            </a:r>
            <a:endParaRPr lang="en-US" sz="1000" dirty="0" smtClean="0"/>
          </a:p>
          <a:p>
            <a:endParaRPr lang="tr-TR" sz="1000" dirty="0"/>
          </a:p>
        </p:txBody>
      </p:sp>
      <p:sp>
        <p:nvSpPr>
          <p:cNvPr id="10" name="9 Metin kutusu"/>
          <p:cNvSpPr txBox="1"/>
          <p:nvPr/>
        </p:nvSpPr>
        <p:spPr>
          <a:xfrm>
            <a:off x="357158" y="2143116"/>
            <a:ext cx="2571768"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rgbClr val="92D050"/>
                </a:solidFill>
              </a:rPr>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1071570"/>
          </a:xfrm>
        </p:spPr>
        <p:txBody>
          <a:bodyPr/>
          <a:lstStyle/>
          <a:p>
            <a:pPr algn="ctr"/>
            <a:r>
              <a:rPr lang="tr-TR" dirty="0" smtClean="0"/>
              <a:t>Işığın Yansıması </a:t>
            </a:r>
            <a:endParaRPr lang="tr-TR" dirty="0"/>
          </a:p>
        </p:txBody>
      </p:sp>
      <p:sp>
        <p:nvSpPr>
          <p:cNvPr id="9" name="8 Metin kutusu"/>
          <p:cNvSpPr txBox="1"/>
          <p:nvPr/>
        </p:nvSpPr>
        <p:spPr>
          <a:xfrm>
            <a:off x="5286380" y="1928802"/>
            <a:ext cx="714380" cy="707886"/>
          </a:xfrm>
          <a:prstGeom prst="rect">
            <a:avLst/>
          </a:prstGeom>
          <a:noFill/>
        </p:spPr>
        <p:txBody>
          <a:bodyPr wrap="square" rtlCol="0">
            <a:spAutoFit/>
          </a:bodyPr>
          <a:lstStyle/>
          <a:p>
            <a:r>
              <a:rPr lang="tr-TR" dirty="0" smtClean="0"/>
              <a:t>A </a:t>
            </a:r>
            <a:r>
              <a:rPr lang="tr-TR" sz="4000" dirty="0" smtClean="0"/>
              <a:t>.</a:t>
            </a:r>
            <a:endParaRPr lang="tr-TR" dirty="0"/>
          </a:p>
        </p:txBody>
      </p:sp>
      <p:sp>
        <p:nvSpPr>
          <p:cNvPr id="10" name="9 Metin kutusu"/>
          <p:cNvSpPr txBox="1"/>
          <p:nvPr/>
        </p:nvSpPr>
        <p:spPr>
          <a:xfrm>
            <a:off x="7858148" y="1285860"/>
            <a:ext cx="571504" cy="707886"/>
          </a:xfrm>
          <a:prstGeom prst="rect">
            <a:avLst/>
          </a:prstGeom>
          <a:noFill/>
        </p:spPr>
        <p:txBody>
          <a:bodyPr wrap="square" rtlCol="0">
            <a:spAutoFit/>
          </a:bodyPr>
          <a:lstStyle/>
          <a:p>
            <a:r>
              <a:rPr lang="tr-TR" dirty="0"/>
              <a:t>B</a:t>
            </a:r>
            <a:r>
              <a:rPr lang="tr-TR" sz="4000" dirty="0" smtClean="0"/>
              <a:t>.</a:t>
            </a:r>
            <a:endParaRPr lang="tr-TR" dirty="0"/>
          </a:p>
        </p:txBody>
      </p:sp>
      <p:cxnSp>
        <p:nvCxnSpPr>
          <p:cNvPr id="12" name="11 Düz Ok Bağlayıcısı"/>
          <p:cNvCxnSpPr/>
          <p:nvPr/>
        </p:nvCxnSpPr>
        <p:spPr>
          <a:xfrm flipV="1">
            <a:off x="5715008" y="1857364"/>
            <a:ext cx="235745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5143504" y="5143512"/>
            <a:ext cx="3429024"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Metin kutusu"/>
          <p:cNvSpPr txBox="1"/>
          <p:nvPr/>
        </p:nvSpPr>
        <p:spPr>
          <a:xfrm>
            <a:off x="5643570" y="3929066"/>
            <a:ext cx="785818" cy="646331"/>
          </a:xfrm>
          <a:prstGeom prst="rect">
            <a:avLst/>
          </a:prstGeom>
          <a:noFill/>
        </p:spPr>
        <p:txBody>
          <a:bodyPr wrap="square" rtlCol="0">
            <a:spAutoFit/>
          </a:bodyPr>
          <a:lstStyle/>
          <a:p>
            <a:r>
              <a:rPr lang="tr-TR" dirty="0" smtClean="0"/>
              <a:t>A </a:t>
            </a:r>
            <a:r>
              <a:rPr lang="tr-TR" sz="3600" dirty="0" smtClean="0"/>
              <a:t>.</a:t>
            </a:r>
            <a:endParaRPr lang="tr-TR" sz="3600" dirty="0"/>
          </a:p>
        </p:txBody>
      </p:sp>
      <p:sp>
        <p:nvSpPr>
          <p:cNvPr id="17" name="16 Metin kutusu"/>
          <p:cNvSpPr txBox="1"/>
          <p:nvPr/>
        </p:nvSpPr>
        <p:spPr>
          <a:xfrm>
            <a:off x="8143900" y="3214686"/>
            <a:ext cx="571504" cy="707886"/>
          </a:xfrm>
          <a:prstGeom prst="rect">
            <a:avLst/>
          </a:prstGeom>
          <a:noFill/>
        </p:spPr>
        <p:txBody>
          <a:bodyPr wrap="square" rtlCol="0">
            <a:spAutoFit/>
          </a:bodyPr>
          <a:lstStyle/>
          <a:p>
            <a:r>
              <a:rPr lang="tr-TR" dirty="0" smtClean="0"/>
              <a:t>B </a:t>
            </a:r>
            <a:r>
              <a:rPr lang="tr-TR" sz="4000" dirty="0" smtClean="0"/>
              <a:t>.</a:t>
            </a:r>
            <a:endParaRPr lang="tr-TR" dirty="0"/>
          </a:p>
        </p:txBody>
      </p:sp>
      <p:sp>
        <p:nvSpPr>
          <p:cNvPr id="18" name="17 Metin kutusu"/>
          <p:cNvSpPr txBox="1"/>
          <p:nvPr/>
        </p:nvSpPr>
        <p:spPr>
          <a:xfrm>
            <a:off x="8143900" y="5857892"/>
            <a:ext cx="642942" cy="707886"/>
          </a:xfrm>
          <a:prstGeom prst="rect">
            <a:avLst/>
          </a:prstGeom>
          <a:noFill/>
        </p:spPr>
        <p:txBody>
          <a:bodyPr wrap="square" rtlCol="0">
            <a:spAutoFit/>
          </a:bodyPr>
          <a:lstStyle/>
          <a:p>
            <a:r>
              <a:rPr lang="tr-TR" dirty="0" smtClean="0"/>
              <a:t>B’</a:t>
            </a:r>
            <a:r>
              <a:rPr lang="tr-TR" sz="4000" dirty="0" smtClean="0"/>
              <a:t>.</a:t>
            </a:r>
            <a:endParaRPr lang="tr-TR" dirty="0"/>
          </a:p>
        </p:txBody>
      </p:sp>
      <p:cxnSp>
        <p:nvCxnSpPr>
          <p:cNvPr id="20" name="19 Düz Ok Bağlayıcısı"/>
          <p:cNvCxnSpPr/>
          <p:nvPr/>
        </p:nvCxnSpPr>
        <p:spPr>
          <a:xfrm>
            <a:off x="6072198" y="4357694"/>
            <a:ext cx="2143140" cy="2000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6715140" y="4714884"/>
            <a:ext cx="428628" cy="369332"/>
          </a:xfrm>
          <a:prstGeom prst="rect">
            <a:avLst/>
          </a:prstGeom>
          <a:noFill/>
        </p:spPr>
        <p:txBody>
          <a:bodyPr wrap="square" rtlCol="0">
            <a:spAutoFit/>
          </a:bodyPr>
          <a:lstStyle/>
          <a:p>
            <a:r>
              <a:rPr lang="tr-TR" dirty="0"/>
              <a:t>C</a:t>
            </a:r>
          </a:p>
        </p:txBody>
      </p:sp>
      <p:cxnSp>
        <p:nvCxnSpPr>
          <p:cNvPr id="23" name="22 Düz Ok Bağlayıcısı"/>
          <p:cNvCxnSpPr/>
          <p:nvPr/>
        </p:nvCxnSpPr>
        <p:spPr>
          <a:xfrm flipV="1">
            <a:off x="6786578" y="3786190"/>
            <a:ext cx="1785950"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Metin kutusu"/>
          <p:cNvSpPr txBox="1"/>
          <p:nvPr/>
        </p:nvSpPr>
        <p:spPr>
          <a:xfrm>
            <a:off x="2571736" y="3071810"/>
            <a:ext cx="2500330" cy="2062103"/>
          </a:xfrm>
          <a:prstGeom prst="rect">
            <a:avLst/>
          </a:prstGeom>
          <a:noFill/>
        </p:spPr>
        <p:txBody>
          <a:bodyPr wrap="square" rtlCol="0">
            <a:spAutoFit/>
          </a:bodyPr>
          <a:lstStyle/>
          <a:p>
            <a:endParaRPr lang="tr-TR" sz="1600" dirty="0" smtClean="0"/>
          </a:p>
          <a:p>
            <a:endParaRPr lang="tr-TR" sz="1600" dirty="0" smtClean="0"/>
          </a:p>
          <a:p>
            <a:r>
              <a:rPr lang="tr-TR" sz="1600" dirty="0" smtClean="0">
                <a:latin typeface="Calibri" pitchFamily="34" charset="0"/>
                <a:cs typeface="Calibri" pitchFamily="34" charset="0"/>
              </a:rPr>
              <a:t>Eğer ışık iki nokta arasındaki mesafeyi bir </a:t>
            </a:r>
            <a:r>
              <a:rPr lang="tr-TR" sz="1600" dirty="0" smtClean="0">
                <a:solidFill>
                  <a:srgbClr val="00B050"/>
                </a:solidFill>
                <a:latin typeface="Calibri" pitchFamily="34" charset="0"/>
                <a:cs typeface="Calibri" pitchFamily="34" charset="0"/>
              </a:rPr>
              <a:t>yüzeye çarparak geçerse</a:t>
            </a:r>
            <a:r>
              <a:rPr lang="tr-TR" sz="1600" dirty="0" smtClean="0">
                <a:latin typeface="Calibri" pitchFamily="34" charset="0"/>
                <a:cs typeface="Calibri" pitchFamily="34" charset="0"/>
              </a:rPr>
              <a:t>, en kısa sürede ilerlemesi için </a:t>
            </a:r>
            <a:r>
              <a:rPr lang="tr-TR" sz="1600" dirty="0" smtClean="0">
                <a:solidFill>
                  <a:srgbClr val="00B050"/>
                </a:solidFill>
                <a:latin typeface="Calibri" pitchFamily="34" charset="0"/>
                <a:cs typeface="Calibri" pitchFamily="34" charset="0"/>
              </a:rPr>
              <a:t>yansımanın</a:t>
            </a:r>
            <a:r>
              <a:rPr lang="tr-TR" sz="1600" dirty="0" smtClean="0">
                <a:latin typeface="Calibri" pitchFamily="34" charset="0"/>
                <a:cs typeface="Calibri" pitchFamily="34" charset="0"/>
              </a:rPr>
              <a:t> gerçekleşmesi gerekir.</a:t>
            </a:r>
          </a:p>
        </p:txBody>
      </p:sp>
      <p:sp>
        <p:nvSpPr>
          <p:cNvPr id="22" name="21 Metin kutusu"/>
          <p:cNvSpPr txBox="1"/>
          <p:nvPr/>
        </p:nvSpPr>
        <p:spPr>
          <a:xfrm>
            <a:off x="285720" y="2000240"/>
            <a:ext cx="235745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rgbClr val="92D050"/>
                </a:solidFill>
              </a:rPr>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24" name="23 Dikdörtgen"/>
          <p:cNvSpPr/>
          <p:nvPr/>
        </p:nvSpPr>
        <p:spPr>
          <a:xfrm>
            <a:off x="2571736" y="1643050"/>
            <a:ext cx="2643206" cy="1323439"/>
          </a:xfrm>
          <a:prstGeom prst="rect">
            <a:avLst/>
          </a:prstGeom>
        </p:spPr>
        <p:txBody>
          <a:bodyPr wrap="square">
            <a:spAutoFit/>
          </a:bodyPr>
          <a:lstStyle/>
          <a:p>
            <a:r>
              <a:rPr lang="tr-TR" sz="1600" dirty="0" smtClean="0">
                <a:latin typeface="Calibri" pitchFamily="34" charset="0"/>
                <a:cs typeface="Calibri" pitchFamily="34" charset="0"/>
              </a:rPr>
              <a:t>Bilim insanlarından </a:t>
            </a:r>
            <a:r>
              <a:rPr lang="tr-TR" sz="1600" dirty="0" err="1" smtClean="0">
                <a:latin typeface="Calibri" pitchFamily="34" charset="0"/>
                <a:cs typeface="Calibri" pitchFamily="34" charset="0"/>
              </a:rPr>
              <a:t>Fermat’a</a:t>
            </a:r>
            <a:r>
              <a:rPr lang="tr-TR" sz="1600" dirty="0" smtClean="0">
                <a:latin typeface="Calibri" pitchFamily="34" charset="0"/>
                <a:cs typeface="Calibri" pitchFamily="34" charset="0"/>
              </a:rPr>
              <a:t> göre ışık iki nokta arasındaki mesafeyi </a:t>
            </a:r>
            <a:r>
              <a:rPr lang="tr-TR" sz="1600" dirty="0" smtClean="0">
                <a:solidFill>
                  <a:srgbClr val="00B050"/>
                </a:solidFill>
                <a:latin typeface="Calibri" pitchFamily="34" charset="0"/>
                <a:cs typeface="Calibri" pitchFamily="34" charset="0"/>
              </a:rPr>
              <a:t>en kısa </a:t>
            </a:r>
            <a:r>
              <a:rPr lang="tr-TR" sz="1600" dirty="0" smtClean="0">
                <a:latin typeface="Calibri" pitchFamily="34" charset="0"/>
                <a:cs typeface="Calibri" pitchFamily="34" charset="0"/>
              </a:rPr>
              <a:t>sürede alır. Böylece de ışığın </a:t>
            </a:r>
            <a:r>
              <a:rPr lang="tr-TR" sz="1600" dirty="0" smtClean="0">
                <a:solidFill>
                  <a:srgbClr val="00B050"/>
                </a:solidFill>
                <a:latin typeface="Calibri" pitchFamily="34" charset="0"/>
                <a:cs typeface="Calibri" pitchFamily="34" charset="0"/>
              </a:rPr>
              <a:t>doğrusal bir yörünge </a:t>
            </a:r>
            <a:r>
              <a:rPr lang="tr-TR" sz="1600" dirty="0" smtClean="0">
                <a:latin typeface="Calibri" pitchFamily="34" charset="0"/>
                <a:cs typeface="Calibri" pitchFamily="34" charset="0"/>
              </a:rPr>
              <a:t>izlediğini söyleriz.</a:t>
            </a:r>
          </a:p>
        </p:txBody>
      </p:sp>
      <p:cxnSp>
        <p:nvCxnSpPr>
          <p:cNvPr id="26" name="25 Düz Ok Bağlayıcısı"/>
          <p:cNvCxnSpPr/>
          <p:nvPr/>
        </p:nvCxnSpPr>
        <p:spPr>
          <a:xfrm rot="5400000">
            <a:off x="5643967" y="4785925"/>
            <a:ext cx="71358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Düz Ok Bağlayıcısı"/>
          <p:cNvCxnSpPr/>
          <p:nvPr/>
        </p:nvCxnSpPr>
        <p:spPr>
          <a:xfrm flipV="1">
            <a:off x="6000760" y="3714752"/>
            <a:ext cx="2428892" cy="14287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Işığın Yansıması</a:t>
            </a:r>
            <a:endParaRPr lang="tr-TR" dirty="0"/>
          </a:p>
        </p:txBody>
      </p:sp>
      <p:pic>
        <p:nvPicPr>
          <p:cNvPr id="4" name="3 İçerik Yer Tutucusu" descr="yansima-kanunlari.png"/>
          <p:cNvPicPr>
            <a:picLocks noGrp="1" noChangeAspect="1"/>
          </p:cNvPicPr>
          <p:nvPr>
            <p:ph idx="1"/>
          </p:nvPr>
        </p:nvPicPr>
        <p:blipFill>
          <a:blip r:embed="rId2"/>
          <a:srcRect b="9748"/>
          <a:stretch>
            <a:fillRect/>
          </a:stretch>
        </p:blipFill>
        <p:spPr>
          <a:xfrm>
            <a:off x="4143372" y="1928802"/>
            <a:ext cx="4368224" cy="2357454"/>
          </a:xfrm>
        </p:spPr>
      </p:pic>
      <p:sp>
        <p:nvSpPr>
          <p:cNvPr id="5" name="4 Metin kutusu"/>
          <p:cNvSpPr txBox="1"/>
          <p:nvPr/>
        </p:nvSpPr>
        <p:spPr>
          <a:xfrm>
            <a:off x="6357950" y="3643315"/>
            <a:ext cx="2143140" cy="646331"/>
          </a:xfrm>
          <a:prstGeom prst="rect">
            <a:avLst/>
          </a:prstGeom>
          <a:noFill/>
        </p:spPr>
        <p:txBody>
          <a:bodyPr wrap="square" rtlCol="0">
            <a:spAutoFit/>
          </a:bodyPr>
          <a:lstStyle/>
          <a:p>
            <a:r>
              <a:rPr lang="tr-TR" dirty="0" smtClean="0"/>
              <a:t>                             Yansıtıcı Yüzey</a:t>
            </a:r>
            <a:endParaRPr lang="tr-TR" dirty="0"/>
          </a:p>
        </p:txBody>
      </p:sp>
      <p:sp>
        <p:nvSpPr>
          <p:cNvPr id="7" name="6 Metin kutusu"/>
          <p:cNvSpPr txBox="1"/>
          <p:nvPr/>
        </p:nvSpPr>
        <p:spPr>
          <a:xfrm>
            <a:off x="357158" y="2143116"/>
            <a:ext cx="2571768" cy="3928527"/>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rgbClr val="92D050"/>
                </a:solidFill>
              </a:rPr>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8" name="7 Metin kutusu"/>
          <p:cNvSpPr txBox="1"/>
          <p:nvPr/>
        </p:nvSpPr>
        <p:spPr>
          <a:xfrm>
            <a:off x="4500562" y="4857760"/>
            <a:ext cx="3357586" cy="646331"/>
          </a:xfrm>
          <a:prstGeom prst="rect">
            <a:avLst/>
          </a:prstGeom>
          <a:noFill/>
        </p:spPr>
        <p:txBody>
          <a:bodyPr wrap="square" rtlCol="0">
            <a:spAutoFit/>
          </a:bodyPr>
          <a:lstStyle/>
          <a:p>
            <a:r>
              <a:rPr lang="tr-TR" dirty="0" smtClean="0">
                <a:latin typeface="Calibri" pitchFamily="34" charset="0"/>
                <a:cs typeface="Calibri" pitchFamily="34" charset="0"/>
              </a:rPr>
              <a:t>Normal yansıtıcı yüzeye dik hayali bir çizgidir.</a:t>
            </a:r>
            <a:endParaRPr lang="tr-TR"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Yansıma Kanunları</a:t>
            </a:r>
            <a:endParaRPr lang="tr-TR" dirty="0"/>
          </a:p>
        </p:txBody>
      </p:sp>
      <p:sp>
        <p:nvSpPr>
          <p:cNvPr id="3" name="2 İçerik Yer Tutucusu"/>
          <p:cNvSpPr>
            <a:spLocks noGrp="1"/>
          </p:cNvSpPr>
          <p:nvPr>
            <p:ph idx="1"/>
          </p:nvPr>
        </p:nvSpPr>
        <p:spPr>
          <a:xfrm>
            <a:off x="3357554" y="2143116"/>
            <a:ext cx="5329246" cy="4431420"/>
          </a:xfrm>
        </p:spPr>
        <p:txBody>
          <a:bodyPr/>
          <a:lstStyle/>
          <a:p>
            <a:pPr marL="624078" indent="-514350">
              <a:buFont typeface="+mj-lt"/>
              <a:buAutoNum type="arabicPeriod"/>
            </a:pPr>
            <a:r>
              <a:rPr lang="tr-TR" dirty="0" smtClean="0">
                <a:latin typeface="Calibri" pitchFamily="34" charset="0"/>
                <a:cs typeface="Calibri" pitchFamily="34" charset="0"/>
              </a:rPr>
              <a:t>Gelme açısı yansıma açısına eşittir. </a:t>
            </a:r>
            <a:r>
              <a:rPr lang="el-GR" dirty="0" smtClean="0">
                <a:latin typeface="Calibri" pitchFamily="34" charset="0"/>
                <a:cs typeface="Calibri" pitchFamily="34" charset="0"/>
              </a:rPr>
              <a:t>θ</a:t>
            </a:r>
            <a:r>
              <a:rPr lang="tr-TR" dirty="0" smtClean="0">
                <a:latin typeface="Calibri" pitchFamily="34" charset="0"/>
                <a:cs typeface="Calibri" pitchFamily="34" charset="0"/>
              </a:rPr>
              <a:t> = </a:t>
            </a:r>
            <a:r>
              <a:rPr lang="el-GR" dirty="0" smtClean="0">
                <a:latin typeface="Calibri" pitchFamily="34" charset="0"/>
                <a:cs typeface="Calibri" pitchFamily="34" charset="0"/>
              </a:rPr>
              <a:t>β</a:t>
            </a:r>
            <a:endParaRPr lang="tr-TR" dirty="0" smtClean="0">
              <a:latin typeface="Calibri" pitchFamily="34" charset="0"/>
              <a:cs typeface="Calibri" pitchFamily="34" charset="0"/>
            </a:endParaRPr>
          </a:p>
          <a:p>
            <a:pPr marL="624078" indent="-514350">
              <a:buFont typeface="+mj-lt"/>
              <a:buAutoNum type="arabicPeriod"/>
            </a:pPr>
            <a:r>
              <a:rPr lang="tr-TR" dirty="0" smtClean="0">
                <a:latin typeface="Calibri" pitchFamily="34" charset="0"/>
                <a:cs typeface="Calibri" pitchFamily="34" charset="0"/>
              </a:rPr>
              <a:t>Gelen ışın yansıyan ışın ve normal aynı düzlemdedir.</a:t>
            </a:r>
          </a:p>
        </p:txBody>
      </p:sp>
      <p:pic>
        <p:nvPicPr>
          <p:cNvPr id="5" name="4 Resim" descr="imadge008.jpg"/>
          <p:cNvPicPr>
            <a:picLocks noChangeAspect="1"/>
          </p:cNvPicPr>
          <p:nvPr/>
        </p:nvPicPr>
        <p:blipFill>
          <a:blip r:embed="rId2"/>
          <a:stretch>
            <a:fillRect/>
          </a:stretch>
        </p:blipFill>
        <p:spPr>
          <a:xfrm>
            <a:off x="3214678" y="4071942"/>
            <a:ext cx="5729475" cy="1819273"/>
          </a:xfrm>
          <a:prstGeom prst="rect">
            <a:avLst/>
          </a:prstGeom>
        </p:spPr>
      </p:pic>
      <p:sp>
        <p:nvSpPr>
          <p:cNvPr id="6" name="5 Dikdörtgen"/>
          <p:cNvSpPr/>
          <p:nvPr/>
        </p:nvSpPr>
        <p:spPr>
          <a:xfrm>
            <a:off x="6715140" y="4786322"/>
            <a:ext cx="785818" cy="369332"/>
          </a:xfrm>
          <a:prstGeom prst="rect">
            <a:avLst/>
          </a:prstGeom>
        </p:spPr>
        <p:txBody>
          <a:bodyPr wrap="square">
            <a:spAutoFit/>
          </a:bodyPr>
          <a:lstStyle/>
          <a:p>
            <a:r>
              <a:rPr lang="tr-TR" dirty="0" smtClean="0">
                <a:latin typeface="Leelawadee"/>
                <a:cs typeface="Leelawadee"/>
              </a:rPr>
              <a:t> </a:t>
            </a:r>
            <a:r>
              <a:rPr lang="el-GR" dirty="0" smtClean="0">
                <a:latin typeface="Leelawadee"/>
                <a:cs typeface="Leelawadee"/>
              </a:rPr>
              <a:t>β</a:t>
            </a:r>
            <a:endParaRPr lang="tr-TR" dirty="0"/>
          </a:p>
        </p:txBody>
      </p:sp>
      <p:sp>
        <p:nvSpPr>
          <p:cNvPr id="7" name="6 Dikdörtgen"/>
          <p:cNvSpPr/>
          <p:nvPr/>
        </p:nvSpPr>
        <p:spPr>
          <a:xfrm>
            <a:off x="6286512" y="4786322"/>
            <a:ext cx="642942" cy="369332"/>
          </a:xfrm>
          <a:prstGeom prst="rect">
            <a:avLst/>
          </a:prstGeom>
        </p:spPr>
        <p:txBody>
          <a:bodyPr wrap="square">
            <a:spAutoFit/>
          </a:bodyPr>
          <a:lstStyle/>
          <a:p>
            <a:r>
              <a:rPr lang="el-GR" dirty="0" smtClean="0">
                <a:latin typeface="Leelawadee"/>
                <a:cs typeface="Leelawadee"/>
              </a:rPr>
              <a:t>θ</a:t>
            </a:r>
            <a:endParaRPr lang="tr-TR" dirty="0"/>
          </a:p>
        </p:txBody>
      </p:sp>
      <p:sp>
        <p:nvSpPr>
          <p:cNvPr id="9" name="8 Metin kutusu"/>
          <p:cNvSpPr txBox="1"/>
          <p:nvPr/>
        </p:nvSpPr>
        <p:spPr>
          <a:xfrm>
            <a:off x="357158" y="2143116"/>
            <a:ext cx="2571768"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rgbClr val="92D050"/>
                </a:solidFill>
              </a:rPr>
              <a:t>Yansıma kanunları</a:t>
            </a:r>
          </a:p>
          <a:p>
            <a:pPr>
              <a:buFont typeface="Wingdings" pitchFamily="2" charset="2"/>
              <a:buChar char="ü"/>
            </a:pPr>
            <a:r>
              <a:rPr lang="tr-TR" sz="1600" dirty="0" smtClean="0">
                <a:solidFill>
                  <a:schemeClr val="tx1">
                    <a:lumMod val="95000"/>
                    <a:lumOff val="5000"/>
                  </a:schemeClr>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58204" cy="1285884"/>
          </a:xfrm>
        </p:spPr>
        <p:txBody>
          <a:bodyPr/>
          <a:lstStyle/>
          <a:p>
            <a:pPr algn="ctr"/>
            <a:r>
              <a:rPr lang="tr-TR" dirty="0" smtClean="0"/>
              <a:t>Yansıma Kanunları</a:t>
            </a:r>
            <a:endParaRPr lang="tr-TR" dirty="0"/>
          </a:p>
        </p:txBody>
      </p:sp>
      <p:sp>
        <p:nvSpPr>
          <p:cNvPr id="3" name="2 İçerik Yer Tutucusu"/>
          <p:cNvSpPr>
            <a:spLocks noGrp="1"/>
          </p:cNvSpPr>
          <p:nvPr>
            <p:ph idx="1"/>
          </p:nvPr>
        </p:nvSpPr>
        <p:spPr>
          <a:xfrm>
            <a:off x="2857488" y="2000240"/>
            <a:ext cx="5900750" cy="4572032"/>
          </a:xfrm>
        </p:spPr>
        <p:txBody>
          <a:bodyPr>
            <a:normAutofit/>
          </a:bodyPr>
          <a:lstStyle/>
          <a:p>
            <a:pPr>
              <a:buNone/>
            </a:pPr>
            <a:r>
              <a:rPr lang="tr-TR" sz="2400" dirty="0" smtClean="0">
                <a:latin typeface="Calibri" pitchFamily="34" charset="0"/>
                <a:cs typeface="Calibri" pitchFamily="34" charset="0"/>
              </a:rPr>
              <a:t>Soru: Gelen ışın yansıyan ışın ve normal aynı düzlemdedir ne demektir?</a:t>
            </a:r>
          </a:p>
          <a:p>
            <a:pPr>
              <a:buNone/>
            </a:pPr>
            <a:endParaRPr lang="tr-TR" sz="2400" dirty="0" smtClean="0">
              <a:latin typeface="Calibri" pitchFamily="34" charset="0"/>
              <a:cs typeface="Calibri" pitchFamily="34" charset="0"/>
            </a:endParaRPr>
          </a:p>
          <a:p>
            <a:pPr>
              <a:buNone/>
            </a:pPr>
            <a:endParaRPr lang="tr-TR" sz="2400" dirty="0">
              <a:latin typeface="Calibri" pitchFamily="34" charset="0"/>
              <a:cs typeface="Calibri" pitchFamily="34" charset="0"/>
            </a:endParaRPr>
          </a:p>
        </p:txBody>
      </p:sp>
      <p:sp>
        <p:nvSpPr>
          <p:cNvPr id="7" name="6 Dikdörtgen"/>
          <p:cNvSpPr/>
          <p:nvPr/>
        </p:nvSpPr>
        <p:spPr>
          <a:xfrm>
            <a:off x="3286116" y="3357562"/>
            <a:ext cx="2143140" cy="857256"/>
          </a:xfrm>
          <a:prstGeom prst="rect">
            <a:avLst/>
          </a:prstGeom>
          <a:scene3d>
            <a:camera prst="isometricOffAxis1Righ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isometricRightUp"/>
              <a:lightRig rig="threePt" dir="t"/>
            </a:scene3d>
          </a:bodyPr>
          <a:lstStyle/>
          <a:p>
            <a:pPr algn="ctr"/>
            <a:endParaRPr lang="tr-TR" dirty="0"/>
          </a:p>
        </p:txBody>
      </p:sp>
      <p:sp>
        <p:nvSpPr>
          <p:cNvPr id="35" name="34 Dikdörtgen"/>
          <p:cNvSpPr/>
          <p:nvPr/>
        </p:nvSpPr>
        <p:spPr>
          <a:xfrm>
            <a:off x="3786182" y="4143380"/>
            <a:ext cx="1357322" cy="1071570"/>
          </a:xfrm>
          <a:prstGeom prst="rect">
            <a:avLst/>
          </a:prstGeom>
          <a:scene3d>
            <a:camera prst="isometricBottomDown"/>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solidFill>
                  <a:schemeClr val="tx1"/>
                </a:solidFill>
              </a:rPr>
              <a:t>Yansıtıcı yüzey</a:t>
            </a:r>
            <a:endParaRPr lang="tr-TR" dirty="0">
              <a:solidFill>
                <a:schemeClr val="tx1"/>
              </a:solidFill>
            </a:endParaRPr>
          </a:p>
        </p:txBody>
      </p:sp>
      <p:sp>
        <p:nvSpPr>
          <p:cNvPr id="37" name="36 Dikdörtgen"/>
          <p:cNvSpPr/>
          <p:nvPr/>
        </p:nvSpPr>
        <p:spPr>
          <a:xfrm>
            <a:off x="6858016" y="3571876"/>
            <a:ext cx="1143008" cy="1071570"/>
          </a:xfrm>
          <a:prstGeom prst="rect">
            <a:avLst/>
          </a:prstGeom>
          <a:scene3d>
            <a:camera prst="isometricTopUp"/>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solidFill>
                  <a:schemeClr val="tx1"/>
                </a:solidFill>
              </a:rPr>
              <a:t>Yansıtıcı yüzey</a:t>
            </a:r>
            <a:endParaRPr lang="tr-TR" dirty="0">
              <a:solidFill>
                <a:schemeClr val="tx1"/>
              </a:solidFill>
            </a:endParaRPr>
          </a:p>
        </p:txBody>
      </p:sp>
      <p:sp>
        <p:nvSpPr>
          <p:cNvPr id="39" name="38 Metin kutusu"/>
          <p:cNvSpPr txBox="1"/>
          <p:nvPr/>
        </p:nvSpPr>
        <p:spPr>
          <a:xfrm>
            <a:off x="357158" y="2143116"/>
            <a:ext cx="2571768" cy="3928527"/>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rgbClr val="92D050"/>
                </a:solidFill>
              </a:rPr>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cxnSp>
        <p:nvCxnSpPr>
          <p:cNvPr id="45" name="44 Düz Bağlayıcı"/>
          <p:cNvCxnSpPr/>
          <p:nvPr/>
        </p:nvCxnSpPr>
        <p:spPr>
          <a:xfrm rot="5400000" flipH="1" flipV="1">
            <a:off x="3893339" y="4179099"/>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Düz Bağlayıcı"/>
          <p:cNvCxnSpPr/>
          <p:nvPr/>
        </p:nvCxnSpPr>
        <p:spPr>
          <a:xfrm rot="10800000">
            <a:off x="3890844" y="3831710"/>
            <a:ext cx="285752"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50 Düz Ok Bağlayıcısı"/>
          <p:cNvCxnSpPr/>
          <p:nvPr/>
        </p:nvCxnSpPr>
        <p:spPr>
          <a:xfrm rot="10800000">
            <a:off x="4143372" y="4000504"/>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Düz Ok Bağlayıcısı"/>
          <p:cNvCxnSpPr/>
          <p:nvPr/>
        </p:nvCxnSpPr>
        <p:spPr>
          <a:xfrm rot="5400000" flipH="1" flipV="1">
            <a:off x="4357686" y="3929066"/>
            <a:ext cx="21431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57 Düz Bağlayıcı"/>
          <p:cNvCxnSpPr/>
          <p:nvPr/>
        </p:nvCxnSpPr>
        <p:spPr>
          <a:xfrm rot="5400000" flipH="1" flipV="1">
            <a:off x="4572000" y="3714752"/>
            <a:ext cx="214314" cy="214314"/>
          </a:xfrm>
          <a:prstGeom prst="line">
            <a:avLst/>
          </a:prstGeom>
        </p:spPr>
        <p:style>
          <a:lnRef idx="1">
            <a:schemeClr val="accent1"/>
          </a:lnRef>
          <a:fillRef idx="0">
            <a:schemeClr val="accent1"/>
          </a:fillRef>
          <a:effectRef idx="0">
            <a:schemeClr val="accent1"/>
          </a:effectRef>
          <a:fontRef idx="minor">
            <a:schemeClr val="tx1"/>
          </a:fontRef>
        </p:style>
      </p:cxnSp>
      <p:sp>
        <p:nvSpPr>
          <p:cNvPr id="64" name="63 Dikdörtgen"/>
          <p:cNvSpPr/>
          <p:nvPr/>
        </p:nvSpPr>
        <p:spPr>
          <a:xfrm>
            <a:off x="4143372" y="3786190"/>
            <a:ext cx="285752"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65" name="64 Dikdörtgen"/>
          <p:cNvSpPr/>
          <p:nvPr/>
        </p:nvSpPr>
        <p:spPr>
          <a:xfrm>
            <a:off x="4286248" y="3786190"/>
            <a:ext cx="785818"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67" name="66 Oval"/>
          <p:cNvSpPr/>
          <p:nvPr/>
        </p:nvSpPr>
        <p:spPr>
          <a:xfrm>
            <a:off x="4286248" y="4071942"/>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67 Oval"/>
          <p:cNvSpPr/>
          <p:nvPr/>
        </p:nvSpPr>
        <p:spPr>
          <a:xfrm>
            <a:off x="4357686" y="4071942"/>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68 Metin kutusu"/>
          <p:cNvSpPr txBox="1"/>
          <p:nvPr/>
        </p:nvSpPr>
        <p:spPr>
          <a:xfrm>
            <a:off x="4643438" y="3786190"/>
            <a:ext cx="1214446" cy="276999"/>
          </a:xfrm>
          <a:prstGeom prst="rect">
            <a:avLst/>
          </a:prstGeom>
          <a:noFill/>
        </p:spPr>
        <p:txBody>
          <a:bodyPr wrap="square" rtlCol="0">
            <a:spAutoFit/>
          </a:bodyPr>
          <a:lstStyle/>
          <a:p>
            <a:r>
              <a:rPr lang="tr-TR" sz="1200" dirty="0" smtClean="0">
                <a:latin typeface="Calibri" pitchFamily="34" charset="0"/>
                <a:cs typeface="Calibri" pitchFamily="34" charset="0"/>
              </a:rPr>
              <a:t>Yansıyan ışın</a:t>
            </a:r>
            <a:endParaRPr lang="tr-TR" sz="1200" dirty="0">
              <a:latin typeface="Calibri" pitchFamily="34" charset="0"/>
              <a:cs typeface="Calibri" pitchFamily="34" charset="0"/>
            </a:endParaRPr>
          </a:p>
        </p:txBody>
      </p:sp>
      <p:sp>
        <p:nvSpPr>
          <p:cNvPr id="70" name="69 Metin kutusu"/>
          <p:cNvSpPr txBox="1"/>
          <p:nvPr/>
        </p:nvSpPr>
        <p:spPr>
          <a:xfrm>
            <a:off x="3286116" y="3857629"/>
            <a:ext cx="857256" cy="276999"/>
          </a:xfrm>
          <a:prstGeom prst="rect">
            <a:avLst/>
          </a:prstGeom>
          <a:noFill/>
        </p:spPr>
        <p:txBody>
          <a:bodyPr wrap="square" rtlCol="0">
            <a:spAutoFit/>
          </a:bodyPr>
          <a:lstStyle/>
          <a:p>
            <a:r>
              <a:rPr lang="tr-TR" sz="1200" dirty="0" smtClean="0">
                <a:latin typeface="Calibri" pitchFamily="34" charset="0"/>
                <a:cs typeface="Calibri" pitchFamily="34" charset="0"/>
              </a:rPr>
              <a:t>Gelen ışın</a:t>
            </a:r>
            <a:endParaRPr lang="tr-TR" sz="1200" dirty="0">
              <a:latin typeface="Calibri" pitchFamily="34" charset="0"/>
              <a:cs typeface="Calibri" pitchFamily="34" charset="0"/>
            </a:endParaRPr>
          </a:p>
        </p:txBody>
      </p:sp>
      <p:sp>
        <p:nvSpPr>
          <p:cNvPr id="71" name="70 Metin kutusu"/>
          <p:cNvSpPr txBox="1"/>
          <p:nvPr/>
        </p:nvSpPr>
        <p:spPr>
          <a:xfrm>
            <a:off x="4000496" y="3500438"/>
            <a:ext cx="714380" cy="276999"/>
          </a:xfrm>
          <a:prstGeom prst="rect">
            <a:avLst/>
          </a:prstGeom>
          <a:noFill/>
        </p:spPr>
        <p:txBody>
          <a:bodyPr wrap="square" rtlCol="0">
            <a:spAutoFit/>
          </a:bodyPr>
          <a:lstStyle/>
          <a:p>
            <a:r>
              <a:rPr lang="tr-TR" sz="1200" dirty="0" smtClean="0">
                <a:latin typeface="Calibri" pitchFamily="34" charset="0"/>
                <a:cs typeface="Calibri" pitchFamily="34" charset="0"/>
              </a:rPr>
              <a:t>Norma</a:t>
            </a:r>
            <a:r>
              <a:rPr lang="tr-TR" sz="1200" dirty="0" smtClean="0"/>
              <a:t>l</a:t>
            </a:r>
            <a:endParaRPr lang="tr-TR" sz="1200" dirty="0"/>
          </a:p>
        </p:txBody>
      </p:sp>
      <p:sp>
        <p:nvSpPr>
          <p:cNvPr id="72" name="71 Dikdörtgen"/>
          <p:cNvSpPr/>
          <p:nvPr/>
        </p:nvSpPr>
        <p:spPr>
          <a:xfrm>
            <a:off x="5786446" y="3214686"/>
            <a:ext cx="2143140" cy="857256"/>
          </a:xfrm>
          <a:prstGeom prst="rect">
            <a:avLst/>
          </a:prstGeom>
          <a:scene3d>
            <a:camera prst="isometricTopUp"/>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isometricRightUp"/>
              <a:lightRig rig="threePt" dir="t"/>
            </a:scene3d>
          </a:bodyPr>
          <a:lstStyle/>
          <a:p>
            <a:pPr algn="ctr"/>
            <a:endParaRPr lang="tr-TR" dirty="0"/>
          </a:p>
        </p:txBody>
      </p:sp>
      <p:cxnSp>
        <p:nvCxnSpPr>
          <p:cNvPr id="74" name="73 Düz Bağlayıcı"/>
          <p:cNvCxnSpPr/>
          <p:nvPr/>
        </p:nvCxnSpPr>
        <p:spPr>
          <a:xfrm>
            <a:off x="6786578" y="3643314"/>
            <a:ext cx="714380"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75 Düz Ok Bağlayıcısı"/>
          <p:cNvCxnSpPr/>
          <p:nvPr/>
        </p:nvCxnSpPr>
        <p:spPr>
          <a:xfrm rot="5400000" flipH="1" flipV="1">
            <a:off x="7036611" y="3750471"/>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77 Düz Bağlayıcı"/>
          <p:cNvCxnSpPr/>
          <p:nvPr/>
        </p:nvCxnSpPr>
        <p:spPr>
          <a:xfrm rot="5400000" flipH="1" flipV="1">
            <a:off x="7072330" y="357187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79 Düz Ok Bağlayıcısı"/>
          <p:cNvCxnSpPr/>
          <p:nvPr/>
        </p:nvCxnSpPr>
        <p:spPr>
          <a:xfrm rot="10800000">
            <a:off x="6858016" y="385762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86 Düz Bağlayıcı"/>
          <p:cNvCxnSpPr/>
          <p:nvPr/>
        </p:nvCxnSpPr>
        <p:spPr>
          <a:xfrm rot="10800000">
            <a:off x="6643702" y="3857628"/>
            <a:ext cx="2143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9" name="88 Dikdörtgen"/>
          <p:cNvSpPr/>
          <p:nvPr/>
        </p:nvSpPr>
        <p:spPr>
          <a:xfrm rot="17817466">
            <a:off x="6715140" y="3643314"/>
            <a:ext cx="285752"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90" name="89 Dikdörtgen"/>
          <p:cNvSpPr/>
          <p:nvPr/>
        </p:nvSpPr>
        <p:spPr>
          <a:xfrm rot="19253332">
            <a:off x="6858016" y="3500438"/>
            <a:ext cx="285752"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91" name="90 Oval"/>
          <p:cNvSpPr/>
          <p:nvPr/>
        </p:nvSpPr>
        <p:spPr>
          <a:xfrm>
            <a:off x="7000892" y="3786190"/>
            <a:ext cx="45719"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2" name="91 Oval"/>
          <p:cNvSpPr/>
          <p:nvPr/>
        </p:nvSpPr>
        <p:spPr>
          <a:xfrm flipV="1">
            <a:off x="7072330" y="3714753"/>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3" name="92 Metin kutusu"/>
          <p:cNvSpPr txBox="1"/>
          <p:nvPr/>
        </p:nvSpPr>
        <p:spPr>
          <a:xfrm rot="19398780">
            <a:off x="6362864" y="3421993"/>
            <a:ext cx="785818" cy="276999"/>
          </a:xfrm>
          <a:prstGeom prst="rect">
            <a:avLst/>
          </a:prstGeom>
          <a:noFill/>
        </p:spPr>
        <p:txBody>
          <a:bodyPr wrap="square" rtlCol="0">
            <a:spAutoFit/>
          </a:bodyPr>
          <a:lstStyle/>
          <a:p>
            <a:r>
              <a:rPr lang="tr-TR" sz="1200" dirty="0" smtClean="0">
                <a:latin typeface="Calibri" pitchFamily="34" charset="0"/>
                <a:cs typeface="Calibri" pitchFamily="34" charset="0"/>
              </a:rPr>
              <a:t>Normal</a:t>
            </a:r>
            <a:endParaRPr lang="tr-TR" sz="1200" dirty="0">
              <a:latin typeface="Calibri" pitchFamily="34" charset="0"/>
              <a:cs typeface="Calibri" pitchFamily="34" charset="0"/>
            </a:endParaRPr>
          </a:p>
        </p:txBody>
      </p:sp>
      <p:sp>
        <p:nvSpPr>
          <p:cNvPr id="94" name="93 Metin kutusu"/>
          <p:cNvSpPr txBox="1"/>
          <p:nvPr/>
        </p:nvSpPr>
        <p:spPr>
          <a:xfrm>
            <a:off x="6072198" y="3857629"/>
            <a:ext cx="857256" cy="276999"/>
          </a:xfrm>
          <a:prstGeom prst="rect">
            <a:avLst/>
          </a:prstGeom>
          <a:noFill/>
        </p:spPr>
        <p:txBody>
          <a:bodyPr wrap="square" rtlCol="0">
            <a:spAutoFit/>
          </a:bodyPr>
          <a:lstStyle/>
          <a:p>
            <a:r>
              <a:rPr lang="tr-TR" sz="1200" dirty="0" smtClean="0">
                <a:latin typeface="Calibri" pitchFamily="34" charset="0"/>
                <a:cs typeface="Calibri" pitchFamily="34" charset="0"/>
              </a:rPr>
              <a:t>Gelen ışın</a:t>
            </a:r>
            <a:endParaRPr lang="tr-TR" sz="1200" dirty="0">
              <a:latin typeface="Calibri" pitchFamily="34" charset="0"/>
              <a:cs typeface="Calibri" pitchFamily="34" charset="0"/>
            </a:endParaRPr>
          </a:p>
        </p:txBody>
      </p:sp>
      <p:sp>
        <p:nvSpPr>
          <p:cNvPr id="98" name="97 Dikdörtgen"/>
          <p:cNvSpPr/>
          <p:nvPr/>
        </p:nvSpPr>
        <p:spPr>
          <a:xfrm>
            <a:off x="6000760" y="5072074"/>
            <a:ext cx="2000264" cy="785818"/>
          </a:xfrm>
          <a:prstGeom prst="rect">
            <a:avLst/>
          </a:prstGeom>
          <a:scene3d>
            <a:camera prst="isometricLeftDown"/>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isometricRightUp"/>
              <a:lightRig rig="threePt" dir="t"/>
            </a:scene3d>
          </a:bodyPr>
          <a:lstStyle/>
          <a:p>
            <a:pPr algn="ctr"/>
            <a:endParaRPr lang="tr-TR"/>
          </a:p>
        </p:txBody>
      </p:sp>
      <p:sp>
        <p:nvSpPr>
          <p:cNvPr id="99" name="98 Dikdörtgen"/>
          <p:cNvSpPr/>
          <p:nvPr/>
        </p:nvSpPr>
        <p:spPr>
          <a:xfrm>
            <a:off x="5857884" y="5500702"/>
            <a:ext cx="1571636" cy="1000132"/>
          </a:xfrm>
          <a:prstGeom prst="rect">
            <a:avLst/>
          </a:prstGeom>
          <a:scene3d>
            <a:camera prst="isometricBottomDown"/>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solidFill>
                  <a:schemeClr val="tx1"/>
                </a:solidFill>
              </a:rPr>
              <a:t>Yansıtıcı yüzey</a:t>
            </a:r>
            <a:endParaRPr lang="tr-TR" dirty="0">
              <a:solidFill>
                <a:schemeClr val="tx1"/>
              </a:solidFill>
            </a:endParaRPr>
          </a:p>
        </p:txBody>
      </p:sp>
      <p:cxnSp>
        <p:nvCxnSpPr>
          <p:cNvPr id="101" name="100 Düz Bağlayıcı"/>
          <p:cNvCxnSpPr/>
          <p:nvPr/>
        </p:nvCxnSpPr>
        <p:spPr>
          <a:xfrm rot="5400000">
            <a:off x="6715140" y="5500702"/>
            <a:ext cx="50006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104 Düz Ok Bağlayıcısı"/>
          <p:cNvCxnSpPr/>
          <p:nvPr/>
        </p:nvCxnSpPr>
        <p:spPr>
          <a:xfrm flipV="1">
            <a:off x="6929454" y="5572140"/>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106 Düz Bağlayıcı"/>
          <p:cNvCxnSpPr/>
          <p:nvPr/>
        </p:nvCxnSpPr>
        <p:spPr>
          <a:xfrm flipV="1">
            <a:off x="7286644" y="5500702"/>
            <a:ext cx="14287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109 Düz Ok Bağlayıcısı"/>
          <p:cNvCxnSpPr/>
          <p:nvPr/>
        </p:nvCxnSpPr>
        <p:spPr>
          <a:xfrm rot="16200000" flipV="1">
            <a:off x="6607983" y="5464983"/>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119 Düz Bağlayıcı"/>
          <p:cNvCxnSpPr/>
          <p:nvPr/>
        </p:nvCxnSpPr>
        <p:spPr>
          <a:xfrm rot="16200000" flipH="1">
            <a:off x="6607983" y="5250669"/>
            <a:ext cx="142876" cy="71438"/>
          </a:xfrm>
          <a:prstGeom prst="line">
            <a:avLst/>
          </a:prstGeom>
        </p:spPr>
        <p:style>
          <a:lnRef idx="1">
            <a:schemeClr val="accent1"/>
          </a:lnRef>
          <a:fillRef idx="0">
            <a:schemeClr val="accent1"/>
          </a:fillRef>
          <a:effectRef idx="0">
            <a:schemeClr val="accent1"/>
          </a:effectRef>
          <a:fontRef idx="minor">
            <a:schemeClr val="tx1"/>
          </a:fontRef>
        </p:style>
      </p:cxnSp>
      <p:sp>
        <p:nvSpPr>
          <p:cNvPr id="134" name="133 Dikdörtgen"/>
          <p:cNvSpPr/>
          <p:nvPr/>
        </p:nvSpPr>
        <p:spPr>
          <a:xfrm rot="10421450" flipV="1">
            <a:off x="6723385" y="5285550"/>
            <a:ext cx="303190"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135" name="134 Dikdörtgen"/>
          <p:cNvSpPr/>
          <p:nvPr/>
        </p:nvSpPr>
        <p:spPr>
          <a:xfrm rot="1723129">
            <a:off x="6970021" y="5414170"/>
            <a:ext cx="428628"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151" name="150 Oval"/>
          <p:cNvSpPr/>
          <p:nvPr/>
        </p:nvSpPr>
        <p:spPr>
          <a:xfrm>
            <a:off x="6929454" y="5643578"/>
            <a:ext cx="142876"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4" name="153 Oval"/>
          <p:cNvSpPr/>
          <p:nvPr/>
        </p:nvSpPr>
        <p:spPr>
          <a:xfrm>
            <a:off x="6858016" y="5643578"/>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5" name="154 Metin kutusu"/>
          <p:cNvSpPr txBox="1"/>
          <p:nvPr/>
        </p:nvSpPr>
        <p:spPr>
          <a:xfrm rot="3963867">
            <a:off x="6061975" y="5205604"/>
            <a:ext cx="941251" cy="276999"/>
          </a:xfrm>
          <a:prstGeom prst="rect">
            <a:avLst/>
          </a:prstGeom>
          <a:noFill/>
        </p:spPr>
        <p:txBody>
          <a:bodyPr wrap="square" rtlCol="0">
            <a:spAutoFit/>
          </a:bodyPr>
          <a:lstStyle/>
          <a:p>
            <a:r>
              <a:rPr lang="tr-TR" sz="1200" dirty="0" smtClean="0">
                <a:latin typeface="Calibri" pitchFamily="34" charset="0"/>
                <a:cs typeface="Calibri" pitchFamily="34" charset="0"/>
              </a:rPr>
              <a:t>Gelen ışın</a:t>
            </a:r>
            <a:endParaRPr lang="tr-TR" sz="1200" dirty="0">
              <a:latin typeface="Calibri" pitchFamily="34" charset="0"/>
              <a:cs typeface="Calibri" pitchFamily="34" charset="0"/>
            </a:endParaRPr>
          </a:p>
        </p:txBody>
      </p:sp>
      <p:sp>
        <p:nvSpPr>
          <p:cNvPr id="157" name="156 Metin kutusu"/>
          <p:cNvSpPr txBox="1"/>
          <p:nvPr/>
        </p:nvSpPr>
        <p:spPr>
          <a:xfrm rot="16741776">
            <a:off x="6755615" y="3251479"/>
            <a:ext cx="1091926" cy="276999"/>
          </a:xfrm>
          <a:prstGeom prst="rect">
            <a:avLst/>
          </a:prstGeom>
          <a:noFill/>
        </p:spPr>
        <p:txBody>
          <a:bodyPr wrap="square" rtlCol="0">
            <a:spAutoFit/>
          </a:bodyPr>
          <a:lstStyle/>
          <a:p>
            <a:r>
              <a:rPr lang="tr-TR" sz="1200" dirty="0" smtClean="0">
                <a:latin typeface="Calibri" pitchFamily="34" charset="0"/>
                <a:cs typeface="Calibri" pitchFamily="34" charset="0"/>
              </a:rPr>
              <a:t>Yansıyan ışın</a:t>
            </a:r>
            <a:endParaRPr lang="tr-TR" sz="1200" dirty="0">
              <a:latin typeface="Calibri" pitchFamily="34" charset="0"/>
              <a:cs typeface="Calibri" pitchFamily="34" charset="0"/>
            </a:endParaRPr>
          </a:p>
        </p:txBody>
      </p:sp>
      <p:sp>
        <p:nvSpPr>
          <p:cNvPr id="158" name="157 Metin kutusu"/>
          <p:cNvSpPr txBox="1"/>
          <p:nvPr/>
        </p:nvSpPr>
        <p:spPr>
          <a:xfrm rot="19777164">
            <a:off x="6971591" y="5444419"/>
            <a:ext cx="1140512" cy="276999"/>
          </a:xfrm>
          <a:prstGeom prst="rect">
            <a:avLst/>
          </a:prstGeom>
          <a:noFill/>
        </p:spPr>
        <p:txBody>
          <a:bodyPr wrap="square" rtlCol="0">
            <a:spAutoFit/>
          </a:bodyPr>
          <a:lstStyle/>
          <a:p>
            <a:r>
              <a:rPr lang="tr-TR" sz="1200" dirty="0" smtClean="0">
                <a:latin typeface="Calibri" pitchFamily="34" charset="0"/>
                <a:cs typeface="Calibri" pitchFamily="34" charset="0"/>
              </a:rPr>
              <a:t>Yansıyan ışın</a:t>
            </a:r>
            <a:endParaRPr lang="tr-TR" sz="1200" dirty="0">
              <a:latin typeface="Calibri" pitchFamily="34" charset="0"/>
              <a:cs typeface="Calibri" pitchFamily="34" charset="0"/>
            </a:endParaRPr>
          </a:p>
        </p:txBody>
      </p:sp>
      <p:sp>
        <p:nvSpPr>
          <p:cNvPr id="159" name="158 Metin kutusu"/>
          <p:cNvSpPr txBox="1"/>
          <p:nvPr/>
        </p:nvSpPr>
        <p:spPr>
          <a:xfrm rot="12329455" flipV="1">
            <a:off x="6730846" y="5112841"/>
            <a:ext cx="782025" cy="276999"/>
          </a:xfrm>
          <a:prstGeom prst="rect">
            <a:avLst/>
          </a:prstGeom>
          <a:noFill/>
        </p:spPr>
        <p:txBody>
          <a:bodyPr wrap="square" rtlCol="0">
            <a:spAutoFit/>
          </a:bodyPr>
          <a:lstStyle/>
          <a:p>
            <a:r>
              <a:rPr lang="tr-TR" sz="1200" dirty="0" smtClean="0">
                <a:latin typeface="Calibri" pitchFamily="34" charset="0"/>
                <a:cs typeface="Calibri" pitchFamily="34" charset="0"/>
              </a:rPr>
              <a:t>Normal</a:t>
            </a:r>
            <a:endParaRPr lang="tr-TR" sz="12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500" fill="hold"/>
                                        <p:tgtEl>
                                          <p:spTgt spid="98"/>
                                        </p:tgtEl>
                                        <p:attrNameLst>
                                          <p:attrName>ppt_x</p:attrName>
                                        </p:attrNameLst>
                                      </p:cBhvr>
                                      <p:tavLst>
                                        <p:tav tm="0">
                                          <p:val>
                                            <p:strVal val="#ppt_x"/>
                                          </p:val>
                                        </p:tav>
                                        <p:tav tm="100000">
                                          <p:val>
                                            <p:strVal val="#ppt_x"/>
                                          </p:val>
                                        </p:tav>
                                      </p:tavLst>
                                    </p:anim>
                                    <p:anim calcmode="lin" valueType="num">
                                      <p:cBhvr additive="base">
                                        <p:cTn id="20"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2"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Calibri" pitchFamily="34" charset="0"/>
                <a:cs typeface="Calibri" pitchFamily="34" charset="0"/>
              </a:rPr>
              <a:t>Anlaşılmayan bir şey var mı?</a:t>
            </a:r>
            <a:endParaRPr lang="tr-TR"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28802"/>
            <a:ext cx="8229600" cy="4645734"/>
          </a:xfrm>
        </p:spPr>
        <p:txBody>
          <a:bodyPr>
            <a:noAutofit/>
          </a:bodyPr>
          <a:lstStyle/>
          <a:p>
            <a:pPr>
              <a:buNone/>
            </a:pPr>
            <a:r>
              <a:rPr lang="en-US" sz="2600" b="1" dirty="0" smtClean="0">
                <a:latin typeface="Calibri" pitchFamily="34" charset="0"/>
                <a:cs typeface="Calibri" pitchFamily="34" charset="0"/>
              </a:rPr>
              <a:t>10.4.3.1. </a:t>
            </a:r>
            <a:r>
              <a:rPr lang="tr-TR" sz="2600" b="1" dirty="0" smtClean="0">
                <a:latin typeface="Calibri" pitchFamily="34" charset="0"/>
                <a:cs typeface="Calibri" pitchFamily="34" charset="0"/>
              </a:rPr>
              <a:t>Işığın yansıma olayındaki davranışını inceler ve çıkarımlar yapar.</a:t>
            </a:r>
          </a:p>
          <a:p>
            <a:pPr marL="742950" indent="-344488">
              <a:buNone/>
            </a:pPr>
            <a:r>
              <a:rPr lang="tr-TR" sz="2600" dirty="0" smtClean="0">
                <a:latin typeface="Calibri" pitchFamily="34" charset="0"/>
                <a:cs typeface="Calibri" pitchFamily="34" charset="0"/>
              </a:rPr>
              <a:t>a. Işığın yansıması ile su dalgalarında yansıma olayı ilişkilendirilir.</a:t>
            </a:r>
          </a:p>
          <a:p>
            <a:pPr marL="742950" indent="-344488">
              <a:buNone/>
            </a:pPr>
            <a:r>
              <a:rPr lang="tr-TR" sz="2600" dirty="0" smtClean="0">
                <a:latin typeface="Calibri" pitchFamily="34" charset="0"/>
                <a:cs typeface="Calibri" pitchFamily="34" charset="0"/>
              </a:rPr>
              <a:t>b. Öğrencilerin deney yaparak ışığın düzgün ve dağınık yansımasını ölçekli çizimler</a:t>
            </a:r>
            <a:r>
              <a:rPr lang="en-US" sz="2600" dirty="0" smtClean="0">
                <a:latin typeface="Calibri" pitchFamily="34" charset="0"/>
                <a:cs typeface="Calibri" pitchFamily="34" charset="0"/>
              </a:rPr>
              <a:t> </a:t>
            </a:r>
            <a:r>
              <a:rPr lang="tr-TR" sz="2600" dirty="0" smtClean="0">
                <a:latin typeface="Calibri" pitchFamily="34" charset="0"/>
                <a:cs typeface="Calibri" pitchFamily="34" charset="0"/>
              </a:rPr>
              <a:t>üzerinde göstermeleri sağlanır.</a:t>
            </a:r>
          </a:p>
          <a:p>
            <a:pPr marL="742950" indent="-344488">
              <a:buNone/>
            </a:pPr>
            <a:r>
              <a:rPr lang="tr-TR" sz="2600" dirty="0" smtClean="0">
                <a:latin typeface="Calibri" pitchFamily="34" charset="0"/>
                <a:cs typeface="Calibri" pitchFamily="34" charset="0"/>
              </a:rPr>
              <a:t>c. Öğrencilerin yansıma kanunlarını açıklamaları sağlanır.</a:t>
            </a:r>
          </a:p>
          <a:p>
            <a:pPr marL="742950" indent="-344488">
              <a:buNone/>
            </a:pPr>
            <a:r>
              <a:rPr lang="tr-TR" sz="2600" dirty="0" smtClean="0">
                <a:latin typeface="Calibri" pitchFamily="34" charset="0"/>
                <a:cs typeface="Calibri" pitchFamily="34" charset="0"/>
              </a:rPr>
              <a:t>ç. Öğrenciler görme olayında yansımanın rolünü fark eder.</a:t>
            </a:r>
            <a:endParaRPr lang="tr-TR" sz="2600" dirty="0">
              <a:latin typeface="Calibri" pitchFamily="34" charset="0"/>
              <a:cs typeface="Calibri" pitchFamily="34" charset="0"/>
            </a:endParaRPr>
          </a:p>
        </p:txBody>
      </p:sp>
      <p:sp>
        <p:nvSpPr>
          <p:cNvPr id="5" name="TextBox 4"/>
          <p:cNvSpPr txBox="1"/>
          <p:nvPr/>
        </p:nvSpPr>
        <p:spPr>
          <a:xfrm>
            <a:off x="457200" y="1052736"/>
            <a:ext cx="6790944" cy="523220"/>
          </a:xfrm>
          <a:prstGeom prst="rect">
            <a:avLst/>
          </a:prstGeom>
          <a:noFill/>
        </p:spPr>
        <p:txBody>
          <a:bodyPr wrap="square" rtlCol="0">
            <a:spAutoFit/>
          </a:bodyPr>
          <a:lstStyle/>
          <a:p>
            <a:r>
              <a:rPr lang="tr-TR" sz="2800" b="1" dirty="0" smtClean="0"/>
              <a:t>Ne Öğreneceğiz</a:t>
            </a:r>
            <a:r>
              <a:rPr lang="en-US" sz="2800" b="1" dirty="0" smtClean="0"/>
              <a:t>?</a:t>
            </a:r>
            <a:r>
              <a:rPr lang="tr-TR" sz="2800" b="1" dirty="0" smtClean="0"/>
              <a:t> KAZANIMLAR</a:t>
            </a:r>
            <a:endParaRPr lang="tr-TR"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58204" cy="1281130"/>
          </a:xfrm>
        </p:spPr>
        <p:txBody>
          <a:bodyPr>
            <a:normAutofit/>
          </a:bodyPr>
          <a:lstStyle/>
          <a:p>
            <a:pPr algn="ctr"/>
            <a:r>
              <a:rPr lang="tr-TR" sz="3200" dirty="0" smtClean="0"/>
              <a:t>Yansıtıcı Yüzeyler – Bir cismi nasıl görürüz?</a:t>
            </a:r>
            <a:endParaRPr lang="tr-TR" sz="3200" dirty="0"/>
          </a:p>
        </p:txBody>
      </p:sp>
      <p:sp>
        <p:nvSpPr>
          <p:cNvPr id="3" name="2 İçerik Yer Tutucusu"/>
          <p:cNvSpPr>
            <a:spLocks noGrp="1"/>
          </p:cNvSpPr>
          <p:nvPr>
            <p:ph idx="1"/>
          </p:nvPr>
        </p:nvSpPr>
        <p:spPr>
          <a:xfrm>
            <a:off x="2928926" y="2000240"/>
            <a:ext cx="5757874" cy="4574296"/>
          </a:xfrm>
        </p:spPr>
        <p:txBody>
          <a:bodyPr>
            <a:normAutofit/>
          </a:bodyPr>
          <a:lstStyle/>
          <a:p>
            <a:pPr>
              <a:buNone/>
            </a:pPr>
            <a:r>
              <a:rPr lang="tr-TR" sz="2000" dirty="0" smtClean="0">
                <a:latin typeface="Calibri" pitchFamily="34" charset="0"/>
                <a:cs typeface="Calibri" pitchFamily="34" charset="0"/>
              </a:rPr>
              <a:t>Bir cismin görülebilmesi için, ya </a:t>
            </a:r>
            <a:r>
              <a:rPr lang="tr-TR" sz="2000" dirty="0" smtClean="0">
                <a:solidFill>
                  <a:srgbClr val="00B050"/>
                </a:solidFill>
                <a:latin typeface="Calibri" pitchFamily="34" charset="0"/>
                <a:cs typeface="Calibri" pitchFamily="34" charset="0"/>
              </a:rPr>
              <a:t>ışık kaynağı </a:t>
            </a:r>
            <a:r>
              <a:rPr lang="tr-TR" sz="2000" dirty="0" smtClean="0">
                <a:latin typeface="Calibri" pitchFamily="34" charset="0"/>
                <a:cs typeface="Calibri" pitchFamily="34" charset="0"/>
              </a:rPr>
              <a:t>olması ya da ışık kaynağından üzerine düşen ışınları gözümüze </a:t>
            </a:r>
            <a:r>
              <a:rPr lang="tr-TR" sz="2000" dirty="0" smtClean="0">
                <a:solidFill>
                  <a:srgbClr val="00B050"/>
                </a:solidFill>
                <a:latin typeface="Calibri" pitchFamily="34" charset="0"/>
                <a:cs typeface="Calibri" pitchFamily="34" charset="0"/>
              </a:rPr>
              <a:t>yansıtması</a:t>
            </a:r>
            <a:r>
              <a:rPr lang="tr-TR" sz="2000" dirty="0" smtClean="0">
                <a:latin typeface="Calibri" pitchFamily="34" charset="0"/>
                <a:cs typeface="Calibri" pitchFamily="34" charset="0"/>
              </a:rPr>
              <a:t> gerekir.</a:t>
            </a: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r>
              <a:rPr lang="tr-TR" sz="2000" dirty="0" smtClean="0">
                <a:latin typeface="Calibri" pitchFamily="34" charset="0"/>
                <a:cs typeface="Calibri" pitchFamily="34" charset="0"/>
              </a:rPr>
              <a:t>Gökyüzünde güneşi ışık kaynağı olduğu için görebiliriz, ayı ise  güneşten aldığı ışığı bize yansıtıyor olmasından dolayı görüyoruz.</a:t>
            </a: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Font typeface="Wingdings" pitchFamily="2" charset="2"/>
              <a:buChar char="ü"/>
            </a:pPr>
            <a:endParaRPr lang="tr-TR" sz="2000" dirty="0" smtClean="0">
              <a:latin typeface="Calibri" pitchFamily="34" charset="0"/>
              <a:cs typeface="Calibri" pitchFamily="34" charset="0"/>
            </a:endParaRPr>
          </a:p>
        </p:txBody>
      </p:sp>
      <p:pic>
        <p:nvPicPr>
          <p:cNvPr id="5" name="4 Resim" descr="güneşin özellikleri nelerdir.jpg"/>
          <p:cNvPicPr>
            <a:picLocks noChangeAspect="1"/>
          </p:cNvPicPr>
          <p:nvPr/>
        </p:nvPicPr>
        <p:blipFill>
          <a:blip r:embed="rId2" cstate="print"/>
          <a:stretch>
            <a:fillRect/>
          </a:stretch>
        </p:blipFill>
        <p:spPr>
          <a:xfrm>
            <a:off x="3143240" y="3143248"/>
            <a:ext cx="2571768" cy="1285884"/>
          </a:xfrm>
          <a:prstGeom prst="rect">
            <a:avLst/>
          </a:prstGeom>
        </p:spPr>
      </p:pic>
      <p:pic>
        <p:nvPicPr>
          <p:cNvPr id="6" name="5 Resim" descr="moon.jpg"/>
          <p:cNvPicPr>
            <a:picLocks noChangeAspect="1"/>
          </p:cNvPicPr>
          <p:nvPr/>
        </p:nvPicPr>
        <p:blipFill>
          <a:blip r:embed="rId3" cstate="print"/>
          <a:stretch>
            <a:fillRect/>
          </a:stretch>
        </p:blipFill>
        <p:spPr>
          <a:xfrm>
            <a:off x="5857884" y="3143248"/>
            <a:ext cx="1928827" cy="1285884"/>
          </a:xfrm>
          <a:prstGeom prst="rect">
            <a:avLst/>
          </a:prstGeom>
        </p:spPr>
      </p:pic>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heckerboard(across)">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Yansıtıcı Yüzeyler</a:t>
            </a:r>
            <a:endParaRPr lang="tr-TR" dirty="0"/>
          </a:p>
        </p:txBody>
      </p:sp>
      <p:sp>
        <p:nvSpPr>
          <p:cNvPr id="6" name="5 Dikdörtgen"/>
          <p:cNvSpPr/>
          <p:nvPr/>
        </p:nvSpPr>
        <p:spPr>
          <a:xfrm>
            <a:off x="3714744" y="4714884"/>
            <a:ext cx="5429256" cy="2308324"/>
          </a:xfrm>
          <a:prstGeom prst="rect">
            <a:avLst/>
          </a:prstGeom>
        </p:spPr>
        <p:txBody>
          <a:bodyPr wrap="square">
            <a:spAutoFit/>
          </a:bodyPr>
          <a:lstStyle/>
          <a:p>
            <a:r>
              <a:rPr lang="tr-TR" dirty="0" smtClean="0">
                <a:latin typeface="Calibri" pitchFamily="34" charset="0"/>
                <a:cs typeface="Calibri" pitchFamily="34" charset="0"/>
              </a:rPr>
              <a:t>Sınıfımızda hangi yüzeyler ışığı yansıtır diyebiliriz?</a:t>
            </a: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                                  </a:t>
            </a:r>
          </a:p>
          <a:p>
            <a:endParaRPr lang="tr-TR" dirty="0" smtClean="0">
              <a:latin typeface="Calibri" pitchFamily="34" charset="0"/>
              <a:cs typeface="Calibri" pitchFamily="34" charset="0"/>
            </a:endParaRPr>
          </a:p>
          <a:p>
            <a:endParaRPr lang="tr-TR" dirty="0" smtClean="0">
              <a:latin typeface="Calibri" pitchFamily="34" charset="0"/>
              <a:cs typeface="Calibri" pitchFamily="34" charset="0"/>
            </a:endParaRPr>
          </a:p>
          <a:p>
            <a:endParaRPr lang="tr-TR" dirty="0" smtClean="0">
              <a:latin typeface="Calibri" pitchFamily="34" charset="0"/>
              <a:cs typeface="Calibri" pitchFamily="34" charset="0"/>
            </a:endParaRP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  </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Yansıtıcı Yüzeyler</a:t>
            </a:r>
            <a:endParaRPr lang="tr-TR" dirty="0"/>
          </a:p>
        </p:txBody>
      </p:sp>
      <p:sp>
        <p:nvSpPr>
          <p:cNvPr id="3" name="2 İçerik Yer Tutucusu"/>
          <p:cNvSpPr>
            <a:spLocks noGrp="1"/>
          </p:cNvSpPr>
          <p:nvPr>
            <p:ph idx="1"/>
          </p:nvPr>
        </p:nvSpPr>
        <p:spPr>
          <a:xfrm>
            <a:off x="3071802" y="2214554"/>
            <a:ext cx="5614998" cy="4359982"/>
          </a:xfrm>
        </p:spPr>
        <p:txBody>
          <a:bodyPr>
            <a:normAutofit/>
          </a:bodyPr>
          <a:lstStyle/>
          <a:p>
            <a:pPr>
              <a:buNone/>
            </a:pPr>
            <a:r>
              <a:rPr lang="tr-TR" sz="2400" dirty="0" smtClean="0">
                <a:latin typeface="Calibri" pitchFamily="34" charset="0"/>
                <a:cs typeface="Calibri" pitchFamily="34" charset="0"/>
              </a:rPr>
              <a:t>Görülebilen her şey ışığı belirli bir ölçüde yansıtır.</a:t>
            </a:r>
          </a:p>
          <a:p>
            <a:pPr>
              <a:buNone/>
            </a:pPr>
            <a:endParaRPr lang="tr-TR" sz="2400" dirty="0" smtClean="0">
              <a:latin typeface="Calibri" pitchFamily="34" charset="0"/>
              <a:cs typeface="Calibri" pitchFamily="34" charset="0"/>
            </a:endParaRPr>
          </a:p>
          <a:p>
            <a:pPr>
              <a:buNone/>
            </a:pPr>
            <a:r>
              <a:rPr lang="tr-TR" sz="2400" dirty="0" smtClean="0">
                <a:latin typeface="Calibri" pitchFamily="34" charset="0"/>
                <a:cs typeface="Calibri" pitchFamily="34" charset="0"/>
              </a:rPr>
              <a:t>Soru: </a:t>
            </a:r>
          </a:p>
          <a:p>
            <a:pPr>
              <a:buNone/>
            </a:pPr>
            <a:r>
              <a:rPr lang="tr-TR" sz="2400" dirty="0" smtClean="0">
                <a:latin typeface="Calibri" pitchFamily="34" charset="0"/>
                <a:cs typeface="Calibri" pitchFamily="34" charset="0"/>
              </a:rPr>
              <a:t>Siyah üzerine düşen ışığı soğurmaz mı?</a:t>
            </a:r>
          </a:p>
          <a:p>
            <a:pPr>
              <a:buNone/>
            </a:pPr>
            <a:r>
              <a:rPr lang="tr-TR" sz="2400" dirty="0" smtClean="0">
                <a:latin typeface="Calibri" pitchFamily="34" charset="0"/>
                <a:cs typeface="Calibri" pitchFamily="34" charset="0"/>
              </a:rPr>
              <a:t>Pencere camı ışığı geçirmez mi?</a:t>
            </a:r>
          </a:p>
          <a:p>
            <a:pPr>
              <a:buNone/>
            </a:pPr>
            <a:endParaRPr lang="tr-TR" sz="2400" dirty="0" smtClean="0"/>
          </a:p>
          <a:p>
            <a:pPr>
              <a:buNone/>
            </a:pPr>
            <a:endParaRPr lang="tr-TR" sz="2400" dirty="0" smtClean="0"/>
          </a:p>
          <a:p>
            <a:pPr>
              <a:buNone/>
            </a:pPr>
            <a:endParaRPr lang="tr-TR" dirty="0"/>
          </a:p>
        </p:txBody>
      </p:sp>
      <p:sp>
        <p:nvSpPr>
          <p:cNvPr id="5" name="4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Yansıtıcı Yüzeyler</a:t>
            </a:r>
            <a:endParaRPr lang="tr-TR" dirty="0"/>
          </a:p>
        </p:txBody>
      </p:sp>
      <p:sp>
        <p:nvSpPr>
          <p:cNvPr id="3" name="2 İçerik Yer Tutucusu"/>
          <p:cNvSpPr>
            <a:spLocks noGrp="1"/>
          </p:cNvSpPr>
          <p:nvPr>
            <p:ph idx="1"/>
          </p:nvPr>
        </p:nvSpPr>
        <p:spPr>
          <a:xfrm>
            <a:off x="3071802" y="2214554"/>
            <a:ext cx="5614998" cy="4359982"/>
          </a:xfrm>
        </p:spPr>
        <p:txBody>
          <a:bodyPr>
            <a:normAutofit/>
          </a:bodyPr>
          <a:lstStyle/>
          <a:p>
            <a:pPr>
              <a:buNone/>
            </a:pPr>
            <a:endParaRPr lang="tr-TR" sz="2400" dirty="0" smtClean="0">
              <a:latin typeface="Calibri" pitchFamily="34" charset="0"/>
              <a:cs typeface="Calibri" pitchFamily="34" charset="0"/>
            </a:endParaRPr>
          </a:p>
          <a:p>
            <a:pPr>
              <a:buNone/>
            </a:pPr>
            <a:r>
              <a:rPr lang="tr-TR" sz="2400" dirty="0" smtClean="0">
                <a:latin typeface="Calibri" pitchFamily="34" charset="0"/>
                <a:cs typeface="Calibri" pitchFamily="34" charset="0"/>
              </a:rPr>
              <a:t>Hiçbir madde mükemmel yansıtıcı, soğurgan ya da geçirgen değildir. </a:t>
            </a:r>
          </a:p>
          <a:p>
            <a:pPr>
              <a:buNone/>
            </a:pPr>
            <a:endParaRPr lang="tr-TR" sz="2400" dirty="0" smtClean="0">
              <a:latin typeface="Calibri" pitchFamily="34" charset="0"/>
              <a:cs typeface="Calibri" pitchFamily="34" charset="0"/>
            </a:endParaRPr>
          </a:p>
          <a:p>
            <a:pPr>
              <a:buNone/>
            </a:pPr>
            <a:r>
              <a:rPr lang="tr-TR" sz="2400" dirty="0" smtClean="0">
                <a:latin typeface="Calibri" pitchFamily="34" charset="0"/>
                <a:cs typeface="Calibri" pitchFamily="34" charset="0"/>
              </a:rPr>
              <a:t>Cam üzerine düşen ışığın %4 kadarını yansıtır. %96 kadarını ise iletir.</a:t>
            </a:r>
          </a:p>
          <a:p>
            <a:pPr>
              <a:buNone/>
            </a:pPr>
            <a:endParaRPr lang="tr-TR" sz="2400" dirty="0" smtClean="0">
              <a:latin typeface="Calibri" pitchFamily="34" charset="0"/>
              <a:cs typeface="Calibri" pitchFamily="34" charset="0"/>
            </a:endParaRPr>
          </a:p>
          <a:p>
            <a:pPr>
              <a:buNone/>
            </a:pPr>
            <a:endParaRPr lang="tr-TR" sz="2400" dirty="0" smtClean="0">
              <a:latin typeface="Calibri" pitchFamily="34" charset="0"/>
              <a:cs typeface="Calibri" pitchFamily="34" charset="0"/>
            </a:endParaRPr>
          </a:p>
          <a:p>
            <a:pPr>
              <a:buNone/>
            </a:pPr>
            <a:r>
              <a:rPr lang="tr-TR" sz="2400" dirty="0" smtClean="0">
                <a:latin typeface="Calibri" pitchFamily="34" charset="0"/>
                <a:cs typeface="Calibri" pitchFamily="34" charset="0"/>
              </a:rPr>
              <a:t>Parlatılmış gümüş ya da alüminyum yüzey üzerine düşen ışığın %90</a:t>
            </a:r>
            <a:r>
              <a:rPr lang="en-US" sz="2400" dirty="0" smtClean="0">
                <a:latin typeface="Calibri" pitchFamily="34" charset="0"/>
                <a:cs typeface="Calibri" pitchFamily="34" charset="0"/>
              </a:rPr>
              <a:t>’</a:t>
            </a:r>
            <a:r>
              <a:rPr lang="tr-TR" sz="2400" dirty="0" err="1" smtClean="0">
                <a:latin typeface="Calibri" pitchFamily="34" charset="0"/>
                <a:cs typeface="Calibri" pitchFamily="34" charset="0"/>
              </a:rPr>
              <a:t>ını</a:t>
            </a:r>
            <a:r>
              <a:rPr lang="tr-TR" sz="2400" dirty="0" smtClean="0">
                <a:latin typeface="Calibri" pitchFamily="34" charset="0"/>
                <a:cs typeface="Calibri" pitchFamily="34" charset="0"/>
              </a:rPr>
              <a:t> yansıtır.</a:t>
            </a:r>
          </a:p>
          <a:p>
            <a:pPr>
              <a:buNone/>
            </a:pPr>
            <a:endParaRPr lang="tr-TR" sz="2400" dirty="0" smtClean="0"/>
          </a:p>
          <a:p>
            <a:pPr>
              <a:buNone/>
            </a:pPr>
            <a:endParaRPr lang="tr-TR" sz="2400" dirty="0" smtClean="0"/>
          </a:p>
          <a:p>
            <a:pPr>
              <a:buNone/>
            </a:pPr>
            <a:endParaRPr lang="tr-TR" dirty="0"/>
          </a:p>
        </p:txBody>
      </p:sp>
      <p:sp>
        <p:nvSpPr>
          <p:cNvPr id="5" name="4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00108"/>
            <a:ext cx="8358246" cy="571504"/>
          </a:xfrm>
        </p:spPr>
        <p:txBody>
          <a:bodyPr>
            <a:normAutofit fontScale="90000"/>
          </a:bodyPr>
          <a:lstStyle/>
          <a:p>
            <a:pPr algn="ctr"/>
            <a:r>
              <a:rPr lang="tr-TR" sz="4900" dirty="0" smtClean="0">
                <a:latin typeface="Calibri" pitchFamily="34" charset="0"/>
                <a:cs typeface="Calibri" pitchFamily="34" charset="0"/>
              </a:rPr>
              <a:t>Yansıtıcı Yüzeyler - </a:t>
            </a:r>
            <a:r>
              <a:rPr lang="tr-TR" sz="3600" dirty="0" smtClean="0">
                <a:solidFill>
                  <a:srgbClr val="0070C0"/>
                </a:solidFill>
                <a:latin typeface="Calibri" pitchFamily="34" charset="0"/>
                <a:cs typeface="Calibri" pitchFamily="34" charset="0"/>
              </a:rPr>
              <a:t>Deniz neden mavidir?</a:t>
            </a:r>
            <a:r>
              <a:rPr lang="tr-TR" dirty="0" smtClean="0">
                <a:latin typeface="Calibri" pitchFamily="34" charset="0"/>
                <a:cs typeface="Calibri" pitchFamily="34" charset="0"/>
              </a:rPr>
              <a:t/>
            </a:r>
            <a:br>
              <a:rPr lang="tr-TR" dirty="0" smtClean="0">
                <a:latin typeface="Calibri" pitchFamily="34" charset="0"/>
                <a:cs typeface="Calibri" pitchFamily="34" charset="0"/>
              </a:rPr>
            </a:br>
            <a:endParaRPr lang="tr-TR" dirty="0"/>
          </a:p>
        </p:txBody>
      </p:sp>
      <p:sp>
        <p:nvSpPr>
          <p:cNvPr id="3" name="2 İçerik Yer Tutucusu"/>
          <p:cNvSpPr>
            <a:spLocks noGrp="1"/>
          </p:cNvSpPr>
          <p:nvPr>
            <p:ph idx="1"/>
          </p:nvPr>
        </p:nvSpPr>
        <p:spPr>
          <a:xfrm>
            <a:off x="3214678" y="2071678"/>
            <a:ext cx="5543560" cy="4574296"/>
          </a:xfrm>
        </p:spPr>
        <p:txBody>
          <a:bodyPr>
            <a:normAutofit lnSpcReduction="10000"/>
          </a:bodyPr>
          <a:lstStyle/>
          <a:p>
            <a:pPr marL="566928" indent="-457200">
              <a:buNone/>
            </a:pPr>
            <a:endParaRPr lang="tr-TR" sz="2000" dirty="0" smtClean="0">
              <a:solidFill>
                <a:srgbClr val="0070C0"/>
              </a:solidFill>
              <a:latin typeface="Calibri" pitchFamily="34" charset="0"/>
              <a:cs typeface="Calibri" pitchFamily="34" charset="0"/>
              <a:hlinkClick r:id="rId2"/>
            </a:endParaRPr>
          </a:p>
          <a:p>
            <a:pPr marL="566928" indent="-457200">
              <a:buNone/>
            </a:pPr>
            <a:endParaRPr lang="tr-TR" sz="2000" dirty="0" smtClean="0">
              <a:solidFill>
                <a:srgbClr val="0070C0"/>
              </a:solidFill>
              <a:latin typeface="Calibri" pitchFamily="34" charset="0"/>
              <a:cs typeface="Calibri" pitchFamily="34" charset="0"/>
              <a:hlinkClick r:id="rId2"/>
            </a:endParaRPr>
          </a:p>
          <a:p>
            <a:pPr marL="566928" indent="-457200" algn="r">
              <a:buNone/>
            </a:pPr>
            <a:r>
              <a:rPr lang="tr-TR" sz="800" dirty="0">
                <a:latin typeface="Calibri" pitchFamily="34" charset="0"/>
                <a:cs typeface="Calibri" pitchFamily="34" charset="0"/>
                <a:hlinkClick r:id="rId3"/>
              </a:rPr>
              <a:t>https://</a:t>
            </a:r>
            <a:r>
              <a:rPr lang="tr-TR" sz="800" dirty="0" smtClean="0">
                <a:latin typeface="Calibri" pitchFamily="34" charset="0"/>
                <a:cs typeface="Calibri" pitchFamily="34" charset="0"/>
                <a:hlinkClick r:id="rId3"/>
              </a:rPr>
              <a:t>www.youtube.com/watch?v=dTufyVT6It8</a:t>
            </a:r>
            <a:endParaRPr lang="en-US" sz="800" dirty="0" smtClean="0">
              <a:latin typeface="Calibri" pitchFamily="34" charset="0"/>
              <a:cs typeface="Calibri" pitchFamily="34" charset="0"/>
            </a:endParaRPr>
          </a:p>
          <a:p>
            <a:pPr marL="566928" indent="-457200">
              <a:buNone/>
            </a:pPr>
            <a:endParaRPr lang="tr-TR" sz="1800" dirty="0" smtClean="0">
              <a:latin typeface="Calibri" pitchFamily="34" charset="0"/>
              <a:cs typeface="Calibri" pitchFamily="34" charset="0"/>
            </a:endParaRPr>
          </a:p>
          <a:p>
            <a:pPr marL="566928" indent="-457200"/>
            <a:r>
              <a:rPr lang="tr-TR" sz="1800" dirty="0" smtClean="0">
                <a:latin typeface="Calibri" pitchFamily="34" charset="0"/>
                <a:cs typeface="Calibri" pitchFamily="34" charset="0"/>
              </a:rPr>
              <a:t>Beyaz ışık dediğimiz güneş ışığında bütün renkler vardır. Deniz suyu molekülleri bu ışığın dağılımındaki kırmızı dalga boyunda olanları  soğurular, mavi -mor dalga boyundakileri de yansıtırlar. Deniz de bu nedenle mavi renkte görünür.</a:t>
            </a:r>
          </a:p>
          <a:p>
            <a:pPr marL="566928" indent="-457200">
              <a:buNone/>
            </a:pPr>
            <a:endParaRPr lang="tr-TR" sz="1800" dirty="0" smtClean="0">
              <a:latin typeface="Calibri" pitchFamily="34" charset="0"/>
              <a:cs typeface="Calibri" pitchFamily="34" charset="0"/>
            </a:endParaRPr>
          </a:p>
          <a:p>
            <a:pPr marL="566928" indent="-457200"/>
            <a:r>
              <a:rPr lang="tr-TR" sz="1800" dirty="0" smtClean="0">
                <a:latin typeface="Calibri" pitchFamily="34" charset="0"/>
                <a:cs typeface="Calibri" pitchFamily="34" charset="0"/>
              </a:rPr>
              <a:t>Denizin rengi her yerde aynı değildir yani deniz, koyu mavi, yeşil, türkuaz gibi renklere sahip olabilir. Bu farklılıkların nedeni suyun sıcaklığı, derinliği, içinde yaşayan canlılar, dip tabiatı, tuz oranı gibi etkenlerdir.</a:t>
            </a:r>
            <a:endParaRPr lang="tr-TR" sz="2000" dirty="0"/>
          </a:p>
        </p:txBody>
      </p:sp>
      <p:sp>
        <p:nvSpPr>
          <p:cNvPr id="6" name="5 Metin kutusu"/>
          <p:cNvSpPr txBox="1"/>
          <p:nvPr/>
        </p:nvSpPr>
        <p:spPr>
          <a:xfrm>
            <a:off x="357158" y="2071678"/>
            <a:ext cx="2571768" cy="3785653"/>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pic>
        <p:nvPicPr>
          <p:cNvPr id="5" name="1 Resim" descr="deniz2.jpg">
            <a:hlinkClick r:id="rId3"/>
          </p:cNvPr>
          <p:cNvPicPr/>
          <p:nvPr/>
        </p:nvPicPr>
        <p:blipFill>
          <a:blip r:embed="rId4" cstate="print"/>
          <a:stretch>
            <a:fillRect/>
          </a:stretch>
        </p:blipFill>
        <p:spPr>
          <a:xfrm>
            <a:off x="5857884" y="1357298"/>
            <a:ext cx="2643206" cy="13144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latin typeface="Calibri" pitchFamily="34" charset="0"/>
                <a:cs typeface="Calibri" pitchFamily="34" charset="0"/>
              </a:rPr>
              <a:t>Yansıtıcı Yüzeyler</a:t>
            </a:r>
            <a:endParaRPr lang="tr-TR" dirty="0"/>
          </a:p>
        </p:txBody>
      </p:sp>
      <p:sp>
        <p:nvSpPr>
          <p:cNvPr id="3" name="2 İçerik Yer Tutucusu"/>
          <p:cNvSpPr>
            <a:spLocks noGrp="1"/>
          </p:cNvSpPr>
          <p:nvPr>
            <p:ph idx="1"/>
          </p:nvPr>
        </p:nvSpPr>
        <p:spPr>
          <a:xfrm>
            <a:off x="3419872" y="2636912"/>
            <a:ext cx="5400684" cy="1933386"/>
          </a:xfrm>
        </p:spPr>
        <p:txBody>
          <a:bodyPr/>
          <a:lstStyle/>
          <a:p>
            <a:pPr marL="566928" indent="-457200">
              <a:buNone/>
            </a:pPr>
            <a:r>
              <a:rPr lang="tr-TR" dirty="0" smtClean="0">
                <a:latin typeface="Calibri" pitchFamily="34" charset="0"/>
                <a:cs typeface="Calibri" pitchFamily="34" charset="0"/>
              </a:rPr>
              <a:t>Eğer deniz ve gökyüzü arasındaki mesafe yakın ise denizin gökyüzünü yansıttığını söylemek mümkündür. </a:t>
            </a:r>
          </a:p>
        </p:txBody>
      </p:sp>
      <p:sp>
        <p:nvSpPr>
          <p:cNvPr id="4" name="3 Metin kutusu"/>
          <p:cNvSpPr txBox="1"/>
          <p:nvPr/>
        </p:nvSpPr>
        <p:spPr>
          <a:xfrm>
            <a:off x="357158" y="2071678"/>
            <a:ext cx="2571768" cy="3785653"/>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Işığın Farklı Yüzeylerde Yansıması</a:t>
            </a:r>
            <a:endParaRPr lang="tr-TR" dirty="0"/>
          </a:p>
        </p:txBody>
      </p:sp>
      <p:sp>
        <p:nvSpPr>
          <p:cNvPr id="3" name="2 İçerik Yer Tutucusu"/>
          <p:cNvSpPr>
            <a:spLocks noGrp="1"/>
          </p:cNvSpPr>
          <p:nvPr>
            <p:ph idx="1"/>
          </p:nvPr>
        </p:nvSpPr>
        <p:spPr/>
        <p:txBody>
          <a:bodyPr/>
          <a:lstStyle/>
          <a:p>
            <a:pPr>
              <a:buNone/>
            </a:pPr>
            <a:r>
              <a:rPr lang="tr-TR" dirty="0" smtClean="0">
                <a:latin typeface="Calibri" pitchFamily="34" charset="0"/>
                <a:cs typeface="Calibri" pitchFamily="34" charset="0"/>
              </a:rPr>
              <a:t>                                     </a:t>
            </a:r>
          </a:p>
          <a:p>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                                            </a:t>
            </a:r>
          </a:p>
          <a:p>
            <a:pPr>
              <a:buNone/>
            </a:pPr>
            <a:r>
              <a:rPr lang="tr-TR" dirty="0" smtClean="0">
                <a:latin typeface="Calibri" pitchFamily="34" charset="0"/>
                <a:cs typeface="Calibri" pitchFamily="34" charset="0"/>
              </a:rPr>
              <a:t>                                           </a:t>
            </a:r>
            <a:endParaRPr lang="tr-TR" dirty="0">
              <a:latin typeface="Calibri" pitchFamily="34" charset="0"/>
              <a:cs typeface="Calibri" pitchFamily="34" charset="0"/>
            </a:endParaRPr>
          </a:p>
        </p:txBody>
      </p:sp>
      <p:pic>
        <p:nvPicPr>
          <p:cNvPr id="5" name="4 Resim" descr="reflectionsfigure1.jpg"/>
          <p:cNvPicPr>
            <a:picLocks noChangeAspect="1"/>
          </p:cNvPicPr>
          <p:nvPr/>
        </p:nvPicPr>
        <p:blipFill>
          <a:blip r:embed="rId2"/>
          <a:srcRect t="6655" r="-1053" b="15706"/>
          <a:stretch>
            <a:fillRect/>
          </a:stretch>
        </p:blipFill>
        <p:spPr>
          <a:xfrm>
            <a:off x="4071934" y="2143116"/>
            <a:ext cx="4572032" cy="2222516"/>
          </a:xfrm>
          <a:prstGeom prst="rect">
            <a:avLst/>
          </a:prstGeom>
        </p:spPr>
      </p:pic>
      <p:sp>
        <p:nvSpPr>
          <p:cNvPr id="6" name="5 Metin kutusu"/>
          <p:cNvSpPr txBox="1"/>
          <p:nvPr/>
        </p:nvSpPr>
        <p:spPr>
          <a:xfrm>
            <a:off x="4143372" y="4429132"/>
            <a:ext cx="4643470" cy="923330"/>
          </a:xfrm>
          <a:prstGeom prst="rect">
            <a:avLst/>
          </a:prstGeom>
          <a:noFill/>
        </p:spPr>
        <p:txBody>
          <a:bodyPr wrap="square" rtlCol="0">
            <a:spAutoFit/>
          </a:bodyPr>
          <a:lstStyle/>
          <a:p>
            <a:r>
              <a:rPr lang="tr-TR" dirty="0" smtClean="0">
                <a:latin typeface="Calibri" pitchFamily="34" charset="0"/>
                <a:cs typeface="Calibri" pitchFamily="34" charset="0"/>
              </a:rPr>
              <a:t>Yukarıdaki fotoğraflarda suda oluşan görüntülerin farklı oluşunun temel nedeni ne olabilir?</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rgbClr val="92D050"/>
                </a:solidFill>
              </a:rPr>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Işığın Farklı Yüzeylerde Yansıması</a:t>
            </a:r>
            <a:endParaRPr lang="tr-TR" dirty="0"/>
          </a:p>
        </p:txBody>
      </p:sp>
      <p:pic>
        <p:nvPicPr>
          <p:cNvPr id="7" name="6 İçerik Yer Tutucusu" descr="soru_152.jpg"/>
          <p:cNvPicPr>
            <a:picLocks noGrp="1" noChangeAspect="1"/>
          </p:cNvPicPr>
          <p:nvPr>
            <p:ph idx="1"/>
          </p:nvPr>
        </p:nvPicPr>
        <p:blipFill>
          <a:blip r:embed="rId2"/>
          <a:srcRect r="49652" b="173"/>
          <a:stretch>
            <a:fillRect/>
          </a:stretch>
        </p:blipFill>
        <p:spPr>
          <a:xfrm>
            <a:off x="5857884" y="2214554"/>
            <a:ext cx="3003968" cy="2071702"/>
          </a:xfrm>
        </p:spPr>
      </p:pic>
      <p:sp>
        <p:nvSpPr>
          <p:cNvPr id="11" name="10 Dikdörtgen"/>
          <p:cNvSpPr/>
          <p:nvPr/>
        </p:nvSpPr>
        <p:spPr>
          <a:xfrm>
            <a:off x="3000364" y="2143116"/>
            <a:ext cx="2500330" cy="3354765"/>
          </a:xfrm>
          <a:prstGeom prst="rect">
            <a:avLst/>
          </a:prstGeom>
        </p:spPr>
        <p:txBody>
          <a:bodyPr wrap="square">
            <a:spAutoFit/>
          </a:bodyPr>
          <a:lstStyle/>
          <a:p>
            <a:pPr>
              <a:buFont typeface="Arial" pitchFamily="34" charset="0"/>
              <a:buChar char="•"/>
            </a:pPr>
            <a:r>
              <a:rPr lang="tr-TR" dirty="0" smtClean="0"/>
              <a:t> </a:t>
            </a:r>
            <a:r>
              <a:rPr lang="tr-TR" dirty="0" smtClean="0">
                <a:latin typeface="Calibri" pitchFamily="34" charset="0"/>
                <a:cs typeface="Calibri" pitchFamily="34" charset="0"/>
              </a:rPr>
              <a:t>Düzgün ve parlak bir yüzeyle karşılaşan paralel ışık ışınlarının yaptığı yansımaya </a:t>
            </a:r>
            <a:r>
              <a:rPr lang="tr-TR" dirty="0" smtClean="0">
                <a:solidFill>
                  <a:srgbClr val="92D050"/>
                </a:solidFill>
                <a:latin typeface="Calibri" pitchFamily="34" charset="0"/>
                <a:cs typeface="Calibri" pitchFamily="34" charset="0"/>
              </a:rPr>
              <a:t>düzgün yansıma </a:t>
            </a:r>
            <a:r>
              <a:rPr lang="tr-TR" dirty="0" smtClean="0">
                <a:latin typeface="Calibri" pitchFamily="34" charset="0"/>
                <a:cs typeface="Calibri" pitchFamily="34" charset="0"/>
              </a:rPr>
              <a:t>denir.</a:t>
            </a:r>
          </a:p>
          <a:p>
            <a:pPr>
              <a:buFont typeface="Arial" pitchFamily="34" charset="0"/>
              <a:buChar char="•"/>
            </a:pPr>
            <a:endParaRPr lang="tr-TR" dirty="0">
              <a:latin typeface="Calibri" pitchFamily="34" charset="0"/>
              <a:cs typeface="Calibri" pitchFamily="34" charset="0"/>
            </a:endParaRPr>
          </a:p>
          <a:p>
            <a:pPr>
              <a:buFont typeface="Arial" pitchFamily="34" charset="0"/>
              <a:buChar char="•"/>
            </a:pPr>
            <a:endParaRPr lang="tr-TR" dirty="0" smtClean="0">
              <a:latin typeface="Calibri" pitchFamily="34" charset="0"/>
              <a:cs typeface="Calibri" pitchFamily="34" charset="0"/>
            </a:endParaRPr>
          </a:p>
          <a:p>
            <a:pPr>
              <a:buFont typeface="Arial" pitchFamily="34" charset="0"/>
              <a:buChar char="•"/>
            </a:pPr>
            <a:r>
              <a:rPr lang="tr-TR" dirty="0" smtClean="0">
                <a:latin typeface="Calibri" pitchFamily="34" charset="0"/>
                <a:cs typeface="Calibri" pitchFamily="34" charset="0"/>
              </a:rPr>
              <a:t>Düzgün yansımada tüm ışınlar yansıma kanunlarına uyarlar.</a:t>
            </a:r>
          </a:p>
          <a:p>
            <a:pPr>
              <a:buFont typeface="Arial" pitchFamily="34" charset="0"/>
              <a:buChar char="•"/>
            </a:pPr>
            <a:endParaRPr lang="tr-TR" sz="1600" dirty="0"/>
          </a:p>
          <a:p>
            <a:pPr>
              <a:buFont typeface="Arial" pitchFamily="34" charset="0"/>
              <a:buChar char="•"/>
            </a:pPr>
            <a:endParaRPr lang="tr-TR" sz="1600" dirty="0"/>
          </a:p>
        </p:txBody>
      </p:sp>
      <p:sp>
        <p:nvSpPr>
          <p:cNvPr id="6" name="5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Işığın Farklı Yüzeylerde Yansıması</a:t>
            </a:r>
            <a:endParaRPr lang="tr-TR" dirty="0"/>
          </a:p>
        </p:txBody>
      </p:sp>
      <p:pic>
        <p:nvPicPr>
          <p:cNvPr id="6" name="3 İçerik Yer Tutucusu" descr="soru_152.jpg"/>
          <p:cNvPicPr>
            <a:picLocks noGrp="1" noChangeAspect="1"/>
          </p:cNvPicPr>
          <p:nvPr>
            <p:ph idx="1"/>
          </p:nvPr>
        </p:nvPicPr>
        <p:blipFill>
          <a:blip r:embed="rId2"/>
          <a:srcRect l="50223" t="-3209" b="-2679"/>
          <a:stretch>
            <a:fillRect/>
          </a:stretch>
        </p:blipFill>
        <p:spPr>
          <a:xfrm>
            <a:off x="5861324" y="2143116"/>
            <a:ext cx="3282676" cy="2428892"/>
          </a:xfrm>
          <a:prstGeom prst="rect">
            <a:avLst/>
          </a:prstGeom>
        </p:spPr>
      </p:pic>
      <p:sp>
        <p:nvSpPr>
          <p:cNvPr id="7" name="6 Metin kutusu"/>
          <p:cNvSpPr txBox="1"/>
          <p:nvPr/>
        </p:nvSpPr>
        <p:spPr>
          <a:xfrm>
            <a:off x="3071802" y="2500307"/>
            <a:ext cx="2928958" cy="4339650"/>
          </a:xfrm>
          <a:prstGeom prst="rect">
            <a:avLst/>
          </a:prstGeom>
          <a:noFill/>
        </p:spPr>
        <p:txBody>
          <a:bodyPr wrap="square" rtlCol="0">
            <a:spAutoFit/>
          </a:bodyPr>
          <a:lstStyle/>
          <a:p>
            <a:pPr>
              <a:buFont typeface="Arial" pitchFamily="34" charset="0"/>
              <a:buChar char="•"/>
            </a:pPr>
            <a:r>
              <a:rPr lang="tr-TR" dirty="0" smtClean="0">
                <a:latin typeface="Calibri" pitchFamily="34" charset="0"/>
                <a:cs typeface="Calibri" pitchFamily="34" charset="0"/>
              </a:rPr>
              <a:t> Pürüzlü bir yüzeyle karşılaşan paralel ışık ışınlarının yaptığı yansımaya </a:t>
            </a:r>
            <a:r>
              <a:rPr lang="tr-TR" dirty="0" smtClean="0">
                <a:solidFill>
                  <a:srgbClr val="92D050"/>
                </a:solidFill>
                <a:latin typeface="Calibri" pitchFamily="34" charset="0"/>
                <a:cs typeface="Calibri" pitchFamily="34" charset="0"/>
              </a:rPr>
              <a:t>dağınık yansıma </a:t>
            </a:r>
            <a:r>
              <a:rPr lang="tr-TR" dirty="0" smtClean="0">
                <a:latin typeface="Calibri" pitchFamily="34" charset="0"/>
                <a:cs typeface="Calibri" pitchFamily="34" charset="0"/>
              </a:rPr>
              <a:t>denir</a:t>
            </a:r>
            <a:r>
              <a:rPr lang="tr-TR" baseline="0" dirty="0" smtClean="0">
                <a:latin typeface="Calibri" pitchFamily="34" charset="0"/>
                <a:cs typeface="Calibri" pitchFamily="34" charset="0"/>
              </a:rPr>
              <a:t>.</a:t>
            </a:r>
            <a:r>
              <a:rPr lang="tr-TR" dirty="0" smtClean="0">
                <a:latin typeface="Calibri" pitchFamily="34" charset="0"/>
                <a:cs typeface="Calibri" pitchFamily="34" charset="0"/>
              </a:rPr>
              <a:t> </a:t>
            </a:r>
            <a:r>
              <a:rPr lang="tr-TR" baseline="0" dirty="0" smtClean="0">
                <a:latin typeface="Calibri" pitchFamily="34" charset="0"/>
                <a:cs typeface="Calibri" pitchFamily="34" charset="0"/>
              </a:rPr>
              <a:t>Cisimlerin görülebilmesi, renk ve şekillerinin ayırt edilebilmesi</a:t>
            </a:r>
            <a:r>
              <a:rPr lang="tr-TR" dirty="0" smtClean="0">
                <a:latin typeface="Calibri" pitchFamily="34" charset="0"/>
                <a:cs typeface="Calibri" pitchFamily="34" charset="0"/>
              </a:rPr>
              <a:t> için dağınık yansıma gereklidir.</a:t>
            </a:r>
          </a:p>
          <a:p>
            <a:endParaRPr lang="tr-TR" dirty="0">
              <a:latin typeface="Calibri" pitchFamily="34" charset="0"/>
              <a:cs typeface="Calibri" pitchFamily="34" charset="0"/>
            </a:endParaRPr>
          </a:p>
          <a:p>
            <a:endParaRPr lang="tr-TR" dirty="0" smtClean="0">
              <a:latin typeface="Calibri" pitchFamily="34" charset="0"/>
              <a:cs typeface="Calibri" pitchFamily="34" charset="0"/>
            </a:endParaRPr>
          </a:p>
          <a:p>
            <a:pPr marL="174625" indent="-174625">
              <a:buFont typeface="Arial" pitchFamily="34" charset="0"/>
              <a:buChar char="•"/>
            </a:pPr>
            <a:r>
              <a:rPr lang="tr-TR" sz="2400" dirty="0">
                <a:latin typeface="Calibri" pitchFamily="34" charset="0"/>
                <a:cs typeface="Calibri" pitchFamily="34" charset="0"/>
              </a:rPr>
              <a:t> </a:t>
            </a:r>
            <a:r>
              <a:rPr lang="tr-TR" sz="2400" dirty="0" smtClean="0">
                <a:latin typeface="Calibri" pitchFamily="34" charset="0"/>
                <a:cs typeface="Calibri" pitchFamily="34" charset="0"/>
              </a:rPr>
              <a:t>Dağınık yansımada da tüm ışınlar yansıma kanunlarına uyarlar.</a:t>
            </a:r>
            <a:endParaRPr lang="tr-TR" sz="2400" dirty="0">
              <a:latin typeface="Calibri" pitchFamily="34" charset="0"/>
              <a:cs typeface="Calibri" pitchFamily="34" charset="0"/>
            </a:endParaRPr>
          </a:p>
        </p:txBody>
      </p:sp>
      <p:sp>
        <p:nvSpPr>
          <p:cNvPr id="9" name="8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rgbClr val="92D050"/>
                </a:solidFill>
              </a:rPr>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t>Sorusu olan var mı?</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Bugün Neler Öğreneceğiz</a:t>
            </a:r>
            <a:endParaRPr lang="tr-TR" dirty="0"/>
          </a:p>
        </p:txBody>
      </p:sp>
      <p:sp>
        <p:nvSpPr>
          <p:cNvPr id="3" name="2 İçerik Yer Tutucusu"/>
          <p:cNvSpPr>
            <a:spLocks noGrp="1"/>
          </p:cNvSpPr>
          <p:nvPr>
            <p:ph idx="1"/>
          </p:nvPr>
        </p:nvSpPr>
        <p:spPr>
          <a:xfrm>
            <a:off x="428596" y="2000240"/>
            <a:ext cx="8258204" cy="4574296"/>
          </a:xfrm>
        </p:spPr>
        <p:txBody>
          <a:bodyPr>
            <a:normAutofit/>
          </a:bodyPr>
          <a:lstStyle/>
          <a:p>
            <a:pPr>
              <a:buFont typeface="Wingdings" pitchFamily="2" charset="2"/>
              <a:buChar char="ü"/>
            </a:pPr>
            <a:r>
              <a:rPr lang="tr-TR" sz="2000" dirty="0" smtClean="0">
                <a:latin typeface="Calibri" pitchFamily="34" charset="0"/>
                <a:cs typeface="Calibri" pitchFamily="34" charset="0"/>
              </a:rPr>
              <a:t>Geçen dersin özeti</a:t>
            </a:r>
          </a:p>
          <a:p>
            <a:pPr>
              <a:buFont typeface="Wingdings" pitchFamily="2" charset="2"/>
              <a:buChar char="ü"/>
            </a:pPr>
            <a:r>
              <a:rPr lang="tr-TR" sz="2000" dirty="0" smtClean="0">
                <a:latin typeface="Calibri" pitchFamily="34" charset="0"/>
                <a:cs typeface="Calibri" pitchFamily="34" charset="0"/>
              </a:rPr>
              <a:t>Newton teleskopu</a:t>
            </a:r>
          </a:p>
          <a:p>
            <a:pPr>
              <a:buFont typeface="Wingdings" pitchFamily="2" charset="2"/>
              <a:buChar char="ü"/>
            </a:pPr>
            <a:r>
              <a:rPr lang="tr-TR" sz="2000" dirty="0" smtClean="0">
                <a:latin typeface="Calibri" pitchFamily="34" charset="0"/>
                <a:cs typeface="Calibri" pitchFamily="34" charset="0"/>
              </a:rPr>
              <a:t>Işık</a:t>
            </a:r>
          </a:p>
          <a:p>
            <a:pPr>
              <a:buFont typeface="Wingdings" pitchFamily="2" charset="2"/>
              <a:buChar char="ü"/>
            </a:pPr>
            <a:r>
              <a:rPr lang="tr-TR" sz="2000" dirty="0" smtClean="0">
                <a:latin typeface="Calibri" pitchFamily="34" charset="0"/>
                <a:cs typeface="Calibri" pitchFamily="34" charset="0"/>
              </a:rPr>
              <a:t>Su dalgaları ve ışığın yansıması</a:t>
            </a:r>
          </a:p>
          <a:p>
            <a:pPr>
              <a:buFont typeface="Wingdings" pitchFamily="2" charset="2"/>
              <a:buChar char="ü"/>
            </a:pPr>
            <a:r>
              <a:rPr lang="tr-TR" sz="2000" dirty="0" smtClean="0">
                <a:latin typeface="Calibri" pitchFamily="34" charset="0"/>
                <a:cs typeface="Calibri" pitchFamily="34" charset="0"/>
              </a:rPr>
              <a:t>Işığın yansıması</a:t>
            </a:r>
          </a:p>
          <a:p>
            <a:pPr>
              <a:buFont typeface="Wingdings" pitchFamily="2" charset="2"/>
              <a:buChar char="ü"/>
            </a:pPr>
            <a:r>
              <a:rPr lang="tr-TR" sz="2000" dirty="0" smtClean="0">
                <a:latin typeface="Calibri" pitchFamily="34" charset="0"/>
                <a:cs typeface="Calibri" pitchFamily="34" charset="0"/>
              </a:rPr>
              <a:t>Yansıma kanunları</a:t>
            </a:r>
          </a:p>
          <a:p>
            <a:pPr>
              <a:buFont typeface="Wingdings" pitchFamily="2" charset="2"/>
              <a:buChar char="ü"/>
            </a:pPr>
            <a:r>
              <a:rPr lang="tr-TR" sz="2000" dirty="0" smtClean="0">
                <a:latin typeface="Calibri" pitchFamily="34" charset="0"/>
                <a:cs typeface="Calibri" pitchFamily="34" charset="0"/>
              </a:rPr>
              <a:t>Yansıtıcı yüzeyler</a:t>
            </a:r>
          </a:p>
          <a:p>
            <a:pPr>
              <a:buFont typeface="Wingdings" pitchFamily="2" charset="2"/>
              <a:buChar char="ü"/>
            </a:pPr>
            <a:r>
              <a:rPr lang="tr-TR" sz="2000" dirty="0" smtClean="0">
                <a:latin typeface="Calibri" pitchFamily="34" charset="0"/>
                <a:cs typeface="Calibri" pitchFamily="34" charset="0"/>
              </a:rPr>
              <a:t>Işığın farklı yüzeylerde yansıması</a:t>
            </a:r>
          </a:p>
          <a:p>
            <a:pPr>
              <a:buFont typeface="Wingdings" pitchFamily="2" charset="2"/>
              <a:buChar char="ü"/>
            </a:pPr>
            <a:r>
              <a:rPr lang="tr-TR" sz="2000" dirty="0" smtClean="0">
                <a:latin typeface="Calibri" pitchFamily="34" charset="0"/>
                <a:cs typeface="Calibri" pitchFamily="34" charset="0"/>
              </a:rPr>
              <a:t>Yansımanın görmedeki rolü</a:t>
            </a:r>
          </a:p>
          <a:p>
            <a:pPr>
              <a:buFont typeface="Wingdings" pitchFamily="2" charset="2"/>
              <a:buChar char="ü"/>
            </a:pPr>
            <a:r>
              <a:rPr lang="tr-TR" sz="2000" dirty="0" smtClean="0">
                <a:latin typeface="Calibri" pitchFamily="34" charset="0"/>
                <a:cs typeface="Calibri" pitchFamily="34" charset="0"/>
              </a:rPr>
              <a:t>Newton teleskopu</a:t>
            </a:r>
          </a:p>
          <a:p>
            <a:pPr>
              <a:buFont typeface="Wingdings" pitchFamily="2" charset="2"/>
              <a:buChar char="ü"/>
            </a:pPr>
            <a:r>
              <a:rPr lang="tr-TR" sz="2000" dirty="0" smtClean="0">
                <a:latin typeface="Calibri" pitchFamily="34" charset="0"/>
                <a:cs typeface="Calibri" pitchFamily="34" charset="0"/>
              </a:rPr>
              <a:t>Günün Özeti</a:t>
            </a:r>
          </a:p>
          <a:p>
            <a:pPr>
              <a:buFont typeface="Wingdings" pitchFamily="2" charset="2"/>
              <a:buChar char="ü"/>
            </a:pPr>
            <a:r>
              <a:rPr lang="tr-TR" sz="2000" dirty="0" smtClean="0">
                <a:latin typeface="Calibri" pitchFamily="34" charset="0"/>
                <a:cs typeface="Calibri" pitchFamily="34" charset="0"/>
              </a:rPr>
              <a:t>Soru Çözümü</a:t>
            </a:r>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3173534" y="3981950"/>
            <a:ext cx="5357850" cy="2214578"/>
          </a:xfrm>
        </p:spPr>
        <p:txBody>
          <a:bodyPr>
            <a:normAutofit fontScale="77500" lnSpcReduction="20000"/>
          </a:bodyPr>
          <a:lstStyle/>
          <a:p>
            <a:pPr>
              <a:buNone/>
            </a:pPr>
            <a:endParaRPr lang="tr-TR" dirty="0" smtClean="0">
              <a:latin typeface="Calibri" pitchFamily="34" charset="0"/>
              <a:cs typeface="Calibri" pitchFamily="34" charset="0"/>
            </a:endParaRPr>
          </a:p>
          <a:p>
            <a:pPr>
              <a:buNone/>
            </a:pPr>
            <a:r>
              <a:rPr lang="tr-TR" dirty="0" smtClean="0">
                <a:solidFill>
                  <a:srgbClr val="00B050"/>
                </a:solidFill>
                <a:latin typeface="Calibri" pitchFamily="34" charset="0"/>
                <a:cs typeface="Calibri" pitchFamily="34" charset="0"/>
              </a:rPr>
              <a:t>   </a:t>
            </a:r>
          </a:p>
          <a:p>
            <a:pPr>
              <a:buNone/>
            </a:pPr>
            <a:endParaRPr lang="tr-TR" dirty="0" smtClean="0">
              <a:solidFill>
                <a:srgbClr val="00B050"/>
              </a:solidFill>
              <a:latin typeface="Calibri" pitchFamily="34" charset="0"/>
              <a:cs typeface="Calibri" pitchFamily="34" charset="0"/>
            </a:endParaRPr>
          </a:p>
          <a:p>
            <a:pPr>
              <a:buNone/>
            </a:pPr>
            <a:r>
              <a:rPr lang="tr-TR" dirty="0" smtClean="0">
                <a:solidFill>
                  <a:srgbClr val="00B050"/>
                </a:solidFill>
                <a:latin typeface="Calibri" pitchFamily="34" charset="0"/>
                <a:cs typeface="Calibri" pitchFamily="34" charset="0"/>
              </a:rPr>
              <a:t>Düzgün yansıma </a:t>
            </a:r>
            <a:r>
              <a:rPr lang="tr-TR" dirty="0" smtClean="0">
                <a:latin typeface="Calibri" pitchFamily="34" charset="0"/>
                <a:cs typeface="Calibri" pitchFamily="34" charset="0"/>
              </a:rPr>
              <a:t>sayesinde, düzlem ayna ve parlatılmış mermer gibi yüzeyler üzerinde kendimizi net olarak görebiliriz.</a:t>
            </a:r>
            <a:endParaRPr lang="tr-TR" dirty="0">
              <a:latin typeface="Calibri" pitchFamily="34" charset="0"/>
              <a:cs typeface="Calibri" pitchFamily="34" charset="0"/>
            </a:endParaRPr>
          </a:p>
        </p:txBody>
      </p:sp>
      <p:pic>
        <p:nvPicPr>
          <p:cNvPr id="4" name="3 Resim" descr="aynadayansima.gif"/>
          <p:cNvPicPr>
            <a:picLocks noChangeAspect="1"/>
          </p:cNvPicPr>
          <p:nvPr/>
        </p:nvPicPr>
        <p:blipFill>
          <a:blip r:embed="rId2"/>
          <a:stretch>
            <a:fillRect/>
          </a:stretch>
        </p:blipFill>
        <p:spPr>
          <a:xfrm>
            <a:off x="4143372" y="2214554"/>
            <a:ext cx="3677862" cy="2438582"/>
          </a:xfrm>
          <a:prstGeom prst="rect">
            <a:avLst/>
          </a:prstGeom>
        </p:spPr>
      </p:pic>
      <p:sp>
        <p:nvSpPr>
          <p:cNvPr id="6" name="5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3428992" y="2071678"/>
            <a:ext cx="5257808" cy="4502858"/>
          </a:xfrm>
        </p:spPr>
        <p:txBody>
          <a:bodyPr>
            <a:normAutofit fontScale="92500" lnSpcReduction="10000"/>
          </a:bodyPr>
          <a:lstStyle/>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  </a:t>
            </a: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   Beton, duvar ve tahta gibi cisimler üzerinde kendimizi</a:t>
            </a:r>
          </a:p>
          <a:p>
            <a:pPr>
              <a:buNone/>
            </a:pPr>
            <a:r>
              <a:rPr lang="tr-TR" dirty="0" smtClean="0">
                <a:latin typeface="Calibri" pitchFamily="34" charset="0"/>
                <a:cs typeface="Calibri" pitchFamily="34" charset="0"/>
              </a:rPr>
              <a:t>   net olarak göremeyiz ancak bu  cisimlerin özelliklerinin  görülmesinde </a:t>
            </a:r>
            <a:r>
              <a:rPr lang="tr-TR" dirty="0" smtClean="0">
                <a:solidFill>
                  <a:srgbClr val="00B050"/>
                </a:solidFill>
                <a:latin typeface="Calibri" pitchFamily="34" charset="0"/>
                <a:cs typeface="Calibri" pitchFamily="34" charset="0"/>
              </a:rPr>
              <a:t>dağınık yansımanın </a:t>
            </a:r>
            <a:r>
              <a:rPr lang="tr-TR" dirty="0" smtClean="0">
                <a:latin typeface="Calibri" pitchFamily="34" charset="0"/>
                <a:cs typeface="Calibri" pitchFamily="34" charset="0"/>
              </a:rPr>
              <a:t>büyük rolü vardır. </a:t>
            </a:r>
          </a:p>
        </p:txBody>
      </p:sp>
      <p:pic>
        <p:nvPicPr>
          <p:cNvPr id="7" name="6 Resim" descr="d4ac571e95.jpg"/>
          <p:cNvPicPr>
            <a:picLocks noChangeAspect="1"/>
          </p:cNvPicPr>
          <p:nvPr/>
        </p:nvPicPr>
        <p:blipFill>
          <a:blip r:embed="rId2" cstate="print"/>
          <a:stretch>
            <a:fillRect/>
          </a:stretch>
        </p:blipFill>
        <p:spPr>
          <a:xfrm>
            <a:off x="4643438" y="2071678"/>
            <a:ext cx="2595581" cy="1946685"/>
          </a:xfrm>
          <a:prstGeom prst="rect">
            <a:avLst/>
          </a:prstGeom>
        </p:spPr>
      </p:pic>
      <p:sp>
        <p:nvSpPr>
          <p:cNvPr id="8" name="7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Yansımanın Görmedeki Rolü</a:t>
            </a:r>
            <a:endParaRPr lang="tr-TR" dirty="0"/>
          </a:p>
        </p:txBody>
      </p:sp>
      <p:pic>
        <p:nvPicPr>
          <p:cNvPr id="4" name="3 İçerik Yer Tutucusu" descr="reflectionsfigure1.jpg"/>
          <p:cNvPicPr>
            <a:picLocks noGrp="1" noChangeAspect="1"/>
          </p:cNvPicPr>
          <p:nvPr>
            <p:ph idx="1"/>
          </p:nvPr>
        </p:nvPicPr>
        <p:blipFill>
          <a:blip r:embed="rId2"/>
          <a:srcRect t="6655" r="-1053" b="15706"/>
          <a:stretch>
            <a:fillRect/>
          </a:stretch>
        </p:blipFill>
        <p:spPr>
          <a:xfrm>
            <a:off x="4500562" y="2428868"/>
            <a:ext cx="4018864" cy="1953607"/>
          </a:xfrm>
          <a:prstGeom prst="rect">
            <a:avLst/>
          </a:prstGeom>
        </p:spPr>
      </p:pic>
      <p:sp>
        <p:nvSpPr>
          <p:cNvPr id="5" name="4 Metin kutusu"/>
          <p:cNvSpPr txBox="1"/>
          <p:nvPr/>
        </p:nvSpPr>
        <p:spPr>
          <a:xfrm>
            <a:off x="4429124" y="4500571"/>
            <a:ext cx="3786214" cy="2031325"/>
          </a:xfrm>
          <a:prstGeom prst="rect">
            <a:avLst/>
          </a:prstGeom>
          <a:noFill/>
        </p:spPr>
        <p:txBody>
          <a:bodyPr wrap="square" rtlCol="0">
            <a:spAutoFit/>
          </a:bodyPr>
          <a:lstStyle/>
          <a:p>
            <a:r>
              <a:rPr lang="tr-TR" dirty="0" smtClean="0">
                <a:latin typeface="Calibri" pitchFamily="34" charset="0"/>
                <a:cs typeface="Calibri" pitchFamily="34" charset="0"/>
              </a:rPr>
              <a:t>Cisimler  durgun su üzerinde düzgün yansımaya uğrar ve görüntüleri nete yakındır.</a:t>
            </a: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Cisimler dalgalı su üzerinde dağınık yansımaya uğrarlar ve görüntüleri net değildir.</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2928926" y="2000240"/>
            <a:ext cx="5757874" cy="4574296"/>
          </a:xfrm>
        </p:spPr>
        <p:txBody>
          <a:bodyPr/>
          <a:lstStyle/>
          <a:p>
            <a:r>
              <a:rPr lang="tr-TR" sz="2000" dirty="0" smtClean="0">
                <a:latin typeface="Calibri" pitchFamily="34" charset="0"/>
                <a:cs typeface="Calibri" pitchFamily="34" charset="0"/>
              </a:rPr>
              <a:t>Bir cisim üzerinde hem düzgün hem de dağınık yansıma olabilir mi?</a:t>
            </a:r>
            <a:endParaRPr lang="tr-TR" dirty="0" smtClean="0"/>
          </a:p>
          <a:p>
            <a:pPr>
              <a:buNone/>
            </a:pPr>
            <a:endParaRPr lang="tr-TR" sz="1600" dirty="0" smtClean="0"/>
          </a:p>
          <a:p>
            <a:pPr>
              <a:buNone/>
            </a:pPr>
            <a:endParaRPr lang="tr-TR" sz="1600" dirty="0" smtClean="0"/>
          </a:p>
          <a:p>
            <a:pPr>
              <a:buNone/>
            </a:pPr>
            <a:endParaRPr lang="tr-TR" sz="1600" dirty="0" smtClean="0"/>
          </a:p>
          <a:p>
            <a:pPr>
              <a:buNone/>
            </a:pPr>
            <a:endParaRPr lang="tr-TR" sz="1600" dirty="0" smtClean="0"/>
          </a:p>
          <a:p>
            <a:pPr>
              <a:buNone/>
            </a:pPr>
            <a:endParaRPr lang="tr-TR" sz="1600" dirty="0" smtClean="0"/>
          </a:p>
          <a:p>
            <a:pPr>
              <a:buNone/>
            </a:pPr>
            <a:endParaRPr lang="tr-TR" sz="1600" dirty="0" smtClean="0"/>
          </a:p>
          <a:p>
            <a:pPr>
              <a:buNone/>
            </a:pPr>
            <a:endParaRPr lang="tr-TR" sz="1600" dirty="0"/>
          </a:p>
        </p:txBody>
      </p:sp>
      <p:pic>
        <p:nvPicPr>
          <p:cNvPr id="6" name="5 Resim" descr="spektrum.jpg"/>
          <p:cNvPicPr>
            <a:picLocks noChangeAspect="1"/>
          </p:cNvPicPr>
          <p:nvPr/>
        </p:nvPicPr>
        <p:blipFill>
          <a:blip r:embed="rId2"/>
          <a:stretch>
            <a:fillRect/>
          </a:stretch>
        </p:blipFill>
        <p:spPr>
          <a:xfrm>
            <a:off x="3357554" y="3857628"/>
            <a:ext cx="4857784" cy="2786082"/>
          </a:xfrm>
          <a:prstGeom prst="rect">
            <a:avLst/>
          </a:prstGeom>
        </p:spPr>
      </p:pic>
      <p:sp>
        <p:nvSpPr>
          <p:cNvPr id="7" name="6 Metin kutusu"/>
          <p:cNvSpPr txBox="1"/>
          <p:nvPr/>
        </p:nvSpPr>
        <p:spPr>
          <a:xfrm>
            <a:off x="3500430" y="3571876"/>
            <a:ext cx="4714908" cy="369332"/>
          </a:xfrm>
          <a:prstGeom prst="rect">
            <a:avLst/>
          </a:prstGeom>
          <a:noFill/>
        </p:spPr>
        <p:txBody>
          <a:bodyPr wrap="square" rtlCol="0">
            <a:spAutoFit/>
          </a:bodyPr>
          <a:lstStyle/>
          <a:p>
            <a:r>
              <a:rPr lang="tr-TR" dirty="0" smtClean="0">
                <a:latin typeface="Calibri" pitchFamily="34" charset="0"/>
                <a:cs typeface="Calibri" pitchFamily="34" charset="0"/>
              </a:rPr>
              <a:t>Elektromanyetik Dalgalar</a:t>
            </a:r>
            <a:endParaRPr lang="tr-TR" dirty="0">
              <a:latin typeface="Calibri" pitchFamily="34" charset="0"/>
              <a:cs typeface="Calibri" pitchFamily="34" charset="0"/>
            </a:endParaRPr>
          </a:p>
        </p:txBody>
      </p:sp>
      <p:sp>
        <p:nvSpPr>
          <p:cNvPr id="8" name="7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Yansımanın Görmedeki  Rolü</a:t>
            </a:r>
            <a:endParaRPr lang="tr-TR" dirty="0"/>
          </a:p>
        </p:txBody>
      </p:sp>
      <p:pic>
        <p:nvPicPr>
          <p:cNvPr id="4" name="3 İçerik Yer Tutucusu" descr="3mdishkit33_eyecatcher.jpg"/>
          <p:cNvPicPr>
            <a:picLocks noGrp="1" noChangeAspect="1"/>
          </p:cNvPicPr>
          <p:nvPr>
            <p:ph idx="1"/>
          </p:nvPr>
        </p:nvPicPr>
        <p:blipFill>
          <a:blip r:embed="rId2"/>
          <a:stretch>
            <a:fillRect/>
          </a:stretch>
        </p:blipFill>
        <p:spPr>
          <a:xfrm>
            <a:off x="5143504" y="4000504"/>
            <a:ext cx="3750496" cy="1714512"/>
          </a:xfrm>
          <a:prstGeom prst="rect">
            <a:avLst/>
          </a:prstGeom>
        </p:spPr>
      </p:pic>
      <p:sp>
        <p:nvSpPr>
          <p:cNvPr id="5" name="4 Dikdörtgen"/>
          <p:cNvSpPr/>
          <p:nvPr/>
        </p:nvSpPr>
        <p:spPr>
          <a:xfrm>
            <a:off x="3143240" y="2000240"/>
            <a:ext cx="4572032" cy="1200329"/>
          </a:xfrm>
          <a:prstGeom prst="rect">
            <a:avLst/>
          </a:prstGeom>
        </p:spPr>
        <p:txBody>
          <a:bodyPr wrap="square">
            <a:spAutoFit/>
          </a:bodyPr>
          <a:lstStyle/>
          <a:p>
            <a:pPr>
              <a:buNone/>
            </a:pPr>
            <a:r>
              <a:rPr lang="tr-TR" dirty="0" smtClean="0">
                <a:latin typeface="Calibri" pitchFamily="34" charset="0"/>
                <a:cs typeface="Calibri" pitchFamily="34" charset="0"/>
              </a:rPr>
              <a:t>Bir kağıt yüzeyi biz insanlar için düzken bir elektron veya noktasal canlı için pürüzlüdür. Öyleyse görüntü bakan varlığın boyutuna göre değişir.</a:t>
            </a:r>
          </a:p>
        </p:txBody>
      </p:sp>
      <p:pic>
        <p:nvPicPr>
          <p:cNvPr id="6" name="5 Resim" descr="0v10393a00000-st-01-arches-oil-paper-140lb-sheets-detail-swatch.jpg"/>
          <p:cNvPicPr>
            <a:picLocks noChangeAspect="1"/>
          </p:cNvPicPr>
          <p:nvPr/>
        </p:nvPicPr>
        <p:blipFill>
          <a:blip r:embed="rId3" cstate="print"/>
          <a:stretch>
            <a:fillRect/>
          </a:stretch>
        </p:blipFill>
        <p:spPr>
          <a:xfrm>
            <a:off x="7644912" y="2071678"/>
            <a:ext cx="1499088" cy="1285884"/>
          </a:xfrm>
          <a:prstGeom prst="rect">
            <a:avLst/>
          </a:prstGeom>
        </p:spPr>
      </p:pic>
      <p:sp>
        <p:nvSpPr>
          <p:cNvPr id="8" name="7 Metin kutusu"/>
          <p:cNvSpPr txBox="1"/>
          <p:nvPr/>
        </p:nvSpPr>
        <p:spPr>
          <a:xfrm>
            <a:off x="3143240" y="3786191"/>
            <a:ext cx="1928826" cy="2585323"/>
          </a:xfrm>
          <a:prstGeom prst="rect">
            <a:avLst/>
          </a:prstGeom>
          <a:noFill/>
        </p:spPr>
        <p:txBody>
          <a:bodyPr wrap="square" rtlCol="0">
            <a:spAutoFit/>
          </a:bodyPr>
          <a:lstStyle/>
          <a:p>
            <a:r>
              <a:rPr lang="tr-TR" dirty="0" smtClean="0">
                <a:latin typeface="Calibri" pitchFamily="34" charset="0"/>
                <a:cs typeface="Calibri" pitchFamily="34" charset="0"/>
              </a:rPr>
              <a:t>Tel örgü çanaklar, düşük dalga boylu ışınlar için  pürüzlü bir yüzeyken yüksek dalga boylu radyo dalgaları için iyi bir düzgün yansıtıcı yüzeydir. </a:t>
            </a:r>
            <a:endParaRPr lang="tr-TR" dirty="0">
              <a:latin typeface="Calibri" pitchFamily="34" charset="0"/>
              <a:cs typeface="Calibri" pitchFamily="34" charset="0"/>
            </a:endParaRPr>
          </a:p>
        </p:txBody>
      </p:sp>
      <p:sp>
        <p:nvSpPr>
          <p:cNvPr id="9" name="8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Anlaşılmayan bir şey var mı?</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pic>
        <p:nvPicPr>
          <p:cNvPr id="4" name="Picture 2"/>
          <p:cNvPicPr>
            <a:picLocks noGrp="1" noChangeAspect="1"/>
          </p:cNvPicPr>
          <p:nvPr>
            <p:ph idx="1"/>
          </p:nvPr>
        </p:nvPicPr>
        <p:blipFill>
          <a:blip r:embed="rId2"/>
          <a:srcRect/>
          <a:stretch>
            <a:fillRect/>
          </a:stretch>
        </p:blipFill>
        <p:spPr bwMode="auto">
          <a:xfrm>
            <a:off x="6000760" y="2071678"/>
            <a:ext cx="2846375" cy="2062323"/>
          </a:xfrm>
          <a:prstGeom prst="rect">
            <a:avLst/>
          </a:prstGeom>
          <a:noFill/>
        </p:spPr>
      </p:pic>
      <p:pic>
        <p:nvPicPr>
          <p:cNvPr id="5" name="Picture 38"/>
          <p:cNvPicPr/>
          <p:nvPr/>
        </p:nvPicPr>
        <p:blipFill>
          <a:blip r:embed="rId3">
            <a:extLst>
              <a:ext uri="{28A0092B-C50C-407E-A947-70E740481C1C}">
                <a14:useLocalDpi xmlns:a14="http://schemas.microsoft.com/office/drawing/2010/main" val="0"/>
              </a:ext>
            </a:extLst>
          </a:blip>
          <a:srcRect/>
          <a:stretch>
            <a:fillRect/>
          </a:stretch>
        </p:blipFill>
        <p:spPr bwMode="auto">
          <a:xfrm>
            <a:off x="5857884" y="4357694"/>
            <a:ext cx="2966404" cy="1370436"/>
          </a:xfrm>
          <a:prstGeom prst="rect">
            <a:avLst/>
          </a:prstGeom>
          <a:noFill/>
        </p:spPr>
      </p:pic>
      <p:sp>
        <p:nvSpPr>
          <p:cNvPr id="7" name="6 Metin kutusu"/>
          <p:cNvSpPr txBox="1"/>
          <p:nvPr/>
        </p:nvSpPr>
        <p:spPr>
          <a:xfrm>
            <a:off x="3214678" y="2500306"/>
            <a:ext cx="2500330" cy="3139321"/>
          </a:xfrm>
          <a:prstGeom prst="rect">
            <a:avLst/>
          </a:prstGeom>
          <a:noFill/>
        </p:spPr>
        <p:txBody>
          <a:bodyPr wrap="square" rtlCol="0">
            <a:spAutoFit/>
          </a:bodyPr>
          <a:lstStyle/>
          <a:p>
            <a:r>
              <a:rPr lang="tr-TR" dirty="0" smtClean="0">
                <a:latin typeface="Calibri" pitchFamily="34" charset="0"/>
                <a:cs typeface="Calibri" pitchFamily="34" charset="0"/>
              </a:rPr>
              <a:t>Lambadan yüzümüze gelen ışık ışınları yüzümüzün her bölgesinde </a:t>
            </a:r>
            <a:r>
              <a:rPr lang="tr-TR" dirty="0" smtClean="0">
                <a:solidFill>
                  <a:srgbClr val="00B050"/>
                </a:solidFill>
                <a:latin typeface="Calibri" pitchFamily="34" charset="0"/>
                <a:cs typeface="Calibri" pitchFamily="34" charset="0"/>
              </a:rPr>
              <a:t>dağınık yansımaya </a:t>
            </a:r>
            <a:r>
              <a:rPr lang="tr-TR" dirty="0" smtClean="0">
                <a:latin typeface="Calibri" pitchFamily="34" charset="0"/>
                <a:cs typeface="Calibri" pitchFamily="34" charset="0"/>
              </a:rPr>
              <a:t>uğrayarak aynaya ulaşır. Daha sonra ayna ile </a:t>
            </a:r>
            <a:r>
              <a:rPr lang="tr-TR" dirty="0" smtClean="0">
                <a:solidFill>
                  <a:srgbClr val="00B050"/>
                </a:solidFill>
                <a:latin typeface="Calibri" pitchFamily="34" charset="0"/>
                <a:cs typeface="Calibri" pitchFamily="34" charset="0"/>
              </a:rPr>
              <a:t>düzgün yansımaya </a:t>
            </a:r>
            <a:r>
              <a:rPr lang="tr-TR" dirty="0" smtClean="0">
                <a:latin typeface="Calibri" pitchFamily="34" charset="0"/>
                <a:cs typeface="Calibri" pitchFamily="34" charset="0"/>
              </a:rPr>
              <a:t>uğrayan ışınlar tekrar gözümüze gelirler ve kendimizi görebiliriz. </a:t>
            </a:r>
            <a:endParaRPr lang="tr-TR" dirty="0">
              <a:latin typeface="Calibri" pitchFamily="34" charset="0"/>
              <a:cs typeface="Calibri" pitchFamily="34" charset="0"/>
            </a:endParaRPr>
          </a:p>
        </p:txBody>
      </p:sp>
      <p:sp>
        <p:nvSpPr>
          <p:cNvPr id="9" name="8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71570"/>
          </a:xfrm>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2643174" y="1785926"/>
            <a:ext cx="6043626" cy="4788610"/>
          </a:xfrm>
        </p:spPr>
        <p:txBody>
          <a:bodyPr/>
          <a:lstStyle/>
          <a:p>
            <a:r>
              <a:rPr lang="tr-TR" sz="2000" dirty="0" smtClean="0"/>
              <a:t> </a:t>
            </a:r>
            <a:r>
              <a:rPr lang="tr-TR" sz="2000" dirty="0" smtClean="0">
                <a:latin typeface="Calibri" pitchFamily="34" charset="0"/>
                <a:cs typeface="Calibri" pitchFamily="34" charset="0"/>
              </a:rPr>
              <a:t>Aynada düzgün yansıma olmadığı durumda  kendimizi nasıl görürüz?</a:t>
            </a:r>
          </a:p>
          <a:p>
            <a:endParaRPr lang="tr-TR" dirty="0" smtClean="0"/>
          </a:p>
          <a:p>
            <a:pPr>
              <a:buNone/>
            </a:pPr>
            <a:endParaRPr lang="tr-TR" dirty="0" smtClean="0"/>
          </a:p>
          <a:p>
            <a:pPr>
              <a:buNone/>
            </a:pPr>
            <a:endParaRPr lang="tr-TR" dirty="0" smtClean="0"/>
          </a:p>
          <a:p>
            <a:pPr>
              <a:buNone/>
            </a:pPr>
            <a:endParaRPr lang="tr-TR" dirty="0" smtClean="0"/>
          </a:p>
          <a:p>
            <a:endParaRPr lang="en-US" sz="2000" dirty="0" smtClean="0">
              <a:latin typeface="Calibri" pitchFamily="34" charset="0"/>
              <a:cs typeface="Calibri" pitchFamily="34" charset="0"/>
            </a:endParaRPr>
          </a:p>
          <a:p>
            <a:pPr>
              <a:buNone/>
            </a:pPr>
            <a:endParaRPr lang="en-US" sz="2000" dirty="0">
              <a:latin typeface="Calibri" pitchFamily="34" charset="0"/>
              <a:cs typeface="Calibri" pitchFamily="34" charset="0"/>
            </a:endParaRPr>
          </a:p>
          <a:p>
            <a:pPr>
              <a:buNone/>
            </a:pPr>
            <a:r>
              <a:rPr lang="tr-TR" sz="2000" dirty="0" smtClean="0">
                <a:latin typeface="Calibri" pitchFamily="34" charset="0"/>
                <a:cs typeface="Calibri" pitchFamily="34" charset="0"/>
              </a:rPr>
              <a:t>     Eğer ayna üzerinde ışık ışınları düzgün yansımaya uğramazlarsa kendimizi dağınık yansımada olduğu   gibi net olarak göremeyiz.</a:t>
            </a:r>
          </a:p>
          <a:p>
            <a:pPr>
              <a:buNone/>
            </a:pPr>
            <a:endParaRPr lang="tr-TR" dirty="0" smtClean="0">
              <a:latin typeface="Calibri" pitchFamily="34" charset="0"/>
              <a:cs typeface="Calibri" pitchFamily="34" charset="0"/>
            </a:endParaRPr>
          </a:p>
        </p:txBody>
      </p:sp>
      <p:pic>
        <p:nvPicPr>
          <p:cNvPr id="23" name="22 Resim" descr="260094-3-4-f6dd2.jpg"/>
          <p:cNvPicPr>
            <a:picLocks noChangeAspect="1"/>
          </p:cNvPicPr>
          <p:nvPr/>
        </p:nvPicPr>
        <p:blipFill>
          <a:blip r:embed="rId2"/>
          <a:stretch>
            <a:fillRect/>
          </a:stretch>
        </p:blipFill>
        <p:spPr>
          <a:xfrm>
            <a:off x="3779912" y="2420888"/>
            <a:ext cx="3515282" cy="2533536"/>
          </a:xfrm>
          <a:prstGeom prst="rect">
            <a:avLst/>
          </a:prstGeom>
        </p:spPr>
      </p:pic>
      <p:sp>
        <p:nvSpPr>
          <p:cNvPr id="6" name="5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2857488" y="2000240"/>
            <a:ext cx="5829312" cy="4574296"/>
          </a:xfrm>
        </p:spPr>
        <p:txBody>
          <a:bodyPr>
            <a:normAutofit lnSpcReduction="10000"/>
          </a:bodyPr>
          <a:lstStyle/>
          <a:p>
            <a:r>
              <a:rPr lang="tr-TR" sz="2000" dirty="0" smtClean="0">
                <a:latin typeface="Calibri" pitchFamily="34" charset="0"/>
                <a:cs typeface="Calibri" pitchFamily="34" charset="0"/>
              </a:rPr>
              <a:t>Lambalardan gelen ışık ışınları üzerimizde dağınık yansımaya uğramazlarsa aynada kendimizi nasıl görürüz?</a:t>
            </a:r>
          </a:p>
          <a:p>
            <a:endParaRPr lang="tr-TR" dirty="0" smtClean="0">
              <a:latin typeface="Calibri" pitchFamily="34" charset="0"/>
              <a:cs typeface="Calibri" pitchFamily="34" charset="0"/>
            </a:endParaRPr>
          </a:p>
          <a:p>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r>
              <a:rPr lang="tr-TR" sz="2000" dirty="0" smtClean="0">
                <a:latin typeface="Calibri" pitchFamily="34" charset="0"/>
                <a:cs typeface="Calibri" pitchFamily="34" charset="0"/>
              </a:rPr>
              <a:t>     </a:t>
            </a:r>
            <a:r>
              <a:rPr lang="tr-TR" sz="1800" dirty="0" smtClean="0">
                <a:latin typeface="Calibri" pitchFamily="34" charset="0"/>
                <a:cs typeface="Calibri" pitchFamily="34" charset="0"/>
              </a:rPr>
              <a:t>Eğer kaynaktan gelen ışınlar üzerimizde dağınık yansımaya uğramazlarsa, kendimizi 3 boyutlu görmemiz mümkün olmaz. Vücudumuzdaki girinti ve çıkıntıları göremeyeceğimiz için ayrıntılarını da net olarak göremeyiz. </a:t>
            </a:r>
            <a:endParaRPr lang="tr-TR" sz="1800" dirty="0">
              <a:latin typeface="Calibri" pitchFamily="34" charset="0"/>
              <a:cs typeface="Calibri" pitchFamily="34" charset="0"/>
            </a:endParaRPr>
          </a:p>
        </p:txBody>
      </p:sp>
      <p:pic>
        <p:nvPicPr>
          <p:cNvPr id="5" name="4 Resim" descr="enlightenment.jpg"/>
          <p:cNvPicPr>
            <a:picLocks noChangeAspect="1"/>
          </p:cNvPicPr>
          <p:nvPr/>
        </p:nvPicPr>
        <p:blipFill>
          <a:blip r:embed="rId2"/>
          <a:srcRect r="1316" b="21052"/>
          <a:stretch>
            <a:fillRect/>
          </a:stretch>
        </p:blipFill>
        <p:spPr>
          <a:xfrm>
            <a:off x="3286116" y="3143248"/>
            <a:ext cx="2738456" cy="1643074"/>
          </a:xfrm>
          <a:prstGeom prst="rect">
            <a:avLst/>
          </a:prstGeom>
        </p:spPr>
      </p:pic>
      <p:sp>
        <p:nvSpPr>
          <p:cNvPr id="7" name="6 Metin kutusu"/>
          <p:cNvSpPr txBox="1"/>
          <p:nvPr/>
        </p:nvSpPr>
        <p:spPr>
          <a:xfrm>
            <a:off x="357158" y="2071678"/>
            <a:ext cx="2500330" cy="3785653"/>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6" name="5 Metin kutusu"/>
          <p:cNvSpPr txBox="1"/>
          <p:nvPr/>
        </p:nvSpPr>
        <p:spPr>
          <a:xfrm>
            <a:off x="6215074" y="2714620"/>
            <a:ext cx="2643206" cy="2308324"/>
          </a:xfrm>
          <a:prstGeom prst="rect">
            <a:avLst/>
          </a:prstGeom>
          <a:noFill/>
        </p:spPr>
        <p:txBody>
          <a:bodyPr wrap="square" rtlCol="0">
            <a:spAutoFit/>
          </a:bodyPr>
          <a:lstStyle/>
          <a:p>
            <a:r>
              <a:rPr lang="tr-TR" sz="1600" dirty="0" smtClean="0">
                <a:latin typeface="Calibri" pitchFamily="34" charset="0"/>
              </a:rPr>
              <a:t>Yandaki resimdeki durum farklıdır.  Resimdeki kişinin arkasından gelen ışık, üzerinden yansıyan ışıktan çok daha yoğun olduğu için yansıyan ışınları gözümüz ayırt edemez. Bu yüzden vücudu karartı olarak görürüz.</a:t>
            </a:r>
            <a:endParaRPr lang="tr-TR" sz="16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additive="base">
                                        <p:cTn id="1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2786050" y="2214554"/>
            <a:ext cx="5900750" cy="4359982"/>
          </a:xfrm>
        </p:spPr>
        <p:txBody>
          <a:bodyPr/>
          <a:lstStyle/>
          <a:p>
            <a:pPr>
              <a:buNone/>
            </a:pPr>
            <a:r>
              <a:rPr lang="tr-TR" sz="1800" dirty="0" smtClean="0">
                <a:latin typeface="Calibri" pitchFamily="34" charset="0"/>
                <a:cs typeface="Calibri" pitchFamily="34" charset="0"/>
              </a:rPr>
              <a:t>    Yağmur yağdığında diğer araçtan gelen farın ışıkları neden gözümüzü daha fazla rahatsız eder?</a:t>
            </a:r>
          </a:p>
          <a:p>
            <a:pPr>
              <a:buNone/>
            </a:pPr>
            <a:endParaRPr lang="en-US" sz="1800" u="sng" dirty="0" smtClean="0">
              <a:latin typeface="Calibri" pitchFamily="34" charset="0"/>
              <a:cs typeface="Calibri" pitchFamily="34" charset="0"/>
            </a:endParaRPr>
          </a:p>
          <a:p>
            <a:pPr>
              <a:buNone/>
            </a:pPr>
            <a:r>
              <a:rPr lang="tr-TR" sz="1800" dirty="0" smtClean="0">
                <a:latin typeface="Calibri" pitchFamily="34" charset="0"/>
                <a:cs typeface="Calibri" pitchFamily="34" charset="0"/>
              </a:rPr>
              <a:t> </a:t>
            </a:r>
            <a:r>
              <a:rPr lang="tr-TR" sz="1800" dirty="0" smtClean="0">
                <a:solidFill>
                  <a:srgbClr val="00B050"/>
                </a:solidFill>
                <a:latin typeface="Calibri" pitchFamily="34" charset="0"/>
                <a:cs typeface="Calibri" pitchFamily="34" charset="0"/>
              </a:rPr>
              <a:t>Yol ıslandığında </a:t>
            </a:r>
            <a:r>
              <a:rPr lang="tr-TR" sz="1800" dirty="0" smtClean="0">
                <a:latin typeface="Calibri" pitchFamily="34" charset="0"/>
                <a:cs typeface="Calibri" pitchFamily="34" charset="0"/>
              </a:rPr>
              <a:t>araba kullanırken görme güçlüğü yaşanması </a:t>
            </a:r>
            <a:r>
              <a:rPr lang="tr-TR" sz="1800" dirty="0" smtClean="0">
                <a:solidFill>
                  <a:srgbClr val="00B050"/>
                </a:solidFill>
                <a:latin typeface="Calibri" pitchFamily="34" charset="0"/>
                <a:cs typeface="Calibri" pitchFamily="34" charset="0"/>
              </a:rPr>
              <a:t>düzgün yansımayla </a:t>
            </a:r>
            <a:r>
              <a:rPr lang="tr-TR" sz="1800" dirty="0" smtClean="0">
                <a:latin typeface="Calibri" pitchFamily="34" charset="0"/>
                <a:cs typeface="Calibri" pitchFamily="34" charset="0"/>
              </a:rPr>
              <a:t>ilgilidir. Yolun ıslanan yüzeyi arabadan gelen ışık ışınlarının büyük bir bölümünü düzgün şekilde yansıtacaktır. Sürücüye doğru yansıyan bir ışın olmayacağından sürücü yolu net görmeyecek, aynı yönde yansıyan ışınlar diğer araç sürücüleri için tehlike oluşturacaktır.</a:t>
            </a:r>
          </a:p>
          <a:p>
            <a:endParaRPr lang="tr-TR" dirty="0"/>
          </a:p>
        </p:txBody>
      </p:sp>
      <p:pic>
        <p:nvPicPr>
          <p:cNvPr id="4" name="3 Resim" descr="car-wet-road-16433012.jpg"/>
          <p:cNvPicPr>
            <a:picLocks noChangeAspect="1"/>
          </p:cNvPicPr>
          <p:nvPr/>
        </p:nvPicPr>
        <p:blipFill>
          <a:blip r:embed="rId2"/>
          <a:srcRect b="15106"/>
          <a:stretch>
            <a:fillRect/>
          </a:stretch>
        </p:blipFill>
        <p:spPr>
          <a:xfrm>
            <a:off x="4857752" y="4786322"/>
            <a:ext cx="3084440" cy="1747849"/>
          </a:xfrm>
          <a:prstGeom prst="rect">
            <a:avLst/>
          </a:prstGeom>
        </p:spPr>
      </p:pic>
      <p:cxnSp>
        <p:nvCxnSpPr>
          <p:cNvPr id="5" name="4 Düz Ok Bağlayıcısı"/>
          <p:cNvCxnSpPr/>
          <p:nvPr/>
        </p:nvCxnSpPr>
        <p:spPr>
          <a:xfrm rot="10800000" flipV="1">
            <a:off x="5214942" y="5715016"/>
            <a:ext cx="500066" cy="35719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rot="10800000">
            <a:off x="4857752" y="5786454"/>
            <a:ext cx="428628" cy="28575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357158" y="2285991"/>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Geçen Haftanın Özeti</a:t>
            </a:r>
            <a:endParaRPr lang="tr-TR" dirty="0"/>
          </a:p>
        </p:txBody>
      </p:sp>
      <p:pic>
        <p:nvPicPr>
          <p:cNvPr id="46082" name="Picture 2" descr="http://www.onlinefizik.com/includes/documents/golge.jpg"/>
          <p:cNvPicPr>
            <a:picLocks noChangeAspect="1" noChangeArrowheads="1"/>
          </p:cNvPicPr>
          <p:nvPr/>
        </p:nvPicPr>
        <p:blipFill>
          <a:blip r:embed="rId2"/>
          <a:srcRect t="5123" r="9523"/>
          <a:stretch>
            <a:fillRect/>
          </a:stretch>
        </p:blipFill>
        <p:spPr bwMode="auto">
          <a:xfrm>
            <a:off x="3214678" y="4572008"/>
            <a:ext cx="2988388" cy="1537259"/>
          </a:xfrm>
          <a:prstGeom prst="rect">
            <a:avLst/>
          </a:prstGeom>
          <a:noFill/>
        </p:spPr>
      </p:pic>
      <p:pic>
        <p:nvPicPr>
          <p:cNvPr id="46084" name="Picture 4" descr="http://www.onlinefizik.com/includes/documents/gg.jpg"/>
          <p:cNvPicPr>
            <a:picLocks noChangeAspect="1" noChangeArrowheads="1"/>
          </p:cNvPicPr>
          <p:nvPr/>
        </p:nvPicPr>
        <p:blipFill>
          <a:blip r:embed="rId3"/>
          <a:srcRect t="5035"/>
          <a:stretch>
            <a:fillRect/>
          </a:stretch>
        </p:blipFill>
        <p:spPr bwMode="auto">
          <a:xfrm>
            <a:off x="6286512" y="4572008"/>
            <a:ext cx="2428892" cy="1527155"/>
          </a:xfrm>
          <a:prstGeom prst="rect">
            <a:avLst/>
          </a:prstGeom>
          <a:noFill/>
        </p:spPr>
      </p:pic>
      <p:sp>
        <p:nvSpPr>
          <p:cNvPr id="13" name="12 Metin kutusu"/>
          <p:cNvSpPr txBox="1"/>
          <p:nvPr/>
        </p:nvSpPr>
        <p:spPr>
          <a:xfrm>
            <a:off x="3428992" y="4071942"/>
            <a:ext cx="4643470" cy="369332"/>
          </a:xfrm>
          <a:prstGeom prst="rect">
            <a:avLst/>
          </a:prstGeom>
          <a:noFill/>
        </p:spPr>
        <p:txBody>
          <a:bodyPr wrap="square" rtlCol="0">
            <a:spAutoFit/>
          </a:bodyPr>
          <a:lstStyle/>
          <a:p>
            <a:r>
              <a:rPr lang="tr-TR" b="1" dirty="0" smtClean="0">
                <a:latin typeface="Calibri" pitchFamily="34" charset="0"/>
                <a:cs typeface="Calibri" pitchFamily="34" charset="0"/>
              </a:rPr>
              <a:t>Tam Gölge ve Yarı Gölge</a:t>
            </a:r>
            <a:endParaRPr lang="tr-TR" b="1" dirty="0">
              <a:latin typeface="Calibri" pitchFamily="34" charset="0"/>
              <a:cs typeface="Calibri" pitchFamily="34" charset="0"/>
            </a:endParaRPr>
          </a:p>
        </p:txBody>
      </p:sp>
      <p:sp>
        <p:nvSpPr>
          <p:cNvPr id="3" name="Rectangle 2"/>
          <p:cNvSpPr/>
          <p:nvPr/>
        </p:nvSpPr>
        <p:spPr>
          <a:xfrm>
            <a:off x="3286686" y="2219380"/>
            <a:ext cx="5677802" cy="1477328"/>
          </a:xfrm>
          <a:prstGeom prst="rect">
            <a:avLst/>
          </a:prstGeom>
        </p:spPr>
        <p:txBody>
          <a:bodyPr wrap="square">
            <a:spAutoFit/>
          </a:bodyPr>
          <a:lstStyle/>
          <a:p>
            <a:r>
              <a:rPr lang="tr-TR" b="1" dirty="0" smtClean="0">
                <a:latin typeface="Calibri" panose="020F0502020204030204" pitchFamily="34" charset="0"/>
                <a:cs typeface="Calibri" panose="020F0502020204030204" pitchFamily="34" charset="0"/>
              </a:rPr>
              <a:t>Işık Geçirme Özelliklerine Göre Maddeler: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 saydam</a:t>
            </a:r>
          </a:p>
          <a:p>
            <a:r>
              <a:rPr lang="tr-TR" dirty="0">
                <a:latin typeface="Times New Roman" panose="02020603050405020304" pitchFamily="18" charset="0"/>
                <a:cs typeface="Times New Roman" panose="02020603050405020304" pitchFamily="18" charset="0"/>
              </a:rPr>
              <a:t>     - yarı saydam</a:t>
            </a:r>
          </a:p>
          <a:p>
            <a:r>
              <a:rPr lang="tr-TR" dirty="0">
                <a:latin typeface="Times New Roman" panose="02020603050405020304" pitchFamily="18" charset="0"/>
                <a:cs typeface="Times New Roman" panose="02020603050405020304" pitchFamily="18" charset="0"/>
              </a:rPr>
              <a:t>     - saydam olmayan (</a:t>
            </a:r>
            <a:r>
              <a:rPr lang="tr-TR" dirty="0" err="1">
                <a:latin typeface="Times New Roman" panose="02020603050405020304" pitchFamily="18" charset="0"/>
                <a:cs typeface="Times New Roman" panose="02020603050405020304" pitchFamily="18" charset="0"/>
              </a:rPr>
              <a:t>opak</a:t>
            </a:r>
            <a:r>
              <a:rPr lang="tr-TR"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714356"/>
            <a:ext cx="8329642" cy="1214446"/>
          </a:xfrm>
        </p:spPr>
        <p:txBody>
          <a:bodyPr>
            <a:normAutofit fontScale="90000"/>
          </a:bodyPr>
          <a:lstStyle/>
          <a:p>
            <a:pPr algn="ctr"/>
            <a:r>
              <a:rPr lang="tr-TR" dirty="0" smtClean="0"/>
              <a:t>Düzgün ve Dağınık Yansımanın Görmedeki Rolü</a:t>
            </a:r>
            <a:endParaRPr lang="tr-TR" dirty="0"/>
          </a:p>
        </p:txBody>
      </p:sp>
      <p:sp>
        <p:nvSpPr>
          <p:cNvPr id="3" name="2 İçerik Yer Tutucusu"/>
          <p:cNvSpPr>
            <a:spLocks noGrp="1"/>
          </p:cNvSpPr>
          <p:nvPr>
            <p:ph idx="1"/>
          </p:nvPr>
        </p:nvSpPr>
        <p:spPr>
          <a:xfrm>
            <a:off x="2500298" y="1928802"/>
            <a:ext cx="6500858" cy="4643470"/>
          </a:xfrm>
        </p:spPr>
        <p:txBody>
          <a:bodyPr>
            <a:normAutofit/>
          </a:bodyPr>
          <a:lstStyle/>
          <a:p>
            <a:pPr>
              <a:buNone/>
            </a:pPr>
            <a:r>
              <a:rPr lang="tr-TR" sz="1400" dirty="0" smtClean="0">
                <a:latin typeface="Calibri" pitchFamily="34" charset="0"/>
                <a:cs typeface="Calibri" pitchFamily="34" charset="0"/>
              </a:rPr>
              <a:t>       </a:t>
            </a:r>
            <a:r>
              <a:rPr lang="tr-TR" sz="2000" dirty="0" smtClean="0">
                <a:latin typeface="Calibri" pitchFamily="34" charset="0"/>
                <a:cs typeface="Calibri" pitchFamily="34" charset="0"/>
              </a:rPr>
              <a:t>Peki kuru bir yolda arabanın farları neden rahatsız etmez?                      </a:t>
            </a:r>
          </a:p>
          <a:p>
            <a:pPr>
              <a:buNone/>
            </a:pPr>
            <a:r>
              <a:rPr lang="tr-TR" sz="1600" dirty="0" smtClean="0">
                <a:latin typeface="Calibri" pitchFamily="34" charset="0"/>
                <a:cs typeface="Calibri" pitchFamily="34" charset="0"/>
              </a:rPr>
              <a:t>      </a:t>
            </a:r>
            <a:r>
              <a:rPr lang="tr-TR" sz="1800" dirty="0" smtClean="0">
                <a:latin typeface="Calibri" pitchFamily="34" charset="0"/>
                <a:cs typeface="Calibri" pitchFamily="34" charset="0"/>
              </a:rPr>
              <a:t>Kuru bir yol üzerinde, yolun pürüzlü yüzeyi arabadan gelen ışık ışınlarını dağınık yansıtır. Bu durum sürücünün yolu net görmesini sağlarken tüm ışınların aynı yöne yansıtılmamasından dolayı karşıdaki araç sürücüsü de fazla rahatsız olmaz.    </a:t>
            </a:r>
          </a:p>
          <a:p>
            <a:pPr>
              <a:buNone/>
            </a:pPr>
            <a:r>
              <a:rPr lang="tr-TR" sz="1600" dirty="0" smtClean="0">
                <a:latin typeface="Calibri" pitchFamily="34" charset="0"/>
                <a:cs typeface="Calibri" pitchFamily="34" charset="0"/>
              </a:rPr>
              <a:t>  </a:t>
            </a: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p:txBody>
      </p:sp>
      <p:pic>
        <p:nvPicPr>
          <p:cNvPr id="8" name="7 Resim" descr="tesla-model-s-red-on-road-2-640x0.jpg"/>
          <p:cNvPicPr>
            <a:picLocks noChangeAspect="1"/>
          </p:cNvPicPr>
          <p:nvPr/>
        </p:nvPicPr>
        <p:blipFill>
          <a:blip r:embed="rId2" cstate="print"/>
          <a:srcRect t="13425"/>
          <a:stretch>
            <a:fillRect/>
          </a:stretch>
        </p:blipFill>
        <p:spPr>
          <a:xfrm>
            <a:off x="2857488" y="4429132"/>
            <a:ext cx="3347105" cy="1928826"/>
          </a:xfrm>
          <a:prstGeom prst="rect">
            <a:avLst/>
          </a:prstGeom>
          <a:scene3d>
            <a:camera prst="perspectiveHeroicExtremeLeftFacing"/>
            <a:lightRig rig="threePt" dir="t"/>
          </a:scene3d>
        </p:spPr>
      </p:pic>
      <p:cxnSp>
        <p:nvCxnSpPr>
          <p:cNvPr id="10" name="9 Düz Ok Bağlayıcısı"/>
          <p:cNvCxnSpPr/>
          <p:nvPr/>
        </p:nvCxnSpPr>
        <p:spPr>
          <a:xfrm rot="10800000" flipV="1">
            <a:off x="3786182" y="5929330"/>
            <a:ext cx="642942" cy="28575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p:nvPr/>
        </p:nvCxnSpPr>
        <p:spPr>
          <a:xfrm rot="10800000">
            <a:off x="3786182" y="5929330"/>
            <a:ext cx="642942"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p:cNvCxnSpPr/>
          <p:nvPr/>
        </p:nvCxnSpPr>
        <p:spPr>
          <a:xfrm rot="10800000">
            <a:off x="3929058" y="5643578"/>
            <a:ext cx="500066" cy="28575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Düz Ok Bağlayıcısı"/>
          <p:cNvCxnSpPr/>
          <p:nvPr/>
        </p:nvCxnSpPr>
        <p:spPr>
          <a:xfrm rot="16200000" flipV="1">
            <a:off x="4107653" y="5607859"/>
            <a:ext cx="500066" cy="14287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Düz Ok Bağlayıcısı"/>
          <p:cNvCxnSpPr/>
          <p:nvPr/>
        </p:nvCxnSpPr>
        <p:spPr>
          <a:xfrm rot="5400000">
            <a:off x="4429124" y="5429264"/>
            <a:ext cx="428628" cy="28575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Düz Bağlayıcı"/>
          <p:cNvCxnSpPr/>
          <p:nvPr/>
        </p:nvCxnSpPr>
        <p:spPr>
          <a:xfrm rot="5400000">
            <a:off x="4393405" y="5822173"/>
            <a:ext cx="142876" cy="7143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38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3929058" y="2209800"/>
            <a:ext cx="4757742" cy="1356752"/>
          </a:xfrm>
        </p:spPr>
        <p:txBody>
          <a:bodyPr>
            <a:normAutofit lnSpcReduction="10000"/>
          </a:bodyPr>
          <a:lstStyle/>
          <a:p>
            <a:pPr>
              <a:buNone/>
            </a:pPr>
            <a:r>
              <a:rPr lang="tr-TR" dirty="0" smtClean="0">
                <a:latin typeface="Calibri" pitchFamily="34" charset="0"/>
                <a:cs typeface="Calibri" pitchFamily="34" charset="0"/>
              </a:rPr>
              <a:t>   Sağanak bir yağmur yağarken etrafımızı neden daha zor görürüz?</a:t>
            </a:r>
            <a:endParaRPr lang="en-US" dirty="0" smtClean="0">
              <a:latin typeface="Calibri" pitchFamily="34" charset="0"/>
              <a:cs typeface="Calibri" pitchFamily="34" charset="0"/>
            </a:endParaRPr>
          </a:p>
          <a:p>
            <a:pPr>
              <a:buNone/>
            </a:pPr>
            <a:endParaRPr lang="en-US"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p:txBody>
      </p:sp>
      <p:sp>
        <p:nvSpPr>
          <p:cNvPr id="4" name="3 Dikdörtgen"/>
          <p:cNvSpPr/>
          <p:nvPr/>
        </p:nvSpPr>
        <p:spPr>
          <a:xfrm>
            <a:off x="4286248" y="3723997"/>
            <a:ext cx="4286280" cy="2585323"/>
          </a:xfrm>
          <a:prstGeom prst="rect">
            <a:avLst/>
          </a:prstGeom>
        </p:spPr>
        <p:txBody>
          <a:bodyPr wrap="square">
            <a:spAutoFit/>
          </a:bodyPr>
          <a:lstStyle/>
          <a:p>
            <a:pPr>
              <a:buNone/>
            </a:pPr>
            <a:r>
              <a:rPr lang="tr-TR" dirty="0" smtClean="0">
                <a:latin typeface="Calibri" pitchFamily="34" charset="0"/>
                <a:cs typeface="Calibri" pitchFamily="34" charset="0"/>
              </a:rPr>
              <a:t>Cisimlerden yansıyan ışıklar gözümüze gelirken yağmur damlaları üzerinde kırılmaya uğrar. Bu nedenle biz cisimleri gözümüze gelen ışınların uzantılarındaymış gibi görürüz. Işığın yansıdığı yüzey ile gözümüz arasında çok sayıda yağmur taneciği olduğu için cisimlerin hatlarını da karışık görürüz.</a:t>
            </a:r>
          </a:p>
          <a:p>
            <a:pPr>
              <a:buNone/>
            </a:pPr>
            <a:endParaRPr lang="tr-TR" dirty="0">
              <a:latin typeface="Calibri" pitchFamily="34" charset="0"/>
              <a:cs typeface="Calibri" pitchFamily="34" charset="0"/>
            </a:endParaRPr>
          </a:p>
        </p:txBody>
      </p:sp>
      <p:sp>
        <p:nvSpPr>
          <p:cNvPr id="5" name="4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Newton Teleskopuna Dönüş</a:t>
            </a:r>
            <a:endParaRPr lang="tr-TR" dirty="0"/>
          </a:p>
        </p:txBody>
      </p:sp>
      <p:sp>
        <p:nvSpPr>
          <p:cNvPr id="3" name="2 İçerik Yer Tutucusu"/>
          <p:cNvSpPr>
            <a:spLocks noGrp="1"/>
          </p:cNvSpPr>
          <p:nvPr>
            <p:ph idx="1"/>
          </p:nvPr>
        </p:nvSpPr>
        <p:spPr>
          <a:xfrm>
            <a:off x="2786050" y="3092900"/>
            <a:ext cx="3643338" cy="3000396"/>
          </a:xfrm>
        </p:spPr>
        <p:txBody>
          <a:bodyPr>
            <a:normAutofit/>
          </a:bodyPr>
          <a:lstStyle/>
          <a:p>
            <a:pPr>
              <a:buNone/>
            </a:pPr>
            <a:r>
              <a:rPr lang="tr-TR" sz="2400" dirty="0" smtClean="0">
                <a:latin typeface="Calibri" pitchFamily="34" charset="0"/>
                <a:cs typeface="Calibri" pitchFamily="34" charset="0"/>
              </a:rPr>
              <a:t>    </a:t>
            </a:r>
            <a:r>
              <a:rPr lang="en-US" sz="1800" dirty="0" err="1" smtClean="0">
                <a:latin typeface="Calibri" pitchFamily="34" charset="0"/>
                <a:cs typeface="Calibri" pitchFamily="34" charset="0"/>
              </a:rPr>
              <a:t>Işığın</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çoğunu</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yansıtmak</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için</a:t>
            </a:r>
            <a:r>
              <a:rPr lang="tr-TR"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buNone/>
            </a:pPr>
            <a:endParaRPr lang="en-US" sz="1800" dirty="0">
              <a:latin typeface="Calibri" pitchFamily="34" charset="0"/>
              <a:cs typeface="Calibri" pitchFamily="34" charset="0"/>
            </a:endParaRPr>
          </a:p>
          <a:p>
            <a:pPr>
              <a:buNone/>
            </a:pPr>
            <a:r>
              <a:rPr lang="en-US" sz="1800" dirty="0" err="1" smtClean="0">
                <a:latin typeface="Calibri" pitchFamily="34" charset="0"/>
                <a:cs typeface="Calibri" pitchFamily="34" charset="0"/>
              </a:rPr>
              <a:t>Mercekli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teleskoplarda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kırılmanın</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yanısıra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istenmeyen</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yansımalar</a:t>
            </a:r>
            <a:r>
              <a:rPr lang="en-US" sz="1800" dirty="0" smtClean="0">
                <a:latin typeface="Calibri" pitchFamily="34" charset="0"/>
                <a:cs typeface="Calibri" pitchFamily="34" charset="0"/>
              </a:rPr>
              <a:t> da </a:t>
            </a:r>
            <a:r>
              <a:rPr lang="en-US" sz="1800" dirty="0" err="1" smtClean="0">
                <a:latin typeface="Calibri" pitchFamily="34" charset="0"/>
                <a:cs typeface="Calibri" pitchFamily="34" charset="0"/>
              </a:rPr>
              <a:t>olmaktadır</a:t>
            </a:r>
            <a:r>
              <a:rPr lang="en-US" sz="1800" dirty="0" smtClean="0">
                <a:latin typeface="Calibri" pitchFamily="34" charset="0"/>
                <a:cs typeface="Calibri" pitchFamily="34" charset="0"/>
              </a:rPr>
              <a:t>.</a:t>
            </a:r>
            <a:endParaRPr lang="tr-TR" sz="1800" dirty="0">
              <a:latin typeface="Calibri" pitchFamily="34" charset="0"/>
              <a:cs typeface="Calibri" pitchFamily="34" charset="0"/>
            </a:endParaRPr>
          </a:p>
        </p:txBody>
      </p:sp>
      <p:pic>
        <p:nvPicPr>
          <p:cNvPr id="4" name="3 Resim" descr="indir (4).jpg"/>
          <p:cNvPicPr>
            <a:picLocks noChangeAspect="1"/>
          </p:cNvPicPr>
          <p:nvPr/>
        </p:nvPicPr>
        <p:blipFill>
          <a:blip r:embed="rId2"/>
          <a:stretch>
            <a:fillRect/>
          </a:stretch>
        </p:blipFill>
        <p:spPr>
          <a:xfrm>
            <a:off x="6429388" y="2357430"/>
            <a:ext cx="2152650" cy="2124075"/>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6215074" y="4857760"/>
            <a:ext cx="2813645" cy="1657353"/>
          </a:xfrm>
          <a:prstGeom prst="rect">
            <a:avLst/>
          </a:prstGeom>
          <a:noFill/>
          <a:ln w="9525">
            <a:noFill/>
            <a:miter lim="800000"/>
            <a:headEnd/>
            <a:tailEnd/>
          </a:ln>
          <a:effectLst/>
        </p:spPr>
      </p:pic>
      <p:sp>
        <p:nvSpPr>
          <p:cNvPr id="6" name="5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rgbClr val="92D050"/>
                </a:solidFill>
              </a:rPr>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7" name="6 Dikdörtgen"/>
          <p:cNvSpPr/>
          <p:nvPr/>
        </p:nvSpPr>
        <p:spPr>
          <a:xfrm>
            <a:off x="2857488" y="2000241"/>
            <a:ext cx="4000512" cy="830997"/>
          </a:xfrm>
          <a:prstGeom prst="rect">
            <a:avLst/>
          </a:prstGeom>
        </p:spPr>
        <p:txBody>
          <a:bodyPr wrap="square">
            <a:spAutoFit/>
          </a:bodyPr>
          <a:lstStyle/>
          <a:p>
            <a:r>
              <a:rPr lang="tr-TR" sz="2400" dirty="0" smtClean="0">
                <a:latin typeface="Calibri" pitchFamily="34" charset="0"/>
                <a:cs typeface="Calibri" pitchFamily="34" charset="0"/>
              </a:rPr>
              <a:t>Newton neden teleskopunda düz ayna kullanmış olabilir?</a:t>
            </a:r>
            <a:endParaRPr lang="tr-TR" sz="24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36712"/>
            <a:ext cx="8229600" cy="1066800"/>
          </a:xfrm>
        </p:spPr>
        <p:txBody>
          <a:bodyPr>
            <a:normAutofit/>
          </a:bodyPr>
          <a:lstStyle/>
          <a:p>
            <a:pPr algn="ctr"/>
            <a:r>
              <a:rPr lang="tr-TR" dirty="0" smtClean="0"/>
              <a:t>N</a:t>
            </a:r>
            <a:r>
              <a:rPr lang="en-US" dirty="0" err="1" smtClean="0"/>
              <a:t>asıl</a:t>
            </a:r>
            <a:r>
              <a:rPr lang="en-US" dirty="0" smtClean="0"/>
              <a:t> </a:t>
            </a:r>
            <a:r>
              <a:rPr lang="en-US" dirty="0" err="1" smtClean="0"/>
              <a:t>Görünmez</a:t>
            </a:r>
            <a:r>
              <a:rPr lang="en-US" dirty="0" smtClean="0"/>
              <a:t> </a:t>
            </a:r>
            <a:r>
              <a:rPr lang="en-US" dirty="0" err="1" smtClean="0"/>
              <a:t>Olunur</a:t>
            </a:r>
            <a:r>
              <a:rPr lang="en-US" smtClean="0"/>
              <a:t>?</a:t>
            </a:r>
            <a:endParaRPr lang="tr-TR" dirty="0"/>
          </a:p>
        </p:txBody>
      </p:sp>
      <p:sp>
        <p:nvSpPr>
          <p:cNvPr id="5" name="4 İçerik Yer Tutucusu"/>
          <p:cNvSpPr>
            <a:spLocks noGrp="1"/>
          </p:cNvSpPr>
          <p:nvPr>
            <p:ph idx="1"/>
          </p:nvPr>
        </p:nvSpPr>
        <p:spPr/>
        <p:txBody>
          <a:bodyPr/>
          <a:lstStyle/>
          <a:p>
            <a:pPr>
              <a:buNone/>
            </a:pPr>
            <a:r>
              <a:rPr lang="tr-TR" dirty="0" smtClean="0"/>
              <a:t>                                </a:t>
            </a:r>
            <a:endParaRPr lang="tr-TR" dirty="0"/>
          </a:p>
        </p:txBody>
      </p:sp>
      <p:sp>
        <p:nvSpPr>
          <p:cNvPr id="13" name="12 Metin kutusu"/>
          <p:cNvSpPr txBox="1"/>
          <p:nvPr/>
        </p:nvSpPr>
        <p:spPr>
          <a:xfrm>
            <a:off x="571472" y="2357430"/>
            <a:ext cx="2500330" cy="3786214"/>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rgbClr val="92D050"/>
                </a:solidFill>
              </a:rPr>
              <a:t>Newton teleskopu</a:t>
            </a:r>
          </a:p>
          <a:p>
            <a:pPr>
              <a:buFont typeface="Wingdings" pitchFamily="2" charset="2"/>
              <a:buChar char="ü"/>
            </a:pPr>
            <a:r>
              <a:rPr lang="tr-TR" sz="1600" dirty="0" smtClean="0"/>
              <a:t>Işık</a:t>
            </a:r>
          </a:p>
          <a:p>
            <a:pPr>
              <a:buFont typeface="Wingdings" pitchFamily="2" charset="2"/>
              <a:buChar char="ü"/>
            </a:pPr>
            <a:r>
              <a:rPr lang="tr-TR" sz="1600" dirty="0" smtClean="0"/>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pic>
        <p:nvPicPr>
          <p:cNvPr id="4" name="9Tj2KMZhfoc"/>
          <p:cNvPicPr>
            <a:picLocks noRot="1" noChangeAspect="1"/>
          </p:cNvPicPr>
          <p:nvPr>
            <a:videoFile r:link="rId1"/>
          </p:nvPr>
        </p:nvPicPr>
        <p:blipFill>
          <a:blip r:embed="rId3"/>
          <a:stretch>
            <a:fillRect/>
          </a:stretch>
        </p:blipFill>
        <p:spPr>
          <a:xfrm>
            <a:off x="3419872" y="2832079"/>
            <a:ext cx="5617426" cy="3159802"/>
          </a:xfrm>
          <a:prstGeom prst="rect">
            <a:avLst/>
          </a:prstGeom>
        </p:spPr>
      </p:pic>
    </p:spTree>
    <p:extLst>
      <p:ext uri="{BB962C8B-B14F-4D97-AF65-F5344CB8AC3E}">
        <p14:creationId xmlns:p14="http://schemas.microsoft.com/office/powerpoint/2010/main" val="3134654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Calibri" pitchFamily="34" charset="0"/>
                <a:cs typeface="Calibri" pitchFamily="34" charset="0"/>
              </a:rPr>
              <a:t>Anlaşılmayan bir şey var mı?</a:t>
            </a:r>
            <a:endParaRPr lang="tr-TR"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Günün Özeti</a:t>
            </a:r>
            <a:endParaRPr lang="tr-TR" dirty="0"/>
          </a:p>
        </p:txBody>
      </p:sp>
      <p:sp>
        <p:nvSpPr>
          <p:cNvPr id="3" name="2 İçerik Yer Tutucusu"/>
          <p:cNvSpPr>
            <a:spLocks noGrp="1"/>
          </p:cNvSpPr>
          <p:nvPr>
            <p:ph idx="1"/>
          </p:nvPr>
        </p:nvSpPr>
        <p:spPr/>
        <p:txBody>
          <a:bodyPr/>
          <a:lstStyle/>
          <a:p>
            <a:endParaRPr lang="tr-TR" dirty="0" smtClean="0"/>
          </a:p>
          <a:p>
            <a:pPr>
              <a:buNone/>
            </a:pPr>
            <a:endParaRPr lang="tr-TR" dirty="0"/>
          </a:p>
        </p:txBody>
      </p:sp>
      <p:sp>
        <p:nvSpPr>
          <p:cNvPr id="12" name="11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rgbClr val="92D050"/>
                </a:solidFill>
              </a:rPr>
              <a:t>Günün Özeti</a:t>
            </a:r>
          </a:p>
          <a:p>
            <a:pPr>
              <a:buFont typeface="Wingdings" pitchFamily="2" charset="2"/>
              <a:buChar char="ü"/>
            </a:pPr>
            <a:r>
              <a:rPr lang="tr-TR" sz="1600" dirty="0" smtClean="0"/>
              <a:t>Soru Çözümü</a:t>
            </a:r>
          </a:p>
        </p:txBody>
      </p:sp>
      <p:sp>
        <p:nvSpPr>
          <p:cNvPr id="13" name="12 Metin kutusu"/>
          <p:cNvSpPr txBox="1"/>
          <p:nvPr/>
        </p:nvSpPr>
        <p:spPr>
          <a:xfrm>
            <a:off x="3428992" y="2428868"/>
            <a:ext cx="5143504" cy="2308324"/>
          </a:xfrm>
          <a:prstGeom prst="rect">
            <a:avLst/>
          </a:prstGeom>
          <a:noFill/>
        </p:spPr>
        <p:txBody>
          <a:bodyPr wrap="square" rtlCol="0">
            <a:spAutoFit/>
          </a:bodyPr>
          <a:lstStyle/>
          <a:p>
            <a:pPr>
              <a:buFont typeface="Wingdings" pitchFamily="2" charset="2"/>
              <a:buChar char="ü"/>
            </a:pPr>
            <a:r>
              <a:rPr lang="tr-TR" sz="2400" dirty="0" smtClean="0"/>
              <a:t>Işık</a:t>
            </a:r>
          </a:p>
          <a:p>
            <a:pPr>
              <a:buFont typeface="Wingdings" pitchFamily="2" charset="2"/>
              <a:buChar char="ü"/>
            </a:pPr>
            <a:r>
              <a:rPr lang="tr-TR" sz="2400" dirty="0" smtClean="0"/>
              <a:t>Su dalgaları ve ışığın yansıması</a:t>
            </a:r>
          </a:p>
          <a:p>
            <a:pPr>
              <a:buFont typeface="Wingdings" pitchFamily="2" charset="2"/>
              <a:buChar char="ü"/>
            </a:pPr>
            <a:r>
              <a:rPr lang="tr-TR" sz="2400" dirty="0" smtClean="0"/>
              <a:t>Yansıma kanunları</a:t>
            </a:r>
          </a:p>
          <a:p>
            <a:pPr>
              <a:buFont typeface="Wingdings" pitchFamily="2" charset="2"/>
              <a:buChar char="ü"/>
            </a:pPr>
            <a:r>
              <a:rPr lang="tr-TR" sz="2400" dirty="0" smtClean="0"/>
              <a:t>Yansıtıcı yüzeyler</a:t>
            </a:r>
          </a:p>
          <a:p>
            <a:pPr>
              <a:buFont typeface="Wingdings" pitchFamily="2" charset="2"/>
              <a:buChar char="ü"/>
            </a:pPr>
            <a:r>
              <a:rPr lang="tr-TR" sz="2400" dirty="0" smtClean="0"/>
              <a:t>Işığın farklı yüzeylerde yansıması</a:t>
            </a:r>
          </a:p>
          <a:p>
            <a:pPr>
              <a:buFont typeface="Wingdings" pitchFamily="2" charset="2"/>
              <a:buChar char="ü"/>
            </a:pPr>
            <a:r>
              <a:rPr lang="tr-TR" sz="2400" dirty="0" smtClean="0"/>
              <a:t>Yansımanın görmedeki rolü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strips(down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strips(down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strips(down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strips(downLeft)">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strips(downLeft)">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a:t>
            </a:r>
            <a:endParaRPr lang="tr-TR" dirty="0"/>
          </a:p>
        </p:txBody>
      </p:sp>
      <p:pic>
        <p:nvPicPr>
          <p:cNvPr id="4" name="3 İçerik Yer Tutucusu" descr="12 (1).gif"/>
          <p:cNvPicPr>
            <a:picLocks noGrp="1" noChangeAspect="1"/>
          </p:cNvPicPr>
          <p:nvPr>
            <p:ph idx="1"/>
          </p:nvPr>
        </p:nvPicPr>
        <p:blipFill>
          <a:blip r:embed="rId2"/>
          <a:stretch>
            <a:fillRect/>
          </a:stretch>
        </p:blipFill>
        <p:spPr>
          <a:xfrm>
            <a:off x="4714876" y="2571719"/>
            <a:ext cx="3652842" cy="3571925"/>
          </a:xfrm>
        </p:spPr>
      </p:pic>
      <p:sp>
        <p:nvSpPr>
          <p:cNvPr id="5" name="4 Dikdörtgen"/>
          <p:cNvSpPr/>
          <p:nvPr/>
        </p:nvSpPr>
        <p:spPr>
          <a:xfrm>
            <a:off x="4643438" y="2071678"/>
            <a:ext cx="2000264" cy="369332"/>
          </a:xfrm>
          <a:prstGeom prst="rect">
            <a:avLst/>
          </a:prstGeom>
        </p:spPr>
        <p:txBody>
          <a:bodyPr wrap="square">
            <a:spAutoFit/>
          </a:bodyPr>
          <a:lstStyle/>
          <a:p>
            <a:r>
              <a:rPr lang="tr-TR" dirty="0" smtClean="0">
                <a:latin typeface="Calibri" pitchFamily="34" charset="0"/>
                <a:cs typeface="Calibri" pitchFamily="34" charset="0"/>
              </a:rPr>
              <a:t>2010 YGS Sorusu</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
        <p:nvSpPr>
          <p:cNvPr id="6" name="Oval 5"/>
          <p:cNvSpPr/>
          <p:nvPr/>
        </p:nvSpPr>
        <p:spPr>
          <a:xfrm>
            <a:off x="5436516" y="5780873"/>
            <a:ext cx="414108" cy="49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a:t>
            </a:r>
            <a:endParaRPr lang="tr-TR" dirty="0"/>
          </a:p>
        </p:txBody>
      </p:sp>
      <p:pic>
        <p:nvPicPr>
          <p:cNvPr id="22530" name="Picture 2"/>
          <p:cNvPicPr>
            <a:picLocks noChangeAspect="1" noChangeArrowheads="1"/>
          </p:cNvPicPr>
          <p:nvPr/>
        </p:nvPicPr>
        <p:blipFill>
          <a:blip r:embed="rId2"/>
          <a:srcRect l="3076" t="2415" b="13061"/>
          <a:stretch>
            <a:fillRect/>
          </a:stretch>
        </p:blipFill>
        <p:spPr bwMode="auto">
          <a:xfrm>
            <a:off x="3714744" y="2643182"/>
            <a:ext cx="4757771" cy="2643206"/>
          </a:xfrm>
          <a:prstGeom prst="rect">
            <a:avLst/>
          </a:prstGeom>
          <a:noFill/>
          <a:ln w="9525">
            <a:noFill/>
            <a:miter lim="800000"/>
            <a:headEnd/>
            <a:tailEnd/>
          </a:ln>
          <a:effectLst/>
        </p:spPr>
      </p:pic>
      <p:sp>
        <p:nvSpPr>
          <p:cNvPr id="8" name="7 İçerik Yer Tutucusu"/>
          <p:cNvSpPr>
            <a:spLocks noGrp="1"/>
          </p:cNvSpPr>
          <p:nvPr>
            <p:ph idx="1"/>
          </p:nvPr>
        </p:nvSpPr>
        <p:spPr>
          <a:xfrm>
            <a:off x="714348" y="1928802"/>
            <a:ext cx="7972452" cy="4645734"/>
          </a:xfrm>
        </p:spPr>
        <p:txBody>
          <a:bodyPr/>
          <a:lstStyle/>
          <a:p>
            <a:pPr>
              <a:buNone/>
            </a:pPr>
            <a:r>
              <a:rPr lang="tr-TR" dirty="0" smtClean="0"/>
              <a:t>                                </a:t>
            </a:r>
            <a:r>
              <a:rPr lang="tr-TR" sz="2000" dirty="0" smtClean="0">
                <a:latin typeface="Calibri" pitchFamily="34" charset="0"/>
                <a:cs typeface="Calibri" pitchFamily="34" charset="0"/>
              </a:rPr>
              <a:t>1999 ÖSS Fizik Sorusu</a:t>
            </a:r>
            <a:endParaRPr lang="tr-TR" sz="2000" dirty="0">
              <a:latin typeface="Calibri" pitchFamily="34" charset="0"/>
              <a:cs typeface="Calibri" pitchFamily="34" charset="0"/>
            </a:endParaRPr>
          </a:p>
        </p:txBody>
      </p:sp>
      <p:sp>
        <p:nvSpPr>
          <p:cNvPr id="6" name="5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
        <p:nvSpPr>
          <p:cNvPr id="7" name="Oval 6"/>
          <p:cNvSpPr/>
          <p:nvPr/>
        </p:nvSpPr>
        <p:spPr>
          <a:xfrm>
            <a:off x="6433322" y="4869160"/>
            <a:ext cx="720080" cy="49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 </a:t>
            </a:r>
            <a:endParaRPr lang="tr-TR" dirty="0"/>
          </a:p>
        </p:txBody>
      </p:sp>
      <p:pic>
        <p:nvPicPr>
          <p:cNvPr id="23554" name="Picture 2"/>
          <p:cNvPicPr>
            <a:picLocks noGrp="1" noChangeAspect="1" noChangeArrowheads="1"/>
          </p:cNvPicPr>
          <p:nvPr>
            <p:ph idx="1"/>
          </p:nvPr>
        </p:nvPicPr>
        <p:blipFill>
          <a:blip r:embed="rId2"/>
          <a:srcRect/>
          <a:stretch>
            <a:fillRect/>
          </a:stretch>
        </p:blipFill>
        <p:spPr bwMode="auto">
          <a:xfrm>
            <a:off x="4071934" y="2786058"/>
            <a:ext cx="4859354" cy="3571900"/>
          </a:xfrm>
          <a:prstGeom prst="rect">
            <a:avLst/>
          </a:prstGeom>
          <a:noFill/>
          <a:ln w="9525">
            <a:noFill/>
            <a:miter lim="800000"/>
            <a:headEnd/>
            <a:tailEnd/>
          </a:ln>
          <a:effectLst/>
        </p:spPr>
      </p:pic>
      <p:sp>
        <p:nvSpPr>
          <p:cNvPr id="5" name="4 Metin kutusu"/>
          <p:cNvSpPr txBox="1"/>
          <p:nvPr/>
        </p:nvSpPr>
        <p:spPr>
          <a:xfrm>
            <a:off x="4572000" y="2357430"/>
            <a:ext cx="2214578" cy="369332"/>
          </a:xfrm>
          <a:prstGeom prst="rect">
            <a:avLst/>
          </a:prstGeom>
          <a:noFill/>
        </p:spPr>
        <p:txBody>
          <a:bodyPr wrap="square" rtlCol="0">
            <a:spAutoFit/>
          </a:bodyPr>
          <a:lstStyle/>
          <a:p>
            <a:r>
              <a:rPr lang="tr-TR" dirty="0" smtClean="0">
                <a:latin typeface="Calibri" pitchFamily="34" charset="0"/>
                <a:cs typeface="Calibri" pitchFamily="34" charset="0"/>
              </a:rPr>
              <a:t>2000 ÖSS Sorusu</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
        <p:nvSpPr>
          <p:cNvPr id="6" name="Oval 5"/>
          <p:cNvSpPr/>
          <p:nvPr/>
        </p:nvSpPr>
        <p:spPr>
          <a:xfrm>
            <a:off x="6579524" y="5157192"/>
            <a:ext cx="1016812" cy="49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127631"/>
            <a:ext cx="8229600" cy="1066800"/>
          </a:xfrm>
        </p:spPr>
        <p:txBody>
          <a:bodyPr/>
          <a:lstStyle/>
          <a:p>
            <a:pPr algn="ctr"/>
            <a:r>
              <a:rPr lang="tr-TR" dirty="0" smtClean="0"/>
              <a:t>Soru Çözümü</a:t>
            </a:r>
            <a:endParaRPr lang="tr-TR" dirty="0"/>
          </a:p>
        </p:txBody>
      </p:sp>
      <p:pic>
        <p:nvPicPr>
          <p:cNvPr id="4" name="3 İçerik Yer Tutucusu" descr="sorular-oss-duzlem-ayna-sor15-1294817244.jpg"/>
          <p:cNvPicPr>
            <a:picLocks noGrp="1" noChangeAspect="1"/>
          </p:cNvPicPr>
          <p:nvPr>
            <p:ph idx="1"/>
          </p:nvPr>
        </p:nvPicPr>
        <p:blipFill>
          <a:blip r:embed="rId2"/>
          <a:srcRect l="5196" r="4741" b="6141"/>
          <a:stretch>
            <a:fillRect/>
          </a:stretch>
        </p:blipFill>
        <p:spPr>
          <a:xfrm>
            <a:off x="4857752" y="2500306"/>
            <a:ext cx="3714776" cy="3857652"/>
          </a:xfrm>
        </p:spPr>
      </p:pic>
      <p:sp>
        <p:nvSpPr>
          <p:cNvPr id="5" name="4 Metin kutusu"/>
          <p:cNvSpPr txBox="1"/>
          <p:nvPr/>
        </p:nvSpPr>
        <p:spPr>
          <a:xfrm>
            <a:off x="4572000" y="2000240"/>
            <a:ext cx="3857652" cy="369332"/>
          </a:xfrm>
          <a:prstGeom prst="rect">
            <a:avLst/>
          </a:prstGeom>
          <a:noFill/>
        </p:spPr>
        <p:txBody>
          <a:bodyPr wrap="square" rtlCol="0">
            <a:spAutoFit/>
          </a:bodyPr>
          <a:lstStyle/>
          <a:p>
            <a:r>
              <a:rPr lang="tr-TR" dirty="0" smtClean="0">
                <a:latin typeface="Calibri" pitchFamily="34" charset="0"/>
                <a:cs typeface="Calibri" pitchFamily="34" charset="0"/>
              </a:rPr>
              <a:t>2001 ÖSS Sorusu </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
        <p:nvSpPr>
          <p:cNvPr id="6" name="Oval 5"/>
          <p:cNvSpPr/>
          <p:nvPr/>
        </p:nvSpPr>
        <p:spPr>
          <a:xfrm>
            <a:off x="4857752" y="5949280"/>
            <a:ext cx="1154408"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784" y="2649474"/>
            <a:ext cx="3566160" cy="2377574"/>
          </a:xfrm>
          <a:prstGeom prst="rect">
            <a:avLst/>
          </a:prstGeom>
          <a:noFill/>
        </p:spPr>
        <p:txBody>
          <a:bodyPr wrap="square" rtlCol="0">
            <a:spAutoFit/>
          </a:bodyPr>
          <a:lstStyle/>
          <a:p>
            <a:endParaRPr lang="tr-TR" sz="1350" dirty="0"/>
          </a:p>
          <a:p>
            <a:pPr marL="214313" indent="-214313">
              <a:buFont typeface="Arial" panose="020B0604020202020204" pitchFamily="34" charset="0"/>
              <a:buChar char="•"/>
            </a:pPr>
            <a:r>
              <a:rPr lang="tr-TR" sz="1350" dirty="0">
                <a:latin typeface="Times New Roman" panose="02020603050405020304" pitchFamily="18" charset="0"/>
                <a:cs typeface="Times New Roman" panose="02020603050405020304" pitchFamily="18" charset="0"/>
              </a:rPr>
              <a:t>Güneş tutulması</a:t>
            </a:r>
          </a:p>
          <a:p>
            <a:endParaRPr lang="tr-TR" sz="1350" dirty="0"/>
          </a:p>
          <a:p>
            <a:endParaRPr lang="tr-TR" sz="1350" dirty="0"/>
          </a:p>
          <a:p>
            <a:endParaRPr lang="tr-TR" sz="1350" dirty="0"/>
          </a:p>
          <a:p>
            <a:endParaRPr lang="tr-TR" sz="1350" dirty="0"/>
          </a:p>
          <a:p>
            <a:endParaRPr lang="tr-TR" sz="1350" dirty="0"/>
          </a:p>
          <a:p>
            <a:endParaRPr lang="tr-TR" sz="1350" dirty="0"/>
          </a:p>
          <a:p>
            <a:pPr marL="214313" indent="-214313">
              <a:buFont typeface="Arial" panose="020B0604020202020204" pitchFamily="34" charset="0"/>
              <a:buChar char="•"/>
            </a:pPr>
            <a:endParaRPr lang="tr-TR" sz="1350" dirty="0"/>
          </a:p>
          <a:p>
            <a:pPr marL="214313" indent="-214313">
              <a:buFont typeface="Arial" panose="020B0604020202020204" pitchFamily="34" charset="0"/>
              <a:buChar char="•"/>
            </a:pPr>
            <a:endParaRPr lang="tr-TR" sz="1350" dirty="0"/>
          </a:p>
          <a:p>
            <a:pPr marL="214313" indent="-214313">
              <a:buFont typeface="Arial" panose="020B0604020202020204" pitchFamily="34" charset="0"/>
              <a:buChar char="•"/>
            </a:pPr>
            <a:r>
              <a:rPr lang="tr-TR" sz="1350" dirty="0">
                <a:latin typeface="Times New Roman" panose="02020603050405020304" pitchFamily="18" charset="0"/>
                <a:cs typeface="Times New Roman" panose="02020603050405020304" pitchFamily="18" charset="0"/>
              </a:rPr>
              <a:t>Ay tutulması</a:t>
            </a:r>
          </a:p>
        </p:txBody>
      </p:sp>
      <p:pic>
        <p:nvPicPr>
          <p:cNvPr id="4" name="Picture 3"/>
          <p:cNvPicPr>
            <a:picLocks noChangeAspect="1"/>
          </p:cNvPicPr>
          <p:nvPr/>
        </p:nvPicPr>
        <p:blipFill>
          <a:blip r:embed="rId2"/>
          <a:stretch>
            <a:fillRect/>
          </a:stretch>
        </p:blipFill>
        <p:spPr>
          <a:xfrm>
            <a:off x="5650992" y="2337777"/>
            <a:ext cx="3056241" cy="1620091"/>
          </a:xfrm>
          <a:prstGeom prst="rect">
            <a:avLst/>
          </a:prstGeom>
        </p:spPr>
      </p:pic>
      <p:cxnSp>
        <p:nvCxnSpPr>
          <p:cNvPr id="8" name="Straight Arrow Connector 7"/>
          <p:cNvCxnSpPr/>
          <p:nvPr/>
        </p:nvCxnSpPr>
        <p:spPr>
          <a:xfrm>
            <a:off x="4599432" y="3015234"/>
            <a:ext cx="950976" cy="18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99432" y="4830318"/>
            <a:ext cx="950976" cy="18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725362" y="4209423"/>
            <a:ext cx="2981872" cy="1589084"/>
          </a:xfrm>
          <a:prstGeom prst="rect">
            <a:avLst/>
          </a:prstGeom>
        </p:spPr>
      </p:pic>
      <p:sp>
        <p:nvSpPr>
          <p:cNvPr id="10" name="1 Başlık"/>
          <p:cNvSpPr>
            <a:spLocks noGrp="1"/>
          </p:cNvSpPr>
          <p:nvPr>
            <p:ph type="title"/>
          </p:nvPr>
        </p:nvSpPr>
        <p:spPr>
          <a:xfrm>
            <a:off x="457200" y="836712"/>
            <a:ext cx="8229600" cy="1066800"/>
          </a:xfrm>
        </p:spPr>
        <p:txBody>
          <a:bodyPr/>
          <a:lstStyle/>
          <a:p>
            <a:pPr algn="ctr"/>
            <a:r>
              <a:rPr lang="tr-TR" dirty="0" smtClean="0"/>
              <a:t>Geçen Haftanın Özeti</a:t>
            </a:r>
            <a:endParaRPr lang="tr-TR" dirty="0"/>
          </a:p>
        </p:txBody>
      </p:sp>
    </p:spTree>
    <p:extLst>
      <p:ext uri="{BB962C8B-B14F-4D97-AF65-F5344CB8AC3E}">
        <p14:creationId xmlns:p14="http://schemas.microsoft.com/office/powerpoint/2010/main" val="419211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a:t>
            </a:r>
            <a:endParaRPr lang="tr-TR" dirty="0"/>
          </a:p>
        </p:txBody>
      </p:sp>
      <p:pic>
        <p:nvPicPr>
          <p:cNvPr id="4" name="3 İçerik Yer Tutucusu" descr="15.gif"/>
          <p:cNvPicPr>
            <a:picLocks noGrp="1" noChangeAspect="1"/>
          </p:cNvPicPr>
          <p:nvPr>
            <p:ph idx="1"/>
          </p:nvPr>
        </p:nvPicPr>
        <p:blipFill>
          <a:blip r:embed="rId2"/>
          <a:stretch>
            <a:fillRect/>
          </a:stretch>
        </p:blipFill>
        <p:spPr>
          <a:xfrm>
            <a:off x="4643438" y="2786058"/>
            <a:ext cx="3724275" cy="3009900"/>
          </a:xfrm>
        </p:spPr>
      </p:pic>
      <p:sp>
        <p:nvSpPr>
          <p:cNvPr id="5" name="4 Dikdörtgen"/>
          <p:cNvSpPr/>
          <p:nvPr/>
        </p:nvSpPr>
        <p:spPr>
          <a:xfrm>
            <a:off x="4286248" y="2214554"/>
            <a:ext cx="2286015" cy="369332"/>
          </a:xfrm>
          <a:prstGeom prst="rect">
            <a:avLst/>
          </a:prstGeom>
        </p:spPr>
        <p:txBody>
          <a:bodyPr wrap="square">
            <a:spAutoFit/>
          </a:bodyPr>
          <a:lstStyle/>
          <a:p>
            <a:r>
              <a:rPr lang="tr-TR" dirty="0" smtClean="0">
                <a:latin typeface="Calibri" pitchFamily="34" charset="0"/>
                <a:cs typeface="Calibri" pitchFamily="34" charset="0"/>
              </a:rPr>
              <a:t>1990 ÖSS Fizik Sorusu</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
        <p:nvSpPr>
          <p:cNvPr id="6" name="Oval 5"/>
          <p:cNvSpPr/>
          <p:nvPr/>
        </p:nvSpPr>
        <p:spPr>
          <a:xfrm>
            <a:off x="5429255" y="5380279"/>
            <a:ext cx="414108" cy="49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a:t>
            </a:r>
            <a:endParaRPr lang="tr-TR" dirty="0"/>
          </a:p>
        </p:txBody>
      </p:sp>
      <p:pic>
        <p:nvPicPr>
          <p:cNvPr id="6" name="5 İçerik Yer Tutucusu" descr="sorular-oss-duzlem-ayna-sor11-1294817197.jpg"/>
          <p:cNvPicPr>
            <a:picLocks noGrp="1" noChangeAspect="1"/>
          </p:cNvPicPr>
          <p:nvPr>
            <p:ph idx="1"/>
          </p:nvPr>
        </p:nvPicPr>
        <p:blipFill>
          <a:blip r:embed="rId2"/>
          <a:srcRect r="2495" b="5909"/>
          <a:stretch>
            <a:fillRect/>
          </a:stretch>
        </p:blipFill>
        <p:spPr>
          <a:xfrm>
            <a:off x="3714744" y="2714620"/>
            <a:ext cx="4714908" cy="3500462"/>
          </a:xfrm>
        </p:spPr>
      </p:pic>
      <p:sp>
        <p:nvSpPr>
          <p:cNvPr id="7" name="6 Dikdörtgen"/>
          <p:cNvSpPr/>
          <p:nvPr/>
        </p:nvSpPr>
        <p:spPr>
          <a:xfrm>
            <a:off x="3857621" y="2357431"/>
            <a:ext cx="2428892" cy="369332"/>
          </a:xfrm>
          <a:prstGeom prst="rect">
            <a:avLst/>
          </a:prstGeom>
        </p:spPr>
        <p:txBody>
          <a:bodyPr wrap="square">
            <a:spAutoFit/>
          </a:bodyPr>
          <a:lstStyle/>
          <a:p>
            <a:r>
              <a:rPr lang="tr-TR" dirty="0" smtClean="0">
                <a:latin typeface="Calibri" pitchFamily="34" charset="0"/>
                <a:cs typeface="Calibri" pitchFamily="34" charset="0"/>
              </a:rPr>
              <a:t>1988 ÖSS Fizik Sorusu</a:t>
            </a:r>
            <a:endParaRPr lang="tr-TR" dirty="0">
              <a:latin typeface="Calibri" pitchFamily="34" charset="0"/>
              <a:cs typeface="Calibri" pitchFamily="34" charset="0"/>
            </a:endParaRPr>
          </a:p>
        </p:txBody>
      </p:sp>
      <p:sp>
        <p:nvSpPr>
          <p:cNvPr id="9" name="8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
        <p:nvSpPr>
          <p:cNvPr id="8" name="Oval 7"/>
          <p:cNvSpPr/>
          <p:nvPr/>
        </p:nvSpPr>
        <p:spPr>
          <a:xfrm>
            <a:off x="3995935" y="5676106"/>
            <a:ext cx="275793" cy="2499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28802"/>
            <a:ext cx="8229600" cy="4645734"/>
          </a:xfrm>
        </p:spPr>
        <p:txBody>
          <a:bodyPr>
            <a:noAutofit/>
          </a:bodyPr>
          <a:lstStyle/>
          <a:p>
            <a:pPr>
              <a:buNone/>
            </a:pPr>
            <a:r>
              <a:rPr lang="en-US" sz="2600" b="1" dirty="0" smtClean="0">
                <a:latin typeface="Calibri" pitchFamily="34" charset="0"/>
                <a:cs typeface="Calibri" pitchFamily="34" charset="0"/>
              </a:rPr>
              <a:t>10.4.3.1. </a:t>
            </a:r>
            <a:r>
              <a:rPr lang="tr-TR" sz="2600" b="1" dirty="0" smtClean="0">
                <a:latin typeface="Calibri" pitchFamily="34" charset="0"/>
                <a:cs typeface="Calibri" pitchFamily="34" charset="0"/>
              </a:rPr>
              <a:t>Işığın yansıma olayındaki davranışını inceler ve çıkarımlar yapar.</a:t>
            </a:r>
          </a:p>
          <a:p>
            <a:pPr marL="742950" indent="-344488">
              <a:buNone/>
            </a:pPr>
            <a:r>
              <a:rPr lang="tr-TR" sz="2600" dirty="0" smtClean="0">
                <a:latin typeface="Calibri" pitchFamily="34" charset="0"/>
                <a:cs typeface="Calibri" pitchFamily="34" charset="0"/>
              </a:rPr>
              <a:t>a. Işığın yansıması ile su dalgalarında yansıma olayı ilişkilendirilir.</a:t>
            </a:r>
          </a:p>
          <a:p>
            <a:pPr marL="742950" indent="-344488">
              <a:buNone/>
            </a:pPr>
            <a:r>
              <a:rPr lang="tr-TR" sz="2600" dirty="0" smtClean="0">
                <a:latin typeface="Calibri" pitchFamily="34" charset="0"/>
                <a:cs typeface="Calibri" pitchFamily="34" charset="0"/>
              </a:rPr>
              <a:t>b. Öğrencilerin deney yaparak ışığın düzgün ve dağınık yansımasını ölçekli çizimler</a:t>
            </a:r>
            <a:r>
              <a:rPr lang="en-US" sz="2600" dirty="0" smtClean="0">
                <a:latin typeface="Calibri" pitchFamily="34" charset="0"/>
                <a:cs typeface="Calibri" pitchFamily="34" charset="0"/>
              </a:rPr>
              <a:t> </a:t>
            </a:r>
            <a:r>
              <a:rPr lang="tr-TR" sz="2600" dirty="0" smtClean="0">
                <a:latin typeface="Calibri" pitchFamily="34" charset="0"/>
                <a:cs typeface="Calibri" pitchFamily="34" charset="0"/>
              </a:rPr>
              <a:t>üzerinde göstermeleri sağlanır.</a:t>
            </a:r>
          </a:p>
          <a:p>
            <a:pPr marL="742950" indent="-344488">
              <a:buNone/>
            </a:pPr>
            <a:r>
              <a:rPr lang="tr-TR" sz="2600" dirty="0" smtClean="0">
                <a:latin typeface="Calibri" pitchFamily="34" charset="0"/>
                <a:cs typeface="Calibri" pitchFamily="34" charset="0"/>
              </a:rPr>
              <a:t>c. Öğrencilerin yansıma kanunlarını açıklamaları sağlanır.</a:t>
            </a:r>
          </a:p>
          <a:p>
            <a:pPr marL="742950" indent="-344488">
              <a:buNone/>
            </a:pPr>
            <a:r>
              <a:rPr lang="tr-TR" sz="2600" dirty="0" smtClean="0">
                <a:latin typeface="Calibri" pitchFamily="34" charset="0"/>
                <a:cs typeface="Calibri" pitchFamily="34" charset="0"/>
              </a:rPr>
              <a:t>ç. Öğrenciler görme olayında yansımanın rolünü fark eder.</a:t>
            </a:r>
            <a:endParaRPr lang="tr-TR" sz="2600" dirty="0">
              <a:latin typeface="Calibri" pitchFamily="34" charset="0"/>
              <a:cs typeface="Calibri" pitchFamily="34" charset="0"/>
            </a:endParaRPr>
          </a:p>
        </p:txBody>
      </p:sp>
      <p:sp>
        <p:nvSpPr>
          <p:cNvPr id="5" name="TextBox 4"/>
          <p:cNvSpPr txBox="1"/>
          <p:nvPr/>
        </p:nvSpPr>
        <p:spPr>
          <a:xfrm>
            <a:off x="539552" y="1124744"/>
            <a:ext cx="6790944" cy="523220"/>
          </a:xfrm>
          <a:prstGeom prst="rect">
            <a:avLst/>
          </a:prstGeom>
          <a:noFill/>
        </p:spPr>
        <p:txBody>
          <a:bodyPr wrap="square" rtlCol="0">
            <a:spAutoFit/>
          </a:bodyPr>
          <a:lstStyle/>
          <a:p>
            <a:r>
              <a:rPr lang="tr-TR" sz="2800" b="1" dirty="0" smtClean="0">
                <a:latin typeface="Bookman Old Style" panose="02050604050505020204" pitchFamily="18" charset="0"/>
              </a:rPr>
              <a:t>Bugün Neler Öğrendik?</a:t>
            </a:r>
            <a:endParaRPr lang="tr-TR" sz="2800" b="1"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07394" y="2386397"/>
            <a:ext cx="8140116" cy="2903174"/>
          </a:xfrm>
          <a:prstGeom prst="rect">
            <a:avLst/>
          </a:prstGeom>
        </p:spPr>
        <p:txBody>
          <a:bodyPr vert="horz" lIns="68580" tIns="34290" rIns="68580" bIns="3429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67891" indent="-267891">
              <a:buNone/>
            </a:pPr>
            <a:r>
              <a:rPr lang="tr-TR" sz="1500" b="1" dirty="0"/>
              <a:t>10.4.4.1. Düz aynada görüntü oluşumunu çizerek açıklar.</a:t>
            </a:r>
          </a:p>
          <a:p>
            <a:pPr marL="267891" indent="-267891">
              <a:buNone/>
            </a:pPr>
            <a:r>
              <a:rPr lang="tr-TR" sz="1500" dirty="0"/>
              <a:t>a. Öğrencilerin yansıma kanunlarından yararlanarak düz aynada görüntü oluşumunu ölçekli çizimle göstermeleri sağlanır.</a:t>
            </a:r>
          </a:p>
          <a:p>
            <a:pPr marL="267891" indent="-267891">
              <a:buNone/>
            </a:pPr>
            <a:r>
              <a:rPr lang="tr-TR" sz="1500" dirty="0"/>
              <a:t>b. Düz aynada görüntü özelliklerini farklı görüntüler üzerinden analiz eder.</a:t>
            </a:r>
          </a:p>
          <a:p>
            <a:pPr marL="267891" indent="-267891">
              <a:buNone/>
            </a:pPr>
            <a:r>
              <a:rPr lang="tr-TR" sz="1500" dirty="0"/>
              <a:t>c. Öğrencilerin cismin doğrudan görülmesi ile düz aynadaki görüntüsünü   (sanal görüntü) karşılaştırmaları sağlanır.</a:t>
            </a:r>
          </a:p>
          <a:p>
            <a:pPr marL="267891" indent="-267891">
              <a:buNone/>
            </a:pPr>
            <a:r>
              <a:rPr lang="tr-TR" sz="1500" dirty="0"/>
              <a:t>ç. Kesişen ayna, hareketli ayna ve hareketli cisim problemlerine girilmez.</a:t>
            </a:r>
          </a:p>
          <a:p>
            <a:pPr marL="267891" indent="-267891">
              <a:buNone/>
            </a:pPr>
            <a:r>
              <a:rPr lang="tr-TR" sz="1500" dirty="0"/>
              <a:t>d. Öğrencilerin deney yaparak ve simülasyonlar kullanarak görüş alanına etki eden değişkenlerle ilgili çıkarımlar yapmaları sağlanır.</a:t>
            </a:r>
            <a:br>
              <a:rPr lang="tr-TR" sz="1500" dirty="0"/>
            </a:br>
            <a:endParaRPr lang="en-US" sz="1500" dirty="0"/>
          </a:p>
        </p:txBody>
      </p:sp>
      <p:sp>
        <p:nvSpPr>
          <p:cNvPr id="6" name="TextBox 5"/>
          <p:cNvSpPr txBox="1"/>
          <p:nvPr/>
        </p:nvSpPr>
        <p:spPr>
          <a:xfrm>
            <a:off x="493331" y="1268760"/>
            <a:ext cx="7247022" cy="523220"/>
          </a:xfrm>
          <a:prstGeom prst="rect">
            <a:avLst/>
          </a:prstGeom>
          <a:noFill/>
        </p:spPr>
        <p:txBody>
          <a:bodyPr wrap="square" rtlCol="0">
            <a:spAutoFit/>
          </a:bodyPr>
          <a:lstStyle/>
          <a:p>
            <a:r>
              <a:rPr lang="tr-TR" sz="2800" b="1" dirty="0" smtClean="0"/>
              <a:t>Önümüzdeki Hafta Ne Öğreneceğiz?</a:t>
            </a:r>
            <a:endParaRPr lang="tr-TR" sz="2800" b="1" dirty="0"/>
          </a:p>
        </p:txBody>
      </p:sp>
    </p:spTree>
    <p:extLst>
      <p:ext uri="{BB962C8B-B14F-4D97-AF65-F5344CB8AC3E}">
        <p14:creationId xmlns:p14="http://schemas.microsoft.com/office/powerpoint/2010/main" val="10834138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sp>
        <p:nvSpPr>
          <p:cNvPr id="4" name="3 Dikdörtgen"/>
          <p:cNvSpPr/>
          <p:nvPr/>
        </p:nvSpPr>
        <p:spPr>
          <a:xfrm>
            <a:off x="1691680" y="3284984"/>
            <a:ext cx="6069146" cy="923330"/>
          </a:xfrm>
          <a:prstGeom prst="rect">
            <a:avLst/>
          </a:prstGeom>
          <a:noFill/>
        </p:spPr>
        <p:txBody>
          <a:bodyPr wrap="squar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İyi</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Çalışmalar</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tr-T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36712"/>
            <a:ext cx="8229600" cy="1066800"/>
          </a:xfrm>
        </p:spPr>
        <p:txBody>
          <a:bodyPr/>
          <a:lstStyle/>
          <a:p>
            <a:pPr algn="ctr"/>
            <a:r>
              <a:rPr lang="tr-TR" dirty="0" smtClean="0"/>
              <a:t>Newton Teleskopu</a:t>
            </a:r>
            <a:r>
              <a:rPr lang="en-US" dirty="0" smtClean="0"/>
              <a:t> (1671)</a:t>
            </a:r>
            <a:endParaRPr lang="tr-TR" dirty="0"/>
          </a:p>
        </p:txBody>
      </p:sp>
      <p:sp>
        <p:nvSpPr>
          <p:cNvPr id="5" name="4 İçerik Yer Tutucusu"/>
          <p:cNvSpPr>
            <a:spLocks noGrp="1"/>
          </p:cNvSpPr>
          <p:nvPr>
            <p:ph idx="1"/>
          </p:nvPr>
        </p:nvSpPr>
        <p:spPr/>
        <p:txBody>
          <a:bodyPr/>
          <a:lstStyle/>
          <a:p>
            <a:pPr>
              <a:buNone/>
            </a:pPr>
            <a:r>
              <a:rPr lang="tr-TR" dirty="0" smtClean="0"/>
              <a:t>                                </a:t>
            </a:r>
            <a:endParaRPr lang="tr-TR" dirty="0"/>
          </a:p>
        </p:txBody>
      </p:sp>
      <p:sp>
        <p:nvSpPr>
          <p:cNvPr id="9" name="8 Dikdörtgen"/>
          <p:cNvSpPr/>
          <p:nvPr/>
        </p:nvSpPr>
        <p:spPr>
          <a:xfrm>
            <a:off x="3286116" y="2071678"/>
            <a:ext cx="5500726" cy="4801314"/>
          </a:xfrm>
          <a:prstGeom prst="rect">
            <a:avLst/>
          </a:prstGeom>
        </p:spPr>
        <p:txBody>
          <a:bodyPr wrap="square">
            <a:sp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pic>
        <p:nvPicPr>
          <p:cNvPr id="10" name="9 Resim" descr="indir (4).jpg">
            <a:hlinkClick r:id="rId2"/>
          </p:cNvPr>
          <p:cNvPicPr>
            <a:picLocks noChangeAspect="1"/>
          </p:cNvPicPr>
          <p:nvPr/>
        </p:nvPicPr>
        <p:blipFill>
          <a:blip r:embed="rId3"/>
          <a:stretch>
            <a:fillRect/>
          </a:stretch>
        </p:blipFill>
        <p:spPr>
          <a:xfrm>
            <a:off x="3500430" y="2714620"/>
            <a:ext cx="2152650" cy="2124075"/>
          </a:xfrm>
          <a:prstGeom prst="rect">
            <a:avLst/>
          </a:prstGeom>
        </p:spPr>
      </p:pic>
      <p:sp>
        <p:nvSpPr>
          <p:cNvPr id="11" name="10 Metin kutusu"/>
          <p:cNvSpPr txBox="1"/>
          <p:nvPr/>
        </p:nvSpPr>
        <p:spPr>
          <a:xfrm>
            <a:off x="4000496" y="5286388"/>
            <a:ext cx="4286280" cy="646331"/>
          </a:xfrm>
          <a:prstGeom prst="rect">
            <a:avLst/>
          </a:prstGeom>
          <a:noFill/>
        </p:spPr>
        <p:txBody>
          <a:bodyPr wrap="square" rtlCol="0">
            <a:spAutoFit/>
          </a:bodyPr>
          <a:lstStyle/>
          <a:p>
            <a:r>
              <a:rPr lang="tr-TR" dirty="0" smtClean="0">
                <a:latin typeface="Calibri" pitchFamily="34" charset="0"/>
                <a:cs typeface="Calibri" pitchFamily="34" charset="0"/>
              </a:rPr>
              <a:t>Newton neden teleskopunda düz ayna kullanmış olabilir?</a:t>
            </a:r>
            <a:endParaRPr lang="tr-TR" dirty="0">
              <a:latin typeface="Calibri" pitchFamily="34" charset="0"/>
              <a:cs typeface="Calibri" pitchFamily="34" charset="0"/>
            </a:endParaRPr>
          </a:p>
        </p:txBody>
      </p:sp>
      <p:pic>
        <p:nvPicPr>
          <p:cNvPr id="12" name="11 Resim" descr="Sir-Isaac-Newton-001.jpg"/>
          <p:cNvPicPr>
            <a:picLocks noChangeAspect="1"/>
          </p:cNvPicPr>
          <p:nvPr/>
        </p:nvPicPr>
        <p:blipFill>
          <a:blip r:embed="rId4"/>
          <a:stretch>
            <a:fillRect/>
          </a:stretch>
        </p:blipFill>
        <p:spPr>
          <a:xfrm>
            <a:off x="5786446" y="2857496"/>
            <a:ext cx="3214710" cy="1928826"/>
          </a:xfrm>
          <a:prstGeom prst="rect">
            <a:avLst/>
          </a:prstGeom>
        </p:spPr>
      </p:pic>
      <p:sp>
        <p:nvSpPr>
          <p:cNvPr id="13" name="12 Metin kutusu"/>
          <p:cNvSpPr txBox="1"/>
          <p:nvPr/>
        </p:nvSpPr>
        <p:spPr>
          <a:xfrm>
            <a:off x="571472" y="2357430"/>
            <a:ext cx="2500330" cy="3786214"/>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rgbClr val="92D050"/>
                </a:solidFill>
              </a:rPr>
              <a:t>Newton teleskopu</a:t>
            </a:r>
          </a:p>
          <a:p>
            <a:pPr>
              <a:buFont typeface="Wingdings" pitchFamily="2" charset="2"/>
              <a:buChar char="ü"/>
            </a:pPr>
            <a:r>
              <a:rPr lang="tr-TR" sz="1600" dirty="0" smtClean="0"/>
              <a:t>Işık</a:t>
            </a:r>
          </a:p>
          <a:p>
            <a:pPr>
              <a:buFont typeface="Wingdings" pitchFamily="2" charset="2"/>
              <a:buChar char="ü"/>
            </a:pPr>
            <a:r>
              <a:rPr lang="tr-TR" sz="1600" dirty="0" smtClean="0"/>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3" name="Rectangle 2"/>
          <p:cNvSpPr/>
          <p:nvPr/>
        </p:nvSpPr>
        <p:spPr>
          <a:xfrm>
            <a:off x="3419872" y="4944667"/>
            <a:ext cx="2511714" cy="215444"/>
          </a:xfrm>
          <a:prstGeom prst="rect">
            <a:avLst/>
          </a:prstGeom>
        </p:spPr>
        <p:txBody>
          <a:bodyPr wrap="square">
            <a:spAutoFit/>
          </a:bodyPr>
          <a:lstStyle/>
          <a:p>
            <a:r>
              <a:rPr lang="tr-TR" sz="800" dirty="0">
                <a:hlinkClick r:id="rId2"/>
              </a:rPr>
              <a:t>https://www.youtube.com/watch?v=z2UnicxC8hs</a:t>
            </a:r>
            <a:r>
              <a:rPr lang="tr-TR" sz="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36712"/>
            <a:ext cx="8229600" cy="1066800"/>
          </a:xfrm>
        </p:spPr>
        <p:txBody>
          <a:bodyPr>
            <a:normAutofit/>
          </a:bodyPr>
          <a:lstStyle/>
          <a:p>
            <a:pPr algn="ctr"/>
            <a:r>
              <a:rPr lang="tr-TR" dirty="0" smtClean="0"/>
              <a:t>N</a:t>
            </a:r>
            <a:r>
              <a:rPr lang="en-US" dirty="0" err="1" smtClean="0"/>
              <a:t>asıl</a:t>
            </a:r>
            <a:r>
              <a:rPr lang="en-US" dirty="0" smtClean="0"/>
              <a:t> </a:t>
            </a:r>
            <a:r>
              <a:rPr lang="en-US" dirty="0" err="1" smtClean="0"/>
              <a:t>Görünmez</a:t>
            </a:r>
            <a:r>
              <a:rPr lang="en-US" dirty="0" smtClean="0"/>
              <a:t> </a:t>
            </a:r>
            <a:r>
              <a:rPr lang="en-US" dirty="0" err="1" smtClean="0"/>
              <a:t>Olunur</a:t>
            </a:r>
            <a:r>
              <a:rPr lang="en-US" dirty="0" smtClean="0"/>
              <a:t>?</a:t>
            </a:r>
            <a:endParaRPr lang="tr-TR" dirty="0"/>
          </a:p>
        </p:txBody>
      </p:sp>
      <p:sp>
        <p:nvSpPr>
          <p:cNvPr id="5" name="4 İçerik Yer Tutucusu"/>
          <p:cNvSpPr>
            <a:spLocks noGrp="1"/>
          </p:cNvSpPr>
          <p:nvPr>
            <p:ph idx="1"/>
          </p:nvPr>
        </p:nvSpPr>
        <p:spPr/>
        <p:txBody>
          <a:bodyPr/>
          <a:lstStyle/>
          <a:p>
            <a:pPr>
              <a:buNone/>
            </a:pPr>
            <a:r>
              <a:rPr lang="tr-TR" dirty="0" smtClean="0"/>
              <a:t>                                </a:t>
            </a:r>
            <a:endParaRPr lang="tr-TR" dirty="0"/>
          </a:p>
        </p:txBody>
      </p:sp>
      <p:sp>
        <p:nvSpPr>
          <p:cNvPr id="13" name="12 Metin kutusu"/>
          <p:cNvSpPr txBox="1"/>
          <p:nvPr/>
        </p:nvSpPr>
        <p:spPr>
          <a:xfrm>
            <a:off x="571472" y="2357430"/>
            <a:ext cx="2500330" cy="3786214"/>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rgbClr val="92D050"/>
                </a:solidFill>
              </a:rPr>
              <a:t>Newton teleskopu</a:t>
            </a:r>
          </a:p>
          <a:p>
            <a:pPr>
              <a:buFont typeface="Wingdings" pitchFamily="2" charset="2"/>
              <a:buChar char="ü"/>
            </a:pPr>
            <a:r>
              <a:rPr lang="tr-TR" sz="1600" dirty="0" smtClean="0"/>
              <a:t>Işık</a:t>
            </a:r>
          </a:p>
          <a:p>
            <a:pPr>
              <a:buFont typeface="Wingdings" pitchFamily="2" charset="2"/>
              <a:buChar char="ü"/>
            </a:pPr>
            <a:r>
              <a:rPr lang="tr-TR" sz="1600" dirty="0" smtClean="0"/>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pic>
        <p:nvPicPr>
          <p:cNvPr id="4" name="9Tj2KMZhfoc"/>
          <p:cNvPicPr>
            <a:picLocks noRot="1" noChangeAspect="1"/>
          </p:cNvPicPr>
          <p:nvPr>
            <a:videoFile r:link="rId1"/>
          </p:nvPr>
        </p:nvPicPr>
        <p:blipFill>
          <a:blip r:embed="rId3"/>
          <a:stretch>
            <a:fillRect/>
          </a:stretch>
        </p:blipFill>
        <p:spPr>
          <a:xfrm>
            <a:off x="3419872" y="2832079"/>
            <a:ext cx="5617426" cy="3159802"/>
          </a:xfrm>
          <a:prstGeom prst="rect">
            <a:avLst/>
          </a:prstGeom>
        </p:spPr>
      </p:pic>
    </p:spTree>
    <p:extLst>
      <p:ext uri="{BB962C8B-B14F-4D97-AF65-F5344CB8AC3E}">
        <p14:creationId xmlns:p14="http://schemas.microsoft.com/office/powerpoint/2010/main" val="3815298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36712"/>
            <a:ext cx="8229600" cy="1066800"/>
          </a:xfrm>
        </p:spPr>
        <p:txBody>
          <a:bodyPr>
            <a:normAutofit/>
          </a:bodyPr>
          <a:lstStyle/>
          <a:p>
            <a:pPr algn="ctr"/>
            <a:r>
              <a:rPr lang="tr-TR" dirty="0" smtClean="0"/>
              <a:t>N</a:t>
            </a:r>
            <a:r>
              <a:rPr lang="en-US" dirty="0" err="1" smtClean="0"/>
              <a:t>asıl</a:t>
            </a:r>
            <a:r>
              <a:rPr lang="en-US" dirty="0" smtClean="0"/>
              <a:t> </a:t>
            </a:r>
            <a:r>
              <a:rPr lang="en-US" dirty="0" err="1" smtClean="0"/>
              <a:t>Görünmez</a:t>
            </a:r>
            <a:r>
              <a:rPr lang="en-US" dirty="0" smtClean="0"/>
              <a:t> </a:t>
            </a:r>
            <a:r>
              <a:rPr lang="en-US" dirty="0" err="1" smtClean="0"/>
              <a:t>Olunur</a:t>
            </a:r>
            <a:r>
              <a:rPr lang="en-US" dirty="0" smtClean="0"/>
              <a:t>?</a:t>
            </a:r>
            <a:endParaRPr lang="tr-TR" dirty="0"/>
          </a:p>
        </p:txBody>
      </p:sp>
      <p:sp>
        <p:nvSpPr>
          <p:cNvPr id="5" name="4 İçerik Yer Tutucusu"/>
          <p:cNvSpPr>
            <a:spLocks noGrp="1"/>
          </p:cNvSpPr>
          <p:nvPr>
            <p:ph idx="1"/>
          </p:nvPr>
        </p:nvSpPr>
        <p:spPr/>
        <p:txBody>
          <a:bodyPr/>
          <a:lstStyle/>
          <a:p>
            <a:pPr>
              <a:buNone/>
            </a:pPr>
            <a:r>
              <a:rPr lang="tr-TR" dirty="0" smtClean="0"/>
              <a:t>                                </a:t>
            </a:r>
            <a:endParaRPr lang="tr-TR" dirty="0"/>
          </a:p>
        </p:txBody>
      </p:sp>
      <p:sp>
        <p:nvSpPr>
          <p:cNvPr id="13" name="12 Metin kutusu"/>
          <p:cNvSpPr txBox="1"/>
          <p:nvPr/>
        </p:nvSpPr>
        <p:spPr>
          <a:xfrm>
            <a:off x="571472" y="2357430"/>
            <a:ext cx="2500330" cy="3786214"/>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rgbClr val="92D050"/>
                </a:solidFill>
              </a:rPr>
              <a:t>Newton teleskopu</a:t>
            </a:r>
          </a:p>
          <a:p>
            <a:pPr>
              <a:buFont typeface="Wingdings" pitchFamily="2" charset="2"/>
              <a:buChar char="ü"/>
            </a:pPr>
            <a:r>
              <a:rPr lang="tr-TR" sz="1600" dirty="0" smtClean="0"/>
              <a:t>Işık</a:t>
            </a:r>
          </a:p>
          <a:p>
            <a:pPr>
              <a:buFont typeface="Wingdings" pitchFamily="2" charset="2"/>
              <a:buChar char="ü"/>
            </a:pPr>
            <a:r>
              <a:rPr lang="tr-TR" sz="1600" dirty="0" smtClean="0"/>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3" name="Rectangle 2"/>
          <p:cNvSpPr/>
          <p:nvPr/>
        </p:nvSpPr>
        <p:spPr>
          <a:xfrm>
            <a:off x="3593301" y="5301208"/>
            <a:ext cx="4572000" cy="276999"/>
          </a:xfrm>
          <a:prstGeom prst="rect">
            <a:avLst/>
          </a:prstGeom>
        </p:spPr>
        <p:txBody>
          <a:bodyPr>
            <a:spAutoFit/>
          </a:bodyPr>
          <a:lstStyle/>
          <a:p>
            <a:r>
              <a:rPr lang="tr-TR" sz="1200" dirty="0"/>
              <a:t>https://www.youtube.com/watch?v=bojdRKBc9q4</a:t>
            </a:r>
          </a:p>
        </p:txBody>
      </p:sp>
      <p:pic>
        <p:nvPicPr>
          <p:cNvPr id="6" name="Picture 5">
            <a:hlinkClick r:id="rId2"/>
          </p:cNvPr>
          <p:cNvPicPr>
            <a:picLocks noChangeAspect="1"/>
          </p:cNvPicPr>
          <p:nvPr/>
        </p:nvPicPr>
        <p:blipFill>
          <a:blip r:embed="rId3"/>
          <a:stretch>
            <a:fillRect/>
          </a:stretch>
        </p:blipFill>
        <p:spPr>
          <a:xfrm>
            <a:off x="3461551" y="2352849"/>
            <a:ext cx="5225249" cy="2948359"/>
          </a:xfrm>
          <a:prstGeom prst="rect">
            <a:avLst/>
          </a:prstGeom>
        </p:spPr>
      </p:pic>
    </p:spTree>
    <p:extLst>
      <p:ext uri="{BB962C8B-B14F-4D97-AF65-F5344CB8AC3E}">
        <p14:creationId xmlns:p14="http://schemas.microsoft.com/office/powerpoint/2010/main" val="2973738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Işık </a:t>
            </a:r>
            <a:endParaRPr lang="tr-TR" dirty="0"/>
          </a:p>
        </p:txBody>
      </p:sp>
      <p:pic>
        <p:nvPicPr>
          <p:cNvPr id="4" name="3 Resim" descr="ışık-nasıl-yayılır-1.jpg"/>
          <p:cNvPicPr>
            <a:picLocks noChangeAspect="1"/>
          </p:cNvPicPr>
          <p:nvPr/>
        </p:nvPicPr>
        <p:blipFill>
          <a:blip r:embed="rId2"/>
          <a:stretch>
            <a:fillRect/>
          </a:stretch>
        </p:blipFill>
        <p:spPr>
          <a:xfrm>
            <a:off x="4286248" y="4214818"/>
            <a:ext cx="3429024" cy="1905667"/>
          </a:xfrm>
          <a:prstGeom prst="rect">
            <a:avLst/>
          </a:prstGeom>
        </p:spPr>
      </p:pic>
      <p:sp>
        <p:nvSpPr>
          <p:cNvPr id="5" name="4 Metin kutusu"/>
          <p:cNvSpPr txBox="1"/>
          <p:nvPr/>
        </p:nvSpPr>
        <p:spPr>
          <a:xfrm>
            <a:off x="4000496" y="2428868"/>
            <a:ext cx="4572032" cy="3693319"/>
          </a:xfrm>
          <a:prstGeom prst="rect">
            <a:avLst/>
          </a:prstGeom>
          <a:noFill/>
        </p:spPr>
        <p:txBody>
          <a:bodyPr wrap="square" rtlCol="0">
            <a:spAutoFit/>
          </a:bodyPr>
          <a:lstStyle/>
          <a:p>
            <a:pPr>
              <a:buFont typeface="Wingdings" pitchFamily="2" charset="2"/>
              <a:buChar char="ü"/>
            </a:pPr>
            <a:r>
              <a:rPr lang="tr-TR" dirty="0" smtClean="0">
                <a:latin typeface="Calibri" pitchFamily="34" charset="0"/>
                <a:cs typeface="Calibri" pitchFamily="34" charset="0"/>
              </a:rPr>
              <a:t>Bir doğru boyunca yayılır.</a:t>
            </a:r>
          </a:p>
          <a:p>
            <a:pPr>
              <a:buFont typeface="Wingdings" pitchFamily="2" charset="2"/>
              <a:buChar char="ü"/>
            </a:pPr>
            <a:endParaRPr lang="tr-TR" dirty="0" smtClean="0">
              <a:latin typeface="Calibri" pitchFamily="34" charset="0"/>
              <a:cs typeface="Calibri" pitchFamily="34" charset="0"/>
            </a:endParaRPr>
          </a:p>
          <a:p>
            <a:endParaRPr lang="tr-TR" dirty="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r>
              <a:rPr lang="tr-TR" dirty="0" smtClean="0">
                <a:latin typeface="Calibri" pitchFamily="34" charset="0"/>
                <a:cs typeface="Calibri" pitchFamily="34" charset="0"/>
              </a:rPr>
              <a:t>Her yönde yayılır.</a:t>
            </a: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endParaRPr lang="tr-TR" dirty="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r>
              <a:rPr lang="tr-TR" dirty="0" smtClean="0">
                <a:latin typeface="Calibri" pitchFamily="34" charset="0"/>
                <a:cs typeface="Calibri" pitchFamily="34" charset="0"/>
              </a:rPr>
              <a:t>Işın çizgileriyle gösterilir</a:t>
            </a:r>
            <a:endParaRPr lang="tr-TR" dirty="0">
              <a:latin typeface="Calibri" pitchFamily="34" charset="0"/>
              <a:cs typeface="Calibri" pitchFamily="34" charset="0"/>
            </a:endParaRPr>
          </a:p>
        </p:txBody>
      </p:sp>
      <p:pic>
        <p:nvPicPr>
          <p:cNvPr id="8" name="7 İçerik Yer Tutucusu" descr="isigin-dogrusal-yayildigini-gosteren-deney-1_0.jpg"/>
          <p:cNvPicPr>
            <a:picLocks noGrp="1" noChangeAspect="1"/>
          </p:cNvPicPr>
          <p:nvPr>
            <p:ph idx="1"/>
          </p:nvPr>
        </p:nvPicPr>
        <p:blipFill>
          <a:blip r:embed="rId3"/>
          <a:stretch>
            <a:fillRect/>
          </a:stretch>
        </p:blipFill>
        <p:spPr>
          <a:xfrm>
            <a:off x="4143372" y="2786058"/>
            <a:ext cx="3810000" cy="1285875"/>
          </a:xfrm>
        </p:spPr>
      </p:pic>
      <p:sp>
        <p:nvSpPr>
          <p:cNvPr id="7" name="6 Metin kutusu"/>
          <p:cNvSpPr txBox="1"/>
          <p:nvPr/>
        </p:nvSpPr>
        <p:spPr>
          <a:xfrm>
            <a:off x="714348" y="2143117"/>
            <a:ext cx="2500330"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rgbClr val="92D050"/>
                </a:solidFill>
              </a:rPr>
              <a:t>Işık</a:t>
            </a:r>
          </a:p>
          <a:p>
            <a:pPr>
              <a:buFont typeface="Wingdings" pitchFamily="2" charset="2"/>
              <a:buChar char="ü"/>
            </a:pPr>
            <a:r>
              <a:rPr lang="tr-TR" sz="1600" dirty="0" smtClean="0"/>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6694</TotalTime>
  <Words>2830</Words>
  <Application>Microsoft Office PowerPoint</Application>
  <PresentationFormat>On-screen Show (4:3)</PresentationFormat>
  <Paragraphs>852</Paragraphs>
  <Slides>54</Slides>
  <Notes>2</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Bookman Old Style</vt:lpstr>
      <vt:lpstr>Calibri</vt:lpstr>
      <vt:lpstr>Georgia</vt:lpstr>
      <vt:lpstr>Leelawadee</vt:lpstr>
      <vt:lpstr>Times New Roman</vt:lpstr>
      <vt:lpstr>Trebuchet MS</vt:lpstr>
      <vt:lpstr>Wingdings</vt:lpstr>
      <vt:lpstr>Wingdings 2</vt:lpstr>
      <vt:lpstr>Şehir Hayatı</vt:lpstr>
      <vt:lpstr>Optik</vt:lpstr>
      <vt:lpstr>PowerPoint Presentation</vt:lpstr>
      <vt:lpstr>Bugün Neler Öğreneceğiz</vt:lpstr>
      <vt:lpstr>Geçen Haftanın Özeti</vt:lpstr>
      <vt:lpstr>Geçen Haftanın Özeti</vt:lpstr>
      <vt:lpstr>Newton Teleskopu (1671)</vt:lpstr>
      <vt:lpstr>Nasıl Görünmez Olunur?</vt:lpstr>
      <vt:lpstr>Nasıl Görünmez Olunur?</vt:lpstr>
      <vt:lpstr>Işık </vt:lpstr>
      <vt:lpstr>Işık</vt:lpstr>
      <vt:lpstr>Su Dalgaları ve Işığın Yansıması</vt:lpstr>
      <vt:lpstr>Su Dalgaları ve Işığın Yansıması</vt:lpstr>
      <vt:lpstr>PowerPoint Presentation</vt:lpstr>
      <vt:lpstr>Işığın Yansıması</vt:lpstr>
      <vt:lpstr>Işığın Yansıması </vt:lpstr>
      <vt:lpstr>Işığın Yansıması</vt:lpstr>
      <vt:lpstr>Yansıma Kanunları</vt:lpstr>
      <vt:lpstr>Yansıma Kanunları</vt:lpstr>
      <vt:lpstr>PowerPoint Presentation</vt:lpstr>
      <vt:lpstr>Yansıtıcı Yüzeyler – Bir cismi nasıl görürüz?</vt:lpstr>
      <vt:lpstr>Yansıtıcı Yüzeyler</vt:lpstr>
      <vt:lpstr>Yansıtıcı Yüzeyler</vt:lpstr>
      <vt:lpstr>Yansıtıcı Yüzeyler</vt:lpstr>
      <vt:lpstr>Yansıtıcı Yüzeyler - Deniz neden mavidir? </vt:lpstr>
      <vt:lpstr>Yansıtıcı Yüzeyler</vt:lpstr>
      <vt:lpstr>Işığın Farklı Yüzeylerde Yansıması</vt:lpstr>
      <vt:lpstr>Işığın Farklı Yüzeylerde Yansıması</vt:lpstr>
      <vt:lpstr>Işığın Farklı Yüzeylerde Yansıması</vt:lpstr>
      <vt:lpstr>PowerPoint Presentation</vt:lpstr>
      <vt:lpstr>Yansımanın Görmedeki Rolü</vt:lpstr>
      <vt:lpstr>Yansımanın Görmedeki Rolü</vt:lpstr>
      <vt:lpstr>Yansımanın Görmedeki Rolü</vt:lpstr>
      <vt:lpstr>Yansımanın Görmedeki  Rolü</vt:lpstr>
      <vt:lpstr>Yansımanın Görmedeki  Rolü</vt:lpstr>
      <vt:lpstr>PowerPoint Presentation</vt:lpstr>
      <vt:lpstr>Yansımanın Görmedeki Rolü</vt:lpstr>
      <vt:lpstr>Yansımanın Görmedeki Rolü</vt:lpstr>
      <vt:lpstr>Yansımanın Görmedeki Rolü</vt:lpstr>
      <vt:lpstr>Yansımanın Görmedeki Rolü</vt:lpstr>
      <vt:lpstr>Düzgün ve Dağınık Yansımanın Görmedeki Rolü</vt:lpstr>
      <vt:lpstr>Yansımanın Görmedeki Rolü</vt:lpstr>
      <vt:lpstr>Newton Teleskopuna Dönüş</vt:lpstr>
      <vt:lpstr>Nasıl Görünmez Olunur?</vt:lpstr>
      <vt:lpstr>PowerPoint Presentation</vt:lpstr>
      <vt:lpstr>Günün Özeti</vt:lpstr>
      <vt:lpstr>Soru Çözümü</vt:lpstr>
      <vt:lpstr>Soru Çözümü</vt:lpstr>
      <vt:lpstr>Soru Çözümü </vt:lpstr>
      <vt:lpstr>Soru Çözümü</vt:lpstr>
      <vt:lpstr>Soru Çözümü</vt:lpstr>
      <vt:lpstr>Soru Çözümü</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Ali Eryılmaz</cp:lastModifiedBy>
  <cp:revision>376</cp:revision>
  <dcterms:created xsi:type="dcterms:W3CDTF">2016-04-08T19:11:10Z</dcterms:created>
  <dcterms:modified xsi:type="dcterms:W3CDTF">2018-03-24T07:00:52Z</dcterms:modified>
</cp:coreProperties>
</file>