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6" r:id="rId4"/>
    <p:sldId id="258" r:id="rId5"/>
    <p:sldId id="279" r:id="rId6"/>
    <p:sldId id="259" r:id="rId7"/>
    <p:sldId id="278" r:id="rId8"/>
    <p:sldId id="341" r:id="rId9"/>
    <p:sldId id="339" r:id="rId10"/>
    <p:sldId id="334" r:id="rId11"/>
    <p:sldId id="313" r:id="rId12"/>
    <p:sldId id="336" r:id="rId13"/>
    <p:sldId id="314" r:id="rId14"/>
    <p:sldId id="335" r:id="rId15"/>
    <p:sldId id="315" r:id="rId16"/>
    <p:sldId id="347" r:id="rId17"/>
    <p:sldId id="342" r:id="rId18"/>
    <p:sldId id="349" r:id="rId19"/>
    <p:sldId id="348" r:id="rId20"/>
    <p:sldId id="350" r:id="rId21"/>
    <p:sldId id="306" r:id="rId22"/>
    <p:sldId id="310" r:id="rId23"/>
    <p:sldId id="311" r:id="rId24"/>
    <p:sldId id="271" r:id="rId25"/>
    <p:sldId id="277" r:id="rId26"/>
    <p:sldId id="273" r:id="rId27"/>
    <p:sldId id="274" r:id="rId28"/>
    <p:sldId id="282" r:id="rId29"/>
    <p:sldId id="265" r:id="rId30"/>
    <p:sldId id="343" r:id="rId31"/>
    <p:sldId id="344" r:id="rId32"/>
    <p:sldId id="345" r:id="rId33"/>
    <p:sldId id="346" r:id="rId34"/>
    <p:sldId id="283" r:id="rId35"/>
    <p:sldId id="31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12-Nov-16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12-Nov-16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12-Nov-16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12-Nov-16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12-Nov-16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12-Nov-16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1.png"/><Relationship Id="rId7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2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27.jpe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E43-CfukEgs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3UMkZ8ukwf8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3UMkZ8ukwf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12192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/>
              <a:t>Bir Boyutta Sabit İvmeli Hareket</a:t>
            </a:r>
            <a:endParaRPr lang="tr-TR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26720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Nazmie</a:t>
            </a:r>
            <a:r>
              <a:rPr lang="en-US" sz="2800" dirty="0" smtClean="0"/>
              <a:t> </a:t>
            </a:r>
            <a:r>
              <a:rPr lang="en-US" sz="2800" dirty="0" err="1" smtClean="0"/>
              <a:t>Garip</a:t>
            </a:r>
            <a:endParaRPr lang="en-US" sz="2800" dirty="0" smtClean="0"/>
          </a:p>
          <a:p>
            <a:r>
              <a:rPr lang="tr-TR" sz="2800" dirty="0" smtClean="0"/>
              <a:t>Doç. Dr. Ali ERYILMAZ</a:t>
            </a:r>
          </a:p>
          <a:p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85800"/>
            <a:ext cx="952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24200" y="228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Grafik Dönüşümleri </a:t>
            </a:r>
            <a:endParaRPr lang="tr-T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8382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10 m/s ilk hız ile aşağıya doğru dik bir şekilde fırlatılan topun hareketi süresince konum-zaman, hız-zaman ve ivme-zaman grafiklerini çiziniz. </a:t>
            </a:r>
            <a:endParaRPr lang="tr-TR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438399"/>
            <a:ext cx="2569462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479720"/>
            <a:ext cx="2517858" cy="201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6004" y="4613035"/>
            <a:ext cx="2399792" cy="192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85800"/>
            <a:ext cx="199053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24200" y="228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Grafik Dönüşümleri </a:t>
            </a:r>
            <a:endParaRPr lang="tr-T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8382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top yerden yukaruya doğru dik bir şekilde 30 m/s hız ile atılıyor. Topun hareketi süresince konum-zaman, hız-zaman ve ivme-zaman grafiklerini çiziniz. </a:t>
            </a:r>
            <a:endParaRPr lang="tr-TR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438400"/>
            <a:ext cx="2362200" cy="189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008" y="4648200"/>
            <a:ext cx="2399792" cy="192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316405"/>
            <a:ext cx="2362581" cy="189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438400" y="838200"/>
            <a:ext cx="533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Durmakta olan bir bisikletli 1 m/s</a:t>
            </a:r>
            <a:r>
              <a:rPr lang="tr-TR" baseline="30000" dirty="0" smtClean="0"/>
              <a:t>2</a:t>
            </a:r>
            <a:r>
              <a:rPr lang="tr-TR" dirty="0" smtClean="0"/>
              <a:t> sabit ivme ile batıya doğru hareket etmektedir. Bisikletlinin hareketi süresince konum-zaman, hız-zaman ve ivme-zaman grafiklerini çiziniz. 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228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Grafik Dönüşümleri </a:t>
            </a:r>
            <a:endParaRPr lang="tr-TR" sz="2800" dirty="0"/>
          </a:p>
        </p:txBody>
      </p:sp>
      <p:pic>
        <p:nvPicPr>
          <p:cNvPr id="5" name="Picture 2" descr="sola giden bisikletl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57200"/>
            <a:ext cx="1235676" cy="8382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453585"/>
            <a:ext cx="2514600" cy="201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692" y="2401909"/>
            <a:ext cx="2555663" cy="20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6004" y="4815650"/>
            <a:ext cx="2380996" cy="190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24200" y="228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Grafik Dönüşümleri </a:t>
            </a:r>
            <a:endParaRPr lang="tr-TR" sz="2800" dirty="0"/>
          </a:p>
        </p:txBody>
      </p:sp>
      <p:sp>
        <p:nvSpPr>
          <p:cNvPr id="5" name="Rectangle 4"/>
          <p:cNvSpPr/>
          <p:nvPr/>
        </p:nvSpPr>
        <p:spPr>
          <a:xfrm>
            <a:off x="2362200" y="838200"/>
            <a:ext cx="510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12 m/s hızla batıya doğru hareket etmekte olan bisikletli eve yaklaşırken 2 m/s</a:t>
            </a:r>
            <a:r>
              <a:rPr lang="tr-TR" baseline="30000" dirty="0" smtClean="0"/>
              <a:t>2</a:t>
            </a:r>
            <a:r>
              <a:rPr lang="tr-TR" dirty="0" smtClean="0"/>
              <a:t> sabit ivme ile yavaşlayıp duruyor. Bisikletlinin hareketi süresince konum-zaman, hız-zaman ve ivme-zaman grafiklerini çiziniz. </a:t>
            </a:r>
            <a:endParaRPr lang="tr-TR" dirty="0"/>
          </a:p>
        </p:txBody>
      </p:sp>
      <p:pic>
        <p:nvPicPr>
          <p:cNvPr id="6" name="Picture 2" descr="sola giden bisikletl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57200"/>
            <a:ext cx="1235676" cy="8382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90799"/>
            <a:ext cx="2667000" cy="213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7827" y="2678906"/>
            <a:ext cx="2425791" cy="194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4739179"/>
            <a:ext cx="2476500" cy="19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124200" y="228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Grafik Dönüşümleri </a:t>
            </a:r>
            <a:endParaRPr lang="tr-TR" sz="2800" dirty="0"/>
          </a:p>
        </p:txBody>
      </p:sp>
      <p:sp>
        <p:nvSpPr>
          <p:cNvPr id="4" name="Rectangle 3"/>
          <p:cNvSpPr/>
          <p:nvPr/>
        </p:nvSpPr>
        <p:spPr>
          <a:xfrm>
            <a:off x="2362200" y="914400"/>
            <a:ext cx="609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Durmakta olan bir bisikletli 1 m/s</a:t>
            </a:r>
            <a:r>
              <a:rPr lang="tr-TR" baseline="30000" dirty="0" smtClean="0"/>
              <a:t>2</a:t>
            </a:r>
            <a:r>
              <a:rPr lang="tr-TR" dirty="0" smtClean="0"/>
              <a:t> sabit ivme ile doğuya doğru hareket etmektedir. 3. saniyede yorulur ve hızını sabitleyerek hareketini sürdürür. 6. saniyede durmaya karar verir ve 2 m/s</a:t>
            </a:r>
            <a:r>
              <a:rPr lang="tr-TR" baseline="30000" dirty="0" smtClean="0"/>
              <a:t>2</a:t>
            </a:r>
            <a:r>
              <a:rPr lang="tr-TR" dirty="0" smtClean="0"/>
              <a:t> sabit ivme ile yavaşlayarak durur. Hareketlinin hareketi süresince konum-zaman, hız-zaman ve ivme-zaman grafiklerini çiziniz.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33400"/>
            <a:ext cx="666750" cy="69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971800"/>
            <a:ext cx="2438400" cy="195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979458"/>
            <a:ext cx="2408788" cy="192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966558"/>
            <a:ext cx="2362200" cy="189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47800" y="304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Etkinlik: Hareket</a:t>
            </a:r>
            <a:r>
              <a:rPr lang="en-US" sz="2800" dirty="0" smtClean="0"/>
              <a:t>in </a:t>
            </a:r>
            <a:r>
              <a:rPr lang="en-US" sz="2800" dirty="0" err="1" smtClean="0"/>
              <a:t>Grafiğini</a:t>
            </a:r>
            <a:r>
              <a:rPr lang="en-US" sz="2800" dirty="0" smtClean="0"/>
              <a:t> </a:t>
            </a:r>
            <a:r>
              <a:rPr lang="en-US" sz="2800" dirty="0" err="1" smtClean="0"/>
              <a:t>Çizelim</a:t>
            </a:r>
            <a:endParaRPr lang="tr-TR" sz="2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399" y="1219200"/>
            <a:ext cx="314045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879" y="2438400"/>
            <a:ext cx="3084509" cy="246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1786" y="4191000"/>
            <a:ext cx="3028357" cy="242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47800" y="304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Etkinlik: Grafiğe Göre Hareket Edelim</a:t>
            </a:r>
            <a:endParaRPr lang="tr-TR" sz="28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85510"/>
            <a:ext cx="207051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konum zaman grafiği özellikler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3886200"/>
            <a:ext cx="1485900" cy="14097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952314"/>
            <a:ext cx="2162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632" y="3581400"/>
            <a:ext cx="2209800" cy="186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mage result for hız zaman grafiğ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0"/>
            <a:ext cx="19431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00400" y="38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Hareket Denklemleri</a:t>
            </a:r>
            <a:endParaRPr lang="tr-TR" sz="2800" dirty="0"/>
          </a:p>
        </p:txBody>
      </p:sp>
      <p:sp>
        <p:nvSpPr>
          <p:cNvPr id="12" name="Rectangle 1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pic>
        <p:nvPicPr>
          <p:cNvPr id="1026" name="Picture 2" descr="Image result for hız zaman grafiğ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6355"/>
          <a:stretch/>
        </p:blipFill>
        <p:spPr bwMode="auto">
          <a:xfrm>
            <a:off x="2743200" y="1371600"/>
            <a:ext cx="13716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ız zaman grafiğ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1" t="1" r="33658" b="-4348"/>
          <a:stretch/>
        </p:blipFill>
        <p:spPr bwMode="auto">
          <a:xfrm>
            <a:off x="2743200" y="2790169"/>
            <a:ext cx="14173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ız zaman grafiğ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9" r="-1309"/>
          <a:stretch/>
        </p:blipFill>
        <p:spPr bwMode="auto">
          <a:xfrm>
            <a:off x="2697480" y="4572000"/>
            <a:ext cx="146304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41112" y="3097579"/>
                <a:ext cx="4343400" cy="1201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32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tr-TR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tr-TR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a.t</a:t>
                </a:r>
                <a:r>
                  <a:rPr lang="en-US" sz="2400" baseline="30000" dirty="0"/>
                  <a:t>2</a:t>
                </a:r>
                <a:endParaRPr lang="tr-TR" sz="2400" baseline="30000" dirty="0"/>
              </a:p>
              <a:p>
                <a:r>
                  <a:rPr lang="en-US" sz="3200" dirty="0" smtClean="0"/>
                  <a:t> </a:t>
                </a:r>
                <a:endParaRPr lang="tr-TR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12" y="3097579"/>
                <a:ext cx="4343400" cy="1201419"/>
              </a:xfrm>
              <a:prstGeom prst="rect">
                <a:avLst/>
              </a:prstGeom>
              <a:blipFill>
                <a:blip r:embed="rId3"/>
                <a:stretch>
                  <a:fillRect t="-20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22212" y="4963350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a.t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212" y="4963350"/>
                <a:ext cx="1981200" cy="369332"/>
              </a:xfrm>
              <a:prstGeom prst="rect">
                <a:avLst/>
              </a:prstGeom>
              <a:blipFill>
                <a:blip r:embed="rId4"/>
                <a:stretch>
                  <a:fillRect l="-4000" t="-26230" b="-475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00400" y="38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Hareket Denklemleri</a:t>
            </a:r>
            <a:endParaRPr lang="tr-TR" sz="2800" dirty="0"/>
          </a:p>
        </p:txBody>
      </p:sp>
      <p:sp>
        <p:nvSpPr>
          <p:cNvPr id="12" name="Rectangle 1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2667000" y="1085661"/>
            <a:ext cx="6402309" cy="1676399"/>
            <a:chOff x="2697480" y="1371600"/>
            <a:chExt cx="7275967" cy="4514851"/>
          </a:xfrm>
        </p:grpSpPr>
        <p:pic>
          <p:nvPicPr>
            <p:cNvPr id="1026" name="Picture 2" descr="Image result for hız zaman grafiği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66355"/>
            <a:stretch/>
          </p:blipFill>
          <p:spPr bwMode="auto">
            <a:xfrm>
              <a:off x="2743200" y="1371600"/>
              <a:ext cx="1371600" cy="131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hız zaman grafiği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01" t="1" r="33658" b="-4348"/>
            <a:stretch/>
          </p:blipFill>
          <p:spPr bwMode="auto">
            <a:xfrm>
              <a:off x="2743200" y="2790169"/>
              <a:ext cx="141732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hız zaman grafiği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19" r="-1309"/>
            <a:stretch/>
          </p:blipFill>
          <p:spPr bwMode="auto">
            <a:xfrm>
              <a:off x="2697480" y="4572000"/>
              <a:ext cx="1463040" cy="131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468624" y="2920035"/>
                  <a:ext cx="4504823" cy="18199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dirty="0" smtClean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dirty="0"/>
                    <a:t>a.t</a:t>
                  </a:r>
                  <a:r>
                    <a:rPr lang="en-US" baseline="30000" dirty="0"/>
                    <a:t>2</a:t>
                  </a:r>
                  <a:endParaRPr lang="tr-TR" baseline="30000" dirty="0"/>
                </a:p>
                <a:p>
                  <a:r>
                    <a:rPr lang="en-US" dirty="0" smtClean="0"/>
                    <a:t> 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8624" y="2920035"/>
                  <a:ext cx="4504823" cy="1819951"/>
                </a:xfrm>
                <a:prstGeom prst="rect">
                  <a:avLst/>
                </a:prstGeom>
                <a:blipFill>
                  <a:blip r:embed="rId3"/>
                  <a:stretch>
                    <a:fillRect l="-2154" t="-360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822212" y="4963349"/>
                  <a:ext cx="1981200" cy="74600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 smtClean="0"/>
                    <a:t> a.t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2212" y="4963349"/>
                  <a:ext cx="1981200" cy="746009"/>
                </a:xfrm>
                <a:prstGeom prst="rect">
                  <a:avLst/>
                </a:prstGeom>
                <a:blipFill>
                  <a:blip r:embed="rId4"/>
                  <a:stretch>
                    <a:fillRect l="-3497" t="-28889" b="-5111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67000" y="3277661"/>
                <a:ext cx="9993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a.t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277661"/>
                <a:ext cx="99931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67000" y="4038600"/>
                <a:ext cx="13227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.t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038600"/>
                <a:ext cx="1322798" cy="369332"/>
              </a:xfrm>
              <a:prstGeom prst="rect">
                <a:avLst/>
              </a:prstGeom>
              <a:blipFill>
                <a:blip r:embed="rId6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67000" y="4614873"/>
                <a:ext cx="1064394" cy="493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614873"/>
                <a:ext cx="1064394" cy="493468"/>
              </a:xfrm>
              <a:prstGeom prst="rect">
                <a:avLst/>
              </a:prstGeom>
              <a:blipFill>
                <a:blip r:embed="rId7"/>
                <a:stretch>
                  <a:fillRect l="-5172" b="-49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91338" y="5563920"/>
                <a:ext cx="1431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2a.</a:t>
                </a:r>
                <a:r>
                  <a:rPr lang="el-GR" dirty="0" smtClean="0"/>
                  <a:t>Δ</a:t>
                </a:r>
                <a:r>
                  <a:rPr lang="en-US" dirty="0" smtClean="0"/>
                  <a:t>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38" y="5563920"/>
                <a:ext cx="1431802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902658" y="3277661"/>
                <a:ext cx="1752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= E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658" y="3277661"/>
                <a:ext cx="1752600" cy="369332"/>
              </a:xfrm>
              <a:prstGeom prst="rect">
                <a:avLst/>
              </a:prstGeom>
              <a:blipFill>
                <a:blip r:embed="rId9"/>
                <a:stretch>
                  <a:fillRect l="-2778" t="-10000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955671" y="4038600"/>
            <a:ext cx="1521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 </a:t>
            </a:r>
            <a:r>
              <a:rPr lang="en-US" dirty="0" smtClean="0"/>
              <a:t>= P + K</a:t>
            </a:r>
            <a:endParaRPr lang="tr-TR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437951" y="4535403"/>
                <a:ext cx="2763898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m.g.x</a:t>
                </a:r>
                <a:r>
                  <a:rPr lang="en-US" baseline="-25000" dirty="0" smtClean="0"/>
                  <a:t>0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mv</m:t>
                    </m:r>
                    <m:r>
                      <a:rPr lang="en-US" b="0" i="0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tr-TR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951" y="4535403"/>
                <a:ext cx="2763898" cy="483466"/>
              </a:xfrm>
              <a:prstGeom prst="rect">
                <a:avLst/>
              </a:prstGeom>
              <a:blipFill>
                <a:blip r:embed="rId10"/>
                <a:stretch>
                  <a:fillRect l="-1766" b="-63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942845" y="5563920"/>
                <a:ext cx="1438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2g.</a:t>
                </a:r>
                <a:r>
                  <a:rPr lang="el-GR" dirty="0" smtClean="0"/>
                  <a:t>Δ</a:t>
                </a:r>
                <a:r>
                  <a:rPr lang="en-US" dirty="0" smtClean="0"/>
                  <a:t>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845" y="5563920"/>
                <a:ext cx="1438214" cy="369332"/>
              </a:xfrm>
              <a:prstGeom prst="rect">
                <a:avLst/>
              </a:prstGeom>
              <a:blipFill>
                <a:blip r:embed="rId1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0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419600"/>
            <a:ext cx="2209800" cy="186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762000"/>
            <a:ext cx="207051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00400" y="38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Hareket Denklemleri</a:t>
            </a:r>
            <a:endParaRPr lang="tr-TR" sz="2800" dirty="0"/>
          </a:p>
        </p:txBody>
      </p:sp>
      <p:sp>
        <p:nvSpPr>
          <p:cNvPr id="12" name="Rectangle 1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pic>
        <p:nvPicPr>
          <p:cNvPr id="3076" name="Picture 4" descr="Image result for hız zaman grafiğ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09" y="2711302"/>
            <a:ext cx="26098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4000" y="5013066"/>
                <a:ext cx="33147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a.t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013066"/>
                <a:ext cx="3314700" cy="369332"/>
              </a:xfrm>
              <a:prstGeom prst="rect">
                <a:avLst/>
              </a:prstGeom>
              <a:blipFill>
                <a:blip r:embed="rId5"/>
                <a:stretch>
                  <a:fillRect l="-3125" t="-26230" b="-475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29300" y="5535166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 smtClean="0"/>
                  <a:t> a.t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5535166"/>
                <a:ext cx="1981200" cy="369332"/>
              </a:xfrm>
              <a:prstGeom prst="rect">
                <a:avLst/>
              </a:prstGeom>
              <a:blipFill>
                <a:blip r:embed="rId6"/>
                <a:stretch>
                  <a:fillRect l="-4000" t="-26230" b="-459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95900" y="2610223"/>
                <a:ext cx="3048000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tr-TR" sz="2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0" y="2610223"/>
                <a:ext cx="3048000" cy="806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95419" y="3746134"/>
                <a:ext cx="3048000" cy="608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a.t</a:t>
                </a:r>
                <a:r>
                  <a:rPr lang="en-US" sz="2800" baseline="30000" dirty="0" smtClean="0"/>
                  <a:t>2</a:t>
                </a:r>
                <a:endParaRPr lang="tr-TR" sz="2800" baseline="30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419" y="3746134"/>
                <a:ext cx="3048000" cy="608372"/>
              </a:xfrm>
              <a:prstGeom prst="rect">
                <a:avLst/>
              </a:prstGeom>
              <a:blipFill>
                <a:blip r:embed="rId8"/>
                <a:stretch>
                  <a:fillRect t="-6061" b="-181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379577"/>
            <a:ext cx="66294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Bugün Neler Öğreneceğiz? 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00400" y="38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Hareket Denklemleri</a:t>
            </a:r>
            <a:endParaRPr lang="tr-TR" sz="2800" dirty="0"/>
          </a:p>
        </p:txBody>
      </p:sp>
      <p:sp>
        <p:nvSpPr>
          <p:cNvPr id="12" name="Rectangle 1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2447934" y="921715"/>
            <a:ext cx="5963238" cy="2362200"/>
            <a:chOff x="2654509" y="762000"/>
            <a:chExt cx="6411516" cy="5519400"/>
          </a:xfrm>
        </p:grpSpPr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0" y="4419600"/>
              <a:ext cx="2209800" cy="186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762000"/>
              <a:ext cx="2070517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 descr="Image result for hız zaman grafiğ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509" y="2711302"/>
              <a:ext cx="260985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751325" y="4887944"/>
                  <a:ext cx="3314700" cy="6472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 a.t</a:t>
                  </a:r>
                  <a14:m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1325" y="4887944"/>
                  <a:ext cx="3314700" cy="647222"/>
                </a:xfrm>
                <a:prstGeom prst="rect">
                  <a:avLst/>
                </a:prstGeom>
                <a:blipFill>
                  <a:blip r:embed="rId5"/>
                  <a:stretch>
                    <a:fillRect l="-2569" t="-28889" b="-5111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829300" y="5535166"/>
                  <a:ext cx="1981200" cy="6472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 smtClean="0"/>
                    <a:t> a.t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300" y="5535166"/>
                  <a:ext cx="1981200" cy="647222"/>
                </a:xfrm>
                <a:prstGeom prst="rect">
                  <a:avLst/>
                </a:prstGeom>
                <a:blipFill>
                  <a:blip r:embed="rId6"/>
                  <a:stretch>
                    <a:fillRect l="-3311" t="-28261" b="-5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207208" y="2443330"/>
                  <a:ext cx="3048000" cy="121174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tr-T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7208" y="2443330"/>
                  <a:ext cx="3048000" cy="121174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884676" y="3807843"/>
                  <a:ext cx="3048000" cy="91390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dirty="0" smtClean="0"/>
                    <a:t>a.t</a:t>
                  </a:r>
                  <a:r>
                    <a:rPr lang="en-US" baseline="30000" dirty="0" smtClean="0"/>
                    <a:t>2</a:t>
                  </a:r>
                  <a:endParaRPr lang="tr-TR" baseline="30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4676" y="3807843"/>
                  <a:ext cx="3048000" cy="913902"/>
                </a:xfrm>
                <a:prstGeom prst="rect">
                  <a:avLst/>
                </a:prstGeom>
                <a:blipFill>
                  <a:blip r:embed="rId8"/>
                  <a:stretch>
                    <a:fillRect l="-2796" t="-7813" b="-2031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67000" y="3821409"/>
                <a:ext cx="15619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+ </a:t>
                </a:r>
                <a:r>
                  <a:rPr lang="en-US" dirty="0"/>
                  <a:t>a.t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821409"/>
                <a:ext cx="1561966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09800" y="4582348"/>
                <a:ext cx="28151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 smtClean="0"/>
                  <a:t>+2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/>
                  <a:t>a.t</a:t>
                </a:r>
                <a:r>
                  <a:rPr lang="en-US" dirty="0" smtClean="0"/>
                  <a:t>+a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.t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582348"/>
                <a:ext cx="2815194" cy="369332"/>
              </a:xfrm>
              <a:prstGeom prst="rect">
                <a:avLst/>
              </a:prstGeom>
              <a:blipFill>
                <a:blip r:embed="rId1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54509" y="6336268"/>
                <a:ext cx="21130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2a.</a:t>
                </a:r>
                <a:r>
                  <a:rPr lang="el-GR" dirty="0" smtClean="0"/>
                  <a:t>Δ</a:t>
                </a:r>
                <a:r>
                  <a:rPr lang="en-US" dirty="0" smtClean="0"/>
                  <a:t>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509" y="6336268"/>
                <a:ext cx="2113079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477000" y="3821409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0</a:t>
            </a:r>
            <a:r>
              <a:rPr lang="en-US" dirty="0" smtClean="0"/>
              <a:t> = E</a:t>
            </a:r>
            <a:endParaRPr lang="tr-TR" dirty="0"/>
          </a:p>
        </p:txBody>
      </p:sp>
      <p:sp>
        <p:nvSpPr>
          <p:cNvPr id="22" name="Rectangle 21"/>
          <p:cNvSpPr/>
          <p:nvPr/>
        </p:nvSpPr>
        <p:spPr>
          <a:xfrm>
            <a:off x="6019800" y="4554622"/>
            <a:ext cx="2142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 + </a:t>
            </a:r>
            <a:r>
              <a:rPr lang="en-US" dirty="0" smtClean="0"/>
              <a:t>K</a:t>
            </a:r>
            <a:r>
              <a:rPr lang="en-US" baseline="-25000" dirty="0" smtClean="0"/>
              <a:t>0 </a:t>
            </a:r>
            <a:r>
              <a:rPr lang="en-US" dirty="0" smtClean="0"/>
              <a:t>= P + K</a:t>
            </a:r>
            <a:endParaRPr lang="tr-TR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155922" y="5158621"/>
                <a:ext cx="3607078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aseline="300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mv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aseline="30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mv</m:t>
                    </m:r>
                    <m:r>
                      <a:rPr lang="en-US" b="0" i="0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tr-TR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922" y="5158621"/>
                <a:ext cx="3607078" cy="483466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248400" y="6336268"/>
                <a:ext cx="21627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 smtClean="0"/>
                  <a:t> + 2g.</a:t>
                </a:r>
                <a:r>
                  <a:rPr lang="el-GR" dirty="0" smtClean="0"/>
                  <a:t>Δ</a:t>
                </a:r>
                <a:r>
                  <a:rPr lang="en-US" dirty="0" smtClean="0"/>
                  <a:t>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6336268"/>
                <a:ext cx="2162772" cy="369332"/>
              </a:xfrm>
              <a:prstGeom prst="rect">
                <a:avLst/>
              </a:prstGeom>
              <a:blipFill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221871" y="5181600"/>
                <a:ext cx="2850460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 smtClean="0"/>
                  <a:t>+2</a:t>
                </a:r>
                <a:r>
                  <a:rPr lang="en-US" dirty="0"/>
                  <a:t>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/>
                  <a:t>t</a:t>
                </a:r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a.t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871" y="5181600"/>
                <a:ext cx="2850460" cy="483466"/>
              </a:xfrm>
              <a:prstGeom prst="rect">
                <a:avLst/>
              </a:prstGeom>
              <a:blipFill>
                <a:blip r:embed="rId14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6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990600"/>
            <a:ext cx="5105400" cy="28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52800" y="4191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hlinkClick r:id="rId2"/>
              </a:rPr>
              <a:t>https://www.youtube.com/watch?v=E43-CfukEgs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381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Siz Yarışsaydınız? </a:t>
            </a:r>
            <a:endParaRPr lang="tr-TR" sz="3200" dirty="0"/>
          </a:p>
        </p:txBody>
      </p:sp>
      <p:pic>
        <p:nvPicPr>
          <p:cNvPr id="3584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66800"/>
            <a:ext cx="6016571" cy="335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43200" y="457200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2"/>
              </a:rPr>
              <a:t>https://www.youtube.com/watch?v=3UMkZ8ukwf8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5486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39.30 – 40.42 arası  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61261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Düşünelim </a:t>
            </a:r>
          </a:p>
          <a:p>
            <a:endParaRPr lang="tr-TR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tr-TR" dirty="0" smtClean="0"/>
          </a:p>
          <a:p>
            <a:pPr marL="288925" indent="-288925">
              <a:buFontTx/>
              <a:buChar char="-"/>
            </a:pPr>
            <a:r>
              <a:rPr lang="tr-TR" dirty="0" smtClean="0"/>
              <a:t>Hız sıfır iken ivme farklı bir değer alabilir mi? </a:t>
            </a:r>
          </a:p>
          <a:p>
            <a:pPr marL="288925" indent="-288925">
              <a:buFontTx/>
              <a:buChar char="-"/>
            </a:pPr>
            <a:endParaRPr lang="tr-TR" dirty="0" smtClean="0"/>
          </a:p>
          <a:p>
            <a:pPr marL="288925" indent="-288925">
              <a:buFontTx/>
              <a:buChar char="-"/>
            </a:pPr>
            <a:r>
              <a:rPr lang="tr-TR" dirty="0" smtClean="0"/>
              <a:t>İki cisimden önde olan daha mı hızlıdır? </a:t>
            </a:r>
          </a:p>
          <a:p>
            <a:pPr marL="288925" indent="-288925">
              <a:buFontTx/>
              <a:buChar char="-"/>
            </a:pPr>
            <a:endParaRPr lang="tr-TR" dirty="0" smtClean="0"/>
          </a:p>
          <a:p>
            <a:pPr marL="288925" indent="-288925">
              <a:buFontTx/>
              <a:buChar char="-"/>
            </a:pPr>
            <a:r>
              <a:rPr lang="tr-TR" dirty="0" smtClean="0"/>
              <a:t>İvme ve hız farklı </a:t>
            </a:r>
            <a:r>
              <a:rPr lang="en-US" dirty="0" err="1" smtClean="0"/>
              <a:t>yönde</a:t>
            </a:r>
            <a:r>
              <a:rPr lang="tr-TR" dirty="0" smtClean="0"/>
              <a:t> </a:t>
            </a:r>
            <a:r>
              <a:rPr lang="tr-TR" dirty="0" smtClean="0"/>
              <a:t>olabilir mi? </a:t>
            </a:r>
          </a:p>
          <a:p>
            <a:pPr marL="288925" indent="-288925">
              <a:buFontTx/>
              <a:buChar char="-"/>
            </a:pPr>
            <a:endParaRPr lang="tr-TR" dirty="0" smtClean="0"/>
          </a:p>
          <a:p>
            <a:pPr marL="288925" indent="-288925">
              <a:buFontTx/>
              <a:buChar char="-"/>
            </a:pPr>
            <a:r>
              <a:rPr lang="tr-TR" dirty="0" smtClean="0"/>
              <a:t>Boşlukta yer çekimi ivmesi var mıdır? </a:t>
            </a:r>
          </a:p>
          <a:p>
            <a:pPr marL="288925" indent="-288925">
              <a:buFontTx/>
              <a:buChar char="-"/>
            </a:pPr>
            <a:endParaRPr lang="tr-TR" dirty="0" smtClean="0"/>
          </a:p>
          <a:p>
            <a:pPr marL="288925" indent="-288925">
              <a:buFontTx/>
              <a:buChar char="-"/>
            </a:pPr>
            <a:r>
              <a:rPr lang="tr-TR" dirty="0" smtClean="0"/>
              <a:t>Yer çekimi kuvveti sadece düşen cisimlere mi etki eder? 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09600"/>
            <a:ext cx="971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1600200"/>
            <a:ext cx="525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Konum, Hız, İvme: Hatırlatma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Bir Boyutta Sabit İvmeli Hareket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Havasız Ortamda Serbest Düşme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Ha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tr-TR" dirty="0" err="1" smtClean="0">
                <a:latin typeface="Calibri" pitchFamily="34" charset="0"/>
                <a:cs typeface="Calibri" pitchFamily="34" charset="0"/>
              </a:rPr>
              <a:t>eket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 Denklemleri </a:t>
            </a:r>
          </a:p>
          <a:p>
            <a:pPr>
              <a:lnSpc>
                <a:spcPct val="200000"/>
              </a:lnSpc>
            </a:pPr>
            <a:endParaRPr lang="tr-T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81400" y="457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Günün Özeti </a:t>
            </a:r>
            <a:endParaRPr lang="tr-TR" sz="3200" dirty="0"/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"/>
            <a:ext cx="5667281" cy="456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52800" y="44958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09600"/>
            <a:ext cx="5257800" cy="555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953000" y="27432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5334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577596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581400" y="36576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349" y="914400"/>
            <a:ext cx="598251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505200" y="4191000"/>
            <a:ext cx="304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33400"/>
            <a:ext cx="4953000" cy="561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590800" y="1905000"/>
            <a:ext cx="304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848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Kazanımlar </a:t>
            </a:r>
          </a:p>
          <a:p>
            <a:endParaRPr lang="tr-TR" dirty="0" smtClean="0"/>
          </a:p>
          <a:p>
            <a:pPr marL="461963" indent="-461963">
              <a:buNone/>
            </a:pPr>
            <a:r>
              <a:rPr lang="tr-TR" sz="2000" dirty="0" smtClean="0">
                <a:latin typeface="Calibri" pitchFamily="34" charset="0"/>
              </a:rPr>
              <a:t>11.1.4.1. Bir boyutta sabit ivmeli hareketi örneklerle açıklar.</a:t>
            </a:r>
          </a:p>
          <a:p>
            <a:pPr marL="461963" indent="-461963">
              <a:buNone/>
            </a:pPr>
            <a:r>
              <a:rPr lang="tr-TR" sz="2000" dirty="0" smtClean="0">
                <a:latin typeface="Calibri" pitchFamily="34" charset="0"/>
              </a:rPr>
              <a:t>11.1.4.2. Bir boyutta sabit ivmeli hareket için konum-zaman, hız-zaman ve ivme-zaman grafiklerini çizer ve açıklar.</a:t>
            </a:r>
          </a:p>
          <a:p>
            <a:pPr marL="569913" lvl="1" indent="-277813">
              <a:buNone/>
            </a:pPr>
            <a:r>
              <a:rPr lang="tr-TR" sz="2000" dirty="0" smtClean="0">
                <a:latin typeface="Calibri" pitchFamily="34" charset="0"/>
              </a:rPr>
              <a:t>a. Öğrencilerin var olan verileri ya da deneylerden elde edilen verileri kullanarak grafikler çizmeleri, bunları yorumlamaları ve çizilen grafikler arasında dönüşümler yapmaları sağlanır.</a:t>
            </a:r>
          </a:p>
          <a:p>
            <a:pPr marL="569913" lvl="1" indent="-277813">
              <a:buNone/>
            </a:pPr>
            <a:r>
              <a:rPr lang="tr-TR" sz="2000" dirty="0" smtClean="0">
                <a:latin typeface="Calibri" pitchFamily="34" charset="0"/>
              </a:rPr>
              <a:t>b. Öğrencilerin grafiği verilen hareketlilerin hareketlerini tahmin etmelerine fırsat verilir.</a:t>
            </a:r>
          </a:p>
          <a:p>
            <a:pPr marL="569913" lvl="1" indent="-277813">
              <a:buNone/>
            </a:pPr>
            <a:r>
              <a:rPr lang="tr-TR" sz="2000" dirty="0" smtClean="0">
                <a:latin typeface="Calibri" pitchFamily="34" charset="0"/>
              </a:rPr>
              <a:t>c. Öğrencilerin sabit ivmeli hareketin grafiklerinden yararlanarak hareket denklemlerini yorumlamaları sağlanır.</a:t>
            </a:r>
          </a:p>
          <a:p>
            <a:pPr marL="461963" indent="-461963">
              <a:buNone/>
            </a:pPr>
            <a:r>
              <a:rPr lang="tr-TR" sz="2000" dirty="0" smtClean="0">
                <a:latin typeface="Calibri" pitchFamily="34" charset="0"/>
              </a:rPr>
              <a:t>11.1.4.3. Havanın olmadığı ortamda serbest düşen cisimlerin hareketlerini analiz eder.</a:t>
            </a:r>
          </a:p>
          <a:p>
            <a:pPr marL="569913" indent="-280988">
              <a:buNone/>
            </a:pPr>
            <a:r>
              <a:rPr lang="tr-TR" sz="2000" dirty="0" smtClean="0">
                <a:latin typeface="Calibri" pitchFamily="34" charset="0"/>
              </a:rPr>
              <a:t>a. Öğrencilerin Newton’un hareket yasalarını kullanarak serbest düşme hareketi yapan cisimlerin ivmesinin havasız ortamda kütleden bağımsız olduğunu bulmaları sağlanır.</a:t>
            </a:r>
            <a:endParaRPr lang="tr-TR" sz="2000" dirty="0" smtClean="0">
              <a:latin typeface="Calibri" pitchFamily="34" charset="0"/>
              <a:cs typeface="Calibri" pitchFamily="34" charset="0"/>
            </a:endParaRPr>
          </a:p>
          <a:p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pic>
        <p:nvPicPr>
          <p:cNvPr id="9218" name="Picture 2" descr="C:\Users\Nazz\Dropbox\kişisel\20161110_020437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66800"/>
            <a:ext cx="5261747" cy="43434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352800" y="45720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pic>
        <p:nvPicPr>
          <p:cNvPr id="10242" name="Picture 2" descr="C:\Users\Nazz\Dropbox\kişisel\20161110_020518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762000"/>
            <a:ext cx="5181600" cy="4873062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429000" y="48768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pic>
        <p:nvPicPr>
          <p:cNvPr id="11266" name="Picture 2" descr="C:\Users\Nazz\Dropbox\kişisel\20161110_020328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33400"/>
            <a:ext cx="5000339" cy="57150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4343400" y="37338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pic>
        <p:nvPicPr>
          <p:cNvPr id="12290" name="Picture 2" descr="C:\Users\Nazz\Dropbox\kişisel\20161110_020403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066800"/>
            <a:ext cx="4912854" cy="50292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819400" y="51816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5334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Kazanımlar: Öğrendik mi? </a:t>
            </a:r>
            <a:endParaRPr lang="tr-TR" sz="3200" dirty="0"/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7467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None/>
            </a:pPr>
            <a:r>
              <a:rPr lang="tr-TR" sz="2000" dirty="0" smtClean="0">
                <a:latin typeface="Calibri" pitchFamily="34" charset="0"/>
              </a:rPr>
              <a:t>11.1.4.1. Bir boyutta sabit ivmeli hareketi örneklerle açıklar.</a:t>
            </a:r>
          </a:p>
          <a:p>
            <a:pPr marL="461963" indent="-461963">
              <a:buNone/>
            </a:pPr>
            <a:r>
              <a:rPr lang="tr-TR" sz="2000" dirty="0" smtClean="0">
                <a:latin typeface="Calibri" pitchFamily="34" charset="0"/>
              </a:rPr>
              <a:t>11.1.4.2. Bir boyutta sabit ivmeli hareket için konum-zaman, hız-zaman ve ivme-zaman grafiklerini çizer ve açıklar.</a:t>
            </a:r>
          </a:p>
          <a:p>
            <a:pPr marL="569913" lvl="1" indent="-277813">
              <a:buNone/>
            </a:pPr>
            <a:r>
              <a:rPr lang="tr-TR" sz="2000" dirty="0" smtClean="0">
                <a:latin typeface="Calibri" pitchFamily="34" charset="0"/>
              </a:rPr>
              <a:t>a. Öğrencilerin var olan verileri ya da deneylerden elde edilen verileri kullanarak grafikler çizmeleri, bunları yorumlamaları ve çizilen grafikler arasında dönüşümler yapmaları sağlanır.</a:t>
            </a:r>
          </a:p>
          <a:p>
            <a:pPr marL="569913" lvl="1" indent="-277813">
              <a:buNone/>
            </a:pPr>
            <a:r>
              <a:rPr lang="tr-TR" sz="2000" dirty="0" smtClean="0">
                <a:latin typeface="Calibri" pitchFamily="34" charset="0"/>
              </a:rPr>
              <a:t>b. Öğrencilerin grafiği verilen hareketlilerin hareketlerini tahmin etmelerine fırsat verilir.</a:t>
            </a:r>
          </a:p>
          <a:p>
            <a:pPr marL="569913" lvl="1" indent="-277813">
              <a:buNone/>
            </a:pPr>
            <a:r>
              <a:rPr lang="tr-TR" sz="2000" dirty="0" smtClean="0">
                <a:latin typeface="Calibri" pitchFamily="34" charset="0"/>
              </a:rPr>
              <a:t>c. Öğrencilerin sabit ivmeli hareketin grafiklerinden yararlanarak hareket denklemlerini yorumlamaları sağlanır.</a:t>
            </a:r>
          </a:p>
          <a:p>
            <a:pPr marL="461963" indent="-461963">
              <a:buNone/>
            </a:pPr>
            <a:r>
              <a:rPr lang="tr-TR" sz="2000" dirty="0" smtClean="0">
                <a:latin typeface="Calibri" pitchFamily="34" charset="0"/>
              </a:rPr>
              <a:t>11.1.4.3. Havanın olmadığı ortamda serbest düşen cisimlerin hareketlerini analiz eder.</a:t>
            </a:r>
          </a:p>
          <a:p>
            <a:pPr marL="569913" indent="-280988">
              <a:buNone/>
            </a:pPr>
            <a:r>
              <a:rPr lang="tr-TR" sz="2000" dirty="0" smtClean="0">
                <a:latin typeface="Calibri" pitchFamily="34" charset="0"/>
              </a:rPr>
              <a:t>a. Öğrencilerin Newton’un hareket yasalarını kullanarak serbest düşme hareketi yapan cisimlerin ivmesinin havasız ortamda kütleden bağımsız olduğunu bulmaları sağlanır.</a:t>
            </a:r>
            <a:endParaRPr lang="tr-TR" sz="20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57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Önümüzdeki Hafta:  </a:t>
            </a:r>
            <a:endParaRPr lang="en-US" sz="3200" dirty="0" smtClean="0"/>
          </a:p>
          <a:p>
            <a:r>
              <a:rPr lang="tr-TR" sz="3200" dirty="0" smtClean="0"/>
              <a:t>Bir Boyutta Sabit İvmeli Hareket </a:t>
            </a:r>
            <a:endParaRPr lang="tr-TR" sz="3200" dirty="0"/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7543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569913"/>
            <a:r>
              <a:rPr lang="tr-TR" dirty="0" smtClean="0"/>
              <a:t>11.1.4.4. Serbest düşen cisimlere etki eden sürtünme kuvvetinin bağlı olduğu değişkenleri analiz eder. </a:t>
            </a:r>
          </a:p>
          <a:p>
            <a:pPr marL="742950" indent="-569913">
              <a:buAutoNum type="alphaLcPeriod"/>
            </a:pPr>
            <a:r>
              <a:rPr lang="tr-TR" dirty="0" smtClean="0"/>
              <a:t>Öğrencilerin deney yaparak veya simülasyonlar kullanarak serbest düşme hareketi ile ilgili veriler elde etmeleri, havanın sürtünmesine ilişkin sonuçlar çıkarmaları ve günlük hayattan örnekler vermeleri sağlanır. </a:t>
            </a:r>
            <a:endParaRPr lang="en-US" dirty="0" smtClean="0"/>
          </a:p>
          <a:p>
            <a:pPr marL="742950" indent="-569913">
              <a:buAutoNum type="alphaLcPeriod"/>
            </a:pPr>
            <a:endParaRPr lang="tr-TR" dirty="0" smtClean="0"/>
          </a:p>
          <a:p>
            <a:pPr marL="569913" indent="-569913"/>
            <a:r>
              <a:rPr lang="tr-TR" dirty="0" smtClean="0"/>
              <a:t>11.1.4.5. Limit hız kavramını açıklar, düşen cisimlerin limit hızlarına etki eden değişkenleri analiz eder. </a:t>
            </a:r>
          </a:p>
          <a:p>
            <a:pPr marL="742950" indent="-569913">
              <a:buAutoNum type="alphaLcPeriod"/>
            </a:pPr>
            <a:r>
              <a:rPr lang="tr-TR" dirty="0" smtClean="0"/>
              <a:t>Öğrencilerin deney yaparak veya simülasyonlar kullanarak serbest düşme hareketi ile ilgili elde ettiği verilerden limit hıza ilişkin sonuçlar çıkarmaları ve günlük hayat örnekleri vermeleri sağlanır. </a:t>
            </a:r>
            <a:endParaRPr lang="en-US" dirty="0" smtClean="0"/>
          </a:p>
          <a:p>
            <a:pPr marL="742950" indent="-569913">
              <a:buAutoNum type="alphaLcPeriod"/>
            </a:pPr>
            <a:endParaRPr lang="tr-TR" dirty="0" smtClean="0"/>
          </a:p>
          <a:p>
            <a:pPr marL="569913" indent="-569913"/>
            <a:r>
              <a:rPr lang="tr-TR" dirty="0" smtClean="0"/>
              <a:t>11.1.4.6. Bir boyutta sabit ivmeli hareket ile ilgili günlük hayattan problemler çözer.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Önceki Ders Neler Öğrendik ? </a:t>
            </a:r>
            <a:endParaRPr lang="tr-TR" sz="3200" dirty="0"/>
          </a:p>
        </p:txBody>
      </p:sp>
      <p:sp>
        <p:nvSpPr>
          <p:cNvPr id="6" name="Rectangle 5"/>
          <p:cNvSpPr/>
          <p:nvPr/>
        </p:nvSpPr>
        <p:spPr>
          <a:xfrm>
            <a:off x="304800" y="1600200"/>
            <a:ext cx="1828800" cy="4185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 smtClean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400" dirty="0" smtClean="0"/>
          </a:p>
        </p:txBody>
      </p:sp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2743200" y="1219200"/>
            <a:ext cx="504056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Aynı Zamanda mı Düşerler?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Çekebilir mi?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Newton’un Hareket Kanunları: Hatırlatma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Sürtünme Kuvveti: Hatırlatma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Soru Çözme Stratejisi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Serbest Cisim Diyagramı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Soru Çözümü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381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Siz Yarışsaydınız? </a:t>
            </a:r>
            <a:endParaRPr lang="tr-TR" sz="3200" dirty="0"/>
          </a:p>
        </p:txBody>
      </p:sp>
      <p:pic>
        <p:nvPicPr>
          <p:cNvPr id="3584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066800"/>
            <a:ext cx="533077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0" y="4495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hlinkClick r:id="rId2"/>
              </a:rPr>
              <a:t>https://www.youtube.com/watch?v=3UMkZ8ukwf8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5486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37.30 – 39.39 arası 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1509" y="1983463"/>
            <a:ext cx="238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83463"/>
            <a:ext cx="238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412" y="1983463"/>
            <a:ext cx="238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828800" y="381000"/>
            <a:ext cx="6603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smtClean="0">
                <a:latin typeface="+mj-lt"/>
                <a:cs typeface="Calibri" pitchFamily="34" charset="0"/>
              </a:rPr>
              <a:t>Konum, Hız, İvme: Hatırlatma </a:t>
            </a:r>
            <a:endParaRPr lang="tr-TR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066800"/>
            <a:ext cx="6324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Calibri" pitchFamily="34" charset="0"/>
              </a:rPr>
              <a:t>Konum</a:t>
            </a:r>
            <a:r>
              <a:rPr lang="tr-TR" sz="2000" dirty="0" smtClean="0">
                <a:latin typeface="Calibri" pitchFamily="34" charset="0"/>
              </a:rPr>
              <a:t>: Cismin </a:t>
            </a:r>
            <a:r>
              <a:rPr lang="tr-TR" sz="2000" u="sng" dirty="0" smtClean="0">
                <a:latin typeface="Calibri" pitchFamily="34" charset="0"/>
              </a:rPr>
              <a:t>seçilen bir referans noktasına göre</a:t>
            </a:r>
            <a:r>
              <a:rPr lang="tr-TR" sz="2000" dirty="0" smtClean="0">
                <a:latin typeface="Calibri" pitchFamily="34" charset="0"/>
              </a:rPr>
              <a:t> yönlü uzaklığıdır. </a:t>
            </a:r>
            <a:r>
              <a:rPr lang="tr-TR" sz="2000" b="1" dirty="0" smtClean="0">
                <a:latin typeface="Calibri" pitchFamily="34" charset="0"/>
              </a:rPr>
              <a:t>Vektörel</a:t>
            </a:r>
            <a:r>
              <a:rPr lang="tr-TR" sz="2000" dirty="0" smtClean="0">
                <a:latin typeface="Calibri" pitchFamily="34" charset="0"/>
              </a:rPr>
              <a:t> bir büyüklüktür, birimi metredir.        harfi ile gösterilir.</a:t>
            </a:r>
          </a:p>
          <a:p>
            <a:r>
              <a:rPr lang="en-US" sz="2000" b="1" dirty="0" smtClean="0">
                <a:latin typeface="Calibri" pitchFamily="34" charset="0"/>
              </a:rPr>
              <a:t>Yerdeğiştirme</a:t>
            </a:r>
            <a:r>
              <a:rPr lang="en-US" sz="2000" dirty="0" smtClean="0">
                <a:latin typeface="Calibri" pitchFamily="34" charset="0"/>
              </a:rPr>
              <a:t>:</a:t>
            </a:r>
            <a:r>
              <a:rPr lang="el-GR" sz="2000" dirty="0" smtClean="0">
                <a:latin typeface="Calibri" pitchFamily="34" charset="0"/>
              </a:rPr>
              <a:t>Δ</a:t>
            </a:r>
            <a:r>
              <a:rPr lang="en-US" sz="2000" dirty="0" smtClean="0">
                <a:latin typeface="Calibri" pitchFamily="34" charset="0"/>
              </a:rPr>
              <a:t>     =    -   </a:t>
            </a:r>
            <a:r>
              <a:rPr lang="en-US" sz="2000" baseline="-25000" dirty="0" smtClean="0">
                <a:latin typeface="Calibri" pitchFamily="34" charset="0"/>
              </a:rPr>
              <a:t>0</a:t>
            </a:r>
            <a:endParaRPr lang="tr-TR" sz="2000" baseline="-25000" dirty="0" smtClean="0">
              <a:latin typeface="Calibri" pitchFamily="34" charset="0"/>
            </a:endParaRPr>
          </a:p>
          <a:p>
            <a:endParaRPr lang="en-US" sz="2000" b="1" dirty="0" smtClean="0">
              <a:latin typeface="Calibri" pitchFamily="34" charset="0"/>
            </a:endParaRPr>
          </a:p>
          <a:p>
            <a:endParaRPr lang="tr-TR" sz="2000" b="1" dirty="0" smtClean="0">
              <a:latin typeface="Calibri" pitchFamily="34" charset="0"/>
            </a:endParaRPr>
          </a:p>
          <a:p>
            <a:r>
              <a:rPr lang="tr-TR" sz="2000" b="1" dirty="0" smtClean="0">
                <a:latin typeface="Calibri" pitchFamily="34" charset="0"/>
              </a:rPr>
              <a:t>Hız</a:t>
            </a:r>
            <a:r>
              <a:rPr lang="tr-TR" sz="2000" dirty="0" smtClean="0">
                <a:latin typeface="Calibri" pitchFamily="34" charset="0"/>
              </a:rPr>
              <a:t>: Hareketli bir cismin birim zamandaki yer değiştirmesine </a:t>
            </a:r>
            <a:r>
              <a:rPr lang="tr-TR" sz="2000" b="1" dirty="0" smtClean="0">
                <a:latin typeface="Calibri" pitchFamily="34" charset="0"/>
              </a:rPr>
              <a:t>hız</a:t>
            </a:r>
            <a:r>
              <a:rPr lang="tr-TR" sz="2000" dirty="0" smtClean="0">
                <a:latin typeface="Calibri" pitchFamily="34" charset="0"/>
              </a:rPr>
              <a:t> denir.  </a:t>
            </a:r>
            <a:r>
              <a:rPr lang="tr-TR" sz="2000" b="1" dirty="0" smtClean="0">
                <a:latin typeface="Calibri" pitchFamily="34" charset="0"/>
              </a:rPr>
              <a:t>Vektörel</a:t>
            </a:r>
            <a:r>
              <a:rPr lang="tr-TR" sz="2000" dirty="0" smtClean="0">
                <a:latin typeface="Calibri" pitchFamily="34" charset="0"/>
              </a:rPr>
              <a:t> bir büyüklüktür, birimi m/s’dir. </a:t>
            </a:r>
            <a:br>
              <a:rPr lang="tr-TR" sz="2000" dirty="0" smtClean="0">
                <a:latin typeface="Calibri" pitchFamily="34" charset="0"/>
              </a:rPr>
            </a:br>
            <a:endParaRPr lang="tr-TR" sz="2000" dirty="0" smtClean="0">
              <a:latin typeface="Calibri" pitchFamily="34" charset="0"/>
            </a:endParaRPr>
          </a:p>
          <a:p>
            <a:endParaRPr lang="tr-TR" sz="2000" dirty="0" smtClean="0">
              <a:latin typeface="Calibri" pitchFamily="34" charset="0"/>
            </a:endParaRPr>
          </a:p>
          <a:p>
            <a:endParaRPr lang="tr-TR" sz="2000" b="1" dirty="0" smtClean="0">
              <a:latin typeface="Calibri" pitchFamily="34" charset="0"/>
            </a:endParaRPr>
          </a:p>
          <a:p>
            <a:endParaRPr lang="tr-TR" sz="2000" b="1" dirty="0" smtClean="0">
              <a:latin typeface="Calibri" pitchFamily="34" charset="0"/>
            </a:endParaRPr>
          </a:p>
          <a:p>
            <a:r>
              <a:rPr lang="tr-TR" sz="2000" b="1" dirty="0" smtClean="0">
                <a:latin typeface="Calibri" pitchFamily="34" charset="0"/>
              </a:rPr>
              <a:t>İvme</a:t>
            </a:r>
            <a:r>
              <a:rPr lang="tr-TR" sz="2000" dirty="0" smtClean="0">
                <a:latin typeface="Calibri" pitchFamily="34" charset="0"/>
              </a:rPr>
              <a:t>: Hareket eden cismin birim zamanda hızında meydana gelen değişikliğe </a:t>
            </a:r>
            <a:r>
              <a:rPr lang="tr-TR" sz="2000" b="1" dirty="0" smtClean="0">
                <a:latin typeface="Calibri" pitchFamily="34" charset="0"/>
              </a:rPr>
              <a:t>ivme</a:t>
            </a:r>
            <a:r>
              <a:rPr lang="tr-TR" sz="2000" dirty="0" smtClean="0">
                <a:latin typeface="Calibri" pitchFamily="34" charset="0"/>
              </a:rPr>
              <a:t> denir.  Birimi m/</a:t>
            </a:r>
            <a:r>
              <a:rPr lang="en-US" sz="2000" dirty="0" smtClean="0">
                <a:latin typeface="Calibri" pitchFamily="34" charset="0"/>
              </a:rPr>
              <a:t>s</a:t>
            </a:r>
            <a:r>
              <a:rPr lang="tr-TR" sz="2000" baseline="30000" dirty="0" smtClean="0">
                <a:latin typeface="Calibri" pitchFamily="34" charset="0"/>
              </a:rPr>
              <a:t>2</a:t>
            </a:r>
            <a:r>
              <a:rPr lang="tr-TR" sz="2000" dirty="0" smtClean="0">
                <a:latin typeface="Calibri" pitchFamily="34" charset="0"/>
              </a:rPr>
              <a:t>’dir. </a:t>
            </a:r>
            <a:br>
              <a:rPr lang="tr-TR" sz="2000" dirty="0" smtClean="0">
                <a:latin typeface="Calibri" pitchFamily="34" charset="0"/>
              </a:rPr>
            </a:br>
            <a:r>
              <a:rPr lang="tr-TR" sz="2000" dirty="0" smtClean="0">
                <a:latin typeface="Calibri" pitchFamily="34" charset="0"/>
              </a:rPr>
              <a:t/>
            </a:r>
            <a:br>
              <a:rPr lang="tr-TR" sz="2000" dirty="0" smtClean="0">
                <a:latin typeface="Calibri" pitchFamily="34" charset="0"/>
              </a:rPr>
            </a:br>
            <a:endParaRPr lang="tr-TR" sz="2000" dirty="0" smtClean="0">
              <a:latin typeface="Calibri" pitchFamily="34" charset="0"/>
            </a:endParaRPr>
          </a:p>
          <a:p>
            <a:r>
              <a:rPr lang="tr-TR" sz="2000" dirty="0" smtClean="0">
                <a:latin typeface="Calibri" pitchFamily="34" charset="0"/>
              </a:rPr>
              <a:t/>
            </a:r>
            <a:br>
              <a:rPr lang="tr-TR" sz="2000" dirty="0" smtClean="0">
                <a:latin typeface="Calibri" pitchFamily="34" charset="0"/>
              </a:rPr>
            </a:br>
            <a:endParaRPr lang="tr-TR" sz="20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76400"/>
            <a:ext cx="238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581400"/>
            <a:ext cx="1419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8674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625" y="3608559"/>
            <a:ext cx="160322" cy="2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628" y="5993292"/>
            <a:ext cx="169797" cy="14080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533400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Günlük hayattan bir boyutta sabit ivmeli harekete örnekler verebilir misiniz? </a:t>
            </a:r>
          </a:p>
          <a:p>
            <a:endParaRPr lang="tr-TR" sz="1600" dirty="0" smtClean="0"/>
          </a:p>
          <a:p>
            <a:endParaRPr lang="tr-TR" sz="1600" dirty="0" smtClean="0"/>
          </a:p>
          <a:p>
            <a:endParaRPr lang="tr-TR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4419600" cy="109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niş yapan uçak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343400"/>
            <a:ext cx="3869267" cy="2176463"/>
          </a:xfrm>
          <a:prstGeom prst="rect">
            <a:avLst/>
          </a:prstGeom>
          <a:noFill/>
        </p:spPr>
      </p:pic>
      <p:pic>
        <p:nvPicPr>
          <p:cNvPr id="1030" name="Picture 6" descr="newton pisa tower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819400"/>
            <a:ext cx="1905000" cy="210535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3048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Havasız Ortamda Serbest Düşme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103353"/>
            <a:ext cx="4846394" cy="316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362200" y="9144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Cisimlerin yalnızca yerçekimi etkisi ile yaptıkları harekettir.</a:t>
            </a:r>
          </a:p>
          <a:p>
            <a:endParaRPr lang="tr-TR" dirty="0" smtClean="0"/>
          </a:p>
          <a:p>
            <a:r>
              <a:rPr lang="tr-TR" dirty="0" smtClean="0"/>
              <a:t>Burada harekete sebep olan kuvvet cismin ağırlığıdır.  </a:t>
            </a:r>
            <a:endParaRPr lang="tr-TR" dirty="0"/>
          </a:p>
        </p:txBody>
      </p:sp>
      <p:pic>
        <p:nvPicPr>
          <p:cNvPr id="8" name="Picture 6" descr="newton pisa tower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7562" y="913007"/>
            <a:ext cx="1905000" cy="2105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471024"/>
              </p:ext>
            </p:extLst>
          </p:nvPr>
        </p:nvGraphicFramePr>
        <p:xfrm>
          <a:off x="2362200" y="1305887"/>
          <a:ext cx="609599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Zaman (s)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Konum (m)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125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217345" y="112693"/>
            <a:ext cx="533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/>
              <a:t>Konum-Zaman, Hız-Zaman, İvme-Zaman Grafikleri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3276600" cy="2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356" y="2061147"/>
            <a:ext cx="2296240" cy="25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3637" y="4639624"/>
            <a:ext cx="245312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1714</TotalTime>
  <Words>2467</Words>
  <Application>Microsoft Office PowerPoint</Application>
  <PresentationFormat>On-screen Show (4:3)</PresentationFormat>
  <Paragraphs>494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Calibri</vt:lpstr>
      <vt:lpstr>Cambria Math</vt:lpstr>
      <vt:lpstr>Courier New</vt:lpstr>
      <vt:lpstr>Verdana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 Boyutta Sabit İvmeli Hareket</dc:title>
  <dc:creator>Nazz</dc:creator>
  <cp:lastModifiedBy>Ali Eryılmaz</cp:lastModifiedBy>
  <cp:revision>140</cp:revision>
  <dcterms:created xsi:type="dcterms:W3CDTF">2006-08-16T00:00:00Z</dcterms:created>
  <dcterms:modified xsi:type="dcterms:W3CDTF">2016-11-12T12:10:25Z</dcterms:modified>
</cp:coreProperties>
</file>