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51"/>
  </p:notesMasterIdLst>
  <p:sldIdLst>
    <p:sldId id="256" r:id="rId2"/>
    <p:sldId id="268" r:id="rId3"/>
    <p:sldId id="270" r:id="rId4"/>
    <p:sldId id="269" r:id="rId5"/>
    <p:sldId id="391" r:id="rId6"/>
    <p:sldId id="386" r:id="rId7"/>
    <p:sldId id="421" r:id="rId8"/>
    <p:sldId id="427" r:id="rId9"/>
    <p:sldId id="428" r:id="rId10"/>
    <p:sldId id="429" r:id="rId11"/>
    <p:sldId id="424" r:id="rId12"/>
    <p:sldId id="423" r:id="rId13"/>
    <p:sldId id="425" r:id="rId14"/>
    <p:sldId id="387" r:id="rId15"/>
    <p:sldId id="430" r:id="rId16"/>
    <p:sldId id="431" r:id="rId17"/>
    <p:sldId id="432" r:id="rId18"/>
    <p:sldId id="397" r:id="rId19"/>
    <p:sldId id="433" r:id="rId20"/>
    <p:sldId id="434" r:id="rId21"/>
    <p:sldId id="437" r:id="rId22"/>
    <p:sldId id="435" r:id="rId23"/>
    <p:sldId id="438" r:id="rId24"/>
    <p:sldId id="451" r:id="rId25"/>
    <p:sldId id="436" r:id="rId26"/>
    <p:sldId id="439" r:id="rId27"/>
    <p:sldId id="450" r:id="rId28"/>
    <p:sldId id="452" r:id="rId29"/>
    <p:sldId id="453" r:id="rId30"/>
    <p:sldId id="440" r:id="rId31"/>
    <p:sldId id="441" r:id="rId32"/>
    <p:sldId id="442" r:id="rId33"/>
    <p:sldId id="443" r:id="rId34"/>
    <p:sldId id="444" r:id="rId35"/>
    <p:sldId id="445" r:id="rId36"/>
    <p:sldId id="357" r:id="rId37"/>
    <p:sldId id="329" r:id="rId38"/>
    <p:sldId id="335" r:id="rId39"/>
    <p:sldId id="379" r:id="rId40"/>
    <p:sldId id="380" r:id="rId41"/>
    <p:sldId id="336" r:id="rId42"/>
    <p:sldId id="446" r:id="rId43"/>
    <p:sldId id="447" r:id="rId44"/>
    <p:sldId id="448" r:id="rId45"/>
    <p:sldId id="449" r:id="rId46"/>
    <p:sldId id="375" r:id="rId47"/>
    <p:sldId id="426" r:id="rId48"/>
    <p:sldId id="279" r:id="rId49"/>
    <p:sldId id="328"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64" autoAdjust="0"/>
    <p:restoredTop sz="82583" autoAdjust="0"/>
  </p:normalViewPr>
  <p:slideViewPr>
    <p:cSldViewPr snapToGrid="0">
      <p:cViewPr varScale="1">
        <p:scale>
          <a:sx n="76" d="100"/>
          <a:sy n="76" d="100"/>
        </p:scale>
        <p:origin x="1044" y="72"/>
      </p:cViewPr>
      <p:guideLst>
        <p:guide orient="horz" pos="2160"/>
        <p:guide pos="3840"/>
      </p:guideLst>
    </p:cSldViewPr>
  </p:slideViewPr>
  <p:outlineViewPr>
    <p:cViewPr>
      <p:scale>
        <a:sx n="33" d="100"/>
        <a:sy n="33" d="100"/>
      </p:scale>
      <p:origin x="0" y="126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4.12.2019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K5g6P8-GmBg"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ba.gov.tr/video/izle/14531cd42d26eb048a636d5f5896f2f408803a1b39004"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fizikdersi.gen.tr/basinc-olcumu-barometre-manometre-altimetre/"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fizikdersi.gen.tr/sivi-basinci-nedir-nelere-baglidir-ornekler/"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fizikdersi.gen.tr/ozkutle-yogunluk-nedir-tanimi-grafikleri/"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youtube.com/watch?v=e-q9i2AlN4M"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a:t>
            </a:fld>
            <a:endParaRPr lang="tr-TR"/>
          </a:p>
        </p:txBody>
      </p:sp>
    </p:spTree>
    <p:extLst>
      <p:ext uri="{BB962C8B-B14F-4D97-AF65-F5344CB8AC3E}">
        <p14:creationId xmlns:p14="http://schemas.microsoft.com/office/powerpoint/2010/main" val="433686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Kalın</a:t>
            </a:r>
            <a:r>
              <a:rPr lang="tr-TR" baseline="0" dirty="0" smtClean="0"/>
              <a:t> tekerlekli olanı daha rahat sürebiliriz. Kalın tekerlekli bisikletin temas alanı daha büyük olduğu için kuma uygulayacağı basınç daha azdır. Dolayısı ile kuma daha az batar.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14</a:t>
            </a:fld>
            <a:endParaRPr lang="tr-TR"/>
          </a:p>
        </p:txBody>
      </p:sp>
    </p:spTree>
    <p:extLst>
      <p:ext uri="{BB962C8B-B14F-4D97-AF65-F5344CB8AC3E}">
        <p14:creationId xmlns:p14="http://schemas.microsoft.com/office/powerpoint/2010/main" val="1789337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Soldaki bıçak daha iyi keser</a:t>
            </a:r>
            <a:r>
              <a:rPr lang="tr-TR" baseline="0" dirty="0" smtClean="0"/>
              <a:t>. Soldaki bıçağın temas alanı daha küçük olduğu için uygulayacağı basınç daha fazladır. Dolayısı ile keseceğimiz meyveye/sebzeye daha kolay batar.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15</a:t>
            </a:fld>
            <a:endParaRPr lang="tr-TR"/>
          </a:p>
        </p:txBody>
      </p:sp>
    </p:spTree>
    <p:extLst>
      <p:ext uri="{BB962C8B-B14F-4D97-AF65-F5344CB8AC3E}">
        <p14:creationId xmlns:p14="http://schemas.microsoft.com/office/powerpoint/2010/main" val="1228552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İnce çiviler daha iyi batar</a:t>
            </a:r>
            <a:r>
              <a:rPr lang="tr-TR" baseline="0" dirty="0" smtClean="0"/>
              <a:t>. İnce çivilerin temas alanı daha küçük olduğu için uygulayacağı basınç daha fazladır. Dolayısı ile yüzeye daha kolay batar.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2501652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Sağdaki ayakkabı ile daha rahat yürünür. Temas alanı daha büyük olduğu için uygulayacağı basınç daha </a:t>
            </a:r>
            <a:r>
              <a:rPr lang="tr-TR" baseline="0" dirty="0" err="1" smtClean="0"/>
              <a:t>azdor</a:t>
            </a:r>
            <a:r>
              <a:rPr lang="tr-TR" baseline="0" dirty="0" smtClean="0"/>
              <a:t>. Dolayısı ile yüzeye daha az batar. </a:t>
            </a:r>
          </a:p>
          <a:p>
            <a:pPr marL="0" marR="0" indent="0" algn="l" defTabSz="914400" rtl="0" eaLnBrk="1" fontAlgn="auto" latinLnBrk="0" hangingPunct="1">
              <a:lnSpc>
                <a:spcPct val="100000"/>
              </a:lnSpc>
              <a:spcBef>
                <a:spcPts val="0"/>
              </a:spcBef>
              <a:spcAft>
                <a:spcPts val="0"/>
              </a:spcAft>
              <a:buClrTx/>
              <a:buSzTx/>
              <a:buFontTx/>
              <a:buNone/>
              <a:tabLst/>
              <a:defRPr/>
            </a:pPr>
            <a:endParaRPr lang="tr-T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Soru işareti öğrencilere ‘buraya kadar anlamadığınız bir şey var mı?’ sorusunu sormak için eklenmiştir.</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17</a:t>
            </a:fld>
            <a:endParaRPr lang="tr-TR"/>
          </a:p>
        </p:txBody>
      </p:sp>
    </p:spTree>
    <p:extLst>
      <p:ext uri="{BB962C8B-B14F-4D97-AF65-F5344CB8AC3E}">
        <p14:creationId xmlns:p14="http://schemas.microsoft.com/office/powerpoint/2010/main" val="2921219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Sıvılar akışkanlardır,</a:t>
            </a:r>
            <a:r>
              <a:rPr lang="tr-TR" sz="1200" b="0" i="0" kern="1200" baseline="0" dirty="0" smtClean="0">
                <a:solidFill>
                  <a:schemeClr val="tx1"/>
                </a:solidFill>
                <a:latin typeface="+mn-lt"/>
                <a:ea typeface="+mn-ea"/>
                <a:cs typeface="+mn-cs"/>
              </a:rPr>
              <a:t> b</a:t>
            </a:r>
            <a:r>
              <a:rPr lang="tr-TR" sz="1200" b="0" i="0" kern="1200" dirty="0" smtClean="0">
                <a:solidFill>
                  <a:schemeClr val="tx1"/>
                </a:solidFill>
                <a:latin typeface="+mn-lt"/>
                <a:ea typeface="+mn-ea"/>
                <a:cs typeface="+mn-cs"/>
              </a:rPr>
              <a:t>u nedenle sıvı basıncı katı basıncından farklıdır. Durgun sıvılar içinde bulundukları kabın hem tabanına hem de yan yüzeylerine basınç uygular. Sıvı dolu bir kabın aynı derinlikteki tüm noktalarındaki basınç eşit büyüklüktedir.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18</a:t>
            </a:fld>
            <a:endParaRPr lang="tr-TR"/>
          </a:p>
        </p:txBody>
      </p:sp>
    </p:spTree>
    <p:extLst>
      <p:ext uri="{BB962C8B-B14F-4D97-AF65-F5344CB8AC3E}">
        <p14:creationId xmlns:p14="http://schemas.microsoft.com/office/powerpoint/2010/main" val="2367447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19</a:t>
            </a:fld>
            <a:endParaRPr lang="tr-TR"/>
          </a:p>
        </p:txBody>
      </p:sp>
    </p:spTree>
    <p:extLst>
      <p:ext uri="{BB962C8B-B14F-4D97-AF65-F5344CB8AC3E}">
        <p14:creationId xmlns:p14="http://schemas.microsoft.com/office/powerpoint/2010/main" val="1740274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En alttaki</a:t>
            </a:r>
            <a:r>
              <a:rPr lang="tr-TR" baseline="0" dirty="0" smtClean="0"/>
              <a:t> delikten en çok akar çünkü, derinliği en fazladır, basınç en fazladır.</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20</a:t>
            </a:fld>
            <a:endParaRPr lang="tr-TR"/>
          </a:p>
        </p:txBody>
      </p:sp>
    </p:spTree>
    <p:extLst>
      <p:ext uri="{BB962C8B-B14F-4D97-AF65-F5344CB8AC3E}">
        <p14:creationId xmlns:p14="http://schemas.microsoft.com/office/powerpoint/2010/main" val="172076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hlinkClick r:id="rId3"/>
              </a:rPr>
              <a:t>https://www.youtube.com/watch?v=K5g6P8-GmBg</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21</a:t>
            </a:fld>
            <a:endParaRPr lang="tr-TR"/>
          </a:p>
        </p:txBody>
      </p:sp>
    </p:spTree>
    <p:extLst>
      <p:ext uri="{BB962C8B-B14F-4D97-AF65-F5344CB8AC3E}">
        <p14:creationId xmlns:p14="http://schemas.microsoft.com/office/powerpoint/2010/main" val="3887409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Akmaz. Suyun</a:t>
            </a:r>
            <a:r>
              <a:rPr lang="tr-TR" baseline="0" dirty="0" smtClean="0"/>
              <a:t> ağırlığı sıfır olmamasına rağmen akmaz. Deliğin  bulunduğu bölgede suyun basıncı ile havanın basıncı eşittir. İç basınç, dış basınca eşittir. Suyun akması için, suyun basıncının havanın basıncından büyük olması gerekir. </a:t>
            </a: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22</a:t>
            </a:fld>
            <a:endParaRPr lang="tr-TR"/>
          </a:p>
        </p:txBody>
      </p:sp>
    </p:spTree>
    <p:extLst>
      <p:ext uri="{BB962C8B-B14F-4D97-AF65-F5344CB8AC3E}">
        <p14:creationId xmlns:p14="http://schemas.microsoft.com/office/powerpoint/2010/main" val="338637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23</a:t>
            </a:fld>
            <a:endParaRPr lang="tr-TR"/>
          </a:p>
        </p:txBody>
      </p:sp>
    </p:spTree>
    <p:extLst>
      <p:ext uri="{BB962C8B-B14F-4D97-AF65-F5344CB8AC3E}">
        <p14:creationId xmlns:p14="http://schemas.microsoft.com/office/powerpoint/2010/main" val="2719950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Cevabını daha sonra verilecektir.</a:t>
            </a:r>
            <a:r>
              <a:rPr lang="tr-TR" baseline="0" dirty="0" smtClean="0"/>
              <a:t> Soru sadece öğrencilerin dikkatini çekmek için sorulmuştur. </a:t>
            </a:r>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err="1" smtClean="0"/>
              <a:t>Demo</a:t>
            </a:r>
            <a:r>
              <a:rPr lang="tr-TR" baseline="0" dirty="0" smtClean="0"/>
              <a:t> ile deneyelim.</a:t>
            </a:r>
            <a:endParaRPr lang="tr-TR" dirty="0" smtClean="0"/>
          </a:p>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5</a:t>
            </a:fld>
            <a:endParaRPr lang="tr-TR"/>
          </a:p>
        </p:txBody>
      </p:sp>
    </p:spTree>
    <p:extLst>
      <p:ext uri="{BB962C8B-B14F-4D97-AF65-F5344CB8AC3E}">
        <p14:creationId xmlns:p14="http://schemas.microsoft.com/office/powerpoint/2010/main" val="663798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24</a:t>
            </a:fld>
            <a:endParaRPr lang="tr-TR"/>
          </a:p>
        </p:txBody>
      </p:sp>
    </p:spTree>
    <p:extLst>
      <p:ext uri="{BB962C8B-B14F-4D97-AF65-F5344CB8AC3E}">
        <p14:creationId xmlns:p14="http://schemas.microsoft.com/office/powerpoint/2010/main" val="978938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aseline="0" dirty="0" smtClean="0"/>
              <a:t>Kapların içinde aynı sıvı bulunmaktadır. Dolayısı ile kaplardaki sıvı yoğunlukları aynıdır. Sıvıların derinlikleri </a:t>
            </a:r>
            <a:r>
              <a:rPr lang="tr-TR" baseline="0" dirty="0" err="1" smtClean="0"/>
              <a:t>aynıdir</a:t>
            </a:r>
            <a:r>
              <a:rPr lang="tr-TR" baseline="0" dirty="0" smtClean="0"/>
              <a:t>. Sonuç olarak, tüm kapların tavanındaki basınç aynıdır.</a:t>
            </a: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25</a:t>
            </a:fld>
            <a:endParaRPr lang="tr-TR"/>
          </a:p>
        </p:txBody>
      </p:sp>
    </p:spTree>
    <p:extLst>
      <p:ext uri="{BB962C8B-B14F-4D97-AF65-F5344CB8AC3E}">
        <p14:creationId xmlns:p14="http://schemas.microsoft.com/office/powerpoint/2010/main" val="2218945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Musluklar aynı anda açılır ve kaplar dolmaya başlar. Verilen bu bilgiye göre aşağıdaki grafikleri çizelim.</a:t>
            </a: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26</a:t>
            </a:fld>
            <a:endParaRPr lang="tr-TR"/>
          </a:p>
        </p:txBody>
      </p:sp>
    </p:spTree>
    <p:extLst>
      <p:ext uri="{BB962C8B-B14F-4D97-AF65-F5344CB8AC3E}">
        <p14:creationId xmlns:p14="http://schemas.microsoft.com/office/powerpoint/2010/main" val="1827967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hlinkClick r:id="rId3"/>
              </a:rPr>
              <a:t>https://www.eba.gov.tr/video/izle/14531cd42d26eb048a636d5f5896f2f408803a1b39004</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27</a:t>
            </a:fld>
            <a:endParaRPr lang="tr-TR"/>
          </a:p>
        </p:txBody>
      </p:sp>
    </p:spTree>
    <p:extLst>
      <p:ext uri="{BB962C8B-B14F-4D97-AF65-F5344CB8AC3E}">
        <p14:creationId xmlns:p14="http://schemas.microsoft.com/office/powerpoint/2010/main" val="595954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Farenin</a:t>
            </a:r>
            <a:r>
              <a:rPr lang="tr-TR" baseline="0" dirty="0" smtClean="0"/>
              <a:t> ağırlığı, filin ağırlığından çok çok az. Paskal prensibi sayesinde biliyoruz ki, sıvılar basıncı aynen iletir. Su cendereleri uygulanan kuvvetin değerini büyütür.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28</a:t>
            </a:fld>
            <a:endParaRPr lang="tr-TR"/>
          </a:p>
        </p:txBody>
      </p:sp>
    </p:spTree>
    <p:extLst>
      <p:ext uri="{BB962C8B-B14F-4D97-AF65-F5344CB8AC3E}">
        <p14:creationId xmlns:p14="http://schemas.microsoft.com/office/powerpoint/2010/main" val="29048204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aseline="0" dirty="0" smtClean="0"/>
              <a:t>Paskal prensibi sayesinde biliyoruz ki, sıvılar basıncı aynen iletir. Hidrolik lift, su cenderelerinin uygulamasıdır. Kesiti küçük alana uygulanan kuvvet, kesiti büyük alana büyük kuvvet olarak iletilir.</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29</a:t>
            </a:fld>
            <a:endParaRPr lang="tr-TR"/>
          </a:p>
        </p:txBody>
      </p:sp>
    </p:spTree>
    <p:extLst>
      <p:ext uri="{BB962C8B-B14F-4D97-AF65-F5344CB8AC3E}">
        <p14:creationId xmlns:p14="http://schemas.microsoft.com/office/powerpoint/2010/main" val="1412627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Yer çekiminden dolayı,</a:t>
            </a:r>
            <a:r>
              <a:rPr lang="tr-TR" baseline="0" dirty="0" smtClean="0"/>
              <a:t> atmosfer içerisindeki tanecikler yer küreye yakın bölgede daha çok sayıdadır. Taneciklerin sayısı arttıkça, basınç artar.</a:t>
            </a: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30</a:t>
            </a:fld>
            <a:endParaRPr lang="tr-TR"/>
          </a:p>
        </p:txBody>
      </p:sp>
    </p:spTree>
    <p:extLst>
      <p:ext uri="{BB962C8B-B14F-4D97-AF65-F5344CB8AC3E}">
        <p14:creationId xmlns:p14="http://schemas.microsoft.com/office/powerpoint/2010/main" val="2542890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rtl="0"/>
            <a:r>
              <a:rPr lang="tr-TR" sz="1200" b="0" i="0" kern="1200" dirty="0" err="1" smtClean="0">
                <a:solidFill>
                  <a:schemeClr val="tx1"/>
                </a:solidFill>
                <a:latin typeface="+mn-lt"/>
                <a:ea typeface="+mn-ea"/>
                <a:cs typeface="+mn-cs"/>
              </a:rPr>
              <a:t>Evangelista</a:t>
            </a:r>
            <a:r>
              <a:rPr lang="tr-TR" sz="1200" b="0" i="0" kern="1200" dirty="0" smtClean="0">
                <a:solidFill>
                  <a:schemeClr val="tx1"/>
                </a:solidFill>
                <a:latin typeface="+mn-lt"/>
                <a:ea typeface="+mn-ea"/>
                <a:cs typeface="+mn-cs"/>
              </a:rPr>
              <a:t> </a:t>
            </a:r>
            <a:r>
              <a:rPr lang="tr-TR" sz="1200" b="0" i="0" kern="1200" dirty="0" err="1" smtClean="0">
                <a:solidFill>
                  <a:schemeClr val="tx1"/>
                </a:solidFill>
                <a:latin typeface="+mn-lt"/>
                <a:ea typeface="+mn-ea"/>
                <a:cs typeface="+mn-cs"/>
              </a:rPr>
              <a:t>Torricelli</a:t>
            </a:r>
            <a:r>
              <a:rPr lang="tr-TR" sz="1200" b="0" i="0" kern="1200" dirty="0" smtClean="0">
                <a:solidFill>
                  <a:schemeClr val="tx1"/>
                </a:solidFill>
                <a:latin typeface="+mn-lt"/>
                <a:ea typeface="+mn-ea"/>
                <a:cs typeface="+mn-cs"/>
              </a:rPr>
              <a:t> 1644 yılında çok önemli bir deney yaptı. Deniz seviyesinde 0°C sıcaklıkta, yaklaşık 1 metre uzunluğundaki bir ucu açık diğeri kapalı bir cam tüpün içini tamamen cıvayla doldurdu. Sonra cam tüpün açık olan ucunu parmağıyla kapatarak cıva dolu bir kabın içine yerleştirdi. Ardından parmağını açık uçtan çekti. Cam tüpün içindeki cıvanın bir miktarı kaba boşaldı, ama yüksekliği 760 mm olacak kadar bir kısmı tüpün içinde kaldı.</a:t>
            </a:r>
          </a:p>
          <a:p>
            <a:endParaRPr lang="tr-TR" dirty="0" smtClean="0"/>
          </a:p>
          <a:p>
            <a:r>
              <a:rPr lang="tr-TR" dirty="0" smtClean="0"/>
              <a:t>Sağdaki görsel, </a:t>
            </a:r>
            <a:r>
              <a:rPr lang="tr-TR" dirty="0" err="1" smtClean="0"/>
              <a:t>toriçelli</a:t>
            </a:r>
            <a:r>
              <a:rPr lang="tr-TR" dirty="0" smtClean="0"/>
              <a:t> deneyi ve kılcallık olayı arasındaki farkı vurgulamak için eklenmiştir.</a:t>
            </a:r>
            <a:br>
              <a:rPr lang="tr-TR" dirty="0" smtClean="0"/>
            </a:b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31</a:t>
            </a:fld>
            <a:endParaRPr lang="tr-TR"/>
          </a:p>
        </p:txBody>
      </p:sp>
    </p:spTree>
    <p:extLst>
      <p:ext uri="{BB962C8B-B14F-4D97-AF65-F5344CB8AC3E}">
        <p14:creationId xmlns:p14="http://schemas.microsoft.com/office/powerpoint/2010/main" val="2451205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Dökülmez. Suyun kartona uyguladığı basınç ile, havanın kartona uyguladığı basınç</a:t>
            </a:r>
            <a:r>
              <a:rPr lang="tr-TR" baseline="0" dirty="0" smtClean="0"/>
              <a:t> eşittir. İç basınç, dış basınca eşittir. Suyun dökülmesi için, basıncının havanın basıncından eşit olması gerekir.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32</a:t>
            </a:fld>
            <a:endParaRPr lang="tr-TR"/>
          </a:p>
        </p:txBody>
      </p:sp>
    </p:spTree>
    <p:extLst>
      <p:ext uri="{BB962C8B-B14F-4D97-AF65-F5344CB8AC3E}">
        <p14:creationId xmlns:p14="http://schemas.microsoft.com/office/powerpoint/2010/main" val="4039815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33</a:t>
            </a:fld>
            <a:endParaRPr lang="tr-TR"/>
          </a:p>
        </p:txBody>
      </p:sp>
    </p:spTree>
    <p:extLst>
      <p:ext uri="{BB962C8B-B14F-4D97-AF65-F5344CB8AC3E}">
        <p14:creationId xmlns:p14="http://schemas.microsoft.com/office/powerpoint/2010/main" val="2778003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Cevabını daha sonra verilecektir.</a:t>
            </a:r>
            <a:r>
              <a:rPr lang="tr-TR" baseline="0" dirty="0" smtClean="0"/>
              <a:t> Soru sadece öğrencilerin dikkatini çekmek için sorulmuştur. </a:t>
            </a:r>
          </a:p>
          <a:p>
            <a:r>
              <a:rPr lang="tr-TR" baseline="0" dirty="0" err="1" smtClean="0"/>
              <a:t>Demo</a:t>
            </a:r>
            <a:r>
              <a:rPr lang="tr-TR" baseline="0" dirty="0" smtClean="0"/>
              <a:t> ile deneyelim.</a:t>
            </a:r>
            <a:endParaRPr lang="tr-TR" dirty="0"/>
          </a:p>
        </p:txBody>
      </p:sp>
      <p:sp>
        <p:nvSpPr>
          <p:cNvPr id="4" name="3 Slayt Numarası Yer Tutucusu"/>
          <p:cNvSpPr>
            <a:spLocks noGrp="1"/>
          </p:cNvSpPr>
          <p:nvPr>
            <p:ph type="sldNum" sz="quarter" idx="10"/>
          </p:nvPr>
        </p:nvSpPr>
        <p:spPr/>
        <p:txBody>
          <a:bodyPr/>
          <a:lstStyle/>
          <a:p>
            <a:fld id="{F267CE48-F3B0-4932-B93F-8E112BAB3552}" type="slidenum">
              <a:rPr lang="tr-TR" smtClean="0"/>
              <a:pPr/>
              <a:t>6</a:t>
            </a:fld>
            <a:endParaRPr lang="tr-TR"/>
          </a:p>
        </p:txBody>
      </p:sp>
    </p:spTree>
    <p:extLst>
      <p:ext uri="{BB962C8B-B14F-4D97-AF65-F5344CB8AC3E}">
        <p14:creationId xmlns:p14="http://schemas.microsoft.com/office/powerpoint/2010/main" val="8829938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34</a:t>
            </a:fld>
            <a:endParaRPr lang="tr-TR"/>
          </a:p>
        </p:txBody>
      </p:sp>
    </p:spTree>
    <p:extLst>
      <p:ext uri="{BB962C8B-B14F-4D97-AF65-F5344CB8AC3E}">
        <p14:creationId xmlns:p14="http://schemas.microsoft.com/office/powerpoint/2010/main" val="2904438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35</a:t>
            </a:fld>
            <a:endParaRPr lang="tr-TR"/>
          </a:p>
        </p:txBody>
      </p:sp>
    </p:spTree>
    <p:extLst>
      <p:ext uri="{BB962C8B-B14F-4D97-AF65-F5344CB8AC3E}">
        <p14:creationId xmlns:p14="http://schemas.microsoft.com/office/powerpoint/2010/main" val="157803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37</a:t>
            </a:fld>
            <a:endParaRPr lang="tr-TR"/>
          </a:p>
        </p:txBody>
      </p:sp>
    </p:spTree>
    <p:extLst>
      <p:ext uri="{BB962C8B-B14F-4D97-AF65-F5344CB8AC3E}">
        <p14:creationId xmlns:p14="http://schemas.microsoft.com/office/powerpoint/2010/main" val="2227753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t>Maddenin bir halden başka bir hale geçişine hal değişimi denir. </a:t>
            </a:r>
          </a:p>
          <a:p>
            <a:endParaRPr lang="tr-TR" dirty="0" smtClean="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200" dirty="0" smtClean="0"/>
              <a:t>Basınç maddenin taneciklerini birbirine yaklaştırır ve hal değişimine sebep olur.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200" dirty="0" smtClean="0"/>
              <a:t>Erime ve buharlaşma sırasında maddeyi oluşturan tanecikler birbirinden uzaklaşır. Basınç ise tanecikleri birbirine yaklaştırır. Bu yüzden yüksek basınç erimeyi ve buharlaşmayı zorlaştırır.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400" dirty="0" smtClean="0"/>
              <a:t>Donma ve yoğunlaşma sırasında erime ve buharlaşmanın tersine tanecikler yavaşlar ve birbirine yaklaşır. Dolayısı ile yüksek basınç donmayı ve yoğunlaşmayı kolaylaştırır.</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38</a:t>
            </a:fld>
            <a:endParaRPr lang="tr-TR"/>
          </a:p>
        </p:txBody>
      </p:sp>
    </p:spTree>
    <p:extLst>
      <p:ext uri="{BB962C8B-B14F-4D97-AF65-F5344CB8AC3E}">
        <p14:creationId xmlns:p14="http://schemas.microsoft.com/office/powerpoint/2010/main" val="4115881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39</a:t>
            </a:fld>
            <a:endParaRPr lang="tr-TR"/>
          </a:p>
        </p:txBody>
      </p:sp>
    </p:spTree>
    <p:extLst>
      <p:ext uri="{BB962C8B-B14F-4D97-AF65-F5344CB8AC3E}">
        <p14:creationId xmlns:p14="http://schemas.microsoft.com/office/powerpoint/2010/main" val="6293875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Yüksek dağların zirvesindeki karların yaz mevsiminde erimeden kalabilmesinin nedenlerinden biri de yükseklere çıkıldıkça açık hava basıncının azalmasıdır.</a:t>
            </a:r>
          </a:p>
          <a:p>
            <a:endParaRPr lang="tr-TR" dirty="0" smtClean="0"/>
          </a:p>
          <a:p>
            <a:r>
              <a:rPr lang="tr-TR" dirty="0" smtClean="0"/>
              <a:t>Saf su deniz seviyesinde 100°C’de kaynar. Buna karşılık açık hava basıncının daha düşük olduğu Ankara’da yaklaşık 96°C’de, Erzurum’da yaklaşık 94°C’de kaynar. Everest Dağı’nın tepesinde 80 °C’ta kaynayabilir. Düdüklü tencerede ise 140-150 °C civarında kaynar.</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41</a:t>
            </a:fld>
            <a:endParaRPr lang="tr-TR"/>
          </a:p>
        </p:txBody>
      </p:sp>
    </p:spTree>
    <p:extLst>
      <p:ext uri="{BB962C8B-B14F-4D97-AF65-F5344CB8AC3E}">
        <p14:creationId xmlns:p14="http://schemas.microsoft.com/office/powerpoint/2010/main" val="8423715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hlinkClick r:id="rId3"/>
              </a:rPr>
              <a:t>https://fizikdersi.gen.tr/basinc-olcumu-barometre-manometre-altimetre/</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42</a:t>
            </a:fld>
            <a:endParaRPr lang="tr-TR"/>
          </a:p>
        </p:txBody>
      </p:sp>
    </p:spTree>
    <p:extLst>
      <p:ext uri="{BB962C8B-B14F-4D97-AF65-F5344CB8AC3E}">
        <p14:creationId xmlns:p14="http://schemas.microsoft.com/office/powerpoint/2010/main" val="2809981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Kapalı kaplardaki gaz basıncını ölçmek için kullanılır. Örneğin, tansiyon cihazı.</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43</a:t>
            </a:fld>
            <a:endParaRPr lang="tr-TR"/>
          </a:p>
        </p:txBody>
      </p:sp>
    </p:spTree>
    <p:extLst>
      <p:ext uri="{BB962C8B-B14F-4D97-AF65-F5344CB8AC3E}">
        <p14:creationId xmlns:p14="http://schemas.microsoft.com/office/powerpoint/2010/main" val="1346275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Hava basıncındaki değişimi ölçerek, deniz seviyesinden ne kadar yüksekte olduğunuzu gösteren araçlara altimetre denir.</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44</a:t>
            </a:fld>
            <a:endParaRPr lang="tr-TR"/>
          </a:p>
        </p:txBody>
      </p:sp>
    </p:spTree>
    <p:extLst>
      <p:ext uri="{BB962C8B-B14F-4D97-AF65-F5344CB8AC3E}">
        <p14:creationId xmlns:p14="http://schemas.microsoft.com/office/powerpoint/2010/main" val="25723871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Durgun sıvılarda, sıvının basıncını ölçerek derinliği hesaplamaya yarayan araçlara </a:t>
            </a:r>
            <a:r>
              <a:rPr lang="tr-TR" sz="1200" b="0" i="0" kern="1200" dirty="0" err="1" smtClean="0">
                <a:solidFill>
                  <a:schemeClr val="tx1"/>
                </a:solidFill>
                <a:latin typeface="+mn-lt"/>
                <a:ea typeface="+mn-ea"/>
                <a:cs typeface="+mn-cs"/>
              </a:rPr>
              <a:t>batimetre</a:t>
            </a:r>
            <a:r>
              <a:rPr lang="tr-TR" sz="1200" b="0" i="0" kern="1200" dirty="0" smtClean="0">
                <a:solidFill>
                  <a:schemeClr val="tx1"/>
                </a:solidFill>
                <a:latin typeface="+mn-lt"/>
                <a:ea typeface="+mn-ea"/>
                <a:cs typeface="+mn-cs"/>
              </a:rPr>
              <a:t> denir. </a:t>
            </a:r>
            <a:r>
              <a:rPr lang="tr-TR" sz="1200" b="1" i="0" u="none" strike="noStrike" kern="1200" dirty="0" smtClean="0">
                <a:solidFill>
                  <a:schemeClr val="tx1"/>
                </a:solidFill>
                <a:latin typeface="+mn-lt"/>
                <a:ea typeface="+mn-ea"/>
                <a:cs typeface="+mn-cs"/>
                <a:hlinkClick r:id="rId3"/>
              </a:rPr>
              <a:t>Sıvı basıncının</a:t>
            </a:r>
            <a:r>
              <a:rPr lang="tr-TR" sz="1200" b="0" i="0" u="none" strike="noStrike" kern="1200" dirty="0" smtClean="0">
                <a:solidFill>
                  <a:schemeClr val="tx1"/>
                </a:solidFill>
                <a:latin typeface="+mn-lt"/>
                <a:ea typeface="+mn-ea"/>
                <a:cs typeface="+mn-cs"/>
                <a:hlinkClick r:id="rId3"/>
              </a:rPr>
              <a:t> </a:t>
            </a:r>
            <a:r>
              <a:rPr lang="tr-TR" sz="1200" b="0" i="0" kern="1200" dirty="0" smtClean="0">
                <a:solidFill>
                  <a:schemeClr val="tx1"/>
                </a:solidFill>
                <a:latin typeface="+mn-lt"/>
                <a:ea typeface="+mn-ea"/>
                <a:cs typeface="+mn-cs"/>
              </a:rPr>
              <a:t>derinlikle ve sıvının </a:t>
            </a:r>
            <a:r>
              <a:rPr lang="tr-TR" sz="1200" b="1" i="0" u="none" strike="noStrike" kern="1200" dirty="0" err="1" smtClean="0">
                <a:solidFill>
                  <a:schemeClr val="tx1"/>
                </a:solidFill>
                <a:latin typeface="+mn-lt"/>
                <a:ea typeface="+mn-ea"/>
                <a:cs typeface="+mn-cs"/>
                <a:hlinkClick r:id="rId4"/>
              </a:rPr>
              <a:t>özkütlesiyle</a:t>
            </a:r>
            <a:r>
              <a:rPr lang="tr-TR" sz="1200" b="0" i="0" kern="1200" dirty="0" smtClean="0">
                <a:solidFill>
                  <a:schemeClr val="tx1"/>
                </a:solidFill>
                <a:latin typeface="+mn-lt"/>
                <a:ea typeface="+mn-ea"/>
                <a:cs typeface="+mn-cs"/>
              </a:rPr>
              <a:t> ilişkili olmasından faydalanılır. Okyanus, deniz ve göllerde deniz altı haritaları bu basınç ölçerlerle hesaplanır. Ayrıca denizaltılarda ne kadar derinlikte bulunulduğunu göstermek için kullanılır.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45</a:t>
            </a:fld>
            <a:endParaRPr lang="tr-TR"/>
          </a:p>
        </p:txBody>
      </p:sp>
    </p:spTree>
    <p:extLst>
      <p:ext uri="{BB962C8B-B14F-4D97-AF65-F5344CB8AC3E}">
        <p14:creationId xmlns:p14="http://schemas.microsoft.com/office/powerpoint/2010/main" val="107729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Cevabını daha sonra verilecektir.</a:t>
            </a:r>
            <a:r>
              <a:rPr lang="tr-TR" baseline="0" dirty="0" smtClean="0"/>
              <a:t> Soru sadece öğrencilerin dikkatini çekmek için sorulmuştur. </a:t>
            </a:r>
            <a:endParaRPr lang="tr-T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err="1" smtClean="0"/>
              <a:t>Demo</a:t>
            </a:r>
            <a:r>
              <a:rPr lang="tr-TR" baseline="0" dirty="0" smtClean="0"/>
              <a:t> ile deneyelim.</a:t>
            </a:r>
            <a:endParaRPr lang="tr-TR" dirty="0" smtClean="0"/>
          </a:p>
          <a:p>
            <a:endParaRPr lang="tr-TR" dirty="0" smtClean="0"/>
          </a:p>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3546412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hlinkClick r:id="rId3"/>
              </a:rPr>
              <a:t>https://www.youtube.com/watch?v=e-q9i2AlN4M</a:t>
            </a:r>
            <a:endParaRPr lang="tr-TR" dirty="0" smtClean="0"/>
          </a:p>
          <a:p>
            <a:endParaRPr lang="tr-TR" dirty="0" smtClean="0"/>
          </a:p>
          <a:p>
            <a:pPr marL="0" marR="0" indent="0" algn="l" defTabSz="914400" rtl="0" eaLnBrk="1" fontAlgn="base" latinLnBrk="0" hangingPunct="1">
              <a:lnSpc>
                <a:spcPct val="100000"/>
              </a:lnSpc>
              <a:spcBef>
                <a:spcPts val="0"/>
              </a:spcBef>
              <a:spcAft>
                <a:spcPts val="0"/>
              </a:spcAft>
              <a:buClrTx/>
              <a:buSzTx/>
              <a:buFontTx/>
              <a:buNone/>
              <a:tabLst/>
              <a:defRPr/>
            </a:pPr>
            <a:r>
              <a:rPr lang="tr-TR" b="1" dirty="0" smtClean="0"/>
              <a:t>Bir gün; </a:t>
            </a:r>
            <a:r>
              <a:rPr lang="en-US" b="1" dirty="0" smtClean="0"/>
              <a:t>Einstein, Pascal </a:t>
            </a:r>
            <a:r>
              <a:rPr lang="tr-TR" b="1" dirty="0" smtClean="0"/>
              <a:t>ve</a:t>
            </a:r>
            <a:r>
              <a:rPr lang="en-US" b="1" dirty="0" smtClean="0"/>
              <a:t> Newton </a:t>
            </a:r>
            <a:r>
              <a:rPr lang="tr-TR" b="1" dirty="0" smtClean="0"/>
              <a:t>saklambaç oynarlar...</a:t>
            </a:r>
          </a:p>
          <a:p>
            <a:pPr marL="0" marR="0" indent="0" algn="l" defTabSz="914400" rtl="0" eaLnBrk="1" fontAlgn="base" latinLnBrk="0" hangingPunct="1">
              <a:lnSpc>
                <a:spcPct val="100000"/>
              </a:lnSpc>
              <a:spcBef>
                <a:spcPts val="0"/>
              </a:spcBef>
              <a:spcAft>
                <a:spcPts val="0"/>
              </a:spcAft>
              <a:buClrTx/>
              <a:buSzTx/>
              <a:buFontTx/>
              <a:buNone/>
              <a:tabLst/>
              <a:defRPr/>
            </a:pPr>
            <a:r>
              <a:rPr lang="tr-TR" b="0" dirty="0" smtClean="0"/>
              <a:t>Einstein</a:t>
            </a:r>
            <a:r>
              <a:rPr lang="tr-TR" b="0" baseline="0" dirty="0" smtClean="0"/>
              <a:t> gözlerini kapar ve saymaya başlar. Pascal kaçıp saklanırken, Newton bir tebeşr alır ve yere 1 metrekarelik alan çizer ve bu 1 metrekarelik alanın içinde yere oturur. </a:t>
            </a:r>
          </a:p>
          <a:p>
            <a:pPr marL="0" marR="0" indent="0" algn="l" defTabSz="914400" rtl="0" eaLnBrk="1" fontAlgn="base" latinLnBrk="0" hangingPunct="1">
              <a:lnSpc>
                <a:spcPct val="100000"/>
              </a:lnSpc>
              <a:spcBef>
                <a:spcPts val="0"/>
              </a:spcBef>
              <a:spcAft>
                <a:spcPts val="0"/>
              </a:spcAft>
              <a:buClrTx/>
              <a:buSzTx/>
              <a:buFontTx/>
              <a:buNone/>
              <a:tabLst/>
              <a:defRPr/>
            </a:pPr>
            <a:r>
              <a:rPr lang="tr-TR" b="0" baseline="0" dirty="0" smtClean="0"/>
              <a:t>Einstein saymayı bitirdiğinde; Newton’un yere oturduğunu görür ve ‘Seni buldum Newton!’ diye bağırır. Newton da ‘Sen beni bulamadınki, Pascal’ı buldun. ‘ der. :D </a:t>
            </a:r>
            <a:endParaRPr lang="en-US" b="0" dirty="0" smtClean="0"/>
          </a:p>
          <a:p>
            <a:pPr fontAlgn="base"/>
            <a:endParaRPr lang="tr-TR" b="1" dirty="0" smtClean="0"/>
          </a:p>
          <a:p>
            <a:pPr fontAlgn="base"/>
            <a:endParaRPr lang="tr-TR" b="1" dirty="0" smtClean="0"/>
          </a:p>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47</a:t>
            </a:fld>
            <a:endParaRPr lang="tr-TR"/>
          </a:p>
        </p:txBody>
      </p:sp>
    </p:spTree>
    <p:extLst>
      <p:ext uri="{BB962C8B-B14F-4D97-AF65-F5344CB8AC3E}">
        <p14:creationId xmlns:p14="http://schemas.microsoft.com/office/powerpoint/2010/main" val="1014749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48</a:t>
            </a:fld>
            <a:endParaRPr lang="tr-TR"/>
          </a:p>
        </p:txBody>
      </p:sp>
    </p:spTree>
    <p:extLst>
      <p:ext uri="{BB962C8B-B14F-4D97-AF65-F5344CB8AC3E}">
        <p14:creationId xmlns:p14="http://schemas.microsoft.com/office/powerpoint/2010/main" val="662130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Açıkça ortadadır ki, burada belirleyici</a:t>
            </a:r>
            <a:r>
              <a:rPr lang="tr-TR" baseline="0" dirty="0" smtClean="0"/>
              <a:t> faktör tek başına ağırlık değildir, ağırlığın temas alanına (ayakkabı tabanı ve kumun temas ettiği alan) nasıl dağıldığıdır. Kadının ayakkabısının temas alanı çok küçüktür. Kadının ağırlığından dolayı yere uyguladığı kuvvet, o küçücük temas alanından uygulanmaktadır. Adamın temas alanı büyüktür. Adamın ağırlığından dolayı yere uyguladığı kuvvet, büyük temas alanından uygulanmaktadır. Ayakkabı tabanını küçük alanların birleşimi gibi düşünürsek, her bir küçük alandan yere uygulanan kuvvet kadının topuğundaki toplam kuvvetten küçüktür. Bu sebeple, kadının topuğu kuma batarken, adamın tabanı kuma batmaz. </a:t>
            </a:r>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2921298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10</a:t>
            </a:fld>
            <a:endParaRPr lang="tr-TR"/>
          </a:p>
        </p:txBody>
      </p:sp>
    </p:spTree>
    <p:extLst>
      <p:ext uri="{BB962C8B-B14F-4D97-AF65-F5344CB8AC3E}">
        <p14:creationId xmlns:p14="http://schemas.microsoft.com/office/powerpoint/2010/main" val="1913353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Şekillerdeki</a:t>
            </a:r>
            <a:r>
              <a:rPr lang="tr-TR" baseline="0" dirty="0" smtClean="0"/>
              <a:t> kutuların yüzeye uyguladıkları basınca sebep olan kuvvet hangisidir? </a:t>
            </a:r>
          </a:p>
          <a:p>
            <a:r>
              <a:rPr lang="tr-TR" baseline="0" dirty="0" smtClean="0"/>
              <a:t>Soldaki kutu için: yüzeye dik olan kuvvet=kutunun ağırlığı</a:t>
            </a:r>
          </a:p>
          <a:p>
            <a:r>
              <a:rPr lang="tr-TR" baseline="0" dirty="0" smtClean="0"/>
              <a:t>Ortadaki kutu için: yüzeye dik olan kuvvet= kutunun ağırlığını x sin 37</a:t>
            </a:r>
          </a:p>
          <a:p>
            <a:r>
              <a:rPr lang="tr-TR" baseline="0" dirty="0" smtClean="0"/>
              <a:t>Sağdaki kutu için: yüzeye dik olan kuvvet=sağ taraftan uygulanan F kuvveti </a:t>
            </a:r>
          </a:p>
          <a:p>
            <a:endParaRPr lang="tr-TR"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pPr/>
              <a:t>11</a:t>
            </a:fld>
            <a:endParaRPr lang="tr-TR"/>
          </a:p>
        </p:txBody>
      </p:sp>
    </p:spTree>
    <p:extLst>
      <p:ext uri="{BB962C8B-B14F-4D97-AF65-F5344CB8AC3E}">
        <p14:creationId xmlns:p14="http://schemas.microsoft.com/office/powerpoint/2010/main" val="4173771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12</a:t>
            </a:fld>
            <a:endParaRPr lang="tr-TR"/>
          </a:p>
        </p:txBody>
      </p:sp>
    </p:spTree>
    <p:extLst>
      <p:ext uri="{BB962C8B-B14F-4D97-AF65-F5344CB8AC3E}">
        <p14:creationId xmlns:p14="http://schemas.microsoft.com/office/powerpoint/2010/main" val="2144243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Yüzey alanı en küçük alan yüzü daha fazla batar çünkü yüzey alanı küçüldükçe, basınç artar.</a:t>
            </a:r>
          </a:p>
          <a:p>
            <a:endParaRPr lang="tr-TR" dirty="0"/>
          </a:p>
        </p:txBody>
      </p:sp>
      <p:sp>
        <p:nvSpPr>
          <p:cNvPr id="4" name="3 Slayt Numarası Yer Tutucusu"/>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1132067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4.12.2019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4.12.2019</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file:///C:\Users\hp\Downloads\Pressure%20Demo-%20Water%20Column.mp4" TargetMode="Externa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4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5.jpeg"/><Relationship Id="rId7" Type="http://schemas.openxmlformats.org/officeDocument/2006/relationships/image" Target="../media/image26.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4.png"/><Relationship Id="rId4" Type="http://schemas.openxmlformats.org/officeDocument/2006/relationships/image" Target="../media/image47.png"/><Relationship Id="rId9"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0.png"/><Relationship Id="rId4"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pPr algn="ct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en-US" sz="5400" dirty="0">
                <a:latin typeface="Calibri" pitchFamily="34" charset="0"/>
                <a:cs typeface="Calibri" pitchFamily="34" charset="0"/>
              </a:rPr>
              <a:t>10. </a:t>
            </a:r>
            <a:r>
              <a:rPr lang="tr-TR" sz="5400" dirty="0" smtClean="0">
                <a:latin typeface="Calibri" pitchFamily="34" charset="0"/>
                <a:cs typeface="Calibri" pitchFamily="34" charset="0"/>
              </a:rPr>
              <a:t>SINIF</a:t>
            </a:r>
            <a:br>
              <a:rPr lang="tr-TR" sz="5400" dirty="0" smtClean="0">
                <a:latin typeface="Calibri" pitchFamily="34" charset="0"/>
                <a:cs typeface="Calibri" pitchFamily="34" charset="0"/>
              </a:rPr>
            </a:br>
            <a:r>
              <a:rPr lang="en-US" sz="5400" dirty="0">
                <a:latin typeface="Calibri" pitchFamily="34" charset="0"/>
                <a:cs typeface="Calibri" pitchFamily="34" charset="0"/>
              </a:rPr>
              <a:t/>
            </a:r>
            <a:br>
              <a:rPr lang="en-US" sz="5400" dirty="0">
                <a:latin typeface="Calibri" pitchFamily="34" charset="0"/>
                <a:cs typeface="Calibri" pitchFamily="34" charset="0"/>
              </a:rPr>
            </a:br>
            <a:r>
              <a:rPr lang="tr-TR" sz="5400" dirty="0" smtClean="0">
                <a:latin typeface="Calibri" pitchFamily="34" charset="0"/>
                <a:cs typeface="Calibri" pitchFamily="34" charset="0"/>
              </a:rPr>
              <a:t>2</a:t>
            </a:r>
            <a:r>
              <a:rPr lang="en-US" sz="5400" dirty="0" smtClean="0">
                <a:latin typeface="Calibri" pitchFamily="34" charset="0"/>
                <a:cs typeface="Calibri" pitchFamily="34" charset="0"/>
              </a:rPr>
              <a:t>. </a:t>
            </a:r>
            <a:r>
              <a:rPr lang="en-US" sz="5400" dirty="0">
                <a:latin typeface="Calibri" pitchFamily="34" charset="0"/>
                <a:cs typeface="Calibri" pitchFamily="34" charset="0"/>
              </a:rPr>
              <a:t>ÜNİTE: </a:t>
            </a:r>
            <a:r>
              <a:rPr lang="en-US" sz="5400" dirty="0" smtClean="0">
                <a:latin typeface="Calibri" pitchFamily="34" charset="0"/>
                <a:cs typeface="Calibri" pitchFamily="34" charset="0"/>
              </a:rPr>
              <a:t>BASINÇ </a:t>
            </a:r>
            <a:r>
              <a:rPr lang="tr-TR" dirty="0"/>
              <a:t/>
            </a:r>
            <a:br>
              <a:rPr lang="tr-TR" dirty="0"/>
            </a:br>
            <a:endParaRPr lang="tr-TR" dirty="0"/>
          </a:p>
        </p:txBody>
      </p:sp>
      <p:sp>
        <p:nvSpPr>
          <p:cNvPr id="3" name="Subtitle 2"/>
          <p:cNvSpPr>
            <a:spLocks noGrp="1"/>
          </p:cNvSpPr>
          <p:nvPr>
            <p:ph type="subTitle" idx="1"/>
          </p:nvPr>
        </p:nvSpPr>
        <p:spPr>
          <a:xfrm>
            <a:off x="6889242" y="5642043"/>
            <a:ext cx="4354548" cy="1215957"/>
          </a:xfrm>
        </p:spPr>
        <p:txBody>
          <a:bodyPr>
            <a:normAutofit/>
          </a:bodyPr>
          <a:lstStyle/>
          <a:p>
            <a:pPr algn="r"/>
            <a:r>
              <a:rPr lang="tr-TR" dirty="0" smtClean="0"/>
              <a:t>Prof. Dr. Ali </a:t>
            </a:r>
            <a:r>
              <a:rPr lang="tr-TR" dirty="0" err="1" smtClean="0"/>
              <a:t>Eryılmaz</a:t>
            </a:r>
            <a:endParaRPr lang="tr-TR" dirty="0" smtClean="0"/>
          </a:p>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890980"/>
            <a:ext cx="7387771" cy="5631491"/>
          </a:xfrm>
          <a:prstGeom prst="rect">
            <a:avLst/>
          </a:prstGeom>
          <a:solidFill>
            <a:schemeClr val="bg1"/>
          </a:solidFill>
          <a:ln w="28575">
            <a:noFill/>
          </a:ln>
        </p:spPr>
        <p:txBody>
          <a:bodyPr vert="horz" wrap="square" lIns="91440" tIns="45720" rIns="91440" bIns="45720" rtlCol="0">
            <a:normAutofit lnSpcReduction="10000"/>
          </a:bodyPr>
          <a:lstStyle/>
          <a:p>
            <a:r>
              <a:rPr lang="tr-TR" sz="2800" spc="10" dirty="0" smtClean="0">
                <a:solidFill>
                  <a:schemeClr val="accent1">
                    <a:lumMod val="75000"/>
                  </a:schemeClr>
                </a:solidFill>
              </a:rPr>
              <a:t>Basınç:</a:t>
            </a:r>
            <a:r>
              <a:rPr lang="tr-TR" sz="2800" spc="10" dirty="0" smtClean="0">
                <a:solidFill>
                  <a:schemeClr val="tx1">
                    <a:lumMod val="65000"/>
                    <a:lumOff val="35000"/>
                  </a:schemeClr>
                </a:solidFill>
              </a:rPr>
              <a:t> Birim alana uygulanan </a:t>
            </a:r>
            <a:r>
              <a:rPr lang="tr-TR" sz="2800" b="1" u="sng" spc="10" dirty="0" smtClean="0">
                <a:solidFill>
                  <a:schemeClr val="accent1">
                    <a:lumMod val="75000"/>
                  </a:schemeClr>
                </a:solidFill>
              </a:rPr>
              <a:t>dik</a:t>
            </a:r>
            <a:r>
              <a:rPr lang="tr-TR" sz="2800" spc="10" dirty="0" smtClean="0">
                <a:solidFill>
                  <a:schemeClr val="tx1">
                    <a:lumMod val="65000"/>
                    <a:lumOff val="35000"/>
                  </a:schemeClr>
                </a:solidFill>
              </a:rPr>
              <a:t> kuvvet.</a:t>
            </a: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endParaRPr lang="tr-TR" sz="2800" spc="10" dirty="0" smtClean="0">
              <a:solidFill>
                <a:schemeClr val="tx1">
                  <a:lumMod val="65000"/>
                  <a:lumOff val="35000"/>
                </a:schemeClr>
              </a:solidFill>
            </a:endParaRPr>
          </a:p>
          <a:p>
            <a:r>
              <a:rPr lang="tr-TR" sz="2800" dirty="0" smtClean="0">
                <a:solidFill>
                  <a:schemeClr val="accent1">
                    <a:lumMod val="75000"/>
                  </a:schemeClr>
                </a:solidFill>
              </a:rPr>
              <a:t>P: </a:t>
            </a:r>
            <a:r>
              <a:rPr lang="tr-TR" sz="2800" spc="10" dirty="0" smtClean="0">
                <a:solidFill>
                  <a:schemeClr val="tx1">
                    <a:lumMod val="65000"/>
                    <a:lumOff val="35000"/>
                  </a:schemeClr>
                </a:solidFill>
              </a:rPr>
              <a:t>İki yüzey arasındaki </a:t>
            </a:r>
            <a:r>
              <a:rPr lang="tr-TR" sz="2800" spc="10" dirty="0" smtClean="0">
                <a:solidFill>
                  <a:schemeClr val="accent1">
                    <a:lumMod val="75000"/>
                  </a:schemeClr>
                </a:solidFill>
              </a:rPr>
              <a:t>basınç</a:t>
            </a:r>
          </a:p>
          <a:p>
            <a:r>
              <a:rPr lang="tr-TR" sz="2800" dirty="0" smtClean="0">
                <a:solidFill>
                  <a:schemeClr val="accent1">
                    <a:lumMod val="75000"/>
                  </a:schemeClr>
                </a:solidFill>
              </a:rPr>
              <a:t>N: </a:t>
            </a:r>
            <a:r>
              <a:rPr lang="tr-TR" sz="2800" spc="10" dirty="0" smtClean="0">
                <a:solidFill>
                  <a:schemeClr val="tx1">
                    <a:lumMod val="65000"/>
                    <a:lumOff val="35000"/>
                  </a:schemeClr>
                </a:solidFill>
              </a:rPr>
              <a:t>Temas eden yüzeydeki </a:t>
            </a:r>
            <a:r>
              <a:rPr lang="tr-TR" sz="2800" spc="10" dirty="0" smtClean="0">
                <a:solidFill>
                  <a:schemeClr val="accent1">
                    <a:lumMod val="75000"/>
                  </a:schemeClr>
                </a:solidFill>
              </a:rPr>
              <a:t>normal kuvvet (basınç kuvveti)</a:t>
            </a:r>
          </a:p>
          <a:p>
            <a:r>
              <a:rPr lang="tr-TR" sz="2800" dirty="0" smtClean="0">
                <a:solidFill>
                  <a:schemeClr val="accent1">
                    <a:lumMod val="75000"/>
                  </a:schemeClr>
                </a:solidFill>
              </a:rPr>
              <a:t>A: </a:t>
            </a:r>
            <a:r>
              <a:rPr lang="tr-TR" sz="2800" spc="10" dirty="0" smtClean="0">
                <a:solidFill>
                  <a:schemeClr val="tx1">
                    <a:lumMod val="65000"/>
                    <a:lumOff val="35000"/>
                  </a:schemeClr>
                </a:solidFill>
              </a:rPr>
              <a:t>İki yüzeyin </a:t>
            </a:r>
            <a:r>
              <a:rPr lang="tr-TR" sz="2800" spc="10" dirty="0" smtClean="0">
                <a:solidFill>
                  <a:schemeClr val="accent1">
                    <a:lumMod val="75000"/>
                  </a:schemeClr>
                </a:solidFill>
              </a:rPr>
              <a:t>temas alanı</a:t>
            </a:r>
          </a:p>
          <a:p>
            <a:r>
              <a:rPr lang="tr-TR" sz="2800" spc="10" dirty="0" smtClean="0">
                <a:solidFill>
                  <a:schemeClr val="tx1">
                    <a:lumMod val="65000"/>
                    <a:lumOff val="35000"/>
                  </a:schemeClr>
                </a:solidFill>
              </a:rPr>
              <a:t>  </a:t>
            </a:r>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1 Başlık"/>
          <p:cNvSpPr>
            <a:spLocks noGrp="1"/>
          </p:cNvSpPr>
          <p:nvPr>
            <p:ph type="title"/>
          </p:nvPr>
        </p:nvSpPr>
        <p:spPr>
          <a:xfrm>
            <a:off x="0" y="0"/>
            <a:ext cx="9692640" cy="817123"/>
          </a:xfrm>
        </p:spPr>
        <p:txBody>
          <a:bodyPr/>
          <a:lstStyle/>
          <a:p>
            <a:r>
              <a:rPr lang="tr-TR" dirty="0" smtClean="0"/>
              <a:t>Basınç</a:t>
            </a:r>
            <a:endParaRPr lang="tr-TR" dirty="0"/>
          </a:p>
        </p:txBody>
      </p:sp>
      <p:pic>
        <p:nvPicPr>
          <p:cNvPr id="2051" name="Picture 3"/>
          <p:cNvPicPr>
            <a:picLocks noChangeAspect="1" noChangeArrowheads="1"/>
          </p:cNvPicPr>
          <p:nvPr/>
        </p:nvPicPr>
        <p:blipFill>
          <a:blip r:embed="rId3" cstate="print"/>
          <a:srcRect b="10508"/>
          <a:stretch>
            <a:fillRect/>
          </a:stretch>
        </p:blipFill>
        <p:spPr bwMode="auto">
          <a:xfrm>
            <a:off x="1905305" y="1439328"/>
            <a:ext cx="4718997" cy="2603163"/>
          </a:xfrm>
          <a:prstGeom prst="rect">
            <a:avLst/>
          </a:prstGeom>
          <a:noFill/>
          <a:ln w="9525">
            <a:noFill/>
            <a:miter lim="800000"/>
            <a:headEnd/>
            <a:tailEnd/>
          </a:ln>
        </p:spPr>
      </p:pic>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0"/>
          <p:cNvSpPr txBox="1"/>
          <p:nvPr/>
        </p:nvSpPr>
        <p:spPr>
          <a:xfrm>
            <a:off x="7456091" y="4144948"/>
            <a:ext cx="542206" cy="707886"/>
          </a:xfrm>
          <a:prstGeom prst="rect">
            <a:avLst/>
          </a:prstGeom>
          <a:noFill/>
        </p:spPr>
        <p:txBody>
          <a:bodyPr wrap="square" rtlCol="0">
            <a:spAutoFit/>
          </a:bodyPr>
          <a:lstStyle/>
          <a:p>
            <a:r>
              <a:rPr lang="en-US" sz="4000" dirty="0" smtClean="0"/>
              <a:t>F</a:t>
            </a:r>
            <a:endParaRPr lang="tr-TR" sz="4000" dirty="0"/>
          </a:p>
        </p:txBody>
      </p:sp>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Picture 6"/>
          <p:cNvPicPr>
            <a:picLocks noChangeAspect="1"/>
          </p:cNvPicPr>
          <p:nvPr/>
        </p:nvPicPr>
        <p:blipFill>
          <a:blip r:embed="rId3" cstate="print"/>
          <a:stretch>
            <a:fillRect/>
          </a:stretch>
        </p:blipFill>
        <p:spPr>
          <a:xfrm>
            <a:off x="0" y="4747548"/>
            <a:ext cx="2728686" cy="1449614"/>
          </a:xfrm>
          <a:prstGeom prst="rect">
            <a:avLst/>
          </a:prstGeom>
        </p:spPr>
      </p:pic>
      <p:pic>
        <p:nvPicPr>
          <p:cNvPr id="9" name="Picture 7"/>
          <p:cNvPicPr>
            <a:picLocks noChangeAspect="1"/>
          </p:cNvPicPr>
          <p:nvPr/>
        </p:nvPicPr>
        <p:blipFill>
          <a:blip r:embed="rId4" cstate="print"/>
          <a:stretch>
            <a:fillRect/>
          </a:stretch>
        </p:blipFill>
        <p:spPr>
          <a:xfrm>
            <a:off x="2842671" y="4245173"/>
            <a:ext cx="2448411" cy="2010484"/>
          </a:xfrm>
          <a:prstGeom prst="rect">
            <a:avLst/>
          </a:prstGeom>
        </p:spPr>
      </p:pic>
      <p:pic>
        <p:nvPicPr>
          <p:cNvPr id="10" name="Picture 6"/>
          <p:cNvPicPr>
            <a:picLocks noChangeAspect="1"/>
          </p:cNvPicPr>
          <p:nvPr/>
        </p:nvPicPr>
        <p:blipFill>
          <a:blip r:embed="rId5" cstate="print"/>
          <a:stretch>
            <a:fillRect/>
          </a:stretch>
        </p:blipFill>
        <p:spPr>
          <a:xfrm>
            <a:off x="5998106" y="3988950"/>
            <a:ext cx="1245123" cy="2353794"/>
          </a:xfrm>
          <a:prstGeom prst="rect">
            <a:avLst/>
          </a:prstGeom>
        </p:spPr>
      </p:pic>
      <p:sp>
        <p:nvSpPr>
          <p:cNvPr id="11" name="TextBox 4"/>
          <p:cNvSpPr txBox="1"/>
          <p:nvPr/>
        </p:nvSpPr>
        <p:spPr>
          <a:xfrm>
            <a:off x="0" y="3269591"/>
            <a:ext cx="9507490" cy="769441"/>
          </a:xfrm>
          <a:prstGeom prst="rect">
            <a:avLst/>
          </a:prstGeom>
          <a:solidFill>
            <a:schemeClr val="bg1"/>
          </a:solidFill>
          <a:ln>
            <a:solidFill>
              <a:schemeClr val="bg1"/>
            </a:solidFill>
          </a:ln>
        </p:spPr>
        <p:txBody>
          <a:bodyPr wrap="square" rtlCol="0">
            <a:spAutoFit/>
          </a:bodyPr>
          <a:lstStyle/>
          <a:p>
            <a:r>
              <a:rPr lang="en-US" sz="4400" dirty="0" smtClean="0"/>
              <a:t>F: </a:t>
            </a:r>
            <a:r>
              <a:rPr lang="en-US" sz="4400" dirty="0" err="1" smtClean="0"/>
              <a:t>Yüzeye</a:t>
            </a:r>
            <a:r>
              <a:rPr lang="en-US" sz="4400" dirty="0" smtClean="0"/>
              <a:t> </a:t>
            </a:r>
            <a:r>
              <a:rPr lang="en-US" sz="4400" dirty="0" err="1" smtClean="0"/>
              <a:t>Dik</a:t>
            </a:r>
            <a:r>
              <a:rPr lang="en-US" sz="4400" dirty="0" smtClean="0"/>
              <a:t> </a:t>
            </a:r>
            <a:r>
              <a:rPr lang="en-US" sz="4400" dirty="0" err="1" smtClean="0"/>
              <a:t>Kuvvet</a:t>
            </a:r>
            <a:endParaRPr lang="tr-TR" sz="4400" dirty="0"/>
          </a:p>
        </p:txBody>
      </p:sp>
      <p:pic>
        <p:nvPicPr>
          <p:cNvPr id="12" name="Picture 3"/>
          <p:cNvPicPr>
            <a:picLocks noChangeAspect="1" noChangeArrowheads="1"/>
          </p:cNvPicPr>
          <p:nvPr/>
        </p:nvPicPr>
        <p:blipFill>
          <a:blip r:embed="rId6" cstate="print"/>
          <a:srcRect b="10508"/>
          <a:stretch>
            <a:fillRect/>
          </a:stretch>
        </p:blipFill>
        <p:spPr bwMode="auto">
          <a:xfrm>
            <a:off x="2509737" y="1078954"/>
            <a:ext cx="4124527" cy="2275233"/>
          </a:xfrm>
          <a:prstGeom prst="rect">
            <a:avLst/>
          </a:prstGeom>
          <a:noFill/>
          <a:ln w="9525">
            <a:noFill/>
            <a:miter lim="800000"/>
            <a:headEnd/>
            <a:tailEnd/>
          </a:ln>
        </p:spPr>
      </p:pic>
      <p:sp>
        <p:nvSpPr>
          <p:cNvPr id="13" name="1 Başlık"/>
          <p:cNvSpPr txBox="1">
            <a:spLocks/>
          </p:cNvSpPr>
          <p:nvPr/>
        </p:nvSpPr>
        <p:spPr>
          <a:xfrm>
            <a:off x="0" y="0"/>
            <a:ext cx="969264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50" normalizeH="0" baseline="0" noProof="0" dirty="0" smtClean="0">
                <a:ln>
                  <a:noFill/>
                </a:ln>
                <a:solidFill>
                  <a:schemeClr val="accent1"/>
                </a:solidFill>
                <a:effectLst/>
                <a:uLnTx/>
                <a:uFillTx/>
                <a:latin typeface="+mj-lt"/>
                <a:ea typeface="+mj-ea"/>
                <a:cs typeface="+mj-cs"/>
              </a:rPr>
              <a:t>Katılarda Basınç: Hangi</a:t>
            </a:r>
            <a:r>
              <a:rPr kumimoji="0" lang="tr-TR" sz="4400" b="1" i="0" u="none" strike="noStrike" kern="1200" cap="none" spc="-50" normalizeH="0" noProof="0" dirty="0" smtClean="0">
                <a:ln>
                  <a:noFill/>
                </a:ln>
                <a:solidFill>
                  <a:schemeClr val="accent1"/>
                </a:solidFill>
                <a:effectLst/>
                <a:uLnTx/>
                <a:uFillTx/>
                <a:latin typeface="+mj-lt"/>
                <a:ea typeface="+mj-ea"/>
                <a:cs typeface="+mj-cs"/>
              </a:rPr>
              <a:t> Kuvvet?</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17" name="TextBox 6"/>
          <p:cNvSpPr txBox="1"/>
          <p:nvPr/>
        </p:nvSpPr>
        <p:spPr>
          <a:xfrm>
            <a:off x="8479962" y="868029"/>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
        <p:nvSpPr>
          <p:cNvPr id="14" name="Left Arrow 3"/>
          <p:cNvSpPr/>
          <p:nvPr/>
        </p:nvSpPr>
        <p:spPr>
          <a:xfrm>
            <a:off x="6977047" y="4856725"/>
            <a:ext cx="1556425" cy="40856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0203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Picture 3"/>
          <p:cNvPicPr>
            <a:picLocks noChangeAspect="1"/>
          </p:cNvPicPr>
          <p:nvPr/>
        </p:nvPicPr>
        <p:blipFill>
          <a:blip r:embed="rId3" cstate="print"/>
          <a:stretch>
            <a:fillRect/>
          </a:stretch>
        </p:blipFill>
        <p:spPr>
          <a:xfrm>
            <a:off x="296795" y="3707741"/>
            <a:ext cx="7105492" cy="2181511"/>
          </a:xfrm>
          <a:prstGeom prst="rect">
            <a:avLst/>
          </a:prstGeom>
        </p:spPr>
      </p:pic>
      <p:sp>
        <p:nvSpPr>
          <p:cNvPr id="5" name="TextBox 4"/>
          <p:cNvSpPr txBox="1"/>
          <p:nvPr/>
        </p:nvSpPr>
        <p:spPr>
          <a:xfrm>
            <a:off x="728677" y="3247860"/>
            <a:ext cx="6824304" cy="707886"/>
          </a:xfrm>
          <a:prstGeom prst="rect">
            <a:avLst/>
          </a:prstGeom>
          <a:noFill/>
        </p:spPr>
        <p:txBody>
          <a:bodyPr wrap="none" rtlCol="0">
            <a:spAutoFit/>
          </a:bodyPr>
          <a:lstStyle/>
          <a:p>
            <a:r>
              <a:rPr lang="en-US" sz="4000" dirty="0" smtClean="0"/>
              <a:t>A: </a:t>
            </a:r>
            <a:r>
              <a:rPr lang="en-US" sz="4000" dirty="0" err="1" smtClean="0"/>
              <a:t>Temas</a:t>
            </a:r>
            <a:r>
              <a:rPr lang="en-US" sz="4000" dirty="0" smtClean="0"/>
              <a:t> Eden </a:t>
            </a:r>
            <a:r>
              <a:rPr lang="en-US" sz="4000" dirty="0" err="1" smtClean="0"/>
              <a:t>Yüzey</a:t>
            </a:r>
            <a:r>
              <a:rPr lang="tr-TR" sz="4000" dirty="0" smtClean="0"/>
              <a:t> Alanı</a:t>
            </a:r>
            <a:endParaRPr lang="tr-TR" sz="4000" dirty="0"/>
          </a:p>
        </p:txBody>
      </p:sp>
      <p:pic>
        <p:nvPicPr>
          <p:cNvPr id="6" name="Picture 3"/>
          <p:cNvPicPr>
            <a:picLocks noChangeAspect="1" noChangeArrowheads="1"/>
          </p:cNvPicPr>
          <p:nvPr/>
        </p:nvPicPr>
        <p:blipFill>
          <a:blip r:embed="rId4" cstate="print"/>
          <a:srcRect b="10508"/>
          <a:stretch>
            <a:fillRect/>
          </a:stretch>
        </p:blipFill>
        <p:spPr bwMode="auto">
          <a:xfrm>
            <a:off x="1634865" y="927944"/>
            <a:ext cx="4066162" cy="2243036"/>
          </a:xfrm>
          <a:prstGeom prst="rect">
            <a:avLst/>
          </a:prstGeom>
          <a:noFill/>
          <a:ln w="9525">
            <a:noFill/>
            <a:miter lim="800000"/>
            <a:headEnd/>
            <a:tailEnd/>
          </a:ln>
        </p:spPr>
      </p:pic>
      <p:sp>
        <p:nvSpPr>
          <p:cNvPr id="8" name="1 Başlık"/>
          <p:cNvSpPr txBox="1">
            <a:spLocks/>
          </p:cNvSpPr>
          <p:nvPr/>
        </p:nvSpPr>
        <p:spPr>
          <a:xfrm>
            <a:off x="0" y="0"/>
            <a:ext cx="969264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1" i="0" u="none" strike="noStrike" kern="1200" cap="none" spc="-50" normalizeH="0" baseline="0" noProof="0" dirty="0" smtClean="0">
                <a:ln>
                  <a:noFill/>
                </a:ln>
                <a:solidFill>
                  <a:schemeClr val="accent1"/>
                </a:solidFill>
                <a:effectLst/>
                <a:uLnTx/>
                <a:uFillTx/>
                <a:latin typeface="+mj-lt"/>
                <a:ea typeface="+mj-ea"/>
                <a:cs typeface="+mj-cs"/>
              </a:rPr>
              <a:t>Katılarda Basınç: Hangi</a:t>
            </a:r>
            <a:r>
              <a:rPr kumimoji="0" lang="tr-TR" sz="4400" b="1" i="0" u="none" strike="noStrike" kern="1200" cap="none" spc="-50" normalizeH="0" noProof="0" dirty="0" smtClean="0">
                <a:ln>
                  <a:noFill/>
                </a:ln>
                <a:solidFill>
                  <a:schemeClr val="accent1"/>
                </a:solidFill>
                <a:effectLst/>
                <a:uLnTx/>
                <a:uFillTx/>
                <a:latin typeface="+mj-lt"/>
                <a:ea typeface="+mj-ea"/>
                <a:cs typeface="+mj-cs"/>
              </a:rPr>
              <a:t> Alan?</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73534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en-US" sz="3200" dirty="0" err="1" smtClean="0"/>
              <a:t>Kitabın</a:t>
            </a:r>
            <a:r>
              <a:rPr lang="en-US" sz="3200" dirty="0" smtClean="0"/>
              <a:t> </a:t>
            </a:r>
            <a:r>
              <a:rPr lang="tr-TR" sz="3200" dirty="0" err="1" smtClean="0"/>
              <a:t>h</a:t>
            </a:r>
            <a:r>
              <a:rPr lang="en-US" sz="3200" dirty="0" err="1" smtClean="0"/>
              <a:t>angi</a:t>
            </a:r>
            <a:r>
              <a:rPr lang="en-US" sz="3200" dirty="0" smtClean="0"/>
              <a:t> </a:t>
            </a:r>
            <a:r>
              <a:rPr lang="tr-TR" sz="3200" dirty="0" err="1" smtClean="0"/>
              <a:t>y</a:t>
            </a:r>
            <a:r>
              <a:rPr lang="en-US" sz="3200" dirty="0" err="1" smtClean="0"/>
              <a:t>üzü</a:t>
            </a:r>
            <a:r>
              <a:rPr lang="en-US" sz="3200" dirty="0" smtClean="0"/>
              <a:t> </a:t>
            </a:r>
            <a:r>
              <a:rPr lang="tr-TR" sz="3200" dirty="0" err="1" smtClean="0"/>
              <a:t>s</a:t>
            </a:r>
            <a:r>
              <a:rPr lang="en-US" sz="3200" dirty="0" err="1" smtClean="0"/>
              <a:t>üngere</a:t>
            </a:r>
            <a:r>
              <a:rPr lang="en-US" sz="3200" dirty="0" smtClean="0"/>
              <a:t> </a:t>
            </a:r>
            <a:r>
              <a:rPr lang="tr-TR" sz="3200" dirty="0" err="1" smtClean="0"/>
              <a:t>d</a:t>
            </a:r>
            <a:r>
              <a:rPr lang="en-US" sz="3200" dirty="0" smtClean="0"/>
              <a:t>aha </a:t>
            </a:r>
            <a:r>
              <a:rPr lang="tr-TR" sz="3200" dirty="0" err="1" smtClean="0"/>
              <a:t>f</a:t>
            </a:r>
            <a:r>
              <a:rPr lang="en-US" sz="3200" dirty="0" err="1" smtClean="0"/>
              <a:t>azla</a:t>
            </a:r>
            <a:r>
              <a:rPr lang="en-US" sz="3200" dirty="0" smtClean="0"/>
              <a:t> </a:t>
            </a:r>
            <a:r>
              <a:rPr lang="tr-TR" sz="3200" dirty="0" err="1" smtClean="0"/>
              <a:t>b</a:t>
            </a:r>
            <a:r>
              <a:rPr lang="en-US" sz="3200" dirty="0" err="1" smtClean="0"/>
              <a:t>atar</a:t>
            </a:r>
            <a:r>
              <a:rPr lang="en-US" sz="3200" dirty="0" smtClean="0"/>
              <a:t>?</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4" name="AutoShape 2" descr="Türkçe sözlük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Picture 4"/>
          <p:cNvPicPr>
            <a:picLocks noChangeAspect="1"/>
          </p:cNvPicPr>
          <p:nvPr/>
        </p:nvPicPr>
        <p:blipFill>
          <a:blip r:embed="rId3" cstate="print"/>
          <a:stretch>
            <a:fillRect/>
          </a:stretch>
        </p:blipFill>
        <p:spPr>
          <a:xfrm>
            <a:off x="4354166" y="1793935"/>
            <a:ext cx="3312368" cy="4679377"/>
          </a:xfrm>
          <a:prstGeom prst="rect">
            <a:avLst/>
          </a:prstGeom>
        </p:spPr>
      </p:pic>
      <p:sp>
        <p:nvSpPr>
          <p:cNvPr id="7" name="Title 1"/>
          <p:cNvSpPr txBox="1">
            <a:spLocks/>
          </p:cNvSpPr>
          <p:nvPr/>
        </p:nvSpPr>
        <p:spPr>
          <a:xfrm>
            <a:off x="-1" y="232230"/>
            <a:ext cx="12192001" cy="680936"/>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noProof="0" dirty="0" smtClean="0">
                <a:solidFill>
                  <a:schemeClr val="accent1"/>
                </a:solidFill>
                <a:latin typeface="+mj-lt"/>
                <a:ea typeface="+mj-ea"/>
                <a:cs typeface="+mj-cs"/>
              </a:rPr>
              <a:t>Katılarda basınç: </a:t>
            </a:r>
            <a:r>
              <a:rPr lang="tr-TR" sz="3200" b="1" spc="-50" noProof="0" dirty="0" smtClean="0">
                <a:solidFill>
                  <a:schemeClr val="accent1"/>
                </a:solidFill>
                <a:latin typeface="+mj-lt"/>
                <a:ea typeface="+mj-ea"/>
                <a:cs typeface="+mj-cs"/>
              </a:rPr>
              <a:t>Hangi Yüzü Daha Fazla Batar?</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6" name="Picture 1"/>
          <p:cNvPicPr>
            <a:picLocks noChangeAspect="1"/>
          </p:cNvPicPr>
          <p:nvPr/>
        </p:nvPicPr>
        <p:blipFill>
          <a:blip r:embed="rId4" cstate="print"/>
          <a:srcRect b="16592"/>
          <a:stretch>
            <a:fillRect/>
          </a:stretch>
        </p:blipFill>
        <p:spPr>
          <a:xfrm>
            <a:off x="306843" y="2923394"/>
            <a:ext cx="3652679" cy="2387907"/>
          </a:xfrm>
          <a:prstGeom prst="rect">
            <a:avLst/>
          </a:prstGeom>
        </p:spPr>
      </p:pic>
      <p:sp>
        <p:nvSpPr>
          <p:cNvPr id="1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4450108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nce bisiklet teker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2725" y="3904343"/>
            <a:ext cx="3717429" cy="219165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0" y="0"/>
            <a:ext cx="12192000" cy="1303506"/>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Katılarda Basınç: </a:t>
            </a:r>
            <a:r>
              <a:rPr lang="tr-TR" sz="3200" b="1" spc="-50" dirty="0" smtClean="0">
                <a:solidFill>
                  <a:schemeClr val="accent1"/>
                </a:solidFill>
                <a:latin typeface="+mj-lt"/>
                <a:ea typeface="+mj-ea"/>
                <a:cs typeface="+mj-cs"/>
              </a:rPr>
              <a:t>Hangi Bisikleti Kumda Daha Rahat Sürebiliriz?</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4754" name="AutoShape 2"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4756" name="AutoShape 4"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4757" name="Picture 5" descr="C:\Users\hp\Desktop\indir.jpg"/>
          <p:cNvPicPr>
            <a:picLocks noChangeAspect="1" noChangeArrowheads="1"/>
          </p:cNvPicPr>
          <p:nvPr/>
        </p:nvPicPr>
        <p:blipFill>
          <a:blip r:embed="rId4" cstate="print"/>
          <a:srcRect/>
          <a:stretch>
            <a:fillRect/>
          </a:stretch>
        </p:blipFill>
        <p:spPr bwMode="auto">
          <a:xfrm>
            <a:off x="284096" y="1352211"/>
            <a:ext cx="3571317" cy="2675040"/>
          </a:xfrm>
          <a:prstGeom prst="rect">
            <a:avLst/>
          </a:prstGeom>
          <a:noFill/>
        </p:spPr>
      </p:pic>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8082998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0"/>
            <a:ext cx="12192000" cy="914400"/>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Katılarda Basınç: </a:t>
            </a:r>
            <a:r>
              <a:rPr lang="tr-TR" sz="3200" b="1" spc="-50" dirty="0" smtClean="0">
                <a:solidFill>
                  <a:schemeClr val="accent1"/>
                </a:solidFill>
                <a:latin typeface="+mj-lt"/>
                <a:ea typeface="+mj-ea"/>
                <a:cs typeface="+mj-cs"/>
              </a:rPr>
              <a:t>Hangi Bıçak Daha iyi Keser?</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4754" name="AutoShape 2"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4756" name="AutoShape 4"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8" name="Picture 2" descr="hangi bıçak daha iyi keser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372" y="1730341"/>
            <a:ext cx="4278547" cy="28723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İ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2797" y="1541368"/>
            <a:ext cx="3633747" cy="36337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808299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0"/>
            <a:ext cx="12192000" cy="914400"/>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Katılarda Basınç: </a:t>
            </a:r>
            <a:r>
              <a:rPr lang="tr-TR" sz="3200" b="1" spc="-50" dirty="0" smtClean="0">
                <a:solidFill>
                  <a:schemeClr val="accent1"/>
                </a:solidFill>
                <a:latin typeface="+mj-lt"/>
                <a:ea typeface="+mj-ea"/>
                <a:cs typeface="+mj-cs"/>
              </a:rPr>
              <a:t>Hangi Çivi Daha Rahat Batar?</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4754" name="AutoShape 2"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4756" name="AutoShape 4"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 name="Picture 2" descr="çivi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347" y="950567"/>
            <a:ext cx="6120680" cy="500783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8082998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0"/>
            <a:ext cx="12192000" cy="914400"/>
          </a:xfrm>
          <a:prstGeom prst="rect">
            <a:avLst/>
          </a:prstGeom>
        </p:spPr>
        <p:txBody>
          <a:bodyPr vert="horz" lIns="91440" tIns="27432" rIns="91440" bIns="45720" rtlCol="0" anchor="b">
            <a:normAutofit fontScale="925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Katılarda Basınç: </a:t>
            </a:r>
            <a:r>
              <a:rPr lang="tr-TR" sz="3200" b="1" spc="-50" dirty="0" smtClean="0">
                <a:solidFill>
                  <a:schemeClr val="accent1"/>
                </a:solidFill>
                <a:latin typeface="+mj-lt"/>
                <a:ea typeface="+mj-ea"/>
                <a:cs typeface="+mj-cs"/>
              </a:rPr>
              <a:t>Hangi Ayakkabı ile Karda Daha Rahat Yürünür?</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4754" name="AutoShape 2"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4756" name="AutoShape 4" descr="ince tekerlekli bisiklet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 name="Picture 4"/>
          <p:cNvPicPr>
            <a:picLocks noChangeAspect="1"/>
          </p:cNvPicPr>
          <p:nvPr/>
        </p:nvPicPr>
        <p:blipFill>
          <a:blip r:embed="rId3" cstate="print"/>
          <a:stretch>
            <a:fillRect/>
          </a:stretch>
        </p:blipFill>
        <p:spPr>
          <a:xfrm>
            <a:off x="3622647" y="3106006"/>
            <a:ext cx="3900094" cy="2901055"/>
          </a:xfrm>
          <a:prstGeom prst="rect">
            <a:avLst/>
          </a:prstGeom>
        </p:spPr>
      </p:pic>
      <p:pic>
        <p:nvPicPr>
          <p:cNvPr id="8" name="Picture 7"/>
          <p:cNvPicPr>
            <a:picLocks noChangeAspect="1"/>
          </p:cNvPicPr>
          <p:nvPr/>
        </p:nvPicPr>
        <p:blipFill>
          <a:blip r:embed="rId4" cstate="print"/>
          <a:stretch>
            <a:fillRect/>
          </a:stretch>
        </p:blipFill>
        <p:spPr>
          <a:xfrm>
            <a:off x="482324" y="1407429"/>
            <a:ext cx="3271517" cy="2619821"/>
          </a:xfrm>
          <a:prstGeom prst="rect">
            <a:avLst/>
          </a:prstGeom>
        </p:spPr>
      </p:pic>
      <p:pic>
        <p:nvPicPr>
          <p:cNvPr id="9" name="Picture 3"/>
          <p:cNvPicPr>
            <a:picLocks noChangeAspect="1"/>
          </p:cNvPicPr>
          <p:nvPr/>
        </p:nvPicPr>
        <p:blipFill>
          <a:blip r:embed="rId5" cstate="print"/>
          <a:stretch>
            <a:fillRect/>
          </a:stretch>
        </p:blipFill>
        <p:spPr>
          <a:xfrm>
            <a:off x="1400884" y="929222"/>
            <a:ext cx="4570046" cy="5386914"/>
          </a:xfrm>
          <a:prstGeom prst="rect">
            <a:avLst/>
          </a:prstGeom>
        </p:spPr>
      </p:pic>
      <p:sp>
        <p:nvSpPr>
          <p:cNvPr id="12"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80829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stretch>
            <a:fillRect/>
          </a:stretch>
        </p:blipFill>
        <p:spPr>
          <a:xfrm>
            <a:off x="505837" y="1587923"/>
            <a:ext cx="6192725" cy="3777530"/>
          </a:xfrm>
          <a:prstGeom prst="rect">
            <a:avLst/>
          </a:prstGeom>
        </p:spPr>
      </p:pic>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Title 1"/>
          <p:cNvSpPr txBox="1">
            <a:spLocks/>
          </p:cNvSpPr>
          <p:nvPr/>
        </p:nvSpPr>
        <p:spPr>
          <a:xfrm>
            <a:off x="0" y="0"/>
            <a:ext cx="1219200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8"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4250779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Title 1"/>
          <p:cNvSpPr txBox="1">
            <a:spLocks/>
          </p:cNvSpPr>
          <p:nvPr/>
        </p:nvSpPr>
        <p:spPr>
          <a:xfrm>
            <a:off x="0" y="0"/>
            <a:ext cx="1219200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6" name="Picture 3"/>
          <p:cNvPicPr>
            <a:picLocks noChangeAspect="1" noChangeArrowheads="1"/>
          </p:cNvPicPr>
          <p:nvPr/>
        </p:nvPicPr>
        <p:blipFill>
          <a:blip r:embed="rId3" cstate="print"/>
          <a:srcRect b="10508"/>
          <a:stretch>
            <a:fillRect/>
          </a:stretch>
        </p:blipFill>
        <p:spPr bwMode="auto">
          <a:xfrm>
            <a:off x="389107" y="845490"/>
            <a:ext cx="4124527" cy="2275233"/>
          </a:xfrm>
          <a:prstGeom prst="rect">
            <a:avLst/>
          </a:prstGeom>
          <a:noFill/>
          <a:ln w="9525">
            <a:noFill/>
            <a:miter lim="800000"/>
            <a:headEnd/>
            <a:tailEnd/>
          </a:ln>
        </p:spPr>
      </p:pic>
      <p:sp>
        <p:nvSpPr>
          <p:cNvPr id="9" name="TextBox 5"/>
          <p:cNvSpPr txBox="1"/>
          <p:nvPr/>
        </p:nvSpPr>
        <p:spPr>
          <a:xfrm>
            <a:off x="0" y="5127299"/>
            <a:ext cx="8540885" cy="1730701"/>
          </a:xfrm>
          <a:prstGeom prst="rect">
            <a:avLst/>
          </a:prstGeom>
          <a:solidFill>
            <a:schemeClr val="bg1"/>
          </a:solidFill>
          <a:ln w="28575">
            <a:noFill/>
          </a:ln>
        </p:spPr>
        <p:txBody>
          <a:bodyPr vert="horz" wrap="square" lIns="91440" tIns="45720" rIns="91440" bIns="45720" rtlCol="0">
            <a:normAutofit fontScale="92500" lnSpcReduction="20000"/>
          </a:bodyPr>
          <a:lstStyle/>
          <a:p>
            <a:r>
              <a:rPr lang="tr-TR" sz="2800" dirty="0" smtClean="0">
                <a:solidFill>
                  <a:schemeClr val="accent1">
                    <a:lumMod val="75000"/>
                  </a:schemeClr>
                </a:solidFill>
              </a:rPr>
              <a:t>P: </a:t>
            </a:r>
            <a:r>
              <a:rPr lang="tr-TR" sz="2800" spc="10" dirty="0" smtClean="0">
                <a:solidFill>
                  <a:schemeClr val="tx1">
                    <a:lumMod val="65000"/>
                    <a:lumOff val="35000"/>
                  </a:schemeClr>
                </a:solidFill>
              </a:rPr>
              <a:t>İki yüzey arasındaki </a:t>
            </a:r>
            <a:r>
              <a:rPr lang="tr-TR" sz="2800" spc="10" dirty="0" smtClean="0">
                <a:solidFill>
                  <a:schemeClr val="accent1">
                    <a:lumMod val="75000"/>
                  </a:schemeClr>
                </a:solidFill>
              </a:rPr>
              <a:t>basınç</a:t>
            </a:r>
          </a:p>
          <a:p>
            <a:r>
              <a:rPr lang="tr-TR" sz="2800" dirty="0" smtClean="0">
                <a:solidFill>
                  <a:schemeClr val="accent1">
                    <a:lumMod val="75000"/>
                  </a:schemeClr>
                </a:solidFill>
              </a:rPr>
              <a:t>h: </a:t>
            </a:r>
            <a:r>
              <a:rPr lang="tr-TR" sz="2800" spc="10" dirty="0" smtClean="0">
                <a:solidFill>
                  <a:schemeClr val="accent1">
                    <a:lumMod val="75000"/>
                  </a:schemeClr>
                </a:solidFill>
              </a:rPr>
              <a:t>Derinlik</a:t>
            </a:r>
          </a:p>
          <a:p>
            <a:r>
              <a:rPr lang="tr-TR" sz="2800" dirty="0" smtClean="0">
                <a:solidFill>
                  <a:schemeClr val="accent1">
                    <a:lumMod val="75000"/>
                  </a:schemeClr>
                </a:solidFill>
              </a:rPr>
              <a:t>d: </a:t>
            </a:r>
            <a:r>
              <a:rPr lang="tr-TR" sz="2800" spc="10" dirty="0" smtClean="0">
                <a:solidFill>
                  <a:schemeClr val="accent1">
                    <a:lumMod val="75000"/>
                  </a:schemeClr>
                </a:solidFill>
              </a:rPr>
              <a:t>Sıvının yoğunluğu</a:t>
            </a:r>
          </a:p>
          <a:p>
            <a:r>
              <a:rPr lang="tr-TR" sz="2800" spc="10" dirty="0" smtClean="0">
                <a:solidFill>
                  <a:schemeClr val="accent1">
                    <a:lumMod val="75000"/>
                  </a:schemeClr>
                </a:solidFill>
              </a:rPr>
              <a:t>g: Yer çekim ivmesi</a:t>
            </a:r>
          </a:p>
          <a:p>
            <a:r>
              <a:rPr lang="tr-TR" sz="2800" spc="10" dirty="0" smtClean="0">
                <a:solidFill>
                  <a:schemeClr val="tx1">
                    <a:lumMod val="65000"/>
                    <a:lumOff val="35000"/>
                  </a:schemeClr>
                </a:solidFill>
              </a:rPr>
              <a:t>  </a:t>
            </a:r>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105476" name="Picture 4"/>
          <p:cNvPicPr>
            <a:picLocks noChangeAspect="1" noChangeArrowheads="1"/>
          </p:cNvPicPr>
          <p:nvPr/>
        </p:nvPicPr>
        <p:blipFill>
          <a:blip r:embed="rId4" cstate="print"/>
          <a:srcRect/>
          <a:stretch>
            <a:fillRect/>
          </a:stretch>
        </p:blipFill>
        <p:spPr bwMode="auto">
          <a:xfrm>
            <a:off x="237173" y="3114675"/>
            <a:ext cx="5895975" cy="1847850"/>
          </a:xfrm>
          <a:prstGeom prst="rect">
            <a:avLst/>
          </a:prstGeom>
          <a:noFill/>
          <a:ln w="9525">
            <a:noFill/>
            <a:miter lim="800000"/>
            <a:headEnd/>
            <a:tailEnd/>
          </a:ln>
        </p:spPr>
      </p:pic>
      <p:pic>
        <p:nvPicPr>
          <p:cNvPr id="11" name="Picture 4"/>
          <p:cNvPicPr>
            <a:picLocks noChangeAspect="1"/>
          </p:cNvPicPr>
          <p:nvPr/>
        </p:nvPicPr>
        <p:blipFill>
          <a:blip r:embed="rId5" cstate="print"/>
          <a:stretch>
            <a:fillRect/>
          </a:stretch>
        </p:blipFill>
        <p:spPr>
          <a:xfrm>
            <a:off x="4315838" y="1112520"/>
            <a:ext cx="2679322" cy="1966932"/>
          </a:xfrm>
          <a:prstGeom prst="rect">
            <a:avLst/>
          </a:prstGeom>
        </p:spPr>
      </p:pic>
      <p:sp>
        <p:nvSpPr>
          <p:cNvPr id="12"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endParaRPr lang="tr-TR" sz="2600" spc="10" dirty="0" smtClean="0">
              <a:solidFill>
                <a:schemeClr val="tx1">
                  <a:lumMod val="75000"/>
                  <a:lumOff val="25000"/>
                </a:schemeClr>
              </a:solidFill>
            </a:endParaRP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42507792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17252" cy="868983"/>
          </a:xfrm>
        </p:spPr>
        <p:txBody>
          <a:bodyPr/>
          <a:lstStyle/>
          <a:p>
            <a:r>
              <a:rPr lang="tr-TR" dirty="0" smtClean="0"/>
              <a:t>Kazanımlar</a:t>
            </a:r>
            <a:endParaRPr lang="tr-TR" dirty="0"/>
          </a:p>
        </p:txBody>
      </p:sp>
      <p:sp>
        <p:nvSpPr>
          <p:cNvPr id="3" name="Content Placeholder 2"/>
          <p:cNvSpPr>
            <a:spLocks noGrp="1"/>
          </p:cNvSpPr>
          <p:nvPr>
            <p:ph idx="1"/>
          </p:nvPr>
        </p:nvSpPr>
        <p:spPr>
          <a:xfrm>
            <a:off x="0" y="1055240"/>
            <a:ext cx="10995660" cy="5802760"/>
          </a:xfrm>
        </p:spPr>
        <p:txBody>
          <a:bodyPr>
            <a:normAutofit/>
          </a:bodyPr>
          <a:lstStyle/>
          <a:p>
            <a:pPr marL="82296" indent="0">
              <a:buNone/>
            </a:pPr>
            <a:r>
              <a:rPr lang="tr-TR" dirty="0" smtClean="0">
                <a:solidFill>
                  <a:schemeClr val="tx1"/>
                </a:solidFill>
              </a:rPr>
              <a:t>10.2.1.1. Basınç ve basınç kuvveti kavramlarının katı, durgun sıvı ve gazlarda bağlı olduğu değişkenleri açıklar.</a:t>
            </a:r>
          </a:p>
          <a:p>
            <a:pPr marL="82296" indent="0">
              <a:buNone/>
            </a:pPr>
            <a:r>
              <a:rPr lang="tr-TR" dirty="0" smtClean="0">
                <a:solidFill>
                  <a:schemeClr val="tx1"/>
                </a:solidFill>
              </a:rPr>
              <a:t>	a)Öğrencilerin, günlük hayattan basıncın hayatımıza etkilerine örnekler vermeleri 	sağlanır. Basıncın hal değişimine etkileri vurgulanır. </a:t>
            </a:r>
          </a:p>
          <a:p>
            <a:pPr marL="82296" indent="0">
              <a:buNone/>
            </a:pPr>
            <a:r>
              <a:rPr lang="tr-TR" dirty="0" smtClean="0">
                <a:solidFill>
                  <a:schemeClr val="tx1"/>
                </a:solidFill>
              </a:rPr>
              <a:t>	b)Katı ve durgun sıvı basıncı ve basınç kuvveti ile ilgili matematiksel modeller 	verilir. Bileşenlerine ayırma ve matematiksel hesaplamalara girilmez.</a:t>
            </a:r>
          </a:p>
          <a:p>
            <a:pPr marL="82296" indent="0">
              <a:buNone/>
            </a:pPr>
            <a:r>
              <a:rPr lang="tr-TR" dirty="0" smtClean="0">
                <a:solidFill>
                  <a:schemeClr val="tx1"/>
                </a:solidFill>
              </a:rPr>
              <a:t>	c) </a:t>
            </a:r>
            <a:r>
              <a:rPr lang="tr-TR" dirty="0" err="1" smtClean="0">
                <a:solidFill>
                  <a:schemeClr val="tx1"/>
                </a:solidFill>
              </a:rPr>
              <a:t>Torricelli</a:t>
            </a:r>
            <a:r>
              <a:rPr lang="tr-TR" dirty="0" smtClean="0">
                <a:solidFill>
                  <a:schemeClr val="tx1"/>
                </a:solidFill>
              </a:rPr>
              <a:t> deneyi açıklanır ve kılcallık ile farkı belirtilir.</a:t>
            </a:r>
          </a:p>
          <a:p>
            <a:pPr marL="82296" indent="0">
              <a:buNone/>
            </a:pPr>
            <a:r>
              <a:rPr lang="tr-TR" dirty="0" smtClean="0">
                <a:solidFill>
                  <a:schemeClr val="tx1"/>
                </a:solidFill>
              </a:rPr>
              <a:t>	ç) Basınç etkisiyle çalışan ölçüm aletlerinden barometre, altimetre, manometre ve 	</a:t>
            </a:r>
            <a:r>
              <a:rPr lang="tr-TR" dirty="0" err="1" smtClean="0">
                <a:solidFill>
                  <a:schemeClr val="tx1"/>
                </a:solidFill>
              </a:rPr>
              <a:t>batimetre</a:t>
            </a:r>
            <a:r>
              <a:rPr lang="tr-TR" dirty="0" smtClean="0">
                <a:solidFill>
                  <a:schemeClr val="tx1"/>
                </a:solidFill>
              </a:rPr>
              <a:t> hakkında bilgi verilir.</a:t>
            </a:r>
          </a:p>
          <a:p>
            <a:pPr marL="82296" indent="0">
              <a:buNone/>
            </a:pPr>
            <a:r>
              <a:rPr lang="tr-TR" dirty="0" smtClean="0">
                <a:solidFill>
                  <a:schemeClr val="tx1"/>
                </a:solidFill>
              </a:rPr>
              <a:t>	d) </a:t>
            </a:r>
            <a:r>
              <a:rPr lang="tr-TR" dirty="0" err="1" smtClean="0">
                <a:solidFill>
                  <a:schemeClr val="tx1"/>
                </a:solidFill>
              </a:rPr>
              <a:t>Pascal</a:t>
            </a:r>
            <a:r>
              <a:rPr lang="tr-TR" dirty="0" smtClean="0">
                <a:solidFill>
                  <a:schemeClr val="tx1"/>
                </a:solidFill>
              </a:rPr>
              <a:t> Prensibi’ne değinilir. Gaz basıncı ve </a:t>
            </a:r>
            <a:r>
              <a:rPr lang="tr-TR" dirty="0" err="1" smtClean="0">
                <a:solidFill>
                  <a:schemeClr val="tx1"/>
                </a:solidFill>
              </a:rPr>
              <a:t>Pascal</a:t>
            </a:r>
            <a:r>
              <a:rPr lang="tr-TR" dirty="0" smtClean="0">
                <a:solidFill>
                  <a:schemeClr val="tx1"/>
                </a:solidFill>
              </a:rPr>
              <a:t> Prensibi ile ilgili 	matematiksel  modeller verilmez.</a:t>
            </a:r>
            <a:endParaRPr lang="tr-TR" dirty="0">
              <a:solidFill>
                <a:schemeClr val="tx1"/>
              </a:solidFill>
            </a:endParaRP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249678" y="1369181"/>
            <a:ext cx="5372910" cy="2440819"/>
          </a:xfrm>
          <a:prstGeom prst="rect">
            <a:avLst/>
          </a:prstGeom>
          <a:solidFill>
            <a:schemeClr val="bg1"/>
          </a:solidFill>
          <a:ln w="28575">
            <a:noFill/>
          </a:ln>
        </p:spPr>
        <p:txBody>
          <a:bodyPr vert="horz" wrap="square" lIns="91440" tIns="45720" rIns="91440" bIns="45720" rtlCol="0">
            <a:normAutofit/>
          </a:bodyPr>
          <a:lstStyle/>
          <a:p>
            <a:r>
              <a:rPr lang="tr-TR" sz="3200" dirty="0" smtClean="0"/>
              <a:t>Su dolu, ağzı açık bir şişeye 3 farklı seviyede delikler açarsak, deliklerden su akar mı?</a:t>
            </a:r>
            <a:r>
              <a:rPr lang="tr-TR" sz="2400" dirty="0" smtClean="0"/>
              <a:t> </a:t>
            </a:r>
          </a:p>
          <a:p>
            <a:endParaRPr lang="tr-TR" sz="2400" dirty="0" smtClean="0"/>
          </a:p>
          <a:p>
            <a:endParaRPr lang="tr-TR" sz="3200" dirty="0" smtClean="0"/>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Title 1"/>
          <p:cNvSpPr txBox="1">
            <a:spLocks/>
          </p:cNvSpPr>
          <p:nvPr/>
        </p:nvSpPr>
        <p:spPr>
          <a:xfrm>
            <a:off x="0" y="0"/>
            <a:ext cx="1219200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Su Akar mı? </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106498" name="Picture 2"/>
          <p:cNvPicPr>
            <a:picLocks noChangeAspect="1" noChangeArrowheads="1"/>
          </p:cNvPicPr>
          <p:nvPr/>
        </p:nvPicPr>
        <p:blipFill>
          <a:blip r:embed="rId3" cstate="print"/>
          <a:srcRect/>
          <a:stretch>
            <a:fillRect/>
          </a:stretch>
        </p:blipFill>
        <p:spPr bwMode="auto">
          <a:xfrm>
            <a:off x="5210276" y="1197516"/>
            <a:ext cx="2494030" cy="5124450"/>
          </a:xfrm>
          <a:prstGeom prst="rect">
            <a:avLst/>
          </a:prstGeom>
          <a:noFill/>
          <a:ln w="9525">
            <a:noFill/>
            <a:miter lim="800000"/>
            <a:headEnd/>
            <a:tailEnd/>
          </a:ln>
        </p:spPr>
      </p:pic>
      <p:sp>
        <p:nvSpPr>
          <p:cNvPr id="10" name="9 Dikdörtgen"/>
          <p:cNvSpPr/>
          <p:nvPr/>
        </p:nvSpPr>
        <p:spPr>
          <a:xfrm>
            <a:off x="182880" y="4082534"/>
            <a:ext cx="4678680" cy="1077218"/>
          </a:xfrm>
          <a:prstGeom prst="rect">
            <a:avLst/>
          </a:prstGeom>
        </p:spPr>
        <p:txBody>
          <a:bodyPr wrap="square">
            <a:spAutoFit/>
          </a:bodyPr>
          <a:lstStyle/>
          <a:p>
            <a:r>
              <a:rPr lang="tr-TR" sz="3200" dirty="0" smtClean="0"/>
              <a:t>Hangisinden en çok akar?</a:t>
            </a:r>
          </a:p>
        </p:txBody>
      </p:sp>
      <p:sp>
        <p:nvSpPr>
          <p:cNvPr id="11"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4250779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Title 1"/>
          <p:cNvSpPr txBox="1">
            <a:spLocks/>
          </p:cNvSpPr>
          <p:nvPr/>
        </p:nvSpPr>
        <p:spPr>
          <a:xfrm>
            <a:off x="0" y="0"/>
            <a:ext cx="12192000" cy="817123"/>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Su Akar mı? </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6" name="Pressure Demo- Water Column.mp4">
            <a:hlinkClick r:id="" action="ppaction://media"/>
          </p:cNvPr>
          <p:cNvPicPr>
            <a:picLocks noRot="1" noChangeAspect="1"/>
          </p:cNvPicPr>
          <p:nvPr>
            <a:videoFile r:link="rId1"/>
          </p:nvPr>
        </p:nvPicPr>
        <p:blipFill>
          <a:blip r:embed="rId4" cstate="print"/>
          <a:stretch>
            <a:fillRect/>
          </a:stretch>
        </p:blipFill>
        <p:spPr>
          <a:xfrm>
            <a:off x="262802" y="1335971"/>
            <a:ext cx="7153998" cy="4024124"/>
          </a:xfrm>
          <a:prstGeom prst="rect">
            <a:avLst/>
          </a:prstGeom>
        </p:spPr>
      </p:pic>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42507792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tr-TR" sz="3200" dirty="0" smtClean="0"/>
              <a:t>Su dolu, ağzı kapalı bir şişeye delik açarsak, delikten su akar mı?</a:t>
            </a:r>
            <a:r>
              <a:rPr lang="tr-TR" sz="2400" dirty="0" smtClean="0"/>
              <a:t>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1026" name="Picture 2" descr="şişeden su akar mı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1218" y="2455487"/>
            <a:ext cx="3759202" cy="39565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 y="1"/>
            <a:ext cx="7509753" cy="797668"/>
          </a:xfrm>
          <a:prstGeom prst="rect">
            <a:avLst/>
          </a:prstGeom>
        </p:spPr>
        <p:txBody>
          <a:bodyPr vert="horz" lIns="91440" tIns="27432" rIns="91440" bIns="45720" rtlCol="0" anchor="b">
            <a:normAutofit fontScale="775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5100" b="1" spc="-50" dirty="0" smtClean="0">
                <a:solidFill>
                  <a:schemeClr val="accent1"/>
                </a:solidFill>
                <a:latin typeface="+mj-lt"/>
                <a:ea typeface="+mj-ea"/>
                <a:cs typeface="+mj-cs"/>
              </a:rPr>
              <a:t>Sıvılarda Basınç: </a:t>
            </a:r>
            <a:r>
              <a:rPr lang="tr-TR" sz="4400" b="1" spc="-50" dirty="0" smtClean="0">
                <a:solidFill>
                  <a:schemeClr val="accent1"/>
                </a:solidFill>
                <a:latin typeface="+mj-lt"/>
                <a:ea typeface="+mj-ea"/>
                <a:cs typeface="+mj-cs"/>
              </a:rPr>
              <a:t>Su Akar Mı?</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5"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1322961"/>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a:t>
            </a:r>
            <a:r>
              <a:rPr lang="tr-TR" sz="3600" b="1" spc="-50" dirty="0" smtClean="0">
                <a:solidFill>
                  <a:schemeClr val="accent1"/>
                </a:solidFill>
                <a:latin typeface="+mj-lt"/>
                <a:ea typeface="+mj-ea"/>
                <a:cs typeface="+mj-cs"/>
              </a:rPr>
              <a:t>A, B, C, D Noktalarındaki Basınçları Sıralayalım.</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 name="TextBox 9"/>
          <p:cNvSpPr txBox="1"/>
          <p:nvPr/>
        </p:nvSpPr>
        <p:spPr>
          <a:xfrm>
            <a:off x="215228" y="4619779"/>
            <a:ext cx="7143515" cy="1569660"/>
          </a:xfrm>
          <a:prstGeom prst="rect">
            <a:avLst/>
          </a:prstGeom>
          <a:noFill/>
        </p:spPr>
        <p:txBody>
          <a:bodyPr wrap="square" rtlCol="0">
            <a:spAutoFit/>
          </a:bodyPr>
          <a:lstStyle/>
          <a:p>
            <a:r>
              <a:rPr lang="en-US" sz="3200" dirty="0" err="1" smtClean="0"/>
              <a:t>Kabın</a:t>
            </a:r>
            <a:r>
              <a:rPr lang="en-US" sz="3200" dirty="0" smtClean="0"/>
              <a:t> </a:t>
            </a:r>
            <a:r>
              <a:rPr lang="en-US" sz="3200" dirty="0" err="1" smtClean="0"/>
              <a:t>şeklinden</a:t>
            </a:r>
            <a:r>
              <a:rPr lang="en-US" sz="3200" dirty="0" smtClean="0"/>
              <a:t> </a:t>
            </a:r>
            <a:r>
              <a:rPr lang="en-US" sz="3200" dirty="0" err="1" smtClean="0"/>
              <a:t>bağımsızdır</a:t>
            </a:r>
            <a:r>
              <a:rPr lang="en-US" sz="3200" dirty="0" smtClean="0"/>
              <a:t>.</a:t>
            </a:r>
          </a:p>
          <a:p>
            <a:r>
              <a:rPr lang="en-US" sz="3200" dirty="0" smtClean="0"/>
              <a:t>Su </a:t>
            </a:r>
            <a:r>
              <a:rPr lang="en-US" sz="3200" dirty="0" err="1" smtClean="0"/>
              <a:t>kütlesinin</a:t>
            </a:r>
            <a:r>
              <a:rPr lang="en-US" sz="3200" dirty="0" smtClean="0"/>
              <a:t> </a:t>
            </a:r>
            <a:r>
              <a:rPr lang="en-US" sz="3200" dirty="0" err="1" smtClean="0"/>
              <a:t>üzerinde</a:t>
            </a:r>
            <a:r>
              <a:rPr lang="en-US" sz="3200" dirty="0" smtClean="0"/>
              <a:t> </a:t>
            </a:r>
            <a:r>
              <a:rPr lang="en-US" sz="3200" dirty="0" err="1" smtClean="0"/>
              <a:t>olmasına</a:t>
            </a:r>
            <a:r>
              <a:rPr lang="en-US" sz="3200" dirty="0" smtClean="0"/>
              <a:t> </a:t>
            </a:r>
            <a:r>
              <a:rPr lang="en-US" sz="3200" dirty="0" err="1" smtClean="0"/>
              <a:t>gerek</a:t>
            </a:r>
            <a:r>
              <a:rPr lang="en-US" sz="3200" dirty="0" smtClean="0"/>
              <a:t> </a:t>
            </a:r>
            <a:r>
              <a:rPr lang="en-US" sz="3200" dirty="0" err="1" smtClean="0"/>
              <a:t>yok</a:t>
            </a:r>
            <a:r>
              <a:rPr lang="en-US" sz="3200" dirty="0" smtClean="0"/>
              <a:t>.</a:t>
            </a:r>
            <a:endParaRPr lang="tr-TR" sz="3200" dirty="0"/>
          </a:p>
        </p:txBody>
      </p:sp>
      <p:pic>
        <p:nvPicPr>
          <p:cNvPr id="8" name="Picture 2" descr="sıvı basınç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1629" y="1930991"/>
            <a:ext cx="3028950" cy="1905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1322961"/>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a:t>
            </a:r>
            <a:r>
              <a:rPr lang="tr-TR" sz="3600" b="1" spc="-50" dirty="0" smtClean="0">
                <a:solidFill>
                  <a:schemeClr val="accent1"/>
                </a:solidFill>
                <a:latin typeface="+mj-lt"/>
                <a:ea typeface="+mj-ea"/>
                <a:cs typeface="+mj-cs"/>
              </a:rPr>
              <a:t>A, B, C, D Noktalarındaki Basınçları Sıralayalım.</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 name="TextBox 9"/>
          <p:cNvSpPr txBox="1"/>
          <p:nvPr/>
        </p:nvSpPr>
        <p:spPr>
          <a:xfrm>
            <a:off x="379239" y="5391213"/>
            <a:ext cx="6875001" cy="1077218"/>
          </a:xfrm>
          <a:prstGeom prst="rect">
            <a:avLst/>
          </a:prstGeom>
          <a:noFill/>
        </p:spPr>
        <p:txBody>
          <a:bodyPr wrap="square" rtlCol="0">
            <a:spAutoFit/>
          </a:bodyPr>
          <a:lstStyle/>
          <a:p>
            <a:r>
              <a:rPr lang="tr-TR" sz="3200" dirty="0" smtClean="0"/>
              <a:t>Aynı derinlikteki noktalarda, basınçlar eşittir.</a:t>
            </a:r>
            <a:endParaRPr lang="tr-TR" sz="3200" dirty="0"/>
          </a:p>
        </p:txBody>
      </p:sp>
      <p:pic>
        <p:nvPicPr>
          <p:cNvPr id="133122" name="Picture 2" descr="C:\Users\hp\Desktop\bileşik kap.jpg"/>
          <p:cNvPicPr>
            <a:picLocks noChangeAspect="1" noChangeArrowheads="1"/>
          </p:cNvPicPr>
          <p:nvPr/>
        </p:nvPicPr>
        <p:blipFill>
          <a:blip r:embed="rId3" cstate="print"/>
          <a:srcRect r="42344"/>
          <a:stretch>
            <a:fillRect/>
          </a:stretch>
        </p:blipFill>
        <p:spPr bwMode="auto">
          <a:xfrm>
            <a:off x="770571" y="1492794"/>
            <a:ext cx="3945346" cy="3550920"/>
          </a:xfrm>
          <a:prstGeom prst="rect">
            <a:avLst/>
          </a:prstGeom>
          <a:noFill/>
        </p:spPr>
      </p:pic>
      <p:cxnSp>
        <p:nvCxnSpPr>
          <p:cNvPr id="10" name="9 Düz Bağlayıcı"/>
          <p:cNvCxnSpPr/>
          <p:nvPr/>
        </p:nvCxnSpPr>
        <p:spPr>
          <a:xfrm>
            <a:off x="975360" y="3214914"/>
            <a:ext cx="3383280" cy="1524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1" name="10 Metin kutusu"/>
          <p:cNvSpPr txBox="1"/>
          <p:nvPr/>
        </p:nvSpPr>
        <p:spPr>
          <a:xfrm>
            <a:off x="1402080" y="2711994"/>
            <a:ext cx="685800" cy="609600"/>
          </a:xfrm>
          <a:prstGeom prst="rect">
            <a:avLst/>
          </a:prstGeom>
          <a:no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tabLst/>
            </a:pPr>
            <a:r>
              <a:rPr kumimoji="0" lang="tr-TR" sz="2600" b="1" i="0" u="none" strike="noStrike" kern="1200" cap="none" spc="10" normalizeH="0" baseline="0" noProof="0" dirty="0" smtClean="0">
                <a:ln>
                  <a:noFill/>
                </a:ln>
                <a:effectLst/>
                <a:uLnTx/>
                <a:uFillTx/>
                <a:latin typeface="+mn-lt"/>
                <a:ea typeface="+mn-ea"/>
                <a:cs typeface="+mn-cs"/>
              </a:rPr>
              <a:t>A</a:t>
            </a:r>
          </a:p>
        </p:txBody>
      </p:sp>
      <p:sp>
        <p:nvSpPr>
          <p:cNvPr id="12" name="11 Metin kutusu"/>
          <p:cNvSpPr txBox="1"/>
          <p:nvPr/>
        </p:nvSpPr>
        <p:spPr>
          <a:xfrm>
            <a:off x="2225040" y="2727234"/>
            <a:ext cx="685800" cy="609600"/>
          </a:xfrm>
          <a:prstGeom prst="rect">
            <a:avLst/>
          </a:prstGeom>
          <a:no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tabLst/>
            </a:pPr>
            <a:r>
              <a:rPr lang="tr-TR" sz="2600" b="1" spc="10" dirty="0" smtClean="0"/>
              <a:t>B</a:t>
            </a:r>
            <a:endParaRPr kumimoji="0" lang="tr-TR" sz="2600" b="1" i="0" u="none" strike="noStrike" kern="1200" cap="none" spc="10" normalizeH="0" baseline="0" noProof="0" dirty="0" smtClean="0">
              <a:ln>
                <a:noFill/>
              </a:ln>
              <a:effectLst/>
              <a:uLnTx/>
              <a:uFillTx/>
              <a:latin typeface="+mn-lt"/>
              <a:ea typeface="+mn-ea"/>
              <a:cs typeface="+mn-cs"/>
            </a:endParaRPr>
          </a:p>
        </p:txBody>
      </p:sp>
      <p:sp>
        <p:nvSpPr>
          <p:cNvPr id="14" name="13 Metin kutusu"/>
          <p:cNvSpPr txBox="1"/>
          <p:nvPr/>
        </p:nvSpPr>
        <p:spPr>
          <a:xfrm>
            <a:off x="2926080" y="2727234"/>
            <a:ext cx="685800" cy="609600"/>
          </a:xfrm>
          <a:prstGeom prst="rect">
            <a:avLst/>
          </a:prstGeom>
          <a:no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tabLst/>
            </a:pPr>
            <a:r>
              <a:rPr lang="tr-TR" sz="2600" b="1" spc="10" noProof="0" dirty="0" smtClean="0"/>
              <a:t>C</a:t>
            </a:r>
            <a:endParaRPr kumimoji="0" lang="tr-TR" sz="2600" b="1" i="0" u="none" strike="noStrike" kern="1200" cap="none" spc="10" normalizeH="0" baseline="0" noProof="0" dirty="0" smtClean="0">
              <a:ln>
                <a:noFill/>
              </a:ln>
              <a:effectLst/>
              <a:uLnTx/>
              <a:uFillTx/>
              <a:latin typeface="+mn-lt"/>
              <a:ea typeface="+mn-ea"/>
              <a:cs typeface="+mn-cs"/>
            </a:endParaRPr>
          </a:p>
        </p:txBody>
      </p:sp>
      <p:sp>
        <p:nvSpPr>
          <p:cNvPr id="15" name="14 Metin kutusu"/>
          <p:cNvSpPr txBox="1"/>
          <p:nvPr/>
        </p:nvSpPr>
        <p:spPr>
          <a:xfrm>
            <a:off x="3764280" y="2696754"/>
            <a:ext cx="685800" cy="609600"/>
          </a:xfrm>
          <a:prstGeom prst="rect">
            <a:avLst/>
          </a:prstGeom>
          <a:no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tabLst/>
            </a:pPr>
            <a:r>
              <a:rPr lang="tr-TR" sz="2600" b="1" spc="10" noProof="0" dirty="0" smtClean="0"/>
              <a:t>D</a:t>
            </a:r>
            <a:endParaRPr kumimoji="0" lang="tr-TR" sz="2600" b="1" i="0" u="none" strike="noStrike" kern="1200" cap="none" spc="10" normalizeH="0" baseline="0" noProof="0" dirty="0" smtClean="0">
              <a:ln>
                <a:noFill/>
              </a:ln>
              <a:effectLst/>
              <a:uLnTx/>
              <a:uFillTx/>
              <a:latin typeface="+mn-lt"/>
              <a:ea typeface="+mn-ea"/>
              <a:cs typeface="+mn-cs"/>
            </a:endParaRPr>
          </a:p>
        </p:txBody>
      </p:sp>
      <p:sp>
        <p:nvSpPr>
          <p:cNvPr id="1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1322961"/>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a:t>
            </a:r>
            <a:r>
              <a:rPr lang="tr-TR" sz="3600" b="1" spc="-50" dirty="0" smtClean="0">
                <a:solidFill>
                  <a:schemeClr val="accent1"/>
                </a:solidFill>
                <a:latin typeface="+mj-lt"/>
                <a:ea typeface="+mj-ea"/>
                <a:cs typeface="+mj-cs"/>
              </a:rPr>
              <a:t>Su Kaplarının Tabanlarındaki Basınçları Sıralayalım.</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5" name="Picture 5"/>
          <p:cNvPicPr>
            <a:picLocks noChangeAspect="1"/>
          </p:cNvPicPr>
          <p:nvPr/>
        </p:nvPicPr>
        <p:blipFill>
          <a:blip r:embed="rId3" cstate="print"/>
          <a:stretch>
            <a:fillRect/>
          </a:stretch>
        </p:blipFill>
        <p:spPr>
          <a:xfrm>
            <a:off x="442527" y="2480040"/>
            <a:ext cx="6901702" cy="1885205"/>
          </a:xfrm>
          <a:prstGeom prst="rect">
            <a:avLst/>
          </a:prstGeom>
        </p:spPr>
      </p:pic>
      <p:sp>
        <p:nvSpPr>
          <p:cNvPr id="7" name="TextBox 9"/>
          <p:cNvSpPr txBox="1"/>
          <p:nvPr/>
        </p:nvSpPr>
        <p:spPr>
          <a:xfrm>
            <a:off x="897399" y="5040693"/>
            <a:ext cx="5758308" cy="1077218"/>
          </a:xfrm>
          <a:prstGeom prst="rect">
            <a:avLst/>
          </a:prstGeom>
          <a:noFill/>
        </p:spPr>
        <p:txBody>
          <a:bodyPr wrap="none" rtlCol="0">
            <a:spAutoFit/>
          </a:bodyPr>
          <a:lstStyle/>
          <a:p>
            <a:r>
              <a:rPr lang="en-US" sz="3200" dirty="0" err="1" smtClean="0"/>
              <a:t>Kabın</a:t>
            </a:r>
            <a:r>
              <a:rPr lang="en-US" sz="3200" dirty="0" smtClean="0"/>
              <a:t> </a:t>
            </a:r>
            <a:r>
              <a:rPr lang="en-US" sz="3200" dirty="0" err="1" smtClean="0"/>
              <a:t>şeklinden</a:t>
            </a:r>
            <a:r>
              <a:rPr lang="en-US" sz="3200" dirty="0" smtClean="0"/>
              <a:t> </a:t>
            </a:r>
            <a:r>
              <a:rPr lang="en-US" sz="3200" dirty="0" err="1" smtClean="0"/>
              <a:t>bağımsızdır</a:t>
            </a:r>
            <a:r>
              <a:rPr lang="en-US" sz="3200" dirty="0" smtClean="0"/>
              <a:t>.</a:t>
            </a:r>
          </a:p>
          <a:p>
            <a:r>
              <a:rPr lang="en-US" sz="3200" dirty="0" err="1" smtClean="0"/>
              <a:t>Tüm</a:t>
            </a:r>
            <a:r>
              <a:rPr lang="en-US" sz="3200" dirty="0" smtClean="0"/>
              <a:t> </a:t>
            </a:r>
            <a:r>
              <a:rPr lang="en-US" sz="3200" dirty="0" err="1" smtClean="0"/>
              <a:t>basınçlar</a:t>
            </a:r>
            <a:r>
              <a:rPr lang="en-US" sz="3200" dirty="0" smtClean="0"/>
              <a:t> </a:t>
            </a:r>
            <a:r>
              <a:rPr lang="en-US" sz="3200" dirty="0" err="1" smtClean="0"/>
              <a:t>eşittir</a:t>
            </a:r>
            <a:r>
              <a:rPr lang="en-US" sz="3200" dirty="0" smtClean="0"/>
              <a:t>.</a:t>
            </a:r>
            <a:endParaRPr lang="tr-TR" sz="3200" dirty="0"/>
          </a:p>
        </p:txBody>
      </p:sp>
      <p:sp>
        <p:nvSpPr>
          <p:cNvPr id="1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875489"/>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Sıvılarda Basınç: </a:t>
            </a:r>
            <a:r>
              <a:rPr lang="tr-TR" sz="3600" b="1" spc="-50" dirty="0" smtClean="0">
                <a:solidFill>
                  <a:schemeClr val="accent1"/>
                </a:solidFill>
                <a:latin typeface="+mj-lt"/>
                <a:ea typeface="+mj-ea"/>
                <a:cs typeface="+mj-cs"/>
              </a:rPr>
              <a:t>Grafikleri Çizelim.</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5" name="Picture 4"/>
          <p:cNvPicPr>
            <a:picLocks noChangeAspect="1"/>
          </p:cNvPicPr>
          <p:nvPr/>
        </p:nvPicPr>
        <p:blipFill>
          <a:blip r:embed="rId3" cstate="print"/>
          <a:stretch>
            <a:fillRect/>
          </a:stretch>
        </p:blipFill>
        <p:spPr>
          <a:xfrm>
            <a:off x="317537" y="1220964"/>
            <a:ext cx="5742124" cy="4343257"/>
          </a:xfrm>
          <a:prstGeom prst="rect">
            <a:avLst/>
          </a:prstGeom>
        </p:spPr>
      </p:pic>
      <p:pic>
        <p:nvPicPr>
          <p:cNvPr id="9" name="Picture 2" descr="İ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129202"/>
            <a:ext cx="6334582" cy="44739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Sıvılarda Basınç: </a:t>
            </a:r>
            <a:r>
              <a:rPr lang="tr-TR" dirty="0" err="1" smtClean="0"/>
              <a:t>Pascal</a:t>
            </a:r>
            <a:r>
              <a:rPr lang="tr-TR" dirty="0" smtClean="0"/>
              <a:t> Prensibi</a:t>
            </a:r>
            <a:endParaRPr lang="tr-TR" dirty="0"/>
          </a:p>
        </p:txBody>
      </p:sp>
      <p:pic>
        <p:nvPicPr>
          <p:cNvPr id="132098" name="Picture 2"/>
          <p:cNvPicPr>
            <a:picLocks noChangeAspect="1" noChangeArrowheads="1"/>
          </p:cNvPicPr>
          <p:nvPr/>
        </p:nvPicPr>
        <p:blipFill>
          <a:blip r:embed="rId3" cstate="print"/>
          <a:srcRect l="10542" t="23125" r="44715" b="51042"/>
          <a:stretch>
            <a:fillRect/>
          </a:stretch>
        </p:blipFill>
        <p:spPr bwMode="auto">
          <a:xfrm>
            <a:off x="411480" y="1554480"/>
            <a:ext cx="7089304" cy="2301240"/>
          </a:xfrm>
          <a:prstGeom prst="rect">
            <a:avLst/>
          </a:prstGeom>
          <a:noFill/>
          <a:ln w="9525">
            <a:noFill/>
            <a:miter lim="800000"/>
            <a:headEnd/>
            <a:tailEnd/>
          </a:ln>
        </p:spPr>
      </p:pic>
      <p:sp>
        <p:nvSpPr>
          <p:cNvPr id="11" name="TextBox 3"/>
          <p:cNvSpPr txBox="1"/>
          <p:nvPr/>
        </p:nvSpPr>
        <p:spPr>
          <a:xfrm>
            <a:off x="227112" y="4416896"/>
            <a:ext cx="6966168" cy="1200329"/>
          </a:xfrm>
          <a:prstGeom prst="rect">
            <a:avLst/>
          </a:prstGeom>
          <a:noFill/>
        </p:spPr>
        <p:txBody>
          <a:bodyPr wrap="square" rtlCol="0">
            <a:spAutoFit/>
          </a:bodyPr>
          <a:lstStyle/>
          <a:p>
            <a:r>
              <a:rPr lang="tr-TR" sz="2400" dirty="0" smtClean="0"/>
              <a:t>Bir kaptaki sıvının yüzeyine uygulanan basınç, sıvının temas ettiği tüm noktalara aynen ve dik olarak iletilir</a:t>
            </a:r>
            <a:r>
              <a:rPr lang="tr-TR" sz="2000" dirty="0" smtClean="0"/>
              <a:t>. </a:t>
            </a:r>
            <a:endParaRPr lang="tr-TR" sz="2000" dirty="0"/>
          </a:p>
        </p:txBody>
      </p:sp>
      <p:sp>
        <p:nvSpPr>
          <p:cNvPr id="14"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accent1">
                    <a:lumMod val="75000"/>
                  </a:schemeClr>
                </a:solidFill>
              </a:rPr>
              <a:t>Pascal</a:t>
            </a:r>
            <a:r>
              <a:rPr lang="tr-TR" sz="2600" spc="10" dirty="0" smtClean="0">
                <a:solidFill>
                  <a:schemeClr val="accent1">
                    <a:lumMod val="7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12192000" cy="731519"/>
          </a:xfrm>
          <a:prstGeom prst="rect">
            <a:avLst/>
          </a:prstGeom>
        </p:spPr>
        <p:txBody>
          <a:bodyPr vert="horz" lIns="91440" tIns="27432" rIns="91440" bIns="45720" rtlCol="0" anchor="b">
            <a:normAutofit fontScale="77500" lnSpcReduction="2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Sıvılarda Basınç: Fare ve Fil Nasıl Dengede Kalabilir? </a:t>
            </a:r>
            <a:endParaRPr lang="tr-TR" dirty="0"/>
          </a:p>
        </p:txBody>
      </p:sp>
      <p:pic>
        <p:nvPicPr>
          <p:cNvPr id="134146" name="Picture 2" descr="C:\Users\hp\Desktop\58.jpg"/>
          <p:cNvPicPr>
            <a:picLocks noChangeAspect="1" noChangeArrowheads="1"/>
          </p:cNvPicPr>
          <p:nvPr/>
        </p:nvPicPr>
        <p:blipFill>
          <a:blip r:embed="rId3" cstate="print"/>
          <a:srcRect/>
          <a:stretch>
            <a:fillRect/>
          </a:stretch>
        </p:blipFill>
        <p:spPr bwMode="auto">
          <a:xfrm>
            <a:off x="789939" y="1281430"/>
            <a:ext cx="5560495" cy="4159250"/>
          </a:xfrm>
          <a:prstGeom prst="rect">
            <a:avLst/>
          </a:prstGeom>
          <a:noFill/>
        </p:spPr>
      </p:pic>
      <p:sp>
        <p:nvSpPr>
          <p:cNvPr id="8"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accent1">
                    <a:lumMod val="75000"/>
                  </a:schemeClr>
                </a:solidFill>
              </a:rPr>
              <a:t>Pascal</a:t>
            </a:r>
            <a:r>
              <a:rPr lang="tr-TR" sz="2600" spc="10" dirty="0" smtClean="0">
                <a:solidFill>
                  <a:schemeClr val="accent1">
                    <a:lumMod val="7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1219200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Sıvılarda Basınç: Hidrolik lift</a:t>
            </a:r>
            <a:endParaRPr lang="tr-TR" dirty="0"/>
          </a:p>
        </p:txBody>
      </p:sp>
      <p:pic>
        <p:nvPicPr>
          <p:cNvPr id="135170" name="Picture 2" descr="C:\Users\hp\Desktop\hidrolik-lift.jpg"/>
          <p:cNvPicPr>
            <a:picLocks noChangeAspect="1" noChangeArrowheads="1"/>
          </p:cNvPicPr>
          <p:nvPr/>
        </p:nvPicPr>
        <p:blipFill>
          <a:blip r:embed="rId3" cstate="print"/>
          <a:srcRect/>
          <a:stretch>
            <a:fillRect/>
          </a:stretch>
        </p:blipFill>
        <p:spPr bwMode="auto">
          <a:xfrm>
            <a:off x="0" y="952819"/>
            <a:ext cx="4715509" cy="2609841"/>
          </a:xfrm>
          <a:prstGeom prst="rect">
            <a:avLst/>
          </a:prstGeom>
          <a:noFill/>
        </p:spPr>
      </p:pic>
      <p:pic>
        <p:nvPicPr>
          <p:cNvPr id="135171" name="Picture 3" descr="C:\Users\hp\Desktop\indir (1).jpg"/>
          <p:cNvPicPr>
            <a:picLocks noChangeAspect="1" noChangeArrowheads="1"/>
          </p:cNvPicPr>
          <p:nvPr/>
        </p:nvPicPr>
        <p:blipFill>
          <a:blip r:embed="rId4" cstate="print"/>
          <a:srcRect/>
          <a:stretch>
            <a:fillRect/>
          </a:stretch>
        </p:blipFill>
        <p:spPr bwMode="auto">
          <a:xfrm>
            <a:off x="2396808" y="3642482"/>
            <a:ext cx="4430712" cy="2989735"/>
          </a:xfrm>
          <a:prstGeom prst="rect">
            <a:avLst/>
          </a:prstGeom>
          <a:noFill/>
        </p:spPr>
      </p:pic>
      <p:pic>
        <p:nvPicPr>
          <p:cNvPr id="8" name="Picture 3"/>
          <p:cNvPicPr>
            <a:picLocks noChangeAspect="1"/>
          </p:cNvPicPr>
          <p:nvPr/>
        </p:nvPicPr>
        <p:blipFill>
          <a:blip r:embed="rId5" cstate="print"/>
          <a:stretch>
            <a:fillRect/>
          </a:stretch>
        </p:blipFill>
        <p:spPr>
          <a:xfrm>
            <a:off x="2881341" y="972765"/>
            <a:ext cx="4570046" cy="5386914"/>
          </a:xfrm>
          <a:prstGeom prst="rect">
            <a:avLst/>
          </a:prstGeom>
        </p:spPr>
      </p:pic>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accent1">
                    <a:lumMod val="75000"/>
                  </a:schemeClr>
                </a:solidFill>
              </a:rPr>
              <a:t>Pascal</a:t>
            </a:r>
            <a:r>
              <a:rPr lang="tr-TR" sz="2600" spc="10" dirty="0" smtClean="0">
                <a:solidFill>
                  <a:schemeClr val="accent1">
                    <a:lumMod val="7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83477"/>
          </a:xfrm>
        </p:spPr>
        <p:txBody>
          <a:bodyPr/>
          <a:lstStyle/>
          <a:p>
            <a:r>
              <a:rPr lang="tr-TR" dirty="0" smtClean="0"/>
              <a:t>Geçen Haftanın Özeti</a:t>
            </a:r>
            <a:endParaRPr lang="tr-TR" dirty="0"/>
          </a:p>
        </p:txBody>
      </p:sp>
      <p:sp>
        <p:nvSpPr>
          <p:cNvPr id="3" name="İçerik Yer Tutucusu 2"/>
          <p:cNvSpPr>
            <a:spLocks noGrp="1"/>
          </p:cNvSpPr>
          <p:nvPr>
            <p:ph idx="1"/>
          </p:nvPr>
        </p:nvSpPr>
        <p:spPr>
          <a:xfrm>
            <a:off x="1586593" y="5715910"/>
            <a:ext cx="5111750" cy="597805"/>
          </a:xfrm>
        </p:spPr>
        <p:txBody>
          <a:bodyPr/>
          <a:lstStyle/>
          <a:p>
            <a:pPr marL="0" indent="0">
              <a:buNone/>
            </a:pPr>
            <a:r>
              <a:rPr lang="tr-TR" sz="3200" b="1" dirty="0" smtClean="0">
                <a:solidFill>
                  <a:schemeClr val="tx1"/>
                </a:solidFill>
              </a:rPr>
              <a:t>B </a:t>
            </a:r>
            <a:r>
              <a:rPr lang="tr-TR" sz="3200" b="1" dirty="0">
                <a:solidFill>
                  <a:schemeClr val="tx1"/>
                </a:solidFill>
              </a:rPr>
              <a:t>~ I/d</a:t>
            </a:r>
          </a:p>
          <a:p>
            <a:pPr marL="0" indent="0">
              <a:buNone/>
            </a:pPr>
            <a:endParaRPr lang="tr-TR" dirty="0" smtClean="0"/>
          </a:p>
          <a:p>
            <a:pPr marL="0" indent="0">
              <a:buNone/>
            </a:pPr>
            <a:endParaRPr lang="tr-TR" dirty="0"/>
          </a:p>
          <a:p>
            <a:pPr marL="0" indent="0">
              <a:buNone/>
            </a:pPr>
            <a:endParaRPr lang="tr-TR" dirty="0"/>
          </a:p>
        </p:txBody>
      </p:sp>
      <p:pic>
        <p:nvPicPr>
          <p:cNvPr id="4"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68" t="18403" r="42519" b="36821"/>
          <a:stretch/>
        </p:blipFill>
        <p:spPr bwMode="auto">
          <a:xfrm>
            <a:off x="3223897" y="3573603"/>
            <a:ext cx="3146421" cy="1767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Cemre\Desktop\HTB1yIiSJVXXXXczXXXXq6xXFXXX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660" y="1189890"/>
            <a:ext cx="2735854" cy="19150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598" t="39273" r="46818" b="25662"/>
          <a:stretch/>
        </p:blipFill>
        <p:spPr bwMode="auto">
          <a:xfrm>
            <a:off x="6639765" y="4170223"/>
            <a:ext cx="2311484" cy="1656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7435" t="41624" r="10649" b="27987"/>
          <a:stretch/>
        </p:blipFill>
        <p:spPr bwMode="auto">
          <a:xfrm>
            <a:off x="9433258" y="4284246"/>
            <a:ext cx="1797408" cy="1557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descr="C:\Users\Cemre\Desktop\RESİ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5824" y="1194313"/>
            <a:ext cx="3298690" cy="18301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Cemre\Desktop\1f7878dea7278fb976a04c3aa912c8b527e5833c.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923" y="3356949"/>
            <a:ext cx="2160906" cy="21554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Cemre\Desktop\northern lights aurora borealis 3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97052" y="1120541"/>
            <a:ext cx="2169348" cy="2060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956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875489"/>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a:t>
            </a:r>
            <a:r>
              <a:rPr lang="tr-TR" sz="3600" b="1" spc="-50" dirty="0" smtClean="0">
                <a:solidFill>
                  <a:schemeClr val="accent1"/>
                </a:solidFill>
                <a:latin typeface="+mj-lt"/>
                <a:ea typeface="+mj-ea"/>
                <a:cs typeface="+mj-cs"/>
              </a:rPr>
              <a:t>Atmosfer Basıncı</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7" name="Picture 3"/>
          <p:cNvPicPr>
            <a:picLocks noChangeAspect="1"/>
          </p:cNvPicPr>
          <p:nvPr/>
        </p:nvPicPr>
        <p:blipFill>
          <a:blip r:embed="rId3" cstate="print"/>
          <a:stretch>
            <a:fillRect/>
          </a:stretch>
        </p:blipFill>
        <p:spPr>
          <a:xfrm>
            <a:off x="0" y="1175514"/>
            <a:ext cx="3173233" cy="2618273"/>
          </a:xfrm>
          <a:prstGeom prst="rect">
            <a:avLst/>
          </a:prstGeom>
        </p:spPr>
      </p:pic>
      <p:pic>
        <p:nvPicPr>
          <p:cNvPr id="8" name="Picture 7"/>
          <p:cNvPicPr>
            <a:picLocks noChangeAspect="1"/>
          </p:cNvPicPr>
          <p:nvPr/>
        </p:nvPicPr>
        <p:blipFill>
          <a:blip r:embed="rId4" cstate="print"/>
          <a:stretch>
            <a:fillRect/>
          </a:stretch>
        </p:blipFill>
        <p:spPr>
          <a:xfrm>
            <a:off x="3610351" y="974053"/>
            <a:ext cx="4085195" cy="3307650"/>
          </a:xfrm>
          <a:prstGeom prst="rect">
            <a:avLst/>
          </a:prstGeom>
        </p:spPr>
      </p:pic>
      <p:sp>
        <p:nvSpPr>
          <p:cNvPr id="10" name="TextBox 8"/>
          <p:cNvSpPr txBox="1"/>
          <p:nvPr/>
        </p:nvSpPr>
        <p:spPr>
          <a:xfrm rot="16200000">
            <a:off x="3245829" y="2918729"/>
            <a:ext cx="1025028" cy="307777"/>
          </a:xfrm>
          <a:prstGeom prst="rect">
            <a:avLst/>
          </a:prstGeom>
          <a:noFill/>
        </p:spPr>
        <p:txBody>
          <a:bodyPr wrap="square" rtlCol="0">
            <a:spAutoFit/>
          </a:bodyPr>
          <a:lstStyle/>
          <a:p>
            <a:r>
              <a:rPr lang="en-US" sz="1400" dirty="0" err="1" smtClean="0"/>
              <a:t>Yükseklik</a:t>
            </a:r>
            <a:endParaRPr lang="tr-TR" sz="1400" dirty="0"/>
          </a:p>
        </p:txBody>
      </p:sp>
      <p:sp>
        <p:nvSpPr>
          <p:cNvPr id="11" name="TextBox 9"/>
          <p:cNvSpPr txBox="1"/>
          <p:nvPr/>
        </p:nvSpPr>
        <p:spPr>
          <a:xfrm rot="16200000">
            <a:off x="6933820" y="2758071"/>
            <a:ext cx="1025028" cy="307777"/>
          </a:xfrm>
          <a:prstGeom prst="rect">
            <a:avLst/>
          </a:prstGeom>
          <a:noFill/>
        </p:spPr>
        <p:txBody>
          <a:bodyPr wrap="square" rtlCol="0">
            <a:spAutoFit/>
          </a:bodyPr>
          <a:lstStyle/>
          <a:p>
            <a:r>
              <a:rPr lang="en-US" sz="1400" dirty="0" err="1" smtClean="0"/>
              <a:t>Yükseklik</a:t>
            </a:r>
            <a:endParaRPr lang="tr-TR" sz="1400" dirty="0"/>
          </a:p>
        </p:txBody>
      </p:sp>
      <p:sp>
        <p:nvSpPr>
          <p:cNvPr id="12" name="TextBox 4"/>
          <p:cNvSpPr txBox="1"/>
          <p:nvPr/>
        </p:nvSpPr>
        <p:spPr>
          <a:xfrm>
            <a:off x="671276" y="5234862"/>
            <a:ext cx="3336843" cy="507831"/>
          </a:xfrm>
          <a:prstGeom prst="rect">
            <a:avLst/>
          </a:prstGeom>
          <a:noFill/>
        </p:spPr>
        <p:txBody>
          <a:bodyPr wrap="square" rtlCol="0">
            <a:spAutoFit/>
          </a:bodyPr>
          <a:lstStyle/>
          <a:p>
            <a:pPr>
              <a:lnSpc>
                <a:spcPct val="150000"/>
              </a:lnSpc>
            </a:pPr>
            <a:r>
              <a:rPr lang="tr-TR" dirty="0" smtClean="0"/>
              <a:t>10 N/cm</a:t>
            </a:r>
            <a:r>
              <a:rPr lang="tr-TR" baseline="30000" dirty="0" smtClean="0"/>
              <a:t>2</a:t>
            </a:r>
          </a:p>
        </p:txBody>
      </p:sp>
      <p:sp>
        <p:nvSpPr>
          <p:cNvPr id="14"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 y="0"/>
            <a:ext cx="12192001" cy="875489"/>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a:t>
            </a:r>
            <a:r>
              <a:rPr lang="tr-TR" sz="3600" b="1" spc="-50" dirty="0" err="1" smtClean="0">
                <a:solidFill>
                  <a:schemeClr val="accent1"/>
                </a:solidFill>
                <a:latin typeface="+mj-lt"/>
                <a:ea typeface="+mj-ea"/>
                <a:cs typeface="+mj-cs"/>
              </a:rPr>
              <a:t>Torricelli</a:t>
            </a:r>
            <a:r>
              <a:rPr lang="tr-TR" sz="3600" b="1" spc="-50" dirty="0" smtClean="0">
                <a:solidFill>
                  <a:schemeClr val="accent1"/>
                </a:solidFill>
                <a:latin typeface="+mj-lt"/>
                <a:ea typeface="+mj-ea"/>
                <a:cs typeface="+mj-cs"/>
              </a:rPr>
              <a:t> Deneyi</a:t>
            </a:r>
            <a:endParaRPr kumimoji="0" lang="tr-TR" sz="36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9" name="Picture 10"/>
          <p:cNvPicPr>
            <a:picLocks noChangeAspect="1"/>
          </p:cNvPicPr>
          <p:nvPr/>
        </p:nvPicPr>
        <p:blipFill>
          <a:blip r:embed="rId3" cstate="print"/>
          <a:srcRect b="16083"/>
          <a:stretch>
            <a:fillRect/>
          </a:stretch>
        </p:blipFill>
        <p:spPr>
          <a:xfrm>
            <a:off x="256217" y="1013736"/>
            <a:ext cx="3416624" cy="2444117"/>
          </a:xfrm>
          <a:prstGeom prst="rect">
            <a:avLst/>
          </a:prstGeom>
        </p:spPr>
      </p:pic>
      <p:pic>
        <p:nvPicPr>
          <p:cNvPr id="108546" name="Picture 2" descr="Kılcallık Nedir Görsel"/>
          <p:cNvPicPr>
            <a:picLocks noChangeAspect="1" noChangeArrowheads="1"/>
          </p:cNvPicPr>
          <p:nvPr/>
        </p:nvPicPr>
        <p:blipFill>
          <a:blip r:embed="rId4" cstate="print"/>
          <a:srcRect/>
          <a:stretch>
            <a:fillRect/>
          </a:stretch>
        </p:blipFill>
        <p:spPr bwMode="auto">
          <a:xfrm>
            <a:off x="4018429" y="2172341"/>
            <a:ext cx="2956966" cy="2460619"/>
          </a:xfrm>
          <a:prstGeom prst="rect">
            <a:avLst/>
          </a:prstGeom>
          <a:noFill/>
        </p:spPr>
      </p:pic>
      <p:sp>
        <p:nvSpPr>
          <p:cNvPr id="13" name="TextBox 6"/>
          <p:cNvSpPr txBox="1"/>
          <p:nvPr/>
        </p:nvSpPr>
        <p:spPr>
          <a:xfrm>
            <a:off x="597507" y="5040693"/>
            <a:ext cx="2880917" cy="584775"/>
          </a:xfrm>
          <a:prstGeom prst="rect">
            <a:avLst/>
          </a:prstGeom>
          <a:noFill/>
        </p:spPr>
        <p:txBody>
          <a:bodyPr wrap="none" rtlCol="0">
            <a:spAutoFit/>
          </a:bodyPr>
          <a:lstStyle/>
          <a:p>
            <a:r>
              <a:rPr lang="en-US" sz="3200" dirty="0" smtClean="0"/>
              <a:t>P</a:t>
            </a:r>
            <a:r>
              <a:rPr lang="en-US" sz="3200" baseline="-25000" dirty="0" smtClean="0"/>
              <a:t>0</a:t>
            </a:r>
            <a:r>
              <a:rPr lang="en-US" sz="3200" dirty="0" smtClean="0"/>
              <a:t> = 76 </a:t>
            </a:r>
            <a:r>
              <a:rPr lang="en-US" sz="3200" dirty="0" err="1" smtClean="0"/>
              <a:t>cmHg</a:t>
            </a:r>
            <a:r>
              <a:rPr lang="en-US" sz="3200" dirty="0" smtClean="0"/>
              <a:t> </a:t>
            </a:r>
            <a:endParaRPr lang="tr-TR" sz="3200" dirty="0"/>
          </a:p>
        </p:txBody>
      </p:sp>
      <p:sp>
        <p:nvSpPr>
          <p:cNvPr id="14" name="TextBox 7"/>
          <p:cNvSpPr txBox="1"/>
          <p:nvPr/>
        </p:nvSpPr>
        <p:spPr>
          <a:xfrm>
            <a:off x="405667" y="5721631"/>
            <a:ext cx="6403695" cy="584775"/>
          </a:xfrm>
          <a:prstGeom prst="rect">
            <a:avLst/>
          </a:prstGeom>
          <a:noFill/>
        </p:spPr>
        <p:txBody>
          <a:bodyPr wrap="square" rtlCol="0">
            <a:spAutoFit/>
          </a:bodyPr>
          <a:lstStyle/>
          <a:p>
            <a:r>
              <a:rPr lang="en-US" sz="3200" dirty="0" smtClean="0"/>
              <a:t>P = </a:t>
            </a:r>
            <a:r>
              <a:rPr lang="en-US" sz="3200" dirty="0" err="1" smtClean="0"/>
              <a:t>hdg</a:t>
            </a:r>
            <a:r>
              <a:rPr lang="en-US" sz="3200" dirty="0" smtClean="0"/>
              <a:t> = 1,013x10</a:t>
            </a:r>
            <a:r>
              <a:rPr lang="en-US" sz="3200" baseline="30000" dirty="0" smtClean="0"/>
              <a:t>5</a:t>
            </a:r>
            <a:r>
              <a:rPr lang="en-US" sz="3200" dirty="0" smtClean="0"/>
              <a:t> Pa = 1 </a:t>
            </a:r>
            <a:r>
              <a:rPr lang="en-US" sz="3200" dirty="0" err="1" smtClean="0"/>
              <a:t>atm</a:t>
            </a:r>
            <a:endParaRPr lang="tr-TR" sz="3200" dirty="0"/>
          </a:p>
        </p:txBody>
      </p:sp>
      <p:sp>
        <p:nvSpPr>
          <p:cNvPr id="15" name="TextBox 3"/>
          <p:cNvSpPr txBox="1"/>
          <p:nvPr/>
        </p:nvSpPr>
        <p:spPr>
          <a:xfrm>
            <a:off x="0" y="3197696"/>
            <a:ext cx="7680960" cy="584775"/>
          </a:xfrm>
          <a:prstGeom prst="rect">
            <a:avLst/>
          </a:prstGeom>
          <a:solidFill>
            <a:schemeClr val="bg1"/>
          </a:solidFill>
        </p:spPr>
        <p:txBody>
          <a:bodyPr wrap="square" rtlCol="0">
            <a:spAutoFit/>
          </a:bodyPr>
          <a:lstStyle/>
          <a:p>
            <a:r>
              <a:rPr lang="tr-TR" sz="3200" b="1" dirty="0" err="1" smtClean="0">
                <a:solidFill>
                  <a:schemeClr val="accent5">
                    <a:lumMod val="60000"/>
                    <a:lumOff val="40000"/>
                  </a:schemeClr>
                </a:solidFill>
              </a:rPr>
              <a:t>Torricelli</a:t>
            </a:r>
            <a:r>
              <a:rPr lang="tr-TR" sz="3200" b="1" dirty="0" smtClean="0">
                <a:solidFill>
                  <a:schemeClr val="accent5">
                    <a:lumMod val="60000"/>
                    <a:lumOff val="40000"/>
                  </a:schemeClr>
                </a:solidFill>
              </a:rPr>
              <a:t> deneyi, kılcallık değildir! </a:t>
            </a:r>
            <a:endParaRPr lang="tr-TR" sz="2800" b="1" dirty="0">
              <a:solidFill>
                <a:schemeClr val="accent5">
                  <a:lumMod val="60000"/>
                  <a:lumOff val="40000"/>
                </a:schemeClr>
              </a:solidFill>
            </a:endParaRPr>
          </a:p>
        </p:txBody>
      </p:sp>
      <p:sp>
        <p:nvSpPr>
          <p:cNvPr id="1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accent1">
                    <a:lumMod val="75000"/>
                  </a:schemeClr>
                </a:solidFill>
              </a:rPr>
              <a:t>Toricelli</a:t>
            </a:r>
            <a:r>
              <a:rPr lang="tr-TR" sz="2600" spc="10" dirty="0" smtClean="0">
                <a:solidFill>
                  <a:schemeClr val="accent1">
                    <a:lumMod val="7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bg/>
                                          </p:spTgt>
                                        </p:tgtEl>
                                        <p:attrNameLst>
                                          <p:attrName>style.visibility</p:attrName>
                                        </p:attrNameLst>
                                      </p:cBhvr>
                                      <p:to>
                                        <p:strVal val="visible"/>
                                      </p:to>
                                    </p:set>
                                    <p:anim calcmode="lin" valueType="num">
                                      <p:cBhvr additive="base">
                                        <p:cTn id="7" dur="500" fill="hold"/>
                                        <p:tgtEl>
                                          <p:spTgt spid="1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 calcmode="lin" valueType="num">
                                      <p:cBhvr additive="base">
                                        <p:cTn id="11"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tr-TR" sz="3200" dirty="0" smtClean="0"/>
              <a:t>Su dolu bir bardağın ağzını karton kağıtla kapatıp, bardağı ters çevirdiğimizde; su dökülür mü</a:t>
            </a:r>
            <a:r>
              <a:rPr lang="en-US" sz="3200" dirty="0" smtClean="0"/>
              <a:t>?</a:t>
            </a:r>
            <a:endParaRPr lang="tr-TR" sz="3200" dirty="0" smtClean="0"/>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Picture 4"/>
          <p:cNvPicPr>
            <a:picLocks noChangeAspect="1"/>
          </p:cNvPicPr>
          <p:nvPr/>
        </p:nvPicPr>
        <p:blipFill>
          <a:blip r:embed="rId3" cstate="print"/>
          <a:srcRect b="13990"/>
          <a:stretch>
            <a:fillRect/>
          </a:stretch>
        </p:blipFill>
        <p:spPr>
          <a:xfrm>
            <a:off x="3501956" y="2723136"/>
            <a:ext cx="4027253" cy="3861322"/>
          </a:xfrm>
          <a:prstGeom prst="rect">
            <a:avLst/>
          </a:prstGeom>
        </p:spPr>
      </p:pic>
      <p:sp>
        <p:nvSpPr>
          <p:cNvPr id="11" name="Title 1"/>
          <p:cNvSpPr txBox="1">
            <a:spLocks/>
          </p:cNvSpPr>
          <p:nvPr/>
        </p:nvSpPr>
        <p:spPr>
          <a:xfrm>
            <a:off x="0" y="1"/>
            <a:ext cx="11322996" cy="797668"/>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Su Dökülür mü?</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78683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Title 1"/>
          <p:cNvSpPr txBox="1">
            <a:spLocks/>
          </p:cNvSpPr>
          <p:nvPr/>
        </p:nvSpPr>
        <p:spPr>
          <a:xfrm>
            <a:off x="0" y="1"/>
            <a:ext cx="11322996" cy="797668"/>
          </a:xfrm>
          <a:prstGeom prst="rect">
            <a:avLst/>
          </a:prstGeom>
        </p:spPr>
        <p:txBody>
          <a:bodyPr vert="horz" lIns="91440" tIns="27432" rIns="91440" bIns="45720" rtlCol="0" anchor="b">
            <a:normAutofit fontScale="775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a:t>
            </a:r>
            <a:r>
              <a:rPr lang="tr-TR" sz="4400" b="1" spc="-50" dirty="0" err="1" smtClean="0">
                <a:solidFill>
                  <a:schemeClr val="accent1"/>
                </a:solidFill>
                <a:latin typeface="+mj-lt"/>
                <a:ea typeface="+mj-ea"/>
                <a:cs typeface="+mj-cs"/>
              </a:rPr>
              <a:t>Civa</a:t>
            </a:r>
            <a:r>
              <a:rPr lang="tr-TR" sz="4400" b="1" spc="-50" dirty="0" smtClean="0">
                <a:solidFill>
                  <a:schemeClr val="accent1"/>
                </a:solidFill>
                <a:latin typeface="+mj-lt"/>
                <a:ea typeface="+mj-ea"/>
                <a:cs typeface="+mj-cs"/>
              </a:rPr>
              <a:t> Yerine Su Kullansaydık?</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6" name="TextBox 3"/>
          <p:cNvSpPr txBox="1"/>
          <p:nvPr/>
        </p:nvSpPr>
        <p:spPr>
          <a:xfrm>
            <a:off x="359594" y="1336452"/>
            <a:ext cx="6138483" cy="1938992"/>
          </a:xfrm>
          <a:prstGeom prst="rect">
            <a:avLst/>
          </a:prstGeom>
          <a:noFill/>
        </p:spPr>
        <p:txBody>
          <a:bodyPr wrap="square" rtlCol="0">
            <a:spAutoFit/>
          </a:bodyPr>
          <a:lstStyle/>
          <a:p>
            <a:r>
              <a:rPr lang="tr-TR" sz="3200" dirty="0" err="1" smtClean="0"/>
              <a:t>d</a:t>
            </a:r>
            <a:r>
              <a:rPr lang="en-US" sz="3200" baseline="-25000" dirty="0" err="1" smtClean="0"/>
              <a:t>civa</a:t>
            </a:r>
            <a:r>
              <a:rPr lang="en-US" sz="3200" dirty="0" smtClean="0"/>
              <a:t> = 13,6 g/cm</a:t>
            </a:r>
            <a:r>
              <a:rPr lang="en-US" sz="3200" baseline="30000" dirty="0" smtClean="0"/>
              <a:t>3 </a:t>
            </a:r>
            <a:r>
              <a:rPr lang="en-US" sz="3200" dirty="0" smtClean="0"/>
              <a:t>    h = 76 cm</a:t>
            </a:r>
            <a:endParaRPr lang="en-US" sz="3200" baseline="30000" dirty="0" smtClean="0"/>
          </a:p>
          <a:p>
            <a:endParaRPr lang="en-US" sz="3200" dirty="0"/>
          </a:p>
          <a:p>
            <a:r>
              <a:rPr lang="tr-TR" sz="3200" dirty="0" err="1" smtClean="0"/>
              <a:t>d</a:t>
            </a:r>
            <a:r>
              <a:rPr lang="en-US" sz="3200" baseline="-25000" dirty="0" err="1" smtClean="0"/>
              <a:t>su</a:t>
            </a:r>
            <a:r>
              <a:rPr lang="en-US" sz="3200" dirty="0" smtClean="0"/>
              <a:t> </a:t>
            </a:r>
            <a:r>
              <a:rPr lang="en-US" sz="3200" dirty="0"/>
              <a:t>= </a:t>
            </a:r>
            <a:r>
              <a:rPr lang="en-US" sz="3200" dirty="0" smtClean="0"/>
              <a:t>1 g/cm</a:t>
            </a:r>
            <a:r>
              <a:rPr lang="en-US" sz="3200" baseline="30000" dirty="0" smtClean="0"/>
              <a:t>3                  </a:t>
            </a:r>
            <a:r>
              <a:rPr lang="en-US" sz="3200" dirty="0" smtClean="0"/>
              <a:t> h = ?</a:t>
            </a:r>
            <a:endParaRPr lang="tr-TR" sz="3200" dirty="0"/>
          </a:p>
          <a:p>
            <a:endParaRPr lang="tr-TR" sz="2400" dirty="0"/>
          </a:p>
        </p:txBody>
      </p:sp>
      <p:sp>
        <p:nvSpPr>
          <p:cNvPr id="7" name="Rectangle 4"/>
          <p:cNvSpPr/>
          <p:nvPr/>
        </p:nvSpPr>
        <p:spPr>
          <a:xfrm>
            <a:off x="333193" y="3708159"/>
            <a:ext cx="5756321" cy="2246769"/>
          </a:xfrm>
          <a:prstGeom prst="rect">
            <a:avLst/>
          </a:prstGeom>
        </p:spPr>
        <p:txBody>
          <a:bodyPr wrap="square">
            <a:spAutoFit/>
          </a:bodyPr>
          <a:lstStyle/>
          <a:p>
            <a:r>
              <a:rPr lang="tr-TR" sz="2800" dirty="0" smtClean="0"/>
              <a:t>1 </a:t>
            </a:r>
            <a:r>
              <a:rPr lang="tr-TR" sz="2800" dirty="0" err="1" smtClean="0"/>
              <a:t>atm</a:t>
            </a:r>
            <a:r>
              <a:rPr lang="tr-TR" sz="2800" dirty="0" smtClean="0"/>
              <a:t> = </a:t>
            </a:r>
            <a:r>
              <a:rPr lang="tr-TR" sz="2800" dirty="0"/>
              <a:t>760  </a:t>
            </a:r>
            <a:r>
              <a:rPr lang="tr-TR" sz="2800" dirty="0" err="1"/>
              <a:t>mmHg</a:t>
            </a:r>
            <a:r>
              <a:rPr lang="tr-TR" sz="2800" dirty="0"/>
              <a:t> </a:t>
            </a:r>
            <a:r>
              <a:rPr lang="tr-TR" sz="2800" dirty="0" smtClean="0"/>
              <a:t>(tor)</a:t>
            </a:r>
            <a:r>
              <a:rPr lang="tr-TR" sz="2800" dirty="0"/>
              <a:t> </a:t>
            </a:r>
            <a:endParaRPr lang="en-US" sz="2800" dirty="0" smtClean="0"/>
          </a:p>
          <a:p>
            <a:r>
              <a:rPr lang="en-US" sz="2800" dirty="0" smtClean="0"/>
              <a:t>	</a:t>
            </a:r>
            <a:r>
              <a:rPr lang="tr-TR" sz="2800" dirty="0" smtClean="0"/>
              <a:t>= </a:t>
            </a:r>
            <a:r>
              <a:rPr lang="tr-TR" sz="2800" dirty="0"/>
              <a:t>101,3 </a:t>
            </a:r>
            <a:r>
              <a:rPr lang="tr-TR" sz="2800" dirty="0" err="1"/>
              <a:t>kPa</a:t>
            </a:r>
            <a:r>
              <a:rPr lang="tr-TR" sz="2800" dirty="0"/>
              <a:t> </a:t>
            </a:r>
            <a:endParaRPr lang="en-US" sz="2800" dirty="0" smtClean="0"/>
          </a:p>
          <a:p>
            <a:r>
              <a:rPr lang="en-US" sz="2800" dirty="0" smtClean="0"/>
              <a:t>	</a:t>
            </a:r>
            <a:r>
              <a:rPr lang="tr-TR" sz="2800" dirty="0" smtClean="0"/>
              <a:t>= </a:t>
            </a:r>
            <a:r>
              <a:rPr lang="tr-TR" sz="2800" dirty="0"/>
              <a:t>1,013 bar </a:t>
            </a:r>
            <a:endParaRPr lang="en-US" sz="2800" dirty="0" smtClean="0"/>
          </a:p>
          <a:p>
            <a:r>
              <a:rPr lang="en-US" sz="2800" dirty="0" smtClean="0"/>
              <a:t>	</a:t>
            </a:r>
            <a:r>
              <a:rPr lang="tr-TR" sz="2800" dirty="0" smtClean="0"/>
              <a:t>= </a:t>
            </a:r>
            <a:r>
              <a:rPr lang="tr-TR" sz="2800" dirty="0"/>
              <a:t>14,695 </a:t>
            </a:r>
            <a:r>
              <a:rPr lang="tr-TR" sz="2800" dirty="0" err="1"/>
              <a:t>psi</a:t>
            </a:r>
            <a:r>
              <a:rPr lang="tr-TR" sz="2800" dirty="0"/>
              <a:t> </a:t>
            </a:r>
            <a:endParaRPr lang="en-US" sz="2800" dirty="0" smtClean="0"/>
          </a:p>
          <a:p>
            <a:r>
              <a:rPr lang="en-US" sz="2800" dirty="0"/>
              <a:t>	</a:t>
            </a:r>
            <a:r>
              <a:rPr lang="tr-TR" sz="2800" dirty="0" smtClean="0"/>
              <a:t>= </a:t>
            </a:r>
            <a:r>
              <a:rPr lang="tr-TR" sz="2800" dirty="0"/>
              <a:t>1033,2 </a:t>
            </a:r>
            <a:r>
              <a:rPr lang="tr-TR" sz="2800" dirty="0" smtClean="0"/>
              <a:t>cmH</a:t>
            </a:r>
            <a:r>
              <a:rPr lang="tr-TR" sz="2800" baseline="-25000" dirty="0" smtClean="0"/>
              <a:t>2</a:t>
            </a:r>
            <a:r>
              <a:rPr lang="en-US" sz="2800" dirty="0"/>
              <a:t>O</a:t>
            </a:r>
            <a:endParaRPr lang="tr-TR" sz="2800" dirty="0"/>
          </a:p>
        </p:txBody>
      </p:sp>
      <p:sp>
        <p:nvSpPr>
          <p:cNvPr id="1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78683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additive="base">
                                        <p:cTn id="2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Title 1"/>
          <p:cNvSpPr txBox="1">
            <a:spLocks/>
          </p:cNvSpPr>
          <p:nvPr/>
        </p:nvSpPr>
        <p:spPr>
          <a:xfrm>
            <a:off x="0" y="1"/>
            <a:ext cx="12192000" cy="1225684"/>
          </a:xfrm>
          <a:prstGeom prst="rect">
            <a:avLst/>
          </a:prstGeom>
        </p:spPr>
        <p:txBody>
          <a:bodyPr vert="horz" lIns="91440" tIns="27432" rIns="91440" bIns="45720" rtlCol="0" anchor="b">
            <a:normAutofit lnSpcReduction="1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Kuyulardan suyu nasıl çekeriz?</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8" name="Picture 4"/>
          <p:cNvPicPr>
            <a:picLocks noChangeAspect="1"/>
          </p:cNvPicPr>
          <p:nvPr/>
        </p:nvPicPr>
        <p:blipFill>
          <a:blip r:embed="rId3" cstate="print"/>
          <a:stretch>
            <a:fillRect/>
          </a:stretch>
        </p:blipFill>
        <p:spPr>
          <a:xfrm>
            <a:off x="1536969" y="1557715"/>
            <a:ext cx="4848461" cy="4965010"/>
          </a:xfrm>
          <a:prstGeom prst="rect">
            <a:avLst/>
          </a:prstGeom>
        </p:spPr>
      </p:pic>
      <p:sp>
        <p:nvSpPr>
          <p:cNvPr id="12"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7868332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Title 1"/>
          <p:cNvSpPr txBox="1">
            <a:spLocks/>
          </p:cNvSpPr>
          <p:nvPr/>
        </p:nvSpPr>
        <p:spPr>
          <a:xfrm>
            <a:off x="0" y="2"/>
            <a:ext cx="12192000" cy="836578"/>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Gazlarda Basınç: </a:t>
            </a:r>
            <a:r>
              <a:rPr lang="tr-TR" sz="4000" b="1" spc="-50" dirty="0" smtClean="0">
                <a:solidFill>
                  <a:schemeClr val="accent1"/>
                </a:solidFill>
                <a:latin typeface="+mj-lt"/>
                <a:ea typeface="+mj-ea"/>
                <a:cs typeface="+mj-cs"/>
              </a:rPr>
              <a:t>Kapalı Kaplarda</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pic>
        <p:nvPicPr>
          <p:cNvPr id="5" name="Picture 2" descr="balon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2517" y="1228067"/>
            <a:ext cx="3689134" cy="36891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4"/>
          <p:cNvSpPr txBox="1"/>
          <p:nvPr/>
        </p:nvSpPr>
        <p:spPr>
          <a:xfrm>
            <a:off x="6384032" y="5574356"/>
            <a:ext cx="184731" cy="369332"/>
          </a:xfrm>
          <a:prstGeom prst="rect">
            <a:avLst/>
          </a:prstGeom>
          <a:noFill/>
        </p:spPr>
        <p:txBody>
          <a:bodyPr wrap="none" rtlCol="0">
            <a:spAutoFit/>
          </a:bodyPr>
          <a:lstStyle/>
          <a:p>
            <a:endParaRPr lang="tr-TR"/>
          </a:p>
        </p:txBody>
      </p:sp>
      <p:sp>
        <p:nvSpPr>
          <p:cNvPr id="7" name="TextBox 3"/>
          <p:cNvSpPr txBox="1"/>
          <p:nvPr/>
        </p:nvSpPr>
        <p:spPr>
          <a:xfrm>
            <a:off x="695088" y="5170792"/>
            <a:ext cx="6269917" cy="1077218"/>
          </a:xfrm>
          <a:prstGeom prst="rect">
            <a:avLst/>
          </a:prstGeom>
          <a:noFill/>
        </p:spPr>
        <p:txBody>
          <a:bodyPr wrap="square" rtlCol="0">
            <a:spAutoFit/>
          </a:bodyPr>
          <a:lstStyle/>
          <a:p>
            <a:r>
              <a:rPr lang="tr-TR" sz="3200" dirty="0" smtClean="0"/>
              <a:t>Tüm çeperlere uygulanan basınç birbirine eşittir.</a:t>
            </a:r>
            <a:endParaRPr lang="tr-TR" sz="3200" dirty="0"/>
          </a:p>
        </p:txBody>
      </p:sp>
      <p:pic>
        <p:nvPicPr>
          <p:cNvPr id="9" name="Picture 3"/>
          <p:cNvPicPr>
            <a:picLocks noChangeAspect="1"/>
          </p:cNvPicPr>
          <p:nvPr/>
        </p:nvPicPr>
        <p:blipFill>
          <a:blip r:embed="rId4" cstate="print"/>
          <a:stretch>
            <a:fillRect/>
          </a:stretch>
        </p:blipFill>
        <p:spPr>
          <a:xfrm>
            <a:off x="2881341" y="972765"/>
            <a:ext cx="4570046" cy="5386914"/>
          </a:xfrm>
          <a:prstGeom prst="rect">
            <a:avLst/>
          </a:prstGeom>
        </p:spPr>
      </p:pic>
      <p:sp>
        <p:nvSpPr>
          <p:cNvPr id="12"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78683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58240"/>
          </a:xfrm>
        </p:spPr>
        <p:txBody>
          <a:bodyPr>
            <a:normAutofit fontScale="90000"/>
          </a:bodyPr>
          <a:lstStyle/>
          <a:p>
            <a:r>
              <a:rPr lang="tr-TR" dirty="0" smtClean="0"/>
              <a:t>Basıncın Hal Değişimine Etkisi: </a:t>
            </a:r>
            <a:r>
              <a:rPr lang="tr-TR" sz="3600" dirty="0" smtClean="0"/>
              <a:t>Neden Daha Hızlı Pişer?</a:t>
            </a:r>
            <a:endParaRPr lang="tr-TR" dirty="0"/>
          </a:p>
        </p:txBody>
      </p:sp>
      <p:sp>
        <p:nvSpPr>
          <p:cNvPr id="6" name="TextBox 5"/>
          <p:cNvSpPr txBox="1"/>
          <p:nvPr/>
        </p:nvSpPr>
        <p:spPr>
          <a:xfrm>
            <a:off x="-26863" y="5089450"/>
            <a:ext cx="6949440" cy="1600200"/>
          </a:xfrm>
          <a:prstGeom prst="rect">
            <a:avLst/>
          </a:prstGeom>
          <a:solidFill>
            <a:schemeClr val="bg1"/>
          </a:solidFill>
          <a:ln w="28575">
            <a:noFill/>
          </a:ln>
        </p:spPr>
        <p:txBody>
          <a:bodyPr vert="horz" wrap="square" lIns="91440" tIns="45720" rIns="91440" bIns="45720" rtlCol="0">
            <a:normAutofit/>
          </a:bodyPr>
          <a:lstStyle/>
          <a:p>
            <a:pPr marL="457200" marR="0" indent="-457200" algn="l" defTabSz="914400" rtl="0" eaLnBrk="1" fontAlgn="auto" latinLnBrk="0" hangingPunct="1">
              <a:lnSpc>
                <a:spcPct val="95000"/>
              </a:lnSpc>
              <a:spcBef>
                <a:spcPts val="1400"/>
              </a:spcBef>
              <a:spcAft>
                <a:spcPts val="200"/>
              </a:spcAft>
              <a:buClr>
                <a:schemeClr val="accent1"/>
              </a:buClr>
              <a:buSzPct val="80000"/>
              <a:buFont typeface="Arial" panose="020B0604020202020204"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Düdüklü tencerede</a:t>
            </a:r>
            <a:r>
              <a:rPr kumimoji="0" lang="tr-TR" sz="2600" b="0" i="0" u="none" strike="noStrike" kern="1200" cap="none" spc="10" normalizeH="0" noProof="0" dirty="0" smtClean="0">
                <a:ln>
                  <a:noFill/>
                </a:ln>
                <a:effectLst/>
                <a:uLnTx/>
                <a:uFillTx/>
                <a:latin typeface="+mn-lt"/>
                <a:ea typeface="+mn-ea"/>
                <a:cs typeface="+mn-cs"/>
              </a:rPr>
              <a:t> yemek neden daha hızlı pişer?</a:t>
            </a:r>
            <a:endParaRPr kumimoji="0" lang="tr-TR" sz="2600" b="0" i="0" u="none" strike="noStrike" kern="1200" cap="none" spc="10" normalizeH="0" baseline="0" noProof="0" dirty="0" smtClean="0">
              <a:ln>
                <a:noFill/>
              </a:ln>
              <a:effectLst/>
              <a:uLnTx/>
              <a:uFillTx/>
              <a:latin typeface="+mn-lt"/>
              <a:ea typeface="+mn-ea"/>
              <a:cs typeface="+mn-cs"/>
            </a:endParaRPr>
          </a:p>
        </p:txBody>
      </p:sp>
      <p:pic>
        <p:nvPicPr>
          <p:cNvPr id="1026" name="Picture 2" descr="düdüklü tencer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3325" y="1188715"/>
            <a:ext cx="3642995" cy="364299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4652204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031132"/>
          </a:xfrm>
        </p:spPr>
        <p:txBody>
          <a:bodyPr>
            <a:normAutofit fontScale="90000"/>
          </a:bodyPr>
          <a:lstStyle/>
          <a:p>
            <a:r>
              <a:rPr lang="tr-TR" dirty="0" smtClean="0"/>
              <a:t>Basıncın Hal Değişimine Etkisi: </a:t>
            </a:r>
            <a:r>
              <a:rPr lang="tr-TR" sz="3600" dirty="0" smtClean="0"/>
              <a:t>Neden Daha Hızlı Erir?</a:t>
            </a:r>
            <a:endParaRPr lang="tr-TR" dirty="0"/>
          </a:p>
        </p:txBody>
      </p:sp>
      <p:sp>
        <p:nvSpPr>
          <p:cNvPr id="10" name="TextBox 9"/>
          <p:cNvSpPr txBox="1"/>
          <p:nvPr/>
        </p:nvSpPr>
        <p:spPr>
          <a:xfrm>
            <a:off x="0" y="5006339"/>
            <a:ext cx="6958739" cy="1790959"/>
          </a:xfrm>
          <a:prstGeom prst="rect">
            <a:avLst/>
          </a:prstGeom>
          <a:solidFill>
            <a:schemeClr val="bg1"/>
          </a:solidFill>
          <a:ln w="28575">
            <a:noFill/>
          </a:ln>
        </p:spPr>
        <p:txBody>
          <a:bodyPr vert="horz" wrap="square" lIns="91440" tIns="45720" rIns="91440" bIns="45720" rtlCol="0">
            <a:no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Kışın karlı yolda</a:t>
            </a:r>
            <a:r>
              <a:rPr lang="tr-TR" sz="2600" spc="10" dirty="0" smtClean="0"/>
              <a:t> bastığımız yerler neden daha hızlı erir? </a:t>
            </a:r>
          </a:p>
        </p:txBody>
      </p:sp>
      <p:pic>
        <p:nvPicPr>
          <p:cNvPr id="2050" name="Picture 2" descr="karlı yol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2934" y="1194687"/>
            <a:ext cx="3722887" cy="37228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5602760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Basıncın Hal Değişimine Etkisi</a:t>
            </a:r>
            <a:endParaRPr lang="tr-TR" dirty="0"/>
          </a:p>
        </p:txBody>
      </p:sp>
      <p:sp>
        <p:nvSpPr>
          <p:cNvPr id="3" name="Content Placeholder 2"/>
          <p:cNvSpPr>
            <a:spLocks noGrp="1"/>
          </p:cNvSpPr>
          <p:nvPr>
            <p:ph idx="1"/>
          </p:nvPr>
        </p:nvSpPr>
        <p:spPr>
          <a:xfrm>
            <a:off x="-1" y="800597"/>
            <a:ext cx="7191215" cy="4351337"/>
          </a:xfrm>
        </p:spPr>
        <p:txBody>
          <a:bodyPr>
            <a:normAutofit/>
          </a:bodyPr>
          <a:lstStyle/>
          <a:p>
            <a:pPr marL="0" indent="0">
              <a:buNone/>
            </a:pPr>
            <a:endParaRPr lang="tr-TR" dirty="0" smtClean="0">
              <a:solidFill>
                <a:schemeClr val="tx1"/>
              </a:solidFill>
            </a:endParaRPr>
          </a:p>
          <a:p>
            <a:pPr marL="0" indent="0">
              <a:buNone/>
            </a:pPr>
            <a:endParaRPr lang="tr-TR" dirty="0" smtClean="0">
              <a:solidFill>
                <a:schemeClr val="tx1"/>
              </a:solidFill>
            </a:endParaRPr>
          </a:p>
          <a:p>
            <a:endParaRPr lang="tr-TR" dirty="0">
              <a:solidFill>
                <a:schemeClr val="tx1"/>
              </a:solidFill>
            </a:endParaRPr>
          </a:p>
        </p:txBody>
      </p:sp>
      <p:pic>
        <p:nvPicPr>
          <p:cNvPr id="4" name="Picture 3"/>
          <p:cNvPicPr>
            <a:picLocks noChangeAspect="1"/>
          </p:cNvPicPr>
          <p:nvPr/>
        </p:nvPicPr>
        <p:blipFill rotWithShape="1">
          <a:blip r:embed="rId3" cstate="print"/>
          <a:srcRect l="8250" t="40773" r="54165" b="46250"/>
          <a:stretch/>
        </p:blipFill>
        <p:spPr>
          <a:xfrm>
            <a:off x="285343" y="2096762"/>
            <a:ext cx="5699608" cy="1574324"/>
          </a:xfrm>
          <a:prstGeom prst="rect">
            <a:avLst/>
          </a:prstGeom>
        </p:spPr>
      </p:pic>
      <p:pic>
        <p:nvPicPr>
          <p:cNvPr id="11" name="Content Placeholder 5"/>
          <p:cNvPicPr>
            <a:picLocks noChangeAspect="1"/>
          </p:cNvPicPr>
          <p:nvPr/>
        </p:nvPicPr>
        <p:blipFill rotWithShape="1">
          <a:blip r:embed="rId4" cstate="print"/>
          <a:srcRect l="8312" t="48561" r="48609" b="37254"/>
          <a:stretch/>
        </p:blipFill>
        <p:spPr>
          <a:xfrm>
            <a:off x="218452" y="4782767"/>
            <a:ext cx="5985791" cy="1576745"/>
          </a:xfrm>
          <a:prstGeom prst="rect">
            <a:avLst/>
          </a:prstGeom>
        </p:spPr>
      </p:pic>
      <p:sp>
        <p:nvSpPr>
          <p:cNvPr id="12" name="TextBox 11"/>
          <p:cNvSpPr txBox="1"/>
          <p:nvPr/>
        </p:nvSpPr>
        <p:spPr>
          <a:xfrm>
            <a:off x="1914947" y="5194138"/>
            <a:ext cx="557743" cy="282826"/>
          </a:xfrm>
          <a:prstGeom prst="rect">
            <a:avLst/>
          </a:prstGeom>
          <a:solidFill>
            <a:schemeClr val="bg1"/>
          </a:solidFill>
          <a:ln w="28575">
            <a:noFill/>
          </a:ln>
        </p:spPr>
        <p:txBody>
          <a:bodyPr vert="horz" wrap="square" lIns="91440" tIns="45720" rIns="91440" bIns="45720" rtlCol="0">
            <a:normAutofit fontScale="850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13" name="TextBox 12"/>
          <p:cNvSpPr txBox="1"/>
          <p:nvPr/>
        </p:nvSpPr>
        <p:spPr>
          <a:xfrm>
            <a:off x="3920793" y="5209378"/>
            <a:ext cx="557743" cy="282826"/>
          </a:xfrm>
          <a:prstGeom prst="rect">
            <a:avLst/>
          </a:prstGeom>
          <a:solidFill>
            <a:schemeClr val="bg1"/>
          </a:solidFill>
          <a:ln w="28575">
            <a:noFill/>
          </a:ln>
        </p:spPr>
        <p:txBody>
          <a:bodyPr vert="horz" wrap="square" lIns="91440" tIns="45720" rIns="91440" bIns="45720" rtlCol="0">
            <a:normAutofit fontScale="850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14" name="TextBox 13"/>
          <p:cNvSpPr txBox="1"/>
          <p:nvPr/>
        </p:nvSpPr>
        <p:spPr>
          <a:xfrm>
            <a:off x="901870" y="6060631"/>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2957103" y="6053084"/>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6" name="TextBox 15"/>
          <p:cNvSpPr txBox="1"/>
          <p:nvPr/>
        </p:nvSpPr>
        <p:spPr>
          <a:xfrm>
            <a:off x="5043036" y="6046206"/>
            <a:ext cx="557743" cy="28282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8" name="TextBox 17"/>
          <p:cNvSpPr txBox="1"/>
          <p:nvPr/>
        </p:nvSpPr>
        <p:spPr>
          <a:xfrm>
            <a:off x="0" y="1323807"/>
            <a:ext cx="6803756" cy="378280"/>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000" dirty="0"/>
              <a:t>H</a:t>
            </a:r>
            <a:r>
              <a:rPr lang="tr-TR" sz="2000" dirty="0" smtClean="0"/>
              <a:t>al değişimi</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9" name="TextBox 18"/>
          <p:cNvSpPr txBox="1"/>
          <p:nvPr/>
        </p:nvSpPr>
        <p:spPr>
          <a:xfrm>
            <a:off x="0" y="3935873"/>
            <a:ext cx="6803756" cy="378280"/>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000" noProof="0" dirty="0" smtClean="0"/>
              <a:t>Basıncın Hal Değişimine Etkisi</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11420583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a:t>Basıncın Hal Değişimine Etkisi</a:t>
            </a:r>
          </a:p>
        </p:txBody>
      </p:sp>
      <p:pic>
        <p:nvPicPr>
          <p:cNvPr id="7" name="Picture 2" descr="karlı yol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2934" y="883402"/>
            <a:ext cx="3722887" cy="372288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16230" y="4845615"/>
            <a:ext cx="6096000" cy="1350113"/>
          </a:xfrm>
          <a:prstGeom prst="rect">
            <a:avLst/>
          </a:prstGeom>
        </p:spPr>
        <p:txBody>
          <a:bodyPr>
            <a:sp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pc="10" dirty="0"/>
              <a:t>N</a:t>
            </a:r>
            <a:r>
              <a:rPr lang="tr-TR" spc="10" dirty="0" smtClean="0"/>
              <a:t>eden </a:t>
            </a:r>
            <a:r>
              <a:rPr lang="tr-TR" spc="10" dirty="0"/>
              <a:t>daha hızlı erir</a:t>
            </a:r>
            <a:r>
              <a:rPr lang="tr-TR" spc="10" dirty="0" smtClean="0"/>
              <a:t>?</a:t>
            </a:r>
          </a:p>
          <a:p>
            <a:pPr marL="640080" lvl="1" indent="-182880">
              <a:lnSpc>
                <a:spcPct val="95000"/>
              </a:lnSpc>
              <a:spcBef>
                <a:spcPts val="1400"/>
              </a:spcBef>
              <a:spcAft>
                <a:spcPts val="200"/>
              </a:spcAft>
              <a:buClr>
                <a:schemeClr val="accent1"/>
              </a:buClr>
              <a:buSzPct val="80000"/>
              <a:buFont typeface="Arial" pitchFamily="34" charset="0"/>
              <a:buChar char="•"/>
            </a:pPr>
            <a:r>
              <a:rPr lang="tr-TR" spc="10" dirty="0" smtClean="0"/>
              <a:t>Erime noktası düşer. </a:t>
            </a:r>
            <a:r>
              <a:rPr lang="tr-TR" dirty="0"/>
              <a:t>Deniz düzeyinde, normal basınçta 0 °C’ta eriyen buz, basınç artırılmasıyla sıfırın altındaki bir sıcaklıkta da </a:t>
            </a:r>
            <a:r>
              <a:rPr lang="tr-TR" dirty="0" smtClean="0"/>
              <a:t>eriyebilir.</a:t>
            </a:r>
            <a:endParaRPr lang="tr-TR" spc="10" dirty="0"/>
          </a:p>
        </p:txBody>
      </p:sp>
      <p:sp>
        <p:nvSpPr>
          <p:cNvPr id="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12318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914897"/>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endParaRPr lang="tr-TR" dirty="0" smtClean="0"/>
          </a:p>
          <a:p>
            <a:endParaRPr lang="tr-TR" dirty="0"/>
          </a:p>
        </p:txBody>
      </p:sp>
      <p:sp>
        <p:nvSpPr>
          <p:cNvPr id="4" name="TextBox 3"/>
          <p:cNvSpPr txBox="1"/>
          <p:nvPr/>
        </p:nvSpPr>
        <p:spPr>
          <a:xfrm>
            <a:off x="347472" y="1087787"/>
            <a:ext cx="7036230" cy="5300420"/>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75000"/>
                    <a:lumOff val="25000"/>
                  </a:schemeClr>
                </a:solidFill>
                <a:effectLst/>
                <a:uLnTx/>
                <a:uFillTx/>
                <a:latin typeface="+mn-lt"/>
                <a:ea typeface="+mn-ea"/>
                <a:cs typeface="+mn-cs"/>
              </a:rPr>
              <a:t>Aktivite1: </a:t>
            </a:r>
            <a:r>
              <a:rPr kumimoji="0" lang="tr-TR" sz="2000" b="0" i="0" u="none" strike="noStrike" kern="1200" cap="none" spc="10" normalizeH="0" baseline="0" noProof="0" dirty="0" smtClean="0">
                <a:ln>
                  <a:noFill/>
                </a:ln>
                <a:solidFill>
                  <a:schemeClr val="tx1">
                    <a:lumMod val="75000"/>
                    <a:lumOff val="25000"/>
                  </a:schemeClr>
                </a:solidFill>
                <a:effectLst/>
                <a:uLnTx/>
                <a:uFillTx/>
                <a:latin typeface="+mn-lt"/>
                <a:ea typeface="+mn-ea"/>
                <a:cs typeface="+mn-cs"/>
              </a:rPr>
              <a:t>Hangi</a:t>
            </a:r>
            <a:r>
              <a:rPr kumimoji="0" lang="tr-TR" sz="2000" b="0" i="0" u="none" strike="noStrike" kern="1200" cap="none" spc="10" normalizeH="0" noProof="0" dirty="0" smtClean="0">
                <a:ln>
                  <a:noFill/>
                </a:ln>
                <a:solidFill>
                  <a:schemeClr val="tx1">
                    <a:lumMod val="75000"/>
                    <a:lumOff val="25000"/>
                  </a:schemeClr>
                </a:solidFill>
                <a:effectLst/>
                <a:uLnTx/>
                <a:uFillTx/>
                <a:latin typeface="+mn-lt"/>
                <a:ea typeface="+mn-ea"/>
                <a:cs typeface="+mn-cs"/>
              </a:rPr>
              <a:t> yüzü daha fazla batar?</a:t>
            </a:r>
            <a:r>
              <a:rPr lang="tr-TR" sz="2600" spc="10" dirty="0" smtClean="0">
                <a:solidFill>
                  <a:schemeClr val="tx1">
                    <a:lumMod val="75000"/>
                    <a:lumOff val="2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Aktivite2: </a:t>
            </a:r>
            <a:r>
              <a:rPr lang="tr-TR" sz="2000" spc="10" dirty="0" smtClean="0">
                <a:solidFill>
                  <a:schemeClr val="tx1">
                    <a:lumMod val="75000"/>
                    <a:lumOff val="2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kumimoji="0" lang="tr-TR" sz="2600" b="0" i="0" u="none" strike="noStrike" kern="1200" cap="none" spc="10" normalizeH="0" noProof="0" dirty="0" smtClean="0">
                <a:ln>
                  <a:noFill/>
                </a:ln>
                <a:solidFill>
                  <a:schemeClr val="tx1">
                    <a:lumMod val="75000"/>
                    <a:lumOff val="25000"/>
                  </a:schemeClr>
                </a:solidFill>
                <a:effectLst/>
                <a:uLnTx/>
                <a:uFillTx/>
                <a:latin typeface="+mn-lt"/>
                <a:ea typeface="+mn-ea"/>
                <a:cs typeface="+mn-cs"/>
              </a:rPr>
              <a:t>Aktivite 3:  </a:t>
            </a:r>
            <a:r>
              <a:rPr kumimoji="0" lang="tr-TR" sz="2000" b="0" i="0" u="none" strike="noStrike" kern="1200" cap="none" spc="10" normalizeH="0" noProof="0" dirty="0" smtClean="0">
                <a:ln>
                  <a:noFill/>
                </a:ln>
                <a:solidFill>
                  <a:schemeClr val="tx1">
                    <a:lumMod val="75000"/>
                    <a:lumOff val="25000"/>
                  </a:schemeClr>
                </a:solidFill>
                <a:effectLst/>
                <a:uLnTx/>
                <a:uFillTx/>
                <a:latin typeface="+mn-lt"/>
                <a:ea typeface="+mn-ea"/>
                <a:cs typeface="+mn-cs"/>
              </a:rPr>
              <a:t>Su dökülür mü?</a:t>
            </a:r>
            <a:endParaRPr kumimoji="0" lang="tr-TR" sz="2600" b="0" i="0" u="none" strike="noStrike" kern="1200" cap="none" spc="10" normalizeH="0" noProof="0" dirty="0" smtClean="0">
              <a:ln>
                <a:noFill/>
              </a:ln>
              <a:solidFill>
                <a:schemeClr val="tx1">
                  <a:lumMod val="75000"/>
                  <a:lumOff val="25000"/>
                </a:schemeClr>
              </a:solidFill>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tx1">
                    <a:lumMod val="75000"/>
                    <a:lumOff val="25000"/>
                  </a:schemeClr>
                </a:solidFill>
              </a:rPr>
              <a:t>Basınç</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75000"/>
                    <a:lumOff val="25000"/>
                  </a:schemeClr>
                </a:solidFill>
              </a:rPr>
              <a:t>Katılarda Basınç</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tx1">
                    <a:lumMod val="75000"/>
                    <a:lumOff val="25000"/>
                  </a:schemeClr>
                </a:solidFill>
              </a:rPr>
              <a:t>Sıvılarda</a:t>
            </a:r>
            <a:r>
              <a:rPr lang="tr-TR" sz="2600" spc="10" dirty="0" smtClean="0">
                <a:solidFill>
                  <a:schemeClr val="tx1">
                    <a:lumMod val="75000"/>
                    <a:lumOff val="25000"/>
                  </a:schemeClr>
                </a:solidFill>
              </a:rPr>
              <a:t>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Pascal Prensibi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tx1">
                    <a:lumMod val="75000"/>
                    <a:lumOff val="25000"/>
                  </a:schemeClr>
                </a:solidFill>
              </a:rPr>
              <a:t>Gazlarda</a:t>
            </a:r>
            <a:r>
              <a:rPr lang="tr-TR" sz="2600" spc="10" dirty="0" smtClean="0">
                <a:solidFill>
                  <a:schemeClr val="tx1">
                    <a:lumMod val="75000"/>
                    <a:lumOff val="25000"/>
                  </a:schemeClr>
                </a:solidFill>
              </a:rPr>
              <a:t>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lumMod val="75000"/>
                    <a:lumOff val="25000"/>
                  </a:schemeClr>
                </a:solidFill>
              </a:rPr>
              <a:t>Toricelli </a:t>
            </a:r>
            <a:r>
              <a:rPr lang="tr-TR" sz="2600" spc="10" dirty="0" smtClean="0">
                <a:solidFill>
                  <a:schemeClr val="tx1">
                    <a:lumMod val="75000"/>
                    <a:lumOff val="25000"/>
                  </a:schemeClr>
                </a:solidFill>
              </a:rPr>
              <a:t>Deneyi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tx1">
                    <a:lumMod val="75000"/>
                    <a:lumOff val="25000"/>
                  </a:schemeClr>
                </a:solidFill>
              </a:rPr>
              <a:t>Basıncın Hal Değişimine</a:t>
            </a:r>
            <a:r>
              <a:rPr lang="tr-TR" sz="2600" spc="10" dirty="0" smtClean="0">
                <a:solidFill>
                  <a:schemeClr val="tx1">
                    <a:lumMod val="75000"/>
                    <a:lumOff val="25000"/>
                  </a:schemeClr>
                </a:solidFill>
              </a:rPr>
              <a:t> Etkisi</a:t>
            </a:r>
            <a:endParaRPr lang="tr-TR" sz="2600" spc="10" baseline="0" dirty="0" smtClean="0">
              <a:solidFill>
                <a:schemeClr val="tx1">
                  <a:lumMod val="75000"/>
                  <a:lumOff val="25000"/>
                </a:schemeClr>
              </a:solidFill>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tx1">
                    <a:lumMod val="75000"/>
                    <a:lumOff val="25000"/>
                  </a:schemeClr>
                </a:solidFill>
                <a:effectLst/>
                <a:uLnTx/>
                <a:uFillTx/>
                <a:latin typeface="+mn-lt"/>
                <a:ea typeface="+mn-ea"/>
                <a:cs typeface="+mn-cs"/>
              </a:rPr>
              <a:t>Basınç Etkisi ile Çalışan Ölçüm Aletleri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lang="tr-TR" sz="2600" spc="10" baseline="0" dirty="0" smtClean="0">
              <a:solidFill>
                <a:srgbClr val="FF0000"/>
              </a:solidFill>
            </a:endParaRPr>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a:t>Basıncın Hal Değişimine Etkisi</a:t>
            </a:r>
          </a:p>
        </p:txBody>
      </p:sp>
      <p:sp>
        <p:nvSpPr>
          <p:cNvPr id="3" name="TextBox 2"/>
          <p:cNvSpPr txBox="1"/>
          <p:nvPr/>
        </p:nvSpPr>
        <p:spPr>
          <a:xfrm>
            <a:off x="114300" y="4819302"/>
            <a:ext cx="6586780" cy="1280160"/>
          </a:xfrm>
          <a:prstGeom prst="rect">
            <a:avLst/>
          </a:prstGeom>
          <a:solidFill>
            <a:schemeClr val="bg1"/>
          </a:solidFill>
          <a:ln w="28575">
            <a:noFill/>
          </a:ln>
        </p:spPr>
        <p:txBody>
          <a:bodyPr vert="horz" wrap="square" lIns="91440" tIns="45720" rIns="91440" bIns="45720" rtlCol="0">
            <a:normAutofit fontScale="77500" lnSpcReduction="20000"/>
          </a:bodyPr>
          <a:lstStyle/>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a:t>N</a:t>
            </a:r>
            <a:r>
              <a:rPr lang="tr-TR" sz="2600" spc="10" dirty="0" smtClean="0"/>
              <a:t>eden </a:t>
            </a:r>
            <a:r>
              <a:rPr lang="tr-TR" sz="2600" spc="10" dirty="0"/>
              <a:t>daha hızlı </a:t>
            </a:r>
            <a:r>
              <a:rPr lang="tr-TR" sz="2600" spc="10" dirty="0" smtClean="0"/>
              <a:t>pişer?</a:t>
            </a:r>
          </a:p>
          <a:p>
            <a:pPr marL="914400" lvl="1" indent="-457200">
              <a:lnSpc>
                <a:spcPct val="95000"/>
              </a:lnSpc>
              <a:spcBef>
                <a:spcPts val="1400"/>
              </a:spcBef>
              <a:spcAft>
                <a:spcPts val="200"/>
              </a:spcAft>
              <a:buClr>
                <a:schemeClr val="accent1"/>
              </a:buClr>
              <a:buSzPct val="80000"/>
              <a:buFont typeface="Arial" panose="020B0604020202020204" pitchFamily="34" charset="0"/>
              <a:buChar char="•"/>
            </a:pPr>
            <a:r>
              <a:rPr lang="tr-TR" sz="2300" dirty="0"/>
              <a:t>Kaynama noktası artar. Su sıcaklığının</a:t>
            </a:r>
          </a:p>
          <a:p>
            <a:r>
              <a:rPr lang="tr-TR" sz="2300" dirty="0"/>
              <a:t>	100°C’nin üstüne çıkması yemeğin daha kolay 	pişmesini sağlar.</a:t>
            </a:r>
          </a:p>
        </p:txBody>
      </p:sp>
      <p:pic>
        <p:nvPicPr>
          <p:cNvPr id="9" name="Picture 2" descr="düdüklü tencer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0519" y="834385"/>
            <a:ext cx="3642995" cy="364299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11267269" cy="891540"/>
          </a:xfrm>
        </p:spPr>
        <p:txBody>
          <a:bodyPr>
            <a:normAutofit/>
          </a:bodyPr>
          <a:lstStyle/>
          <a:p>
            <a:r>
              <a:rPr lang="tr-TR" dirty="0"/>
              <a:t>Basıncın Hal Değişimine </a:t>
            </a:r>
            <a:r>
              <a:rPr lang="tr-TR" dirty="0" smtClean="0"/>
              <a:t>Etkisi: </a:t>
            </a:r>
            <a:r>
              <a:rPr lang="tr-TR" sz="3100" dirty="0" smtClean="0"/>
              <a:t>Örnekler</a:t>
            </a:r>
            <a:endParaRPr lang="tr-TR" sz="3100" dirty="0"/>
          </a:p>
        </p:txBody>
      </p:sp>
      <p:pic>
        <p:nvPicPr>
          <p:cNvPr id="1026" name="Picture 2" descr="dağlarda kar ile ilgili görsel sonucu"/>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47330" y="1383030"/>
            <a:ext cx="2339104" cy="13157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4146" y="891541"/>
            <a:ext cx="5795010" cy="640079"/>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rPr>
              <a:t>Basıncın</a:t>
            </a:r>
            <a:r>
              <a:rPr kumimoji="0" lang="tr-TR" sz="2600" b="0" i="0" u="sng" strike="noStrike" kern="1200" cap="none" spc="10" normalizeH="0" noProof="0" dirty="0" smtClean="0">
                <a:ln>
                  <a:noFill/>
                </a:ln>
                <a:solidFill>
                  <a:schemeClr val="accent5">
                    <a:lumMod val="60000"/>
                    <a:lumOff val="40000"/>
                  </a:schemeClr>
                </a:solidFill>
                <a:effectLst/>
                <a:uLnTx/>
                <a:uFillTx/>
                <a:latin typeface="+mn-lt"/>
                <a:ea typeface="+mn-ea"/>
                <a:cs typeface="+mn-cs"/>
              </a:rPr>
              <a:t> Erime Noktasına Etkisi</a:t>
            </a:r>
            <a:endPar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endParaRPr>
          </a:p>
        </p:txBody>
      </p:sp>
      <p:sp>
        <p:nvSpPr>
          <p:cNvPr id="7" name="TextBox 6"/>
          <p:cNvSpPr txBox="1"/>
          <p:nvPr/>
        </p:nvSpPr>
        <p:spPr>
          <a:xfrm>
            <a:off x="154146" y="2870225"/>
            <a:ext cx="5795010" cy="640079"/>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rPr>
              <a:t>Basıncın</a:t>
            </a:r>
            <a:r>
              <a:rPr kumimoji="0" lang="tr-TR" sz="2600" b="0" i="0" u="sng" strike="noStrike" kern="1200" cap="none" spc="10" normalizeH="0" noProof="0" dirty="0" smtClean="0">
                <a:ln>
                  <a:noFill/>
                </a:ln>
                <a:solidFill>
                  <a:schemeClr val="accent5">
                    <a:lumMod val="60000"/>
                    <a:lumOff val="40000"/>
                  </a:schemeClr>
                </a:solidFill>
                <a:effectLst/>
                <a:uLnTx/>
                <a:uFillTx/>
                <a:latin typeface="+mn-lt"/>
                <a:ea typeface="+mn-ea"/>
                <a:cs typeface="+mn-cs"/>
              </a:rPr>
              <a:t> Kaynama Noktasına Etkisi</a:t>
            </a:r>
            <a:endParaRPr kumimoji="0" lang="tr-TR" sz="2600" b="0" i="0" u="sng" strike="noStrike" kern="1200" cap="none" spc="10" normalizeH="0" baseline="0" noProof="0" dirty="0" smtClean="0">
              <a:ln>
                <a:noFill/>
              </a:ln>
              <a:solidFill>
                <a:schemeClr val="accent5">
                  <a:lumMod val="60000"/>
                  <a:lumOff val="40000"/>
                </a:schemeClr>
              </a:solidFill>
              <a:effectLst/>
              <a:uLnTx/>
              <a:uFillTx/>
              <a:latin typeface="+mn-lt"/>
              <a:ea typeface="+mn-ea"/>
              <a:cs typeface="+mn-cs"/>
            </a:endParaRPr>
          </a:p>
        </p:txBody>
      </p:sp>
      <p:pic>
        <p:nvPicPr>
          <p:cNvPr id="1028" name="Picture 4" descr="deniz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146" y="3379253"/>
            <a:ext cx="1975775" cy="131625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kara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56396" y="3379253"/>
            <a:ext cx="2179876" cy="12854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rzurum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32019" y="3379253"/>
            <a:ext cx="1935755" cy="128969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verest ile ilgili gö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0801" y="5158278"/>
            <a:ext cx="1832752" cy="12180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üdüklü tencere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09841" y="4958606"/>
            <a:ext cx="1508176" cy="150817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2585" y="4740103"/>
            <a:ext cx="1689095" cy="333691"/>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a:t>Deniz Seviyesi- </a:t>
            </a:r>
            <a:r>
              <a:rPr lang="tr-TR" sz="1200" dirty="0" smtClean="0"/>
              <a:t>100°C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4" name="TextBox 13"/>
          <p:cNvSpPr txBox="1"/>
          <p:nvPr/>
        </p:nvSpPr>
        <p:spPr>
          <a:xfrm>
            <a:off x="2501786" y="4740103"/>
            <a:ext cx="1689095" cy="333691"/>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smtClean="0"/>
              <a:t>Ankara (</a:t>
            </a:r>
            <a:r>
              <a:rPr lang="tr-TR" sz="1100" dirty="0"/>
              <a:t>938 </a:t>
            </a:r>
            <a:r>
              <a:rPr lang="tr-TR" sz="1100" dirty="0" smtClean="0"/>
              <a:t>m)- </a:t>
            </a:r>
            <a:r>
              <a:rPr lang="tr-TR" sz="1200" dirty="0" smtClean="0"/>
              <a:t>96°C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5" name="TextBox 14"/>
          <p:cNvSpPr txBox="1"/>
          <p:nvPr/>
        </p:nvSpPr>
        <p:spPr>
          <a:xfrm>
            <a:off x="4845210" y="4695509"/>
            <a:ext cx="1689095" cy="333691"/>
          </a:xfrm>
          <a:prstGeom prst="rect">
            <a:avLst/>
          </a:prstGeom>
          <a:solidFill>
            <a:schemeClr val="bg1"/>
          </a:solidFill>
          <a:ln w="28575">
            <a:noFill/>
          </a:ln>
        </p:spPr>
        <p:txBody>
          <a:bodyPr vert="horz" wrap="square" lIns="91440" tIns="45720" rIns="91440" bIns="45720" rtlCol="0">
            <a:normAutofit fontScale="92500"/>
          </a:bodyPr>
          <a:lstStyle/>
          <a:p>
            <a:pPr>
              <a:lnSpc>
                <a:spcPct val="95000"/>
              </a:lnSpc>
              <a:spcBef>
                <a:spcPts val="1400"/>
              </a:spcBef>
              <a:spcAft>
                <a:spcPts val="200"/>
              </a:spcAft>
              <a:buClr>
                <a:schemeClr val="accent1"/>
              </a:buClr>
              <a:buSzPct val="80000"/>
            </a:pPr>
            <a:r>
              <a:rPr lang="tr-TR" sz="1100" dirty="0" smtClean="0"/>
              <a:t>Erzurum (1893 m)- </a:t>
            </a:r>
            <a:r>
              <a:rPr lang="tr-TR" sz="1200" dirty="0" smtClean="0"/>
              <a:t>94°C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6" name="TextBox 15"/>
          <p:cNvSpPr txBox="1"/>
          <p:nvPr/>
        </p:nvSpPr>
        <p:spPr>
          <a:xfrm>
            <a:off x="411481" y="6407167"/>
            <a:ext cx="2316904" cy="333691"/>
          </a:xfrm>
          <a:prstGeom prst="rect">
            <a:avLst/>
          </a:prstGeom>
          <a:solidFill>
            <a:schemeClr val="bg1"/>
          </a:solidFill>
          <a:ln w="28575">
            <a:noFill/>
          </a:ln>
        </p:spPr>
        <p:txBody>
          <a:bodyPr vert="horz" wrap="square" lIns="91440" tIns="45720" rIns="91440" bIns="45720" rtlCol="0">
            <a:normAutofit fontScale="92500"/>
          </a:bodyPr>
          <a:lstStyle/>
          <a:p>
            <a:pPr>
              <a:lnSpc>
                <a:spcPct val="95000"/>
              </a:lnSpc>
              <a:spcBef>
                <a:spcPts val="1400"/>
              </a:spcBef>
              <a:spcAft>
                <a:spcPts val="200"/>
              </a:spcAft>
              <a:buClr>
                <a:schemeClr val="accent1"/>
              </a:buClr>
              <a:buSzPct val="80000"/>
            </a:pPr>
            <a:r>
              <a:rPr lang="tr-TR" sz="1100" dirty="0" smtClean="0"/>
              <a:t>Everest’in Zirvesi (8.848</a:t>
            </a:r>
            <a:r>
              <a:rPr lang="tr-TR" sz="1100" dirty="0"/>
              <a:t> </a:t>
            </a:r>
            <a:r>
              <a:rPr lang="tr-TR" sz="1100" dirty="0" smtClean="0"/>
              <a:t>m)- </a:t>
            </a:r>
            <a:r>
              <a:rPr lang="tr-TR" sz="1200" dirty="0" smtClean="0"/>
              <a:t>80°C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7" name="TextBox 16"/>
          <p:cNvSpPr txBox="1"/>
          <p:nvPr/>
        </p:nvSpPr>
        <p:spPr>
          <a:xfrm>
            <a:off x="3346333" y="6396188"/>
            <a:ext cx="2402957" cy="289097"/>
          </a:xfrm>
          <a:prstGeom prst="rect">
            <a:avLst/>
          </a:prstGeom>
          <a:solidFill>
            <a:schemeClr val="bg1"/>
          </a:solidFill>
          <a:ln w="28575">
            <a:noFill/>
          </a:ln>
        </p:spPr>
        <p:txBody>
          <a:bodyPr vert="horz" wrap="square" lIns="91440" tIns="45720" rIns="91440" bIns="45720" rtlCol="0">
            <a:normAutofit/>
          </a:bodyPr>
          <a:lstStyle/>
          <a:p>
            <a:pPr>
              <a:lnSpc>
                <a:spcPct val="95000"/>
              </a:lnSpc>
              <a:spcBef>
                <a:spcPts val="1400"/>
              </a:spcBef>
              <a:spcAft>
                <a:spcPts val="200"/>
              </a:spcAft>
              <a:buClr>
                <a:schemeClr val="accent1"/>
              </a:buClr>
              <a:buSzPct val="80000"/>
            </a:pPr>
            <a:r>
              <a:rPr lang="tr-TR" sz="1100" dirty="0" smtClean="0"/>
              <a:t>Düdüklü Tencere- </a:t>
            </a:r>
            <a:r>
              <a:rPr lang="tr-TR" sz="1200" dirty="0" smtClean="0"/>
              <a:t>140°C-150°C</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19"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15426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 calcmode="lin" valueType="num">
                                      <p:cBhvr additive="base">
                                        <p:cTn id="35" dur="500" fill="hold"/>
                                        <p:tgtEl>
                                          <p:spTgt spid="1030"/>
                                        </p:tgtEl>
                                        <p:attrNameLst>
                                          <p:attrName>ppt_x</p:attrName>
                                        </p:attrNameLst>
                                      </p:cBhvr>
                                      <p:tavLst>
                                        <p:tav tm="0">
                                          <p:val>
                                            <p:strVal val="#ppt_x"/>
                                          </p:val>
                                        </p:tav>
                                        <p:tav tm="100000">
                                          <p:val>
                                            <p:strVal val="#ppt_x"/>
                                          </p:val>
                                        </p:tav>
                                      </p:tavLst>
                                    </p:anim>
                                    <p:anim calcmode="lin" valueType="num">
                                      <p:cBhvr additive="base">
                                        <p:cTn id="36" dur="500" fill="hold"/>
                                        <p:tgtEl>
                                          <p:spTgt spid="103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032"/>
                                        </p:tgtEl>
                                        <p:attrNameLst>
                                          <p:attrName>style.visibility</p:attrName>
                                        </p:attrNameLst>
                                      </p:cBhvr>
                                      <p:to>
                                        <p:strVal val="visible"/>
                                      </p:to>
                                    </p:set>
                                    <p:anim calcmode="lin" valueType="num">
                                      <p:cBhvr additive="base">
                                        <p:cTn id="45" dur="500" fill="hold"/>
                                        <p:tgtEl>
                                          <p:spTgt spid="1032"/>
                                        </p:tgtEl>
                                        <p:attrNameLst>
                                          <p:attrName>ppt_x</p:attrName>
                                        </p:attrNameLst>
                                      </p:cBhvr>
                                      <p:tavLst>
                                        <p:tav tm="0">
                                          <p:val>
                                            <p:strVal val="#ppt_x"/>
                                          </p:val>
                                        </p:tav>
                                        <p:tav tm="100000">
                                          <p:val>
                                            <p:strVal val="#ppt_x"/>
                                          </p:val>
                                        </p:tav>
                                      </p:tavLst>
                                    </p:anim>
                                    <p:anim calcmode="lin" valueType="num">
                                      <p:cBhvr additive="base">
                                        <p:cTn id="46" dur="500" fill="hold"/>
                                        <p:tgtEl>
                                          <p:spTgt spid="103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034"/>
                                        </p:tgtEl>
                                        <p:attrNameLst>
                                          <p:attrName>style.visibility</p:attrName>
                                        </p:attrNameLst>
                                      </p:cBhvr>
                                      <p:to>
                                        <p:strVal val="visible"/>
                                      </p:to>
                                    </p:set>
                                    <p:anim calcmode="lin" valueType="num">
                                      <p:cBhvr additive="base">
                                        <p:cTn id="55" dur="500" fill="hold"/>
                                        <p:tgtEl>
                                          <p:spTgt spid="1034"/>
                                        </p:tgtEl>
                                        <p:attrNameLst>
                                          <p:attrName>ppt_x</p:attrName>
                                        </p:attrNameLst>
                                      </p:cBhvr>
                                      <p:tavLst>
                                        <p:tav tm="0">
                                          <p:val>
                                            <p:strVal val="#ppt_x"/>
                                          </p:val>
                                        </p:tav>
                                        <p:tav tm="100000">
                                          <p:val>
                                            <p:strVal val="#ppt_x"/>
                                          </p:val>
                                        </p:tav>
                                      </p:tavLst>
                                    </p:anim>
                                    <p:anim calcmode="lin" valueType="num">
                                      <p:cBhvr additive="base">
                                        <p:cTn id="56" dur="500" fill="hold"/>
                                        <p:tgtEl>
                                          <p:spTgt spid="103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ppt_x"/>
                                          </p:val>
                                        </p:tav>
                                        <p:tav tm="100000">
                                          <p:val>
                                            <p:strVal val="#ppt_x"/>
                                          </p:val>
                                        </p:tav>
                                      </p:tavLst>
                                    </p:anim>
                                    <p:anim calcmode="lin" valueType="num">
                                      <p:cBhvr additive="base">
                                        <p:cTn id="66" dur="500" fill="hold"/>
                                        <p:tgtEl>
                                          <p:spTgt spid="1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14" grpId="0" animBg="1"/>
      <p:bldP spid="15" grpId="0" animBg="1"/>
      <p:bldP spid="16" grpId="0" animBg="1"/>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fontScale="85000" lnSpcReduction="1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Basınç Etkisi ile Çalışan Ölçüm Aletleri</a:t>
            </a:r>
            <a:endParaRPr lang="tr-TR" dirty="0"/>
          </a:p>
        </p:txBody>
      </p:sp>
      <p:sp>
        <p:nvSpPr>
          <p:cNvPr id="8" name="2 Başlık"/>
          <p:cNvSpPr>
            <a:spLocks noGrp="1"/>
          </p:cNvSpPr>
          <p:nvPr>
            <p:ph type="title"/>
          </p:nvPr>
        </p:nvSpPr>
        <p:spPr>
          <a:xfrm>
            <a:off x="317024" y="914400"/>
            <a:ext cx="3340576" cy="644470"/>
          </a:xfrm>
        </p:spPr>
        <p:txBody>
          <a:bodyPr>
            <a:normAutofit fontScale="90000"/>
          </a:bodyPr>
          <a:lstStyle/>
          <a:p>
            <a:r>
              <a:rPr lang="en-US" dirty="0" err="1" smtClean="0">
                <a:solidFill>
                  <a:schemeClr val="tx1"/>
                </a:solidFill>
                <a:effectLst/>
              </a:rPr>
              <a:t>Barometre</a:t>
            </a:r>
            <a:endParaRPr lang="tr-TR" dirty="0">
              <a:solidFill>
                <a:schemeClr val="tx1"/>
              </a:solidFill>
              <a:effectLst/>
            </a:endParaRPr>
          </a:p>
        </p:txBody>
      </p:sp>
      <p:pic>
        <p:nvPicPr>
          <p:cNvPr id="10" name="Picture 3"/>
          <p:cNvPicPr>
            <a:picLocks noChangeAspect="1"/>
          </p:cNvPicPr>
          <p:nvPr/>
        </p:nvPicPr>
        <p:blipFill>
          <a:blip r:embed="rId3" cstate="print"/>
          <a:stretch>
            <a:fillRect/>
          </a:stretch>
        </p:blipFill>
        <p:spPr>
          <a:xfrm>
            <a:off x="239220" y="1711054"/>
            <a:ext cx="3399329" cy="1933355"/>
          </a:xfrm>
          <a:prstGeom prst="rect">
            <a:avLst/>
          </a:prstGeom>
        </p:spPr>
      </p:pic>
      <p:pic>
        <p:nvPicPr>
          <p:cNvPr id="11" name="Picture 1"/>
          <p:cNvPicPr>
            <a:picLocks noChangeAspect="1"/>
          </p:cNvPicPr>
          <p:nvPr/>
        </p:nvPicPr>
        <p:blipFill>
          <a:blip r:embed="rId4" cstate="print"/>
          <a:stretch>
            <a:fillRect/>
          </a:stretch>
        </p:blipFill>
        <p:spPr>
          <a:xfrm>
            <a:off x="551380" y="3962401"/>
            <a:ext cx="6154220" cy="2350048"/>
          </a:xfrm>
          <a:prstGeom prst="rect">
            <a:avLst/>
          </a:prstGeom>
        </p:spPr>
      </p:pic>
      <p:sp>
        <p:nvSpPr>
          <p:cNvPr id="13"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fontScale="85000" lnSpcReduction="1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Basınç Etkisi ile Çalışan Ölçüm Aletleri</a:t>
            </a:r>
            <a:endParaRPr lang="tr-TR" dirty="0"/>
          </a:p>
        </p:txBody>
      </p:sp>
      <p:sp>
        <p:nvSpPr>
          <p:cNvPr id="8" name="2 Başlık"/>
          <p:cNvSpPr>
            <a:spLocks noGrp="1"/>
          </p:cNvSpPr>
          <p:nvPr>
            <p:ph type="title"/>
          </p:nvPr>
        </p:nvSpPr>
        <p:spPr>
          <a:xfrm>
            <a:off x="317024" y="914400"/>
            <a:ext cx="3340576" cy="644470"/>
          </a:xfrm>
        </p:spPr>
        <p:txBody>
          <a:bodyPr>
            <a:normAutofit fontScale="90000"/>
          </a:bodyPr>
          <a:lstStyle/>
          <a:p>
            <a:r>
              <a:rPr lang="en-US" dirty="0" err="1" smtClean="0">
                <a:solidFill>
                  <a:schemeClr val="tx1"/>
                </a:solidFill>
              </a:rPr>
              <a:t>Manometre</a:t>
            </a:r>
            <a:endParaRPr lang="tr-TR" dirty="0">
              <a:solidFill>
                <a:schemeClr val="tx1"/>
              </a:solidFill>
              <a:effectLst/>
            </a:endParaRPr>
          </a:p>
        </p:txBody>
      </p:sp>
      <p:pic>
        <p:nvPicPr>
          <p:cNvPr id="9" name="Picture 3"/>
          <p:cNvPicPr>
            <a:picLocks noChangeAspect="1"/>
          </p:cNvPicPr>
          <p:nvPr/>
        </p:nvPicPr>
        <p:blipFill>
          <a:blip r:embed="rId3" cstate="print"/>
          <a:stretch>
            <a:fillRect/>
          </a:stretch>
        </p:blipFill>
        <p:spPr>
          <a:xfrm>
            <a:off x="220269" y="1908139"/>
            <a:ext cx="7399731" cy="2292002"/>
          </a:xfrm>
          <a:prstGeom prst="rect">
            <a:avLst/>
          </a:prstGeom>
        </p:spPr>
      </p:pic>
      <p:sp>
        <p:nvSpPr>
          <p:cNvPr id="15"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fontScale="85000" lnSpcReduction="1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Basınç Etkisi ile Çalışan Ölçüm Aletleri</a:t>
            </a:r>
            <a:endParaRPr lang="tr-TR" dirty="0"/>
          </a:p>
        </p:txBody>
      </p:sp>
      <p:sp>
        <p:nvSpPr>
          <p:cNvPr id="8" name="2 Başlık"/>
          <p:cNvSpPr>
            <a:spLocks noGrp="1"/>
          </p:cNvSpPr>
          <p:nvPr>
            <p:ph type="title"/>
          </p:nvPr>
        </p:nvSpPr>
        <p:spPr>
          <a:xfrm>
            <a:off x="317024" y="914400"/>
            <a:ext cx="3340576" cy="644470"/>
          </a:xfrm>
        </p:spPr>
        <p:txBody>
          <a:bodyPr>
            <a:normAutofit fontScale="90000"/>
          </a:bodyPr>
          <a:lstStyle/>
          <a:p>
            <a:r>
              <a:rPr lang="tr-TR" dirty="0" smtClean="0">
                <a:solidFill>
                  <a:schemeClr val="tx1"/>
                </a:solidFill>
              </a:rPr>
              <a:t>Altimetre</a:t>
            </a:r>
            <a:endParaRPr lang="tr-TR" dirty="0">
              <a:solidFill>
                <a:schemeClr val="tx1"/>
              </a:solidFill>
              <a:effectLst/>
            </a:endParaRPr>
          </a:p>
        </p:txBody>
      </p:sp>
      <p:pic>
        <p:nvPicPr>
          <p:cNvPr id="10" name="Picture 1"/>
          <p:cNvPicPr>
            <a:picLocks noChangeAspect="1"/>
          </p:cNvPicPr>
          <p:nvPr/>
        </p:nvPicPr>
        <p:blipFill>
          <a:blip r:embed="rId3" cstate="print"/>
          <a:stretch>
            <a:fillRect/>
          </a:stretch>
        </p:blipFill>
        <p:spPr>
          <a:xfrm>
            <a:off x="369600" y="1859280"/>
            <a:ext cx="2770159" cy="3489280"/>
          </a:xfrm>
          <a:prstGeom prst="rect">
            <a:avLst/>
          </a:prstGeom>
        </p:spPr>
      </p:pic>
      <p:pic>
        <p:nvPicPr>
          <p:cNvPr id="11" name="Picture 4"/>
          <p:cNvPicPr>
            <a:picLocks noChangeAspect="1"/>
          </p:cNvPicPr>
          <p:nvPr/>
        </p:nvPicPr>
        <p:blipFill>
          <a:blip r:embed="rId4" cstate="print"/>
          <a:stretch>
            <a:fillRect/>
          </a:stretch>
        </p:blipFill>
        <p:spPr>
          <a:xfrm>
            <a:off x="3298288" y="1683993"/>
            <a:ext cx="3422552" cy="3875335"/>
          </a:xfrm>
          <a:prstGeom prst="rect">
            <a:avLst/>
          </a:prstGeom>
        </p:spPr>
      </p:pic>
      <p:sp>
        <p:nvSpPr>
          <p:cNvPr id="12" name="TextBox 3"/>
          <p:cNvSpPr txBox="1"/>
          <p:nvPr/>
        </p:nvSpPr>
        <p:spPr>
          <a:xfrm>
            <a:off x="364272" y="5742776"/>
            <a:ext cx="6966168" cy="707886"/>
          </a:xfrm>
          <a:prstGeom prst="rect">
            <a:avLst/>
          </a:prstGeom>
          <a:noFill/>
        </p:spPr>
        <p:txBody>
          <a:bodyPr wrap="square" rtlCol="0">
            <a:spAutoFit/>
          </a:bodyPr>
          <a:lstStyle/>
          <a:p>
            <a:r>
              <a:rPr lang="en-US" sz="2000" dirty="0" err="1" smtClean="0"/>
              <a:t>Deniz</a:t>
            </a:r>
            <a:r>
              <a:rPr lang="en-US" sz="2000" dirty="0" smtClean="0"/>
              <a:t> </a:t>
            </a:r>
            <a:r>
              <a:rPr lang="en-US" sz="2000" dirty="0" err="1" smtClean="0"/>
              <a:t>yüzeyinden</a:t>
            </a:r>
            <a:r>
              <a:rPr lang="en-US" sz="2000" dirty="0" smtClean="0"/>
              <a:t> </a:t>
            </a:r>
            <a:r>
              <a:rPr lang="en-US" sz="2000" dirty="0" err="1" smtClean="0"/>
              <a:t>yüksekliği</a:t>
            </a:r>
            <a:r>
              <a:rPr lang="en-US" sz="2000" dirty="0" smtClean="0"/>
              <a:t> </a:t>
            </a:r>
            <a:r>
              <a:rPr lang="en-US" sz="2000" dirty="0" err="1" smtClean="0"/>
              <a:t>metre</a:t>
            </a:r>
            <a:r>
              <a:rPr lang="en-US" sz="2000" dirty="0" smtClean="0"/>
              <a:t> </a:t>
            </a:r>
            <a:r>
              <a:rPr lang="en-US" sz="2000" dirty="0" err="1" smtClean="0"/>
              <a:t>olarak</a:t>
            </a:r>
            <a:r>
              <a:rPr lang="en-US" sz="2000" dirty="0" smtClean="0"/>
              <a:t> </a:t>
            </a:r>
            <a:r>
              <a:rPr lang="en-US" sz="2000" dirty="0" err="1" smtClean="0"/>
              <a:t>gösteren</a:t>
            </a:r>
            <a:r>
              <a:rPr lang="en-US" sz="2000" dirty="0" smtClean="0"/>
              <a:t> </a:t>
            </a:r>
            <a:r>
              <a:rPr lang="en-US" sz="2000" dirty="0" err="1" smtClean="0"/>
              <a:t>özel</a:t>
            </a:r>
            <a:r>
              <a:rPr lang="en-US" sz="2000" dirty="0" smtClean="0"/>
              <a:t> </a:t>
            </a:r>
            <a:r>
              <a:rPr lang="en-US" sz="2000" dirty="0" err="1" smtClean="0"/>
              <a:t>bir</a:t>
            </a:r>
            <a:r>
              <a:rPr lang="en-US" sz="2000" dirty="0" smtClean="0"/>
              <a:t> </a:t>
            </a:r>
            <a:r>
              <a:rPr lang="en-US" sz="2000" dirty="0" err="1" smtClean="0"/>
              <a:t>barometredir</a:t>
            </a:r>
            <a:r>
              <a:rPr lang="en-US" sz="2000" dirty="0" smtClean="0"/>
              <a:t>.</a:t>
            </a:r>
            <a:endParaRPr lang="tr-TR" sz="2000" dirty="0"/>
          </a:p>
        </p:txBody>
      </p:sp>
      <p:sp>
        <p:nvSpPr>
          <p:cNvPr id="15"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0" y="1"/>
            <a:ext cx="9692640" cy="731519"/>
          </a:xfrm>
          <a:prstGeom prst="rect">
            <a:avLst/>
          </a:prstGeom>
        </p:spPr>
        <p:txBody>
          <a:bodyPr vert="horz" lIns="91440" tIns="27432" rIns="91440" bIns="45720" rtlCol="0" anchor="b">
            <a:normAutofit fontScale="85000" lnSpcReduction="100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dirty="0" smtClean="0"/>
              <a:t>Basınç Etkisi ile Çalışan Ölçüm Aletleri</a:t>
            </a:r>
            <a:endParaRPr lang="tr-TR" dirty="0"/>
          </a:p>
        </p:txBody>
      </p:sp>
      <p:sp>
        <p:nvSpPr>
          <p:cNvPr id="8" name="2 Başlık"/>
          <p:cNvSpPr>
            <a:spLocks noGrp="1"/>
          </p:cNvSpPr>
          <p:nvPr>
            <p:ph type="title"/>
          </p:nvPr>
        </p:nvSpPr>
        <p:spPr>
          <a:xfrm>
            <a:off x="317024" y="914400"/>
            <a:ext cx="3340576" cy="644470"/>
          </a:xfrm>
        </p:spPr>
        <p:txBody>
          <a:bodyPr>
            <a:normAutofit fontScale="90000"/>
          </a:bodyPr>
          <a:lstStyle/>
          <a:p>
            <a:r>
              <a:rPr lang="tr-TR" dirty="0" err="1" smtClean="0">
                <a:solidFill>
                  <a:schemeClr val="tx1"/>
                </a:solidFill>
              </a:rPr>
              <a:t>Batimetre</a:t>
            </a:r>
            <a:endParaRPr lang="tr-TR" dirty="0">
              <a:solidFill>
                <a:schemeClr val="tx1"/>
              </a:solidFill>
              <a:effectLst/>
            </a:endParaRPr>
          </a:p>
        </p:txBody>
      </p:sp>
      <p:pic>
        <p:nvPicPr>
          <p:cNvPr id="9" name="Picture 2" descr="İlgili resi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479" r="52475"/>
          <a:stretch/>
        </p:blipFill>
        <p:spPr bwMode="auto">
          <a:xfrm>
            <a:off x="3755112" y="2073847"/>
            <a:ext cx="3060105" cy="23705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İ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792" y="1949976"/>
            <a:ext cx="2864495" cy="286449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Pascal</a:t>
            </a:r>
            <a:r>
              <a:rPr lang="tr-TR" sz="2600" spc="10" dirty="0" smtClean="0">
                <a:solidFill>
                  <a:schemeClr val="bg1">
                    <a:lumMod val="6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bg1">
                    <a:lumMod val="65000"/>
                  </a:schemeClr>
                </a:solidFill>
              </a:rPr>
              <a:t>Toricelli</a:t>
            </a:r>
            <a:r>
              <a:rPr lang="tr-TR" sz="2600" spc="10" dirty="0" smtClean="0">
                <a:solidFill>
                  <a:schemeClr val="bg1">
                    <a:lumMod val="6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 Etkisi ile Çalışan Ölçüm Aletleri</a:t>
            </a:r>
          </a:p>
        </p:txBody>
      </p:sp>
    </p:spTree>
    <p:extLst>
      <p:ext uri="{BB962C8B-B14F-4D97-AF65-F5344CB8AC3E}">
        <p14:creationId xmlns:p14="http://schemas.microsoft.com/office/powerpoint/2010/main" val="32618484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05912"/>
          </a:xfrm>
        </p:spPr>
        <p:txBody>
          <a:bodyPr/>
          <a:lstStyle/>
          <a:p>
            <a:r>
              <a:rPr lang="tr-TR" dirty="0" smtClean="0"/>
              <a:t>Özet</a:t>
            </a:r>
            <a:endParaRPr lang="tr-TR" dirty="0"/>
          </a:p>
        </p:txBody>
      </p:sp>
      <p:pic>
        <p:nvPicPr>
          <p:cNvPr id="6" name="Picture 2" descr="düdüklü tencer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0421" y="5657152"/>
            <a:ext cx="1200848" cy="12008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arlı yol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3721" y="5646057"/>
            <a:ext cx="1211943" cy="1211943"/>
          </a:xfrm>
          <a:prstGeom prst="rect">
            <a:avLst/>
          </a:prstGeom>
          <a:noFill/>
          <a:extLst>
            <a:ext uri="{909E8E84-426E-40DD-AFC4-6F175D3DCCD1}">
              <a14:hiddenFill xmlns:a14="http://schemas.microsoft.com/office/drawing/2010/main">
                <a:solidFill>
                  <a:srgbClr val="FFFFFF"/>
                </a:solidFill>
              </a14:hiddenFill>
            </a:ext>
          </a:extLst>
        </p:spPr>
      </p:pic>
      <p:pic>
        <p:nvPicPr>
          <p:cNvPr id="17" name="Content Placeholder 5"/>
          <p:cNvPicPr>
            <a:picLocks noChangeAspect="1"/>
          </p:cNvPicPr>
          <p:nvPr/>
        </p:nvPicPr>
        <p:blipFill rotWithShape="1">
          <a:blip r:embed="rId4" cstate="print"/>
          <a:srcRect l="8312" t="48561" r="48609" b="37254"/>
          <a:stretch/>
        </p:blipFill>
        <p:spPr>
          <a:xfrm>
            <a:off x="188686" y="4167898"/>
            <a:ext cx="5347996" cy="1408740"/>
          </a:xfrm>
          <a:prstGeom prst="rect">
            <a:avLst/>
          </a:prstGeom>
        </p:spPr>
      </p:pic>
      <p:sp>
        <p:nvSpPr>
          <p:cNvPr id="18" name="TextBox 17"/>
          <p:cNvSpPr txBox="1"/>
          <p:nvPr/>
        </p:nvSpPr>
        <p:spPr>
          <a:xfrm>
            <a:off x="1655079" y="4562407"/>
            <a:ext cx="587367" cy="236586"/>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err="1" smtClean="0">
                <a:solidFill>
                  <a:schemeClr val="tx1">
                    <a:lumMod val="65000"/>
                    <a:lumOff val="35000"/>
                  </a:schemeClr>
                </a:solidFill>
              </a:rPr>
              <a:t>B</a:t>
            </a:r>
            <a:r>
              <a:rPr kumimoji="0" lang="tr-TR" sz="1100" b="0" i="0" u="none" strike="noStrike" kern="1200" cap="none" spc="10" normalizeH="0" baseline="0" noProof="0" dirty="0" err="1" smtClean="0">
                <a:ln>
                  <a:noFill/>
                </a:ln>
                <a:solidFill>
                  <a:schemeClr val="tx1">
                    <a:lumMod val="65000"/>
                    <a:lumOff val="35000"/>
                  </a:schemeClr>
                </a:solidFill>
                <a:effectLst/>
                <a:uLnTx/>
                <a:uFillTx/>
                <a:latin typeface="+mn-lt"/>
                <a:ea typeface="+mn-ea"/>
                <a:cs typeface="+mn-cs"/>
              </a:rPr>
              <a:t>sınç</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0" name="TextBox 19"/>
          <p:cNvSpPr txBox="1"/>
          <p:nvPr/>
        </p:nvSpPr>
        <p:spPr>
          <a:xfrm>
            <a:off x="539101" y="5251540"/>
            <a:ext cx="1221286" cy="25209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1" name="TextBox 20"/>
          <p:cNvSpPr txBox="1"/>
          <p:nvPr/>
        </p:nvSpPr>
        <p:spPr>
          <a:xfrm>
            <a:off x="2574539" y="5305678"/>
            <a:ext cx="875672" cy="255108"/>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2" name="TextBox 21"/>
          <p:cNvSpPr txBox="1"/>
          <p:nvPr/>
        </p:nvSpPr>
        <p:spPr>
          <a:xfrm>
            <a:off x="4338449" y="5269375"/>
            <a:ext cx="744014" cy="25864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9" name="TextBox 28"/>
          <p:cNvSpPr txBox="1"/>
          <p:nvPr/>
        </p:nvSpPr>
        <p:spPr>
          <a:xfrm>
            <a:off x="3400318" y="4570017"/>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pic>
        <p:nvPicPr>
          <p:cNvPr id="15" name="Picture 2"/>
          <p:cNvPicPr>
            <a:picLocks noChangeAspect="1" noChangeArrowheads="1"/>
          </p:cNvPicPr>
          <p:nvPr/>
        </p:nvPicPr>
        <p:blipFill>
          <a:blip r:embed="rId5" cstate="print"/>
          <a:srcRect l="11663" t="45479" r="46768" b="23138"/>
          <a:stretch>
            <a:fillRect/>
          </a:stretch>
        </p:blipFill>
        <p:spPr bwMode="auto">
          <a:xfrm>
            <a:off x="239551" y="972458"/>
            <a:ext cx="2300449" cy="976449"/>
          </a:xfrm>
          <a:prstGeom prst="rect">
            <a:avLst/>
          </a:prstGeom>
          <a:noFill/>
          <a:ln w="9525">
            <a:noFill/>
            <a:miter lim="800000"/>
            <a:headEnd/>
            <a:tailEnd/>
          </a:ln>
        </p:spPr>
      </p:pic>
      <p:pic>
        <p:nvPicPr>
          <p:cNvPr id="16" name="Picture 3"/>
          <p:cNvPicPr>
            <a:picLocks noChangeAspect="1" noChangeArrowheads="1"/>
          </p:cNvPicPr>
          <p:nvPr/>
        </p:nvPicPr>
        <p:blipFill>
          <a:blip r:embed="rId6" cstate="print"/>
          <a:srcRect b="10508"/>
          <a:stretch>
            <a:fillRect/>
          </a:stretch>
        </p:blipFill>
        <p:spPr bwMode="auto">
          <a:xfrm>
            <a:off x="511934" y="2310187"/>
            <a:ext cx="2260295" cy="1246857"/>
          </a:xfrm>
          <a:prstGeom prst="rect">
            <a:avLst/>
          </a:prstGeom>
          <a:noFill/>
          <a:ln w="9525">
            <a:noFill/>
            <a:miter lim="800000"/>
            <a:headEnd/>
            <a:tailEnd/>
          </a:ln>
        </p:spPr>
      </p:pic>
      <p:pic>
        <p:nvPicPr>
          <p:cNvPr id="19" name="Picture 4"/>
          <p:cNvPicPr>
            <a:picLocks noChangeAspect="1" noChangeArrowheads="1"/>
          </p:cNvPicPr>
          <p:nvPr/>
        </p:nvPicPr>
        <p:blipFill>
          <a:blip r:embed="rId7" cstate="print"/>
          <a:srcRect l="57567" t="40863"/>
          <a:stretch>
            <a:fillRect/>
          </a:stretch>
        </p:blipFill>
        <p:spPr bwMode="auto">
          <a:xfrm>
            <a:off x="4644572" y="2119086"/>
            <a:ext cx="1654628" cy="722722"/>
          </a:xfrm>
          <a:prstGeom prst="rect">
            <a:avLst/>
          </a:prstGeom>
          <a:noFill/>
          <a:ln w="9525">
            <a:noFill/>
            <a:miter lim="800000"/>
            <a:headEnd/>
            <a:tailEnd/>
          </a:ln>
        </p:spPr>
      </p:pic>
      <p:pic>
        <p:nvPicPr>
          <p:cNvPr id="23" name="Picture 4"/>
          <p:cNvPicPr>
            <a:picLocks noChangeAspect="1"/>
          </p:cNvPicPr>
          <p:nvPr/>
        </p:nvPicPr>
        <p:blipFill>
          <a:blip r:embed="rId8" cstate="print"/>
          <a:stretch>
            <a:fillRect/>
          </a:stretch>
        </p:blipFill>
        <p:spPr>
          <a:xfrm>
            <a:off x="4310742" y="460248"/>
            <a:ext cx="2121243" cy="1557238"/>
          </a:xfrm>
          <a:prstGeom prst="rect">
            <a:avLst/>
          </a:prstGeom>
        </p:spPr>
      </p:pic>
      <p:pic>
        <p:nvPicPr>
          <p:cNvPr id="24" name="Picture 3"/>
          <p:cNvPicPr>
            <a:picLocks noChangeAspect="1"/>
          </p:cNvPicPr>
          <p:nvPr/>
        </p:nvPicPr>
        <p:blipFill>
          <a:blip r:embed="rId9" cstate="print"/>
          <a:stretch>
            <a:fillRect/>
          </a:stretch>
        </p:blipFill>
        <p:spPr>
          <a:xfrm>
            <a:off x="8089664" y="594944"/>
            <a:ext cx="2234189" cy="1843456"/>
          </a:xfrm>
          <a:prstGeom prst="rect">
            <a:avLst/>
          </a:prstGeom>
        </p:spPr>
      </p:pic>
      <p:pic>
        <p:nvPicPr>
          <p:cNvPr id="25" name="Picture 2"/>
          <p:cNvPicPr>
            <a:picLocks noChangeAspect="1" noChangeArrowheads="1"/>
          </p:cNvPicPr>
          <p:nvPr/>
        </p:nvPicPr>
        <p:blipFill>
          <a:blip r:embed="rId10" cstate="print"/>
          <a:srcRect l="10542" t="23125" r="44715" b="51042"/>
          <a:stretch>
            <a:fillRect/>
          </a:stretch>
        </p:blipFill>
        <p:spPr bwMode="auto">
          <a:xfrm>
            <a:off x="3590109" y="2744653"/>
            <a:ext cx="3971834" cy="1289287"/>
          </a:xfrm>
          <a:prstGeom prst="rect">
            <a:avLst/>
          </a:prstGeom>
          <a:noFill/>
          <a:ln w="9525">
            <a:noFill/>
            <a:miter lim="800000"/>
            <a:headEnd/>
            <a:tailEnd/>
          </a:ln>
        </p:spPr>
      </p:pic>
      <p:sp>
        <p:nvSpPr>
          <p:cNvPr id="27" name="26 Metin kutusu"/>
          <p:cNvSpPr txBox="1"/>
          <p:nvPr/>
        </p:nvSpPr>
        <p:spPr>
          <a:xfrm>
            <a:off x="7910286" y="4107543"/>
            <a:ext cx="2496457" cy="2090057"/>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Barometre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Manometre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tx1">
                    <a:lumMod val="65000"/>
                    <a:lumOff val="35000"/>
                  </a:schemeClr>
                </a:solidFill>
              </a:rPr>
              <a:t>Altimetre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err="1" smtClean="0">
                <a:solidFill>
                  <a:schemeClr val="tx1">
                    <a:lumMod val="65000"/>
                    <a:lumOff val="35000"/>
                  </a:schemeClr>
                </a:solidFill>
              </a:rPr>
              <a:t>Batimetre</a:t>
            </a:r>
            <a:endParaRPr lang="tr-TR" sz="2600" spc="10" dirty="0" smtClean="0">
              <a:solidFill>
                <a:schemeClr val="tx1">
                  <a:lumMod val="65000"/>
                  <a:lumOff val="35000"/>
                </a:schemeClr>
              </a:solidFill>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lang="tr-TR" sz="2600" spc="10" dirty="0" smtClean="0">
              <a:solidFill>
                <a:schemeClr val="tx1">
                  <a:lumMod val="65000"/>
                  <a:lumOff val="3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ppt_x"/>
                                          </p:val>
                                        </p:tav>
                                        <p:tav tm="100000">
                                          <p:val>
                                            <p:strVal val="#ppt_x"/>
                                          </p:val>
                                        </p:tav>
                                      </p:tavLst>
                                    </p:anim>
                                    <p:anim calcmode="lin" valueType="num">
                                      <p:cBhvr additive="base">
                                        <p:cTn id="48" dur="500" fill="hold"/>
                                        <p:tgtEl>
                                          <p:spTgt spid="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ppt_x"/>
                                          </p:val>
                                        </p:tav>
                                        <p:tav tm="100000">
                                          <p:val>
                                            <p:strVal val="#ppt_x"/>
                                          </p:val>
                                        </p:tav>
                                      </p:tavLst>
                                    </p:anim>
                                    <p:anim calcmode="lin" valueType="num">
                                      <p:cBhvr additive="base">
                                        <p:cTn id="60" dur="500" fill="hold"/>
                                        <p:tgtEl>
                                          <p:spTgt spid="20"/>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ppt_x"/>
                                          </p:val>
                                        </p:tav>
                                        <p:tav tm="100000">
                                          <p:val>
                                            <p:strVal val="#ppt_x"/>
                                          </p:val>
                                        </p:tav>
                                      </p:tavLst>
                                    </p:anim>
                                    <p:anim calcmode="lin" valueType="num">
                                      <p:cBhvr additive="base">
                                        <p:cTn id="64" dur="500" fill="hold"/>
                                        <p:tgtEl>
                                          <p:spTgt spid="21"/>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9"/>
                                        </p:tgtEl>
                                        <p:attrNameLst>
                                          <p:attrName>style.visibility</p:attrName>
                                        </p:attrNameLst>
                                      </p:cBhvr>
                                      <p:to>
                                        <p:strVal val="visible"/>
                                      </p:to>
                                    </p:set>
                                    <p:anim calcmode="lin" valueType="num">
                                      <p:cBhvr additive="base">
                                        <p:cTn id="71" dur="500" fill="hold"/>
                                        <p:tgtEl>
                                          <p:spTgt spid="29"/>
                                        </p:tgtEl>
                                        <p:attrNameLst>
                                          <p:attrName>ppt_x</p:attrName>
                                        </p:attrNameLst>
                                      </p:cBhvr>
                                      <p:tavLst>
                                        <p:tav tm="0">
                                          <p:val>
                                            <p:strVal val="#ppt_x"/>
                                          </p:val>
                                        </p:tav>
                                        <p:tav tm="100000">
                                          <p:val>
                                            <p:strVal val="#ppt_x"/>
                                          </p:val>
                                        </p:tav>
                                      </p:tavLst>
                                    </p:anim>
                                    <p:anim calcmode="lin" valueType="num">
                                      <p:cBhvr additive="base">
                                        <p:cTn id="7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7">
                                            <p:bg/>
                                          </p:spTgt>
                                        </p:tgtEl>
                                        <p:attrNameLst>
                                          <p:attrName>style.visibility</p:attrName>
                                        </p:attrNameLst>
                                      </p:cBhvr>
                                      <p:to>
                                        <p:strVal val="visible"/>
                                      </p:to>
                                    </p:set>
                                    <p:anim calcmode="lin" valueType="num">
                                      <p:cBhvr additive="base">
                                        <p:cTn id="77" dur="500" fill="hold"/>
                                        <p:tgtEl>
                                          <p:spTgt spid="27">
                                            <p:bg/>
                                          </p:spTgt>
                                        </p:tgtEl>
                                        <p:attrNameLst>
                                          <p:attrName>ppt_x</p:attrName>
                                        </p:attrNameLst>
                                      </p:cBhvr>
                                      <p:tavLst>
                                        <p:tav tm="0">
                                          <p:val>
                                            <p:strVal val="#ppt_x"/>
                                          </p:val>
                                        </p:tav>
                                        <p:tav tm="100000">
                                          <p:val>
                                            <p:strVal val="#ppt_x"/>
                                          </p:val>
                                        </p:tav>
                                      </p:tavLst>
                                    </p:anim>
                                    <p:anim calcmode="lin" valueType="num">
                                      <p:cBhvr additive="base">
                                        <p:cTn id="78" dur="500" fill="hold"/>
                                        <p:tgtEl>
                                          <p:spTgt spid="27">
                                            <p:bg/>
                                          </p:spTgt>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7">
                                            <p:txEl>
                                              <p:pRg st="0" end="0"/>
                                            </p:txEl>
                                          </p:spTgt>
                                        </p:tgtEl>
                                        <p:attrNameLst>
                                          <p:attrName>style.visibility</p:attrName>
                                        </p:attrNameLst>
                                      </p:cBhvr>
                                      <p:to>
                                        <p:strVal val="visible"/>
                                      </p:to>
                                    </p:set>
                                    <p:anim calcmode="lin" valueType="num">
                                      <p:cBhvr additive="base">
                                        <p:cTn id="81"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7">
                                            <p:txEl>
                                              <p:pRg st="0" end="0"/>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27">
                                            <p:txEl>
                                              <p:pRg st="1" end="1"/>
                                            </p:txEl>
                                          </p:spTgt>
                                        </p:tgtEl>
                                        <p:attrNameLst>
                                          <p:attrName>style.visibility</p:attrName>
                                        </p:attrNameLst>
                                      </p:cBhvr>
                                      <p:to>
                                        <p:strVal val="visible"/>
                                      </p:to>
                                    </p:set>
                                    <p:anim calcmode="lin" valueType="num">
                                      <p:cBhvr additive="base">
                                        <p:cTn id="85"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7">
                                            <p:txEl>
                                              <p:pRg st="1" end="1"/>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7">
                                            <p:txEl>
                                              <p:pRg st="2" end="2"/>
                                            </p:txEl>
                                          </p:spTgt>
                                        </p:tgtEl>
                                        <p:attrNameLst>
                                          <p:attrName>style.visibility</p:attrName>
                                        </p:attrNameLst>
                                      </p:cBhvr>
                                      <p:to>
                                        <p:strVal val="visible"/>
                                      </p:to>
                                    </p:set>
                                    <p:anim calcmode="lin" valueType="num">
                                      <p:cBhvr additive="base">
                                        <p:cTn id="89" dur="500" fill="hold"/>
                                        <p:tgtEl>
                                          <p:spTgt spid="27">
                                            <p:txEl>
                                              <p:pRg st="2" end="2"/>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27">
                                            <p:txEl>
                                              <p:pRg st="2" end="2"/>
                                            </p:txEl>
                                          </p:spTgt>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7">
                                            <p:txEl>
                                              <p:pRg st="3" end="3"/>
                                            </p:txEl>
                                          </p:spTgt>
                                        </p:tgtEl>
                                        <p:attrNameLst>
                                          <p:attrName>style.visibility</p:attrName>
                                        </p:attrNameLst>
                                      </p:cBhvr>
                                      <p:to>
                                        <p:strVal val="visible"/>
                                      </p:to>
                                    </p:set>
                                    <p:anim calcmode="lin" valueType="num">
                                      <p:cBhvr additive="base">
                                        <p:cTn id="93" dur="500" fill="hold"/>
                                        <p:tgtEl>
                                          <p:spTgt spid="27">
                                            <p:txEl>
                                              <p:pRg st="3" end="3"/>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9" grpId="0" animBg="1"/>
      <p:bldP spid="27" grpId="0" build="allAtOnce"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
            <a:ext cx="9692640" cy="1001486"/>
          </a:xfrm>
        </p:spPr>
        <p:txBody>
          <a:bodyPr/>
          <a:lstStyle/>
          <a:p>
            <a:r>
              <a:rPr lang="tr-TR" dirty="0" smtClean="0"/>
              <a:t>Fizikçi Şakası !</a:t>
            </a:r>
            <a:endParaRPr lang="tr-TR" dirty="0"/>
          </a:p>
        </p:txBody>
      </p:sp>
      <p:pic>
        <p:nvPicPr>
          <p:cNvPr id="3" name="Einstein, Newton and Pascal jok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1307" y="1001487"/>
            <a:ext cx="9090025" cy="5113139"/>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 y="170953"/>
            <a:ext cx="9692640" cy="892037"/>
          </a:xfrm>
        </p:spPr>
        <p:txBody>
          <a:bodyPr/>
          <a:lstStyle/>
          <a:p>
            <a:r>
              <a:rPr lang="tr-TR" dirty="0" smtClean="0"/>
              <a:t>Neler Öğrendik?</a:t>
            </a:r>
            <a:endParaRPr lang="tr-TR" dirty="0"/>
          </a:p>
        </p:txBody>
      </p:sp>
      <p:sp>
        <p:nvSpPr>
          <p:cNvPr id="5" name="Content Placeholder 2"/>
          <p:cNvSpPr txBox="1">
            <a:spLocks/>
          </p:cNvSpPr>
          <p:nvPr/>
        </p:nvSpPr>
        <p:spPr>
          <a:xfrm>
            <a:off x="0" y="1055240"/>
            <a:ext cx="10995660" cy="5802760"/>
          </a:xfrm>
          <a:prstGeom prst="rect">
            <a:avLst/>
          </a:prstGeom>
        </p:spPr>
        <p:txBody>
          <a:bodyPr vert="horz" lIns="91440" tIns="45720" rIns="91440" bIns="45720" rtlCol="0">
            <a:normAutofit/>
          </a:bodyPr>
          <a:lstStyle/>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10.2.1.1. Basınç ve basınç kuvveti kavramlarının katı, durgun sıvı ve gazlarda bağlı olduğu değişkenleri açıklar.</a:t>
            </a:r>
          </a:p>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	a)Öğrencilerin, günlük hayattan basıncın hayatımıza etkilerine örnekler vermeleri 	sağlanır. Basıncın hal değişimine etkileri vurgulanır. </a:t>
            </a:r>
          </a:p>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	b)Katı ve durgun sıvı basıncı ve basınç kuvveti ile ilgili matematiksel modeller 	verilir. Bileşenlerine ayırma ve matematiksel hesaplamalara girilmez.</a:t>
            </a:r>
          </a:p>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	c) Torricelli deneyi açıklanır ve kılcallık ile farkı belirtilir.</a:t>
            </a:r>
          </a:p>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	ç) Basınç etkisiyle çalışan ölçüm aletlerinden barometre, altimetre, manometre ve 	batimetre hakkında bilgi verilir.</a:t>
            </a:r>
          </a:p>
          <a:p>
            <a:pPr marL="82296" marR="0" lvl="0" indent="0" algn="l" defTabSz="914400" rtl="0" eaLnBrk="1" fontAlgn="auto" latinLnBrk="0" hangingPunct="1">
              <a:lnSpc>
                <a:spcPct val="95000"/>
              </a:lnSpc>
              <a:spcBef>
                <a:spcPts val="1400"/>
              </a:spcBef>
              <a:spcAft>
                <a:spcPts val="200"/>
              </a:spcAft>
              <a:buClr>
                <a:schemeClr val="accent1"/>
              </a:buClr>
              <a:buSzPct val="80000"/>
              <a:buFont typeface="Arial" pitchFamily="34" charset="0"/>
              <a:buNone/>
              <a:tabLst/>
              <a:defRPr/>
            </a:pPr>
            <a:r>
              <a:rPr kumimoji="0" lang="tr-TR" sz="2000" b="0" i="0" u="none" strike="noStrike" kern="1200" cap="none" spc="10" normalizeH="0" baseline="0" noProof="0" smtClean="0">
                <a:ln>
                  <a:noFill/>
                </a:ln>
                <a:solidFill>
                  <a:schemeClr val="tx1"/>
                </a:solidFill>
                <a:effectLst/>
                <a:uLnTx/>
                <a:uFillTx/>
                <a:latin typeface="+mn-lt"/>
                <a:ea typeface="+mn-ea"/>
                <a:cs typeface="+mn-cs"/>
              </a:rPr>
              <a:t>	d) Pascal Prensibi’ne değinilir. Gaz basıncı ve Pascal Prensibi ile ilgili 	matematiksel  modeller verilmez.</a:t>
            </a:r>
            <a:endParaRPr kumimoji="0" lang="tr-TR" sz="2000" b="0" i="0" u="none" strike="noStrike" kern="1200" cap="none" spc="1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05126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960" y="215899"/>
            <a:ext cx="9692640" cy="1085960"/>
          </a:xfrm>
        </p:spPr>
        <p:txBody>
          <a:bodyPr/>
          <a:lstStyle/>
          <a:p>
            <a:r>
              <a:rPr lang="tr-TR" dirty="0" smtClean="0"/>
              <a:t>Gelecek hafta</a:t>
            </a:r>
            <a:endParaRPr lang="tr-TR" dirty="0"/>
          </a:p>
        </p:txBody>
      </p:sp>
      <p:sp>
        <p:nvSpPr>
          <p:cNvPr id="7" name="Content Placeholder 2"/>
          <p:cNvSpPr>
            <a:spLocks noGrp="1"/>
          </p:cNvSpPr>
          <p:nvPr>
            <p:ph idx="1"/>
          </p:nvPr>
        </p:nvSpPr>
        <p:spPr>
          <a:xfrm>
            <a:off x="982903" y="1737166"/>
            <a:ext cx="9208008" cy="4663634"/>
          </a:xfrm>
        </p:spPr>
        <p:txBody>
          <a:bodyPr>
            <a:normAutofit fontScale="85000" lnSpcReduction="20000"/>
          </a:bodyPr>
          <a:lstStyle/>
          <a:p>
            <a:pPr marL="82296" indent="0">
              <a:buNone/>
            </a:pPr>
            <a:r>
              <a:rPr lang="tr-TR" dirty="0">
                <a:solidFill>
                  <a:schemeClr val="tx1"/>
                </a:solidFill>
              </a:rPr>
              <a:t>10.2.1.1. Basınç ve basınç kuvveti kavramlarının katı, durgun sıvı ve gazlarda bağlı olduğu değişkenleri açıklar</a:t>
            </a:r>
            <a:r>
              <a:rPr lang="tr-TR" dirty="0" smtClean="0">
                <a:solidFill>
                  <a:schemeClr val="tx1"/>
                </a:solidFill>
              </a:rPr>
              <a:t>.</a:t>
            </a:r>
          </a:p>
          <a:p>
            <a:pPr marL="82296" indent="0">
              <a:buNone/>
            </a:pPr>
            <a:r>
              <a:rPr lang="tr-TR" dirty="0" smtClean="0">
                <a:solidFill>
                  <a:schemeClr val="tx1"/>
                </a:solidFill>
              </a:rPr>
              <a:t>	ÖSYM sınavlarında çıkmış soruları çözer.</a:t>
            </a:r>
            <a:endParaRPr lang="tr-TR" dirty="0" smtClean="0">
              <a:solidFill>
                <a:schemeClr val="tx1"/>
              </a:solidFill>
            </a:endParaRPr>
          </a:p>
          <a:p>
            <a:pPr marL="82296" indent="0">
              <a:buNone/>
            </a:pPr>
            <a:r>
              <a:rPr lang="tr-TR" dirty="0" smtClean="0">
                <a:solidFill>
                  <a:schemeClr val="tx1"/>
                </a:solidFill>
              </a:rPr>
              <a:t>10.2.1.2</a:t>
            </a:r>
            <a:r>
              <a:rPr lang="tr-TR" dirty="0" smtClean="0">
                <a:solidFill>
                  <a:schemeClr val="tx1"/>
                </a:solidFill>
              </a:rPr>
              <a:t>. Akışkanlarda, akış sürati ile akışkan basıncı arasında ilişki kurar.</a:t>
            </a:r>
          </a:p>
          <a:p>
            <a:pPr marL="898525" indent="-817563">
              <a:buNone/>
            </a:pPr>
            <a:r>
              <a:rPr lang="tr-TR" dirty="0" smtClean="0">
                <a:solidFill>
                  <a:schemeClr val="tx1"/>
                </a:solidFill>
              </a:rPr>
              <a:t>	a. Deney ve simülasyonlardan yararlanılarak kesit alanı, basınç ve akışkan sürati arasında bağlantı kurulması sağlanır.</a:t>
            </a:r>
          </a:p>
          <a:p>
            <a:pPr marL="898525" indent="-817563">
              <a:buNone/>
            </a:pPr>
            <a:r>
              <a:rPr lang="tr-TR" dirty="0" smtClean="0">
                <a:solidFill>
                  <a:schemeClr val="tx1"/>
                </a:solidFill>
              </a:rPr>
              <a:t>	b. </a:t>
            </a:r>
            <a:r>
              <a:rPr lang="tr-TR" dirty="0" err="1" smtClean="0">
                <a:solidFill>
                  <a:schemeClr val="tx1"/>
                </a:solidFill>
              </a:rPr>
              <a:t>Bernaulli</a:t>
            </a:r>
            <a:r>
              <a:rPr lang="tr-TR" dirty="0" smtClean="0">
                <a:solidFill>
                  <a:schemeClr val="tx1"/>
                </a:solidFill>
              </a:rPr>
              <a:t> İlkesi’nin günlük hayattaki örnekler (çatıların uçması, şemsiyenin ters çevrilmesi, rüzgarlı havalarda kapıların sert kapanması gibi) üzerinden açıklanması sağlanır.</a:t>
            </a:r>
          </a:p>
          <a:p>
            <a:pPr marL="898525" indent="-817563">
              <a:buNone/>
            </a:pPr>
            <a:r>
              <a:rPr lang="tr-TR" dirty="0">
                <a:solidFill>
                  <a:schemeClr val="tx1"/>
                </a:solidFill>
              </a:rPr>
              <a:t>	</a:t>
            </a:r>
            <a:r>
              <a:rPr lang="tr-TR" dirty="0" smtClean="0">
                <a:solidFill>
                  <a:schemeClr val="tx1"/>
                </a:solidFill>
              </a:rPr>
              <a:t>c. </a:t>
            </a:r>
            <a:r>
              <a:rPr lang="tr-TR" dirty="0" err="1" smtClean="0">
                <a:solidFill>
                  <a:schemeClr val="tx1"/>
                </a:solidFill>
              </a:rPr>
              <a:t>Bernoulli</a:t>
            </a:r>
            <a:r>
              <a:rPr lang="tr-TR" dirty="0" smtClean="0">
                <a:solidFill>
                  <a:schemeClr val="tx1"/>
                </a:solidFill>
              </a:rPr>
              <a:t> İlkesi’yle ilgili matematiksel hesaplamalara girilmez.</a:t>
            </a:r>
          </a:p>
          <a:p>
            <a:pPr marL="898525" indent="-817563">
              <a:buNone/>
            </a:pPr>
            <a:r>
              <a:rPr lang="tr-TR" dirty="0" smtClean="0">
                <a:solidFill>
                  <a:schemeClr val="tx1"/>
                </a:solidFill>
              </a:rPr>
              <a:t>	ç. Günlük hayatta akışkan basıncının sağlayabileceği kolaylıklar (uçakların uçması gibi) ve olumsuz etkilerine karşı alınması gereken sağlık ve güvenlik tedbirleri  (yüksek süratle hareket eden  araçlara yaklaşılmaması gibi) vurgulanır.</a:t>
            </a:r>
          </a:p>
          <a:p>
            <a:pPr marL="898525" indent="-817563">
              <a:buNone/>
            </a:pPr>
            <a:r>
              <a:rPr lang="tr-TR" dirty="0" smtClean="0">
                <a:solidFill>
                  <a:schemeClr val="tx1"/>
                </a:solidFill>
              </a:rPr>
              <a:t>	d. Tansiyonun damarlardaki kan basıncı olduğu vurgulanarak öğrencilerin tansiyon aletinin çalışma prensibini araştırmaları sağlanır.</a:t>
            </a:r>
          </a:p>
          <a:p>
            <a:pPr marL="898525" indent="-817563">
              <a:buNone/>
            </a:pPr>
            <a:endParaRPr lang="tr-TR" dirty="0" smtClean="0">
              <a:solidFill>
                <a:schemeClr val="tx1"/>
              </a:solidFill>
            </a:endParaRPr>
          </a:p>
        </p:txBody>
      </p:sp>
    </p:spTree>
    <p:extLst>
      <p:ext uri="{BB962C8B-B14F-4D97-AF65-F5344CB8AC3E}">
        <p14:creationId xmlns:p14="http://schemas.microsoft.com/office/powerpoint/2010/main" val="1661048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en-US" sz="3200" dirty="0" err="1" smtClean="0"/>
              <a:t>Kitabın</a:t>
            </a:r>
            <a:r>
              <a:rPr lang="en-US" sz="3200" dirty="0" smtClean="0"/>
              <a:t> </a:t>
            </a:r>
            <a:r>
              <a:rPr lang="tr-TR" sz="3200" dirty="0" err="1" smtClean="0"/>
              <a:t>h</a:t>
            </a:r>
            <a:r>
              <a:rPr lang="en-US" sz="3200" dirty="0" err="1" smtClean="0"/>
              <a:t>angi</a:t>
            </a:r>
            <a:r>
              <a:rPr lang="en-US" sz="3200" dirty="0" smtClean="0"/>
              <a:t> </a:t>
            </a:r>
            <a:r>
              <a:rPr lang="tr-TR" sz="3200" dirty="0" err="1" smtClean="0"/>
              <a:t>y</a:t>
            </a:r>
            <a:r>
              <a:rPr lang="en-US" sz="3200" dirty="0" err="1" smtClean="0"/>
              <a:t>üzü</a:t>
            </a:r>
            <a:r>
              <a:rPr lang="en-US" sz="3200" dirty="0" smtClean="0"/>
              <a:t> </a:t>
            </a:r>
            <a:r>
              <a:rPr lang="tr-TR" sz="3200" dirty="0" err="1" smtClean="0"/>
              <a:t>s</a:t>
            </a:r>
            <a:r>
              <a:rPr lang="en-US" sz="3200" dirty="0" err="1" smtClean="0"/>
              <a:t>üngere</a:t>
            </a:r>
            <a:r>
              <a:rPr lang="en-US" sz="3200" dirty="0" smtClean="0"/>
              <a:t> </a:t>
            </a:r>
            <a:r>
              <a:rPr lang="tr-TR" sz="3200" dirty="0" err="1" smtClean="0"/>
              <a:t>d</a:t>
            </a:r>
            <a:r>
              <a:rPr lang="en-US" sz="3200" dirty="0" smtClean="0"/>
              <a:t>aha </a:t>
            </a:r>
            <a:r>
              <a:rPr lang="tr-TR" sz="3200" dirty="0" err="1" smtClean="0"/>
              <a:t>f</a:t>
            </a:r>
            <a:r>
              <a:rPr lang="en-US" sz="3200" dirty="0" err="1" smtClean="0"/>
              <a:t>azla</a:t>
            </a:r>
            <a:r>
              <a:rPr lang="en-US" sz="3200" dirty="0" smtClean="0"/>
              <a:t> </a:t>
            </a:r>
            <a:r>
              <a:rPr lang="tr-TR" sz="3200" dirty="0" err="1" smtClean="0"/>
              <a:t>b</a:t>
            </a:r>
            <a:r>
              <a:rPr lang="en-US" sz="3200" dirty="0" err="1" smtClean="0"/>
              <a:t>atar</a:t>
            </a:r>
            <a:r>
              <a:rPr lang="en-US" sz="3200" dirty="0" smtClean="0"/>
              <a:t>?</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4" name="AutoShape 2" descr="Türkçe sözlük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Picture 4"/>
          <p:cNvPicPr>
            <a:picLocks noChangeAspect="1"/>
          </p:cNvPicPr>
          <p:nvPr/>
        </p:nvPicPr>
        <p:blipFill>
          <a:blip r:embed="rId3" cstate="print"/>
          <a:stretch>
            <a:fillRect/>
          </a:stretch>
        </p:blipFill>
        <p:spPr>
          <a:xfrm>
            <a:off x="4023426" y="1910666"/>
            <a:ext cx="3312368" cy="4679377"/>
          </a:xfrm>
          <a:prstGeom prst="rect">
            <a:avLst/>
          </a:prstGeom>
        </p:spPr>
      </p:pic>
      <p:sp>
        <p:nvSpPr>
          <p:cNvPr id="7" name="Title 1"/>
          <p:cNvSpPr txBox="1">
            <a:spLocks/>
          </p:cNvSpPr>
          <p:nvPr/>
        </p:nvSpPr>
        <p:spPr>
          <a:xfrm>
            <a:off x="-1" y="0"/>
            <a:ext cx="9280187" cy="1089498"/>
          </a:xfrm>
          <a:prstGeom prst="rect">
            <a:avLst/>
          </a:prstGeom>
        </p:spPr>
        <p:txBody>
          <a:bodyPr vert="horz" lIns="91440" tIns="27432" rIns="91440" bIns="45720" rtlCol="0" anchor="b">
            <a:normAutofit fontScale="92500" lnSpcReduction="1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noProof="0" dirty="0" smtClean="0">
                <a:solidFill>
                  <a:schemeClr val="accent1"/>
                </a:solidFill>
                <a:latin typeface="+mj-lt"/>
                <a:ea typeface="+mj-ea"/>
                <a:cs typeface="+mj-cs"/>
              </a:rPr>
              <a:t>Aktivite 1: Hangi Yüzü Daha Fazla Batar?</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6"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Aktivite1: </a:t>
            </a:r>
            <a:r>
              <a:rPr lang="tr-TR" sz="2000" spc="10" dirty="0" smtClean="0">
                <a:solidFill>
                  <a:schemeClr val="accent1">
                    <a:lumMod val="75000"/>
                  </a:schemeClr>
                </a:solidFill>
              </a:rPr>
              <a:t>Hangi yüzü daha fazla batar?</a:t>
            </a:r>
            <a:r>
              <a:rPr lang="tr-TR" sz="2600" spc="10" dirty="0" smtClean="0">
                <a:solidFill>
                  <a:schemeClr val="accent1">
                    <a:lumMod val="7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Aktivite2: </a:t>
            </a:r>
            <a:r>
              <a:rPr lang="tr-TR" sz="2000" spc="10" dirty="0" smtClean="0">
                <a:solidFill>
                  <a:schemeClr val="tx1">
                    <a:lumMod val="75000"/>
                    <a:lumOff val="2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Aktivite 3:  </a:t>
            </a:r>
            <a:r>
              <a:rPr lang="tr-TR" sz="2000" spc="10" dirty="0" smtClean="0">
                <a:solidFill>
                  <a:schemeClr val="tx1">
                    <a:lumMod val="75000"/>
                    <a:lumOff val="25000"/>
                  </a:schemeClr>
                </a:solidFill>
              </a:rPr>
              <a:t>Su dökülür mü?</a:t>
            </a:r>
            <a:endParaRPr lang="tr-TR" sz="2600" spc="10" dirty="0" smtClean="0">
              <a:solidFill>
                <a:schemeClr val="tx1">
                  <a:lumMod val="75000"/>
                  <a:lumOff val="2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2"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445010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tr-TR" sz="3200" dirty="0" smtClean="0"/>
              <a:t>Su dolu, ağzı kapalı bir şişeye delik açarsak, delikten su akar mı?</a:t>
            </a:r>
            <a:r>
              <a:rPr lang="tr-TR" sz="2400" dirty="0" smtClean="0"/>
              <a:t>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1026" name="Picture 2" descr="şişeden su akar mı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1218" y="2455487"/>
            <a:ext cx="3759202" cy="39565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1"/>
            <a:ext cx="6270498" cy="797668"/>
          </a:xfrm>
          <a:prstGeom prst="rect">
            <a:avLst/>
          </a:prstGeom>
        </p:spPr>
        <p:txBody>
          <a:bodyPr vert="horz" lIns="91440" tIns="27432" rIns="91440" bIns="45720" rtlCol="0" anchor="b">
            <a:normAutofit fontScale="925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Aktivite 2: Su Akar Mı?</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Aktivite1: </a:t>
            </a:r>
            <a:r>
              <a:rPr lang="tr-TR" sz="2000" spc="10" dirty="0" smtClean="0">
                <a:solidFill>
                  <a:schemeClr val="bg1">
                    <a:lumMod val="75000"/>
                  </a:schemeClr>
                </a:solidFill>
              </a:rPr>
              <a:t>Hangi yüzü daha fazla batar?</a:t>
            </a:r>
            <a:r>
              <a:rPr lang="tr-TR" sz="2600" spc="10" dirty="0" smtClean="0">
                <a:solidFill>
                  <a:schemeClr val="bg1">
                    <a:lumMod val="7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Aktivite2: </a:t>
            </a:r>
            <a:r>
              <a:rPr lang="tr-TR" sz="2000" spc="10" dirty="0" smtClean="0">
                <a:solidFill>
                  <a:schemeClr val="accent1">
                    <a:lumMod val="7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Aktivite 3:  </a:t>
            </a:r>
            <a:r>
              <a:rPr lang="tr-TR" sz="2000" spc="10" dirty="0" smtClean="0">
                <a:solidFill>
                  <a:schemeClr val="tx1">
                    <a:lumMod val="75000"/>
                    <a:lumOff val="25000"/>
                  </a:schemeClr>
                </a:solidFill>
              </a:rPr>
              <a:t>Su dökülür mü?</a:t>
            </a:r>
            <a:endParaRPr lang="tr-TR" sz="2600" spc="10" dirty="0" smtClean="0">
              <a:solidFill>
                <a:schemeClr val="tx1">
                  <a:lumMod val="75000"/>
                  <a:lumOff val="2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3"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26591525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5"/>
          <p:cNvSpPr txBox="1"/>
          <p:nvPr/>
        </p:nvSpPr>
        <p:spPr>
          <a:xfrm>
            <a:off x="311286" y="1216781"/>
            <a:ext cx="6342433" cy="4756002"/>
          </a:xfrm>
          <a:prstGeom prst="rect">
            <a:avLst/>
          </a:prstGeom>
          <a:solidFill>
            <a:schemeClr val="bg1"/>
          </a:solidFill>
          <a:ln w="28575">
            <a:noFill/>
          </a:ln>
        </p:spPr>
        <p:txBody>
          <a:bodyPr vert="horz" wrap="square" lIns="91440" tIns="45720" rIns="91440" bIns="45720" rtlCol="0">
            <a:normAutofit/>
          </a:bodyPr>
          <a:lstStyle/>
          <a:p>
            <a:r>
              <a:rPr lang="tr-TR" sz="3200" dirty="0" smtClean="0"/>
              <a:t>Su dolu bir bardağın ağzını karton kağıtla kapatıp, bardağı ters çevirdiğimizde; su dökülür mü</a:t>
            </a:r>
            <a:r>
              <a:rPr lang="en-US" sz="3200" dirty="0" smtClean="0"/>
              <a:t>?</a:t>
            </a:r>
            <a:endParaRPr lang="tr-TR" sz="3200" dirty="0" smtClean="0"/>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AutoShape 2" descr="soru işaret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Picture 4"/>
          <p:cNvPicPr>
            <a:picLocks noChangeAspect="1"/>
          </p:cNvPicPr>
          <p:nvPr/>
        </p:nvPicPr>
        <p:blipFill>
          <a:blip r:embed="rId3" cstate="print"/>
          <a:srcRect b="13990"/>
          <a:stretch>
            <a:fillRect/>
          </a:stretch>
        </p:blipFill>
        <p:spPr>
          <a:xfrm>
            <a:off x="3501956" y="2723136"/>
            <a:ext cx="4027253" cy="3861322"/>
          </a:xfrm>
          <a:prstGeom prst="rect">
            <a:avLst/>
          </a:prstGeom>
        </p:spPr>
      </p:pic>
      <p:sp>
        <p:nvSpPr>
          <p:cNvPr id="11" name="Title 1"/>
          <p:cNvSpPr txBox="1">
            <a:spLocks/>
          </p:cNvSpPr>
          <p:nvPr/>
        </p:nvSpPr>
        <p:spPr>
          <a:xfrm>
            <a:off x="0" y="1"/>
            <a:ext cx="11322996" cy="797668"/>
          </a:xfrm>
          <a:prstGeom prst="rect">
            <a:avLst/>
          </a:prstGeom>
        </p:spPr>
        <p:txBody>
          <a:bodyPr vert="horz" lIns="91440" tIns="27432"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tr-TR" sz="4400" b="1" spc="-50" dirty="0" smtClean="0">
                <a:solidFill>
                  <a:schemeClr val="accent1"/>
                </a:solidFill>
                <a:latin typeface="+mj-lt"/>
                <a:ea typeface="+mj-ea"/>
                <a:cs typeface="+mj-cs"/>
              </a:rPr>
              <a:t>Aktivite 3: Su Dökülür mü?</a:t>
            </a:r>
            <a:endParaRPr kumimoji="0" lang="tr-TR" sz="4400" b="1" i="0" u="none" strike="noStrike" kern="1200" cap="none" spc="-50" normalizeH="0" baseline="0" noProof="0" dirty="0">
              <a:ln>
                <a:noFill/>
              </a:ln>
              <a:solidFill>
                <a:schemeClr val="accent1"/>
              </a:solidFill>
              <a:effectLst/>
              <a:uLnTx/>
              <a:uFillTx/>
              <a:latin typeface="+mj-lt"/>
              <a:ea typeface="+mj-ea"/>
              <a:cs typeface="+mj-cs"/>
            </a:endParaRPr>
          </a:p>
        </p:txBody>
      </p:sp>
      <p:sp>
        <p:nvSpPr>
          <p:cNvPr id="6"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Aktivite1: </a:t>
            </a:r>
            <a:r>
              <a:rPr lang="tr-TR" sz="2000" spc="10" dirty="0" smtClean="0">
                <a:solidFill>
                  <a:schemeClr val="bg1">
                    <a:lumMod val="75000"/>
                  </a:schemeClr>
                </a:solidFill>
              </a:rPr>
              <a:t>Hangi yüzü daha fazla batar?</a:t>
            </a:r>
            <a:r>
              <a:rPr lang="tr-TR" sz="2600" spc="10" dirty="0" smtClean="0">
                <a:solidFill>
                  <a:schemeClr val="bg1">
                    <a:lumMod val="7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Aktivite2: </a:t>
            </a:r>
            <a:r>
              <a:rPr lang="tr-TR" sz="2000" spc="10" dirty="0" smtClean="0">
                <a:solidFill>
                  <a:schemeClr val="bg1">
                    <a:lumMod val="7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Aktivite 3:  </a:t>
            </a:r>
            <a:r>
              <a:rPr lang="tr-TR" sz="2000" spc="10" dirty="0" smtClean="0">
                <a:solidFill>
                  <a:schemeClr val="accent1">
                    <a:lumMod val="75000"/>
                  </a:schemeClr>
                </a:solidFill>
              </a:rPr>
              <a:t>Su dökülür mü?</a:t>
            </a:r>
            <a:endParaRPr lang="tr-TR" sz="2600" spc="10" dirty="0" smtClean="0">
              <a:solidFill>
                <a:schemeClr val="accent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extLst>
      <p:ext uri="{BB962C8B-B14F-4D97-AF65-F5344CB8AC3E}">
        <p14:creationId xmlns:p14="http://schemas.microsoft.com/office/powerpoint/2010/main" val="378683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861953"/>
            <a:ext cx="7587574" cy="4756002"/>
          </a:xfrm>
          <a:prstGeom prst="rect">
            <a:avLst/>
          </a:prstGeom>
          <a:solidFill>
            <a:schemeClr val="bg1"/>
          </a:solidFill>
          <a:ln w="28575">
            <a:noFill/>
          </a:ln>
        </p:spPr>
        <p:txBody>
          <a:bodyPr vert="horz" wrap="square" lIns="91440" tIns="45720" rIns="91440" bIns="45720" rtlCol="0">
            <a:normAutofit/>
          </a:bodyPr>
          <a:lstStyle/>
          <a:p>
            <a:r>
              <a:rPr lang="tr-TR" sz="3200" dirty="0" smtClean="0"/>
              <a:t>Kumda topuklu ayakkabı ile yürüyen bir kadının topukları kuma batarken, kadından daha ağır bir adam düz taban bir ayakkabı ile kumda batmadan rahatça yürüyebilir. Neden?</a:t>
            </a:r>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1 Başlık"/>
          <p:cNvSpPr>
            <a:spLocks noGrp="1"/>
          </p:cNvSpPr>
          <p:nvPr>
            <p:ph type="title"/>
          </p:nvPr>
        </p:nvSpPr>
        <p:spPr>
          <a:xfrm>
            <a:off x="0" y="0"/>
            <a:ext cx="9692640" cy="817123"/>
          </a:xfrm>
        </p:spPr>
        <p:txBody>
          <a:bodyPr/>
          <a:lstStyle/>
          <a:p>
            <a:r>
              <a:rPr lang="tr-TR" dirty="0" smtClean="0"/>
              <a:t>Basınç</a:t>
            </a:r>
            <a:endParaRPr lang="tr-TR" dirty="0"/>
          </a:p>
        </p:txBody>
      </p:sp>
      <p:pic>
        <p:nvPicPr>
          <p:cNvPr id="1026" name="Picture 2"/>
          <p:cNvPicPr>
            <a:picLocks noChangeAspect="1" noChangeArrowheads="1"/>
          </p:cNvPicPr>
          <p:nvPr/>
        </p:nvPicPr>
        <p:blipFill>
          <a:blip r:embed="rId2" cstate="print"/>
          <a:srcRect l="11663" t="45479" r="46768" b="23138"/>
          <a:stretch>
            <a:fillRect/>
          </a:stretch>
        </p:blipFill>
        <p:spPr bwMode="auto">
          <a:xfrm>
            <a:off x="680935" y="3852155"/>
            <a:ext cx="6371121" cy="2704288"/>
          </a:xfrm>
          <a:prstGeom prst="rect">
            <a:avLst/>
          </a:prstGeom>
          <a:noFill/>
          <a:ln w="9525">
            <a:noFill/>
            <a:miter lim="800000"/>
            <a:headEnd/>
            <a:tailEnd/>
          </a:ln>
        </p:spPr>
      </p:pic>
      <p:sp>
        <p:nvSpPr>
          <p:cNvPr id="7"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3"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11286" y="905496"/>
            <a:ext cx="7587574" cy="4756002"/>
          </a:xfrm>
          <a:prstGeom prst="rect">
            <a:avLst/>
          </a:prstGeom>
          <a:solidFill>
            <a:schemeClr val="bg1"/>
          </a:solidFill>
          <a:ln w="28575">
            <a:noFill/>
          </a:ln>
        </p:spPr>
        <p:txBody>
          <a:bodyPr vert="horz" wrap="square" lIns="91440" tIns="45720" rIns="91440" bIns="45720" rtlCol="0">
            <a:normAutofit/>
          </a:bodyPr>
          <a:lstStyle/>
          <a:p>
            <a:r>
              <a:rPr kumimoji="0" lang="tr-TR" sz="28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Adam</a:t>
            </a:r>
            <a:r>
              <a:rPr kumimoji="0" lang="tr-TR" sz="28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kadından daha ağır</a:t>
            </a:r>
          </a:p>
          <a:p>
            <a:r>
              <a:rPr lang="tr-TR" sz="2800" spc="10" dirty="0" smtClean="0">
                <a:solidFill>
                  <a:schemeClr val="tx1">
                    <a:lumMod val="65000"/>
                    <a:lumOff val="35000"/>
                  </a:schemeClr>
                </a:solidFill>
              </a:rPr>
              <a:t>           a</a:t>
            </a:r>
            <a:r>
              <a:rPr lang="tr-TR" sz="2800" spc="10" baseline="0" dirty="0" smtClean="0">
                <a:solidFill>
                  <a:schemeClr val="tx1">
                    <a:lumMod val="65000"/>
                    <a:lumOff val="35000"/>
                  </a:schemeClr>
                </a:solidFill>
              </a:rPr>
              <a:t>ma…</a:t>
            </a:r>
          </a:p>
          <a:p>
            <a:r>
              <a:rPr lang="tr-TR" sz="2800" spc="10" dirty="0" smtClean="0">
                <a:solidFill>
                  <a:schemeClr val="tx1">
                    <a:lumMod val="65000"/>
                    <a:lumOff val="35000"/>
                  </a:schemeClr>
                </a:solidFill>
              </a:rPr>
              <a:t>Kadının yere uyguladığı basınç, adamın yere uyguladığı </a:t>
            </a:r>
            <a:r>
              <a:rPr lang="tr-TR" sz="2800" spc="10" dirty="0" smtClean="0">
                <a:solidFill>
                  <a:schemeClr val="accent1">
                    <a:lumMod val="75000"/>
                  </a:schemeClr>
                </a:solidFill>
              </a:rPr>
              <a:t>basınç</a:t>
            </a:r>
            <a:r>
              <a:rPr lang="tr-TR" sz="2800" spc="10" dirty="0" smtClean="0">
                <a:solidFill>
                  <a:schemeClr val="tx1">
                    <a:lumMod val="65000"/>
                    <a:lumOff val="35000"/>
                  </a:schemeClr>
                </a:solidFill>
              </a:rPr>
              <a:t>tan daha fazladır.</a:t>
            </a:r>
          </a:p>
          <a:p>
            <a:endParaRPr lang="tr-TR" sz="2800" spc="10" baseline="0" dirty="0" smtClean="0">
              <a:solidFill>
                <a:schemeClr val="tx1">
                  <a:lumMod val="65000"/>
                  <a:lumOff val="35000"/>
                </a:schemeClr>
              </a:solidFill>
            </a:endParaRPr>
          </a:p>
          <a:p>
            <a:r>
              <a:rPr lang="tr-TR" sz="2800" spc="10" dirty="0" smtClean="0">
                <a:solidFill>
                  <a:schemeClr val="tx1">
                    <a:lumMod val="65000"/>
                    <a:lumOff val="35000"/>
                  </a:schemeClr>
                </a:solidFill>
              </a:rPr>
              <a:t>Peki nedir bu </a:t>
            </a:r>
            <a:r>
              <a:rPr lang="tr-TR" sz="2800" spc="10" dirty="0" smtClean="0">
                <a:solidFill>
                  <a:schemeClr val="accent1">
                    <a:lumMod val="75000"/>
                  </a:schemeClr>
                </a:solidFill>
              </a:rPr>
              <a:t>basınç</a:t>
            </a:r>
            <a:r>
              <a:rPr lang="tr-TR" sz="2800" spc="10" dirty="0" smtClean="0">
                <a:solidFill>
                  <a:schemeClr val="tx1">
                    <a:lumMod val="65000"/>
                    <a:lumOff val="35000"/>
                  </a:schemeClr>
                </a:solidFill>
              </a:rPr>
              <a:t>?</a:t>
            </a:r>
            <a:endParaRPr lang="tr-TR" sz="2800" spc="10" baseline="0" dirty="0" smtClean="0">
              <a:solidFill>
                <a:schemeClr val="tx1">
                  <a:lumMod val="65000"/>
                  <a:lumOff val="35000"/>
                </a:schemeClr>
              </a:solidFill>
            </a:endParaRPr>
          </a:p>
          <a:p>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 name="1 Başlık"/>
          <p:cNvSpPr>
            <a:spLocks noGrp="1"/>
          </p:cNvSpPr>
          <p:nvPr>
            <p:ph type="title"/>
          </p:nvPr>
        </p:nvSpPr>
        <p:spPr>
          <a:xfrm>
            <a:off x="0" y="0"/>
            <a:ext cx="9692640" cy="817123"/>
          </a:xfrm>
        </p:spPr>
        <p:txBody>
          <a:bodyPr/>
          <a:lstStyle/>
          <a:p>
            <a:r>
              <a:rPr lang="tr-TR" dirty="0" smtClean="0"/>
              <a:t>Basınç</a:t>
            </a:r>
            <a:endParaRPr lang="tr-TR" dirty="0"/>
          </a:p>
        </p:txBody>
      </p:sp>
      <p:pic>
        <p:nvPicPr>
          <p:cNvPr id="1026" name="Picture 2"/>
          <p:cNvPicPr>
            <a:picLocks noChangeAspect="1" noChangeArrowheads="1"/>
          </p:cNvPicPr>
          <p:nvPr/>
        </p:nvPicPr>
        <p:blipFill>
          <a:blip r:embed="rId3" cstate="print"/>
          <a:srcRect l="11663" t="45479" r="46768" b="23138"/>
          <a:stretch>
            <a:fillRect/>
          </a:stretch>
        </p:blipFill>
        <p:spPr bwMode="auto">
          <a:xfrm>
            <a:off x="680935" y="3852155"/>
            <a:ext cx="6371121" cy="2704288"/>
          </a:xfrm>
          <a:prstGeom prst="rect">
            <a:avLst/>
          </a:prstGeom>
          <a:noFill/>
          <a:ln w="9525">
            <a:noFill/>
            <a:miter lim="800000"/>
            <a:headEnd/>
            <a:tailEnd/>
          </a:ln>
        </p:spPr>
      </p:pic>
      <p:sp>
        <p:nvSpPr>
          <p:cNvPr id="5" name="TextBox 6"/>
          <p:cNvSpPr txBox="1"/>
          <p:nvPr/>
        </p:nvSpPr>
        <p:spPr>
          <a:xfrm>
            <a:off x="7555231" y="984143"/>
            <a:ext cx="3712038"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Aktivite1: </a:t>
            </a:r>
            <a:r>
              <a:rPr lang="tr-TR" sz="2000" spc="10" dirty="0" smtClean="0">
                <a:solidFill>
                  <a:schemeClr val="bg1">
                    <a:lumMod val="65000"/>
                  </a:schemeClr>
                </a:solidFill>
              </a:rPr>
              <a:t>Hangi yüzü daha fazla batar?</a:t>
            </a:r>
            <a:r>
              <a:rPr lang="tr-TR" sz="2600" spc="10" dirty="0" smtClean="0">
                <a:solidFill>
                  <a:schemeClr val="bg1">
                    <a:lumMod val="65000"/>
                  </a:schemeClr>
                </a:solidFill>
              </a:rPr>
              <a:t> </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Aktivite2: </a:t>
            </a:r>
            <a:r>
              <a:rPr lang="tr-TR" sz="2000" spc="10" dirty="0" smtClean="0">
                <a:solidFill>
                  <a:schemeClr val="bg1">
                    <a:lumMod val="65000"/>
                  </a:schemeClr>
                </a:solidFill>
              </a:rPr>
              <a:t>Su akar mı?</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65000"/>
                  </a:schemeClr>
                </a:solidFill>
              </a:rPr>
              <a:t>Aktivite 3:  </a:t>
            </a:r>
            <a:r>
              <a:rPr lang="tr-TR" sz="2000" spc="10" dirty="0" smtClean="0">
                <a:solidFill>
                  <a:schemeClr val="bg1">
                    <a:lumMod val="65000"/>
                  </a:schemeClr>
                </a:solidFill>
              </a:rPr>
              <a:t>Su dökülür mü?</a:t>
            </a:r>
            <a:endParaRPr lang="tr-TR" sz="2600" spc="10" dirty="0" smtClean="0">
              <a:solidFill>
                <a:schemeClr val="bg1">
                  <a:lumMod val="6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lumMod val="75000"/>
                  </a:schemeClr>
                </a:solidFill>
              </a:rPr>
              <a:t>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Katılarda Basınç</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Sıvılarda Basınç</a:t>
            </a:r>
          </a:p>
          <a:p>
            <a:pPr marL="640080" lvl="1"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Pascal</a:t>
            </a:r>
            <a:r>
              <a:rPr lang="tr-TR" sz="2600" spc="10" dirty="0" smtClean="0">
                <a:solidFill>
                  <a:schemeClr val="tx1">
                    <a:lumMod val="75000"/>
                    <a:lumOff val="25000"/>
                  </a:schemeClr>
                </a:solidFill>
              </a:rPr>
              <a:t> Prensibi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Gazlarda Basınç</a:t>
            </a:r>
          </a:p>
          <a:p>
            <a:pPr marL="640080" lvl="3" indent="-182880">
              <a:lnSpc>
                <a:spcPct val="95000"/>
              </a:lnSpc>
              <a:spcBef>
                <a:spcPts val="1400"/>
              </a:spcBef>
              <a:spcAft>
                <a:spcPts val="200"/>
              </a:spcAft>
              <a:buClr>
                <a:schemeClr val="accent1"/>
              </a:buClr>
              <a:buSzPct val="80000"/>
              <a:buFont typeface="Arial" pitchFamily="34" charset="0"/>
              <a:buChar char="•"/>
            </a:pPr>
            <a:r>
              <a:rPr lang="tr-TR" sz="2600" spc="10" dirty="0" err="1" smtClean="0">
                <a:solidFill>
                  <a:schemeClr val="tx1">
                    <a:lumMod val="75000"/>
                    <a:lumOff val="25000"/>
                  </a:schemeClr>
                </a:solidFill>
              </a:rPr>
              <a:t>Toricelli</a:t>
            </a:r>
            <a:r>
              <a:rPr lang="tr-TR" sz="2600" spc="10" dirty="0" smtClean="0">
                <a:solidFill>
                  <a:schemeClr val="tx1">
                    <a:lumMod val="75000"/>
                    <a:lumOff val="25000"/>
                  </a:schemeClr>
                </a:solidFill>
              </a:rPr>
              <a:t>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Basıncın Hal Değişimine Etkisi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lumMod val="75000"/>
                    <a:lumOff val="25000"/>
                  </a:schemeClr>
                </a:solidFill>
              </a:rPr>
              <a:t>Basınç Etkisi ile Çalışan Ölçüm Aletleri</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solidFill>
          <a:schemeClr val="bg1"/>
        </a:solidFill>
        <a:ln w="28575">
          <a:solidFill>
            <a:schemeClr val="accent5">
              <a:lumMod val="60000"/>
              <a:lumOff val="40000"/>
            </a:schemeClr>
          </a:solidFill>
        </a:ln>
      </a:spPr>
      <a:bodyPr vert="horz" lIns="91440" tIns="45720" rIns="91440" bIns="45720" rtlCol="0">
        <a:normAutofit fontScale="55000" lnSpcReduction="20000"/>
      </a:bodyPr>
      <a:lstStyle>
        <a:def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kumimoji="0"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5050</TotalTime>
  <Words>3542</Words>
  <Application>Microsoft Office PowerPoint</Application>
  <PresentationFormat>Widescreen</PresentationFormat>
  <Paragraphs>723</Paragraphs>
  <Slides>49</Slides>
  <Notes>41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Century Schoolbook</vt:lpstr>
      <vt:lpstr>Wingdings 2</vt:lpstr>
      <vt:lpstr>View</vt:lpstr>
      <vt:lpstr>      10. SINIF  2. ÜNİTE: BASINÇ  </vt:lpstr>
      <vt:lpstr>Kazanımlar</vt:lpstr>
      <vt:lpstr>Geçen Haftanın Özeti</vt:lpstr>
      <vt:lpstr>Neler öğreneceğiz?</vt:lpstr>
      <vt:lpstr>PowerPoint Presentation</vt:lpstr>
      <vt:lpstr>PowerPoint Presentation</vt:lpstr>
      <vt:lpstr>PowerPoint Presentation</vt:lpstr>
      <vt:lpstr>Basınç</vt:lpstr>
      <vt:lpstr>Basınç</vt:lpstr>
      <vt:lpstr>Basınç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Basıncın Hal Değişimine Etkisi: Neden Daha Hızlı Pişer?</vt:lpstr>
      <vt:lpstr>Basıncın Hal Değişimine Etkisi: Neden Daha Hızlı Erir?</vt:lpstr>
      <vt:lpstr>Basıncın Hal Değişimine Etkisi</vt:lpstr>
      <vt:lpstr>Basıncın Hal Değişimine Etkisi</vt:lpstr>
      <vt:lpstr>PowerPoint Presentation</vt:lpstr>
      <vt:lpstr>Basıncın Hal Değişimine Etkisi: Örnekler</vt:lpstr>
      <vt:lpstr>Barometre</vt:lpstr>
      <vt:lpstr>Manometre</vt:lpstr>
      <vt:lpstr>Altimetre</vt:lpstr>
      <vt:lpstr>Batimetre</vt:lpstr>
      <vt:lpstr>Özet</vt:lpstr>
      <vt:lpstr>Fizikçi Şakası !</vt:lpstr>
      <vt:lpstr>Neler Öğrendik?</vt:lpstr>
      <vt:lpstr>Gelecek hafta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Dilber</cp:lastModifiedBy>
  <cp:revision>319</cp:revision>
  <dcterms:created xsi:type="dcterms:W3CDTF">2016-08-15T13:01:36Z</dcterms:created>
  <dcterms:modified xsi:type="dcterms:W3CDTF">2019-12-04T11:57:03Z</dcterms:modified>
</cp:coreProperties>
</file>