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9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82" r:id="rId20"/>
    <p:sldId id="285" r:id="rId21"/>
    <p:sldId id="281" r:id="rId22"/>
    <p:sldId id="290" r:id="rId23"/>
    <p:sldId id="295" r:id="rId24"/>
    <p:sldId id="274" r:id="rId25"/>
    <p:sldId id="275" r:id="rId26"/>
    <p:sldId id="276" r:id="rId27"/>
    <p:sldId id="279" r:id="rId28"/>
    <p:sldId id="280" r:id="rId29"/>
    <p:sldId id="294" r:id="rId30"/>
    <p:sldId id="292" r:id="rId31"/>
    <p:sldId id="287" r:id="rId32"/>
    <p:sldId id="278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9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Apple" initials="" lastIdx="1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3339"/>
  </p:normalViewPr>
  <p:slideViewPr>
    <p:cSldViewPr snapToGrid="0" snapToObjects="1">
      <p:cViewPr varScale="1">
        <p:scale>
          <a:sx n="102" d="100"/>
          <a:sy n="102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87-446E-BB49-4E150C09E60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98000"/>
                      <a:lumMod val="94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2">
                    <a:shade val="90000"/>
                  </a:schemeClr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21-4711-98E4-D1BCE75C562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21-4711-98E4-D1BCE75C562A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21-4711-98E4-D1BCE75C562A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Reading</c:v>
                </c:pt>
                <c:pt idx="1">
                  <c:v>Sports</c:v>
                </c:pt>
                <c:pt idx="2">
                  <c:v>Shopping</c:v>
                </c:pt>
                <c:pt idx="3">
                  <c:v>PC Games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87-446E-BB49-4E150C09E60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832654736457"/>
          <c:y val="0.278925974293503"/>
          <c:w val="0.307603745205305"/>
          <c:h val="0.606993669085238"/>
        </c:manualLayout>
      </c:layout>
      <c:overlay val="0"/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Char char="●"/>
              <a:defRPr sz="1100"/>
            </a:lvl1pPr>
            <a:lvl2pPr lvl="1" rtl="0">
              <a:spcBef>
                <a:spcPts val="0"/>
              </a:spcBef>
              <a:buSzPct val="100000"/>
              <a:buChar char="○"/>
              <a:defRPr sz="1100"/>
            </a:lvl2pPr>
            <a:lvl3pPr lvl="2" rtl="0">
              <a:spcBef>
                <a:spcPts val="0"/>
              </a:spcBef>
              <a:buSzPct val="100000"/>
              <a:buChar char="■"/>
              <a:defRPr sz="1100"/>
            </a:lvl3pPr>
            <a:lvl4pPr lvl="3" rtl="0">
              <a:spcBef>
                <a:spcPts val="0"/>
              </a:spcBef>
              <a:buSzPct val="100000"/>
              <a:buChar char="●"/>
              <a:defRPr sz="1100"/>
            </a:lvl4pPr>
            <a:lvl5pPr lvl="4" rtl="0">
              <a:spcBef>
                <a:spcPts val="0"/>
              </a:spcBef>
              <a:buSzPct val="100000"/>
              <a:buChar char="○"/>
              <a:defRPr sz="1100"/>
            </a:lvl5pPr>
            <a:lvl6pPr lvl="5" rtl="0">
              <a:spcBef>
                <a:spcPts val="0"/>
              </a:spcBef>
              <a:buSzPct val="100000"/>
              <a:buChar char="■"/>
              <a:defRPr sz="1100"/>
            </a:lvl6pPr>
            <a:lvl7pPr lvl="6" rtl="0">
              <a:spcBef>
                <a:spcPts val="0"/>
              </a:spcBef>
              <a:buSzPct val="100000"/>
              <a:buChar char="●"/>
              <a:defRPr sz="1100"/>
            </a:lvl7pPr>
            <a:lvl8pPr lvl="7" rtl="0">
              <a:spcBef>
                <a:spcPts val="0"/>
              </a:spcBef>
              <a:buSzPct val="100000"/>
              <a:buChar char="○"/>
              <a:defRPr sz="1100"/>
            </a:lvl8pPr>
            <a:lvl9pPr lvl="8" rtl="0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88465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08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739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0161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2494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844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832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0714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5772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3298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489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73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583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76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69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703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716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370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296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831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45720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marL="91440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marL="137160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marL="182880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marL="228600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marL="274320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marL="320040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marL="365760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800"/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400"/>
            </a:lvl2pPr>
            <a:lvl3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000"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800"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800"/>
            </a:lvl5pPr>
            <a:lvl6pPr marL="251460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800"/>
            </a:lvl6pPr>
            <a:lvl7pPr marL="297180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800"/>
            </a:lvl7pPr>
            <a:lvl8pPr marL="342900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800"/>
            </a:lvl8pPr>
            <a:lvl9pPr marL="388620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800"/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400"/>
            </a:lvl2pPr>
            <a:lvl3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000"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800"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800"/>
            </a:lvl5pPr>
            <a:lvl6pPr marL="251460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800"/>
            </a:lvl6pPr>
            <a:lvl7pPr marL="297180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800"/>
            </a:lvl7pPr>
            <a:lvl8pPr marL="342900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800"/>
            </a:lvl8pPr>
            <a:lvl9pPr marL="388620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cap="none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/>
            </a:lvl1pPr>
            <a:lvl2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/>
            </a:lvl2pPr>
            <a:lvl3pPr marL="91440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/>
            </a:lvl3pPr>
            <a:lvl4pPr marL="137160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/>
            </a:lvl4pPr>
            <a:lvl5pPr marL="182880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/>
            </a:lvl5pPr>
            <a:lvl6pPr marL="228600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/>
            </a:lvl6pPr>
            <a:lvl7pPr marL="274320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/>
            </a:lvl7pPr>
            <a:lvl8pPr marL="320040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/>
            </a:lvl8pPr>
            <a:lvl9pPr marL="365760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/>
            </a:lvl5pPr>
            <a:lvl6pPr marL="228600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/>
            </a:lvl6pPr>
            <a:lvl7pPr marL="274320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/>
            </a:lvl7pPr>
            <a:lvl8pPr marL="320040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/>
            </a:lvl8pPr>
            <a:lvl9pPr marL="365760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3200"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800"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400"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000"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000"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000"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000"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000"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/>
            </a:lvl5pPr>
            <a:lvl6pPr marL="228600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/>
            </a:lvl6pPr>
            <a:lvl7pPr marL="274320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/>
            </a:lvl7pPr>
            <a:lvl8pPr marL="320040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/>
            </a:lvl8pPr>
            <a:lvl9pPr marL="365760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/>
            </a:lvl5pPr>
            <a:lvl6pPr marL="228600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/>
            </a:lvl6pPr>
            <a:lvl7pPr marL="274320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/>
            </a:lvl7pPr>
            <a:lvl8pPr marL="320040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/>
            </a:lvl8pPr>
            <a:lvl9pPr marL="365760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400"/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000"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800"/>
            </a:lvl3pPr>
            <a:lvl4pPr marL="160020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600"/>
            </a:lvl4pPr>
            <a:lvl5pPr marL="205740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600"/>
            </a:lvl5pPr>
            <a:lvl6pPr marL="251460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600"/>
            </a:lvl6pPr>
            <a:lvl7pPr marL="297180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600"/>
            </a:lvl7pPr>
            <a:lvl8pPr marL="342900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600"/>
            </a:lvl8pPr>
            <a:lvl9pPr marL="388620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6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/>
            </a:lvl5pPr>
            <a:lvl6pPr marL="228600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/>
            </a:lvl6pPr>
            <a:lvl7pPr marL="274320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/>
            </a:lvl7pPr>
            <a:lvl8pPr marL="320040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/>
            </a:lvl8pPr>
            <a:lvl9pPr marL="365760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400"/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2000"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800"/>
            </a:lvl3pPr>
            <a:lvl4pPr marL="160020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600"/>
            </a:lvl4pPr>
            <a:lvl5pPr marL="205740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600"/>
            </a:lvl5pPr>
            <a:lvl6pPr marL="251460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600"/>
            </a:lvl6pPr>
            <a:lvl7pPr marL="297180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600"/>
            </a:lvl7pPr>
            <a:lvl8pPr marL="342900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600"/>
            </a:lvl8pPr>
            <a:lvl9pPr marL="388620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defRPr sz="16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b.uoguelph.ca/sites/default/files/production_and_sale_of_course_packs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advanced_image_search" TargetMode="External"/><Relationship Id="rId4" Type="http://schemas.openxmlformats.org/officeDocument/2006/relationships/hyperlink" Target="https://openclipart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ickr.com/creativecommons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BcA0cdFXx8&amp;feature=youtu.be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857501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4400" b="1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APA</a:t>
            </a:r>
          </a:p>
        </p:txBody>
      </p:sp>
      <p:pic>
        <p:nvPicPr>
          <p:cNvPr id="2052" name="Picture 4" descr="Computer Citing">
            <a:extLst>
              <a:ext uri="{FF2B5EF4-FFF2-40B4-BE49-F238E27FC236}">
                <a16:creationId xmlns="" xmlns:a16="http://schemas.microsoft.com/office/drawing/2014/main" id="{D296BEBB-D131-4E5C-A32D-1B9FAA8D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000501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ELLIPSIS (...):</a:t>
            </a:r>
            <a:b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to avoid irrelevant parts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2349500"/>
            <a:ext cx="7772400" cy="374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 “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Most of the world’s Muslims today </a:t>
            </a:r>
            <a:r>
              <a:rPr lang="en-US" sz="2400" b="1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...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are not Arabs and cannot read Arabic.</a:t>
            </a:r>
            <a:r>
              <a:rPr lang="en-US" sz="2400" b="1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”</a:t>
            </a:r>
          </a:p>
          <a:p>
            <a:pPr marL="34290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(Lipmann, 1989, p. 58)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SQUARE BRACKETS [  ]:</a:t>
            </a:r>
            <a:b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to add words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2276475"/>
            <a:ext cx="7636790" cy="38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   Bundy’s “failure in repression </a:t>
            </a:r>
            <a:r>
              <a:rPr lang="en-US" sz="2400" b="1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[resulted] 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in the inability to inhibit powerful </a:t>
            </a:r>
            <a:r>
              <a:rPr lang="en-US" sz="2400" b="1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[sadistic]    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needs” </a:t>
            </a:r>
            <a:r>
              <a:rPr lang="en-US" sz="240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400" i="0" u="none" dirty="0" err="1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Franzini</a:t>
            </a:r>
            <a:r>
              <a:rPr lang="en-US" sz="240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&amp; </a:t>
            </a:r>
            <a:r>
              <a:rPr lang="en-US" sz="2400" i="0" u="none" dirty="0" err="1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Grossberg</a:t>
            </a:r>
            <a:r>
              <a:rPr lang="en-US" sz="240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, 1998, p. 60)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AMPERSAND (&amp;)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1916112"/>
            <a:ext cx="7772400" cy="468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“The federal government has launched a five-year study   to define the threat.”</a:t>
            </a:r>
          </a:p>
          <a:p>
            <a:pPr marL="34290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(C</a:t>
            </a:r>
            <a:r>
              <a:rPr lang="en-US" sz="240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anby </a:t>
            </a:r>
            <a:r>
              <a:rPr lang="en-US" sz="240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&amp; </a:t>
            </a:r>
            <a:r>
              <a:rPr lang="en-US" sz="240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Blair, 1981, p. 86</a:t>
            </a:r>
            <a:r>
              <a:rPr lang="en-US" sz="2400" i="0" u="none" dirty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PS: 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Used only </a:t>
            </a:r>
            <a:r>
              <a:rPr lang="en-US" sz="24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IN PARANTHESES and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			  END TEXT FORMS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		for more than one writer sources.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71040" y="124503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et al. :</a:t>
            </a:r>
            <a:b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2nd reference to the same multi-writer source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511443" y="3068664"/>
            <a:ext cx="8291594" cy="37893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sym typeface="Times New Roman"/>
              </a:rPr>
              <a:t>   </a:t>
            </a:r>
            <a:r>
              <a:rPr lang="en-US" sz="2400" b="1" i="0" u="none" dirty="0">
                <a:solidFill>
                  <a:schemeClr val="dk1"/>
                </a:solidFill>
                <a:latin typeface="+mj-lt"/>
                <a:sym typeface="Times New Roman"/>
              </a:rPr>
              <a:t>“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sym typeface="Times New Roman"/>
              </a:rPr>
              <a:t>A young girl named Leslie, who attempted suicide, said ‘There was so much pain, I had to get away from it</a:t>
            </a:r>
            <a:r>
              <a:rPr lang="en-US" sz="2400" b="1" i="0" u="none" dirty="0">
                <a:solidFill>
                  <a:schemeClr val="dk1"/>
                </a:solidFill>
                <a:latin typeface="+mj-lt"/>
                <a:sym typeface="Times New Roman"/>
              </a:rPr>
              <a:t>.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sym typeface="Times New Roman"/>
              </a:rPr>
              <a:t>’</a:t>
            </a:r>
            <a:r>
              <a:rPr lang="en-US" sz="2400" b="1" i="0" u="none" dirty="0">
                <a:solidFill>
                  <a:schemeClr val="dk1"/>
                </a:solidFill>
                <a:latin typeface="+mj-lt"/>
                <a:sym typeface="Times New Roman"/>
              </a:rPr>
              <a:t> ”</a:t>
            </a:r>
          </a:p>
          <a:p>
            <a:pPr lvl="0" indent="-342900" algn="r">
              <a:spcBef>
                <a:spcPts val="640"/>
              </a:spcBef>
              <a:buSzPct val="25000"/>
              <a:buNone/>
            </a:pP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Udagawa</a:t>
            </a:r>
            <a:r>
              <a:rPr lang="en-US" sz="2400" dirty="0">
                <a:solidFill>
                  <a:srgbClr val="FF0000"/>
                </a:solidFill>
              </a:rPr>
              <a:t>, in </a:t>
            </a:r>
            <a:r>
              <a:rPr lang="en-US" sz="2400" dirty="0" err="1">
                <a:solidFill>
                  <a:srgbClr val="FF0000"/>
                </a:solidFill>
              </a:rPr>
              <a:t>Cihan</a:t>
            </a:r>
            <a:r>
              <a:rPr lang="en-US" sz="2400" dirty="0">
                <a:solidFill>
                  <a:srgbClr val="FF0000"/>
                </a:solidFill>
              </a:rPr>
              <a:t> et al., 2002, p. 43)</a:t>
            </a:r>
          </a:p>
          <a:p>
            <a:pPr lvl="0" indent="-342900" algn="r">
              <a:spcBef>
                <a:spcPts val="640"/>
              </a:spcBef>
              <a:buSzPct val="25000"/>
              <a:buNone/>
            </a:pPr>
            <a:endParaRPr lang="en-US" sz="2400" i="0" u="none" dirty="0">
              <a:solidFill>
                <a:srgbClr val="FF0000"/>
              </a:solidFill>
              <a:latin typeface="+mj-lt"/>
              <a:sym typeface="Times New Roman"/>
            </a:endParaRPr>
          </a:p>
          <a:p>
            <a:pPr lvl="0" indent="-342900" algn="r">
              <a:spcBef>
                <a:spcPts val="640"/>
              </a:spcBef>
              <a:buSzPct val="25000"/>
              <a:buNone/>
            </a:pPr>
            <a:endParaRPr sz="2400" i="0" u="none" dirty="0">
              <a:solidFill>
                <a:srgbClr val="FF0000"/>
              </a:solidFill>
              <a:latin typeface="+mj-lt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tx1"/>
                </a:solidFill>
                <a:latin typeface="+mj-lt"/>
                <a:sym typeface="Times New Roman"/>
              </a:rPr>
              <a:t>PS: list all the surnames in the  first reference to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the source</a:t>
            </a:r>
            <a:endParaRPr lang="en-US" sz="2400" b="0" i="0" u="none" dirty="0">
              <a:solidFill>
                <a:schemeClr val="tx1"/>
              </a:solidFill>
              <a:latin typeface="+mj-lt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85800" y="93527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[sic]: </a:t>
            </a:r>
            <a:b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to show the mistakes made by the original writer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3208149"/>
            <a:ext cx="7772400" cy="41426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“History shows that men are not more intelligent </a:t>
            </a:r>
            <a:r>
              <a:rPr lang="en-US" sz="2400" b="1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then</a:t>
            </a:r>
            <a:r>
              <a:rPr lang="en-US" sz="2400" b="1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[sic] 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women.” </a:t>
            </a:r>
          </a:p>
          <a:p>
            <a:pPr marL="34290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400" i="0" u="none" dirty="0" err="1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Halder</a:t>
            </a:r>
            <a:r>
              <a:rPr lang="en-US" sz="240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, p. 34)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371600" y="622126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EMPHASIS in italics</a:t>
            </a:r>
            <a:r>
              <a:rPr lang="en-US" sz="3200" b="0" i="0" u="none" dirty="0">
                <a:solidFill>
                  <a:schemeClr val="dk2"/>
                </a:solidFill>
                <a:latin typeface="+mj-lt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0" i="0" u="none" dirty="0">
                <a:solidFill>
                  <a:schemeClr val="dk2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endParaRPr lang="en-US" sz="3200" b="0" i="0" u="none" dirty="0">
              <a:solidFill>
                <a:schemeClr val="dk2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8128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	Adolescents who fail to receive guidance from 	their parents are likely to rely on peers for emotional gratification, advice and companionship, </a:t>
            </a:r>
            <a:r>
              <a:rPr lang="en-US" sz="2400" b="0" i="1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to anticipate a relatively ‘unrewarding future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, an to engage in anti-    social activities’ (emphasis added).  </a:t>
            </a:r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-US" sz="2400" dirty="0">
              <a:latin typeface="+mj-lt"/>
            </a:endParaRPr>
          </a:p>
          <a:p>
            <a:pPr marL="342900" lvl="0" indent="-342900" algn="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(Elder, 1975, p.31)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181746" y="398400"/>
            <a:ext cx="7772400" cy="158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Single Quotation Marks (‘......’);</a:t>
            </a:r>
            <a:b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secondary citation within a citation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latin typeface="+mj-lt"/>
              </a:rPr>
              <a:t>  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400" b="0" i="1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As I continued to think about the matter I gradually gained a measure of satisfaction from the label. Was not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Jesus</a:t>
            </a:r>
            <a:r>
              <a:rPr lang="en-US" sz="2400" b="1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extremist for love: </a:t>
            </a:r>
            <a:r>
              <a:rPr lang="en-US" sz="2400" b="1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‘</a:t>
            </a:r>
            <a:r>
              <a:rPr lang="en-US" sz="2400" b="1" i="1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Love your enemies, bless them that curse you, do good to them that hate you....</a:t>
            </a:r>
            <a:r>
              <a:rPr lang="en-US" sz="2400" b="1" i="1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’</a:t>
            </a:r>
            <a:r>
              <a:rPr lang="en-US" sz="2400" b="1" i="1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”</a:t>
            </a:r>
          </a:p>
          <a:p>
            <a:pPr marL="342900" lvl="0" indent="-3429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latin typeface="+mj-lt"/>
              </a:rPr>
              <a:t>(King, 1960, p.61)</a:t>
            </a:r>
            <a:endParaRPr lang="en-US" sz="2400" i="0" u="none" dirty="0">
              <a:solidFill>
                <a:schemeClr val="dk1"/>
              </a:solidFill>
              <a:latin typeface="+mj-lt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3840" y="990600"/>
            <a:ext cx="814435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‘as cited in’ + your first hand source details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	In his three essays on the </a:t>
            </a:r>
            <a:r>
              <a:rPr lang="en-US" sz="240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Theory of Sexuality, </a:t>
            </a:r>
            <a:r>
              <a:rPr lang="en-US" sz="2400" i="1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Freud</a:t>
            </a:r>
            <a:r>
              <a:rPr lang="en-US" sz="240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introduces</a:t>
            </a:r>
            <a:r>
              <a:rPr lang="en-US" sz="240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the powerful rival emotions of love and hate. “The true prototypes of the relation of hate are not derived from sexual life” </a:t>
            </a:r>
          </a:p>
          <a:p>
            <a:pPr marL="342900" lvl="0" indent="-3429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40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as cited in </a:t>
            </a:r>
            <a:r>
              <a:rPr lang="en-US" sz="240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Fromm, 1973, p. 489)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08" y="989556"/>
            <a:ext cx="8417490" cy="4718137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APA </a:t>
            </a:r>
            <a:r>
              <a:rPr lang="en-US" sz="2400" dirty="0">
                <a:latin typeface="+mj-lt"/>
                <a:sym typeface="Wingdings"/>
              </a:rPr>
              <a:t></a:t>
            </a:r>
            <a:r>
              <a:rPr lang="en-US" sz="2400" dirty="0">
                <a:latin typeface="+mj-lt"/>
              </a:rPr>
              <a:t> designed for research papers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APA </a:t>
            </a:r>
            <a:r>
              <a:rPr lang="en-US" sz="2400" dirty="0">
                <a:latin typeface="+mj-lt"/>
                <a:sym typeface="Wingdings"/>
              </a:rPr>
              <a:t> </a:t>
            </a:r>
            <a:r>
              <a:rPr lang="en-US" sz="2400" dirty="0">
                <a:latin typeface="+mj-lt"/>
              </a:rPr>
              <a:t>does not contain any guidelines on preparing APA Style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presentations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Cite references for images </a:t>
            </a:r>
            <a:r>
              <a:rPr lang="en-US" sz="2400" u="sng" dirty="0">
                <a:latin typeface="+mj-lt"/>
              </a:rPr>
              <a:t>if they represent data.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Your end-text reference list must include the images cited.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>
                <a:latin typeface="+mj-lt"/>
              </a:rPr>
              <a:t>Create </a:t>
            </a:r>
            <a:r>
              <a:rPr lang="en-US" sz="2400" dirty="0">
                <a:latin typeface="+mj-lt"/>
              </a:rPr>
              <a:t>a separate slide titled "Photo credits" or "Image Sources". </a:t>
            </a:r>
          </a:p>
          <a:p>
            <a:endParaRPr lang="en-US" sz="24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90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63879"/>
            <a:ext cx="7772400" cy="5432121"/>
          </a:xfrm>
        </p:spPr>
        <p:txBody>
          <a:bodyPr/>
          <a:lstStyle/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6093" y="2410637"/>
            <a:ext cx="83172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+mj-lt"/>
              </a:rPr>
              <a:t>If your  presentation is  presented only to your instructor and class, you don't need to </a:t>
            </a: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obtain copyright permission to </a:t>
            </a:r>
            <a:r>
              <a:rPr lang="en-US" sz="2400" dirty="0">
                <a:solidFill>
                  <a:srgbClr val="333333"/>
                </a:solidFill>
                <a:latin typeface="+mj-lt"/>
              </a:rPr>
              <a:t>use the images </a:t>
            </a:r>
            <a:r>
              <a:rPr lang="en-US" sz="2400" u="sng" dirty="0">
                <a:solidFill>
                  <a:srgbClr val="333333"/>
                </a:solidFill>
                <a:latin typeface="+mj-lt"/>
              </a:rPr>
              <a:t>unless they represent </a:t>
            </a:r>
            <a:r>
              <a:rPr lang="en-US" sz="2400" u="sng" dirty="0" smtClean="0">
                <a:solidFill>
                  <a:srgbClr val="333333"/>
                </a:solidFill>
                <a:latin typeface="+mj-lt"/>
              </a:rPr>
              <a:t>data </a:t>
            </a:r>
            <a:endParaRPr lang="en-US" sz="2400" u="sng" dirty="0">
              <a:solidFill>
                <a:srgbClr val="333333"/>
              </a:solidFill>
              <a:latin typeface="+mj-lt"/>
            </a:endParaRPr>
          </a:p>
          <a:p>
            <a:r>
              <a:rPr lang="en-US" sz="2400" dirty="0">
                <a:solidFill>
                  <a:srgbClr val="333333"/>
                </a:solidFill>
                <a:latin typeface="+mj-lt"/>
              </a:rPr>
              <a:t>   because your use falls under the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 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j-lt"/>
                <a:hlinkClick r:id="rId2"/>
              </a:rPr>
              <a:t>Fair Dealing Policy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endParaRPr lang="en-US" sz="2400" dirty="0">
              <a:solidFill>
                <a:schemeClr val="tx1"/>
              </a:solidFill>
              <a:latin typeface="Helvetica Neue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965758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How to cite images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56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3200" b="1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APA IN-TEXT REFERENCE</a:t>
            </a:r>
            <a:br>
              <a:rPr lang="en-US" sz="3200" b="1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endParaRPr lang="en-US" sz="3200" b="1" i="0" u="none" dirty="0">
              <a:solidFill>
                <a:srgbClr val="FF0000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9112" y="1981200"/>
            <a:ext cx="7769087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400" dirty="0">
                <a:latin typeface="+mj-lt"/>
              </a:rPr>
              <a:t>T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he writing process has brought about much change in the way writing is taught in schools.</a:t>
            </a:r>
            <a:r>
              <a:rPr lang="en-US" sz="2400" b="1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”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40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(Jones, 1994, p. 23)</a:t>
            </a:r>
          </a:p>
        </p:txBody>
      </p:sp>
      <p:pic>
        <p:nvPicPr>
          <p:cNvPr id="1032" name="Picture 8" descr="Image result for citation clipart">
            <a:extLst>
              <a:ext uri="{FF2B5EF4-FFF2-40B4-BE49-F238E27FC236}">
                <a16:creationId xmlns="" xmlns:a16="http://schemas.microsoft.com/office/drawing/2014/main" id="{DD5F2FC7-5FA7-460E-8497-AF179CBD7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7" y="5290712"/>
            <a:ext cx="1074191" cy="1202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47" y="296450"/>
            <a:ext cx="8195153" cy="11430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Sources for public use images: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9450"/>
            <a:ext cx="7772400" cy="4114800"/>
          </a:xfrm>
        </p:spPr>
        <p:txBody>
          <a:bodyPr/>
          <a:lstStyle/>
          <a:p>
            <a:r>
              <a:rPr lang="en-US" sz="2400" dirty="0">
                <a:latin typeface="+mj-lt"/>
                <a:ea typeface="Times New Roman" charset="0"/>
                <a:cs typeface="Times New Roman" charset="0"/>
              </a:rPr>
              <a:t>To avoid the hassle of copyright and obtaining permission, consider using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Times New Roman" charset="0"/>
                <a:cs typeface="Times New Roman" charset="0"/>
              </a:rPr>
              <a:t>clip art</a:t>
            </a:r>
            <a:r>
              <a:rPr lang="en-US" sz="2400" dirty="0">
                <a:latin typeface="+mj-lt"/>
                <a:ea typeface="Times New Roman" charset="0"/>
                <a:cs typeface="Times New Roman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Times New Roman" charset="0"/>
                <a:cs typeface="Times New Roman" charset="0"/>
              </a:rPr>
              <a:t>images that you have created</a:t>
            </a:r>
          </a:p>
          <a:p>
            <a:pPr marL="114300" indent="0">
              <a:buNone/>
            </a:pPr>
            <a:endParaRPr lang="en-US" sz="2400" u="sng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j-lt"/>
              <a:ea typeface="Times New Roman" charset="0"/>
              <a:cs typeface="Times New Roman" charset="0"/>
              <a:hlinkClick r:id="rId2"/>
            </a:endParaRPr>
          </a:p>
          <a:p>
            <a:pPr marL="114300" indent="0">
              <a:buNone/>
            </a:pPr>
            <a:r>
              <a:rPr lang="en-US" sz="2400" u="sng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  <a:hlinkClick r:id="rId2"/>
              </a:rPr>
              <a:t>http://www.flickr.com/creativecommons/</a:t>
            </a:r>
            <a:endParaRPr lang="en-US" sz="2400" u="sng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ea typeface="Times New Roman" charset="0"/>
              <a:cs typeface="Times New Roman" charset="0"/>
            </a:endParaRPr>
          </a:p>
          <a:p>
            <a:endParaRPr lang="en-US" sz="2400" dirty="0">
              <a:latin typeface="+mj-lt"/>
              <a:ea typeface="Times New Roman" charset="0"/>
              <a:cs typeface="Times New Roman" charset="0"/>
            </a:endParaRPr>
          </a:p>
          <a:p>
            <a:r>
              <a:rPr lang="en-US" sz="2400" dirty="0">
                <a:latin typeface="+mj-lt"/>
                <a:ea typeface="Times New Roman" charset="0"/>
                <a:cs typeface="Times New Roman" charset="0"/>
              </a:rPr>
              <a:t>Google Advanced Image Search allows you so filter results by usage rights (e.g., free to use or share):</a:t>
            </a:r>
          </a:p>
          <a:p>
            <a:pPr marL="114300" indent="0">
              <a:buNone/>
            </a:pPr>
            <a:r>
              <a:rPr lang="en-US" sz="2400" dirty="0">
                <a:latin typeface="+mj-lt"/>
              </a:rPr>
              <a:t> 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+mj-lt"/>
                <a:hlinkClick r:id="rId3"/>
              </a:rPr>
              <a:t>https://www.google.com/advanced_image_search</a:t>
            </a:r>
            <a:endParaRPr lang="en-US" sz="2400" dirty="0">
              <a:ln>
                <a:solidFill>
                  <a:schemeClr val="tx1"/>
                </a:solidFill>
              </a:ln>
              <a:latin typeface="+mj-lt"/>
            </a:endParaRPr>
          </a:p>
          <a:p>
            <a:endParaRPr lang="en-US" sz="2400" dirty="0">
              <a:ln>
                <a:solidFill>
                  <a:schemeClr val="tx1"/>
                </a:solidFill>
              </a:ln>
              <a:latin typeface="+mj-lt"/>
            </a:endParaRPr>
          </a:p>
          <a:p>
            <a:pPr marL="114300" indent="0">
              <a:buNone/>
            </a:pPr>
            <a:r>
              <a:rPr lang="en-US" sz="2400" dirty="0">
                <a:ln>
                  <a:solidFill>
                    <a:schemeClr val="tx1"/>
                  </a:solidFill>
                </a:ln>
                <a:latin typeface="+mj-lt"/>
              </a:rPr>
              <a:t> </a:t>
            </a:r>
            <a:r>
              <a:rPr lang="en-US" sz="2400" u="sng" dirty="0">
                <a:ln>
                  <a:solidFill>
                    <a:schemeClr val="tx1"/>
                  </a:solidFill>
                </a:ln>
                <a:latin typeface="+mj-lt"/>
                <a:hlinkClick r:id="rId4"/>
              </a:rPr>
              <a:t>https://openclipart.org/</a:t>
            </a:r>
            <a:endParaRPr lang="en-US" sz="2400" dirty="0">
              <a:ln>
                <a:solidFill>
                  <a:schemeClr val="tx1"/>
                </a:solidFill>
              </a:ln>
              <a:latin typeface="+mj-lt"/>
            </a:endParaRPr>
          </a:p>
          <a:p>
            <a:pPr marL="11430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20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89" y="609600"/>
            <a:ext cx="7982211" cy="1143000"/>
          </a:xfrm>
        </p:spPr>
        <p:txBody>
          <a:bodyPr/>
          <a:lstStyle/>
          <a:p>
            <a:r>
              <a:rPr lang="en-US" sz="2400">
                <a:latin typeface="+mj-lt"/>
              </a:rPr>
              <a:t>For images the </a:t>
            </a:r>
            <a:r>
              <a:rPr lang="en-US" sz="2400" dirty="0">
                <a:latin typeface="+mj-lt"/>
              </a:rPr>
              <a:t>credit should appear in the figure caption.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B66DA13F-CCBC-476B-BCBC-11420B61DE30}"/>
              </a:ext>
            </a:extLst>
          </p:cNvPr>
          <p:cNvSpPr/>
          <p:nvPr/>
        </p:nvSpPr>
        <p:spPr>
          <a:xfrm>
            <a:off x="309921" y="5395672"/>
            <a:ext cx="2077067" cy="8525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Caption: Title of the picture</a:t>
            </a:r>
          </a:p>
        </p:txBody>
      </p:sp>
      <p:pic>
        <p:nvPicPr>
          <p:cNvPr id="6" name="Picture 2" descr="hierarchy of ile ilgili görsel sonu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570" y="1752600"/>
            <a:ext cx="4238615" cy="4238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4"/>
          <p:cNvSpPr txBox="1"/>
          <p:nvPr/>
        </p:nvSpPr>
        <p:spPr>
          <a:xfrm>
            <a:off x="2386988" y="5652661"/>
            <a:ext cx="6071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i="1" dirty="0" err="1"/>
              <a:t>Figure</a:t>
            </a:r>
            <a:r>
              <a:rPr lang="tr-TR" sz="1600" i="1" dirty="0"/>
              <a:t> 1. </a:t>
            </a:r>
            <a:r>
              <a:rPr lang="tr-TR" sz="1600" dirty="0" err="1"/>
              <a:t>Maslow's</a:t>
            </a:r>
            <a:r>
              <a:rPr lang="tr-TR" sz="1600" dirty="0"/>
              <a:t> </a:t>
            </a:r>
            <a:r>
              <a:rPr lang="tr-TR" sz="1600" dirty="0" err="1"/>
              <a:t>Hierarchy</a:t>
            </a:r>
            <a:r>
              <a:rPr lang="tr-TR" sz="1600" dirty="0"/>
              <a:t> of </a:t>
            </a:r>
            <a:r>
              <a:rPr lang="tr-TR" sz="1600" dirty="0" err="1"/>
              <a:t>Needs</a:t>
            </a:r>
            <a:r>
              <a:rPr lang="tr-TR" sz="1600" dirty="0"/>
              <a:t> (</a:t>
            </a:r>
            <a:r>
              <a:rPr lang="tr-TR" sz="1600" dirty="0" err="1"/>
              <a:t>Stikoudi</a:t>
            </a:r>
            <a:r>
              <a:rPr lang="tr-TR" sz="1600" dirty="0"/>
              <a:t>, 2016, p. 21).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38907" y="3858371"/>
            <a:ext cx="2510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tr-TR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Orally</a:t>
            </a:r>
            <a:r>
              <a:rPr lang="tr-TR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cite</a:t>
            </a:r>
            <a:r>
              <a:rPr lang="tr-TR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first</a:t>
            </a:r>
            <a:r>
              <a:rPr lang="tr-TR" sz="2400" dirty="0">
                <a:solidFill>
                  <a:schemeClr val="tx1"/>
                </a:solidFill>
                <a:latin typeface="Cambria" panose="02040503050406030204" pitchFamily="18" charset="0"/>
              </a:rPr>
              <a:t>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49600" y="4320036"/>
            <a:ext cx="330200" cy="1229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19346" y="781902"/>
            <a:ext cx="7514035" cy="1314449"/>
          </a:xfrm>
        </p:spPr>
        <p:txBody>
          <a:bodyPr/>
          <a:lstStyle/>
          <a:p>
            <a:pPr algn="l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LIFE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687373"/>
              </p:ext>
            </p:extLst>
          </p:nvPr>
        </p:nvGraphicFramePr>
        <p:xfrm>
          <a:off x="1257615" y="1848351"/>
          <a:ext cx="7514034" cy="352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175000" y="5314785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i="1" dirty="0" err="1"/>
              <a:t>Figure</a:t>
            </a:r>
            <a:r>
              <a:rPr lang="tr-TR" sz="1600" i="1" dirty="0"/>
              <a:t> 2. </a:t>
            </a:r>
            <a:r>
              <a:rPr lang="tr-TR" sz="1600" dirty="0"/>
              <a:t>METU students’ Free time activities (Forbes, 2015) </a:t>
            </a:r>
            <a:endParaRPr lang="en-US" sz="1600" dirty="0"/>
          </a:p>
        </p:txBody>
      </p:sp>
      <p:sp>
        <p:nvSpPr>
          <p:cNvPr id="9" name="Tek Köşesi Yuvarlatılmış Dikdörtgen 8"/>
          <p:cNvSpPr/>
          <p:nvPr/>
        </p:nvSpPr>
        <p:spPr>
          <a:xfrm>
            <a:off x="68862" y="5205161"/>
            <a:ext cx="2734418" cy="1652839"/>
          </a:xfrm>
          <a:prstGeom prst="round1Rect">
            <a:avLst>
              <a:gd name="adj" fmla="val 45103"/>
            </a:avLst>
          </a:prstGeo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Orally</a:t>
            </a:r>
            <a:r>
              <a:rPr lang="tr-TR" sz="1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cite</a:t>
            </a:r>
            <a:r>
              <a:rPr lang="tr-TR" sz="1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first</a:t>
            </a:r>
            <a:r>
              <a:rPr lang="tr-TR" sz="1800" dirty="0">
                <a:solidFill>
                  <a:schemeClr val="tx1"/>
                </a:solidFill>
                <a:latin typeface="Cambria" panose="02040503050406030204" pitchFamily="18" charset="0"/>
              </a:rPr>
              <a:t>!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Cambria" panose="02040503050406030204" pitchFamily="18" charset="0"/>
              </a:rPr>
              <a:t>No p.# </a:t>
            </a:r>
            <a:r>
              <a:rPr lang="tr-TR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because</a:t>
            </a:r>
            <a:r>
              <a:rPr lang="tr-TR" sz="1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the</a:t>
            </a:r>
            <a:r>
              <a:rPr lang="tr-TR" sz="1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pie</a:t>
            </a:r>
            <a:r>
              <a:rPr lang="tr-TR" sz="1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chart</a:t>
            </a:r>
            <a:r>
              <a:rPr lang="tr-TR" sz="1800" dirty="0">
                <a:solidFill>
                  <a:schemeClr val="tx1"/>
                </a:solidFill>
                <a:latin typeface="Cambria" panose="02040503050406030204" pitchFamily="18" charset="0"/>
              </a:rPr>
              <a:t> is not  </a:t>
            </a:r>
            <a:r>
              <a:rPr lang="tr-TR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directly</a:t>
            </a:r>
            <a:r>
              <a:rPr lang="tr-TR" sz="1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copied</a:t>
            </a:r>
            <a:r>
              <a:rPr lang="tr-TR" sz="1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and</a:t>
            </a:r>
            <a:r>
              <a:rPr lang="tr-TR" sz="1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pasted</a:t>
            </a:r>
            <a:r>
              <a:rPr lang="tr-TR" sz="1800" dirty="0">
                <a:solidFill>
                  <a:schemeClr val="tx1"/>
                </a:solidFill>
                <a:latin typeface="Cambria" panose="02040503050406030204" pitchFamily="18" charset="0"/>
              </a:rPr>
              <a:t>.   </a:t>
            </a:r>
          </a:p>
          <a:p>
            <a:pPr algn="ctr"/>
            <a:endParaRPr lang="tr-TR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803280" y="5899561"/>
            <a:ext cx="1019420" cy="488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839244"/>
            <a:ext cx="7772400" cy="5256756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2800" dirty="0">
                <a:solidFill>
                  <a:srgbClr val="333333"/>
                </a:solidFill>
                <a:latin typeface="Trebuchet MS" charset="0"/>
              </a:rPr>
              <a:t>Worthington Engine</a:t>
            </a:r>
            <a:endParaRPr lang="en-US" sz="28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0256" y="2154186"/>
            <a:ext cx="3597145" cy="2831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498518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333333"/>
                </a:solidFill>
                <a:latin typeface="Trebuchet MS" charset="0"/>
              </a:rPr>
              <a:t>Figure 1</a:t>
            </a:r>
            <a:r>
              <a:rPr lang="en-US" dirty="0">
                <a:solidFill>
                  <a:srgbClr val="333333"/>
                </a:solidFill>
                <a:latin typeface="Trebuchet MS" charset="0"/>
              </a:rPr>
              <a:t>. Worthington Engine. (</a:t>
            </a:r>
            <a:r>
              <a:rPr lang="tr-TR" dirty="0" err="1">
                <a:solidFill>
                  <a:srgbClr val="333333"/>
                </a:solidFill>
                <a:latin typeface="Trebuchet MS" charset="0"/>
              </a:rPr>
              <a:t>Encyclopedia</a:t>
            </a:r>
            <a:r>
              <a:rPr lang="tr-TR" dirty="0">
                <a:solidFill>
                  <a:srgbClr val="333333"/>
                </a:solidFill>
                <a:latin typeface="Trebuchet MS" charset="0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Trebuchet MS" charset="0"/>
              </a:rPr>
              <a:t>Britannica</a:t>
            </a:r>
            <a:r>
              <a:rPr lang="tr-TR" dirty="0">
                <a:solidFill>
                  <a:srgbClr val="333333"/>
                </a:solidFill>
                <a:latin typeface="Trebuchet MS" charset="0"/>
              </a:rPr>
              <a:t>, </a:t>
            </a:r>
            <a:r>
              <a:rPr lang="en-US" dirty="0">
                <a:solidFill>
                  <a:srgbClr val="333333"/>
                </a:solidFill>
                <a:latin typeface="Trebuchet MS" charset="0"/>
              </a:rPr>
              <a:t>2007)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40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APA END TEXT REFERENCE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C04C72-469B-4A93-B1AC-0E03204CD50D}"/>
              </a:ext>
            </a:extLst>
          </p:cNvPr>
          <p:cNvSpPr/>
          <p:nvPr/>
        </p:nvSpPr>
        <p:spPr>
          <a:xfrm>
            <a:off x="2060735" y="2058413"/>
            <a:ext cx="502252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solidFill>
                  <a:schemeClr val="tx1"/>
                </a:solidFill>
              </a:rPr>
              <a:t>On a separate slide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solidFill>
                  <a:schemeClr val="tx1"/>
                </a:solidFill>
              </a:rPr>
              <a:t>Alphabetically ordered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solidFill>
                  <a:schemeClr val="tx1"/>
                </a:solidFill>
              </a:rPr>
              <a:t>NO bulleting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solidFill>
                  <a:schemeClr val="tx1"/>
                </a:solidFill>
              </a:rPr>
              <a:t>Second lines indented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685800" y="333375"/>
            <a:ext cx="7772400" cy="100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Title formats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1484312"/>
            <a:ext cx="7772400" cy="518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1- </a:t>
            </a:r>
            <a:r>
              <a:rPr lang="en-US" sz="2400" b="0" i="1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ITALISATION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Books, journals, newspapers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2- CAPITALISATION: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   A- BOOKS: ONLY the FIRST LETTER of the FIRST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latin typeface="+mj-lt"/>
              </a:rPr>
              <a:t>     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  WORD in the title and the subtitle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    B- JOURNALS: FIRST LETTERS of ALL the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latin typeface="+mj-lt"/>
              </a:rPr>
              <a:t>          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WORDS in the title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55650" y="1989137"/>
            <a:ext cx="7772400" cy="446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4000" b="1" i="1" u="none" dirty="0">
                <a:solidFill>
                  <a:schemeClr val="dk1"/>
                </a:solidFill>
                <a:latin typeface="+mj-lt"/>
                <a:sym typeface="Times New Roman"/>
              </a:rPr>
              <a:t> </a:t>
            </a:r>
            <a:r>
              <a:rPr lang="en-US" sz="3200" b="0" i="1" u="none" dirty="0">
                <a:solidFill>
                  <a:srgbClr val="FF0000"/>
                </a:solidFill>
                <a:latin typeface="+mj-lt"/>
                <a:sym typeface="Times New Roman"/>
              </a:rPr>
              <a:t>P</a:t>
            </a:r>
            <a:r>
              <a:rPr lang="en-US" sz="3200" b="0" i="1" u="none" dirty="0">
                <a:solidFill>
                  <a:schemeClr val="dk1"/>
                </a:solidFill>
                <a:latin typeface="+mj-lt"/>
                <a:sym typeface="Times New Roman"/>
              </a:rPr>
              <a:t>ortraits of power  </a:t>
            </a:r>
            <a:r>
              <a:rPr lang="en-US" sz="3200" b="0" i="1" u="none" dirty="0">
                <a:solidFill>
                  <a:schemeClr val="dk1"/>
                </a:solidFill>
                <a:latin typeface="+mj-lt"/>
                <a:sym typeface="Wingdings"/>
              </a:rPr>
              <a:t></a:t>
            </a:r>
            <a:r>
              <a:rPr lang="en-US" sz="3200" b="0" i="1" u="none" dirty="0">
                <a:solidFill>
                  <a:schemeClr val="dk1"/>
                </a:solidFill>
                <a:latin typeface="+mj-lt"/>
                <a:sym typeface="Times New Roman"/>
              </a:rPr>
              <a:t>  </a:t>
            </a:r>
            <a:r>
              <a:rPr lang="en-US" sz="3200" b="0" i="0" u="none" dirty="0">
                <a:solidFill>
                  <a:schemeClr val="dk1"/>
                </a:solidFill>
                <a:latin typeface="+mj-lt"/>
                <a:sym typeface="Times New Roman"/>
              </a:rPr>
              <a:t>book title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3200" b="0" i="0" u="none" dirty="0">
              <a:solidFill>
                <a:schemeClr val="dk1"/>
              </a:solidFill>
              <a:latin typeface="+mj-lt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1" u="none" dirty="0">
                <a:solidFill>
                  <a:schemeClr val="dk1"/>
                </a:solidFill>
                <a:latin typeface="+mj-lt"/>
                <a:sym typeface="Times New Roman"/>
              </a:rPr>
              <a:t> </a:t>
            </a:r>
            <a:r>
              <a:rPr lang="en-US" sz="3200" b="0" i="1" u="none" dirty="0">
                <a:solidFill>
                  <a:srgbClr val="FF0000"/>
                </a:solidFill>
                <a:latin typeface="+mj-lt"/>
                <a:sym typeface="Times New Roman"/>
              </a:rPr>
              <a:t>J</a:t>
            </a:r>
            <a:r>
              <a:rPr lang="en-US" sz="3200" b="0" i="1" u="none" dirty="0">
                <a:solidFill>
                  <a:schemeClr val="dk1"/>
                </a:solidFill>
                <a:latin typeface="+mj-lt"/>
                <a:sym typeface="Times New Roman"/>
              </a:rPr>
              <a:t>ournal of </a:t>
            </a:r>
            <a:r>
              <a:rPr lang="en-US" sz="3200" b="0" i="1" u="none" dirty="0">
                <a:solidFill>
                  <a:srgbClr val="FF0000"/>
                </a:solidFill>
                <a:latin typeface="+mj-lt"/>
                <a:sym typeface="Times New Roman"/>
              </a:rPr>
              <a:t>P</a:t>
            </a:r>
            <a:r>
              <a:rPr lang="en-US" sz="3200" b="0" i="1" u="none" dirty="0">
                <a:solidFill>
                  <a:schemeClr val="dk1"/>
                </a:solidFill>
                <a:latin typeface="+mj-lt"/>
                <a:sym typeface="Times New Roman"/>
              </a:rPr>
              <a:t>sychology  </a:t>
            </a:r>
            <a:r>
              <a:rPr lang="en-US" sz="3200" b="0" i="1" u="none" dirty="0">
                <a:solidFill>
                  <a:schemeClr val="dk1"/>
                </a:solidFill>
                <a:latin typeface="+mj-lt"/>
                <a:sym typeface="Wingdings"/>
              </a:rPr>
              <a:t></a:t>
            </a:r>
            <a:r>
              <a:rPr lang="en-US" sz="3200" b="0" i="0" u="none" dirty="0">
                <a:solidFill>
                  <a:schemeClr val="dk1"/>
                </a:solidFill>
                <a:latin typeface="+mj-lt"/>
                <a:sym typeface="Times New Roman"/>
              </a:rPr>
              <a:t> </a:t>
            </a:r>
            <a:r>
              <a:rPr lang="en-US" dirty="0">
                <a:latin typeface="+mj-lt"/>
              </a:rPr>
              <a:t>j</a:t>
            </a:r>
            <a:r>
              <a:rPr lang="en-US" sz="3200" b="0" i="0" u="none" dirty="0">
                <a:solidFill>
                  <a:schemeClr val="dk1"/>
                </a:solidFill>
                <a:latin typeface="+mj-lt"/>
                <a:sym typeface="Times New Roman"/>
              </a:rPr>
              <a:t>ournal title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800" b="1" i="0" u="none" dirty="0">
              <a:solidFill>
                <a:schemeClr val="dk1"/>
              </a:solidFill>
              <a:latin typeface="+mj-lt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4000" b="1" i="0" u="none" dirty="0">
              <a:solidFill>
                <a:schemeClr val="dk1"/>
              </a:solidFill>
              <a:latin typeface="+mj-lt"/>
              <a:sym typeface="Times New Roman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4000" b="1" i="0" u="none" dirty="0">
              <a:solidFill>
                <a:schemeClr val="dk1"/>
              </a:solidFill>
              <a:latin typeface="+mj-lt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3066" y="744028"/>
            <a:ext cx="7772400" cy="808383"/>
          </a:xfrm>
        </p:spPr>
        <p:txBody>
          <a:bodyPr/>
          <a:lstStyle/>
          <a:p>
            <a:r>
              <a:rPr lang="tr-TR" sz="3200" dirty="0" err="1">
                <a:solidFill>
                  <a:srgbClr val="FF0000"/>
                </a:solidFill>
                <a:latin typeface="+mj-lt"/>
              </a:rPr>
              <a:t>End-text</a:t>
            </a:r>
            <a:r>
              <a:rPr lang="tr-TR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+mj-lt"/>
              </a:rPr>
              <a:t>reference</a:t>
            </a:r>
            <a:r>
              <a:rPr lang="tr-TR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+mj-lt"/>
              </a:rPr>
              <a:t>for</a:t>
            </a:r>
            <a:r>
              <a:rPr lang="tr-TR" sz="3200" dirty="0">
                <a:solidFill>
                  <a:srgbClr val="FF0000"/>
                </a:solidFill>
                <a:latin typeface="+mj-lt"/>
              </a:rPr>
              <a:t> an </a:t>
            </a:r>
            <a:r>
              <a:rPr lang="tr-TR" sz="3200" dirty="0" err="1">
                <a:solidFill>
                  <a:srgbClr val="FF0000"/>
                </a:solidFill>
                <a:latin typeface="+mj-lt"/>
              </a:rPr>
              <a:t>image</a:t>
            </a:r>
            <a:endParaRPr lang="tr-TR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92100" y="1715249"/>
            <a:ext cx="8166100" cy="5744818"/>
          </a:xfrm>
        </p:spPr>
        <p:txBody>
          <a:bodyPr/>
          <a:lstStyle/>
          <a:p>
            <a:r>
              <a:rPr lang="en-US" sz="2400" b="1" dirty="0">
                <a:latin typeface="+mj-lt"/>
              </a:rPr>
              <a:t>References:</a:t>
            </a:r>
            <a:endParaRPr lang="en-US" sz="2400" dirty="0">
              <a:latin typeface="+mj-lt"/>
            </a:endParaRPr>
          </a:p>
          <a:p>
            <a:pPr marL="114300" indent="0">
              <a:buNone/>
            </a:pPr>
            <a:r>
              <a:rPr lang="en-US" sz="2400" dirty="0">
                <a:latin typeface="+mj-lt"/>
              </a:rPr>
              <a:t>Artist Surname, First Initial. Second Initial. (Year).</a:t>
            </a:r>
            <a:r>
              <a:rPr lang="en-US" sz="2400" i="1" dirty="0">
                <a:latin typeface="+mj-lt"/>
              </a:rPr>
              <a:t>Title of </a:t>
            </a:r>
          </a:p>
          <a:p>
            <a:pPr marL="114300" indent="0">
              <a:buNone/>
            </a:pPr>
            <a:r>
              <a:rPr lang="en-US" sz="2400" i="1" dirty="0">
                <a:latin typeface="+mj-lt"/>
              </a:rPr>
              <a:t>        the artwork </a:t>
            </a:r>
            <a:r>
              <a:rPr lang="en-US" sz="2400" dirty="0" smtClean="0">
                <a:latin typeface="+mj-lt"/>
              </a:rPr>
              <a:t>[Type </a:t>
            </a:r>
            <a:r>
              <a:rPr lang="en-US" sz="2400" smtClean="0">
                <a:latin typeface="+mj-lt"/>
              </a:rPr>
              <a:t>of work]</a:t>
            </a:r>
            <a:r>
              <a:rPr lang="en-US" sz="2400" i="1" smtClean="0">
                <a:latin typeface="+mj-lt"/>
              </a:rPr>
              <a:t>.</a:t>
            </a:r>
            <a:r>
              <a:rPr lang="tr-TR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Retrieved from URL (address </a:t>
            </a:r>
          </a:p>
          <a:p>
            <a:pPr marL="114300" indent="0">
              <a:buNone/>
            </a:pPr>
            <a:r>
              <a:rPr lang="en-US" sz="2400" dirty="0">
                <a:latin typeface="+mj-lt"/>
              </a:rPr>
              <a:t>         of web site)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Reference (No Author</a:t>
            </a:r>
            <a:r>
              <a:rPr lang="tr-TR" sz="2400" b="1" dirty="0">
                <a:latin typeface="+mj-lt"/>
              </a:rPr>
              <a:t>)</a:t>
            </a:r>
          </a:p>
          <a:p>
            <a:pPr marL="114300" indent="0">
              <a:buNone/>
            </a:pPr>
            <a:r>
              <a:rPr lang="en-US" sz="2400" i="1" dirty="0">
                <a:latin typeface="+mj-lt"/>
              </a:rPr>
              <a:t>Title of work </a:t>
            </a:r>
            <a:r>
              <a:rPr lang="en-US" sz="2400" dirty="0">
                <a:latin typeface="+mj-lt"/>
              </a:rPr>
              <a:t>[Type of work]. (Year image was created). </a:t>
            </a:r>
          </a:p>
          <a:p>
            <a:pPr marL="114300" indent="0">
              <a:buNone/>
            </a:pPr>
            <a:r>
              <a:rPr lang="en-US" sz="2400" dirty="0">
                <a:latin typeface="+mj-lt"/>
              </a:rPr>
              <a:t>         Retrieved from URL 	(address of web site)</a:t>
            </a:r>
          </a:p>
        </p:txBody>
      </p:sp>
    </p:spTree>
    <p:extLst>
      <p:ext uri="{BB962C8B-B14F-4D97-AF65-F5344CB8AC3E}">
        <p14:creationId xmlns:p14="http://schemas.microsoft.com/office/powerpoint/2010/main" val="2280610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772400" cy="781878"/>
          </a:xfrm>
        </p:spPr>
        <p:txBody>
          <a:bodyPr/>
          <a:lstStyle/>
          <a:p>
            <a:r>
              <a:rPr lang="tr-TR" sz="3200" dirty="0" err="1">
                <a:solidFill>
                  <a:srgbClr val="FF0000"/>
                </a:solidFill>
                <a:latin typeface="+mj-lt"/>
              </a:rPr>
              <a:t>End-text</a:t>
            </a:r>
            <a:r>
              <a:rPr lang="tr-TR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+mj-lt"/>
              </a:rPr>
              <a:t>reference</a:t>
            </a:r>
            <a:r>
              <a:rPr lang="tr-TR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+mj-lt"/>
              </a:rPr>
              <a:t>for</a:t>
            </a:r>
            <a:r>
              <a:rPr lang="tr-TR" sz="3200" dirty="0">
                <a:solidFill>
                  <a:srgbClr val="FF0000"/>
                </a:solidFill>
                <a:latin typeface="+mj-lt"/>
              </a:rPr>
              <a:t> an </a:t>
            </a:r>
            <a:r>
              <a:rPr lang="tr-TR" sz="3200" dirty="0" err="1">
                <a:solidFill>
                  <a:srgbClr val="FF0000"/>
                </a:solidFill>
                <a:latin typeface="+mj-lt"/>
              </a:rPr>
              <a:t>image</a:t>
            </a:r>
            <a:endParaRPr lang="tr-TR" sz="3200" dirty="0">
              <a:latin typeface="+mj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4000" y="1816810"/>
            <a:ext cx="8890000" cy="4293704"/>
          </a:xfrm>
        </p:spPr>
        <p:txBody>
          <a:bodyPr/>
          <a:lstStyle/>
          <a:p>
            <a:r>
              <a:rPr lang="tr-TR" sz="2400" b="1" dirty="0" err="1">
                <a:latin typeface="+mj-lt"/>
              </a:rPr>
              <a:t>Example</a:t>
            </a:r>
            <a:r>
              <a:rPr lang="tr-TR" sz="2400" b="1" dirty="0">
                <a:latin typeface="+mj-lt"/>
              </a:rPr>
              <a:t>:</a:t>
            </a:r>
          </a:p>
          <a:p>
            <a:pPr marL="114300" indent="0">
              <a:buNone/>
            </a:pPr>
            <a:r>
              <a:rPr lang="en-US" sz="2200" dirty="0" err="1">
                <a:latin typeface="+mj-lt"/>
              </a:rPr>
              <a:t>Baumel</a:t>
            </a:r>
            <a:r>
              <a:rPr lang="en-US" sz="2200" dirty="0">
                <a:latin typeface="+mj-lt"/>
              </a:rPr>
              <a:t>, A. (2010). </a:t>
            </a:r>
            <a:r>
              <a:rPr lang="en-US" sz="2200" i="1" dirty="0">
                <a:latin typeface="+mj-lt"/>
              </a:rPr>
              <a:t>Cholera treatment center in Haiti </a:t>
            </a:r>
            <a:r>
              <a:rPr lang="en-US" sz="2200" dirty="0">
                <a:latin typeface="+mj-lt"/>
              </a:rPr>
              <a:t>[Online image]. </a:t>
            </a:r>
          </a:p>
          <a:p>
            <a:pPr marL="114300" indent="0">
              <a:buNone/>
            </a:pPr>
            <a:r>
              <a:rPr lang="en-US" sz="2200" dirty="0">
                <a:latin typeface="+mj-lt"/>
              </a:rPr>
              <a:t>        Retrieved from </a:t>
            </a:r>
            <a:r>
              <a:rPr lang="en-US" sz="2200" dirty="0" err="1">
                <a:latin typeface="+mj-lt"/>
              </a:rPr>
              <a:t>https:www.doctorswithoutborders.org</a:t>
            </a:r>
            <a:endParaRPr lang="tr-TR" sz="2200" dirty="0">
              <a:latin typeface="+mj-lt"/>
            </a:endParaRPr>
          </a:p>
          <a:p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936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dirty="0">
                <a:latin typeface="+mj-lt"/>
              </a:rPr>
              <a:t>Photo credits</a:t>
            </a:r>
            <a:endParaRPr lang="en-US" altLang="en-US" dirty="0">
              <a:cs typeface="Tu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638" y="1298575"/>
            <a:ext cx="8869362" cy="5559425"/>
          </a:xfrm>
        </p:spPr>
        <p:txBody>
          <a:bodyPr/>
          <a:lstStyle/>
          <a:p>
            <a:pPr marL="0" fontAlgn="t">
              <a:spcBef>
                <a:spcPts val="0"/>
              </a:spcBef>
              <a:buNone/>
            </a:pPr>
            <a:r>
              <a:rPr lang="tr-TR" sz="1800" dirty="0" err="1">
                <a:latin typeface="+mn-lt"/>
              </a:rPr>
              <a:t>D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ella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Francesca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(1451). 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Saint 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Jerome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venerated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Girolamo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Amadi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[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Painting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 </a:t>
            </a:r>
          </a:p>
          <a:p>
            <a:pPr marL="0" fontAlgn="t">
              <a:spcBef>
                <a:spcPts val="0"/>
              </a:spcBef>
              <a:buNone/>
            </a:pPr>
            <a:r>
              <a:rPr lang="tr-TR" sz="1800" dirty="0">
                <a:latin typeface="+mn-lt"/>
              </a:rPr>
              <a:t>           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Retrieved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https://www.wikiart.org/en/piero-della-francesca/st-jerome- </a:t>
            </a:r>
          </a:p>
          <a:p>
            <a:pPr marL="0" fontAlgn="t">
              <a:spcBef>
                <a:spcPts val="0"/>
              </a:spcBef>
              <a:buNone/>
            </a:pPr>
            <a:r>
              <a:rPr lang="tr-TR" sz="1800" dirty="0">
                <a:latin typeface="+mn-lt"/>
              </a:rPr>
              <a:t>             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and-a-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donor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-1451</a:t>
            </a:r>
          </a:p>
          <a:p>
            <a:pPr marL="0" fontAlgn="t">
              <a:spcBef>
                <a:spcPts val="0"/>
              </a:spcBef>
              <a:buNone/>
            </a:pPr>
            <a:endParaRPr lang="tr-T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fontAlgn="t">
              <a:spcBef>
                <a:spcPts val="0"/>
              </a:spcBef>
              <a:buNone/>
            </a:pP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Maurier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G. [ca. 1881]. 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George Du 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Maurier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Retrieved</a:t>
            </a:r>
            <a:r>
              <a:rPr lang="tr-TR" sz="1800" dirty="0">
                <a:latin typeface="+mn-lt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http://www.  </a:t>
            </a:r>
          </a:p>
          <a:p>
            <a:pPr marL="0" fontAlgn="t">
              <a:spcBef>
                <a:spcPts val="0"/>
              </a:spcBef>
              <a:buNone/>
            </a:pPr>
            <a:r>
              <a:rPr lang="tr-TR" sz="1800" dirty="0">
                <a:latin typeface="+mn-lt"/>
              </a:rPr>
              <a:t>           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npg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.org.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collections</a:t>
            </a:r>
            <a:endParaRPr lang="tr-T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fontAlgn="t">
              <a:spcBef>
                <a:spcPts val="0"/>
              </a:spcBef>
              <a:buNone/>
            </a:pPr>
            <a:endParaRPr lang="tr-T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fontAlgn="t">
              <a:spcBef>
                <a:spcPts val="0"/>
              </a:spcBef>
              <a:buNone/>
            </a:pP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Giotto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[ca. 1310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 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Scenes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New 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Testament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Flight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Egypt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[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Fresco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 </a:t>
            </a:r>
          </a:p>
          <a:p>
            <a:pPr marL="0" fontAlgn="t">
              <a:spcBef>
                <a:spcPts val="0"/>
              </a:spcBef>
              <a:buNone/>
            </a:pPr>
            <a:r>
              <a:rPr lang="tr-TR" sz="1800" dirty="0">
                <a:latin typeface="+mn-lt"/>
              </a:rPr>
              <a:t>          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Assisi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Italy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Sacro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conventodi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S.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Francesco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fontAlgn="t">
              <a:spcBef>
                <a:spcPts val="0"/>
              </a:spcBef>
              <a:buNone/>
            </a:pPr>
            <a:endParaRPr lang="tr-T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fontAlgn="t">
              <a:spcBef>
                <a:spcPts val="0"/>
              </a:spcBef>
              <a:buNone/>
            </a:pP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Hipkins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G. (2006). 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shaman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[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Photograph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Retrieved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http://collections.</a:t>
            </a:r>
          </a:p>
          <a:p>
            <a:pPr marL="0" fontAlgn="t">
              <a:spcBef>
                <a:spcPts val="0"/>
              </a:spcBef>
              <a:buNone/>
            </a:pPr>
            <a:r>
              <a:rPr lang="tr-TR" sz="1800" dirty="0">
                <a:latin typeface="+mn-lt"/>
              </a:rPr>
              <a:t>          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tepapa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govt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nz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/778464</a:t>
            </a:r>
          </a:p>
          <a:p>
            <a:pPr marL="0" fontAlgn="t">
              <a:spcBef>
                <a:spcPts val="0"/>
              </a:spcBef>
              <a:buNone/>
            </a:pPr>
            <a:endParaRPr lang="tr-T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fontAlgn="t">
              <a:spcBef>
                <a:spcPts val="0"/>
              </a:spcBef>
              <a:buNone/>
            </a:pP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Marc, F. (1912). 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deer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[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Painting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Retrieved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http://www.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artstor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.org/</a:t>
            </a:r>
          </a:p>
          <a:p>
            <a:pPr marL="0" fontAlgn="t">
              <a:spcBef>
                <a:spcPts val="0"/>
              </a:spcBef>
              <a:buNone/>
            </a:pPr>
            <a:endParaRPr lang="tr-T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fontAlgn="t">
              <a:spcBef>
                <a:spcPts val="0"/>
              </a:spcBef>
              <a:buNone/>
            </a:pP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Modigliani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(1919). 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Elvira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resting</a:t>
            </a:r>
            <a:r>
              <a:rPr lang="tr-T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a </a:t>
            </a:r>
            <a:r>
              <a:rPr lang="tr-TR" sz="1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[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Painting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St</a:t>
            </a:r>
            <a:r>
              <a:rPr lang="tr-TR" sz="1800" dirty="0">
                <a:latin typeface="+mn-lt"/>
              </a:rPr>
              <a:t>.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Louis,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Saint Louis </a:t>
            </a:r>
          </a:p>
          <a:p>
            <a:pPr marL="0" fontAlgn="t">
              <a:spcBef>
                <a:spcPts val="0"/>
              </a:spcBef>
              <a:buNone/>
            </a:pPr>
            <a:r>
              <a:rPr lang="tr-TR" sz="1800" dirty="0">
                <a:latin typeface="+mn-lt"/>
              </a:rPr>
              <a:t>            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 </a:t>
            </a:r>
            <a:r>
              <a:rPr lang="tr-TR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Museum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fontAlgn="t">
              <a:spcBef>
                <a:spcPts val="0"/>
              </a:spcBef>
              <a:buNone/>
            </a:pPr>
            <a:endParaRPr lang="tr-T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fontAlgn="t">
              <a:spcBef>
                <a:spcPts val="0"/>
              </a:spcBef>
              <a:buNone/>
            </a:pPr>
            <a:r>
              <a:rPr lang="tr-TR" sz="1800" dirty="0" err="1">
                <a:latin typeface="+mn-lt"/>
              </a:rPr>
              <a:t>Raverat</a:t>
            </a:r>
            <a:r>
              <a:rPr lang="tr-TR" sz="1800" dirty="0">
                <a:latin typeface="+mn-lt"/>
              </a:rPr>
              <a:t>, G. (2008). </a:t>
            </a:r>
            <a:r>
              <a:rPr lang="tr-TR" sz="1800" i="1" dirty="0" err="1">
                <a:latin typeface="+mn-lt"/>
              </a:rPr>
              <a:t>Travellers</a:t>
            </a:r>
            <a:r>
              <a:rPr lang="tr-TR" sz="1800" dirty="0">
                <a:latin typeface="+mn-lt"/>
              </a:rPr>
              <a:t> [</a:t>
            </a:r>
            <a:r>
              <a:rPr lang="tr-TR" sz="1800" dirty="0" err="1">
                <a:latin typeface="+mn-lt"/>
              </a:rPr>
              <a:t>Woodcut</a:t>
            </a:r>
            <a:r>
              <a:rPr lang="tr-TR" sz="1800" dirty="0">
                <a:latin typeface="+mn-lt"/>
              </a:rPr>
              <a:t>].</a:t>
            </a:r>
            <a:r>
              <a:rPr lang="tr-TR" sz="1800" dirty="0" err="1">
                <a:latin typeface="+mn-lt"/>
              </a:rPr>
              <a:t>Chapel</a:t>
            </a:r>
            <a:r>
              <a:rPr lang="tr-TR" sz="1800" dirty="0">
                <a:latin typeface="+mn-lt"/>
              </a:rPr>
              <a:t> </a:t>
            </a:r>
            <a:r>
              <a:rPr lang="tr-TR" sz="1800" dirty="0" err="1">
                <a:latin typeface="+mn-lt"/>
              </a:rPr>
              <a:t>Hill</a:t>
            </a:r>
            <a:r>
              <a:rPr lang="tr-TR" sz="1800" dirty="0">
                <a:latin typeface="+mn-lt"/>
              </a:rPr>
              <a:t>, </a:t>
            </a:r>
            <a:r>
              <a:rPr lang="tr-TR" sz="1800" dirty="0" err="1">
                <a:latin typeface="+mn-lt"/>
              </a:rPr>
              <a:t>NC</a:t>
            </a:r>
            <a:r>
              <a:rPr lang="tr-TR" sz="1800" dirty="0">
                <a:latin typeface="+mn-lt"/>
              </a:rPr>
              <a:t>: </a:t>
            </a:r>
            <a:r>
              <a:rPr lang="tr-TR" sz="1800" dirty="0" err="1">
                <a:latin typeface="+mn-lt"/>
              </a:rPr>
              <a:t>Ackland</a:t>
            </a:r>
            <a:r>
              <a:rPr lang="tr-TR" sz="1800" dirty="0">
                <a:latin typeface="+mn-lt"/>
              </a:rPr>
              <a:t> Art </a:t>
            </a:r>
            <a:r>
              <a:rPr lang="tr-TR" sz="1800" dirty="0" err="1">
                <a:latin typeface="+mn-lt"/>
              </a:rPr>
              <a:t>Museum</a:t>
            </a:r>
            <a:r>
              <a:rPr lang="tr-TR" sz="1800" dirty="0">
                <a:latin typeface="+mn-lt"/>
              </a:rPr>
              <a:t>.</a:t>
            </a:r>
          </a:p>
          <a:p>
            <a:pPr marL="0" fontAlgn="t">
              <a:spcBef>
                <a:spcPts val="0"/>
              </a:spcBef>
              <a:buNone/>
            </a:pPr>
            <a:endParaRPr lang="tr-TR" sz="2400" dirty="0">
              <a:latin typeface="+mn-lt"/>
            </a:endParaRPr>
          </a:p>
          <a:p>
            <a:pPr marL="0" fontAlgn="t">
              <a:spcBef>
                <a:spcPts val="0"/>
              </a:spcBef>
              <a:buNone/>
            </a:pPr>
            <a:r>
              <a:rPr lang="tr-TR" sz="2400" dirty="0">
                <a:latin typeface="+mn-lt"/>
              </a:rPr>
              <a:t/>
            </a:r>
            <a:br>
              <a:rPr lang="tr-TR" sz="2400" dirty="0">
                <a:latin typeface="+mn-lt"/>
              </a:rPr>
            </a:br>
            <a:endParaRPr lang="tr-TR" alt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02955" y="1981200"/>
            <a:ext cx="8307091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SzPct val="250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4000" b="1" dirty="0">
                <a:latin typeface="+mj-lt"/>
              </a:rPr>
              <a:t> </a:t>
            </a:r>
            <a:r>
              <a:rPr lang="en-US" sz="2400" i="0" u="none" dirty="0">
                <a:solidFill>
                  <a:schemeClr val="dk1"/>
                </a:solidFill>
                <a:latin typeface="+mj-lt"/>
                <a:sym typeface="Times New Roman"/>
              </a:rPr>
              <a:t>“</a:t>
            </a:r>
            <a:r>
              <a:rPr lang="en-US" sz="2400" dirty="0">
                <a:latin typeface="+mj-lt"/>
              </a:rPr>
              <a:t>I</a:t>
            </a:r>
            <a:r>
              <a:rPr lang="en-US" sz="2400" i="0" u="none" dirty="0">
                <a:solidFill>
                  <a:schemeClr val="dk1"/>
                </a:solidFill>
                <a:latin typeface="+mj-lt"/>
                <a:sym typeface="Times New Roman"/>
              </a:rPr>
              <a:t>n 19</a:t>
            </a:r>
            <a:r>
              <a:rPr lang="en-US" sz="2400" i="0" u="none" baseline="30000" dirty="0">
                <a:solidFill>
                  <a:schemeClr val="dk1"/>
                </a:solidFill>
                <a:latin typeface="+mj-lt"/>
                <a:sym typeface="Times New Roman"/>
              </a:rPr>
              <a:t>th</a:t>
            </a:r>
            <a:r>
              <a:rPr lang="en-US" sz="2400" i="0" u="none" dirty="0">
                <a:solidFill>
                  <a:schemeClr val="dk1"/>
                </a:solidFill>
                <a:latin typeface="+mj-lt"/>
                <a:sym typeface="Times New Roman"/>
              </a:rPr>
              <a:t> century Bali the ruler’s palace becomes a temple.”</a:t>
            </a:r>
          </a:p>
          <a:p>
            <a:pPr lvl="0" indent="-342900" algn="r">
              <a:spcBef>
                <a:spcPts val="0"/>
              </a:spcBef>
              <a:buSzPct val="250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>
                <a:solidFill>
                  <a:srgbClr val="FF0000"/>
                </a:solidFill>
                <a:latin typeface="+mj-lt"/>
                <a:sym typeface="Times New Roman"/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Geertz,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1980, </a:t>
            </a:r>
            <a:r>
              <a:rPr lang="en-US" sz="2400" i="0" u="none" dirty="0">
                <a:solidFill>
                  <a:srgbClr val="FF0000"/>
                </a:solidFill>
                <a:latin typeface="+mj-lt"/>
                <a:sym typeface="Times New Roman"/>
              </a:rPr>
              <a:t>p. 109)</a:t>
            </a:r>
          </a:p>
        </p:txBody>
      </p:sp>
      <p:pic>
        <p:nvPicPr>
          <p:cNvPr id="3074" name="Picture 2" descr="Image result for book icon">
            <a:extLst>
              <a:ext uri="{FF2B5EF4-FFF2-40B4-BE49-F238E27FC236}">
                <a16:creationId xmlns="" xmlns:a16="http://schemas.microsoft.com/office/drawing/2014/main" id="{4D151FBE-3876-47ED-B0E7-31324EF3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43" y="5459895"/>
            <a:ext cx="1477617" cy="1477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4268"/>
            <a:ext cx="7772400" cy="3117937"/>
          </a:xfrm>
        </p:spPr>
        <p:txBody>
          <a:bodyPr/>
          <a:lstStyle/>
          <a:p>
            <a:r>
              <a:rPr lang="en-US" sz="2800" dirty="0"/>
              <a:t>The rationale behind citing your </a:t>
            </a:r>
            <a:r>
              <a:rPr lang="en-US" sz="2800"/>
              <a:t>sources is</a:t>
            </a:r>
            <a:br>
              <a:rPr lang="en-US" sz="2800"/>
            </a:br>
            <a:r>
              <a:rPr lang="en-US" sz="2800"/>
              <a:t> </a:t>
            </a:r>
            <a:r>
              <a:rPr lang="en-US" sz="2800" dirty="0"/>
              <a:t>to credit them </a:t>
            </a:r>
            <a:r>
              <a:rPr lang="en-US" sz="2800"/>
              <a:t>and </a:t>
            </a:r>
            <a:br>
              <a:rPr lang="en-US" sz="2800"/>
            </a:br>
            <a:r>
              <a:rPr lang="en-US" sz="2800"/>
              <a:t>to </a:t>
            </a:r>
            <a:r>
              <a:rPr lang="en-US" sz="2800" dirty="0"/>
              <a:t>help your audience track them if they need to.</a:t>
            </a:r>
          </a:p>
        </p:txBody>
      </p:sp>
    </p:spTree>
    <p:extLst>
      <p:ext uri="{BB962C8B-B14F-4D97-AF65-F5344CB8AC3E}">
        <p14:creationId xmlns:p14="http://schemas.microsoft.com/office/powerpoint/2010/main" val="524020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For further info on APA citation format: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+mj-lt"/>
                <a:hlinkClick r:id="rId2"/>
              </a:rPr>
              <a:t>Click here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marL="114300" indent="0">
              <a:buNone/>
            </a:pPr>
            <a:endParaRPr lang="en-US" sz="2400" dirty="0">
              <a:ln>
                <a:solidFill>
                  <a:srgbClr val="002060"/>
                </a:solidFill>
              </a:ln>
              <a:latin typeface="+mj-lt"/>
            </a:endParaRPr>
          </a:p>
          <a:p>
            <a:pPr marL="114300" indent="0">
              <a:buNone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5642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24B8FD-AEA8-4FD8-B1C2-7B0A4CF37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2" y="1028700"/>
            <a:ext cx="8453258" cy="47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4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66850" y="1202499"/>
            <a:ext cx="77724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4400" b="1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1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NO AUTHOR SOURCE</a:t>
            </a:r>
            <a:br>
              <a:rPr lang="en-US" sz="3200" b="1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endParaRPr lang="en-US" sz="3200" b="1" i="0" u="none" dirty="0">
              <a:solidFill>
                <a:srgbClr val="FF0000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2290457"/>
            <a:ext cx="8134500" cy="41228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If there is the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organization name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instead, use it in the place of the surname;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  (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UNESCO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, 1999, para. 4)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If 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only the title is known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, use it in the place of the surname;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“An Effective Leader”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2000, p. 2)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1" i="0" u="none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00" name="Picture 4" descr="Image result for unknown icon">
            <a:extLst>
              <a:ext uri="{FF2B5EF4-FFF2-40B4-BE49-F238E27FC236}">
                <a16:creationId xmlns="" xmlns:a16="http://schemas.microsoft.com/office/drawing/2014/main" id="{8CEE352E-33BA-4CE5-A47E-755CF43A7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134" y="1417762"/>
            <a:ext cx="793474" cy="793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11685" y="171926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NO DATE: </a:t>
            </a:r>
            <a:r>
              <a:rPr lang="en-US" sz="3200" b="0" i="0" u="none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n.d.</a:t>
            </a:r>
            <a:endParaRPr lang="en-US" sz="3200" b="0" i="0" u="none" dirty="0">
              <a:solidFill>
                <a:srgbClr val="FF0000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73482" y="3058439"/>
            <a:ext cx="6867395" cy="30793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(UNESCO, </a:t>
            </a:r>
            <a:r>
              <a:rPr lang="en-US" b="0" i="0" u="none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n.d.</a:t>
            </a:r>
            <a:r>
              <a:rPr lang="en-US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, para. 4)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b="0" i="0" u="none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NO PAGE: </a:t>
            </a:r>
            <a:r>
              <a:rPr lang="en-US" b="0" i="1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paragraph no; “para.”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b="0" i="0" u="none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(Jackson, </a:t>
            </a:r>
            <a:r>
              <a:rPr lang="en-US" b="0" i="0" u="none" dirty="0" err="1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n.d.</a:t>
            </a:r>
            <a:r>
              <a:rPr lang="en-US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para. 1</a:t>
            </a:r>
            <a:r>
              <a:rPr lang="en-US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22" name="Picture 2" descr="Image result for no date icon">
            <a:extLst>
              <a:ext uri="{FF2B5EF4-FFF2-40B4-BE49-F238E27FC236}">
                <a16:creationId xmlns="" xmlns:a16="http://schemas.microsoft.com/office/drawing/2014/main" id="{C50861A5-22C0-4390-804C-6076C5F46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60" y="1752600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786647" y="705035"/>
            <a:ext cx="7772400" cy="12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dirty="0">
                <a:solidFill>
                  <a:schemeClr val="dk2"/>
                </a:solidFill>
                <a:latin typeface="+mj-lt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1" i="0" u="none" dirty="0">
                <a:solidFill>
                  <a:schemeClr val="dk2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PAGE NO: “p.  and  pp. 1-3”</a:t>
            </a:r>
            <a:br>
              <a:rPr lang="en-US" sz="32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endParaRPr lang="en-US" sz="3200" b="0" i="0" u="none" dirty="0">
              <a:solidFill>
                <a:srgbClr val="FF0000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524252" y="2305722"/>
            <a:ext cx="7772400" cy="48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sym typeface="Times New Roman"/>
              </a:rPr>
              <a:t>If the info borrowed is </a:t>
            </a:r>
            <a:r>
              <a:rPr lang="en-US" sz="2400" b="0" i="0" u="none" dirty="0">
                <a:solidFill>
                  <a:srgbClr val="FF0000"/>
                </a:solidFill>
                <a:latin typeface="+mj-lt"/>
                <a:sym typeface="Times New Roman"/>
              </a:rPr>
              <a:t>on a single page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sym typeface="Times New Roman"/>
              </a:rPr>
              <a:t>:  </a:t>
            </a:r>
            <a:r>
              <a:rPr lang="en-US" sz="2400" b="0" i="0" u="none" dirty="0">
                <a:solidFill>
                  <a:srgbClr val="FF0000"/>
                </a:solidFill>
                <a:latin typeface="+mj-lt"/>
                <a:sym typeface="Times New Roman"/>
              </a:rPr>
              <a:t>“p.” 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sym typeface="Times New Roman"/>
              </a:rPr>
              <a:t>before the page no.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endParaRPr lang="en-US" sz="2400" dirty="0">
              <a:latin typeface="+mj-lt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sym typeface="Times New Roman"/>
              </a:rPr>
              <a:t>If the info borrowed is on </a:t>
            </a:r>
            <a:r>
              <a:rPr lang="en-US" sz="2400" b="0" i="0" u="none" dirty="0">
                <a:solidFill>
                  <a:srgbClr val="FF0000"/>
                </a:solidFill>
                <a:latin typeface="+mj-lt"/>
                <a:sym typeface="Times New Roman"/>
              </a:rPr>
              <a:t>more than one page: “ pp.”</a:t>
            </a:r>
            <a:r>
              <a:rPr lang="en-US" sz="2400" b="0" i="0" u="none" dirty="0">
                <a:solidFill>
                  <a:schemeClr val="dk1"/>
                </a:solidFill>
                <a:latin typeface="+mj-lt"/>
                <a:sym typeface="Times New Roman"/>
              </a:rPr>
              <a:t> (double p) before and  ‘-’ between the page numbers 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0" i="0" u="none" dirty="0">
              <a:solidFill>
                <a:schemeClr val="dk1"/>
              </a:solidFill>
              <a:latin typeface="+mj-lt"/>
              <a:sym typeface="Times New Roman"/>
            </a:endParaRPr>
          </a:p>
        </p:txBody>
      </p:sp>
      <p:pic>
        <p:nvPicPr>
          <p:cNvPr id="6146" name="Picture 2" descr="Image result for page icon">
            <a:extLst>
              <a:ext uri="{FF2B5EF4-FFF2-40B4-BE49-F238E27FC236}">
                <a16:creationId xmlns="" xmlns:a16="http://schemas.microsoft.com/office/drawing/2014/main" id="{F69B2F83-55FA-4CDC-984C-F6362F0E7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54" y="219674"/>
            <a:ext cx="970722" cy="970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08436" y="4158952"/>
            <a:ext cx="7772400" cy="22650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“The true prototypes of the relation of hate are not derived from sexual life.”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(as cited in Fromm, 1973, pp. 489-490)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0" i="0" u="none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708436" y="1456839"/>
            <a:ext cx="7660649" cy="2092274"/>
          </a:xfrm>
          <a:prstGeom prst="wedgeEllipseCallout">
            <a:avLst>
              <a:gd name="adj1" fmla="val -53335"/>
              <a:gd name="adj2" fmla="val 66418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Freud introduces the powerful rival emotions of love and hate </a:t>
            </a:r>
            <a:r>
              <a:rPr lang="en-US" sz="240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as he says</a:t>
            </a:r>
            <a:r>
              <a:rPr lang="en-US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: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11187" y="115887"/>
            <a:ext cx="7772400" cy="18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800" b="0" i="0" u="none" dirty="0">
                <a:solidFill>
                  <a:srgbClr val="FF0000"/>
                </a:solidFill>
                <a:latin typeface="+mj-lt"/>
                <a:sym typeface="Times New Roman"/>
              </a:rPr>
              <a:t>LONG QUOTATIONS</a:t>
            </a:r>
            <a:br>
              <a:rPr lang="en-US" sz="2800" b="0" i="0" u="none" dirty="0">
                <a:solidFill>
                  <a:srgbClr val="FF0000"/>
                </a:solidFill>
                <a:latin typeface="+mj-lt"/>
                <a:sym typeface="Times New Roman"/>
              </a:rPr>
            </a:br>
            <a:r>
              <a:rPr lang="en-US" sz="28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800" b="0" i="0" u="none" dirty="0">
                <a:solidFill>
                  <a:srgbClr val="FF0000"/>
                </a:solidFill>
                <a:latin typeface="+mj-lt"/>
                <a:sym typeface="Times New Roman"/>
              </a:rPr>
              <a:t>longer than 40 words/3 lines: block format)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237995" y="4479011"/>
            <a:ext cx="8487551" cy="20147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SzPct val="25000"/>
              <a:buNone/>
            </a:pPr>
            <a:r>
              <a:rPr lang="en-US" sz="2800" b="0" i="0" u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			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After 1945... The threat of an all-out military 				conflict (including the use of nuclear and 				thermonuclear bombs) became catastrophic, 			and such wars as did occur took on a more 				limited character. </a:t>
            </a:r>
          </a:p>
          <a:p>
            <a:pPr lvl="0" indent="-342900" algn="r">
              <a:spcBef>
                <a:spcPts val="0"/>
              </a:spcBef>
              <a:buSzPct val="25000"/>
              <a:buNone/>
            </a:pPr>
            <a:r>
              <a:rPr lang="en-US" sz="2000" b="1" dirty="0"/>
              <a:t>(</a:t>
            </a:r>
            <a:r>
              <a:rPr lang="en-US" sz="2000" b="1" dirty="0" err="1"/>
              <a:t>Rosecrane</a:t>
            </a:r>
            <a:r>
              <a:rPr lang="en-US" sz="2000" b="1" dirty="0"/>
              <a:t>,</a:t>
            </a:r>
            <a:r>
              <a:rPr lang="en-US" sz="2000" dirty="0"/>
              <a:t> </a:t>
            </a:r>
            <a:r>
              <a:rPr lang="en-US" sz="2000" b="1" dirty="0"/>
              <a:t>1986, p. 47)</a:t>
            </a:r>
            <a:endParaRPr lang="en-US" sz="2200" b="1" dirty="0">
              <a:latin typeface="+mj-lt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	</a:t>
            </a:r>
            <a:endParaRPr lang="en-US" sz="2800" b="1" i="0" u="none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49152" y="2174710"/>
            <a:ext cx="7175715" cy="2045776"/>
          </a:xfrm>
          <a:prstGeom prst="wedgeEllipseCallout">
            <a:avLst>
              <a:gd name="adj1" fmla="val -64462"/>
              <a:gd name="adj2" fmla="val 51603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342900" algn="ctr">
              <a:buSzPct val="25000"/>
            </a:pPr>
            <a:r>
              <a:rPr lang="en-US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In his 1986 study, </a:t>
            </a:r>
            <a:r>
              <a:rPr lang="en-US" sz="2400" dirty="0" err="1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Rosecrane</a:t>
            </a:r>
            <a:r>
              <a:rPr lang="en-US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/>
              <a:t> </a:t>
            </a:r>
            <a:r>
              <a:rPr lang="en-US" sz="2400" i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argued</a:t>
            </a:r>
            <a:r>
              <a:rPr lang="en-US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that traditional</a:t>
            </a:r>
          </a:p>
          <a:p>
            <a:pPr lvl="0" indent="-342900" algn="ctr">
              <a:buSzPct val="25000"/>
            </a:pPr>
            <a:r>
              <a:rPr lang="en-US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military expansion strategies were not successful: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>
                <a:latin typeface="+mj-lt"/>
              </a:rPr>
              <a:t>Try to avoid long quotations in your presentations, </a:t>
            </a:r>
          </a:p>
          <a:p>
            <a:pPr marL="114300" indent="0">
              <a:buNone/>
            </a:pPr>
            <a:r>
              <a:rPr lang="en-US" sz="2800" dirty="0">
                <a:latin typeface="+mj-lt"/>
              </a:rPr>
              <a:t>since understanding written language may be challenging for the audience to follow.</a:t>
            </a:r>
          </a:p>
          <a:p>
            <a:pPr marL="114300" indent="0">
              <a:buNone/>
            </a:pPr>
            <a:endParaRPr lang="en-US" sz="2800" dirty="0">
              <a:latin typeface="+mj-lt"/>
            </a:endParaRPr>
          </a:p>
        </p:txBody>
      </p:sp>
      <p:pic>
        <p:nvPicPr>
          <p:cNvPr id="1026" name="Picture 2" descr="Image result for presentation">
            <a:extLst>
              <a:ext uri="{FF2B5EF4-FFF2-40B4-BE49-F238E27FC236}">
                <a16:creationId xmlns="" xmlns:a16="http://schemas.microsoft.com/office/drawing/2014/main" id="{F77BD2D3-C01E-4E91-B18C-F02439719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r="10870" b="8454"/>
          <a:stretch/>
        </p:blipFill>
        <p:spPr bwMode="auto">
          <a:xfrm>
            <a:off x="6996476" y="3429000"/>
            <a:ext cx="2147524" cy="32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998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882</Words>
  <Application>Microsoft Macintosh PowerPoint</Application>
  <PresentationFormat>On-screen Show (4:3)</PresentationFormat>
  <Paragraphs>157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Cambria</vt:lpstr>
      <vt:lpstr>Helvetica Neue</vt:lpstr>
      <vt:lpstr>Times New Roman</vt:lpstr>
      <vt:lpstr>Trebuchet MS</vt:lpstr>
      <vt:lpstr>Tunga</vt:lpstr>
      <vt:lpstr>Arial</vt:lpstr>
      <vt:lpstr>Wingdings</vt:lpstr>
      <vt:lpstr>Default Design</vt:lpstr>
      <vt:lpstr>APA</vt:lpstr>
      <vt:lpstr>APA IN-TEXT REFERENCE </vt:lpstr>
      <vt:lpstr>PowerPoint Presentation</vt:lpstr>
      <vt:lpstr>  NO AUTHOR SOURCE </vt:lpstr>
      <vt:lpstr>NO DATE: n.d.</vt:lpstr>
      <vt:lpstr> PAGE NO: “p.  and  pp. 1-3” </vt:lpstr>
      <vt:lpstr>PowerPoint Presentation</vt:lpstr>
      <vt:lpstr>LONG QUOTATIONS (longer than 40 words/3 lines: block format)</vt:lpstr>
      <vt:lpstr>PowerPoint Presentation</vt:lpstr>
      <vt:lpstr>ELLIPSIS (...): to avoid irrelevant parts</vt:lpstr>
      <vt:lpstr>SQUARE BRACKETS [  ]:  to add words</vt:lpstr>
      <vt:lpstr>AMPERSAND (&amp;)</vt:lpstr>
      <vt:lpstr>et al. :  2nd reference to the same multi-writer source</vt:lpstr>
      <vt:lpstr>[sic]:  to show the mistakes made by the original writer</vt:lpstr>
      <vt:lpstr>EMPHASIS in italics </vt:lpstr>
      <vt:lpstr>Single Quotation Marks (‘......’); secondary citation within a citation</vt:lpstr>
      <vt:lpstr>‘as cited in’ + your first hand source details</vt:lpstr>
      <vt:lpstr>PowerPoint Presentation</vt:lpstr>
      <vt:lpstr>How to cite images</vt:lpstr>
      <vt:lpstr>Sources for public use images:</vt:lpstr>
      <vt:lpstr>For images the credit should appear in the figure caption.</vt:lpstr>
      <vt:lpstr>SOCIAL LIFE</vt:lpstr>
      <vt:lpstr>PowerPoint Presentation</vt:lpstr>
      <vt:lpstr>APA END TEXT REFERENCE</vt:lpstr>
      <vt:lpstr>Title formats</vt:lpstr>
      <vt:lpstr>PowerPoint Presentation</vt:lpstr>
      <vt:lpstr>End-text reference for an image</vt:lpstr>
      <vt:lpstr>End-text reference for an image</vt:lpstr>
      <vt:lpstr>Photo credits</vt:lpstr>
      <vt:lpstr>The rationale behind citing your sources is  to credit them and  to help your audience track them if they need to.</vt:lpstr>
      <vt:lpstr>For further info on APA citation format: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</dc:title>
  <dc:creator>Alptekin</dc:creator>
  <cp:lastModifiedBy>Microsoft Office User</cp:lastModifiedBy>
  <cp:revision>63</cp:revision>
  <dcterms:modified xsi:type="dcterms:W3CDTF">2018-04-20T10:54:40Z</dcterms:modified>
</cp:coreProperties>
</file>