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  <p:sldMasterId id="2147483780" r:id="rId2"/>
  </p:sldMasterIdLst>
  <p:notesMasterIdLst>
    <p:notesMasterId r:id="rId46"/>
  </p:notesMasterIdLst>
  <p:handoutMasterIdLst>
    <p:handoutMasterId r:id="rId47"/>
  </p:handoutMasterIdLst>
  <p:sldIdLst>
    <p:sldId id="324" r:id="rId3"/>
    <p:sldId id="308" r:id="rId4"/>
    <p:sldId id="257" r:id="rId5"/>
    <p:sldId id="323" r:id="rId6"/>
    <p:sldId id="290" r:id="rId7"/>
    <p:sldId id="299" r:id="rId8"/>
    <p:sldId id="259" r:id="rId9"/>
    <p:sldId id="330" r:id="rId10"/>
    <p:sldId id="288" r:id="rId11"/>
    <p:sldId id="261" r:id="rId12"/>
    <p:sldId id="262" r:id="rId13"/>
    <p:sldId id="316" r:id="rId14"/>
    <p:sldId id="278" r:id="rId15"/>
    <p:sldId id="297" r:id="rId16"/>
    <p:sldId id="281" r:id="rId17"/>
    <p:sldId id="312" r:id="rId18"/>
    <p:sldId id="279" r:id="rId19"/>
    <p:sldId id="294" r:id="rId20"/>
    <p:sldId id="291" r:id="rId21"/>
    <p:sldId id="263" r:id="rId22"/>
    <p:sldId id="285" r:id="rId23"/>
    <p:sldId id="264" r:id="rId24"/>
    <p:sldId id="292" r:id="rId25"/>
    <p:sldId id="267" r:id="rId26"/>
    <p:sldId id="295" r:id="rId27"/>
    <p:sldId id="280" r:id="rId28"/>
    <p:sldId id="319" r:id="rId29"/>
    <p:sldId id="321" r:id="rId30"/>
    <p:sldId id="296" r:id="rId31"/>
    <p:sldId id="329" r:id="rId32"/>
    <p:sldId id="327" r:id="rId33"/>
    <p:sldId id="328" r:id="rId34"/>
    <p:sldId id="265" r:id="rId35"/>
    <p:sldId id="272" r:id="rId36"/>
    <p:sldId id="275" r:id="rId37"/>
    <p:sldId id="270" r:id="rId38"/>
    <p:sldId id="305" r:id="rId39"/>
    <p:sldId id="269" r:id="rId40"/>
    <p:sldId id="274" r:id="rId41"/>
    <p:sldId id="314" r:id="rId42"/>
    <p:sldId id="276" r:id="rId43"/>
    <p:sldId id="315" r:id="rId44"/>
    <p:sldId id="302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lber" initials="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 autoAdjust="0"/>
    <p:restoredTop sz="75434" autoAdjust="0"/>
  </p:normalViewPr>
  <p:slideViewPr>
    <p:cSldViewPr snapToGrid="0">
      <p:cViewPr varScale="1">
        <p:scale>
          <a:sx n="58" d="100"/>
          <a:sy n="58" d="100"/>
        </p:scale>
        <p:origin x="4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67" cy="497256"/>
          </a:xfrm>
          <a:prstGeom prst="rect">
            <a:avLst/>
          </a:prstGeom>
        </p:spPr>
        <p:txBody>
          <a:bodyPr vert="horz" lIns="88176" tIns="44088" rIns="88176" bIns="4408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0" y="1"/>
            <a:ext cx="2946267" cy="497256"/>
          </a:xfrm>
          <a:prstGeom prst="rect">
            <a:avLst/>
          </a:prstGeom>
        </p:spPr>
        <p:txBody>
          <a:bodyPr vert="horz" lIns="88176" tIns="44088" rIns="88176" bIns="44088" rtlCol="0"/>
          <a:lstStyle>
            <a:lvl1pPr algn="r">
              <a:defRPr sz="1200"/>
            </a:lvl1pPr>
          </a:lstStyle>
          <a:p>
            <a:fld id="{C4604D81-2D40-4E6F-A4E3-88221543D3F2}" type="datetimeFigureOut">
              <a:rPr lang="tr-TR" smtClean="0"/>
              <a:t>31.03.2018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83"/>
            <a:ext cx="2946267" cy="497255"/>
          </a:xfrm>
          <a:prstGeom prst="rect">
            <a:avLst/>
          </a:prstGeom>
        </p:spPr>
        <p:txBody>
          <a:bodyPr vert="horz" lIns="88176" tIns="44088" rIns="88176" bIns="4408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0" y="9429383"/>
            <a:ext cx="2946267" cy="497255"/>
          </a:xfrm>
          <a:prstGeom prst="rect">
            <a:avLst/>
          </a:prstGeom>
        </p:spPr>
        <p:txBody>
          <a:bodyPr vert="horz" lIns="88176" tIns="44088" rIns="88176" bIns="44088" rtlCol="0" anchor="b"/>
          <a:lstStyle>
            <a:lvl1pPr algn="r">
              <a:defRPr sz="1200"/>
            </a:lvl1pPr>
          </a:lstStyle>
          <a:p>
            <a:fld id="{7E2A5FB2-D226-45C2-BCC6-4BC7D1CC3F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971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0E57F18-C008-4C8D-825F-1DD2251F907B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89BCFBBA-DA22-4A61-8790-580C143C7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Paralaksı anlatacağım</a:t>
            </a:r>
            <a:br>
              <a:rPr lang="tr-TR" dirty="0" smtClean="0"/>
            </a:br>
            <a:r>
              <a:rPr lang="tr-TR" dirty="0" smtClean="0"/>
              <a:t>Ne</a:t>
            </a:r>
            <a:r>
              <a:rPr lang="tr-TR" baseline="0" dirty="0" smtClean="0"/>
              <a:t> zaman yakınlaşıp ne zaman uzaklaştıgını görmemiz gerek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Bazen görüntünün içinde oluştuğunu söyleyen arkadaşlar oluyor, ama yaptığımız deneyle de aynanın arkasında oluştuğu fark ettik di mi diye onay al.</a:t>
            </a:r>
          </a:p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P ve q mesafeleri deneyde bulduğumuz gibi eşit olacaktır. Vurgusunu yap</a:t>
            </a:r>
            <a:br>
              <a:rPr lang="tr-TR" baseline="0" dirty="0" smtClean="0"/>
            </a:br>
            <a:r>
              <a:rPr lang="tr-TR" baseline="0" dirty="0" smtClean="0"/>
              <a:t>Aynanın sırlı kısmından yansıdıgından bahset asıl ayna görevi gören (çogunlugundan bahset)</a:t>
            </a:r>
            <a:br>
              <a:rPr lang="tr-TR" baseline="0" dirty="0" smtClean="0"/>
            </a:br>
            <a:r>
              <a:rPr lang="tr-TR" baseline="0" dirty="0" smtClean="0"/>
              <a:t>Kırılmadan da bahset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r>
              <a:rPr lang="tr-TR" baseline="0" dirty="0" smtClean="0"/>
              <a:t>kitap cümlesi: </a:t>
            </a:r>
            <a:r>
              <a:rPr lang="tr-TR" dirty="0" smtClean="0"/>
              <a:t>Cismin bütün noktalarının görüntüleri </a:t>
            </a:r>
            <a:r>
              <a:rPr lang="es-ES" dirty="0" err="1" smtClean="0"/>
              <a:t>düz</a:t>
            </a:r>
            <a:r>
              <a:rPr lang="es-ES" dirty="0" smtClean="0"/>
              <a:t> </a:t>
            </a:r>
            <a:r>
              <a:rPr lang="es-ES" dirty="0" err="1" smtClean="0"/>
              <a:t>aynada</a:t>
            </a:r>
            <a:r>
              <a:rPr lang="es-ES" dirty="0" smtClean="0"/>
              <a:t> </a:t>
            </a:r>
            <a:r>
              <a:rPr lang="es-ES" dirty="0" err="1" smtClean="0"/>
              <a:t>bulunur</a:t>
            </a:r>
            <a:r>
              <a:rPr lang="es-ES" dirty="0" smtClean="0"/>
              <a:t> ve bu</a:t>
            </a:r>
            <a:r>
              <a:rPr lang="tr-TR" dirty="0" smtClean="0"/>
              <a:t> noktalar birleştirilerek cismin görüntüsü elde edilir.</a:t>
            </a:r>
          </a:p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Kolaylık olsun diye görüntü bulurken ilkini aynaya dik olacak şekilde gönderdik vurgusunu yap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6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r>
              <a:rPr lang="tr-TR" dirty="0" smtClean="0"/>
              <a:t>Oturan adam, kendi başının arkasını gerçekte olduğu gibi görür. Görüntüde sağ-sol tersliği yoktur çünkü başının arkasından çıkan ışınlar küçük aynadan yansıdıktan sonra bir de büyük aynadan yansıyıp oturan adamın gözüne ulaşır. </a:t>
            </a:r>
            <a:endParaRPr lang="en-US" dirty="0" smtClean="0"/>
          </a:p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6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8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1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2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Tam arkasından baktığımda küpteki turuncu ve grinin paralelindeki renkleri görüyorum;</a:t>
            </a:r>
            <a:r>
              <a:rPr lang="tr-TR" baseline="0" dirty="0" smtClean="0"/>
              <a:t> turuncu ve gri yüzeylerden çıkıp aynadan yansıyan oşınlar gözüme ulaşamaz. Kafamı yana doğru kaydırırsam bu yüzeylerden yansıyan ışınlar gözüme ulaşır. </a:t>
            </a:r>
            <a:endParaRPr lang="tr-TR" dirty="0" smtClean="0"/>
          </a:p>
          <a:p>
            <a:pPr defTabSz="955559">
              <a:defRPr/>
            </a:pPr>
            <a:r>
              <a:rPr lang="tr-TR" baseline="0" dirty="0" smtClean="0"/>
              <a:t>Cisim görüş alanımızda olsa bile baktığımız açıya göre belli bir kısmını görebiliyoruz. Noktasal ve ikiboyutlu görüntüden farklı olarak üç boyutlu görüntüde nereden baktığımıza bağlı olarak görüntü değişir.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1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9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aseline="0" dirty="0" smtClean="0"/>
              <a:t>3-http://interactives.ck12.org/simulations/physics/prom-night/app/index.html?hash=bf4cf8adbc130a05855532eac96bdf4a&amp;source=ck12&amp;artifactID=1732556&amp;backUrl=http%3A//www.ck12.org/physics/Plane-Mirrors/%23simulations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9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Vurgu yap</a:t>
            </a:r>
            <a:r>
              <a:rPr lang="tr-TR" b="1" baseline="0" dirty="0" smtClean="0"/>
              <a:t> önemli aslında gözden ışın çıkmaz diye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9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4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vurgu yap: sağa sola giderken tek br düzlem 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6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4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8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Periskop düzenini</a:t>
            </a:r>
            <a:r>
              <a:rPr lang="tr-TR" baseline="0" dirty="0" smtClean="0"/>
              <a:t> kendiniz de yapabilirsiniz evde , uzun ince bir kutuda sağ ve solunda kesikler oluşturup bir dikdörtgen yüzeyini de tamamen kesip aynaları yerleştirmek için. Sonra aynaları yerleştir ,</a:t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sz="1300" dirty="0"/>
              <a:t>Odaları daha geniş göstermek için!! Arada söyle bunu 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7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1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3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5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6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0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 fazla 12.10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9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1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Kolaydan zora göre sırala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1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7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23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3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1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r>
              <a:rPr lang="tr-TR" baseline="0" dirty="0" smtClean="0"/>
              <a:t> </a:t>
            </a:r>
            <a:endParaRPr lang="tr-TR" dirty="0" smtClean="0"/>
          </a:p>
          <a:p>
            <a:pPr defTabSz="955559">
              <a:defRPr/>
            </a:pPr>
            <a:r>
              <a:rPr lang="en-US" dirty="0" smtClean="0"/>
              <a:t>https://www.youtube.com/watch?v=9fKYqvPN1zs</a:t>
            </a:r>
            <a:endParaRPr lang="tr-TR" dirty="0" smtClean="0"/>
          </a:p>
          <a:p>
            <a:pPr defTabSz="955559">
              <a:defRPr/>
            </a:pPr>
            <a:r>
              <a:rPr lang="tr-TR" dirty="0" smtClean="0"/>
              <a:t>18-30 saniye</a:t>
            </a:r>
            <a:r>
              <a:rPr lang="tr-TR" baseline="0" dirty="0" smtClean="0"/>
              <a:t> aralığını</a:t>
            </a:r>
            <a:r>
              <a:rPr lang="tr-TR" dirty="0" smtClean="0"/>
              <a:t> izletebilirim.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9">
              <a:defRPr/>
            </a:pPr>
            <a:r>
              <a:rPr lang="tr-TR" dirty="0" smtClean="0"/>
              <a:t>Tamamını izleyeceğiz,</a:t>
            </a:r>
            <a:r>
              <a:rPr lang="tr-TR" baseline="0" dirty="0" smtClean="0"/>
              <a:t> alttaki açıklamayı okumamaları için tam ekranda izleyeceğiz.</a:t>
            </a:r>
            <a:endParaRPr lang="tr-TR" dirty="0" smtClean="0"/>
          </a:p>
          <a:p>
            <a:pPr defTabSz="955559">
              <a:defRPr/>
            </a:pPr>
            <a:r>
              <a:rPr lang="en-US" dirty="0" smtClean="0"/>
              <a:t>http://www.milliyet.com.tr/Milliyet-Tv/nevidyo/video-izle/Ayna-numarasi-sizi-saskina-cevirecek--shheSaqUZktT.html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İzlenecek kısım: 0.00 -</a:t>
            </a:r>
            <a:r>
              <a:rPr lang="tr-TR" dirty="0" smtClean="0"/>
              <a:t> 3.12</a:t>
            </a: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>Aynaların fiyatlarındaki artış durumunu söyleyeceğim</a:t>
            </a:r>
            <a:r>
              <a:rPr lang="tr-TR" b="1" baseline="0" dirty="0" smtClean="0"/>
              <a:t/>
            </a:r>
            <a:br>
              <a:rPr lang="tr-TR" b="1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r>
              <a:rPr lang="tr-TR" baseline="0" dirty="0" smtClean="0"/>
              <a:t/>
            </a:r>
            <a:br>
              <a:rPr lang="tr-TR" baseline="0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FBBA-DA22-4A61-8790-580C143C74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7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0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6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2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9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26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70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ophysics.com/l9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fKYqvPN1z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4" Type="http://schemas.openxmlformats.org/officeDocument/2006/relationships/hyperlink" Target="http://www.milliyet.com.tr/Milliyet-Tv/nevidyo/video-izle/Ayna-numarasi-sizi-saskina-cevirecek--shheSaqUZktT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9fKYqvPN1z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://www.milliyet.com.tr/Milliyet-Tv/nevidyo/video-izle/Ayna-numarasi-sizi-saskina-cevirecek--shheSaqUZkt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joTan70WLY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1560" y="1351541"/>
            <a:ext cx="9966960" cy="3035808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DÜZ AYNALAR</a:t>
            </a:r>
            <a:r>
              <a:rPr lang="en-US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pperplate Gothic Bold" panose="020E0705020206020404" pitchFamily="34" charset="0"/>
              </a:rPr>
            </a:br>
            <a:endParaRPr lang="tr-T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1560" y="4807815"/>
            <a:ext cx="7891272" cy="1069848"/>
          </a:xfrm>
        </p:spPr>
        <p:txBody>
          <a:bodyPr/>
          <a:lstStyle/>
          <a:p>
            <a:r>
              <a:rPr lang="tr-TR" dirty="0" smtClean="0"/>
              <a:t>Arş. Gör. Belkıs Garip</a:t>
            </a:r>
          </a:p>
          <a:p>
            <a:r>
              <a:rPr lang="tr-TR" dirty="0" smtClean="0"/>
              <a:t>Cansu Şıvgın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7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838" y="184572"/>
            <a:ext cx="7681870" cy="774895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Aktivite:</a:t>
            </a:r>
            <a:br>
              <a:rPr lang="tr-TR" sz="2800" dirty="0" smtClean="0">
                <a:solidFill>
                  <a:srgbClr val="0070C0"/>
                </a:solidFill>
              </a:rPr>
            </a:br>
            <a:r>
              <a:rPr lang="tr-TR" sz="2400" dirty="0" smtClean="0">
                <a:solidFill>
                  <a:srgbClr val="0070C0"/>
                </a:solidFill>
              </a:rPr>
              <a:t>Düz Aynalarda Görüntü Çizimi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679" y="111449"/>
            <a:ext cx="621713" cy="736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7821" t="35450" r="12573" b="21322"/>
          <a:stretch/>
        </p:blipFill>
        <p:spPr>
          <a:xfrm>
            <a:off x="9015663" y="882127"/>
            <a:ext cx="2791325" cy="1069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9872" y="1209555"/>
            <a:ext cx="62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1-</a:t>
            </a:r>
            <a:r>
              <a:rPr lang="tr-TR" dirty="0" smtClean="0"/>
              <a:t> Bir cisme cetveli şekildeki gibi tutarak bakalım. 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4902" r="53873" b="26708"/>
          <a:stretch/>
        </p:blipFill>
        <p:spPr bwMode="auto">
          <a:xfrm>
            <a:off x="8152825" y="1912644"/>
            <a:ext cx="3381100" cy="2039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Metin Kutusu 2"/>
          <p:cNvSpPr txBox="1">
            <a:spLocks noChangeArrowheads="1"/>
          </p:cNvSpPr>
          <p:nvPr/>
        </p:nvSpPr>
        <p:spPr bwMode="auto">
          <a:xfrm>
            <a:off x="9569164" y="2961711"/>
            <a:ext cx="994968" cy="279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iğne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8152825" y="4004309"/>
            <a:ext cx="3390854" cy="74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iğnenin görüntülerinin doğrultusunda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tr-T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strafora batırılan başka iğneler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Resim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33146" r="30001" b="33687"/>
          <a:stretch/>
        </p:blipFill>
        <p:spPr bwMode="auto">
          <a:xfrm>
            <a:off x="8001419" y="4712798"/>
            <a:ext cx="3965575" cy="128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9458597" y="4803605"/>
            <a:ext cx="11055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arkasındaki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gerçek çivi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2"/>
          <p:cNvSpPr txBox="1">
            <a:spLocks noChangeArrowheads="1"/>
          </p:cNvSpPr>
          <p:nvPr/>
        </p:nvSpPr>
        <p:spPr bwMode="auto">
          <a:xfrm>
            <a:off x="9665924" y="5473178"/>
            <a:ext cx="690880" cy="297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 ayna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2"/>
          <p:cNvSpPr txBox="1">
            <a:spLocks noChangeArrowheads="1"/>
          </p:cNvSpPr>
          <p:nvPr/>
        </p:nvSpPr>
        <p:spPr bwMode="auto">
          <a:xfrm>
            <a:off x="9665924" y="6011805"/>
            <a:ext cx="7753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Çivinin 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görüntüsü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47344" y="949999"/>
            <a:ext cx="12107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9446" t="50916" r="86576" b="40933"/>
          <a:stretch/>
        </p:blipFill>
        <p:spPr>
          <a:xfrm>
            <a:off x="8606590" y="848171"/>
            <a:ext cx="264694" cy="338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66792" y="731249"/>
            <a:ext cx="103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Cetvel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pic>
        <p:nvPicPr>
          <p:cNvPr id="23" name="Resim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33146" r="30001" b="33687"/>
          <a:stretch/>
        </p:blipFill>
        <p:spPr bwMode="auto">
          <a:xfrm>
            <a:off x="8092542" y="4712798"/>
            <a:ext cx="3965575" cy="128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Metin Kutusu 2"/>
          <p:cNvSpPr txBox="1">
            <a:spLocks noChangeArrowheads="1"/>
          </p:cNvSpPr>
          <p:nvPr/>
        </p:nvSpPr>
        <p:spPr bwMode="auto">
          <a:xfrm>
            <a:off x="9549720" y="4803605"/>
            <a:ext cx="11055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arkasındaki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gerçek çivi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Metin Kutusu 2"/>
          <p:cNvSpPr txBox="1">
            <a:spLocks noChangeArrowheads="1"/>
          </p:cNvSpPr>
          <p:nvPr/>
        </p:nvSpPr>
        <p:spPr bwMode="auto">
          <a:xfrm>
            <a:off x="9757047" y="5473178"/>
            <a:ext cx="690880" cy="297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 ayna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"/>
          <p:cNvSpPr txBox="1">
            <a:spLocks noChangeArrowheads="1"/>
          </p:cNvSpPr>
          <p:nvPr/>
        </p:nvSpPr>
        <p:spPr bwMode="auto">
          <a:xfrm>
            <a:off x="9757047" y="6011805"/>
            <a:ext cx="7753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Çivinin 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görüntüsü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0549" y="4211669"/>
            <a:ext cx="56758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3- Paralaks Yöntemi Kullanalım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1600" dirty="0" smtClean="0"/>
              <a:t>Aynanın önüne ve arkasına kalemleri yerleştirin.</a:t>
            </a:r>
            <a:br>
              <a:rPr lang="tr-TR" sz="1600" dirty="0" smtClean="0"/>
            </a:br>
            <a:r>
              <a:rPr lang="tr-TR" sz="1600" dirty="0" smtClean="0"/>
              <a:t>Aynanın önündeki kalemin görüntüsüyle, arkadaki</a:t>
            </a:r>
          </a:p>
          <a:p>
            <a:r>
              <a:rPr lang="tr-TR" sz="1600" dirty="0" smtClean="0"/>
              <a:t>kalemi tek bir kalem gibi görmek için, arkadaki kalemin yerini değiştirin. Tek kalem gördüğünüzde</a:t>
            </a:r>
            <a:br>
              <a:rPr lang="tr-TR" sz="1600" dirty="0" smtClean="0"/>
            </a:br>
            <a:r>
              <a:rPr lang="tr-TR" sz="1600" dirty="0" smtClean="0"/>
              <a:t>kalemlerin aynaya olan uzaklığını ölçün.</a:t>
            </a:r>
            <a:br>
              <a:rPr lang="tr-TR" sz="16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9872" y="1964370"/>
            <a:ext cx="60157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2- Işın İzleme Yöntemi Kullanalım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1600" dirty="0"/>
              <a:t>Nokta yerine iğneyi yerleştirin. Farklı iki açıdan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bakarak </a:t>
            </a:r>
            <a:r>
              <a:rPr lang="tr-TR" sz="1600" dirty="0"/>
              <a:t>aynada </a:t>
            </a:r>
            <a:r>
              <a:rPr lang="tr-TR" sz="1600" dirty="0" smtClean="0"/>
              <a:t>gördüğünüz </a:t>
            </a:r>
            <a:r>
              <a:rPr lang="tr-TR" sz="1600" dirty="0"/>
              <a:t>iğnenin </a:t>
            </a:r>
            <a:r>
              <a:rPr lang="tr-TR" sz="1600" dirty="0" smtClean="0"/>
              <a:t>görüntüsünün </a:t>
            </a:r>
            <a:br>
              <a:rPr lang="tr-TR" sz="1600" dirty="0" smtClean="0"/>
            </a:br>
            <a:r>
              <a:rPr lang="tr-TR" sz="1600" dirty="0" smtClean="0"/>
              <a:t>olduğu </a:t>
            </a:r>
            <a:r>
              <a:rPr lang="tr-TR" sz="1600" dirty="0"/>
              <a:t>doğrultuyu cetvelle çizin. Doğruların </a:t>
            </a:r>
            <a:r>
              <a:rPr lang="tr-TR" sz="1600" dirty="0" smtClean="0"/>
              <a:t>kesiştiği</a:t>
            </a:r>
            <a:br>
              <a:rPr lang="tr-TR" sz="1600" dirty="0" smtClean="0"/>
            </a:br>
            <a:r>
              <a:rPr lang="tr-TR" sz="1600" dirty="0" smtClean="0"/>
              <a:t>nokta </a:t>
            </a:r>
            <a:r>
              <a:rPr lang="tr-TR" sz="1600" dirty="0"/>
              <a:t>ile toplu iğnenin aynaya olan uzaklığını ölçün.</a:t>
            </a:r>
            <a:r>
              <a:rPr lang="tr-TR" sz="1600" dirty="0" smtClean="0"/>
              <a:t/>
            </a:r>
            <a:br>
              <a:rPr lang="tr-TR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2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10" y="38023"/>
            <a:ext cx="7143988" cy="854663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 Sonuçları: Işın İzleme Yöntemi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13" y="5237063"/>
            <a:ext cx="1013687" cy="1201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9410" y="3804599"/>
            <a:ext cx="946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70C0"/>
                </a:solidFill>
              </a:rPr>
              <a:t>Ayna </a:t>
            </a:r>
            <a:r>
              <a:rPr lang="tr-TR" sz="1600" b="1" i="1" dirty="0" smtClean="0">
                <a:solidFill>
                  <a:srgbClr val="0070C0"/>
                </a:solidFill>
              </a:rPr>
              <a:t>çizgisi ile nesne </a:t>
            </a:r>
            <a:r>
              <a:rPr lang="tr-TR" sz="1600" b="1" dirty="0" smtClean="0">
                <a:solidFill>
                  <a:srgbClr val="0070C0"/>
                </a:solidFill>
              </a:rPr>
              <a:t>arasındaki mesafe = Ayna çizgisi ile görüntü arasındaki mesafe</a:t>
            </a:r>
            <a:endParaRPr lang="tr-TR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218" y="4561704"/>
            <a:ext cx="89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SONUÇ1: </a:t>
            </a:r>
            <a:r>
              <a:rPr lang="tr-TR" dirty="0" smtClean="0"/>
              <a:t>Düz aynalarda cisim ile cismin görüntüsü aynadan aynı mesafededir.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29217" y="5274119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SONUÇ2: </a:t>
            </a:r>
            <a:r>
              <a:rPr lang="tr-TR" dirty="0" smtClean="0"/>
              <a:t>Düz aynalarda cismin görüntüsü aynanın arkasında ve aynadan yansıyan  ışınların uzantıların kesiştiği noktada  oluşur.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19841" r="28241" b="13756"/>
          <a:stretch/>
        </p:blipFill>
        <p:spPr bwMode="auto">
          <a:xfrm>
            <a:off x="2925297" y="724111"/>
            <a:ext cx="4818540" cy="1813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5934909" y="946980"/>
            <a:ext cx="3132595" cy="311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 (sırlı) </a:t>
            </a: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kısmı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5988856" y="1388683"/>
            <a:ext cx="2257008" cy="384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 (cam) </a:t>
            </a:r>
            <a:r>
              <a:rPr lang="tr-T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kısmı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2"/>
          <p:cNvSpPr txBox="1">
            <a:spLocks noChangeArrowheads="1"/>
          </p:cNvSpPr>
          <p:nvPr/>
        </p:nvSpPr>
        <p:spPr bwMode="auto">
          <a:xfrm>
            <a:off x="2909074" y="2161966"/>
            <a:ext cx="4077714" cy="7505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iğnenin görüntülerinin doğrultusunda</a:t>
            </a:r>
            <a:b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strafora batırılan başka iğneler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4062443" y="1443525"/>
            <a:ext cx="843053" cy="2704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 iğne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Resim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23302" r="33026" b="17294"/>
          <a:stretch/>
        </p:blipFill>
        <p:spPr bwMode="auto">
          <a:xfrm>
            <a:off x="8533779" y="832449"/>
            <a:ext cx="3536358" cy="227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Metin Kutusu 2"/>
          <p:cNvSpPr txBox="1">
            <a:spLocks noChangeArrowheads="1"/>
          </p:cNvSpPr>
          <p:nvPr/>
        </p:nvSpPr>
        <p:spPr bwMode="auto">
          <a:xfrm>
            <a:off x="10022793" y="838996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2"/>
          <p:cNvSpPr txBox="1">
            <a:spLocks noChangeArrowheads="1"/>
          </p:cNvSpPr>
          <p:nvPr/>
        </p:nvSpPr>
        <p:spPr bwMode="auto">
          <a:xfrm>
            <a:off x="8479423" y="1302181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"/>
          <p:cNvSpPr txBox="1">
            <a:spLocks noChangeArrowheads="1"/>
          </p:cNvSpPr>
          <p:nvPr/>
        </p:nvSpPr>
        <p:spPr bwMode="auto">
          <a:xfrm>
            <a:off x="10045637" y="2774387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"/>
          <p:cNvSpPr txBox="1">
            <a:spLocks noChangeArrowheads="1"/>
          </p:cNvSpPr>
          <p:nvPr/>
        </p:nvSpPr>
        <p:spPr bwMode="auto">
          <a:xfrm>
            <a:off x="8518566" y="2262352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ikdörtgen 17"/>
          <p:cNvSpPr/>
          <p:nvPr/>
        </p:nvSpPr>
        <p:spPr>
          <a:xfrm>
            <a:off x="10005048" y="1504650"/>
            <a:ext cx="1312167" cy="509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Metin Kutusu 2"/>
          <p:cNvSpPr txBox="1">
            <a:spLocks noChangeArrowheads="1"/>
          </p:cNvSpPr>
          <p:nvPr/>
        </p:nvSpPr>
        <p:spPr bwMode="auto">
          <a:xfrm>
            <a:off x="11102161" y="1679147"/>
            <a:ext cx="983189" cy="32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çizgisi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71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>
            <a:spLocks noChangeArrowheads="1"/>
          </p:cNvSpPr>
          <p:nvPr/>
        </p:nvSpPr>
        <p:spPr bwMode="auto">
          <a:xfrm>
            <a:off x="2977733" y="2854042"/>
            <a:ext cx="2921040" cy="14155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önündeki çivinin görüntüsü ve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arkasındaki gerçek çivi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aynaya göre aynı konumda olduğu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aralarında </a:t>
            </a: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paralaks olmaz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530" y="177339"/>
            <a:ext cx="10058400" cy="78486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Aktivite Sonuçları: Paralaks Yöntemi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33146" r="30001" b="33687"/>
          <a:stretch/>
        </p:blipFill>
        <p:spPr bwMode="auto">
          <a:xfrm>
            <a:off x="3554943" y="1193845"/>
            <a:ext cx="3965575" cy="1286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5012121" y="1284652"/>
            <a:ext cx="11055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arkasındaki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gerçek çivi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2"/>
          <p:cNvSpPr txBox="1">
            <a:spLocks noChangeArrowheads="1"/>
          </p:cNvSpPr>
          <p:nvPr/>
        </p:nvSpPr>
        <p:spPr bwMode="auto">
          <a:xfrm>
            <a:off x="5219448" y="1954225"/>
            <a:ext cx="690880" cy="297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 ayna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2"/>
          <p:cNvSpPr txBox="1">
            <a:spLocks noChangeArrowheads="1"/>
          </p:cNvSpPr>
          <p:nvPr/>
        </p:nvSpPr>
        <p:spPr bwMode="auto">
          <a:xfrm>
            <a:off x="5219448" y="2492852"/>
            <a:ext cx="775335" cy="44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Çivinin </a:t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görüntüsü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530" y="3966546"/>
            <a:ext cx="946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70C0"/>
                </a:solidFill>
              </a:rPr>
              <a:t>Ayna </a:t>
            </a:r>
            <a:r>
              <a:rPr lang="tr-TR" sz="1600" b="1" i="1" dirty="0" smtClean="0">
                <a:solidFill>
                  <a:srgbClr val="0070C0"/>
                </a:solidFill>
              </a:rPr>
              <a:t>çizgisi ile nesne </a:t>
            </a:r>
            <a:r>
              <a:rPr lang="tr-TR" sz="1600" b="1" dirty="0" smtClean="0">
                <a:solidFill>
                  <a:srgbClr val="0070C0"/>
                </a:solidFill>
              </a:rPr>
              <a:t>arasındaki mesafe = Ayna çizgisi ile görüntü arasındaki mesafe</a:t>
            </a:r>
            <a:endParaRPr lang="tr-TR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530" y="4649980"/>
            <a:ext cx="89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SONUÇ1: </a:t>
            </a:r>
            <a:r>
              <a:rPr lang="tr-TR" dirty="0" smtClean="0"/>
              <a:t>Düz aynalarda cisim ile cismin görüntüsü aynadan aynı mesafededir.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530" y="5399717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SONUÇ2: </a:t>
            </a:r>
            <a:r>
              <a:rPr lang="tr-TR" dirty="0" smtClean="0"/>
              <a:t>Düz aynalarda cismin görüntüsü aynanın arkasında ve aynadan yansıyan  ışınların uzantıların kesiştiği noktada  oluşur.</a:t>
            </a:r>
            <a:endParaRPr lang="en-US" dirty="0"/>
          </a:p>
        </p:txBody>
      </p:sp>
      <p:pic>
        <p:nvPicPr>
          <p:cNvPr id="14" name="Resim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23302" r="33026" b="17294"/>
          <a:stretch/>
        </p:blipFill>
        <p:spPr bwMode="auto">
          <a:xfrm>
            <a:off x="8789611" y="1291755"/>
            <a:ext cx="3536358" cy="227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10067866" y="1347000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2"/>
          <p:cNvSpPr txBox="1">
            <a:spLocks noChangeArrowheads="1"/>
          </p:cNvSpPr>
          <p:nvPr/>
        </p:nvSpPr>
        <p:spPr bwMode="auto">
          <a:xfrm>
            <a:off x="8790881" y="1685454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</a:t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10316938" y="3237871"/>
            <a:ext cx="1132676" cy="313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7"/>
          <p:cNvSpPr/>
          <p:nvPr/>
        </p:nvSpPr>
        <p:spPr>
          <a:xfrm>
            <a:off x="10285630" y="1953400"/>
            <a:ext cx="1312167" cy="509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Metin Kutusu 2"/>
          <p:cNvSpPr txBox="1">
            <a:spLocks noChangeArrowheads="1"/>
          </p:cNvSpPr>
          <p:nvPr/>
        </p:nvSpPr>
        <p:spPr bwMode="auto">
          <a:xfrm>
            <a:off x="11374502" y="2208353"/>
            <a:ext cx="983189" cy="32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çizgisi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5918588" y="2856950"/>
            <a:ext cx="3845132" cy="10539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 önündeki çivinin görüntüsü ve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aynanın arkasındaki gerçek çivi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aynaya göre aynı konumda olmadığı </a:t>
            </a:r>
            <a:b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aralarında </a:t>
            </a:r>
            <a:r>
              <a:rPr lang="tr-T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paralaks oluşur.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2"/>
          <p:cNvSpPr txBox="1">
            <a:spLocks noChangeArrowheads="1"/>
          </p:cNvSpPr>
          <p:nvPr/>
        </p:nvSpPr>
        <p:spPr bwMode="auto">
          <a:xfrm>
            <a:off x="8789611" y="2731604"/>
            <a:ext cx="1132676" cy="540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mesafesi</a:t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2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3680" y="219360"/>
            <a:ext cx="10058400" cy="726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44064" r="6469" b="-413"/>
          <a:stretch/>
        </p:blipFill>
        <p:spPr>
          <a:xfrm>
            <a:off x="3315637" y="2879594"/>
            <a:ext cx="2227320" cy="186243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8846" y="37061"/>
            <a:ext cx="7143988" cy="572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86" y="5545872"/>
            <a:ext cx="660458" cy="782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621" y="3338724"/>
            <a:ext cx="5838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Noktadan yansıyan </a:t>
            </a:r>
            <a:r>
              <a:rPr lang="tr-TR" b="1" dirty="0" smtClean="0"/>
              <a:t>sadece iki ışın</a:t>
            </a:r>
            <a:r>
              <a:rPr lang="tr-TR" dirty="0" smtClean="0"/>
              <a:t>, düz aynaya baktığımızda  noktanın görüntüsünün oluşuyor gibi göründüğünü yeri bulmak için yeterlidir.  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3067288" y="5391251"/>
            <a:ext cx="8222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İkiden fazla yansıyan ışın olduğunda da yine Yansıma Kanununu uygulananıp, yansıyan ışınların uzantıları çizildiğinde, onlar da görüntünün oluştuğu varsayılan noktada kesişirler.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3680" y="1482558"/>
            <a:ext cx="8967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Cisimden ayna yüzeyine gelen her ışın ayna yüzeyinden Yansıma Kanununa göre yansır ve birbirinden uzaklaşarak yayılır böylece görüntü, gözlemciye aynanın arkasındaki bir noktadan geliyormuş gibi görünür. 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214121" y="4557361"/>
            <a:ext cx="2261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103680" y="907359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Noktasal Görüntü Oluşumu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6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62" t="49898" r="82339" b="38732"/>
          <a:stretch/>
        </p:blipFill>
        <p:spPr>
          <a:xfrm>
            <a:off x="4518623" y="3415686"/>
            <a:ext cx="402981" cy="4286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49610" y="86186"/>
            <a:ext cx="71439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83" y="5547534"/>
            <a:ext cx="657405" cy="77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3" b="-1"/>
          <a:stretch/>
        </p:blipFill>
        <p:spPr>
          <a:xfrm>
            <a:off x="7926814" y="3031038"/>
            <a:ext cx="2676525" cy="1826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3360" y="5235518"/>
            <a:ext cx="8803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ütün </a:t>
            </a:r>
            <a:r>
              <a:rPr lang="tr-TR" dirty="0"/>
              <a:t>noktaların aynadaki </a:t>
            </a:r>
            <a:r>
              <a:rPr lang="tr-TR" dirty="0" smtClean="0"/>
              <a:t>görüntüsünü bulmak </a:t>
            </a:r>
            <a:r>
              <a:rPr lang="tr-TR" dirty="0"/>
              <a:t>yerine </a:t>
            </a:r>
            <a:r>
              <a:rPr lang="tr-TR" b="1" dirty="0" smtClean="0">
                <a:solidFill>
                  <a:srgbClr val="0070C0"/>
                </a:solidFill>
              </a:rPr>
              <a:t>sadece </a:t>
            </a:r>
            <a:r>
              <a:rPr lang="tr-TR" b="1" dirty="0">
                <a:solidFill>
                  <a:srgbClr val="0070C0"/>
                </a:solidFill>
              </a:rPr>
              <a:t>cismin uç noktalarının</a:t>
            </a:r>
            <a:r>
              <a:rPr lang="tr-TR" b="1" dirty="0"/>
              <a:t> görüntülerini </a:t>
            </a:r>
            <a:r>
              <a:rPr lang="tr-TR" b="1" dirty="0" smtClean="0"/>
              <a:t>bulmak</a:t>
            </a:r>
            <a:r>
              <a:rPr lang="tr-TR" dirty="0" smtClean="0"/>
              <a:t> ve </a:t>
            </a:r>
            <a:r>
              <a:rPr lang="tr-TR" dirty="0"/>
              <a:t>bu noktaları birleştirmek </a:t>
            </a:r>
            <a:r>
              <a:rPr lang="tr-TR" dirty="0" smtClean="0"/>
              <a:t>iki boyutlu cisimlerin görüntüsünü teorik olarak elde etmek için yeterli olacaktır.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3003360" y="1421224"/>
            <a:ext cx="8803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Cismin bütün noktalarının görüntüleri, düz aynanın arkasında gördüğümüzü </a:t>
            </a:r>
            <a:r>
              <a:rPr lang="tr-TR" dirty="0" smtClean="0"/>
              <a:t>zannettiğimiz cismin </a:t>
            </a:r>
            <a:r>
              <a:rPr lang="tr-TR" dirty="0"/>
              <a:t>görüntüsünde mevcuttur. Zaten teorik olarak, bu noktaların görüntülerini </a:t>
            </a:r>
            <a:r>
              <a:rPr lang="tr-TR" dirty="0" smtClean="0"/>
              <a:t>birleştirerek </a:t>
            </a:r>
            <a:r>
              <a:rPr lang="tr-TR" dirty="0"/>
              <a:t>cismin görüntüsünü elde ederiz.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529" t="15464" r="51294" b="39053"/>
          <a:stretch/>
        </p:blipFill>
        <p:spPr>
          <a:xfrm>
            <a:off x="3656300" y="2758743"/>
            <a:ext cx="2673324" cy="18915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98806" y="202163"/>
            <a:ext cx="9607605" cy="57933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2609" y="3934512"/>
            <a:ext cx="77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08" y="2590616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15594" y="3979741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9397" y="2672660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03361" y="818927"/>
            <a:ext cx="580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İki Boyutlu Cisimler İçin Görüntü Oluşumu</a:t>
            </a:r>
            <a:endParaRPr lang="tr-T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034981" y="6326550"/>
            <a:ext cx="462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Simulasyon:  </a:t>
            </a:r>
            <a:r>
              <a:rPr lang="tr-TR" dirty="0" smtClean="0">
                <a:hlinkClick r:id="rId7"/>
              </a:rPr>
              <a:t>http</a:t>
            </a:r>
            <a:r>
              <a:rPr lang="tr-TR" dirty="0">
                <a:hlinkClick r:id="rId7"/>
              </a:rPr>
              <a:t>://</a:t>
            </a:r>
            <a:r>
              <a:rPr lang="tr-TR" dirty="0" smtClean="0">
                <a:hlinkClick r:id="rId7"/>
              </a:rPr>
              <a:t>ophysics.com/l9.html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32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11969" y="875603"/>
            <a:ext cx="10058400" cy="618546"/>
          </a:xfrm>
        </p:spPr>
        <p:txBody>
          <a:bodyPr>
            <a:normAutofit/>
          </a:bodyPr>
          <a:lstStyle/>
          <a:p>
            <a:r>
              <a:rPr lang="tr-TR" sz="1800" dirty="0" smtClean="0">
                <a:solidFill>
                  <a:srgbClr val="0070C0"/>
                </a:solidFill>
              </a:rPr>
              <a:t>Düz Aynada Oluşan Görüntünün Özellikleri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170" y="1939804"/>
            <a:ext cx="5704772" cy="281317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7200" dirty="0" smtClean="0"/>
              <a:t>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Sanal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Düz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Nesne </a:t>
            </a:r>
            <a:r>
              <a:rPr lang="tr-TR" sz="7200" dirty="0"/>
              <a:t>ile </a:t>
            </a:r>
            <a:r>
              <a:rPr lang="tr-TR" sz="7200" dirty="0" smtClean="0"/>
              <a:t>simetrik (Düzlem ayna simetri eksenidir)</a:t>
            </a:r>
            <a:endParaRPr lang="tr-TR" sz="72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Sanal görüntü ve nesne aynadan eşit uzaklıkta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Yanlamasına ters (Sağ-sol tersliği vardır)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7200" dirty="0" smtClean="0"/>
              <a:t>Cisimle aynı boyda</a:t>
            </a:r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8860942" y="2212569"/>
            <a:ext cx="3067211" cy="226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11969" y="299792"/>
            <a:ext cx="4463511" cy="522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7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11" y="228468"/>
            <a:ext cx="7143988" cy="66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311969" y="1790268"/>
            <a:ext cx="4767190" cy="3076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8000" dirty="0"/>
              <a:t>Sanal (Zahiri) Görüntü Özellikleri</a:t>
            </a:r>
            <a:endParaRPr lang="tr-TR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8000" dirty="0" smtClean="0"/>
              <a:t>Aynadan yansıyan ışınların uzantılarının kesişmesiyle oluşur.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8000" dirty="0" smtClean="0"/>
              <a:t>Cisme göre daima </a:t>
            </a:r>
            <a:r>
              <a:rPr lang="tr-TR" sz="8000" dirty="0"/>
              <a:t>düzdür</a:t>
            </a:r>
            <a:r>
              <a:rPr lang="tr-TR" sz="80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8000" dirty="0" smtClean="0"/>
              <a:t>Eğer </a:t>
            </a:r>
            <a:r>
              <a:rPr lang="tr-TR" sz="8000" dirty="0"/>
              <a:t>aynaya bakmazsanız, sanal görüntü </a:t>
            </a:r>
            <a:r>
              <a:rPr lang="tr-TR" sz="8000" u="sng" dirty="0">
                <a:solidFill>
                  <a:srgbClr val="0070C0"/>
                </a:solidFill>
              </a:rPr>
              <a:t>oluşmaz</a:t>
            </a:r>
            <a:r>
              <a:rPr lang="tr-TR" sz="80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8000" dirty="0" smtClean="0"/>
              <a:t>Perde veya ekran </a:t>
            </a:r>
            <a:r>
              <a:rPr lang="tr-TR" sz="8000" dirty="0"/>
              <a:t>üzerine düşürülemez</a:t>
            </a:r>
            <a:r>
              <a:rPr lang="tr-TR" sz="8000" dirty="0" smtClean="0"/>
              <a:t>.</a:t>
            </a:r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                                                                                              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8442834" y="1963554"/>
            <a:ext cx="3067211" cy="226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 smtClean="0">
                <a:sym typeface="Wingdings" panose="05000000000000000000" pitchFamily="2" charset="2"/>
              </a:rPr>
              <a:t></a:t>
            </a:r>
            <a:endParaRPr lang="tr-TR" sz="1400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11969" y="875603"/>
            <a:ext cx="8386972" cy="61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smtClean="0">
                <a:solidFill>
                  <a:srgbClr val="0070C0"/>
                </a:solidFill>
              </a:rPr>
              <a:t>Düz Aynada Oluşan Görüntünün Özellikleri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1969" y="299792"/>
            <a:ext cx="4554560" cy="522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78493" y="1699158"/>
            <a:ext cx="6722323" cy="1029718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sz="2100" dirty="0" smtClean="0"/>
              <a:t>Düz aynaya bakarken, sağ elimizi kaldırsak görüntümüzün hareketi nasıl olur?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0796" y="88842"/>
            <a:ext cx="714398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/>
          </a:p>
        </p:txBody>
      </p:sp>
      <p:pic>
        <p:nvPicPr>
          <p:cNvPr id="3082" name="Picture 10" descr="http://www.animations.physics.unsw.edu.au/light/geometrical-optics/images/left_to_right_puzzl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7662" y="1747991"/>
            <a:ext cx="2024437" cy="33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221916" y="3065114"/>
            <a:ext cx="6722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Neden </a:t>
            </a:r>
            <a:r>
              <a:rPr lang="tr-TR" b="1" dirty="0"/>
              <a:t>: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 smtClean="0"/>
          </a:p>
          <a:p>
            <a:r>
              <a:rPr lang="tr-TR" dirty="0"/>
              <a:t>Görüntünün </a:t>
            </a:r>
            <a:r>
              <a:rPr lang="tr-TR" dirty="0" smtClean="0"/>
              <a:t>yanlamasına ters oluşması ya da  sağ sol tersinirliği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(Düz </a:t>
            </a:r>
            <a:r>
              <a:rPr lang="tr-TR" dirty="0"/>
              <a:t>aynalarda nesne ve görüntünün simetrik </a:t>
            </a:r>
            <a:r>
              <a:rPr lang="tr-TR" dirty="0" smtClean="0"/>
              <a:t>olması)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1591" y="5528632"/>
            <a:ext cx="810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Düz aynada sağ sol tersinirdir.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78493" y="875603"/>
            <a:ext cx="8386972" cy="61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>
                <a:solidFill>
                  <a:srgbClr val="0070C0"/>
                </a:solidFill>
              </a:rPr>
              <a:t>Düz Aynada Oluşan Görüntünün Özellikleri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78493" y="299792"/>
            <a:ext cx="4728378" cy="522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6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4969" y="4321652"/>
            <a:ext cx="3371917" cy="2211901"/>
          </a:xfrm>
        </p:spPr>
      </p:pic>
      <p:sp>
        <p:nvSpPr>
          <p:cNvPr id="4" name="Metin kutusu 6"/>
          <p:cNvSpPr txBox="1"/>
          <p:nvPr/>
        </p:nvSpPr>
        <p:spPr>
          <a:xfrm>
            <a:off x="3178493" y="1058878"/>
            <a:ext cx="8112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F0"/>
                </a:solidFill>
              </a:rPr>
              <a:t>?</a:t>
            </a:r>
            <a:r>
              <a:rPr lang="tr-TR" sz="3200" dirty="0"/>
              <a:t> </a:t>
            </a:r>
            <a:r>
              <a:rPr lang="tr-TR" dirty="0"/>
              <a:t>Günlük hayatta düz aynaların </a:t>
            </a:r>
            <a:r>
              <a:rPr lang="tr-TR" dirty="0" smtClean="0"/>
              <a:t>sağ-sol tersliği özelliğini gözlemlediğimiz</a:t>
            </a:r>
            <a:r>
              <a:rPr lang="tr-TR" dirty="0"/>
              <a:t> </a:t>
            </a:r>
            <a:r>
              <a:rPr lang="tr-TR" dirty="0" smtClean="0"/>
              <a:t>örnekler nelerdir</a:t>
            </a:r>
            <a:endParaRPr lang="en-US" dirty="0"/>
          </a:p>
        </p:txBody>
      </p:sp>
      <p:pic>
        <p:nvPicPr>
          <p:cNvPr id="5" name="Picture 12" descr="http://image.slidesharecdn.com/heatlightandsound-140130052243-phpapp02/95/heat-light-and-sound-21-638.jpg?cb=141239385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2783" y="2271033"/>
            <a:ext cx="2576063" cy="16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8"/>
          <p:cNvSpPr/>
          <p:nvPr/>
        </p:nvSpPr>
        <p:spPr>
          <a:xfrm>
            <a:off x="2613897" y="20150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Metin kutusu 6"/>
          <p:cNvSpPr txBox="1"/>
          <p:nvPr/>
        </p:nvSpPr>
        <p:spPr>
          <a:xfrm>
            <a:off x="3292783" y="4517186"/>
            <a:ext cx="4486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F0"/>
                </a:solidFill>
              </a:rPr>
              <a:t>?</a:t>
            </a:r>
            <a:r>
              <a:rPr lang="tr-TR" sz="3200" dirty="0"/>
              <a:t> </a:t>
            </a:r>
            <a:r>
              <a:rPr lang="tr-TR" dirty="0" smtClean="0"/>
              <a:t>Yandaki oturan adam başının arkasını nasıl görür?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3677" y="2227240"/>
            <a:ext cx="2879704" cy="1746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04" y="2213729"/>
            <a:ext cx="2777258" cy="175971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178493" y="299792"/>
            <a:ext cx="4795613" cy="522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Oluşumu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292" y="49020"/>
            <a:ext cx="10789736" cy="947681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Aktivite2: İsminizin görüntüsü nasıl olur?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476" y="920291"/>
            <a:ext cx="8855277" cy="1117040"/>
          </a:xfrm>
        </p:spPr>
        <p:txBody>
          <a:bodyPr/>
          <a:lstStyle/>
          <a:p>
            <a:pPr marL="0" indent="0">
              <a:buNone/>
            </a:pPr>
            <a:r>
              <a:rPr lang="tr-TR" sz="3000" b="1" dirty="0">
                <a:solidFill>
                  <a:srgbClr val="00B0F0"/>
                </a:solidFill>
              </a:rPr>
              <a:t>?</a:t>
            </a:r>
            <a:r>
              <a:rPr lang="tr-TR" sz="3000" dirty="0">
                <a:solidFill>
                  <a:prstClr val="black"/>
                </a:solidFill>
              </a:rPr>
              <a:t> </a:t>
            </a:r>
            <a:r>
              <a:rPr lang="tr-TR" dirty="0"/>
              <a:t>İ</a:t>
            </a:r>
            <a:r>
              <a:rPr lang="tr-TR" dirty="0" smtClean="0"/>
              <a:t>sminizi bir kağıdın üzerine yazıp tam karşısına bir düz ayna yerleştirip,</a:t>
            </a:r>
            <a:r>
              <a:rPr lang="tr-TR" dirty="0"/>
              <a:t> </a:t>
            </a:r>
            <a:r>
              <a:rPr lang="tr-TR" dirty="0" smtClean="0"/>
              <a:t>yazının tamamını </a:t>
            </a:r>
            <a:r>
              <a:rPr lang="tr-TR" dirty="0"/>
              <a:t>görebilecek şekilde baktığınızda,  isminizin görüntüsü nasıl </a:t>
            </a:r>
            <a:r>
              <a:rPr lang="tr-TR" dirty="0" smtClean="0"/>
              <a:t>olur?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>
            <a:off x="6200896" y="3707953"/>
            <a:ext cx="2549156" cy="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 rot="16200000">
            <a:off x="7395147" y="1595001"/>
            <a:ext cx="160653" cy="34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 rot="5400000">
            <a:off x="7531304" y="3336534"/>
            <a:ext cx="160572" cy="34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26444" r="49670" b="27767"/>
          <a:stretch/>
        </p:blipFill>
        <p:spPr bwMode="auto">
          <a:xfrm>
            <a:off x="9063535" y="3514295"/>
            <a:ext cx="160421" cy="13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1" t="26444" r="49670" b="27767"/>
          <a:stretch/>
        </p:blipFill>
        <p:spPr bwMode="auto">
          <a:xfrm flipH="1">
            <a:off x="5802874" y="3544891"/>
            <a:ext cx="160421" cy="13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 flipV="1">
            <a:off x="6171536" y="1951836"/>
            <a:ext cx="2549156" cy="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 flipV="1">
            <a:off x="6200895" y="5410629"/>
            <a:ext cx="2549156" cy="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 flipH="1">
            <a:off x="3018476" y="3738549"/>
            <a:ext cx="2549156" cy="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content-vie1-1.xx.fbcdn.net/hphotos-xta1/v/t34.0-12/13084269_10154245838719905_2139828462_n.jpg?oh=e4e4ee0753cdbcafe146a7d6f82f6439&amp;oe=571C911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38972" r="34277" b="45042"/>
          <a:stretch/>
        </p:blipFill>
        <p:spPr bwMode="auto">
          <a:xfrm flipH="1">
            <a:off x="9537439" y="3738549"/>
            <a:ext cx="2549156" cy="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550" y="160338"/>
            <a:ext cx="9325883" cy="173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76550" y="2169088"/>
            <a:ext cx="10853488" cy="387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 smtClean="0"/>
              <a:t>10.4.4.1. Düz aynada görüntü oluşumunu çizerek açıklar.</a:t>
            </a:r>
          </a:p>
          <a:p>
            <a:pPr marL="712788" indent="-349250">
              <a:buNone/>
            </a:pPr>
            <a:r>
              <a:rPr lang="tr-TR" dirty="0" smtClean="0"/>
              <a:t>a. Öğrencilerin yansıma kanunlarından yararlanarak düz aynada görüntü oluşumunu ölçekli çizimle göstermeleri sağlanır.</a:t>
            </a:r>
          </a:p>
          <a:p>
            <a:pPr marL="712788" indent="-349250">
              <a:buNone/>
            </a:pPr>
            <a:r>
              <a:rPr lang="tr-TR" dirty="0" smtClean="0"/>
              <a:t>b. Düz aynada görüntü özelliklerini farklı görüntüler üzerinden analiz eder.</a:t>
            </a:r>
          </a:p>
          <a:p>
            <a:pPr marL="712788" indent="-349250">
              <a:buNone/>
            </a:pPr>
            <a:r>
              <a:rPr lang="tr-TR" dirty="0" smtClean="0"/>
              <a:t>c. Öğrencilerin cismin doğrudan görülmesi ile düz aynadaki görüntüsünü   (sanal görüntü) karşılaştırmaları sağlanır.</a:t>
            </a:r>
          </a:p>
          <a:p>
            <a:pPr marL="712788" indent="-349250">
              <a:buNone/>
            </a:pPr>
            <a:r>
              <a:rPr lang="tr-TR" dirty="0" smtClean="0"/>
              <a:t>ç. Kesişen ayna, hareketli ayna ve hareketli cisim problemlerine girilmez.</a:t>
            </a:r>
          </a:p>
          <a:p>
            <a:pPr marL="712788" indent="-349250">
              <a:buNone/>
            </a:pPr>
            <a:r>
              <a:rPr lang="tr-TR" dirty="0" smtClean="0"/>
              <a:t>d. Öğrencilerin deney yaparak ve simülasyonlar kullanarak görüş alanına etki eden değişkenlerle ilgili çıkarımlar yapmaları sağlanır.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25" y="712692"/>
            <a:ext cx="11660462" cy="90871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Bugünün </a:t>
            </a:r>
            <a:r>
              <a:rPr lang="tr-TR" dirty="0" smtClean="0">
                <a:solidFill>
                  <a:srgbClr val="0070C0"/>
                </a:solidFill>
              </a:rPr>
              <a:t>Kazanımı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116" y="908085"/>
            <a:ext cx="8605065" cy="7144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Oluşan görüntüyü çizelim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116" y="1765966"/>
            <a:ext cx="8780754" cy="4365893"/>
          </a:xfrm>
        </p:spPr>
        <p:txBody>
          <a:bodyPr>
            <a:normAutofit/>
          </a:bodyPr>
          <a:lstStyle/>
          <a:p>
            <a:pPr marL="223838" indent="-223838">
              <a:buNone/>
            </a:pPr>
            <a:r>
              <a:rPr lang="tr-TR" sz="3000" b="1" dirty="0" smtClean="0">
                <a:solidFill>
                  <a:srgbClr val="00B0F0"/>
                </a:solidFill>
              </a:rPr>
              <a:t>? </a:t>
            </a:r>
            <a:r>
              <a:rPr lang="tr-TR" dirty="0" smtClean="0"/>
              <a:t>İki rakamını da görebildiğiniz, 25 sayısının bir kağıda yazıldığını ve </a:t>
            </a:r>
            <a:r>
              <a:rPr lang="tr-TR" dirty="0"/>
              <a:t>yazılı </a:t>
            </a:r>
            <a:r>
              <a:rPr lang="tr-TR" dirty="0" smtClean="0"/>
              <a:t>kısmının tam karşısına </a:t>
            </a:r>
            <a:r>
              <a:rPr lang="tr-TR" dirty="0"/>
              <a:t>bir düz ayna yerleştirildiğini düşünelim. Sizler de bu kağıdın tam </a:t>
            </a:r>
            <a:r>
              <a:rPr lang="tr-TR" dirty="0" smtClean="0"/>
              <a:t>   arkasından aynaya </a:t>
            </a:r>
            <a:r>
              <a:rPr lang="tr-TR" dirty="0"/>
              <a:t>bakıyorsunuz. 25 sayısının düz aynada görüntüsü nasıl olur</a:t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sz="6600" dirty="0" smtClean="0"/>
              <a:t>              </a:t>
            </a:r>
            <a:br>
              <a:rPr lang="tr-TR" sz="6600" dirty="0" smtClean="0"/>
            </a:br>
            <a:r>
              <a:rPr lang="tr-TR" sz="6600" dirty="0" smtClean="0"/>
              <a:t>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59" y="4776130"/>
            <a:ext cx="1431843" cy="1696715"/>
          </a:xfrm>
          <a:prstGeom prst="rect">
            <a:avLst/>
          </a:prstGeom>
        </p:spPr>
      </p:pic>
      <p:pic>
        <p:nvPicPr>
          <p:cNvPr id="4102" name="Picture 6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67476"/>
          <a:stretch/>
        </p:blipFill>
        <p:spPr bwMode="auto">
          <a:xfrm>
            <a:off x="4154640" y="3849113"/>
            <a:ext cx="7493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r="38524"/>
          <a:stretch/>
        </p:blipFill>
        <p:spPr bwMode="auto">
          <a:xfrm>
            <a:off x="5046769" y="3849114"/>
            <a:ext cx="49212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67476"/>
          <a:stretch/>
        </p:blipFill>
        <p:spPr bwMode="auto">
          <a:xfrm>
            <a:off x="6638804" y="3849111"/>
            <a:ext cx="7493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whatfontis.com:81/img/D/I/Digital-Numbers0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r="38524"/>
          <a:stretch/>
        </p:blipFill>
        <p:spPr bwMode="auto">
          <a:xfrm>
            <a:off x="7440649" y="3849111"/>
            <a:ext cx="498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6118512" y="3393474"/>
            <a:ext cx="107566" cy="2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8116" y="322591"/>
            <a:ext cx="9817530" cy="58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96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4" b="49977"/>
          <a:stretch/>
        </p:blipFill>
        <p:spPr>
          <a:xfrm>
            <a:off x="3760260" y="3514912"/>
            <a:ext cx="2346419" cy="18429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97463"/>
            <a:ext cx="1431843" cy="16967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r="4974" b="50589"/>
          <a:stretch/>
        </p:blipFill>
        <p:spPr>
          <a:xfrm>
            <a:off x="7622993" y="3514912"/>
            <a:ext cx="2063578" cy="1820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116" y="1792566"/>
            <a:ext cx="880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Aşağıdaki saatlerinin karşısına düz ayna yerleştirirsek ve saatlerin arkasından aynaya bakarsak, ne </a:t>
            </a:r>
            <a:r>
              <a:rPr lang="tr-TR" dirty="0"/>
              <a:t>görürüz</a:t>
            </a:r>
            <a:endParaRPr lang="en-US" dirty="0"/>
          </a:p>
        </p:txBody>
      </p:sp>
      <p:pic>
        <p:nvPicPr>
          <p:cNvPr id="10" name="Picture 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6790482" y="2906838"/>
            <a:ext cx="148708" cy="3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38116" y="908085"/>
            <a:ext cx="8605065" cy="7144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Oluşan görüntüyü çizelim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38116" y="322591"/>
            <a:ext cx="9817530" cy="58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3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187" y="1668242"/>
            <a:ext cx="8780931" cy="1168399"/>
          </a:xfrm>
        </p:spPr>
        <p:txBody>
          <a:bodyPr>
            <a:normAutofit/>
          </a:bodyPr>
          <a:lstStyle/>
          <a:p>
            <a:pPr marL="288925" indent="-288925">
              <a:buNone/>
            </a:pPr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Tepeden baktığınız bu sistem bir küp ve aynadan oluşuyor. Sağ alt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sağ üst kenarların renkleri çizgilerle </a:t>
            </a:r>
            <a:r>
              <a:rPr lang="tr-TR" dirty="0" smtClean="0"/>
              <a:t>belirtilmiştir.</a:t>
            </a:r>
            <a:r>
              <a:rPr lang="tr-TR" dirty="0"/>
              <a:t> </a:t>
            </a:r>
            <a:r>
              <a:rPr lang="tr-TR" dirty="0" smtClean="0"/>
              <a:t>Küpün tam arkasından aynaya bakarsam hangi renkleri görebilirim?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5" y="4740313"/>
            <a:ext cx="1431843" cy="1696715"/>
          </a:xfrm>
          <a:prstGeom prst="rect">
            <a:avLst/>
          </a:prstGeom>
        </p:spPr>
      </p:pic>
      <p:pic>
        <p:nvPicPr>
          <p:cNvPr id="7" name="Picture 6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9687726" y="2709616"/>
            <a:ext cx="148708" cy="3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8811600">
            <a:off x="6343926" y="3387138"/>
            <a:ext cx="1858995" cy="18444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9446" t="50916" r="86576" b="40933"/>
          <a:stretch/>
        </p:blipFill>
        <p:spPr>
          <a:xfrm>
            <a:off x="4721412" y="3625466"/>
            <a:ext cx="874613" cy="11199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7342898" y="4286663"/>
            <a:ext cx="1301082" cy="13318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89970" y="2961586"/>
            <a:ext cx="1354010" cy="131645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29888" y="6067695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138116" y="908085"/>
            <a:ext cx="8605065" cy="7144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Oluşan görüntüyü çizelim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38116" y="322591"/>
            <a:ext cx="9817530" cy="58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Görüntü Çizimleri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Dersin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68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998" y="196353"/>
            <a:ext cx="9240665" cy="61076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70C0"/>
                </a:solidFill>
              </a:rPr>
              <a:t>Aktivite: </a:t>
            </a:r>
            <a:r>
              <a:rPr lang="tr-TR" sz="3200" dirty="0" smtClean="0">
                <a:solidFill>
                  <a:srgbClr val="0070C0"/>
                </a:solidFill>
              </a:rPr>
              <a:t>Görüş Alanı Değişimi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998" y="5137261"/>
            <a:ext cx="863039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sz="2000" dirty="0" smtClean="0"/>
              <a:t>Aynanın büyüklüğü arttıkça ya da küçüldükçe aynada gördüklerinizin</a:t>
            </a:r>
            <a:br>
              <a:rPr lang="tr-TR" sz="2000" dirty="0" smtClean="0"/>
            </a:br>
            <a:r>
              <a:rPr lang="tr-TR" sz="2000" dirty="0" smtClean="0"/>
              <a:t>    değişip değişmediği hakkında ne söyleyebilirsiniz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725595" y="6102792"/>
            <a:ext cx="2149363" cy="401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1998" y="3609526"/>
            <a:ext cx="881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Peki ya düz aynaya yakınlaşıp, uzaklaştığınızda kendi </a:t>
            </a:r>
            <a:r>
              <a:rPr lang="tr-TR" sz="2000" dirty="0" smtClean="0"/>
              <a:t>vücudunuzda görebildiğiniz  alan </a:t>
            </a:r>
            <a:r>
              <a:rPr lang="tr-TR" sz="2000" dirty="0"/>
              <a:t>hakkında ne söyleyebilirsiniz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81998" y="915331"/>
            <a:ext cx="881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D</a:t>
            </a:r>
            <a:r>
              <a:rPr lang="tr-TR" sz="2000" dirty="0" smtClean="0"/>
              <a:t>üz </a:t>
            </a:r>
            <a:r>
              <a:rPr lang="tr-TR" sz="2000" dirty="0"/>
              <a:t>aynaya yakınlaşıp, uzaklaştığınızda </a:t>
            </a:r>
            <a:r>
              <a:rPr lang="tr-TR" sz="2000" dirty="0" smtClean="0"/>
              <a:t>aynada gördüklerinizin değişip değişmediği </a:t>
            </a:r>
            <a:r>
              <a:rPr lang="tr-TR" sz="2000" dirty="0"/>
              <a:t>hakkında ne söyleyebilirsiniz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725596" y="1826226"/>
            <a:ext cx="2149363" cy="401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725596" y="3114594"/>
            <a:ext cx="2149363" cy="401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1999" y="2266522"/>
            <a:ext cx="900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sz="2000" dirty="0"/>
              <a:t>D</a:t>
            </a:r>
            <a:r>
              <a:rPr lang="tr-TR" sz="2000" dirty="0" smtClean="0"/>
              <a:t>üz aynanın önünde sağa ve sola doğru hareket ettiğinizde, aynada gördüklerinizin değişip değişmediği hakkında </a:t>
            </a:r>
            <a:r>
              <a:rPr lang="tr-TR" sz="2000" dirty="0"/>
              <a:t>ne söyleyebilirsiniz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6058" b="18623"/>
          <a:stretch/>
        </p:blipFill>
        <p:spPr>
          <a:xfrm>
            <a:off x="3725595" y="4558859"/>
            <a:ext cx="2149363" cy="40185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/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7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31" y="128113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231" y="889194"/>
            <a:ext cx="2441986" cy="4615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12800" b="1" dirty="0">
                <a:solidFill>
                  <a:srgbClr val="00B0F0"/>
                </a:solidFill>
              </a:rPr>
              <a:t>? </a:t>
            </a:r>
            <a:r>
              <a:rPr lang="tr-TR" sz="7200" dirty="0" smtClean="0"/>
              <a:t>Görüş Alanı Nedir?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231" y="1449034"/>
            <a:ext cx="73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Düzlem aynaya bakan gözlemcinin, aynada görebildiği alandır.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4231" y="2100603"/>
            <a:ext cx="790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Düzlem aynada, görüntüsü görülen bir cisim gözlemcinin </a:t>
            </a:r>
            <a:br>
              <a:rPr lang="tr-TR" dirty="0" smtClean="0"/>
            </a:br>
            <a:r>
              <a:rPr lang="tr-TR" dirty="0" smtClean="0"/>
              <a:t>görüş alanındadır.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4231" y="4924518"/>
            <a:ext cx="800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Bir gözlemci, görüş alanı içindeki her cismin görüntüsünü görebilir mi?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4231" y="5653566"/>
            <a:ext cx="8716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Eğer bir cisim başka bir cismin gönderdiği ışınları engellerse,dolasıyla engellenen bu cisminden yansıyan ışınlar gözlemciye ulaşamaz. Cisim görüş alanında olmasına rağmen, cismin görüntüsü oluşmaz.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4231" y="3076020"/>
            <a:ext cx="847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Bir cismin düz aynada görüntüsünün görülebilmesi için, cisim aynanın tam</a:t>
            </a:r>
            <a:r>
              <a:rPr lang="tr-TR" dirty="0"/>
              <a:t> </a:t>
            </a:r>
            <a:r>
              <a:rPr lang="tr-TR" dirty="0" smtClean="0"/>
              <a:t>önüne mi koyulmalıdır?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74231" y="4190662"/>
            <a:ext cx="94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cismin görüntüsünün düz aynada görülebilmesi için cismin mutlaka düz aynanın önünde,düz aynanın boyu ile sınırlı bölge içinde olması </a:t>
            </a:r>
            <a:r>
              <a:rPr lang="tr-TR" b="1" dirty="0" smtClean="0">
                <a:solidFill>
                  <a:srgbClr val="0070C0"/>
                </a:solidFill>
              </a:rPr>
              <a:t>gerekmez.</a:t>
            </a:r>
          </a:p>
        </p:txBody>
      </p:sp>
      <p:pic>
        <p:nvPicPr>
          <p:cNvPr id="1026" name="Picture 2" descr="http://www.fizikbilimi.gen.tr/wp-content/uploads/g%C3%B6r%C3%BC%C5%9F-alan%C4%B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3" b="1"/>
          <a:stretch/>
        </p:blipFill>
        <p:spPr bwMode="auto">
          <a:xfrm>
            <a:off x="9329389" y="1688746"/>
            <a:ext cx="2606211" cy="13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71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30" y="4361684"/>
            <a:ext cx="2610386" cy="22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02" y="1044585"/>
            <a:ext cx="2995714" cy="18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4231" y="743409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rgbClr val="0070C0"/>
                </a:solidFill>
              </a:rPr>
              <a:t>Görüş Alanı Nasıl Bulunur?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875" y="1507812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1. Yöntem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4231" y="477234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</a:t>
            </a:r>
            <a:r>
              <a:rPr lang="tr-TR" b="1" dirty="0" smtClean="0">
                <a:solidFill>
                  <a:srgbClr val="0070C0"/>
                </a:solidFill>
              </a:rPr>
              <a:t>. Yöntem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1" name="Resim 2"/>
          <p:cNvPicPr/>
          <p:nvPr/>
        </p:nvPicPr>
        <p:blipFill rotWithShape="1">
          <a:blip r:embed="rId5"/>
          <a:srcRect l="48279" t="36076" r="35746" b="37718"/>
          <a:stretch/>
        </p:blipFill>
        <p:spPr>
          <a:xfrm>
            <a:off x="4998792" y="2887473"/>
            <a:ext cx="2833963" cy="19420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64323" y="2021287"/>
            <a:ext cx="6702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I</a:t>
            </a:r>
            <a:r>
              <a:rPr lang="tr-TR" dirty="0" smtClean="0"/>
              <a:t>şınlar </a:t>
            </a:r>
            <a:r>
              <a:rPr lang="tr-TR" dirty="0"/>
              <a:t>gözün bulunduğu noktadan düz aynanın </a:t>
            </a:r>
            <a:r>
              <a:rPr lang="tr-TR" dirty="0" smtClean="0"/>
              <a:t>uç noktalarına </a:t>
            </a:r>
            <a:br>
              <a:rPr lang="tr-TR" dirty="0" smtClean="0"/>
            </a:br>
            <a:r>
              <a:rPr lang="tr-TR" dirty="0" smtClean="0"/>
              <a:t>gönderilerek </a:t>
            </a:r>
            <a:r>
              <a:rPr lang="tr-TR" dirty="0"/>
              <a:t>yansıması </a:t>
            </a:r>
            <a:r>
              <a:rPr lang="tr-TR" dirty="0" smtClean="0"/>
              <a:t>çizilir. Bu </a:t>
            </a:r>
            <a:r>
              <a:rPr lang="tr-TR" dirty="0"/>
              <a:t>ışınların sınırladığı </a:t>
            </a:r>
            <a:r>
              <a:rPr lang="tr-TR" dirty="0" smtClean="0"/>
              <a:t>bölge görüş alanıdır</a:t>
            </a:r>
            <a:r>
              <a:rPr lang="tr-T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4231" y="5377107"/>
            <a:ext cx="6650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</a:t>
            </a:r>
            <a:r>
              <a:rPr lang="tr-TR" dirty="0" smtClean="0"/>
              <a:t>özün </a:t>
            </a:r>
            <a:r>
              <a:rPr lang="tr-TR" dirty="0"/>
              <a:t>düz </a:t>
            </a:r>
            <a:r>
              <a:rPr lang="tr-TR" dirty="0" smtClean="0"/>
              <a:t>aynadaki sanal görüntüsünün yeri bulunur </a:t>
            </a:r>
            <a:r>
              <a:rPr lang="tr-TR" dirty="0"/>
              <a:t>ve bu noktadan aynanın kenarlarına cetvelle </a:t>
            </a:r>
            <a:r>
              <a:rPr lang="tr-TR" dirty="0" smtClean="0"/>
              <a:t>doğrular çizilir</a:t>
            </a:r>
            <a:r>
              <a:rPr lang="tr-TR" dirty="0"/>
              <a:t>. Aynanın önünde </a:t>
            </a:r>
            <a:r>
              <a:rPr lang="tr-TR" dirty="0" smtClean="0"/>
              <a:t>bu </a:t>
            </a:r>
            <a:r>
              <a:rPr lang="tr-TR" dirty="0"/>
              <a:t>doğruların sınırladığı alan aynanın </a:t>
            </a:r>
            <a:r>
              <a:rPr lang="tr-TR" dirty="0" smtClean="0"/>
              <a:t>görüş alanıdır</a:t>
            </a:r>
            <a:r>
              <a:rPr lang="tr-TR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4637" y="2212870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θ θ</a:t>
            </a:r>
            <a:endParaRPr lang="tr-TR" sz="1600" dirty="0"/>
          </a:p>
        </p:txBody>
      </p:sp>
      <p:sp>
        <p:nvSpPr>
          <p:cNvPr id="12" name="Rectangle 11"/>
          <p:cNvSpPr/>
          <p:nvPr/>
        </p:nvSpPr>
        <p:spPr>
          <a:xfrm>
            <a:off x="10827171" y="2058981"/>
            <a:ext cx="506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α α</a:t>
            </a:r>
            <a:endParaRPr lang="tr-TR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74231" y="50495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13" y="1297441"/>
            <a:ext cx="8536194" cy="453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B0F0"/>
                </a:solidFill>
              </a:rPr>
              <a:t>? </a:t>
            </a:r>
            <a:r>
              <a:rPr lang="tr-TR" sz="2100" dirty="0" smtClean="0"/>
              <a:t>Aynaya yakınlaşsak ya da uzaklaşsak görüş alanında değişim nasıl olur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08" y="5151962"/>
            <a:ext cx="1198941" cy="1420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986" y="5358924"/>
            <a:ext cx="868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SONUÇ: </a:t>
            </a:r>
            <a:r>
              <a:rPr lang="tr-TR" dirty="0" smtClean="0"/>
              <a:t>Görüş Alanı gözlemcinin aynaya göre konumuna bağlıdır.</a:t>
            </a:r>
            <a:br>
              <a:rPr lang="tr-TR" dirty="0" smtClean="0"/>
            </a:br>
            <a:r>
              <a:rPr lang="tr-TR" dirty="0" smtClean="0"/>
              <a:t>             Gözlemci ve ayna arasındaki mesafe azaldıkça, görüş alanı ________.</a:t>
            </a:r>
            <a:br>
              <a:rPr lang="tr-TR" dirty="0" smtClean="0"/>
            </a:br>
            <a:r>
              <a:rPr lang="tr-TR" dirty="0" smtClean="0"/>
              <a:t>                                                                     arttıkça, görüş alanı _________.</a:t>
            </a:r>
            <a:br>
              <a:rPr lang="tr-TR" dirty="0" smtClean="0"/>
            </a:br>
            <a:r>
              <a:rPr lang="tr-TR" dirty="0" smtClean="0"/>
              <a:t>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81590" y="5549384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879557" y="5902022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azalır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65897" y="6343688"/>
            <a:ext cx="30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TERS ORANTI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3" name="Picture 22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4900073" y="3161294"/>
            <a:ext cx="54669" cy="1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347984" y="3711240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73382" y="3695335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3" idx="0"/>
          </p:cNvCxnSpPr>
          <p:nvPr/>
        </p:nvCxnSpPr>
        <p:spPr>
          <a:xfrm>
            <a:off x="3629474" y="2018132"/>
            <a:ext cx="1297934" cy="114316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2"/>
          </p:cNvCxnSpPr>
          <p:nvPr/>
        </p:nvCxnSpPr>
        <p:spPr>
          <a:xfrm flipV="1">
            <a:off x="3479845" y="4320828"/>
            <a:ext cx="1447563" cy="101789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841307" y="3186500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652083" y="3276707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843002" y="2217586"/>
            <a:ext cx="2431128" cy="5714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40" idx="2"/>
          </p:cNvCxnSpPr>
          <p:nvPr/>
        </p:nvCxnSpPr>
        <p:spPr>
          <a:xfrm flipV="1">
            <a:off x="6532158" y="3875750"/>
            <a:ext cx="2769307" cy="52984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0" name="Picture 3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9274130" y="2716216"/>
            <a:ext cx="54669" cy="1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6169850" y="1861732"/>
            <a:ext cx="0" cy="3002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Görüş alanı nasıl değişir?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74231" y="743409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rgbClr val="0070C0"/>
                </a:solidFill>
              </a:rPr>
              <a:t>Görüş Alanı Nasıl Değişir?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74231" y="50495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31" name="Straight Arrow Connector 30"/>
          <p:cNvCxnSpPr>
            <a:stCxn id="24" idx="7"/>
            <a:endCxn id="23" idx="0"/>
          </p:cNvCxnSpPr>
          <p:nvPr/>
        </p:nvCxnSpPr>
        <p:spPr>
          <a:xfrm flipV="1">
            <a:off x="4471219" y="3161294"/>
            <a:ext cx="456189" cy="57636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5"/>
            <a:endCxn id="23" idx="2"/>
          </p:cNvCxnSpPr>
          <p:nvPr/>
        </p:nvCxnSpPr>
        <p:spPr>
          <a:xfrm>
            <a:off x="4471219" y="3865234"/>
            <a:ext cx="456189" cy="45559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956104" y="2871693"/>
            <a:ext cx="2318026" cy="40501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5"/>
            <a:endCxn id="40" idx="2"/>
          </p:cNvCxnSpPr>
          <p:nvPr/>
        </p:nvCxnSpPr>
        <p:spPr>
          <a:xfrm>
            <a:off x="6964542" y="3340494"/>
            <a:ext cx="2336923" cy="53525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5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231" y="1470373"/>
            <a:ext cx="8928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? </a:t>
            </a:r>
            <a:r>
              <a:rPr lang="tr-TR" dirty="0"/>
              <a:t>D</a:t>
            </a:r>
            <a:r>
              <a:rPr lang="tr-TR" dirty="0" smtClean="0"/>
              <a:t>üz aynanın önünde sağa ve sola doğru hareket ettiğinizde, görüş alanı hakkında ne söyleyebilirsiniz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1369" y="2373747"/>
            <a:ext cx="537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Aynada gördüklerimiz DEĞİŞİR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369" y="2990323"/>
            <a:ext cx="901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Görüş alanı DEĞİŞMEZ (tek bir düzlem üzerinde sağa ya da sola hareket ettiysek)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369" y="3606899"/>
            <a:ext cx="83849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Aynayı yakınlaştırıp yada uzaklaştığımızda kendi vücudumuzda gördüğümüz alan nasıl değişir?</a:t>
            </a:r>
            <a:br>
              <a:rPr lang="tr-TR" dirty="0" smtClean="0"/>
            </a:b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71369" y="4816649"/>
            <a:ext cx="29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DEĞİŞMEZ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369" y="5439833"/>
            <a:ext cx="893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durum, aynada oluşan görüntünün boyunun, görüntü nerde olursa olsun değişmemesiyle alakalıdır.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Görüş alanı nasıl değişir?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4231" y="743409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rgbClr val="0070C0"/>
                </a:solidFill>
              </a:rPr>
              <a:t>Görüş Alanı Nasıl Değişir?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74231" y="50495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524" y="1366955"/>
            <a:ext cx="86814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srgbClr val="00B0F0"/>
                </a:solidFill>
              </a:rPr>
              <a:t>? </a:t>
            </a:r>
            <a:r>
              <a:rPr lang="tr-TR" dirty="0" smtClean="0"/>
              <a:t>Aynanın büyüklüğü arttıkça yada küçüldükçe görüş alanında değişim nasıl olur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8524" y="5464829"/>
            <a:ext cx="6164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SONUÇ: </a:t>
            </a:r>
            <a:r>
              <a:rPr lang="tr-TR" dirty="0" smtClean="0"/>
              <a:t>Aynanın ebatı büyüdükçe, görüş alanı _________.</a:t>
            </a:r>
            <a:br>
              <a:rPr lang="tr-TR" dirty="0" smtClean="0"/>
            </a:br>
            <a:r>
              <a:rPr lang="tr-TR" dirty="0" smtClean="0"/>
              <a:t>                                  </a:t>
            </a:r>
            <a:r>
              <a:rPr lang="tr-TR" dirty="0"/>
              <a:t>k</a:t>
            </a:r>
            <a:r>
              <a:rPr lang="tr-TR" dirty="0" smtClean="0"/>
              <a:t>üçüldükçe, görüş alanı _________.</a:t>
            </a:r>
            <a:br>
              <a:rPr lang="tr-TR" dirty="0" smtClean="0"/>
            </a:br>
            <a:r>
              <a:rPr lang="tr-TR" dirty="0" smtClean="0"/>
              <a:t>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7357" y="5418663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7358" y="5741828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azalır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8028" y="6267527"/>
            <a:ext cx="307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DOĞRU </a:t>
            </a:r>
            <a:r>
              <a:rPr lang="tr-TR" b="1" dirty="0">
                <a:solidFill>
                  <a:srgbClr val="0070C0"/>
                </a:solidFill>
              </a:rPr>
              <a:t>ORANTI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9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3" t="68452" r="50000" b="9205"/>
          <a:stretch/>
        </p:blipFill>
        <p:spPr bwMode="auto">
          <a:xfrm>
            <a:off x="4300430" y="3064969"/>
            <a:ext cx="114453" cy="6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588104" y="3274775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0937" y="3277067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>
            <a:off x="3118524" y="2511664"/>
            <a:ext cx="1239133" cy="5533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2"/>
          </p:cNvCxnSpPr>
          <p:nvPr/>
        </p:nvCxnSpPr>
        <p:spPr>
          <a:xfrm flipV="1">
            <a:off x="3118524" y="3724351"/>
            <a:ext cx="1239133" cy="5533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 descr="http://www.fizik.net.tr/site/wp-content/uploads/2014/11/d2-1.png?ea25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20066" r="50000" b="9204"/>
          <a:stretch/>
        </p:blipFill>
        <p:spPr bwMode="auto">
          <a:xfrm>
            <a:off x="8009057" y="2436678"/>
            <a:ext cx="83262" cy="17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426340" y="3209499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51738" y="3193594"/>
            <a:ext cx="144379" cy="1804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4" idx="2"/>
          </p:cNvCxnSpPr>
          <p:nvPr/>
        </p:nvCxnSpPr>
        <p:spPr>
          <a:xfrm>
            <a:off x="7459235" y="1874786"/>
            <a:ext cx="538122" cy="6368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2"/>
          </p:cNvCxnSpPr>
          <p:nvPr/>
        </p:nvCxnSpPr>
        <p:spPr>
          <a:xfrm flipV="1">
            <a:off x="7267795" y="4202670"/>
            <a:ext cx="782893" cy="123189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Görüş alanı nasıl değişir?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74231" y="743409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rgbClr val="0070C0"/>
                </a:solidFill>
              </a:rPr>
              <a:t>Görüş Alanı Nasıl Değişir?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74231" y="50495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>
            <a:stCxn id="11" idx="6"/>
            <a:endCxn id="10" idx="0"/>
          </p:cNvCxnSpPr>
          <p:nvPr/>
        </p:nvCxnSpPr>
        <p:spPr>
          <a:xfrm flipV="1">
            <a:off x="3732483" y="3064969"/>
            <a:ext cx="625174" cy="30001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" idx="2"/>
          </p:cNvCxnSpPr>
          <p:nvPr/>
        </p:nvCxnSpPr>
        <p:spPr>
          <a:xfrm>
            <a:off x="3689469" y="3337439"/>
            <a:ext cx="668188" cy="38691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98529" y="2557830"/>
            <a:ext cx="453302" cy="74187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</p:cNvCxnSpPr>
          <p:nvPr/>
        </p:nvCxnSpPr>
        <p:spPr>
          <a:xfrm flipH="1" flipV="1">
            <a:off x="7525193" y="3299706"/>
            <a:ext cx="525495" cy="90296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047" y="1384235"/>
            <a:ext cx="8026673" cy="4451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Bakılan noktaya göre düz aynada gözün görebileceği alan değişir.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22" y="5606539"/>
            <a:ext cx="714256" cy="84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1363" y="5321845"/>
            <a:ext cx="790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SONUÇ OLARAK </a:t>
            </a:r>
            <a:r>
              <a:rPr lang="tr-TR" sz="2000" dirty="0" smtClean="0"/>
              <a:t>aynanın görüş alanı, </a:t>
            </a:r>
            <a:r>
              <a:rPr lang="tr-TR" sz="2000" u="sng" dirty="0" smtClean="0"/>
              <a:t>aynanın boyutlarına</a:t>
            </a:r>
            <a:r>
              <a:rPr lang="tr-TR" sz="2000" dirty="0" smtClean="0"/>
              <a:t>, </a:t>
            </a:r>
            <a:r>
              <a:rPr lang="tr-TR" sz="2000" u="sng" dirty="0" smtClean="0"/>
              <a:t>gözün aynaya uzaklığına </a:t>
            </a:r>
            <a:r>
              <a:rPr lang="tr-TR" sz="2000" dirty="0" smtClean="0"/>
              <a:t>ve </a:t>
            </a:r>
            <a:r>
              <a:rPr lang="tr-TR" sz="2000" u="sng" dirty="0" smtClean="0"/>
              <a:t>aynaya bakış noktasına </a:t>
            </a:r>
            <a:r>
              <a:rPr lang="tr-TR" sz="2000" dirty="0" smtClean="0"/>
              <a:t>göre değişir.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46" y="3293088"/>
            <a:ext cx="1596674" cy="16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9" y="3293088"/>
            <a:ext cx="1828904" cy="16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02" y="3300082"/>
            <a:ext cx="1695083" cy="16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942409" y="1857381"/>
            <a:ext cx="9024574" cy="119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Yukarıdaki ifade gözün aynaya uzaklığının görüş alanını değiştirmesini kastetmekle birlikte, kişi aynaya aynı mesafede olsa bile farklı noktalardan bakarsa da görüş alanının değiştiğini kastediyor.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Görüş alanı nasıl değişir?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74231" y="743409"/>
            <a:ext cx="7837816" cy="846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 smtClean="0">
                <a:solidFill>
                  <a:srgbClr val="0070C0"/>
                </a:solidFill>
              </a:rPr>
              <a:t>Görüş Alanı Nasıl Değişir?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74231" y="50495"/>
            <a:ext cx="6486628" cy="72696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Görüş Alanı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7290"/>
            <a:ext cx="10953090" cy="90871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Bugün neler öğreneceğiz?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Resim 2" descr="http://media.ykt.ru/upload/photo/2014/09/22/mini/zerkala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72" y="1924882"/>
            <a:ext cx="1950118" cy="285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5800" y="1695828"/>
            <a:ext cx="9668435" cy="41395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Geçen haftanın özeti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Düşünelim </a:t>
            </a:r>
            <a:r>
              <a:rPr lang="tr-TR" dirty="0">
                <a:sym typeface="Wingdings" panose="05000000000000000000" pitchFamily="2" charset="2"/>
              </a:rPr>
              <a:t>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Geçmişten günümüze aynalar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tr-TR" dirty="0" smtClean="0"/>
              <a:t>Video</a:t>
            </a:r>
            <a:r>
              <a:rPr lang="tr-TR" dirty="0"/>
              <a:t>: Düz aynaların yapımı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Aynalar Işığın </a:t>
            </a:r>
            <a:r>
              <a:rPr lang="tr-TR" dirty="0" smtClean="0"/>
              <a:t>ne kadarını yansıtır</a:t>
            </a:r>
            <a:r>
              <a:rPr lang="tr-TR" dirty="0"/>
              <a:t>?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Aktivite: Düz aynada görüntü çizimi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Aktivitenin sonuçları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Görüntü </a:t>
            </a:r>
            <a:r>
              <a:rPr lang="tr-TR" dirty="0" smtClean="0"/>
              <a:t>oluşumu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Aktivite: İsmimizin </a:t>
            </a:r>
            <a:r>
              <a:rPr lang="tr-TR" dirty="0" smtClean="0"/>
              <a:t>görüntüsü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Görüntü çizimleri 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Aktivite</a:t>
            </a:r>
            <a:r>
              <a:rPr lang="tr-TR" dirty="0"/>
              <a:t>: Görüş </a:t>
            </a:r>
            <a:r>
              <a:rPr lang="tr-TR" dirty="0" smtClean="0"/>
              <a:t>alanı değişimi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Görüş alanı 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Görüş alanı nasıl değişir?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Günlük hayattan örnekler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Açıklayalım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 smtClean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Dersin özeti</a:t>
            </a:r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  <a:p>
            <a:pPr indent="174625">
              <a:lnSpc>
                <a:spcPct val="1500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/>
              <a:t>Gelecek </a:t>
            </a:r>
            <a:r>
              <a:rPr lang="tr-TR" dirty="0"/>
              <a:t>ders: Küresel </a:t>
            </a:r>
            <a:r>
              <a:rPr lang="tr-TR" dirty="0" smtClean="0"/>
              <a:t>aynalar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30" y="4064396"/>
            <a:ext cx="1922405" cy="230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659" y="321658"/>
            <a:ext cx="7716203" cy="85071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Günlük Hayatımızda Düz Aynaların</a:t>
            </a:r>
            <a:r>
              <a:rPr lang="tr-TR" sz="3200" dirty="0">
                <a:solidFill>
                  <a:srgbClr val="0070C0"/>
                </a:solidFill>
              </a:rPr>
              <a:t> </a:t>
            </a:r>
            <a:r>
              <a:rPr lang="tr-TR" sz="3200" dirty="0" smtClean="0">
                <a:solidFill>
                  <a:srgbClr val="0070C0"/>
                </a:solidFill>
              </a:rPr>
              <a:t>Kullanımları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402" y="1770698"/>
            <a:ext cx="3169663" cy="42280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7200" dirty="0" smtClean="0"/>
          </a:p>
          <a:p>
            <a:r>
              <a:rPr lang="tr-TR" sz="7200" dirty="0" smtClean="0"/>
              <a:t>Periskop</a:t>
            </a:r>
            <a:br>
              <a:rPr lang="tr-TR" sz="7200" dirty="0" smtClean="0"/>
            </a:b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endParaRPr lang="tr-TR" sz="7200" dirty="0" smtClean="0"/>
          </a:p>
          <a:p>
            <a:r>
              <a:rPr lang="tr-TR" sz="7200" dirty="0" smtClean="0"/>
              <a:t>Tepegöz</a:t>
            </a:r>
            <a:br>
              <a:rPr lang="tr-TR" sz="7200" dirty="0" smtClean="0"/>
            </a:b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sz="7200" dirty="0" smtClean="0"/>
              <a:t/>
            </a:r>
            <a:br>
              <a:rPr lang="tr-TR" sz="7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232" y="5206817"/>
            <a:ext cx="1048736" cy="124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96" y="1785378"/>
            <a:ext cx="1637396" cy="1637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16" y="1539095"/>
            <a:ext cx="1442197" cy="2047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3517" r="56687" b="8087"/>
          <a:stretch/>
        </p:blipFill>
        <p:spPr>
          <a:xfrm>
            <a:off x="10794678" y="1711724"/>
            <a:ext cx="1328151" cy="178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7" t="4112" r="6292" b="57714"/>
          <a:stretch/>
        </p:blipFill>
        <p:spPr>
          <a:xfrm>
            <a:off x="8423000" y="1968694"/>
            <a:ext cx="1960108" cy="118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 flipV="1">
            <a:off x="2958659" y="3870064"/>
            <a:ext cx="9224309" cy="29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/>
                </a:solidFill>
              </a:rPr>
              <a:t>Açıklayalım </a:t>
            </a:r>
            <a:r>
              <a:rPr lang="tr-TR" sz="1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tx1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1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</a:t>
            </a: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Açıklayalım </a:t>
            </a:r>
            <a:r>
              <a:rPr lang="tr-T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tr-TR" sz="1400" dirty="0" smtClean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38756" y="156164"/>
            <a:ext cx="8704071" cy="927451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Bu kadın nasıl olur da havada asılı kalır?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1929" y="5674659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Haydi deneyelim </a:t>
            </a:r>
            <a:r>
              <a:rPr lang="tr-TR" sz="3200" dirty="0" smtClean="0">
                <a:sym typeface="Wingdings" panose="05000000000000000000" pitchFamily="2" charset="2"/>
              </a:rPr>
              <a:t></a:t>
            </a:r>
            <a:endParaRPr lang="tr-TR" sz="3200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8118" t="25428" r="49797" b="20440"/>
          <a:stretch/>
        </p:blipFill>
        <p:spPr>
          <a:xfrm>
            <a:off x="5351929" y="947949"/>
            <a:ext cx="3293392" cy="4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690" y="276540"/>
            <a:ext cx="6361275" cy="820271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Video: Burada ne oluyor?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</a:t>
            </a: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Açıklayalım </a:t>
            </a:r>
            <a:r>
              <a:rPr lang="tr-T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tr-TR" sz="1400" dirty="0" smtClean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0" y="1366679"/>
            <a:ext cx="988545" cy="967689"/>
          </a:xfrm>
          <a:prstGeom prst="rect">
            <a:avLst/>
          </a:prstGeom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62" y="1465000"/>
            <a:ext cx="6781777" cy="4253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091" y="2713970"/>
            <a:ext cx="2226118" cy="22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621" y="299616"/>
            <a:ext cx="7585050" cy="64360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Bugün Neler Öğrendik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71" y="224248"/>
            <a:ext cx="737896" cy="874397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44064" r="6469" b="-413"/>
          <a:stretch/>
        </p:blipFill>
        <p:spPr>
          <a:xfrm>
            <a:off x="3690433" y="1247399"/>
            <a:ext cx="2227320" cy="1862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2353" y="2857843"/>
            <a:ext cx="2261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Ayna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3" b="-1"/>
          <a:stretch/>
        </p:blipFill>
        <p:spPr>
          <a:xfrm>
            <a:off x="7280675" y="1400837"/>
            <a:ext cx="2676525" cy="1826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9182" y="2310161"/>
            <a:ext cx="77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Cisim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00030" y="2310161"/>
            <a:ext cx="137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Görüntüsü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Dersin </a:t>
            </a:r>
            <a:r>
              <a:rPr lang="tr-TR" sz="1400" dirty="0">
                <a:solidFill>
                  <a:srgbClr val="0070C0"/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pic>
        <p:nvPicPr>
          <p:cNvPr id="17" name="Resim 2"/>
          <p:cNvPicPr/>
          <p:nvPr/>
        </p:nvPicPr>
        <p:blipFill rotWithShape="1">
          <a:blip r:embed="rId6"/>
          <a:srcRect l="48279" t="36076" r="35746" b="37718"/>
          <a:stretch/>
        </p:blipFill>
        <p:spPr>
          <a:xfrm>
            <a:off x="7026358" y="3690483"/>
            <a:ext cx="3058936" cy="226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/>
          <a:stretch/>
        </p:blipFill>
        <p:spPr>
          <a:xfrm>
            <a:off x="3305902" y="3689143"/>
            <a:ext cx="3067211" cy="226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92" y="2657482"/>
            <a:ext cx="1293060" cy="155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93" y="4464259"/>
            <a:ext cx="1304499" cy="13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1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534" y="368719"/>
            <a:ext cx="6544235" cy="60919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34" y="1192177"/>
            <a:ext cx="8596668" cy="3880773"/>
          </a:xfrm>
        </p:spPr>
        <p:txBody>
          <a:bodyPr/>
          <a:lstStyle/>
          <a:p>
            <a:r>
              <a:rPr lang="tr-TR" dirty="0" smtClean="0"/>
              <a:t>1986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950" y="4811751"/>
            <a:ext cx="1431843" cy="1696715"/>
          </a:xfrm>
          <a:prstGeom prst="rect">
            <a:avLst/>
          </a:prstGeom>
        </p:spPr>
      </p:pic>
      <p:pic>
        <p:nvPicPr>
          <p:cNvPr id="7" name="Resim 6" descr="ÖSS Düzlem Ayna Çıkmış Soruları SORU NU: 36-4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b="7829"/>
          <a:stretch/>
        </p:blipFill>
        <p:spPr bwMode="auto">
          <a:xfrm>
            <a:off x="3704128" y="1897427"/>
            <a:ext cx="7376047" cy="397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6370820" y="4811751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44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644" y="1086428"/>
            <a:ext cx="8596668" cy="3880773"/>
          </a:xfrm>
        </p:spPr>
        <p:txBody>
          <a:bodyPr/>
          <a:lstStyle/>
          <a:p>
            <a:r>
              <a:rPr lang="tr-TR" dirty="0" smtClean="0"/>
              <a:t>1981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68888"/>
            <a:ext cx="1431843" cy="1696715"/>
          </a:xfrm>
          <a:prstGeom prst="rect">
            <a:avLst/>
          </a:prstGeom>
        </p:spPr>
      </p:pic>
      <p:pic>
        <p:nvPicPr>
          <p:cNvPr id="7" name="Resim 8" descr="ÖSS Düzlem Ayna Çıkmış Soruları SORU NU: 36-1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b="6469"/>
          <a:stretch/>
        </p:blipFill>
        <p:spPr bwMode="auto">
          <a:xfrm>
            <a:off x="3645723" y="1743412"/>
            <a:ext cx="7438804" cy="4176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3777522" y="5295902"/>
            <a:ext cx="344774" cy="295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3534" y="368719"/>
            <a:ext cx="6544235" cy="609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85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609" y="1198440"/>
            <a:ext cx="8596668" cy="3880773"/>
          </a:xfrm>
        </p:spPr>
        <p:txBody>
          <a:bodyPr/>
          <a:lstStyle/>
          <a:p>
            <a:r>
              <a:rPr lang="tr-TR" dirty="0" smtClean="0"/>
              <a:t>2004 ÖSS</a:t>
            </a:r>
            <a:endParaRPr lang="en-US" dirty="0"/>
          </a:p>
        </p:txBody>
      </p:sp>
      <p:pic>
        <p:nvPicPr>
          <p:cNvPr id="7" name="Resim 4" descr="ÖSS Düzlem Ayna Çıkmış Soruları SORU NU: 36-18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b="8264"/>
          <a:stretch/>
        </p:blipFill>
        <p:spPr bwMode="auto">
          <a:xfrm>
            <a:off x="3144609" y="1701664"/>
            <a:ext cx="8381118" cy="416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6" y="4797463"/>
            <a:ext cx="1431843" cy="16967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69764" y="5079213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3534" y="368719"/>
            <a:ext cx="6544235" cy="60919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1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5754" r="25830" b="24514"/>
          <a:stretch/>
        </p:blipFill>
        <p:spPr bwMode="auto">
          <a:xfrm>
            <a:off x="3101113" y="1732056"/>
            <a:ext cx="7829550" cy="436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5556" y="1352703"/>
            <a:ext cx="5863828" cy="3880773"/>
          </a:xfrm>
        </p:spPr>
        <p:txBody>
          <a:bodyPr/>
          <a:lstStyle/>
          <a:p>
            <a:r>
              <a:rPr lang="tr-TR" dirty="0" smtClean="0"/>
              <a:t>1997 ÖSS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83176"/>
            <a:ext cx="1431843" cy="16967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82649" y="4535792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3534" y="368719"/>
            <a:ext cx="6544235" cy="60919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20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757" y="1005498"/>
            <a:ext cx="2119989" cy="479218"/>
          </a:xfrm>
        </p:spPr>
        <p:txBody>
          <a:bodyPr/>
          <a:lstStyle/>
          <a:p>
            <a:r>
              <a:rPr lang="tr-TR" dirty="0" smtClean="0"/>
              <a:t>2007 ÖSS</a:t>
            </a:r>
            <a:endParaRPr lang="en-US" dirty="0"/>
          </a:p>
        </p:txBody>
      </p:sp>
      <p:pic>
        <p:nvPicPr>
          <p:cNvPr id="7" name="Resim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21765" r="41300" b="23380"/>
          <a:stretch/>
        </p:blipFill>
        <p:spPr bwMode="auto">
          <a:xfrm>
            <a:off x="3937087" y="1950859"/>
            <a:ext cx="7603979" cy="395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45618"/>
            <a:ext cx="1431843" cy="169671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7087" y="5660563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534" y="368719"/>
            <a:ext cx="6544235" cy="60919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59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34" y="1034579"/>
            <a:ext cx="8596668" cy="3880773"/>
          </a:xfrm>
        </p:spPr>
        <p:txBody>
          <a:bodyPr/>
          <a:lstStyle/>
          <a:p>
            <a:r>
              <a:rPr lang="tr-TR" dirty="0" smtClean="0"/>
              <a:t>1984 ÖSS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3" y="4783176"/>
            <a:ext cx="1431843" cy="1696715"/>
          </a:xfrm>
          <a:prstGeom prst="rect">
            <a:avLst/>
          </a:prstGeom>
        </p:spPr>
      </p:pic>
      <p:pic>
        <p:nvPicPr>
          <p:cNvPr id="7" name="Resim 7" descr="ÖSS Düzlem Ayna Çıkmış Soruları SORU NU: 36-2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b="8811"/>
          <a:stretch/>
        </p:blipFill>
        <p:spPr bwMode="auto">
          <a:xfrm>
            <a:off x="3522509" y="1636517"/>
            <a:ext cx="7408154" cy="42414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4871804" y="5383186"/>
            <a:ext cx="509665" cy="49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3534" y="368719"/>
            <a:ext cx="6544235" cy="60919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Soru Çözümü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Dersin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</a:rPr>
              <a:t>Soru </a:t>
            </a:r>
            <a:r>
              <a:rPr lang="tr-TR" sz="1400" dirty="0">
                <a:solidFill>
                  <a:srgbClr val="0070C0"/>
                </a:solidFill>
              </a:rPr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0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Resim" descr="ışık-nasıl-yayılı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51" y="3256127"/>
            <a:ext cx="2562725" cy="142422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8644" y="208499"/>
            <a:ext cx="8472518" cy="100013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Geçen Haftanın Özeti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Düşünelim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/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90047" y="1235021"/>
            <a:ext cx="3406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Bir doğru boyunca yayılır.</a:t>
            </a: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Her yönde yayılır.</a:t>
            </a: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Işın çizgileriyle gösterilir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7 İçerik Yer Tutucusu" descr="isigin-dogrusal-yayildigini-gosteren-deney-1_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90047" y="1602636"/>
            <a:ext cx="3148607" cy="1062655"/>
          </a:xfrm>
        </p:spPr>
      </p:pic>
      <p:pic>
        <p:nvPicPr>
          <p:cNvPr id="14" name="4 Resim" descr="imadge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746" y="1391936"/>
            <a:ext cx="4112916" cy="1458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28126" y="2964008"/>
            <a:ext cx="4563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Gelme açısı yansıma açısına eşittir.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θ</a:t>
            </a:r>
            <a:r>
              <a:rPr lang="tr-TR" dirty="0">
                <a:latin typeface="Calibri" pitchFamily="34" charset="0"/>
                <a:cs typeface="Calibri" pitchFamily="34" charset="0"/>
              </a:rPr>
              <a:t> =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β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tr-TR" dirty="0">
                <a:latin typeface="Calibri" pitchFamily="34" charset="0"/>
                <a:cs typeface="Calibri" pitchFamily="34" charset="0"/>
              </a:rPr>
              <a:t>Gelen ışın yansıyan ışın ve normal aynı düzlemdedir.</a:t>
            </a:r>
          </a:p>
        </p:txBody>
      </p:sp>
      <p:pic>
        <p:nvPicPr>
          <p:cNvPr id="15" name="6 İçerik Yer Tutucusu" descr="soru_152.jpg"/>
          <p:cNvPicPr>
            <a:picLocks noChangeAspect="1"/>
          </p:cNvPicPr>
          <p:nvPr/>
        </p:nvPicPr>
        <p:blipFill>
          <a:blip r:embed="rId6"/>
          <a:srcRect r="49652" b="173"/>
          <a:stretch>
            <a:fillRect/>
          </a:stretch>
        </p:blipFill>
        <p:spPr>
          <a:xfrm>
            <a:off x="7254903" y="4076492"/>
            <a:ext cx="2080436" cy="1434783"/>
          </a:xfrm>
          <a:prstGeom prst="rect">
            <a:avLst/>
          </a:prstGeom>
        </p:spPr>
      </p:pic>
      <p:pic>
        <p:nvPicPr>
          <p:cNvPr id="16" name="3 İçerik Yer Tutucusu" descr="soru_152.jpg"/>
          <p:cNvPicPr>
            <a:picLocks noChangeAspect="1"/>
          </p:cNvPicPr>
          <p:nvPr/>
        </p:nvPicPr>
        <p:blipFill>
          <a:blip r:embed="rId6"/>
          <a:srcRect l="50223" t="-3209" b="-2679"/>
          <a:stretch>
            <a:fillRect/>
          </a:stretch>
        </p:blipFill>
        <p:spPr>
          <a:xfrm>
            <a:off x="9628094" y="4001990"/>
            <a:ext cx="1863068" cy="1378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4877" y="5700429"/>
            <a:ext cx="450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Dağınık yansımada da tüm ışınlar yansıma kanunlarına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uyarlar!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6 Resim" descr="d4ac571e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9851" y="5271187"/>
            <a:ext cx="1506152" cy="1129613"/>
          </a:xfrm>
          <a:prstGeom prst="rect">
            <a:avLst/>
          </a:prstGeom>
        </p:spPr>
      </p:pic>
      <p:pic>
        <p:nvPicPr>
          <p:cNvPr id="18" name="3 Resim" descr="aynadayansim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341" y="5271187"/>
            <a:ext cx="1646364" cy="10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550" y="160338"/>
            <a:ext cx="9325883" cy="173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720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DÜZ AYNALAR</a:t>
            </a:r>
            <a:endParaRPr lang="en-US" sz="7200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6525" y="2038862"/>
            <a:ext cx="10853488" cy="387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tr-TR" dirty="0" smtClean="0"/>
              <a:t>10.4.4.1. Düz aynada görüntü oluşumunu çizerek açıklar.</a:t>
            </a:r>
          </a:p>
          <a:p>
            <a:pPr marL="357188" indent="-357188">
              <a:buNone/>
            </a:pPr>
            <a:r>
              <a:rPr lang="tr-TR" dirty="0" smtClean="0"/>
              <a:t>a. Öğrencilerin yansıma kanunlarından yararlanarak düz aynada görüntü oluşumunu ölçekli çizimle göstermeleri sağlanır.</a:t>
            </a:r>
          </a:p>
          <a:p>
            <a:pPr marL="357188" indent="-357188">
              <a:buNone/>
            </a:pPr>
            <a:r>
              <a:rPr lang="tr-TR" dirty="0" smtClean="0"/>
              <a:t>b. Düz aynada görüntü özelliklerini farklı görüntüler üzerinden analiz eder.</a:t>
            </a:r>
          </a:p>
          <a:p>
            <a:pPr marL="357188" indent="-357188">
              <a:buNone/>
            </a:pPr>
            <a:r>
              <a:rPr lang="tr-TR" dirty="0" smtClean="0"/>
              <a:t>c. Öğrencilerin cismin doğrudan görülmesi ile düz aynadaki görüntüsünü   (sanal görüntü) karşılaştırmaları sağlanır.</a:t>
            </a:r>
          </a:p>
          <a:p>
            <a:pPr marL="357188" indent="-357188">
              <a:buNone/>
            </a:pPr>
            <a:r>
              <a:rPr lang="tr-TR" dirty="0" smtClean="0"/>
              <a:t>ç. Kesişen ayna, hareketli ayna ve hareketli cisim problemlerine girilmez.</a:t>
            </a:r>
          </a:p>
          <a:p>
            <a:pPr marL="357188" indent="-357188">
              <a:buNone/>
            </a:pPr>
            <a:r>
              <a:rPr lang="tr-TR" dirty="0" smtClean="0"/>
              <a:t>d. Öğrencilerin deney yaparak ve simülasyonlar kullanarak görüş alanına etki eden değişkenlerle ilgili çıkarımlar yapmaları sağlanır.</a:t>
            </a:r>
            <a:br>
              <a:rPr lang="tr-T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morphosis-anamorphic-cylinder-art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06" y="1199626"/>
            <a:ext cx="7377926" cy="4437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469" y="-215047"/>
            <a:ext cx="9990683" cy="13208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Gelecek Ders: Küresel Aynalar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0706" y="6093959"/>
            <a:ext cx="803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/>
                <a:ea typeface="Calibri"/>
                <a:cs typeface="Times New Roman"/>
              </a:rPr>
              <a:t>http</a:t>
            </a:r>
            <a:r>
              <a:rPr lang="tr-TR" b="1" dirty="0">
                <a:latin typeface="Calibri"/>
                <a:ea typeface="Calibri"/>
                <a:cs typeface="Times New Roman"/>
              </a:rPr>
              <a:t>://www.demilked.com/anamorphosis-anamorphic-cylinder-art/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bg1">
                    <a:lumMod val="75000"/>
                  </a:schemeClr>
                </a:solidFill>
              </a:rPr>
              <a:t>Görüş alanı nasıl değişir?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Açıklayalım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Dersin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Soru 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>
                <a:solidFill>
                  <a:srgbClr val="0070C0"/>
                </a:solidFill>
              </a:rPr>
              <a:t>Gelecek ders: Küresel aynalar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70" y="554292"/>
            <a:ext cx="7339635" cy="112659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KÜRESEL AYNALAR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99" y="1851001"/>
            <a:ext cx="110027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076325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tabLst>
                <a:tab pos="1344613" algn="l"/>
              </a:tabLst>
            </a:pPr>
            <a:r>
              <a:rPr lang="en-US" sz="2000" dirty="0"/>
              <a:t>10.4.5.1. </a:t>
            </a:r>
            <a:r>
              <a:rPr lang="en-US" sz="2000" dirty="0" err="1"/>
              <a:t>Küresel</a:t>
            </a:r>
            <a:r>
              <a:rPr lang="en-US" sz="2000" dirty="0"/>
              <a:t> </a:t>
            </a:r>
            <a:r>
              <a:rPr lang="en-US" sz="2000" dirty="0" err="1"/>
              <a:t>aynalarda</a:t>
            </a:r>
            <a:r>
              <a:rPr lang="en-US" sz="2000" dirty="0"/>
              <a:t> </a:t>
            </a:r>
            <a:r>
              <a:rPr lang="en-US" sz="2000" dirty="0" err="1"/>
              <a:t>odak</a:t>
            </a:r>
            <a:r>
              <a:rPr lang="en-US" sz="2000" dirty="0"/>
              <a:t> </a:t>
            </a:r>
            <a:r>
              <a:rPr lang="en-US" sz="2000" dirty="0" err="1"/>
              <a:t>noktası</a:t>
            </a:r>
            <a:r>
              <a:rPr lang="en-US" sz="2000" dirty="0"/>
              <a:t>, </a:t>
            </a:r>
            <a:r>
              <a:rPr lang="en-US" sz="2000" dirty="0" err="1"/>
              <a:t>merkez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tepe</a:t>
            </a:r>
            <a:r>
              <a:rPr lang="en-US" sz="2000" dirty="0"/>
              <a:t> </a:t>
            </a:r>
            <a:r>
              <a:rPr lang="en-US" sz="2000" dirty="0" err="1"/>
              <a:t>noktasını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tr-TR" sz="2000" dirty="0"/>
              <a:t>  </a:t>
            </a:r>
            <a:r>
              <a:rPr lang="en-US" sz="2000" dirty="0"/>
              <a:t>özel </a:t>
            </a:r>
            <a:r>
              <a:rPr lang="en-US" sz="2000" dirty="0" err="1"/>
              <a:t>ışınları</a:t>
            </a:r>
            <a:r>
              <a:rPr lang="tr-TR" sz="2000" dirty="0"/>
              <a:t> </a:t>
            </a:r>
            <a:r>
              <a:rPr lang="en-US" sz="2000" dirty="0" err="1"/>
              <a:t>çizer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görüntünün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en-US" sz="2000" dirty="0" err="1"/>
              <a:t>hakkında</a:t>
            </a:r>
            <a:r>
              <a:rPr lang="en-US" sz="2000" dirty="0"/>
              <a:t> </a:t>
            </a:r>
            <a:r>
              <a:rPr lang="en-US" sz="2000" dirty="0" err="1"/>
              <a:t>çıkarımlar</a:t>
            </a:r>
            <a:r>
              <a:rPr lang="en-US" sz="2000" dirty="0"/>
              <a:t> </a:t>
            </a:r>
            <a:r>
              <a:rPr lang="en-US" sz="2000" dirty="0" err="1"/>
              <a:t>yapar</a:t>
            </a:r>
            <a:r>
              <a:rPr lang="en-US" sz="2000" dirty="0"/>
              <a:t>.</a:t>
            </a:r>
            <a:r>
              <a:rPr lang="tr-TR" sz="2000" dirty="0"/>
              <a:t/>
            </a:r>
            <a:br>
              <a:rPr lang="tr-TR" sz="2000" dirty="0"/>
            </a:br>
            <a:endParaRPr lang="en-US" sz="2000" dirty="0"/>
          </a:p>
          <a:p>
            <a:pPr marL="712788" indent="-3492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a. </a:t>
            </a:r>
            <a:r>
              <a:rPr lang="en-US" sz="2000" dirty="0" err="1"/>
              <a:t>Öğrencilerin</a:t>
            </a:r>
            <a:r>
              <a:rPr lang="en-US" sz="2000" dirty="0"/>
              <a:t> özel </a:t>
            </a:r>
            <a:r>
              <a:rPr lang="en-US" sz="2000" dirty="0" err="1"/>
              <a:t>ışınların</a:t>
            </a:r>
            <a:r>
              <a:rPr lang="en-US" sz="2000" dirty="0"/>
              <a:t> </a:t>
            </a:r>
            <a:r>
              <a:rPr lang="en-US" sz="2000" dirty="0" err="1"/>
              <a:t>kullanılma</a:t>
            </a:r>
            <a:r>
              <a:rPr lang="en-US" sz="2000" dirty="0"/>
              <a:t> </a:t>
            </a:r>
            <a:r>
              <a:rPr lang="en-US" sz="2000" dirty="0" err="1"/>
              <a:t>sebepleri</a:t>
            </a:r>
            <a:r>
              <a:rPr lang="en-US" sz="2000" dirty="0"/>
              <a:t> </a:t>
            </a:r>
            <a:r>
              <a:rPr lang="en-US" sz="2000" dirty="0" err="1"/>
              <a:t>açıklamaları</a:t>
            </a:r>
            <a:r>
              <a:rPr lang="en-US" sz="2000" dirty="0"/>
              <a:t> </a:t>
            </a:r>
            <a:r>
              <a:rPr lang="en-US" sz="2000" dirty="0" err="1"/>
              <a:t>sağlanır</a:t>
            </a:r>
            <a:r>
              <a:rPr lang="en-US" sz="2000" dirty="0"/>
              <a:t>.</a:t>
            </a:r>
          </a:p>
          <a:p>
            <a:pPr marL="712788" indent="-3492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b. </a:t>
            </a:r>
            <a:r>
              <a:rPr lang="en-US" sz="2000" dirty="0" err="1"/>
              <a:t>Öğrencilerin</a:t>
            </a:r>
            <a:r>
              <a:rPr lang="en-US" sz="2000" dirty="0"/>
              <a:t> özel </a:t>
            </a:r>
            <a:r>
              <a:rPr lang="en-US" sz="2000" dirty="0" err="1"/>
              <a:t>ışınlardan</a:t>
            </a:r>
            <a:r>
              <a:rPr lang="en-US" sz="2000" dirty="0"/>
              <a:t> </a:t>
            </a:r>
            <a:r>
              <a:rPr lang="en-US" sz="2000" dirty="0" err="1"/>
              <a:t>faydalanarak</a:t>
            </a:r>
            <a:r>
              <a:rPr lang="en-US" sz="2000" dirty="0"/>
              <a:t>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oluşturmaları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oluşan</a:t>
            </a:r>
            <a:r>
              <a:rPr lang="en-US" sz="2000" dirty="0"/>
              <a:t> </a:t>
            </a:r>
            <a:r>
              <a:rPr lang="en-US" sz="2000" dirty="0" err="1"/>
              <a:t>görüntünün</a:t>
            </a:r>
            <a:r>
              <a:rPr lang="tr-TR" sz="2000" dirty="0"/>
              <a:t> </a:t>
            </a:r>
            <a:r>
              <a:rPr lang="en-US" sz="2000" dirty="0" err="1"/>
              <a:t>özelliklerini</a:t>
            </a:r>
            <a:r>
              <a:rPr lang="en-US" sz="2000" dirty="0"/>
              <a:t> </a:t>
            </a:r>
            <a:r>
              <a:rPr lang="en-US" sz="2000" dirty="0" err="1"/>
              <a:t>yorumlamaları</a:t>
            </a:r>
            <a:r>
              <a:rPr lang="en-US" sz="2000" dirty="0"/>
              <a:t> </a:t>
            </a:r>
            <a:r>
              <a:rPr lang="en-US" sz="2000" dirty="0" err="1"/>
              <a:t>sağlanır</a:t>
            </a:r>
            <a:r>
              <a:rPr lang="en-US" sz="2000" dirty="0"/>
              <a:t>.</a:t>
            </a:r>
          </a:p>
          <a:p>
            <a:pPr marL="712788" indent="-3492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c. </a:t>
            </a:r>
            <a:r>
              <a:rPr lang="en-US" sz="2000" dirty="0" err="1"/>
              <a:t>Gerçek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sanal</a:t>
            </a:r>
            <a:r>
              <a:rPr lang="en-US" sz="2000" dirty="0"/>
              <a:t>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farklar</a:t>
            </a:r>
            <a:r>
              <a:rPr lang="en-US" sz="2000" dirty="0"/>
              <a:t> </a:t>
            </a:r>
            <a:r>
              <a:rPr lang="en-US" sz="2000" dirty="0" err="1"/>
              <a:t>vurgulanır</a:t>
            </a:r>
            <a:r>
              <a:rPr lang="en-US" sz="2000" dirty="0"/>
              <a:t>.</a:t>
            </a:r>
          </a:p>
          <a:p>
            <a:pPr marL="712788" indent="-3492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ç. </a:t>
            </a:r>
            <a:r>
              <a:rPr lang="en-US" sz="2000" dirty="0" err="1"/>
              <a:t>Öğrencilerin</a:t>
            </a:r>
            <a:r>
              <a:rPr lang="en-US" sz="2000" dirty="0"/>
              <a:t> </a:t>
            </a:r>
            <a:r>
              <a:rPr lang="en-US" sz="2000" dirty="0" err="1"/>
              <a:t>günlük</a:t>
            </a:r>
            <a:r>
              <a:rPr lang="en-US" sz="2000" dirty="0"/>
              <a:t> </a:t>
            </a:r>
            <a:r>
              <a:rPr lang="en-US" sz="2000" dirty="0" err="1"/>
              <a:t>hayatta</a:t>
            </a:r>
            <a:r>
              <a:rPr lang="en-US" sz="2000" dirty="0"/>
              <a:t> </a:t>
            </a:r>
            <a:r>
              <a:rPr lang="en-US" sz="2000" dirty="0" err="1"/>
              <a:t>karşılaştıkları</a:t>
            </a:r>
            <a:r>
              <a:rPr lang="en-US" sz="2000" dirty="0"/>
              <a:t> </a:t>
            </a:r>
            <a:r>
              <a:rPr lang="en-US" sz="2000" dirty="0" err="1"/>
              <a:t>küresel</a:t>
            </a:r>
            <a:r>
              <a:rPr lang="en-US" sz="2000" dirty="0"/>
              <a:t> </a:t>
            </a:r>
            <a:r>
              <a:rPr lang="en-US" sz="2000" dirty="0" err="1"/>
              <a:t>ayna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davranan</a:t>
            </a:r>
            <a:r>
              <a:rPr lang="en-US" sz="2000" dirty="0"/>
              <a:t> </a:t>
            </a:r>
            <a:r>
              <a:rPr lang="en-US" sz="2000" dirty="0" err="1"/>
              <a:t>maddelere</a:t>
            </a:r>
            <a:r>
              <a:rPr lang="tr-TR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cisimlere</a:t>
            </a:r>
            <a:r>
              <a:rPr lang="en-US" sz="2000" dirty="0"/>
              <a:t> </a:t>
            </a:r>
            <a:r>
              <a:rPr lang="en-US" sz="2000" dirty="0" err="1"/>
              <a:t>örnekler</a:t>
            </a:r>
            <a:r>
              <a:rPr lang="en-US" sz="2000" dirty="0"/>
              <a:t> </a:t>
            </a:r>
            <a:r>
              <a:rPr lang="en-US" sz="2000" dirty="0" err="1"/>
              <a:t>vermeleri</a:t>
            </a:r>
            <a:r>
              <a:rPr lang="en-US" sz="2000" dirty="0"/>
              <a:t> </a:t>
            </a:r>
            <a:r>
              <a:rPr lang="en-US" sz="2000" dirty="0" err="1"/>
              <a:t>sağlanır</a:t>
            </a:r>
            <a:r>
              <a:rPr lang="en-US" sz="2000" dirty="0"/>
              <a:t>.</a:t>
            </a:r>
          </a:p>
          <a:p>
            <a:pPr marL="712788" indent="-34925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d. </a:t>
            </a:r>
            <a:r>
              <a:rPr lang="en-US" sz="2000" dirty="0" err="1"/>
              <a:t>Küresel</a:t>
            </a:r>
            <a:r>
              <a:rPr lang="en-US" sz="2000" dirty="0"/>
              <a:t> </a:t>
            </a:r>
            <a:r>
              <a:rPr lang="en-US" sz="2000" dirty="0" err="1"/>
              <a:t>aynalarda</a:t>
            </a:r>
            <a:r>
              <a:rPr lang="en-US" sz="2000" dirty="0"/>
              <a:t> </a:t>
            </a:r>
            <a:r>
              <a:rPr lang="en-US" sz="2000" dirty="0" err="1"/>
              <a:t>görüntünün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matematiksel</a:t>
            </a:r>
            <a:r>
              <a:rPr lang="en-US" sz="2000" dirty="0"/>
              <a:t> </a:t>
            </a:r>
            <a:r>
              <a:rPr lang="en-US" sz="2000" dirty="0" err="1"/>
              <a:t>işlemlere</a:t>
            </a:r>
            <a:r>
              <a:rPr lang="en-US" sz="2000" dirty="0"/>
              <a:t> </a:t>
            </a:r>
            <a:r>
              <a:rPr lang="tr-TR" sz="2000" dirty="0"/>
              <a:t> </a:t>
            </a:r>
            <a:r>
              <a:rPr lang="en-US" sz="2000" dirty="0" err="1"/>
              <a:t>girilmez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9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35" y="2247105"/>
            <a:ext cx="6523567" cy="1320800"/>
          </a:xfrm>
        </p:spPr>
        <p:txBody>
          <a:bodyPr>
            <a:noAutofit/>
          </a:bodyPr>
          <a:lstStyle/>
          <a:p>
            <a:r>
              <a:rPr lang="tr-TR" sz="6000" dirty="0"/>
              <a:t> </a:t>
            </a:r>
            <a:r>
              <a:rPr lang="tr-TR" sz="6000" dirty="0" smtClean="0"/>
              <a:t>   Teşekkürler</a:t>
            </a:r>
            <a:endParaRPr lang="en-US" sz="6000" dirty="0"/>
          </a:p>
        </p:txBody>
      </p:sp>
      <p:pic>
        <p:nvPicPr>
          <p:cNvPr id="1026" name="Picture 2" descr="C:\Users\PC\Desktop\g_len_y_z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7" y="1050130"/>
            <a:ext cx="4411220" cy="4013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1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756" y="156164"/>
            <a:ext cx="8704071" cy="927451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Bu kadın nasıl olur da havada asılı kalır?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Düşünelim </a:t>
            </a:r>
            <a:r>
              <a:rPr lang="tr-TR" sz="14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/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111749" y="6342098"/>
            <a:ext cx="532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https://www.youtube.com/watch?v=9fKYqvPN1zs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10" y="1083615"/>
            <a:ext cx="988545" cy="967689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8118" t="25428" r="49797" b="20440"/>
          <a:stretch/>
        </p:blipFill>
        <p:spPr>
          <a:xfrm>
            <a:off x="4882992" y="1083615"/>
            <a:ext cx="3551881" cy="48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690" y="212300"/>
            <a:ext cx="6859415" cy="62007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Video: Burada ne oluyor?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0" y="1366679"/>
            <a:ext cx="988545" cy="9676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Düşünelim </a:t>
            </a:r>
            <a:r>
              <a:rPr lang="tr-TR" sz="14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rgbClr val="0070C0"/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/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262" y="1465000"/>
            <a:ext cx="6781777" cy="4253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7658" y="6234970"/>
            <a:ext cx="8933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http://www.milliyet.com.tr/Milliyet-Tv/nevidyo/video-izle/Ayna-numarasi-sizi-saskina-cevirecek--shheSaqUZktT.html</a:t>
            </a:r>
          </a:p>
        </p:txBody>
      </p:sp>
    </p:spTree>
    <p:extLst>
      <p:ext uri="{BB962C8B-B14F-4D97-AF65-F5344CB8AC3E}">
        <p14:creationId xmlns:p14="http://schemas.microsoft.com/office/powerpoint/2010/main" val="18178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83" y="286868"/>
            <a:ext cx="9885187" cy="63644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70C0"/>
                </a:solidFill>
              </a:rPr>
              <a:t>Geçmişten Günümüze Aynalar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42" y="5568843"/>
            <a:ext cx="807080" cy="956379"/>
          </a:xfrm>
          <a:prstGeom prst="rect">
            <a:avLst/>
          </a:prstGeom>
        </p:spPr>
      </p:pic>
      <p:pic>
        <p:nvPicPr>
          <p:cNvPr id="8" name="Picture 2" descr="http://www.bible-history.com/sketches/ancient/bronze-mirr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48" y="3139139"/>
            <a:ext cx="1645906" cy="155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48" y="1290820"/>
            <a:ext cx="1623201" cy="149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55051" y="2309468"/>
            <a:ext cx="665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Türkiye’de 6000 yıl öncesine ait volkanik cam taşından yapılma aynalar bulunmuştur.</a:t>
            </a:r>
            <a:endParaRPr lang="tr-T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68183" y="3315041"/>
            <a:ext cx="6755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Eski Mısırlılar, Romalılar ve Yunanlılar bakır, bronz, gümüş gibi metalleri olabildiğince düzleştirip, parlatarak aynalar yapmışlar. Eski Mısırlılar, mezarlıklarını aydınlatmak için bu aynaları kullanmışlar.</a:t>
            </a:r>
            <a:endParaRPr lang="tr-T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68183" y="1393027"/>
            <a:ext cx="678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Su yüzeyleri, cilalanmış taşlar (volkanik cam taşı gibi) ayna amacıyla kullanılmış.</a:t>
            </a:r>
            <a:endParaRPr lang="en-US" sz="20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rgbClr val="0070C0"/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6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88" y="5303228"/>
            <a:ext cx="988545" cy="967689"/>
          </a:xfrm>
        </p:spPr>
      </p:pic>
      <p:sp>
        <p:nvSpPr>
          <p:cNvPr id="6" name="TextBox 5"/>
          <p:cNvSpPr txBox="1"/>
          <p:nvPr/>
        </p:nvSpPr>
        <p:spPr>
          <a:xfrm>
            <a:off x="3258188" y="6340556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>
                <a:hlinkClick r:id="rId4"/>
              </a:rPr>
              <a:t>https://www.youtube.com/watch?v=joTan70WLYU</a:t>
            </a:r>
            <a:r>
              <a:rPr lang="tr-TR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42" y="5568843"/>
            <a:ext cx="807080" cy="956379"/>
          </a:xfrm>
          <a:prstGeom prst="rect">
            <a:avLst/>
          </a:prstGeom>
        </p:spPr>
      </p:pic>
      <p:pic>
        <p:nvPicPr>
          <p:cNvPr id="9" name="Picture 4" descr="http://www.mirrorhistory.com/images/14/mirror-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19" y="1117992"/>
            <a:ext cx="1646957" cy="2597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61484" y="5568843"/>
            <a:ext cx="36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Düz Aynalar Nasıl Yapılır?</a:t>
            </a:r>
            <a:endParaRPr lang="tr-T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76036" y="3910150"/>
            <a:ext cx="690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İlk modern ayna, Alman kimyacı Justus von Liebig 1835’ te bu tekniği gümüşle kullanmasıyla ortaya çıktı. Günümüzde de aynalar daha çok gümüş ve alüminyum kullanılarak üretiliyor.</a:t>
            </a:r>
            <a:endParaRPr lang="tr-T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76036" y="1912971"/>
            <a:ext cx="69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Cam kullanımı duyulunca Mısır, Galya, Almanya ve Asya’ da bu teknik yaygınlaşmış.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76036" y="2699803"/>
            <a:ext cx="690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Venedik’ te cam teneke-bakır amalgamı ile kaplanarak yeni bir yöntem bulundu. 16.yy da Venedik ayna ticaretini elinde bulunduruyordu.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rgbClr val="0070C0"/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68183" y="286868"/>
            <a:ext cx="9885187" cy="63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70C0"/>
                </a:solidFill>
              </a:rPr>
              <a:t>Geçmişten Günümüze Aynalar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6036" y="1040827"/>
            <a:ext cx="69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MS. ilk yüzyılda, ayna yapımında ilk defa camın kullanıldığı yer Sayda ( günümüzde Lübnan’da) olarak biliniyor.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4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7" y="246050"/>
            <a:ext cx="8349916" cy="69059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Aynalar Işığı Ne kadarını Yansıtır ?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597" y="1241683"/>
            <a:ext cx="8011462" cy="10354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Aynaları sırlarken kullanılan metallere göre aynaya gelen ışınların ne kadarının yansıdığı değişir.</a:t>
            </a:r>
            <a:endParaRPr lang="tr-T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" y="-6654"/>
            <a:ext cx="2906975" cy="6864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tr-TR" sz="800" b="1" u="sng" dirty="0" smtClean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b="1" u="sng" dirty="0" smtClean="0"/>
              <a:t>DÜZ AYNALAR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800" b="1" u="sng" dirty="0" smtClean="0"/>
              <a:t> 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Düşünelim </a:t>
            </a:r>
            <a:r>
              <a:rPr lang="tr-TR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14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Geçmişten günümüze aynalar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Video: Düz aynaların yapımı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</a:rPr>
              <a:t>Aynalar Işığın ne kadarını yansıtır?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Düz aynada görüntü çizimi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Aktivitenin sonuçları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oluşumu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İsmimizin görüntüsü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Görüntü çizimleri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Aktivite: Görüş alanı değişimi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Görüş alanı 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Görüş alanı nasıl değişir?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/>
              <a:t>Günlük hayattan örnekler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Açıklayalım </a:t>
            </a:r>
            <a:r>
              <a:rPr lang="tr-TR" sz="1400" dirty="0">
                <a:sym typeface="Wingdings" panose="05000000000000000000" pitchFamily="2" charset="2"/>
              </a:rPr>
              <a:t></a:t>
            </a:r>
            <a:endParaRPr lang="tr-TR" sz="1400" dirty="0"/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Dersin </a:t>
            </a:r>
            <a:r>
              <a:rPr lang="tr-TR" sz="1400" dirty="0"/>
              <a:t>özeti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Soru </a:t>
            </a:r>
            <a:r>
              <a:rPr lang="tr-TR" sz="1400" dirty="0"/>
              <a:t>çözümü</a:t>
            </a:r>
          </a:p>
          <a:p>
            <a:pPr marL="355600" indent="-173038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tr-TR" sz="1400" dirty="0"/>
              <a:t>Gelecek ders: Küresel aynalar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17717"/>
              </p:ext>
            </p:extLst>
          </p:nvPr>
        </p:nvGraphicFramePr>
        <p:xfrm>
          <a:off x="4851917" y="2582200"/>
          <a:ext cx="48145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Metal Türü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Yansıtma Oranı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Alüminyum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rPr>
                        <a:t>88%-92% 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Gümüş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rPr>
                        <a:t>95%-99%</a:t>
                      </a:r>
                      <a:r>
                        <a:rPr lang="tr-TR" sz="20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rPr>
                        <a:t> 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Altın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rPr>
                        <a:t>98%-99% 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2855</TotalTime>
  <Words>4164</Words>
  <Application>Microsoft Office PowerPoint</Application>
  <PresentationFormat>Widescreen</PresentationFormat>
  <Paragraphs>1101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Copperplate Gothic Bold</vt:lpstr>
      <vt:lpstr>Georgia</vt:lpstr>
      <vt:lpstr>Times New Roman</vt:lpstr>
      <vt:lpstr>Trebuchet MS</vt:lpstr>
      <vt:lpstr>Wingdings</vt:lpstr>
      <vt:lpstr>Wingdings 2</vt:lpstr>
      <vt:lpstr>Wingdings 3</vt:lpstr>
      <vt:lpstr>HDOfficeLightV0</vt:lpstr>
      <vt:lpstr>Wood Type</vt:lpstr>
      <vt:lpstr>DÜZ AYNALAR </vt:lpstr>
      <vt:lpstr>Bugünün Kazanımı</vt:lpstr>
      <vt:lpstr>Bugün neler öğreneceğiz?</vt:lpstr>
      <vt:lpstr>Geçen Haftanın Özeti</vt:lpstr>
      <vt:lpstr>Bu kadın nasıl olur da havada asılı kalır?</vt:lpstr>
      <vt:lpstr>Video: Burada ne oluyor?</vt:lpstr>
      <vt:lpstr>Geçmişten Günümüze Aynalar</vt:lpstr>
      <vt:lpstr>PowerPoint Presentation</vt:lpstr>
      <vt:lpstr>Aynalar Işığı Ne kadarını Yansıtır ?</vt:lpstr>
      <vt:lpstr>Aktivite: Düz Aynalarda Görüntü Çizimi</vt:lpstr>
      <vt:lpstr>Aktivite Sonuçları: Işın İzleme Yöntemi</vt:lpstr>
      <vt:lpstr>Aktivite Sonuçları: Paralaks Yöntemi</vt:lpstr>
      <vt:lpstr>Görüntü Oluşumu</vt:lpstr>
      <vt:lpstr>Görüntü Oluşumu</vt:lpstr>
      <vt:lpstr>Düz Aynada Oluşan Görüntünün Özellikleri</vt:lpstr>
      <vt:lpstr>PowerPoint Presentation</vt:lpstr>
      <vt:lpstr>PowerPoint Presentation</vt:lpstr>
      <vt:lpstr>PowerPoint Presentation</vt:lpstr>
      <vt:lpstr>Aktivite2: İsminizin görüntüsü nasıl olur?</vt:lpstr>
      <vt:lpstr>Oluşan görüntüyü çizelim</vt:lpstr>
      <vt:lpstr>Oluşan görüntüyü çizelim</vt:lpstr>
      <vt:lpstr>Oluşan görüntüyü çizelim</vt:lpstr>
      <vt:lpstr>Aktivite: Görüş Alanı Değişimi</vt:lpstr>
      <vt:lpstr>Görüş Alanı </vt:lpstr>
      <vt:lpstr>Görüş Alanı </vt:lpstr>
      <vt:lpstr>Görüş Alanı </vt:lpstr>
      <vt:lpstr>Görüş Alanı </vt:lpstr>
      <vt:lpstr>Görüş Alanı </vt:lpstr>
      <vt:lpstr>Görüş Alanı </vt:lpstr>
      <vt:lpstr>Günlük Hayatımızda Düz Aynaların Kullanımları</vt:lpstr>
      <vt:lpstr>Bu kadın nasıl olur da havada asılı kalır?</vt:lpstr>
      <vt:lpstr>Video: Burada ne oluyor?</vt:lpstr>
      <vt:lpstr>Bugün Neler Öğrendik</vt:lpstr>
      <vt:lpstr>Soru Çözümü</vt:lpstr>
      <vt:lpstr>PowerPoint Presentation</vt:lpstr>
      <vt:lpstr>Soru Çözümü</vt:lpstr>
      <vt:lpstr>Soru Çözümü</vt:lpstr>
      <vt:lpstr>Soru Çözümü</vt:lpstr>
      <vt:lpstr>Soru Çözümü</vt:lpstr>
      <vt:lpstr>PowerPoint Presentation</vt:lpstr>
      <vt:lpstr>Gelecek Ders: Küresel Aynalar</vt:lpstr>
      <vt:lpstr>KÜRESEL AYNALAR</vt:lpstr>
      <vt:lpstr>   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DÜZ AYNALAR</dc:title>
  <dc:creator>labuser</dc:creator>
  <cp:lastModifiedBy>Belkıs</cp:lastModifiedBy>
  <cp:revision>285</cp:revision>
  <cp:lastPrinted>2018-03-31T06:21:29Z</cp:lastPrinted>
  <dcterms:created xsi:type="dcterms:W3CDTF">2016-04-09T17:27:26Z</dcterms:created>
  <dcterms:modified xsi:type="dcterms:W3CDTF">2018-03-31T10:19:27Z</dcterms:modified>
</cp:coreProperties>
</file>