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comments/comment8.xml" ContentType="application/vnd.openxmlformats-officedocument.presentationml.comment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comments/comment15.xml" ContentType="application/vnd.openxmlformats-officedocument.presentationml.comment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1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35.xml" ContentType="application/vnd.openxmlformats-officedocument.presentationml.notesSlide+xml"/>
  <Override PartName="/ppt/comments/comment14.xml" ContentType="application/vnd.openxmlformats-officedocument.presentationml.comment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comments/comment12.xml" ContentType="application/vnd.openxmlformats-officedocument.presentationml.comment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comments/comment6.xml" ContentType="application/vnd.openxmlformats-officedocument.presentationml.comments+xml"/>
  <Override PartName="/ppt/comments/comment13.xml" ContentType="application/vnd.openxmlformats-officedocument.presentationml.comment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303" r:id="rId20"/>
    <p:sldId id="306" r:id="rId21"/>
    <p:sldId id="307" r:id="rId22"/>
    <p:sldId id="308" r:id="rId23"/>
    <p:sldId id="275" r:id="rId24"/>
    <p:sldId id="277" r:id="rId25"/>
    <p:sldId id="278" r:id="rId26"/>
    <p:sldId id="279" r:id="rId27"/>
    <p:sldId id="297" r:id="rId28"/>
    <p:sldId id="312" r:id="rId29"/>
    <p:sldId id="298" r:id="rId30"/>
    <p:sldId id="310" r:id="rId31"/>
    <p:sldId id="299" r:id="rId32"/>
    <p:sldId id="301" r:id="rId33"/>
    <p:sldId id="324" r:id="rId34"/>
    <p:sldId id="284" r:id="rId35"/>
    <p:sldId id="285" r:id="rId36"/>
    <p:sldId id="313" r:id="rId37"/>
    <p:sldId id="314" r:id="rId38"/>
    <p:sldId id="315" r:id="rId39"/>
    <p:sldId id="316" r:id="rId40"/>
    <p:sldId id="318" r:id="rId41"/>
    <p:sldId id="319" r:id="rId42"/>
    <p:sldId id="320" r:id="rId43"/>
    <p:sldId id="321" r:id="rId44"/>
    <p:sldId id="322" r:id="rId45"/>
    <p:sldId id="323" r:id="rId46"/>
    <p:sldId id="288" r:id="rId47"/>
    <p:sldId id="290" r:id="rId48"/>
    <p:sldId id="309" r:id="rId49"/>
    <p:sldId id="304" r:id="rId50"/>
  </p:sldIdLst>
  <p:sldSz cx="9144000" cy="5143500" type="screen16x9"/>
  <p:notesSz cx="6858000" cy="9144000"/>
  <p:embeddedFontLst>
    <p:embeddedFont>
      <p:font typeface="Questrial" charset="0"/>
      <p:regular r:id="rId52"/>
    </p:embeddedFont>
    <p:embeddedFont>
      <p:font typeface="Verdana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ilber" initials="d" lastIdx="18" clrIdx="0">
    <p:extLst>
      <p:ext uri="{19B8F6BF-5375-455C-9EA6-DF929625EA0E}">
        <p15:presenceInfo xmlns:p15="http://schemas.microsoft.com/office/powerpoint/2012/main" xmlns="" userId="ddilb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3874" autoAdjust="0"/>
  </p:normalViewPr>
  <p:slideViewPr>
    <p:cSldViewPr snapToGrid="0">
      <p:cViewPr>
        <p:scale>
          <a:sx n="87" d="100"/>
          <a:sy n="87" d="100"/>
        </p:scale>
        <p:origin x="-786" y="-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7:19:24.678" idx="1">
    <p:pos x="10" y="10"/>
    <p:text>açı belirt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3">
    <p:pos x="10" y="10"/>
    <p:text>yılını yaz</p:tex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4">
    <p:pos x="10" y="10"/>
    <p:text>yılını yaz</p:tex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5">
    <p:pos x="10" y="10"/>
    <p:text>yılını yaz</p:tex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6">
    <p:pos x="10" y="10"/>
    <p:text>yılını yaz</p:tex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7">
    <p:pos x="10" y="10"/>
    <p:text>yılını yaz</p:tex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8">
    <p:pos x="10" y="10"/>
    <p:text>yılını yaz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7:27:21.196" idx="2">
    <p:pos x="10" y="10"/>
    <p:text>okları yukarı koy en tepelere dogru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7:35:11.749" idx="3">
    <p:pos x="2137" y="250"/>
    <p:text>dürbünü koy buraya bahset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50:01.536" idx="7">
    <p:pos x="10" y="10"/>
    <p:text>survey tablosu jkoy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5">
    <p:pos x="10" y="10"/>
    <p:text>yılını yaz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8">
    <p:pos x="10" y="10"/>
    <p:text>yılını yaz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9">
    <p:pos x="10" y="10"/>
    <p:text>yılını yaz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0">
    <p:pos x="10" y="10"/>
    <p:text>yılını yaz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7T18:07:59.746" idx="11">
    <p:pos x="10" y="10"/>
    <p:text>yılını yaz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337026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07697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80119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841899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67948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36207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32124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574571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7301131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977469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50086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79952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53383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252321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63102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838804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620004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433157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56298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102469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097578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198664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737237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34665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9226536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256705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08598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45442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70253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63403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36099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 rot="-5400000">
            <a:off x="7790972" y="3778933"/>
            <a:ext cx="1419712" cy="1294227"/>
          </a:xfrm>
          <a:prstGeom prst="triangle">
            <a:avLst>
              <a:gd name="adj" fmla="val 51323"/>
            </a:avLst>
          </a:prstGeom>
          <a:gradFill>
            <a:gsLst>
              <a:gs pos="0">
                <a:srgbClr val="B2004A"/>
              </a:gs>
              <a:gs pos="60000">
                <a:srgbClr val="FF0082"/>
              </a:gs>
              <a:gs pos="100000">
                <a:srgbClr val="FF66A4"/>
              </a:gs>
            </a:gsLst>
            <a:lin ang="155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540543" y="582216"/>
            <a:ext cx="8062911" cy="1102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484632" marR="0" lvl="0" indent="-2031" algn="r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4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540543" y="1687709"/>
            <a:ext cx="8062911" cy="1314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36576" lvl="0" indent="0" algn="r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520"/>
              </a:spcBef>
              <a:buClr>
                <a:schemeClr val="accent1"/>
              </a:buClr>
              <a:buFont typeface="Verdana"/>
              <a:buNone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380"/>
              </a:spcBef>
              <a:buClr>
                <a:srgbClr val="FF8EB1"/>
              </a:buClr>
              <a:buFont typeface="Noto Sans Symbols"/>
              <a:buNone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360"/>
              </a:spcBef>
              <a:buClr>
                <a:srgbClr val="FF8EB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320"/>
              </a:spcBef>
              <a:buClr>
                <a:srgbClr val="FF8EB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320"/>
              </a:spcBef>
              <a:buClr>
                <a:srgbClr val="FF8EB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320"/>
              </a:spcBef>
              <a:buClr>
                <a:srgbClr val="FF8EB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1371600" y="4509492"/>
            <a:ext cx="57912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1371600" y="4238028"/>
            <a:ext cx="57912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392246" y="4314230"/>
            <a:ext cx="50292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300" b="0" i="0" u="none" strike="noStrike" cap="none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632" marR="0" lvl="0" indent="-2031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 rot="5400000">
            <a:off x="2857499" y="-988194"/>
            <a:ext cx="34290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32155" algn="l" rtl="0"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95250" algn="l" rtl="0">
              <a:spcBef>
                <a:spcPts val="3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xfrm>
            <a:off x="457200" y="4861417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 rot="5400000">
            <a:off x="5676899" y="1390650"/>
            <a:ext cx="4114800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632" marR="0" lvl="0" indent="-2031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 rot="5400000">
            <a:off x="1524000" y="-781049"/>
            <a:ext cx="4114800" cy="624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32155" algn="l" rtl="0"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95250" algn="l" rtl="0">
              <a:spcBef>
                <a:spcPts val="3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4861417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632" marR="0" lvl="0" indent="-2031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412105"/>
            <a:ext cx="8229600" cy="342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32155" algn="l" rtl="0"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95250" algn="l" rtl="0">
              <a:spcBef>
                <a:spcPts val="3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791455" y="4860035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4860726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bg>
      <p:bgPr>
        <a:gradFill>
          <a:gsLst>
            <a:gs pos="0">
              <a:schemeClr val="dk1"/>
            </a:gs>
            <a:gs pos="60000">
              <a:schemeClr val="dk1"/>
            </a:gs>
            <a:gs pos="100000">
              <a:srgbClr val="6C6C6C"/>
            </a:gs>
          </a:gsLst>
          <a:lin ang="5400000" scaled="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 rot="10800000" flipH="1">
            <a:off x="7033" y="5275"/>
            <a:ext cx="9129931" cy="5127674"/>
          </a:xfrm>
          <a:prstGeom prst="rtTriangle">
            <a:avLst/>
          </a:prstGeom>
          <a:gradFill>
            <a:gsLst>
              <a:gs pos="0">
                <a:srgbClr val="D2D2D2">
                  <a:alpha val="9803"/>
                </a:srgbClr>
              </a:gs>
              <a:gs pos="70000">
                <a:srgbClr val="D2D2D2">
                  <a:alpha val="7843"/>
                </a:srgbClr>
              </a:gs>
              <a:gs pos="100000">
                <a:srgbClr val="D2D2D2">
                  <a:alpha val="784"/>
                </a:srgbClr>
              </a:gs>
            </a:gsLst>
            <a:lin ang="80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" name="Shape 29"/>
          <p:cNvSpPr/>
          <p:nvPr/>
        </p:nvSpPr>
        <p:spPr>
          <a:xfrm rot="-5400000" flipH="1">
            <a:off x="7790972" y="70339"/>
            <a:ext cx="1419712" cy="1294227"/>
          </a:xfrm>
          <a:prstGeom prst="triangle">
            <a:avLst>
              <a:gd name="adj" fmla="val 51323"/>
            </a:avLst>
          </a:prstGeom>
          <a:gradFill>
            <a:gsLst>
              <a:gs pos="0">
                <a:srgbClr val="B2004A"/>
              </a:gs>
              <a:gs pos="60000">
                <a:srgbClr val="FF0082"/>
              </a:gs>
              <a:gs pos="100000">
                <a:srgbClr val="FF66A4"/>
              </a:gs>
            </a:gsLst>
            <a:lin ang="155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955632" y="4857750"/>
            <a:ext cx="2133599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19375" y="4860726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51056" y="607218"/>
            <a:ext cx="502920" cy="2256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33" name="Shape 33"/>
          <p:cNvCxnSpPr/>
          <p:nvPr/>
        </p:nvCxnSpPr>
        <p:spPr>
          <a:xfrm rot="10800000">
            <a:off x="6468795" y="7036"/>
            <a:ext cx="2672860" cy="1425157"/>
          </a:xfrm>
          <a:prstGeom prst="straightConnector1">
            <a:avLst/>
          </a:prstGeom>
          <a:noFill/>
          <a:ln w="9525" cap="rnd" cmpd="sng">
            <a:solidFill>
              <a:srgbClr val="C5C5C5">
                <a:alpha val="44705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Shape 34"/>
          <p:cNvCxnSpPr/>
          <p:nvPr/>
        </p:nvCxnSpPr>
        <p:spPr>
          <a:xfrm rot="10800000" flipH="1">
            <a:off x="0" y="5276"/>
            <a:ext cx="9136965" cy="5132949"/>
          </a:xfrm>
          <a:prstGeom prst="straightConnector1">
            <a:avLst/>
          </a:prstGeom>
          <a:noFill/>
          <a:ln w="9525" cap="rnd" cmpd="sng">
            <a:solidFill>
              <a:srgbClr val="BEBEBE">
                <a:alpha val="3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81000" y="203598"/>
            <a:ext cx="7239000" cy="10215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3600" b="1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81000" y="1225151"/>
            <a:ext cx="3886200" cy="171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4864" marR="0" lvl="0" indent="-4064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289560" algn="l" rtl="0">
              <a:spcBef>
                <a:spcPts val="360"/>
              </a:spcBef>
              <a:buClr>
                <a:schemeClr val="accent1"/>
              </a:buClr>
              <a:buFont typeface="Verdana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230124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1590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215900" algn="l" rtl="0">
              <a:spcBef>
                <a:spcPts val="280"/>
              </a:spcBef>
              <a:buClr>
                <a:srgbClr val="FF8EB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291828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52475" algn="l" rtl="0">
              <a:spcBef>
                <a:spcPts val="520"/>
              </a:spcBef>
              <a:buClr>
                <a:schemeClr val="accent1"/>
              </a:buClr>
              <a:buSzPct val="79999"/>
              <a:buFont typeface="Noto Sans Symbols"/>
              <a:buChar char="⦿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44780" algn="l" rtl="0">
              <a:spcBef>
                <a:spcPts val="480"/>
              </a:spcBef>
              <a:buClr>
                <a:schemeClr val="accent1"/>
              </a:buClr>
              <a:buSzPct val="95000"/>
              <a:buFont typeface="Verdana"/>
              <a:buChar char="›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103124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016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291828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52475" algn="l" rtl="0">
              <a:spcBef>
                <a:spcPts val="520"/>
              </a:spcBef>
              <a:buClr>
                <a:schemeClr val="accent1"/>
              </a:buClr>
              <a:buSzPct val="79999"/>
              <a:buFont typeface="Noto Sans Symbols"/>
              <a:buChar char="⦿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44780" algn="l" rtl="0">
              <a:spcBef>
                <a:spcPts val="480"/>
              </a:spcBef>
              <a:buClr>
                <a:schemeClr val="accent1"/>
              </a:buClr>
              <a:buSzPct val="95000"/>
              <a:buFont typeface="Verdana"/>
              <a:buChar char="›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103124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016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457200" y="4860726"/>
            <a:ext cx="4260056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bg>
      <p:bgPr>
        <a:gradFill>
          <a:gsLst>
            <a:gs pos="0">
              <a:srgbClr val="494949"/>
            </a:gs>
            <a:gs pos="60000">
              <a:srgbClr val="626262"/>
            </a:gs>
            <a:gs pos="100000">
              <a:srgbClr val="8B8B8B"/>
            </a:gs>
          </a:gsLst>
          <a:lin ang="5400000" scaled="0"/>
        </a:gra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 rot="-5400000">
            <a:off x="-1526119" y="1992365"/>
            <a:ext cx="4615434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Questrial"/>
              <a:buNone/>
              <a:defRPr sz="33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 rot="-5400000">
            <a:off x="523947" y="1059107"/>
            <a:ext cx="2263139" cy="58102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289560" algn="l" rtl="0">
              <a:spcBef>
                <a:spcPts val="400"/>
              </a:spcBef>
              <a:buClr>
                <a:schemeClr val="accent1"/>
              </a:buClr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230124" algn="l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1590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215900" algn="l" rtl="0">
              <a:spcBef>
                <a:spcPts val="320"/>
              </a:spcBef>
              <a:buClr>
                <a:srgbClr val="FF8EB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 rot="-5400000">
            <a:off x="523947" y="3411400"/>
            <a:ext cx="2263139" cy="58102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289560" algn="l" rtl="0">
              <a:spcBef>
                <a:spcPts val="400"/>
              </a:spcBef>
              <a:buClr>
                <a:schemeClr val="accent1"/>
              </a:buClr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230124" algn="l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1590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215900" algn="l" rtl="0">
              <a:spcBef>
                <a:spcPts val="320"/>
              </a:spcBef>
              <a:buClr>
                <a:srgbClr val="FF8EB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2022230" y="218048"/>
            <a:ext cx="6858000" cy="22631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62635" algn="l" rtl="0">
              <a:spcBef>
                <a:spcPts val="48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68910" algn="l" rtl="0">
              <a:spcBef>
                <a:spcPts val="400"/>
              </a:spcBef>
              <a:buClr>
                <a:schemeClr val="accent1"/>
              </a:buClr>
              <a:buSzPct val="95000"/>
              <a:buFont typeface="Verdana"/>
              <a:buChar char="›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115824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143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1143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2022230" y="2570342"/>
            <a:ext cx="6858000" cy="22631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62635" algn="l" rtl="0">
              <a:spcBef>
                <a:spcPts val="48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68910" algn="l" rtl="0">
              <a:spcBef>
                <a:spcPts val="400"/>
              </a:spcBef>
              <a:buClr>
                <a:schemeClr val="accent1"/>
              </a:buClr>
              <a:buSzPct val="95000"/>
              <a:buFont typeface="Verdana"/>
              <a:buChar char="›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115824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143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1143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0551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57200" y="4860726"/>
            <a:ext cx="4261103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7589520" y="4862321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632" marR="0" lvl="0" indent="-2031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57200" y="4861417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457200" y="4861417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bg>
      <p:bgPr>
        <a:gradFill>
          <a:gsLst>
            <a:gs pos="0">
              <a:srgbClr val="494949"/>
            </a:gs>
            <a:gs pos="60000">
              <a:srgbClr val="626262"/>
            </a:gs>
            <a:gs pos="100000">
              <a:srgbClr val="8B8B8B"/>
            </a:gs>
          </a:gsLst>
          <a:lin ang="5400000" scaled="0"/>
        </a:gra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 rot="-5400000">
            <a:off x="-1552194" y="2047397"/>
            <a:ext cx="44577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18288" lvl="0" indent="0" algn="r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29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135855" y="275747"/>
            <a:ext cx="2438399" cy="445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289560" algn="l" rtl="0">
              <a:spcBef>
                <a:spcPts val="240"/>
              </a:spcBef>
              <a:buClr>
                <a:schemeClr val="accent1"/>
              </a:buClr>
              <a:buFont typeface="Verdana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230124" algn="l" rtl="0">
              <a:spcBef>
                <a:spcPts val="200"/>
              </a:spcBef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21590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215900" algn="l" rtl="0">
              <a:spcBef>
                <a:spcPts val="180"/>
              </a:spcBef>
              <a:buClr>
                <a:srgbClr val="FF8EB1"/>
              </a:buClr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3651250" y="240030"/>
            <a:ext cx="5276087" cy="44919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32155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88900" algn="l" rtl="0">
              <a:spcBef>
                <a:spcPts val="40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6278976" y="4917185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9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1135855" y="4917185"/>
            <a:ext cx="5143120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410575" y="4917185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bg>
      <p:bgPr>
        <a:gradFill>
          <a:gsLst>
            <a:gs pos="0">
              <a:schemeClr val="dk1"/>
            </a:gs>
            <a:gs pos="60000">
              <a:schemeClr val="dk1"/>
            </a:gs>
            <a:gs pos="100000">
              <a:srgbClr val="6C6C6C"/>
            </a:gs>
          </a:gsLst>
          <a:lin ang="5400000" scaled="0"/>
        </a:gra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 rot="-5400000">
            <a:off x="-1723644" y="2056271"/>
            <a:ext cx="48006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30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1" name="Shape 71"/>
          <p:cNvSpPr>
            <a:spLocks noGrp="1"/>
          </p:cNvSpPr>
          <p:nvPr>
            <p:ph type="pic" idx="2"/>
          </p:nvPr>
        </p:nvSpPr>
        <p:spPr>
          <a:xfrm>
            <a:off x="1138237" y="280475"/>
            <a:ext cx="7333487" cy="411480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95250" algn="l" rtl="0">
              <a:spcBef>
                <a:spcPts val="3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1143000" y="4400550"/>
            <a:ext cx="7333487" cy="514350"/>
          </a:xfrm>
          <a:prstGeom prst="rect">
            <a:avLst/>
          </a:prstGeom>
          <a:solidFill>
            <a:schemeClr val="accent1">
              <a:alpha val="14901"/>
            </a:schemeClr>
          </a:solidFill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217170" algn="l" rtl="0">
              <a:spcBef>
                <a:spcPts val="240"/>
              </a:spcBef>
              <a:buClr>
                <a:schemeClr val="accent1"/>
              </a:buClr>
              <a:buSzPct val="95000"/>
              <a:buFont typeface="Verdana"/>
              <a:buChar char="›"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166624" algn="l" rtl="0">
              <a:spcBef>
                <a:spcPts val="2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158750" algn="l" rtl="0">
              <a:spcBef>
                <a:spcPts val="1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158750" algn="l" rtl="0">
              <a:spcBef>
                <a:spcPts val="1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6108192" y="4917185"/>
            <a:ext cx="2103120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900" b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1170432" y="4917876"/>
            <a:ext cx="4948071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17192" y="4917185"/>
            <a:ext cx="365759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94949"/>
            </a:gs>
            <a:gs pos="60000">
              <a:srgbClr val="626262"/>
            </a:gs>
            <a:gs pos="100000">
              <a:srgbClr val="8B8B8B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7033" y="10551"/>
            <a:ext cx="9129931" cy="5127674"/>
          </a:xfrm>
          <a:prstGeom prst="rtTriangle">
            <a:avLst/>
          </a:prstGeom>
          <a:gradFill>
            <a:gsLst>
              <a:gs pos="0">
                <a:srgbClr val="D2D2D2">
                  <a:alpha val="9803"/>
                </a:srgbClr>
              </a:gs>
              <a:gs pos="70000">
                <a:srgbClr val="D2D2D2">
                  <a:alpha val="7843"/>
                </a:srgbClr>
              </a:gs>
              <a:gs pos="100000">
                <a:srgbClr val="D2D2D2">
                  <a:alpha val="784"/>
                </a:srgbClr>
              </a:gs>
            </a:gsLst>
            <a:lin ang="80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7" name="Shape 7"/>
          <p:cNvCxnSpPr/>
          <p:nvPr/>
        </p:nvCxnSpPr>
        <p:spPr>
          <a:xfrm>
            <a:off x="0" y="5275"/>
            <a:ext cx="9136965" cy="5132949"/>
          </a:xfrm>
          <a:prstGeom prst="straightConnector1">
            <a:avLst/>
          </a:prstGeom>
          <a:noFill/>
          <a:ln w="9525" cap="rnd" cmpd="sng">
            <a:solidFill>
              <a:srgbClr val="BEBEBE">
                <a:alpha val="3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Shape 8"/>
          <p:cNvCxnSpPr/>
          <p:nvPr/>
        </p:nvCxnSpPr>
        <p:spPr>
          <a:xfrm flipH="1">
            <a:off x="6468795" y="3711307"/>
            <a:ext cx="2672860" cy="1425157"/>
          </a:xfrm>
          <a:prstGeom prst="straightConnector1">
            <a:avLst/>
          </a:prstGeom>
          <a:noFill/>
          <a:ln w="9525" cap="rnd" cmpd="sng">
            <a:solidFill>
              <a:srgbClr val="C5C5C5">
                <a:alpha val="44705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632" marR="0" lvl="0" indent="-2031" algn="l" rtl="0">
              <a:spcBef>
                <a:spcPts val="0"/>
              </a:spcBef>
              <a:buClr>
                <a:srgbClr val="FF599C"/>
              </a:buClr>
              <a:buFont typeface="Questrial"/>
              <a:buNone/>
              <a:defRPr sz="42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412105"/>
            <a:ext cx="8229600" cy="342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8056" marR="0" lvl="0" indent="-232155" algn="l" rtl="0"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822960" marR="0" lvl="1" indent="-132715" algn="l" rtl="0">
              <a:spcBef>
                <a:spcPts val="520"/>
              </a:spcBef>
              <a:buClr>
                <a:schemeClr val="accent1"/>
              </a:buClr>
              <a:buSzPct val="9500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106424" marR="0" lvl="2" indent="-77724" algn="l" rtl="0">
              <a:spcBef>
                <a:spcPts val="48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-889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600200" marR="0" lvl="4" indent="-95250" algn="l" rtl="0">
              <a:spcBef>
                <a:spcPts val="38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1828800" marR="0" lvl="5" indent="-101600" algn="l" rtl="0">
              <a:spcBef>
                <a:spcPts val="36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084832" marR="0" lvl="6" indent="-116332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2286000" marR="0" lvl="7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2514600" marR="0" lvl="8" indent="-88900" algn="l" rtl="0">
              <a:spcBef>
                <a:spcPts val="320"/>
              </a:spcBef>
              <a:buClr>
                <a:srgbClr val="FF8EB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791455" y="4860726"/>
            <a:ext cx="2133599" cy="2263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457200" y="4861417"/>
            <a:ext cx="4260056" cy="225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7589520" y="4860726"/>
            <a:ext cx="502920" cy="226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5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ctrTitle"/>
          </p:nvPr>
        </p:nvSpPr>
        <p:spPr>
          <a:xfrm>
            <a:off x="540543" y="582216"/>
            <a:ext cx="8062911" cy="11025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en-US" sz="4400" b="0" i="0" u="none" strike="noStrike" cap="none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Pri</a:t>
            </a:r>
            <a:r>
              <a:rPr lang="en-US"/>
              <a:t>zma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540543" y="1687709"/>
            <a:ext cx="8062911" cy="1314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36576" lvl="0" indent="0" algn="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1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Özellikler</a:t>
            </a: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</a:p>
          <a:p>
            <a:pPr marL="0" marR="36576" lvl="0" indent="0" algn="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1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kullanım</a:t>
            </a:r>
            <a:r>
              <a:rPr lang="en-US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alanları</a:t>
            </a:r>
            <a:endParaRPr lang="tr-TR" sz="1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6576" lvl="0" indent="0" algn="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1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yol</a:t>
            </a:r>
            <a:endParaRPr lang="tr-TR" sz="1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6576" lvl="0" indent="0" algn="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Işığın renklere ayırılması</a:t>
            </a:r>
            <a:endParaRPr lang="en-US"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Tartışalım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54" name="Shape 1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63887" y="1203598"/>
            <a:ext cx="3672407" cy="369486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</a:rPr>
              <a:t>un üzerinde 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tartışma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Alanlar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</a:t>
            </a:r>
            <a:r>
              <a:rPr lang="tr-TR" sz="1100" dirty="0">
                <a:solidFill>
                  <a:schemeClr val="bg1"/>
                </a:solidFill>
                <a:sym typeface="Questrial"/>
              </a:rPr>
              <a:t>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6" name="Ромб 5"/>
          <p:cNvSpPr/>
          <p:nvPr/>
        </p:nvSpPr>
        <p:spPr>
          <a:xfrm>
            <a:off x="6738258" y="2939142"/>
            <a:ext cx="152400" cy="163286"/>
          </a:xfrm>
          <a:prstGeom prst="diamond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олилиния 6"/>
          <p:cNvSpPr/>
          <p:nvPr/>
        </p:nvSpPr>
        <p:spPr>
          <a:xfrm>
            <a:off x="5432512" y="1785257"/>
            <a:ext cx="195402" cy="108857"/>
          </a:xfrm>
          <a:custGeom>
            <a:avLst/>
            <a:gdLst>
              <a:gd name="connsiteX0" fmla="*/ 10345 w 195402"/>
              <a:gd name="connsiteY0" fmla="*/ 108857 h 108857"/>
              <a:gd name="connsiteX1" fmla="*/ 130088 w 195402"/>
              <a:gd name="connsiteY1" fmla="*/ 76200 h 108857"/>
              <a:gd name="connsiteX2" fmla="*/ 173631 w 195402"/>
              <a:gd name="connsiteY2" fmla="*/ 54429 h 108857"/>
              <a:gd name="connsiteX3" fmla="*/ 195402 w 195402"/>
              <a:gd name="connsiteY3" fmla="*/ 0 h 10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402" h="108857">
                <a:moveTo>
                  <a:pt x="10345" y="108857"/>
                </a:moveTo>
                <a:cubicBezTo>
                  <a:pt x="80768" y="61909"/>
                  <a:pt x="0" y="108722"/>
                  <a:pt x="130088" y="76200"/>
                </a:cubicBezTo>
                <a:cubicBezTo>
                  <a:pt x="145831" y="72264"/>
                  <a:pt x="159117" y="61686"/>
                  <a:pt x="173631" y="54429"/>
                </a:cubicBezTo>
                <a:cubicBezTo>
                  <a:pt x="187083" y="14075"/>
                  <a:pt x="179386" y="32035"/>
                  <a:pt x="195402" y="0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99302" y="1817921"/>
            <a:ext cx="66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45</a:t>
            </a:r>
            <a:r>
              <a:rPr lang="tr-TR" dirty="0" smtClean="0">
                <a:latin typeface="Times New Roman"/>
                <a:cs typeface="Times New Roman"/>
              </a:rPr>
              <a:t>º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r>
              <a:rPr lang="tr-TR" dirty="0" smtClean="0"/>
              <a:t>Tartışalım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61" name="Shape 1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823" y="1563637"/>
            <a:ext cx="5363849" cy="316835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378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Tepe açısı ne kadar küçükse, sapma o kadar fazla olur! </a:t>
            </a:r>
            <a:endParaRPr lang="en-US" sz="378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68" name="Shape 16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55775" y="2067693"/>
            <a:ext cx="6330255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884716" y="2590798"/>
            <a:ext cx="838200" cy="2612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309265" y="2373088"/>
            <a:ext cx="957943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</a:t>
            </a:r>
            <a:endParaRPr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5" name="Shape 175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pic>
        <p:nvPicPr>
          <p:cNvPr id="176" name="Shape 17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75856" y="1347613"/>
            <a:ext cx="4176464" cy="3657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b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tr-TR" sz="378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Görüntü baş aşağı ters ve gerçek.</a:t>
            </a:r>
            <a:endParaRPr lang="en-US" sz="378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82" name="Shape 18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79912" y="1635645"/>
            <a:ext cx="2808311" cy="280831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</a:t>
            </a:r>
            <a:endParaRPr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89" name="Shape 18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824" y="1419621"/>
            <a:ext cx="4575611" cy="280831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Görüntü 90 derece yatıktır </a:t>
            </a:r>
            <a:endParaRPr lang="en-US" sz="4200" b="0" i="0" u="none" strike="noStrike" cap="none" dirty="0">
              <a:solidFill>
                <a:srgbClr val="FF599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6" name="Shape 19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79912" y="1635645"/>
            <a:ext cx="3168351" cy="291305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b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tr-TR" sz="378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Görüntü baş aşağı ters. </a:t>
            </a:r>
            <a:endParaRPr lang="en-US" sz="378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13" name="Shape 2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03848" y="1707653"/>
            <a:ext cx="5126896" cy="302433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b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tr-TR" sz="378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Işık ışınları tabana doğru sapar</a:t>
            </a:r>
            <a:endParaRPr lang="en-US" sz="378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0" name="Shape 220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2843808" y="1491629"/>
            <a:ext cx="5760640" cy="331236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3491880" y="2211709"/>
            <a:ext cx="1368151" cy="187220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223" name="Shape 223"/>
          <p:cNvCxnSpPr/>
          <p:nvPr/>
        </p:nvCxnSpPr>
        <p:spPr>
          <a:xfrm rot="10800000" flipH="1">
            <a:off x="3131840" y="3291829"/>
            <a:ext cx="648071" cy="504056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224" name="Shape 224"/>
          <p:cNvSpPr/>
          <p:nvPr/>
        </p:nvSpPr>
        <p:spPr>
          <a:xfrm>
            <a:off x="5796135" y="2283717"/>
            <a:ext cx="1368151" cy="187220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225" name="Shape 225"/>
          <p:cNvCxnSpPr/>
          <p:nvPr/>
        </p:nvCxnSpPr>
        <p:spPr>
          <a:xfrm>
            <a:off x="5580112" y="2643758"/>
            <a:ext cx="576064" cy="648071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stealth" w="lg" len="lg"/>
          </a:ln>
        </p:spPr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yol: </a:t>
            </a:r>
            <a:r>
              <a:rPr lang="tr-TR" dirty="0" smtClean="0"/>
              <a:t>Simulasyon ile kontrol edelim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8472" y="1412105"/>
            <a:ext cx="5738327" cy="3429000"/>
          </a:xfrm>
        </p:spPr>
        <p:txBody>
          <a:bodyPr/>
          <a:lstStyle/>
          <a:p>
            <a:r>
              <a:rPr lang="en-US" dirty="0"/>
              <a:t>https://phet.colorado.edu/en/simulation/bending-light</a:t>
            </a:r>
          </a:p>
        </p:txBody>
      </p:sp>
      <p:sp>
        <p:nvSpPr>
          <p:cNvPr id="4" name="Shape 175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rgbClr val="FFC000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852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412105"/>
            <a:ext cx="8229600" cy="342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10.4.8.1. Işık prizmalarının özelliklerini açıklar ve kullanım alanlarına örnekler verir.</a:t>
            </a:r>
          </a:p>
          <a:p>
            <a:pPr marL="914400" lvl="0" indent="-230188" rtl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arenR"/>
            </a:pPr>
            <a:r>
              <a:rPr lang="tr-TR" sz="18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Öğrencilerin prizmalarda tek renkli ışığın izlediği yolu çizerek açıklamaları sağlanır.</a:t>
            </a:r>
          </a:p>
          <a:p>
            <a:pPr marL="914400" lvl="0" indent="-230188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61111"/>
              <a:buFont typeface="+mj-lt"/>
              <a:buAutoNum type="alphaLcParenR"/>
            </a:pP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Öğrencilerin deney yaparak ve simülasyonlar kullanarak ışığın izlediği yolu gözlemlemeleri sağlanır.</a:t>
            </a:r>
          </a:p>
          <a:p>
            <a:pPr marL="914400" lvl="0" indent="-230188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61111"/>
              <a:buFont typeface="+mj-lt"/>
              <a:buAutoNum type="alphaLcParenR"/>
            </a:pP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Öğrencilerin prizmada beyaz ışığın renklerine ayrılmasını deneyler yaparak açıklamaları ve nedenlerini tartışmaları sağlanır.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dirty="0"/>
              <a:t>Prizmanın Kullanım Alanları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65" name="Shape 26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824" y="1059580"/>
            <a:ext cx="5328591" cy="397400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Shape 266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cs typeface="Times New Roman"/>
              </a:rPr>
              <a:t>Prizmanın Kullanım </a:t>
            </a:r>
            <a:r>
              <a:rPr lang="tr-TR" sz="1100" dirty="0" smtClean="0">
                <a:solidFill>
                  <a:srgbClr val="FFC000"/>
                </a:solidFill>
                <a:cs typeface="Times New Roman"/>
              </a:rPr>
              <a:t>Alanları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130155" y="3211311"/>
            <a:ext cx="1110332" cy="272143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7141028" y="4136572"/>
            <a:ext cx="315686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573485" y="3548743"/>
            <a:ext cx="315686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884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dirty="0"/>
              <a:t>Prizmanın Kullanım Alanları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72" name="Shape 27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43808" y="1032198"/>
            <a:ext cx="4436788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cs typeface="Times New Roman"/>
              </a:rPr>
              <a:t>Prizmanın Kullanım Alanları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955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Prizmanın Kullanım Alanları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79" name="Shape 27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823" y="1059582"/>
            <a:ext cx="4718626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cs typeface="Times New Roman"/>
              </a:rPr>
              <a:t>Prizmanın Kullanım Alanları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1126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Özet : Prizmaların özelliği </a:t>
            </a:r>
            <a:endParaRPr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384556">
              <a:spcBef>
                <a:spcPts val="0"/>
              </a:spcBef>
            </a:pPr>
            <a:r>
              <a:rPr lang="tr-TR" sz="1800" dirty="0">
                <a:solidFill>
                  <a:schemeClr val="bg1"/>
                </a:solidFill>
              </a:rPr>
              <a:t>Düz yüzeyli, saydam cisim</a:t>
            </a:r>
          </a:p>
          <a:p>
            <a:pPr lvl="0" indent="-384556"/>
            <a:r>
              <a:rPr lang="tr-TR" sz="1800" dirty="0">
                <a:solidFill>
                  <a:schemeClr val="bg1"/>
                </a:solidFill>
              </a:rPr>
              <a:t> Prizmalar genellikle camdan yada plastikten </a:t>
            </a:r>
            <a:r>
              <a:rPr lang="tr-TR" sz="1800" dirty="0" smtClean="0">
                <a:solidFill>
                  <a:schemeClr val="bg1"/>
                </a:solidFill>
              </a:rPr>
              <a:t>yapılır</a:t>
            </a:r>
          </a:p>
          <a:p>
            <a:pPr lvl="0" indent="-384556">
              <a:lnSpc>
                <a:spcPct val="90000"/>
              </a:lnSpc>
              <a:spcBef>
                <a:spcPts val="0"/>
              </a:spcBef>
              <a:buSzPct val="78461"/>
            </a:pPr>
            <a:r>
              <a:rPr lang="tr-TR" sz="1800" dirty="0" smtClean="0">
                <a:solidFill>
                  <a:schemeClr val="bg1"/>
                </a:solidFill>
              </a:rPr>
              <a:t>Işığı </a:t>
            </a:r>
            <a:r>
              <a:rPr lang="tr-TR" sz="1800" dirty="0">
                <a:solidFill>
                  <a:schemeClr val="bg1"/>
                </a:solidFill>
              </a:rPr>
              <a:t>dibe doğru </a:t>
            </a:r>
            <a:r>
              <a:rPr lang="tr-TR" sz="1800" dirty="0" smtClean="0">
                <a:solidFill>
                  <a:schemeClr val="bg1"/>
                </a:solidFill>
              </a:rPr>
              <a:t>saptırır</a:t>
            </a:r>
            <a:endParaRPr lang="en-US" sz="1800" dirty="0">
              <a:solidFill>
                <a:schemeClr val="bg1"/>
              </a:solidFill>
            </a:endParaRPr>
          </a:p>
          <a:p>
            <a:pPr lvl="0" indent="-384556">
              <a:lnSpc>
                <a:spcPct val="90000"/>
              </a:lnSpc>
              <a:spcBef>
                <a:spcPts val="510"/>
              </a:spcBef>
              <a:buSzPct val="78461"/>
            </a:pPr>
            <a:r>
              <a:rPr lang="tr-TR" sz="1800" dirty="0" smtClean="0">
                <a:solidFill>
                  <a:schemeClr val="bg1"/>
                </a:solidFill>
              </a:rPr>
              <a:t>Tepe açısı ne kadar küçükse, sapma o kadar fazla olur!</a:t>
            </a:r>
          </a:p>
          <a:p>
            <a:pPr lvl="0" indent="-384556">
              <a:lnSpc>
                <a:spcPct val="90000"/>
              </a:lnSpc>
              <a:spcBef>
                <a:spcPts val="510"/>
              </a:spcBef>
              <a:buSzPct val="78461"/>
            </a:pPr>
            <a:r>
              <a:rPr lang="tr-TR" sz="1800" b="0" i="0" u="none" strike="noStrike" cap="none" dirty="0" smtClean="0">
                <a:solidFill>
                  <a:schemeClr val="bg1"/>
                </a:solidFill>
                <a:sym typeface="Questrial"/>
              </a:rPr>
              <a:t>Görüntüyü ters çeverir</a:t>
            </a:r>
            <a:endParaRPr lang="en-US" sz="1800" b="0" i="0" u="none" strike="noStrike" cap="none" dirty="0">
              <a:solidFill>
                <a:schemeClr val="bg1"/>
              </a:solidFill>
              <a:sym typeface="Questrial"/>
            </a:endParaRPr>
          </a:p>
          <a:p>
            <a:pPr marL="448056" marR="0" lvl="0" indent="-384556" algn="l" rtl="0">
              <a:lnSpc>
                <a:spcPct val="90000"/>
              </a:lnSpc>
              <a:spcBef>
                <a:spcPts val="510"/>
              </a:spcBef>
              <a:spcAft>
                <a:spcPts val="0"/>
              </a:spcAft>
              <a:buClr>
                <a:schemeClr val="accent1"/>
              </a:buClr>
              <a:buSzPct val="78461"/>
              <a:buFont typeface="Noto Sans Symbols"/>
              <a:buChar char="⦿"/>
            </a:pPr>
            <a:r>
              <a:rPr lang="tr-TR" sz="1800" b="0" i="0" u="none" strike="noStrike" cap="none" dirty="0" smtClean="0">
                <a:solidFill>
                  <a:schemeClr val="bg1"/>
                </a:solidFill>
                <a:sym typeface="Questrial"/>
              </a:rPr>
              <a:t>Tam yansıma ile ışığı 100%  yansar</a:t>
            </a:r>
            <a:endParaRPr lang="en-US" sz="1800" b="0" i="0" u="none" strike="noStrike" cap="none" dirty="0">
              <a:solidFill>
                <a:schemeClr val="bg1"/>
              </a:solidFill>
              <a:sym typeface="Questrial"/>
            </a:endParaRPr>
          </a:p>
          <a:p>
            <a:pPr lvl="0" indent="-384556">
              <a:lnSpc>
                <a:spcPct val="90000"/>
              </a:lnSpc>
              <a:spcBef>
                <a:spcPts val="510"/>
              </a:spcBef>
              <a:buSzPct val="78461"/>
            </a:pPr>
            <a:r>
              <a:rPr lang="tr-TR" sz="1800" dirty="0" smtClean="0">
                <a:solidFill>
                  <a:schemeClr val="bg1"/>
                </a:solidFill>
              </a:rPr>
              <a:t>Işık ışınları tabana doğru sapar</a:t>
            </a:r>
            <a:endParaRPr lang="en-US" sz="1800" b="0" i="0" u="none" strike="noStrike" cap="none" dirty="0">
              <a:solidFill>
                <a:schemeClr val="bg1"/>
              </a:solidFill>
              <a:sym typeface="Questrial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</a:t>
            </a: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Alanları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rgbClr val="FFC000"/>
                </a:solidFill>
              </a:rPr>
              <a:t>Prizmaların</a:t>
            </a:r>
            <a:r>
              <a:rPr lang="en-US" sz="1100" dirty="0" smtClean="0">
                <a:solidFill>
                  <a:srgbClr val="FFC000"/>
                </a:solidFill>
              </a:rPr>
              <a:t> </a:t>
            </a:r>
            <a:r>
              <a:rPr lang="en-US" sz="1100" dirty="0" err="1" smtClean="0">
                <a:solidFill>
                  <a:srgbClr val="FFC000"/>
                </a:solidFill>
              </a:rPr>
              <a:t>özellikleri</a:t>
            </a:r>
            <a:endParaRPr lang="en-US" sz="1100" dirty="0" smtClean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Dürbünü tekrar inceleyelim: 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4" name="Shape 24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pic>
        <p:nvPicPr>
          <p:cNvPr id="245" name="Shape 2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824" y="1563637"/>
            <a:ext cx="5244438" cy="3240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tr-TR" dirty="0"/>
              <a:t>Dürbünü tekrar inceleyelim: 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marR="0" lvl="0" indent="-38455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8461"/>
              <a:buFont typeface="Noto Sans Symbols"/>
              <a:buChar char="⦿"/>
            </a:pPr>
            <a:r>
              <a:rPr lang="tr-TR" sz="2550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İçeride iki adet prizmadan her biri, ışığı 180 derece yansıtır. </a:t>
            </a:r>
          </a:p>
          <a:p>
            <a:pPr marL="448056" marR="0" lvl="0" indent="-38455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8461"/>
              <a:buFont typeface="Noto Sans Symbols"/>
              <a:buChar char="⦿"/>
            </a:pPr>
            <a:endParaRPr lang="tr-TR" sz="2550" dirty="0"/>
          </a:p>
          <a:p>
            <a:pPr marL="448056" marR="0" lvl="0" indent="-38455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8461"/>
              <a:buFont typeface="Noto Sans Symbols"/>
              <a:buChar char="⦿"/>
            </a:pPr>
            <a:endParaRPr lang="tr-TR" sz="2550" b="0" i="0" u="none" strike="noStrike" cap="none" dirty="0" smtClean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510"/>
              </a:spcBef>
              <a:spcAft>
                <a:spcPts val="0"/>
              </a:spcAft>
              <a:buClr>
                <a:schemeClr val="accent1"/>
              </a:buClr>
              <a:buSzPct val="78461"/>
              <a:buFont typeface="Noto Sans Symbols"/>
              <a:buChar char="⦿"/>
            </a:pPr>
            <a:r>
              <a:rPr lang="tr-TR" sz="2550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İki adet prizma olması görüntüyü düz görmemizi sağlıyor. </a:t>
            </a:r>
            <a:endParaRPr lang="en-US" sz="255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510"/>
              </a:spcBef>
              <a:buClr>
                <a:schemeClr val="accent1"/>
              </a:buClr>
              <a:buSzPct val="78461"/>
              <a:buFont typeface="Noto Sans Symbols"/>
              <a:buNone/>
            </a:pPr>
            <a:endParaRPr sz="255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endParaRPr sz="4200" b="0" i="0" u="none" strike="noStrike" cap="none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58" name="Shape 2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31840" y="1707653"/>
            <a:ext cx="3996443" cy="266429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4217" y="1419621"/>
            <a:ext cx="5756976" cy="2898991"/>
          </a:xfrm>
        </p:spPr>
        <p:txBody>
          <a:bodyPr/>
          <a:lstStyle/>
          <a:p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Prizmaya tek renk ışığı değil de tüm renkleri içeren beyaz ışığı yollarsak ne olur?</a:t>
            </a:r>
            <a:endParaRPr lang="en-U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  <p:extLst>
      <p:ext uri="{BB962C8B-B14F-4D97-AF65-F5344CB8AC3E}">
        <p14:creationId xmlns:p14="http://schemas.microsoft.com/office/powerpoint/2010/main" xmlns="" val="426852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1" y="-163275"/>
            <a:ext cx="8229600" cy="1049273"/>
          </a:xfrm>
        </p:spPr>
        <p:txBody>
          <a:bodyPr/>
          <a:lstStyle/>
          <a:p>
            <a:r>
              <a:rPr lang="tr-TR" dirty="0" smtClean="0"/>
              <a:t>Prizmanın Tarihi: Isaac Newton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884" y="817618"/>
            <a:ext cx="5661882" cy="3929872"/>
          </a:xfrm>
          <a:prstGeom prst="rect">
            <a:avLst/>
          </a:prstGeom>
        </p:spPr>
      </p:pic>
      <p:sp>
        <p:nvSpPr>
          <p:cNvPr id="4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  <p:extLst>
      <p:ext uri="{BB962C8B-B14F-4D97-AF65-F5344CB8AC3E}">
        <p14:creationId xmlns:p14="http://schemas.microsoft.com/office/powerpoint/2010/main" xmlns="" val="376732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3500" lvl="0" indent="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</a:pPr>
            <a:r>
              <a:rPr lang="tr-TR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Işığın Renklere Ayrılması</a:t>
            </a:r>
            <a:endParaRPr lang="tr-TR" sz="4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820" y="1412105"/>
            <a:ext cx="5784980" cy="3429000"/>
          </a:xfrm>
        </p:spPr>
        <p:txBody>
          <a:bodyPr/>
          <a:lstStyle/>
          <a:p>
            <a:pPr marL="215901" indent="0">
              <a:buNone/>
            </a:pPr>
            <a:r>
              <a:rPr lang="tr-TR" dirty="0"/>
              <a:t>Biz de </a:t>
            </a:r>
            <a:r>
              <a:rPr lang="tr-TR" dirty="0" smtClean="0"/>
              <a:t>deneyelim!</a:t>
            </a:r>
          </a:p>
          <a:p>
            <a:endParaRPr lang="tr-TR" dirty="0" smtClean="0"/>
          </a:p>
          <a:p>
            <a:r>
              <a:rPr lang="tr-TR" dirty="0" smtClean="0"/>
              <a:t>Sizce beyaz </a:t>
            </a:r>
            <a:r>
              <a:rPr lang="tr-TR" dirty="0"/>
              <a:t>ışık prizmadan geçerek renklere </a:t>
            </a:r>
            <a:r>
              <a:rPr lang="tr-TR" dirty="0" smtClean="0"/>
              <a:t>nasıl ve neden ayrılıyor?</a:t>
            </a:r>
            <a:endParaRPr lang="en-US" dirty="0"/>
          </a:p>
        </p:txBody>
      </p:sp>
      <p:sp>
        <p:nvSpPr>
          <p:cNvPr id="4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Işığın renklere ayrılması</a:t>
            </a:r>
            <a:endParaRPr lang="tr-TR" sz="1100" dirty="0">
              <a:solidFill>
                <a:srgbClr val="FFC000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  <p:extLst>
      <p:ext uri="{BB962C8B-B14F-4D97-AF65-F5344CB8AC3E}">
        <p14:creationId xmlns:p14="http://schemas.microsoft.com/office/powerpoint/2010/main" xmlns="" val="367206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Prizma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57200" y="1412105"/>
            <a:ext cx="8229600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600" dirty="0" err="1">
                <a:solidFill>
                  <a:schemeClr val="bg1"/>
                </a:solidFill>
                <a:latin typeface="+mn-lt"/>
              </a:rPr>
              <a:t>Önceki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ders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Renk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Anekdot </a:t>
            </a:r>
            <a:r>
              <a:rPr lang="en-US" sz="1600" dirty="0" err="1" smtClean="0">
                <a:solidFill>
                  <a:schemeClr val="bg1"/>
                </a:solidFill>
                <a:latin typeface="+mn-lt"/>
              </a:rPr>
              <a:t>Dürbün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600" dirty="0" err="1">
                <a:solidFill>
                  <a:schemeClr val="bg1"/>
                </a:solidFill>
                <a:latin typeface="+mn-lt"/>
              </a:rPr>
              <a:t>Bilmemiz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gereken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konular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Kırılma</a:t>
            </a: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,</a:t>
            </a: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 Tam yansıma</a:t>
            </a: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600" dirty="0" err="1">
                <a:solidFill>
                  <a:schemeClr val="bg1"/>
                </a:solidFill>
                <a:latin typeface="+mn-lt"/>
              </a:rPr>
              <a:t>Prizmaların</a:t>
            </a:r>
            <a:r>
              <a:rPr lang="en-US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özellikleri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+mn-lt"/>
                <a:sym typeface="Questrial"/>
              </a:rPr>
              <a:t>Demo: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600" i="0" u="none" strike="noStrike" cap="none" dirty="0">
                <a:solidFill>
                  <a:schemeClr val="bg1"/>
                </a:solidFill>
                <a:latin typeface="+mn-lt"/>
                <a:sym typeface="Questrial"/>
              </a:rPr>
              <a:t> </a:t>
            </a:r>
          </a:p>
          <a:p>
            <a:pPr lvl="0" indent="-384556">
              <a:lnSpc>
                <a:spcPct val="80000"/>
              </a:lnSpc>
              <a:spcBef>
                <a:spcPts val="285"/>
              </a:spcBef>
              <a:buSzPct val="81428"/>
            </a:pPr>
            <a:r>
              <a:rPr lang="tr-TR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600" dirty="0" err="1" smtClean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600" dirty="0" smtClean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+mn-lt"/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600" dirty="0" smtClean="0">
                <a:solidFill>
                  <a:schemeClr val="bg1"/>
                </a:solidFill>
                <a:latin typeface="+mn-lt"/>
                <a:ea typeface="Times New Roman"/>
                <a:cs typeface="Times New Roman"/>
              </a:rPr>
              <a:t>un üzerinde </a:t>
            </a:r>
            <a:r>
              <a:rPr lang="tr-TR" sz="1600" dirty="0" smtClean="0">
                <a:solidFill>
                  <a:schemeClr val="bg1"/>
                </a:solidFill>
                <a:latin typeface="+mn-lt"/>
                <a:ea typeface="Times New Roman"/>
                <a:cs typeface="Times New Roman"/>
              </a:rPr>
              <a:t>tartışma</a:t>
            </a:r>
          </a:p>
          <a:p>
            <a:pPr lvl="0" indent="-384556">
              <a:lnSpc>
                <a:spcPct val="80000"/>
              </a:lnSpc>
              <a:spcBef>
                <a:spcPts val="285"/>
              </a:spcBef>
              <a:buSzPct val="81428"/>
            </a:pPr>
            <a:r>
              <a:rPr lang="tr-TR" sz="1600" dirty="0" smtClean="0">
                <a:solidFill>
                  <a:schemeClr val="bg1"/>
                </a:solidFill>
                <a:latin typeface="+mn-lt"/>
                <a:cs typeface="Times New Roman"/>
              </a:rPr>
              <a:t>Prizmanın Kullanım Alanları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i="0" u="none" strike="noStrike" cap="none" dirty="0" smtClean="0">
                <a:solidFill>
                  <a:schemeClr val="bg1"/>
                </a:solidFill>
                <a:latin typeface="+mn-lt"/>
                <a:sym typeface="Questrial"/>
              </a:rPr>
              <a:t>Dürbün</a:t>
            </a: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Prizmanın tarihi</a:t>
            </a: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Işığın renklere ayrılması</a:t>
            </a:r>
            <a:endParaRPr lang="tr-TR" sz="1600" i="0" u="none" strike="noStrike" cap="none" dirty="0" smtClean="0">
              <a:solidFill>
                <a:schemeClr val="bg1"/>
              </a:solidFill>
              <a:latin typeface="+mn-lt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Gökkuşağı nasıl oluşur</a:t>
            </a:r>
            <a:endParaRPr lang="en-US" sz="1600" i="0" u="none" strike="noStrike" cap="none" dirty="0">
              <a:solidFill>
                <a:schemeClr val="bg1"/>
              </a:solidFill>
              <a:latin typeface="+mn-lt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i="0" u="none" strike="noStrike" cap="none" dirty="0" smtClean="0">
                <a:solidFill>
                  <a:schemeClr val="bg1"/>
                </a:solidFill>
                <a:latin typeface="+mn-lt"/>
                <a:sym typeface="Questrial"/>
              </a:rPr>
              <a:t>Sınavda </a:t>
            </a:r>
            <a:r>
              <a:rPr lang="tr-TR" sz="1600" i="0" u="none" strike="noStrike" cap="none" dirty="0" smtClean="0">
                <a:solidFill>
                  <a:schemeClr val="bg1"/>
                </a:solidFill>
                <a:latin typeface="+mn-lt"/>
                <a:sym typeface="Questrial"/>
              </a:rPr>
              <a:t>çıkan sorular</a:t>
            </a: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Özet</a:t>
            </a:r>
          </a:p>
          <a:p>
            <a:pPr marL="448056" marR="0" lvl="0" indent="-384556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600" dirty="0" smtClean="0">
                <a:solidFill>
                  <a:schemeClr val="bg1"/>
                </a:solidFill>
                <a:latin typeface="+mn-lt"/>
              </a:rPr>
              <a:t>Gelecek Ders </a:t>
            </a:r>
            <a:endParaRPr lang="tr-TR" sz="16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i.stack.imgur.com/wASU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712" y="1316352"/>
            <a:ext cx="4296109" cy="334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://turningmirrors.com/wp-content/uploads/2011/06/halo-plot-dispersion_i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199" y="1417182"/>
            <a:ext cx="4278086" cy="3187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5799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0016" y="0"/>
            <a:ext cx="6522098" cy="2650435"/>
          </a:xfrm>
        </p:spPr>
        <p:txBody>
          <a:bodyPr/>
          <a:lstStyle/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Ortamın kırıcılık indisi ışığın rengine (frekansına, dalgaboyuna, enerjisine) bağlıdır</a:t>
            </a:r>
          </a:p>
          <a:p>
            <a:r>
              <a:rPr lang="tr-TR" sz="2400" dirty="0" smtClean="0"/>
              <a:t>Beyaz ışık bütün renkleri içerir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464" y="2650435"/>
            <a:ext cx="3229201" cy="2162139"/>
          </a:xfrm>
          <a:prstGeom prst="rect">
            <a:avLst/>
          </a:prstGeom>
        </p:spPr>
      </p:pic>
      <p:sp>
        <p:nvSpPr>
          <p:cNvPr id="5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Işığın renklere ayrılması</a:t>
            </a:r>
            <a:endParaRPr lang="tr-TR" sz="1100" dirty="0">
              <a:solidFill>
                <a:srgbClr val="FFC000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</p:spPr>
        <p:txBody>
          <a:bodyPr/>
          <a:lstStyle/>
          <a:p>
            <a:pPr marL="63500" lvl="0" indent="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</a:pPr>
            <a:r>
              <a:rPr lang="tr-TR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Işığın Renklere Ayrılması</a:t>
            </a:r>
            <a:endParaRPr lang="tr-TR" sz="4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94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Gökkuşağı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5775" y="1412105"/>
            <a:ext cx="6131025" cy="3080382"/>
          </a:xfrm>
        </p:spPr>
        <p:txBody>
          <a:bodyPr/>
          <a:lstStyle/>
          <a:p>
            <a:r>
              <a:rPr lang="tr-TR" dirty="0" smtClean="0"/>
              <a:t>Neden gökkuşağı yalnızca yağmurdan sonra oluşur?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en-US" dirty="0"/>
              <a:t>http://ophysics.com/l17.html</a:t>
            </a:r>
          </a:p>
        </p:txBody>
      </p:sp>
      <p:sp>
        <p:nvSpPr>
          <p:cNvPr id="4" name="Shape 25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Gökkuşağı nasıl oluşur</a:t>
            </a:r>
            <a:endParaRPr lang="en-US" sz="1100" dirty="0">
              <a:solidFill>
                <a:srgbClr val="FFC000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  <p:extLst>
      <p:ext uri="{BB962C8B-B14F-4D97-AF65-F5344CB8AC3E}">
        <p14:creationId xmlns:p14="http://schemas.microsoft.com/office/powerpoint/2010/main" xmlns="" val="427049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0372" y="323534"/>
            <a:ext cx="8229600" cy="873895"/>
          </a:xfrm>
        </p:spPr>
        <p:txBody>
          <a:bodyPr/>
          <a:lstStyle/>
          <a:p>
            <a:pPr>
              <a:buNone/>
            </a:pPr>
            <a:r>
              <a:rPr lang="tr-TR" sz="3200" dirty="0" smtClean="0">
                <a:solidFill>
                  <a:schemeClr val="accent2"/>
                </a:solidFill>
              </a:rPr>
              <a:t>Sorusu olan?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8194" name="Picture 2" descr="https://s-media-cache-ak0.pinimg.com/236x/59/6c/0a/596c0a0eb7de02cb8522edfe8cb122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9540" y="1374548"/>
            <a:ext cx="3556678" cy="3556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93" name="Shape 29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99816" y="0"/>
            <a:ext cx="4568444" cy="290619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</a:t>
            </a:r>
            <a:r>
              <a:rPr lang="tr-TR" sz="1100" dirty="0">
                <a:solidFill>
                  <a:srgbClr val="FFC000"/>
                </a:solidFill>
                <a:sym typeface="Questrial"/>
              </a:rPr>
              <a:t>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pic>
        <p:nvPicPr>
          <p:cNvPr id="295" name="Shape 2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9608" y="2684105"/>
            <a:ext cx="2964062" cy="2495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01" name="Shape 30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19871" y="1638486"/>
            <a:ext cx="4104456" cy="313576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9240" y="344991"/>
            <a:ext cx="2724530" cy="45154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7715" y="285343"/>
            <a:ext cx="3804659" cy="457430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3608" y="530048"/>
            <a:ext cx="4885875" cy="428143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6452" y="573746"/>
            <a:ext cx="5176605" cy="360636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</a:pPr>
            <a:r>
              <a:rPr lang="en-US" sz="4400" dirty="0" err="1">
                <a:solidFill>
                  <a:schemeClr val="accent1"/>
                </a:solidFill>
              </a:rPr>
              <a:t>Önceki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 smtClean="0">
                <a:solidFill>
                  <a:schemeClr val="accent1"/>
                </a:solidFill>
              </a:rPr>
              <a:t>ders</a:t>
            </a:r>
            <a:r>
              <a:rPr lang="tr-TR" sz="4400" dirty="0">
                <a:solidFill>
                  <a:schemeClr val="accent1"/>
                </a:solidFill>
              </a:rPr>
              <a:t>:</a:t>
            </a:r>
            <a:r>
              <a:rPr lang="en-US" sz="4400" dirty="0" smtClean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Renk</a:t>
            </a:r>
            <a:endParaRPr lang="en-US" sz="4400" dirty="0">
              <a:solidFill>
                <a:schemeClr val="accent1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marR="0" lvl="0" indent="-38455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285"/>
              <a:buFont typeface="Noto Sans Symbols"/>
              <a:buChar char="⦿"/>
            </a:pPr>
            <a:r>
              <a:rPr lang="tr-TR" sz="2775" dirty="0" smtClean="0"/>
              <a:t>Işık renkleri</a:t>
            </a:r>
            <a:r>
              <a:rPr lang="en-US" sz="277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</a:t>
            </a:r>
            <a:endParaRPr lang="en-US" sz="277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22960" marR="0" lvl="1" indent="-289560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chemeClr val="accent1"/>
              </a:buClr>
              <a:buSzPct val="95197"/>
              <a:buFont typeface="Verdana"/>
              <a:buChar char="›"/>
            </a:pPr>
            <a:r>
              <a:rPr lang="tr-TR" sz="2405" dirty="0" smtClean="0"/>
              <a:t>Ana R</a:t>
            </a:r>
            <a:r>
              <a:rPr lang="en-US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tr-TR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Kırmızı, Mavı, Yeşil</a:t>
            </a:r>
            <a:r>
              <a:rPr lang="en-US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lang="en-US" sz="240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22960" marR="0" lvl="1" indent="-289560" algn="l" rtl="0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chemeClr val="accent1"/>
              </a:buClr>
              <a:buSzPct val="95197"/>
              <a:buFont typeface="Verdana"/>
              <a:buChar char="›"/>
            </a:pPr>
            <a:r>
              <a:rPr lang="tr-TR" sz="2405" dirty="0" smtClean="0"/>
              <a:t>Ara</a:t>
            </a:r>
            <a:r>
              <a:rPr lang="en-US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tr-TR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Syan, Sarı, Magenta</a:t>
            </a:r>
            <a:endParaRPr lang="en-US" sz="2405" b="0" i="0" u="none" strike="noStrike" cap="none" dirty="0" smtClean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555"/>
              </a:spcBef>
              <a:spcAft>
                <a:spcPts val="0"/>
              </a:spcAft>
              <a:buClr>
                <a:schemeClr val="accent1"/>
              </a:buClr>
              <a:buSzPct val="79285"/>
              <a:buFont typeface="Noto Sans Symbols"/>
              <a:buChar char="⦿"/>
            </a:pPr>
            <a:r>
              <a:rPr lang="tr-TR" sz="2775" dirty="0" smtClean="0"/>
              <a:t>Boya Renkleri</a:t>
            </a:r>
            <a:r>
              <a:rPr lang="en-US" sz="277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</a:t>
            </a:r>
          </a:p>
          <a:p>
            <a:pPr lvl="1" indent="-289560">
              <a:lnSpc>
                <a:spcPct val="80000"/>
              </a:lnSpc>
              <a:spcBef>
                <a:spcPts val="481"/>
              </a:spcBef>
              <a:buSzPct val="95197"/>
            </a:pPr>
            <a:r>
              <a:rPr lang="tr-TR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Ana</a:t>
            </a:r>
            <a:r>
              <a:rPr lang="en-US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tr-TR" sz="2405" dirty="0" smtClean="0"/>
              <a:t>Syan, Sarı, Magenta</a:t>
            </a:r>
            <a:endParaRPr lang="en-US" sz="240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1" indent="-289560">
              <a:lnSpc>
                <a:spcPct val="80000"/>
              </a:lnSpc>
              <a:spcBef>
                <a:spcPts val="481"/>
              </a:spcBef>
              <a:buSzPct val="95197"/>
            </a:pPr>
            <a:r>
              <a:rPr lang="tr-TR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Ara</a:t>
            </a:r>
            <a:r>
              <a:rPr lang="en-US" sz="240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tr-TR" sz="2405" dirty="0" smtClean="0"/>
              <a:t>Kırmızı, Mavı, Yeşil</a:t>
            </a:r>
            <a:r>
              <a:rPr lang="en-US" sz="2405" dirty="0" smtClean="0"/>
              <a:t> </a:t>
            </a:r>
            <a:endParaRPr lang="en-US" sz="240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555"/>
              </a:spcBef>
              <a:spcAft>
                <a:spcPts val="0"/>
              </a:spcAft>
              <a:buClr>
                <a:schemeClr val="accent1"/>
              </a:buClr>
              <a:buSzPct val="79285"/>
              <a:buFont typeface="Noto Sans Symbols"/>
              <a:buChar char="⦿"/>
            </a:pPr>
            <a:r>
              <a:rPr lang="tr-TR" sz="2775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Filtre kendiyle aynı ve yakın olan renkte ışığı geçeriyor</a:t>
            </a:r>
            <a:endParaRPr lang="en-US" sz="277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48056" marR="0" lvl="0" indent="-384556" algn="l" rtl="0">
              <a:lnSpc>
                <a:spcPct val="80000"/>
              </a:lnSpc>
              <a:spcBef>
                <a:spcPts val="55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7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22960" marR="0" lvl="1" indent="-289560" algn="l" rtl="0">
              <a:lnSpc>
                <a:spcPct val="80000"/>
              </a:lnSpc>
              <a:spcBef>
                <a:spcPts val="481"/>
              </a:spcBef>
              <a:buClr>
                <a:schemeClr val="accent1"/>
              </a:buClr>
              <a:buSzPct val="25000"/>
              <a:buFont typeface="Verdana"/>
              <a:buNone/>
            </a:pPr>
            <a:endParaRPr sz="2405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rgbClr val="FFC000"/>
                </a:solidFill>
              </a:rPr>
              <a:t>Önceki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ders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Renk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</a:t>
            </a: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Alanları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4544" y="-1"/>
            <a:ext cx="3582264" cy="49301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6373" y="302835"/>
            <a:ext cx="4075993" cy="436713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4543" y="0"/>
            <a:ext cx="3979117" cy="461959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8229" y="254250"/>
            <a:ext cx="4364897" cy="46701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2735" y="0"/>
            <a:ext cx="3356810" cy="4724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-59635" y="185174"/>
            <a:ext cx="1769165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dirty="0" smtClean="0"/>
              <a:t>ÖSS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0" y="163286"/>
            <a:ext cx="2939955" cy="454726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61257" y="180464"/>
            <a:ext cx="8313576" cy="1079169"/>
          </a:xfrm>
        </p:spPr>
        <p:txBody>
          <a:bodyPr/>
          <a:lstStyle/>
          <a:p>
            <a:pPr marL="215901" indent="0">
              <a:buNone/>
            </a:pPr>
            <a:r>
              <a:rPr lang="tr-TR" dirty="0" smtClean="0"/>
              <a:t>Sorular?</a:t>
            </a:r>
            <a:endParaRPr lang="ru-RU" dirty="0"/>
          </a:p>
        </p:txBody>
      </p:sp>
      <p:pic>
        <p:nvPicPr>
          <p:cNvPr id="1026" name="Picture 2" descr="http://sosyalmedya.co/wp-content/uploads/2015/07/sunum-940x47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7928" y="1615102"/>
            <a:ext cx="6076072" cy="30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Gelecek Ders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384556">
              <a:spcBef>
                <a:spcPts val="0"/>
              </a:spcBef>
            </a:pPr>
            <a:r>
              <a:rPr lang="en-US" sz="1800" dirty="0"/>
              <a:t>10.4.9.1. </a:t>
            </a:r>
            <a:r>
              <a:rPr lang="en-US" sz="1800" dirty="0" err="1"/>
              <a:t>Merceklerin</a:t>
            </a:r>
            <a:r>
              <a:rPr lang="en-US" sz="1800" dirty="0"/>
              <a:t> </a:t>
            </a:r>
            <a:r>
              <a:rPr lang="en-US" sz="1800" dirty="0" err="1"/>
              <a:t>özelliklerini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mercek</a:t>
            </a:r>
            <a:r>
              <a:rPr lang="en-US" sz="1800" dirty="0"/>
              <a:t> </a:t>
            </a:r>
            <a:r>
              <a:rPr lang="en-US" sz="1800" dirty="0" err="1"/>
              <a:t>çeşitlerini</a:t>
            </a:r>
            <a:r>
              <a:rPr lang="en-US" sz="1800" dirty="0"/>
              <a:t> </a:t>
            </a:r>
            <a:r>
              <a:rPr lang="tr-TR" sz="1800" dirty="0" smtClean="0"/>
              <a:t>	        </a:t>
            </a:r>
            <a:r>
              <a:rPr lang="en-US" sz="1800" dirty="0" err="1" smtClean="0"/>
              <a:t>açıklar</a:t>
            </a:r>
            <a:r>
              <a:rPr lang="en-US" sz="1800" dirty="0"/>
              <a:t>.</a:t>
            </a:r>
          </a:p>
          <a:p>
            <a:pPr marL="1311275" lvl="0" indent="-452438">
              <a:spcBef>
                <a:spcPts val="0"/>
              </a:spcBef>
              <a:buNone/>
            </a:pPr>
            <a:r>
              <a:rPr lang="tr-TR" sz="1800" dirty="0" smtClean="0"/>
              <a:t>	</a:t>
            </a:r>
            <a:r>
              <a:rPr lang="en-US" sz="1800" dirty="0" smtClean="0"/>
              <a:t>a</a:t>
            </a:r>
            <a:r>
              <a:rPr lang="en-US" sz="1800" dirty="0"/>
              <a:t>. </a:t>
            </a:r>
            <a:r>
              <a:rPr lang="en-US" sz="1800" dirty="0" err="1"/>
              <a:t>Öğrencilerin</a:t>
            </a:r>
            <a:r>
              <a:rPr lang="en-US" sz="1800" dirty="0"/>
              <a:t> </a:t>
            </a:r>
            <a:r>
              <a:rPr lang="en-US" sz="1800" dirty="0" err="1"/>
              <a:t>günlük</a:t>
            </a:r>
            <a:r>
              <a:rPr lang="en-US" sz="1800" dirty="0"/>
              <a:t> </a:t>
            </a:r>
            <a:r>
              <a:rPr lang="en-US" sz="1800" dirty="0" err="1"/>
              <a:t>hayatta</a:t>
            </a:r>
            <a:r>
              <a:rPr lang="en-US" sz="1800" dirty="0"/>
              <a:t> </a:t>
            </a:r>
            <a:r>
              <a:rPr lang="en-US" sz="1800" dirty="0" err="1"/>
              <a:t>karşılaştıkları</a:t>
            </a:r>
            <a:r>
              <a:rPr lang="en-US" sz="1800" dirty="0"/>
              <a:t> </a:t>
            </a:r>
            <a:r>
              <a:rPr lang="en-US" sz="1800" dirty="0" err="1"/>
              <a:t>mercek</a:t>
            </a:r>
            <a:r>
              <a:rPr lang="en-US" sz="1800" dirty="0"/>
              <a:t> </a:t>
            </a:r>
            <a:r>
              <a:rPr lang="en-US" sz="1800" dirty="0" err="1"/>
              <a:t>gibi</a:t>
            </a:r>
            <a:r>
              <a:rPr lang="en-US" sz="1800" dirty="0"/>
              <a:t> </a:t>
            </a:r>
            <a:r>
              <a:rPr lang="en-US" sz="1800" dirty="0" err="1"/>
              <a:t>davranan</a:t>
            </a:r>
            <a:r>
              <a:rPr lang="en-US" sz="1800" dirty="0"/>
              <a:t> </a:t>
            </a:r>
            <a:r>
              <a:rPr lang="en-US" sz="1800" dirty="0" err="1" smtClean="0"/>
              <a:t>maddelere</a:t>
            </a:r>
            <a:r>
              <a:rPr lang="tr-TR" sz="1800" dirty="0" smtClean="0"/>
              <a:t> </a:t>
            </a:r>
            <a:r>
              <a:rPr lang="en-US" sz="1800" dirty="0" err="1" smtClean="0"/>
              <a:t>veya</a:t>
            </a:r>
            <a:r>
              <a:rPr lang="en-US" sz="1800" dirty="0" smtClean="0"/>
              <a:t> </a:t>
            </a:r>
            <a:r>
              <a:rPr lang="en-US" sz="1800" dirty="0" err="1"/>
              <a:t>cisimlere</a:t>
            </a:r>
            <a:r>
              <a:rPr lang="en-US" sz="1800" dirty="0"/>
              <a:t> </a:t>
            </a:r>
            <a:r>
              <a:rPr lang="en-US" sz="1800" dirty="0" err="1"/>
              <a:t>örnekler</a:t>
            </a:r>
            <a:r>
              <a:rPr lang="en-US" sz="1800" dirty="0"/>
              <a:t> </a:t>
            </a:r>
            <a:r>
              <a:rPr lang="en-US" sz="1800" dirty="0" err="1"/>
              <a:t>vermeleri</a:t>
            </a:r>
            <a:r>
              <a:rPr lang="en-US" sz="1800" dirty="0"/>
              <a:t> </a:t>
            </a:r>
            <a:r>
              <a:rPr lang="en-US" sz="1800" dirty="0" err="1"/>
              <a:t>sağlanır</a:t>
            </a:r>
            <a:r>
              <a:rPr lang="en-US" sz="1800" dirty="0"/>
              <a:t>.</a:t>
            </a:r>
            <a:endParaRPr lang="en-US" sz="1800" b="0" i="0" u="none" strike="noStrike" cap="none" dirty="0">
              <a:solidFill>
                <a:schemeClr val="lt1"/>
              </a:solidFill>
              <a:sym typeface="Questrial"/>
            </a:endParaRPr>
          </a:p>
        </p:txBody>
      </p:sp>
      <p:sp>
        <p:nvSpPr>
          <p:cNvPr id="335" name="Shape 335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Önceki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ders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Renk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Anekdot </a:t>
            </a:r>
            <a:r>
              <a:rPr lang="en-US" sz="1100" dirty="0" err="1" smtClean="0">
                <a:solidFill>
                  <a:schemeClr val="bg1"/>
                </a:solidFill>
              </a:rPr>
              <a:t>Dürbün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Bilmemiz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gereken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konular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Kırılma</a:t>
            </a:r>
            <a:r>
              <a:rPr lang="en-US" sz="1100" dirty="0" smtClean="0">
                <a:solidFill>
                  <a:schemeClr val="bg1"/>
                </a:solidFill>
              </a:rPr>
              <a:t>,</a:t>
            </a:r>
            <a:r>
              <a:rPr lang="tr-TR" sz="1100" dirty="0" smtClean="0">
                <a:solidFill>
                  <a:schemeClr val="bg1"/>
                </a:solidFill>
              </a:rPr>
              <a:t> Tam yansıma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 smtClean="0">
                <a:solidFill>
                  <a:schemeClr val="bg1"/>
                </a:solidFill>
              </a:rPr>
              <a:t>Prizmaların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</a:rPr>
              <a:t>özellikleri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 smtClean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 smtClean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 smtClean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Işığın renklere ayrılması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Gökkuşağı nasıl oluşur</a:t>
            </a:r>
            <a:endParaRPr lang="en-US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rgbClr val="FFC000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</a:rPr>
              <a:t>Gelecek Ders </a:t>
            </a:r>
            <a:endParaRPr lang="tr-T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Hangi Kazanımları Öğrendik?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r>
              <a:rPr lang="tr-TR" sz="2000" dirty="0">
                <a:latin typeface="Times New Roman"/>
                <a:ea typeface="Times New Roman"/>
                <a:cs typeface="Times New Roman"/>
                <a:sym typeface="Times New Roman"/>
              </a:rPr>
              <a:t>10.4.8.1. Işık prizmalarının özelliklerini açıklar ve kullanım alanlarına örnekler verir.</a:t>
            </a:r>
          </a:p>
          <a:p>
            <a:pPr marL="914400" lvl="0" indent="-230188">
              <a:spcBef>
                <a:spcPts val="0"/>
              </a:spcBef>
              <a:buClr>
                <a:schemeClr val="tx1"/>
              </a:buClr>
              <a:buFont typeface="+mj-lt"/>
              <a:buAutoNum type="alphaLcParenR"/>
            </a:pPr>
            <a:r>
              <a:rPr lang="tr-TR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Öğrencilerin prizmalarda tek renkli ışığın izlediği yolu çizerek açıklamaları sağlanır.</a:t>
            </a:r>
          </a:p>
          <a:p>
            <a:pPr marL="914400" lvl="0" indent="-230188">
              <a:spcBef>
                <a:spcPts val="0"/>
              </a:spcBef>
              <a:buClr>
                <a:schemeClr val="tx1"/>
              </a:buClr>
              <a:buSzPct val="61111"/>
              <a:buFont typeface="+mj-lt"/>
              <a:buAutoNum type="alphaLcParenR"/>
            </a:pPr>
            <a:r>
              <a:rPr lang="tr-TR" sz="2000" dirty="0">
                <a:latin typeface="Times New Roman"/>
                <a:ea typeface="Times New Roman"/>
                <a:cs typeface="Times New Roman"/>
                <a:sym typeface="Times New Roman"/>
              </a:rPr>
              <a:t>Öğrencilerin deney yaparak ve simülasyonlar kullanarak ışığın izlediği yolu gözlemlemeleri sağlanır.</a:t>
            </a:r>
          </a:p>
          <a:p>
            <a:pPr marL="914400" lvl="0" indent="-230188">
              <a:spcBef>
                <a:spcPts val="0"/>
              </a:spcBef>
              <a:buClr>
                <a:schemeClr val="tx1"/>
              </a:buClr>
              <a:buSzPct val="61111"/>
              <a:buFont typeface="+mj-lt"/>
              <a:buAutoNum type="alphaLcParenR"/>
            </a:pPr>
            <a:r>
              <a:rPr lang="tr-TR" sz="2000" dirty="0">
                <a:latin typeface="Times New Roman"/>
                <a:ea typeface="Times New Roman"/>
                <a:cs typeface="Times New Roman"/>
                <a:sym typeface="Times New Roman"/>
              </a:rPr>
              <a:t>Öğrencilerin prizmada beyaz ışığın renklerine ayrılmasını deneyler yaparak açıklamaları ve nedenlerini tartışmaları sağlanır.</a:t>
            </a:r>
          </a:p>
          <a:p>
            <a:pPr lvl="0">
              <a:spcBef>
                <a:spcPts val="0"/>
              </a:spcBef>
              <a:buNone/>
            </a:pPr>
            <a:endParaRPr lang="tr-TR"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175523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 ederim! </a:t>
            </a:r>
            <a:br>
              <a:rPr lang="tr-TR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6996" y="1463015"/>
            <a:ext cx="6438122" cy="328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0808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Dürbün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8" name="Shape 1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95935" y="771550"/>
            <a:ext cx="4011909" cy="401190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rgbClr val="FFC000"/>
                </a:solidFill>
              </a:rPr>
              <a:t>Anekdot </a:t>
            </a:r>
            <a:r>
              <a:rPr lang="en-US" sz="1100" dirty="0" err="1">
                <a:solidFill>
                  <a:srgbClr val="FFC000"/>
                </a:solidFill>
              </a:rPr>
              <a:t>Dürbün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</a:t>
            </a: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Alanları</a:t>
            </a:r>
            <a:endParaRPr lang="tr-TR" sz="1100" dirty="0" smtClean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sym typeface="Questrial"/>
              </a:rPr>
              <a:t>Dürbün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Bilmemiz gereken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2400" dirty="0" err="1">
                <a:latin typeface="+mn-lt"/>
              </a:rPr>
              <a:t>Işığın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bir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saydam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ortamdan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başka</a:t>
            </a:r>
            <a:r>
              <a:rPr lang="tr-TR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bir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saydam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ortama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geçerken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doğrultusunu</a:t>
            </a:r>
            <a:r>
              <a:rPr lang="tr-TR" sz="2400" dirty="0" smtClean="0">
                <a:latin typeface="+mn-lt"/>
              </a:rPr>
              <a:t>n ve/veya ortalama hızının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değiştirmesine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ışığın</a:t>
            </a:r>
            <a:r>
              <a:rPr lang="tr-TR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kırılması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denir</a:t>
            </a:r>
            <a:endParaRPr lang="tr-TR" sz="2400" dirty="0" smtClean="0">
              <a:latin typeface="+mn-lt"/>
            </a:endParaRPr>
          </a:p>
          <a:p>
            <a:r>
              <a:rPr lang="tr-TR" sz="2325" i="0" u="none" strike="noStrike" cap="none" dirty="0" smtClean="0">
                <a:solidFill>
                  <a:schemeClr val="lt1"/>
                </a:solidFill>
                <a:latin typeface="+mn-lt"/>
                <a:sym typeface="Questrial"/>
              </a:rPr>
              <a:t>Tam yansıma</a:t>
            </a:r>
            <a:r>
              <a:rPr lang="en-US" sz="2325" i="0" u="none" strike="noStrike" cap="none" dirty="0" smtClean="0">
                <a:solidFill>
                  <a:schemeClr val="lt1"/>
                </a:solidFill>
                <a:latin typeface="+mn-lt"/>
                <a:sym typeface="Questrial"/>
              </a:rPr>
              <a:t>- </a:t>
            </a:r>
            <a:r>
              <a:rPr lang="en-US" sz="2325" i="0" u="none" strike="noStrike" cap="none" dirty="0">
                <a:solidFill>
                  <a:schemeClr val="lt1"/>
                </a:solidFill>
                <a:latin typeface="+mn-lt"/>
                <a:sym typeface="Questrial"/>
              </a:rPr>
              <a:t> </a:t>
            </a:r>
            <a:r>
              <a:rPr lang="en-US" sz="2400" dirty="0" err="1" smtClean="0">
                <a:latin typeface="+mn-lt"/>
              </a:rPr>
              <a:t>Işı</a:t>
            </a:r>
            <a:r>
              <a:rPr lang="tr-TR" sz="2400" dirty="0" smtClean="0">
                <a:latin typeface="+mn-lt"/>
              </a:rPr>
              <a:t>ğın</a:t>
            </a:r>
            <a:r>
              <a:rPr lang="en-US" sz="2400" dirty="0" smtClean="0">
                <a:latin typeface="+mn-lt"/>
              </a:rPr>
              <a:t>  </a:t>
            </a:r>
            <a:r>
              <a:rPr lang="en-US" sz="2400" dirty="0" err="1">
                <a:latin typeface="+mn-lt"/>
              </a:rPr>
              <a:t>yansıyarak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geldiği</a:t>
            </a:r>
            <a:r>
              <a:rPr lang="tr-TR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ortama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geri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dön</a:t>
            </a:r>
            <a:r>
              <a:rPr lang="tr-TR" sz="2400" dirty="0" smtClean="0">
                <a:latin typeface="+mn-lt"/>
              </a:rPr>
              <a:t>mesi olayıdır</a:t>
            </a:r>
          </a:p>
          <a:p>
            <a:r>
              <a:rPr lang="en-US" sz="2400" dirty="0" err="1">
                <a:latin typeface="+mn-lt"/>
              </a:rPr>
              <a:t>kırılma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açısını</a:t>
            </a:r>
            <a:r>
              <a:rPr lang="en-US" sz="2400" dirty="0">
                <a:latin typeface="+mn-lt"/>
              </a:rPr>
              <a:t> 90° </a:t>
            </a:r>
            <a:r>
              <a:rPr lang="en-US" sz="2400" dirty="0" err="1">
                <a:latin typeface="+mn-lt"/>
              </a:rPr>
              <a:t>yapan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gelme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açısına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sınır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açısı</a:t>
            </a:r>
            <a:endParaRPr sz="2325" i="0" u="none" strike="noStrike" cap="none" dirty="0">
              <a:solidFill>
                <a:schemeClr val="lt1"/>
              </a:solidFill>
              <a:latin typeface="+mn-lt"/>
              <a:sym typeface="Questrial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rgbClr val="FFC000"/>
                </a:solidFill>
              </a:rPr>
              <a:t>Bilmemiz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gereken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konular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Kırılma</a:t>
            </a:r>
            <a:r>
              <a:rPr lang="en-US" sz="1100" dirty="0">
                <a:solidFill>
                  <a:srgbClr val="FFC000"/>
                </a:solidFill>
              </a:rPr>
              <a:t>,</a:t>
            </a:r>
            <a:r>
              <a:rPr lang="tr-TR" sz="1100" dirty="0">
                <a:solidFill>
                  <a:srgbClr val="FFC000"/>
                </a:solidFill>
              </a:rPr>
              <a:t> Tam yansıma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tartışma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</a:t>
            </a: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Alanları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4200" b="0" i="0" u="none" strike="noStrike" cap="none" dirty="0" smtClean="0">
                <a:solidFill>
                  <a:srgbClr val="FF599C"/>
                </a:solidFill>
                <a:latin typeface="Questrial"/>
                <a:ea typeface="Questrial"/>
                <a:cs typeface="Questrial"/>
                <a:sym typeface="Questrial"/>
              </a:rPr>
              <a:t>Prizmanın özellikleri</a:t>
            </a:r>
            <a:endParaRPr lang="en-US"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2483767" y="1412105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marR="0" lvl="0" indent="-38455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3000" b="0" i="0" u="none" strike="noStrike" cap="none" dirty="0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Tüm yüzeyleri düz olan, saydam cisimlerdir</a:t>
            </a:r>
            <a:endParaRPr lang="en-US" sz="3000" b="0" i="0" u="none" strike="noStrike" cap="none" dirty="0" smtClean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indent="-384556"/>
            <a:r>
              <a:rPr lang="en-US" dirty="0"/>
              <a:t> </a:t>
            </a:r>
            <a:r>
              <a:rPr lang="en-US" dirty="0" err="1" smtClean="0"/>
              <a:t>Prizmalar</a:t>
            </a:r>
            <a:r>
              <a:rPr lang="tr-TR" dirty="0"/>
              <a:t> </a:t>
            </a:r>
            <a:r>
              <a:rPr lang="en-US" dirty="0" err="1" smtClean="0"/>
              <a:t>genellikle</a:t>
            </a:r>
            <a:r>
              <a:rPr lang="en-US" dirty="0"/>
              <a:t> </a:t>
            </a:r>
            <a:r>
              <a:rPr lang="tr-TR" dirty="0" smtClean="0"/>
              <a:t>camdan yada plastikten</a:t>
            </a:r>
            <a:r>
              <a:rPr lang="en-US" dirty="0"/>
              <a:t> </a:t>
            </a:r>
            <a:r>
              <a:rPr lang="en-US" dirty="0" err="1"/>
              <a:t>yapılır</a:t>
            </a:r>
            <a:endParaRPr sz="3000" b="0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rgbClr val="FFC000"/>
                </a:solidFill>
              </a:rPr>
              <a:t>Prizmaların</a:t>
            </a:r>
            <a:r>
              <a:rPr lang="en-US" sz="1100" dirty="0">
                <a:solidFill>
                  <a:srgbClr val="FFC000"/>
                </a:solidFill>
              </a:rPr>
              <a:t> </a:t>
            </a:r>
            <a:r>
              <a:rPr lang="en-US" sz="1100" dirty="0" err="1">
                <a:solidFill>
                  <a:srgbClr val="FFC000"/>
                </a:solidFill>
              </a:rPr>
              <a:t>özellikleri</a:t>
            </a:r>
            <a:endParaRPr lang="en-US" sz="1100" dirty="0">
              <a:solidFill>
                <a:srgbClr val="FFC000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endParaRPr sz="4200" b="0" i="0" u="none" strike="noStrike" cap="none" dirty="0">
              <a:solidFill>
                <a:srgbClr val="FF599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chemeClr val="bg1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chemeClr val="bg1"/>
                </a:solidFill>
                <a:sym typeface="Questrial"/>
              </a:rPr>
              <a:t> 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tartışma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898" y="373225"/>
            <a:ext cx="3170379" cy="25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2347" y="1177990"/>
            <a:ext cx="36099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2696547" y="1419621"/>
            <a:ext cx="2871252" cy="193143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77"/>
          <a:stretch/>
        </p:blipFill>
        <p:spPr bwMode="auto">
          <a:xfrm>
            <a:off x="3279224" y="2274830"/>
            <a:ext cx="4726441" cy="257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200619"/>
            <a:ext cx="8229600" cy="10492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3780" b="0" i="0" u="none" strike="noStrike" cap="none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Questrial"/>
                <a:ea typeface="Questrial"/>
                <a:cs typeface="Questrial"/>
                <a:sym typeface="Questrial"/>
              </a:rPr>
              <a:t>Aktivite zamanı</a:t>
            </a:r>
            <a:r>
              <a:rPr lang="en-US" sz="3780" b="0" i="0" u="none" strike="noStrike" cap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Questrial"/>
                <a:ea typeface="Questrial"/>
                <a:cs typeface="Questrial"/>
                <a:sym typeface="Questrial"/>
              </a:rPr>
              <a:t/>
            </a:r>
            <a:br>
              <a:rPr lang="en-US" sz="3780" b="0" i="0" u="none" strike="noStrike" cap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tr-TR" sz="3959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Tek renk ışığın izlediği yol</a:t>
            </a:r>
            <a:endParaRPr lang="en-US" sz="3959" b="0" i="0" u="none" strike="noStrike" cap="none" dirty="0">
              <a:solidFill>
                <a:schemeClr val="accent2">
                  <a:lumMod val="60000"/>
                  <a:lumOff val="40000"/>
                </a:schemeClr>
              </a:solidFill>
              <a:sym typeface="Questrial"/>
            </a:endParaRPr>
          </a:p>
        </p:txBody>
      </p:sp>
      <p:pic>
        <p:nvPicPr>
          <p:cNvPr id="146" name="Shape 14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75856" y="1131590"/>
            <a:ext cx="4464496" cy="372785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0" y="1419621"/>
            <a:ext cx="2555775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Önceki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ders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Renk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Anekdot </a:t>
            </a:r>
            <a:r>
              <a:rPr lang="en-US" sz="1100" dirty="0" err="1">
                <a:solidFill>
                  <a:schemeClr val="bg1"/>
                </a:solidFill>
              </a:rPr>
              <a:t>Dürbün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Bilmemiz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gereken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konular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Kırılma</a:t>
            </a:r>
            <a:r>
              <a:rPr lang="en-US" sz="1100" dirty="0">
                <a:solidFill>
                  <a:schemeClr val="bg1"/>
                </a:solidFill>
              </a:rPr>
              <a:t>,</a:t>
            </a:r>
            <a:r>
              <a:rPr lang="tr-TR" sz="1100" dirty="0">
                <a:solidFill>
                  <a:schemeClr val="bg1"/>
                </a:solidFill>
              </a:rPr>
              <a:t> Tam yansıma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 err="1">
                <a:solidFill>
                  <a:schemeClr val="bg1"/>
                </a:solidFill>
              </a:rPr>
              <a:t>Prizmaların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özellikleri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en-US" sz="1100" dirty="0">
                <a:solidFill>
                  <a:srgbClr val="FFC000"/>
                </a:solidFill>
                <a:sym typeface="Questrial"/>
              </a:rPr>
              <a:t>Demo: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tek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rgbClr val="FFC000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100" dirty="0">
                <a:solidFill>
                  <a:srgbClr val="FFC000"/>
                </a:solidFill>
                <a:sym typeface="Questrial"/>
              </a:rPr>
              <a:t> </a:t>
            </a:r>
            <a:endParaRPr lang="tr-TR" sz="1100" dirty="0">
              <a:solidFill>
                <a:srgbClr val="FFC000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1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tr-TR" sz="1100" dirty="0">
                <a:solidFill>
                  <a:schemeClr val="bg1"/>
                </a:solidFill>
                <a:ea typeface="Times New Roman"/>
                <a:cs typeface="Times New Roman"/>
              </a:rPr>
              <a:t>un üzerinde </a:t>
            </a:r>
            <a:r>
              <a:rPr lang="tr-TR" sz="1100" dirty="0" smtClean="0">
                <a:solidFill>
                  <a:schemeClr val="bg1"/>
                </a:solidFill>
                <a:ea typeface="Times New Roman"/>
                <a:cs typeface="Times New Roman"/>
              </a:rPr>
              <a:t>tartışma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 smtClean="0">
                <a:solidFill>
                  <a:schemeClr val="bg1"/>
                </a:solidFill>
                <a:cs typeface="Times New Roman"/>
              </a:rPr>
              <a:t>Prizmanın Kullanım Alanlar</a:t>
            </a:r>
            <a:endParaRPr lang="en-US" sz="1100" dirty="0">
              <a:solidFill>
                <a:schemeClr val="bg1"/>
              </a:solidFill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Dürbün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Prizmanın tarihi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Işığın renklere ayrılması</a:t>
            </a:r>
            <a:endParaRPr lang="tr-TR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Gökkuşağı nasıl oluşur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Günlük hayattan örnekler ve kullanım alanları</a:t>
            </a:r>
            <a:endParaRPr lang="en-US" sz="1100" dirty="0">
              <a:solidFill>
                <a:schemeClr val="bg1"/>
              </a:solidFill>
              <a:sym typeface="Questrial"/>
            </a:endParaRP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  <a:sym typeface="Questrial"/>
              </a:rPr>
              <a:t>Sınavda çıkan sorular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Özet</a:t>
            </a:r>
          </a:p>
          <a:p>
            <a:pPr marL="448056" lvl="0" indent="-384556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Noto Sans Symbols"/>
              <a:buChar char="⦿"/>
            </a:pPr>
            <a:r>
              <a:rPr lang="tr-TR" sz="1100" dirty="0">
                <a:solidFill>
                  <a:schemeClr val="bg1"/>
                </a:solidFill>
              </a:rPr>
              <a:t>Gelecek Ders 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2600</Words>
  <Application>Microsoft Office PowerPoint</Application>
  <PresentationFormat>Экран (16:9)</PresentationFormat>
  <Paragraphs>706</Paragraphs>
  <Slides>49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Questrial</vt:lpstr>
      <vt:lpstr>Times New Roman</vt:lpstr>
      <vt:lpstr>Noto Sans Symbols</vt:lpstr>
      <vt:lpstr>Verdana</vt:lpstr>
      <vt:lpstr>Яркая</vt:lpstr>
      <vt:lpstr>Prizma</vt:lpstr>
      <vt:lpstr>Слайд 2</vt:lpstr>
      <vt:lpstr>Prizma</vt:lpstr>
      <vt:lpstr>Önceki ders: Renk</vt:lpstr>
      <vt:lpstr>Dürbün</vt:lpstr>
      <vt:lpstr>Bilmemiz gereken</vt:lpstr>
      <vt:lpstr>Prizmanın özellikleri</vt:lpstr>
      <vt:lpstr>Слайд 8</vt:lpstr>
      <vt:lpstr>Aktivite zamanı Tek renk ışığın izlediği yol</vt:lpstr>
      <vt:lpstr>Tek renk ışığın izlediği yol: Tartışalım</vt:lpstr>
      <vt:lpstr>Tek renk ışığın izlediği yol: Tartışalım</vt:lpstr>
      <vt:lpstr>Tepe açısı ne kadar küçükse, sapma o kadar fazla olur! </vt:lpstr>
      <vt:lpstr>Tek renk ışığın izlediği yol</vt:lpstr>
      <vt:lpstr>Tek renk ışığın izlediği yol:  Görüntü baş aşağı ters ve gerçek.</vt:lpstr>
      <vt:lpstr>Tek renk ışığın izlediği yol</vt:lpstr>
      <vt:lpstr>Tek renk ışığın izlediği yol: Görüntü 90 derece yatıktır </vt:lpstr>
      <vt:lpstr>Tek renk ışığın izlediği yol:  Görüntü baş aşağı ters. </vt:lpstr>
      <vt:lpstr>Tek renk ışığın izlediği yol:  Işık ışınları tabana doğru sapar</vt:lpstr>
      <vt:lpstr>Tek renk ışığın izlediği yol: Simulasyon ile kontrol edelim</vt:lpstr>
      <vt:lpstr>Prizmanın Kullanım Alanları</vt:lpstr>
      <vt:lpstr>Prizmanın Kullanım Alanları</vt:lpstr>
      <vt:lpstr>Prizmanın Kullanım Alanları</vt:lpstr>
      <vt:lpstr>Özet : Prizmaların özelliği </vt:lpstr>
      <vt:lpstr>Dürbünü tekrar inceleyelim: </vt:lpstr>
      <vt:lpstr>Dürbünü tekrar inceleyelim: </vt:lpstr>
      <vt:lpstr>Слайд 26</vt:lpstr>
      <vt:lpstr>Prizmaya tek renk ışığı değil de tüm renkleri içeren beyaz ışığı yollarsak ne olur?</vt:lpstr>
      <vt:lpstr>Prizmanın Tarihi: Isaac Newton</vt:lpstr>
      <vt:lpstr>Işığın Renklere Ayrılması</vt:lpstr>
      <vt:lpstr>Слайд 30</vt:lpstr>
      <vt:lpstr>Işığın Renklere Ayrılması</vt:lpstr>
      <vt:lpstr>Gökkuşağı</vt:lpstr>
      <vt:lpstr>Слайд 33</vt:lpstr>
      <vt:lpstr>ÖSS</vt:lpstr>
      <vt:lpstr>ÖSS</vt:lpstr>
      <vt:lpstr>ÖSS</vt:lpstr>
      <vt:lpstr>ÖSS</vt:lpstr>
      <vt:lpstr>ÖSS</vt:lpstr>
      <vt:lpstr>ÖSS</vt:lpstr>
      <vt:lpstr>ÖSS</vt:lpstr>
      <vt:lpstr>ÖSS</vt:lpstr>
      <vt:lpstr>ÖSS</vt:lpstr>
      <vt:lpstr>ÖSS</vt:lpstr>
      <vt:lpstr>ÖSS</vt:lpstr>
      <vt:lpstr>ÖSS</vt:lpstr>
      <vt:lpstr>Слайд 46</vt:lpstr>
      <vt:lpstr>Gelecek Ders</vt:lpstr>
      <vt:lpstr>Bugün Hangi Kazanımları Öğrendik?</vt:lpstr>
      <vt:lpstr>Teşekkür ederim!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Prizma</dc:title>
  <dc:creator>ali eryilmaz</dc:creator>
  <cp:lastModifiedBy>Admin</cp:lastModifiedBy>
  <cp:revision>35</cp:revision>
  <dcterms:modified xsi:type="dcterms:W3CDTF">2016-05-28T10:40:54Z</dcterms:modified>
</cp:coreProperties>
</file>