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61"/>
  </p:notesMasterIdLst>
  <p:sldIdLst>
    <p:sldId id="256" r:id="rId2"/>
    <p:sldId id="302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2" r:id="rId19"/>
    <p:sldId id="276" r:id="rId20"/>
    <p:sldId id="274" r:id="rId21"/>
    <p:sldId id="283" r:id="rId22"/>
    <p:sldId id="277" r:id="rId23"/>
    <p:sldId id="278" r:id="rId24"/>
    <p:sldId id="279" r:id="rId25"/>
    <p:sldId id="280" r:id="rId26"/>
    <p:sldId id="284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257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K. Dostu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40</c:v>
                </c:pt>
                <c:pt idx="1">
                  <c:v>30</c:v>
                </c:pt>
                <c:pt idx="2">
                  <c:v>20</c:v>
                </c:pt>
                <c:pt idx="3">
                  <c:v>10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K. Dostu Değil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110</c:v>
                </c:pt>
                <c:pt idx="1">
                  <c:v>90</c:v>
                </c:pt>
                <c:pt idx="2">
                  <c:v>60</c:v>
                </c:pt>
                <c:pt idx="3">
                  <c:v>42</c:v>
                </c:pt>
                <c:pt idx="4">
                  <c:v>40</c:v>
                </c:pt>
                <c:pt idx="5">
                  <c:v>20</c:v>
                </c:pt>
                <c:pt idx="6">
                  <c:v>10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0375040"/>
        <c:axId val="-140372864"/>
      </c:lineChart>
      <c:catAx>
        <c:axId val="-14037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40372864"/>
        <c:crosses val="autoZero"/>
        <c:auto val="1"/>
        <c:lblAlgn val="ctr"/>
        <c:lblOffset val="100"/>
        <c:noMultiLvlLbl val="0"/>
      </c:catAx>
      <c:valAx>
        <c:axId val="-14037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4037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279650590551176"/>
          <c:y val="0.20969033386910471"/>
          <c:w val="0.27022668475753564"/>
          <c:h val="5.91180381760966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K. Dostu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</c:v>
                </c:pt>
                <c:pt idx="1">
                  <c:v>30</c:v>
                </c:pt>
                <c:pt idx="2">
                  <c:v>20</c:v>
                </c:pt>
                <c:pt idx="3">
                  <c:v>10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  <c:pt idx="11">
                  <c:v>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K. Dostu Değil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110</c:v>
                </c:pt>
                <c:pt idx="1">
                  <c:v>90</c:v>
                </c:pt>
                <c:pt idx="2">
                  <c:v>60</c:v>
                </c:pt>
                <c:pt idx="3">
                  <c:v>42</c:v>
                </c:pt>
                <c:pt idx="4">
                  <c:v>40</c:v>
                </c:pt>
                <c:pt idx="5">
                  <c:v>20</c:v>
                </c:pt>
                <c:pt idx="6">
                  <c:v>10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16</c:v>
                </c:pt>
                <c:pt idx="11">
                  <c:v>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0365248"/>
        <c:axId val="-140378304"/>
      </c:lineChart>
      <c:catAx>
        <c:axId val="-14036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40378304"/>
        <c:crosses val="autoZero"/>
        <c:auto val="1"/>
        <c:lblAlgn val="ctr"/>
        <c:lblOffset val="100"/>
        <c:noMultiLvlLbl val="0"/>
      </c:catAx>
      <c:valAx>
        <c:axId val="-14037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-14036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279650590551176"/>
          <c:y val="0.20969033386910471"/>
          <c:w val="0.27022668475753564"/>
          <c:h val="5.91180381760966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A4137-ADBE-4557-A927-A1B910184F9B}" type="datetimeFigureOut">
              <a:rPr lang="tr-TR" smtClean="0"/>
              <a:t>23.10.2017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05C78-9E7A-44D5-A8AD-C141F83ACC09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520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2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https://pixabay.com/en/car-interior-vehicle-auto-1838879/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05C78-9E7A-44D5-A8AD-C141F83ACC09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644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https://pixabay.com/en/car-interior-vehicle-auto-1838879/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05C78-9E7A-44D5-A8AD-C141F83ACC09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155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05C78-9E7A-44D5-A8AD-C141F83ACC09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18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3917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740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5500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477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0122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7220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57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709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63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143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746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26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hVRUVE8-cw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İnsan</a:t>
            </a:r>
            <a:r>
              <a:rPr lang="en-US" sz="6000" dirty="0"/>
              <a:t> </a:t>
            </a:r>
            <a:r>
              <a:rPr lang="en-US" sz="6000" dirty="0" err="1"/>
              <a:t>Bilgisayar</a:t>
            </a:r>
            <a:r>
              <a:rPr lang="en-US" sz="6000" dirty="0"/>
              <a:t> </a:t>
            </a:r>
            <a:r>
              <a:rPr lang="en-US" sz="6000" dirty="0" err="1" smtClean="0"/>
              <a:t>Etkileşimi</a:t>
            </a:r>
            <a:r>
              <a:rPr lang="tr-TR" sz="6000" dirty="0" smtClean="0"/>
              <a:t/>
            </a:r>
            <a:br>
              <a:rPr lang="tr-TR" sz="6000" dirty="0" smtClean="0"/>
            </a:br>
            <a:r>
              <a:rPr lang="tr-TR" sz="4000" dirty="0" smtClean="0"/>
              <a:t>Psikolojik Boyutu - 2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Dr. </a:t>
            </a:r>
            <a:r>
              <a:rPr lang="en-US" dirty="0" err="1"/>
              <a:t>Kürşat</a:t>
            </a:r>
            <a:r>
              <a:rPr lang="en-US" dirty="0"/>
              <a:t> </a:t>
            </a:r>
            <a:r>
              <a:rPr lang="en-US" dirty="0" err="1"/>
              <a:t>Çağıltay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ODTÜ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635" y="5350583"/>
            <a:ext cx="2163114" cy="75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Dikkat gerektirir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Uygun yere odaklanmak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herşeyi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yoksaymak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Bilinçli bir kontrol altındadır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Her hareket planlı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Bilişsel sistemin kısıtlarına bağımlıdır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İşlemleri yavaşlatır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tr-TR" dirty="0"/>
              <a:t>Kontrollü İşlem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Örnek: Araç Kullanmak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8784" y="1893644"/>
            <a:ext cx="777240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Dikkatle ilgili minimum talep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Tepkiler serbestçe gerçekleşir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Neredeyse refleks seviyesinde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Hızlı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Karar verme süreci yok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Öğrenilen otomatik davranışı unutmak zordur (TR-ABD Araba sürüş deneyimi)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tr-TR" dirty="0"/>
              <a:t>Otomatik İşlem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3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Nerede durmalıyım?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0976" y="2024183"/>
            <a:ext cx="6011008" cy="400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1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Öğrenilen pek çok davranış bu süreci izler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Yazı yazmayı öğrenmek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Yeni yazılımı kullanmayı öğrenmek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Rutin etkinlikler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İstisnalar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Eğer sık tekrar edilmiyorsa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Hata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yapma durumunda sonuçları zarar vericiyse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Üst seviye bilişsel çaba gerektiriyorsa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tr-TR" dirty="0"/>
              <a:t>Kontrollüden Otomatiğe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Fiziksel yetenek temelli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Uyaranlara basit tepkiler.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Örn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trafik ışığı değişiminde ayak hareketi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Kural temelli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Karar verme süreci.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Örn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Hata mesajında Tamam ya da İptal tuşuna basmak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Bilgi temelli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Planlama ve strateji gerektiren.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Örn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Alışveriş sitesinde mal satın alma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tr-TR" dirty="0"/>
              <a:t>Farklı Tipler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chemeClr val="accent2"/>
              </a:buClr>
              <a:buNone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Görev tipine bağlı: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Yetenek temelli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Otomatikleşme potansiyeli en yüksek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Kural temelli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Kapsamlı tekrar ile otomatikleşebilir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Bilgi temelli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Otomatikleşmez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tr-TR" dirty="0"/>
              <a:t>Pratik nerede çalışır</a:t>
            </a:r>
            <a:r>
              <a:rPr lang="en-US" altLang="tr-TR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chemeClr val="accent2"/>
              </a:buClr>
              <a:buNone/>
            </a:pPr>
            <a:r>
              <a:rPr lang="tr-TR" altLang="tr-TR" sz="2800" dirty="0" err="1" smtClean="0"/>
              <a:t>Stroop</a:t>
            </a:r>
            <a:r>
              <a:rPr lang="tr-TR" altLang="tr-TR" sz="2800" dirty="0" smtClean="0"/>
              <a:t> </a:t>
            </a:r>
            <a:r>
              <a:rPr lang="tr-TR" altLang="tr-TR" sz="2800" dirty="0"/>
              <a:t>test- Kelimelerin renklerini </a:t>
            </a:r>
            <a:r>
              <a:rPr lang="tr-TR" altLang="tr-TR" sz="2800" dirty="0" smtClean="0"/>
              <a:t>okuyun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tr-TR" dirty="0"/>
              <a:t>Otomatik – </a:t>
            </a:r>
            <a:r>
              <a:rPr lang="tr-TR" altLang="tr-TR" dirty="0" err="1"/>
              <a:t>Kontrollu</a:t>
            </a:r>
            <a:r>
              <a:rPr lang="tr-TR" altLang="tr-TR" dirty="0"/>
              <a:t> Davranış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78723" y="3123419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Tx/>
              <a:buNone/>
            </a:pPr>
            <a:r>
              <a:rPr lang="tr-TR" altLang="tr-TR" sz="4400" dirty="0">
                <a:solidFill>
                  <a:srgbClr val="FF0000"/>
                </a:solidFill>
              </a:rPr>
              <a:t>A</a:t>
            </a:r>
            <a:r>
              <a:rPr lang="en-US" altLang="tr-TR" sz="4400" dirty="0">
                <a:solidFill>
                  <a:srgbClr val="FF0000"/>
                </a:solidFill>
              </a:rPr>
              <a:t>BCDE</a:t>
            </a:r>
            <a:endParaRPr lang="tr-TR" altLang="tr-TR" sz="4400" dirty="0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r>
              <a:rPr lang="tr-TR" altLang="tr-TR" sz="4400" dirty="0" smtClean="0">
                <a:solidFill>
                  <a:srgbClr val="00B050"/>
                </a:solidFill>
              </a:rPr>
              <a:t>FGHXYZ</a:t>
            </a:r>
            <a:endParaRPr lang="en-US" altLang="tr-TR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Kelimelerin renklerini okuyun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Kronometre ile zaman tutun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Okumayı bitirince kronometreyi durdurun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Süreyi not edin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tr-TR" dirty="0"/>
              <a:t>İlk Aşama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5255113" y="-35168"/>
            <a:ext cx="1316386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ZYP</a:t>
            </a:r>
            <a:endParaRPr lang="tr-TR" altLang="tr-TR" sz="23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QLEF</a:t>
            </a:r>
            <a:endParaRPr lang="tr-TR" altLang="tr-TR" sz="23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SUWRG</a:t>
            </a:r>
            <a:endParaRPr lang="tr-TR" altLang="tr-TR" sz="23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XCIDB</a:t>
            </a:r>
            <a:endParaRPr lang="tr-TR" altLang="tr-TR" sz="23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WOPR</a:t>
            </a:r>
            <a:endParaRPr lang="tr-TR" altLang="tr-TR" sz="23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ZYP</a:t>
            </a:r>
            <a:endParaRPr lang="tr-TR" altLang="tr-TR" sz="23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QLEKF</a:t>
            </a:r>
            <a:endParaRPr lang="en-US" altLang="tr-TR" sz="23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XCIB</a:t>
            </a:r>
            <a:endParaRPr lang="tr-TR" altLang="tr-TR" sz="23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SUWRG</a:t>
            </a:r>
            <a:endParaRPr lang="tr-TR" altLang="tr-TR" sz="23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ZYP</a:t>
            </a:r>
            <a:endParaRPr lang="tr-TR" altLang="tr-TR" sz="23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XCIDB</a:t>
            </a:r>
            <a:endParaRPr lang="tr-TR" altLang="tr-TR" sz="23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QLEKF</a:t>
            </a:r>
            <a:endParaRPr lang="tr-TR" altLang="tr-TR" sz="23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WOPR</a:t>
            </a:r>
            <a:endParaRPr lang="tr-TR" altLang="tr-TR" sz="23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QLEKS</a:t>
            </a:r>
            <a:endParaRPr lang="tr-TR" altLang="tr-TR" sz="23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F35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WOPR</a:t>
            </a:r>
            <a:endParaRPr lang="tr-TR" altLang="tr-TR" sz="23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ZYP</a:t>
            </a:r>
            <a:endParaRPr lang="tr-TR" altLang="tr-TR" sz="2300" b="1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XCIDB</a:t>
            </a:r>
            <a:endParaRPr lang="tr-TR" altLang="tr-TR" sz="23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SWRG</a:t>
            </a:r>
            <a:endParaRPr lang="tr-TR" altLang="tr-TR" sz="23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5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İnsanın Bilişsel Yapısı ve İBE ile İlişkisi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Otomatik ve Kontrollü İşlemler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Zihinsel Model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Bireysel Farklılıklar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İBE Tasarımına Pratik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Tavsiyeler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Bölümün </a:t>
            </a:r>
            <a:r>
              <a:rPr lang="en-US" dirty="0" err="1" smtClean="0"/>
              <a:t>Amaçları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19" y="2390137"/>
            <a:ext cx="3238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Kelimelerin renklerini okuyun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Kronometre ile zaman tutun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Okumayı bitirince kronometreyi durdurun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Süreyi not edin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tr-TR" dirty="0"/>
              <a:t>İkinci Aşama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 txBox="1">
            <a:spLocks noChangeArrowheads="1"/>
          </p:cNvSpPr>
          <p:nvPr/>
        </p:nvSpPr>
        <p:spPr bwMode="auto">
          <a:xfrm>
            <a:off x="5228493" y="0"/>
            <a:ext cx="180107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</a:t>
            </a:r>
            <a:endParaRPr lang="tr-TR" altLang="tr-TR" sz="2300" b="1" dirty="0" smtClean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MAVI</a:t>
            </a:r>
            <a:endParaRPr lang="tr-TR" altLang="tr-TR" sz="2300" b="1" dirty="0" smtClean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SIYAH</a:t>
            </a:r>
            <a:endParaRPr lang="tr-TR" altLang="tr-TR" sz="2300" b="1" dirty="0" smtClean="0">
              <a:solidFill>
                <a:srgbClr val="00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YESIL</a:t>
            </a:r>
            <a:endParaRPr lang="tr-TR" altLang="tr-TR" sz="23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F35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</a:t>
            </a:r>
            <a:endParaRPr lang="tr-TR" altLang="tr-TR" sz="23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KIRMIZI</a:t>
            </a:r>
            <a:br>
              <a:rPr lang="en-US" altLang="tr-TR" sz="23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tr-TR" sz="2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SIYAH</a:t>
            </a:r>
            <a:endParaRPr lang="tr-TR" altLang="tr-TR" sz="23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9D1E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PORTAKAL</a:t>
            </a:r>
            <a:endParaRPr lang="tr-TR" altLang="tr-TR" sz="23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YESIL</a:t>
            </a:r>
            <a:endParaRPr lang="tr-TR" altLang="tr-TR" sz="23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KIRMIZI</a:t>
            </a:r>
            <a:endParaRPr lang="tr-TR" altLang="tr-TR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MAVI</a:t>
            </a:r>
            <a:endParaRPr lang="tr-TR" altLang="tr-TR" sz="23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</a:t>
            </a:r>
            <a:endParaRPr lang="tr-TR" altLang="tr-TR" sz="23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YESIL</a:t>
            </a:r>
            <a:endParaRPr lang="tr-TR" altLang="tr-TR" sz="23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KIRMIZI</a:t>
            </a:r>
            <a:endParaRPr lang="tr-TR" altLang="tr-TR" sz="23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MAVI</a:t>
            </a:r>
            <a:endParaRPr lang="tr-TR" altLang="tr-TR" sz="2300" b="1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SIYAH</a:t>
            </a:r>
            <a:endParaRPr lang="tr-TR" altLang="tr-TR" sz="23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2300" b="1" dirty="0" smtClean="0">
                <a:solidFill>
                  <a:srgbClr val="9D1E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KAHVE</a:t>
            </a:r>
            <a:endParaRPr lang="tr-TR" altLang="tr-TR" sz="23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tr-TR" sz="23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KIRMIZI</a:t>
            </a:r>
            <a:endParaRPr lang="tr-TR" altLang="tr-TR" sz="23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47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Kelimeleri okumak otomatik süreç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Renkleri adlandırmak da otomatik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İki otomatik süreç yavaş işlem yapmaya ya da hatalara neden oldu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Karmaşık veriler problemlere neden olur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Bilişsel yük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Uzun süren işlem süreci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İran körfezi USS 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Vincennes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olayı (1988)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tr-TR" dirty="0"/>
              <a:t>Ne Oldu</a:t>
            </a:r>
            <a:r>
              <a:rPr lang="en-US" altLang="tr-TR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youtu.be/ChVRUVE8-cw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tr-TR" dirty="0"/>
              <a:t>Göz Hareketleri Takibi ile </a:t>
            </a:r>
            <a:r>
              <a:rPr lang="tr-TR" altLang="tr-TR" dirty="0" err="1"/>
              <a:t>Stroop</a:t>
            </a:r>
            <a:r>
              <a:rPr lang="tr-TR" altLang="tr-TR" dirty="0"/>
              <a:t>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201" y="580293"/>
            <a:ext cx="7160011" cy="531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Arayüz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tasarımında doğal düşünce sürecine müdahale etmeyin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Karmaşık mesajlardan kaçının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Sezgisel deneyim yaratın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Otomatik davranışların olumlu etkisi olacağını var saymayın, test edin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İBE İçin önemi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024721" y="5225561"/>
            <a:ext cx="4203516" cy="533400"/>
            <a:chOff x="1428332" y="5791200"/>
            <a:chExt cx="4203516" cy="5334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752600" y="5791200"/>
              <a:ext cx="14478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rPr>
                <a:t>İleri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3845925" y="5791200"/>
              <a:ext cx="1447800" cy="5334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dirty="0">
                  <a:latin typeface="Times" charset="0"/>
                </a:rPr>
                <a:t>G</a:t>
              </a:r>
              <a:r>
                <a:rPr kumimoji="0" lang="tr-T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rPr>
                <a:t>eri</a:t>
              </a:r>
            </a:p>
          </p:txBody>
        </p:sp>
        <p:sp>
          <p:nvSpPr>
            <p:cNvPr id="8" name="Isosceles Triangle 7"/>
            <p:cNvSpPr/>
            <p:nvPr/>
          </p:nvSpPr>
          <p:spPr bwMode="auto">
            <a:xfrm rot="1846908">
              <a:off x="1428332" y="5854782"/>
              <a:ext cx="393515" cy="330035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9" name="Isosceles Triangle 8"/>
            <p:cNvSpPr/>
            <p:nvPr/>
          </p:nvSpPr>
          <p:spPr bwMode="auto">
            <a:xfrm rot="19753092" flipH="1">
              <a:off x="5238333" y="5854782"/>
              <a:ext cx="393515" cy="330035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tr-T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Otomatik olarak çalışan hafızada yaratıldığı varsayılır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Mevcut Ortamın/Sistemin dinamik bir gösterimidir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Eksik ya da belirsiz bilgi durumunda daha fark edilir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Kısa süreli hafızadan gelen bilgi uzun süreli hafızadaki bilgi ile buluşup mevcut bir şemayla eşleştirilir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Bir test yapalım... Fare ve ekran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tr-TR" dirty="0"/>
              <a:t>Zihinse</a:t>
            </a:r>
            <a:r>
              <a:rPr lang="en-US" altLang="tr-TR" dirty="0"/>
              <a:t>l Model </a:t>
            </a:r>
            <a:r>
              <a:rPr lang="en-AU" altLang="tr-TR" sz="3600" dirty="0" err="1"/>
              <a:t>Eberts</a:t>
            </a:r>
            <a:r>
              <a:rPr lang="en-AU" altLang="tr-TR" sz="3600" dirty="0"/>
              <a:t>, R. (1994) Mental Models</a:t>
            </a:r>
            <a:r>
              <a:rPr lang="en-US" altLang="tr-TR" sz="36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38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79" y="286603"/>
            <a:ext cx="8318802" cy="573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52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Zihinsel model karar vermeyi destekler 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Kullanıcılar uygulamaların modellerini zihinlerinde geliştirir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Modeller yanlış ya da eksik olabilir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Yapısal (bu nasıl çalışıyor?) 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Sorun giderme veya onarım için gereklidir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Ya da Fonksiyonel (bunu nasıl çalıştırırım?)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Etkili kullanım için gerekli (Örnek, benim fırın ile problemim)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tr-TR" dirty="0"/>
              <a:t>Zihinse</a:t>
            </a:r>
            <a:r>
              <a:rPr lang="en-US" altLang="tr-TR" dirty="0"/>
              <a:t>l Model </a:t>
            </a:r>
            <a:r>
              <a:rPr lang="tr-TR" altLang="tr-TR" dirty="0"/>
              <a:t>(devam..)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y-oven-mental_model_proble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7400" y="0"/>
            <a:ext cx="8255000" cy="60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4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Tasarım günlüğü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Çevrende kullanımının karmaşık olduğunu düşündüğün bir ürün sapta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Ürünü bu derste öğrendiğin psikolojik prensipler doğrultusunda değerlendir.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Kullanılabilirlik problemine çözüm öner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Etkinlikler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Zihinsel Model Olarak Kitap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77757" y="1965958"/>
            <a:ext cx="9763455" cy="4233010"/>
            <a:chOff x="566737" y="2071468"/>
            <a:chExt cx="9763455" cy="42330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3911" y="3993665"/>
              <a:ext cx="2092569" cy="2310813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566737" y="2071468"/>
              <a:ext cx="3882171" cy="2256305"/>
              <a:chOff x="197460" y="1737360"/>
              <a:chExt cx="3882171" cy="225630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460" y="1737360"/>
                <a:ext cx="3882171" cy="225630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9483" y="2303583"/>
                <a:ext cx="1398124" cy="72243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7263366" y="3675185"/>
              <a:ext cx="3066826" cy="2077133"/>
              <a:chOff x="7491966" y="3798277"/>
              <a:chExt cx="3066826" cy="207713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1966" y="3798277"/>
                <a:ext cx="3066826" cy="207713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77416" y="3940911"/>
                <a:ext cx="2662339" cy="180150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42210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Deneyim ve Bilgi tabanlıdır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Doğal olarak oluşur (kullanıcı şekillendirir)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Tasarımdan etkilenir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İBE genelde fonksiyonel modeller ile ilgilenir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Bağlam değişken olduğunda belirsiz 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Başka bir zihinsel model testi….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tr-TR" dirty="0"/>
              <a:t>İBE Açısından Modeller</a:t>
            </a:r>
            <a:r>
              <a:rPr lang="en-US" altLang="tr-TR" dirty="0"/>
              <a:t>...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Sadece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4 tane kesintisiz doğru çizerek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Her noktadan sadece bir kere geçerek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Elinizi kaldırmadan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Tüm noktaları birleştirin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tr-TR" dirty="0"/>
              <a:t>9 nokta testi......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206154" y="3377921"/>
            <a:ext cx="2209800" cy="2209800"/>
            <a:chOff x="3657600" y="4191000"/>
            <a:chExt cx="1371600" cy="13716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657600" y="41910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2400">
                <a:latin typeface="Times" panose="02020603050405020304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4267200" y="41910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2400">
                <a:latin typeface="Times" panose="02020603050405020304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876800" y="41910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2400">
                <a:latin typeface="Times" panose="02020603050405020304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657600" y="48006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2400">
                <a:latin typeface="Times" panose="02020603050405020304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4267200" y="48006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2400">
                <a:latin typeface="Times" panose="02020603050405020304" pitchFamily="18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876800" y="48006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2400">
                <a:latin typeface="Times" panose="02020603050405020304" pitchFamily="18" charset="0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657600" y="54102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2400">
                <a:latin typeface="Times" panose="02020603050405020304" pitchFamily="18" charset="0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267200" y="54102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2400">
                <a:latin typeface="Times" panose="02020603050405020304" pitchFamily="18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876800" y="54102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tr-TR" sz="2400">
                <a:latin typeface="Times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8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206154" y="2531778"/>
            <a:ext cx="3048000" cy="3055943"/>
            <a:chOff x="5486400" y="1211257"/>
            <a:chExt cx="3048000" cy="3055943"/>
          </a:xfrm>
        </p:grpSpPr>
        <p:grpSp>
          <p:nvGrpSpPr>
            <p:cNvPr id="16" name="Group 15"/>
            <p:cNvGrpSpPr/>
            <p:nvPr/>
          </p:nvGrpSpPr>
          <p:grpSpPr>
            <a:xfrm>
              <a:off x="5486400" y="2057400"/>
              <a:ext cx="2209800" cy="2209800"/>
              <a:chOff x="3657600" y="4191000"/>
              <a:chExt cx="1371600" cy="1371600"/>
            </a:xfrm>
          </p:grpSpPr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3657600" y="41910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r-TR" altLang="tr-TR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4267200" y="41910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r-TR" altLang="tr-TR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4876800" y="41910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r-TR" altLang="tr-TR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3657600" y="48006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r-TR" altLang="tr-TR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4267200" y="48006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r-TR" altLang="tr-TR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4876800" y="48006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r-TR" altLang="tr-TR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3657600" y="54102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r-TR" altLang="tr-TR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4267200" y="54102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r-TR" altLang="tr-TR" sz="2400">
                  <a:latin typeface="Times" panose="02020603050405020304" pitchFamily="18" charset="0"/>
                </a:endParaRPr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4876800" y="54102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tr-TR" altLang="tr-TR" sz="2400">
                  <a:latin typeface="Times" panose="02020603050405020304" pitchFamily="18" charset="0"/>
                </a:endParaRPr>
              </a:p>
            </p:txBody>
          </p:sp>
        </p:grpSp>
        <p:cxnSp>
          <p:nvCxnSpPr>
            <p:cNvPr id="17" name="Straight Connector 16"/>
            <p:cNvCxnSpPr>
              <a:endCxn id="23" idx="3"/>
            </p:cNvCxnSpPr>
            <p:nvPr/>
          </p:nvCxnSpPr>
          <p:spPr bwMode="auto">
            <a:xfrm flipV="1">
              <a:off x="5609166" y="2266976"/>
              <a:ext cx="1877458" cy="1877457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 flipV="1">
              <a:off x="5609166" y="1211257"/>
              <a:ext cx="11084" cy="284958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5620250" y="1219200"/>
              <a:ext cx="2914150" cy="2925233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5598082" y="4122221"/>
              <a:ext cx="2936318" cy="22214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tr-TR" dirty="0"/>
              <a:t>Çözüm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Deneyime ve tanıdık bağlama dayanan model daha zengin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Zengin model doğru karar vermeyi destekliyor 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Mantıksal ve psikolojik çıkarım aynı değildir!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tr-TR" dirty="0"/>
              <a:t>Sonuç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8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tr-TR" dirty="0"/>
              <a:t>IBE için Etkisi?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788334" y="2092569"/>
            <a:ext cx="6676292" cy="3917609"/>
            <a:chOff x="990599" y="1676400"/>
            <a:chExt cx="7081489" cy="4148986"/>
          </a:xfrm>
        </p:grpSpPr>
        <p:pic>
          <p:nvPicPr>
            <p:cNvPr id="6" name="Picture 5" descr="دور النموذج العقلي (&lt;strong&gt;Mental model&lt;/strong&gt;) في تحسين ..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99" y="1676400"/>
              <a:ext cx="7081489" cy="414898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2800" y="1905000"/>
              <a:ext cx="2438400" cy="581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48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Kullanıcının sistem modeli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User’s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Tasarımcının tasarladığı model (kullanıcı için)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Kullanıcının zihinsel modeli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Model kullanım zamanı oluşur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Yukarıdaki modelleri temel alır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Benim fırın örneğimi hatırlayın...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tr-TR" dirty="0"/>
              <a:t>Which model is which?</a:t>
            </a:r>
            <a:endParaRPr lang="en-US" dirty="0"/>
          </a:p>
        </p:txBody>
      </p:sp>
      <p:pic>
        <p:nvPicPr>
          <p:cNvPr id="4" name="Picture 5" descr="mental_model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5185" y="3393832"/>
            <a:ext cx="4176666" cy="25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 smtClean="0"/>
              <a:t>Bireysel Farklılıklar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Tipik işlerde eğitim sonrası düşük ve yüksek performans gösterenler arasında 2:1 fark olur.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Test sonuçları, sınav performansı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Ezber, Okuma hızı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Bilgisayar ile ilgili işlerde ise genelde 20:1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Tasarım bu oranı azaltabilecek unsurlardan birisi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Bireysel Farklılıkların Etkisi</a:t>
            </a:r>
            <a:r>
              <a:rPr lang="en-US" altLang="tr-TR" sz="6000" dirty="0"/>
              <a:t/>
            </a:r>
            <a:br>
              <a:rPr lang="en-US" altLang="tr-TR" sz="6000" dirty="0"/>
            </a:br>
            <a:r>
              <a:rPr lang="en-US" altLang="tr-TR" sz="3600" dirty="0" err="1"/>
              <a:t>Dillon&amp;Watson</a:t>
            </a:r>
            <a:r>
              <a:rPr lang="en-US" altLang="tr-TR" sz="3600" dirty="0"/>
              <a:t> (1996)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85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Bilişsel yetenek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Kişilik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Yaş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Engellilik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Artı, diğer yaşam değişkenleri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Kişisel geçmiş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Deneyim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Kültür</a:t>
            </a:r>
            <a:endParaRPr lang="tr-T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Farklılığın Kaynakları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Fizyolojik 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Fiziksel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ergonomi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Algı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Görsel,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işitsel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Bilişsel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Hafıza,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öğrenme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Sosyal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Organizasyon, grup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İBE ve Kullanıcının 4 Boyutu</a:t>
            </a:r>
            <a:r>
              <a:rPr lang="en-US" altLang="tr-T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4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Yaşlı nüfus artışı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Bilişsel hız yavaşlar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Kısa ve Uzun süreli hafıza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Örn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Bilgisayar oyunları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Algı kapasitesi zayıflar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Karar kalitesi artar: Hızdan Kaliteye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Yaşamboyu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deneyim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Dil yetenekleri etkilenmez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dirty="0" smtClean="0"/>
              <a:t>Yaşlanma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984" y="276604"/>
            <a:ext cx="4108940" cy="579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51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Bu başlık detaylı olarak Erişilebilirlik dersi kapsamında ele alınmaktadır.</a:t>
            </a:r>
          </a:p>
          <a:p>
            <a:pPr marL="0" indent="0">
              <a:spcAft>
                <a:spcPts val="600"/>
              </a:spcAft>
              <a:buClr>
                <a:schemeClr val="accent2"/>
              </a:buClr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Engelliler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Soru: eğer insanlar bir süre sonra en kötü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arayüzü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bile kullanabiliyorsa kullanılabilirlik ile uğraşmamız lüks bir etkinlik olmuyor mu?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Bir Çalışma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2 farklı kütüphane veri tabanı arama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arayüzü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“Kullanıcı dostu”</a:t>
            </a:r>
          </a:p>
          <a:p>
            <a:pPr marL="916813" lvl="2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İBE kuralları doğrultusunda hazırlanmış	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“Kullanıcı dostu değil”</a:t>
            </a:r>
          </a:p>
          <a:p>
            <a:pPr marL="916813" lvl="2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İBE kurallarına aykırı tasarım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Çalışma: Bir aracı öğrenmek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İki </a:t>
            </a:r>
            <a:r>
              <a:rPr lang="tr-TR" altLang="tr-TR" dirty="0" err="1"/>
              <a:t>arayüz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287008"/>
              </p:ext>
            </p:extLst>
          </p:nvPr>
        </p:nvGraphicFramePr>
        <p:xfrm>
          <a:off x="2062480" y="2231943"/>
          <a:ext cx="8128000" cy="328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862949">
                <a:tc>
                  <a:txBody>
                    <a:bodyPr/>
                    <a:lstStyle/>
                    <a:p>
                      <a:pPr algn="ctr"/>
                      <a:r>
                        <a:rPr lang="tr-TR" altLang="tr-TR" sz="2800" dirty="0" smtClean="0">
                          <a:latin typeface="+mj-lt"/>
                        </a:rPr>
                        <a:t>Kullanıcı dostu </a:t>
                      </a:r>
                      <a:endParaRPr lang="tr-TR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altLang="tr-TR" sz="2800" dirty="0" smtClean="0">
                          <a:latin typeface="+mj-lt"/>
                        </a:rPr>
                        <a:t>Kullanıcı dostu değil</a:t>
                      </a:r>
                      <a:endParaRPr lang="tr-TR" sz="2800" dirty="0">
                        <a:latin typeface="+mj-lt"/>
                      </a:endParaRPr>
                    </a:p>
                  </a:txBody>
                  <a:tcPr/>
                </a:tc>
              </a:tr>
              <a:tr h="773723">
                <a:tc>
                  <a:txBody>
                    <a:bodyPr/>
                    <a:lstStyle/>
                    <a:p>
                      <a:pPr algn="ctr"/>
                      <a:r>
                        <a:rPr lang="tr-TR" altLang="tr-TR" sz="2800" dirty="0" smtClean="0">
                          <a:latin typeface="+mj-lt"/>
                        </a:rPr>
                        <a:t>Detaylı Yardım</a:t>
                      </a:r>
                      <a:endParaRPr lang="tr-TR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+mj-lt"/>
                        </a:rPr>
                        <a:t>Yardım Yok</a:t>
                      </a:r>
                      <a:endParaRPr lang="tr-TR" sz="2800" dirty="0">
                        <a:latin typeface="+mj-lt"/>
                      </a:endParaRPr>
                    </a:p>
                  </a:txBody>
                  <a:tcPr/>
                </a:tc>
              </a:tr>
              <a:tr h="818271">
                <a:tc>
                  <a:txBody>
                    <a:bodyPr/>
                    <a:lstStyle/>
                    <a:p>
                      <a:pPr algn="ctr"/>
                      <a:r>
                        <a:rPr lang="tr-TR" altLang="tr-TR" sz="2800" dirty="0" smtClean="0">
                          <a:latin typeface="+mj-lt"/>
                        </a:rPr>
                        <a:t>Açık Geri Bildirim</a:t>
                      </a:r>
                      <a:endParaRPr lang="tr-TR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altLang="tr-TR" sz="2800" dirty="0" smtClean="0">
                          <a:latin typeface="+mj-lt"/>
                        </a:rPr>
                        <a:t>Açık Olmayan</a:t>
                      </a:r>
                      <a:endParaRPr lang="tr-TR" sz="2800" dirty="0">
                        <a:latin typeface="+mj-lt"/>
                      </a:endParaRPr>
                    </a:p>
                  </a:txBody>
                  <a:tcPr/>
                </a:tc>
              </a:tr>
              <a:tr h="834683">
                <a:tc>
                  <a:txBody>
                    <a:bodyPr/>
                    <a:lstStyle/>
                    <a:p>
                      <a:pPr algn="ctr"/>
                      <a:r>
                        <a:rPr lang="tr-TR" altLang="tr-TR" sz="2800" dirty="0" smtClean="0">
                          <a:latin typeface="+mj-lt"/>
                        </a:rPr>
                        <a:t>Kullanıcının Dili</a:t>
                      </a:r>
                      <a:endParaRPr lang="tr-TR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tr-TR" sz="2800" dirty="0" smtClean="0">
                          <a:latin typeface="+mj-lt"/>
                        </a:rPr>
                        <a:t>Teknik Dil</a:t>
                      </a:r>
                      <a:endParaRPr lang="en-US" altLang="tr-TR" sz="2800" dirty="0" smtClean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8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Hata Mesajları: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“ Böyle bir seçenek bulunmamaktadır. Lütfen tekrar deneyiniz.”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“Geçersiz komut. Hata kodu 002. Bekle”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Açık Geri Bildirim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“Dosya diske kaydedildi. Ana menüye geri dönmek için bir tuşa basınız”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2600" dirty="0" err="1">
                <a:latin typeface="Arial" panose="020B0604020202020204" pitchFamily="34" charset="0"/>
                <a:cs typeface="Arial" panose="020B0604020202020204" pitchFamily="34" charset="0"/>
              </a:rPr>
              <a:t>biip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Örnekler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20 deneyimsiz kullanıcı(Her ekrana 10)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Her gün 3 görev gerçekleştirildi:12 gün.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Hız, hata, sesli geri bildirim günlük olarak kaydedildi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1. ve 10. günlerde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arayüzlerin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rating’i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kaydedildi.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11. gün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altında görev yaptılar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12. gün kullanıcılar diğer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arayüzü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kullandı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Kullanıcılar ve Görevler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3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Gene</a:t>
            </a:r>
            <a:r>
              <a:rPr lang="tr-TR" altLang="tr-TR" dirty="0"/>
              <a:t>l Hata Sonuçları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664762136"/>
              </p:ext>
            </p:extLst>
          </p:nvPr>
        </p:nvGraphicFramePr>
        <p:xfrm>
          <a:off x="1717626" y="1969476"/>
          <a:ext cx="8817708" cy="4396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49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Gene</a:t>
            </a:r>
            <a:r>
              <a:rPr lang="tr-TR" altLang="tr-TR" dirty="0"/>
              <a:t>l </a:t>
            </a:r>
            <a:r>
              <a:rPr lang="tr-TR" altLang="tr-TR" dirty="0" smtClean="0"/>
              <a:t>Sonuçlar - devam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91104661"/>
              </p:ext>
            </p:extLst>
          </p:nvPr>
        </p:nvGraphicFramePr>
        <p:xfrm>
          <a:off x="1717626" y="1969476"/>
          <a:ext cx="8817708" cy="4396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30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tr-TR" dirty="0"/>
              <a:t>Nielsen (1993) – </a:t>
            </a:r>
            <a:r>
              <a:rPr lang="tr-TR" altLang="tr-TR" dirty="0"/>
              <a:t>Kullanıcı Tipleri</a:t>
            </a: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H="1">
            <a:off x="6194323" y="2139145"/>
            <a:ext cx="29496" cy="36092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557495" y="3742855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4395695" y="1914055"/>
            <a:ext cx="365760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03333" y="3771529"/>
            <a:ext cx="28597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dirty="0" smtClean="0">
                <a:latin typeface="Times" panose="02020603050405020304" pitchFamily="18" charset="0"/>
              </a:rPr>
              <a:t>Düşük Bilgisayar Deneyimi</a:t>
            </a:r>
            <a:endParaRPr lang="en-US" altLang="tr-TR" sz="2400" dirty="0">
              <a:latin typeface="Times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55452" y="3833844"/>
            <a:ext cx="29735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dirty="0" smtClean="0">
                <a:latin typeface="Times" panose="02020603050405020304" pitchFamily="18" charset="0"/>
              </a:rPr>
              <a:t>Yüksek Bilgisayar Deneyimi</a:t>
            </a:r>
            <a:endParaRPr lang="en-US" altLang="tr-TR" sz="2000" dirty="0">
              <a:latin typeface="Times" panose="02020603050405020304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82026" y="1814541"/>
            <a:ext cx="22762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dirty="0" smtClean="0">
                <a:latin typeface="Times" panose="02020603050405020304" pitchFamily="18" charset="0"/>
              </a:rPr>
              <a:t>Alan Hakkında Bilgili</a:t>
            </a:r>
            <a:endParaRPr lang="en-US" altLang="tr-TR" sz="2400" dirty="0">
              <a:latin typeface="Times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297807" y="5839338"/>
            <a:ext cx="24189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dirty="0" smtClean="0">
                <a:latin typeface="Times" panose="02020603050405020304" pitchFamily="18" charset="0"/>
              </a:rPr>
              <a:t>Alan Hakkında Bilgisiz</a:t>
            </a:r>
            <a:endParaRPr lang="en-US" altLang="tr-TR" sz="2400" dirty="0">
              <a:latin typeface="Times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15486" y="5309373"/>
            <a:ext cx="240931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000" dirty="0" smtClean="0">
                <a:latin typeface="Times" panose="02020603050405020304" pitchFamily="18" charset="0"/>
              </a:rPr>
              <a:t>S</a:t>
            </a:r>
            <a:r>
              <a:rPr lang="tr-TR" altLang="tr-TR" sz="2000" dirty="0" smtClean="0">
                <a:latin typeface="Times" panose="02020603050405020304" pitchFamily="18" charset="0"/>
              </a:rPr>
              <a:t>i</a:t>
            </a:r>
            <a:r>
              <a:rPr lang="en-US" altLang="tr-TR" sz="2000" dirty="0" smtClean="0">
                <a:latin typeface="Times" panose="02020603050405020304" pitchFamily="18" charset="0"/>
              </a:rPr>
              <a:t>stem</a:t>
            </a:r>
            <a:r>
              <a:rPr lang="tr-TR" altLang="tr-TR" sz="2000" dirty="0" smtClean="0">
                <a:latin typeface="Times" panose="02020603050405020304" pitchFamily="18" charset="0"/>
              </a:rPr>
              <a:t>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dirty="0" smtClean="0">
                <a:latin typeface="Times" panose="02020603050405020304" pitchFamily="18" charset="0"/>
              </a:rPr>
              <a:t>Deneyimsiz Kullanıcısı</a:t>
            </a:r>
            <a:endParaRPr lang="en-US" altLang="tr-TR" sz="2400" dirty="0">
              <a:latin typeface="Times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552342" y="2124554"/>
            <a:ext cx="192681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tr-TR" sz="2000" dirty="0" smtClean="0">
                <a:latin typeface="Times" panose="02020603050405020304" pitchFamily="18" charset="0"/>
              </a:rPr>
              <a:t>S</a:t>
            </a:r>
            <a:r>
              <a:rPr lang="tr-TR" altLang="tr-TR" sz="2000" dirty="0" smtClean="0">
                <a:latin typeface="Times" panose="02020603050405020304" pitchFamily="18" charset="0"/>
              </a:rPr>
              <a:t>i</a:t>
            </a:r>
            <a:r>
              <a:rPr lang="en-US" altLang="tr-TR" sz="2000" dirty="0" smtClean="0">
                <a:latin typeface="Times" panose="02020603050405020304" pitchFamily="18" charset="0"/>
              </a:rPr>
              <a:t>stem</a:t>
            </a:r>
            <a:r>
              <a:rPr lang="tr-TR" altLang="tr-TR" sz="2000" dirty="0" smtClean="0">
                <a:latin typeface="Times" panose="02020603050405020304" pitchFamily="18" charset="0"/>
              </a:rPr>
              <a:t>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dirty="0" smtClean="0">
                <a:latin typeface="Times" panose="02020603050405020304" pitchFamily="18" charset="0"/>
              </a:rPr>
              <a:t>Uzman Kullanıcısı</a:t>
            </a:r>
            <a:endParaRPr lang="en-US" altLang="tr-TR" sz="2400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Herkes kafası karışık başladı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 dostu tasarım kullananlar bilgi ve rasyonel kararlara daha erken ulaştı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10. gün Kullanıcı dostu tasarım kullananlar daha bilgiliydi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 dostu olmayan tasarım kullananlar az bilgiliydi. 12. gün çok yüksek hata oranı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Sonuç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Davranış resmin sadece bir kısmını gösterir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Hata sayılarının söylemediğini kullanıcı geri dönütleri söyler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Deneyim ile performans değişir (artar)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Peki ne zaman test edeceğiz? Hangi aşamada kullanılabilirlik?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Arayüzler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kullanımın kısa ve uzun vadesinde test edilmeli!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Alınacak Dersler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Arayüzler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sadece teknik araçlar mı?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Sadece fonksiyonelliğine mi bakıyoruz?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İyi çalışması yeterli mi?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Duygularımız nerede devreye giriyor?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Ya Duygular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3 farklı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arayüzü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verdiği geri bildirime göre değerlendirdiler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Övücü (yağ çeken)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Samimi 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Nötr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Görev: Soru cevap oyunu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/>
              <a:t>Fogg</a:t>
            </a:r>
            <a:r>
              <a:rPr lang="tr-TR" altLang="tr-TR" dirty="0"/>
              <a:t> ve </a:t>
            </a:r>
            <a:r>
              <a:rPr lang="tr-TR" altLang="tr-TR" dirty="0" err="1"/>
              <a:t>Naas</a:t>
            </a:r>
            <a:r>
              <a:rPr lang="tr-TR" altLang="tr-TR" dirty="0"/>
              <a:t> (1997) Çalışması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4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Nötr duruma göre diğer iki durumda kullanıcılar kendilerini daha iyi hissettiler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Yağ çeken ve Samimi geri bildirim arasında fark bulunmadı.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Bilgisayardan da olsa övgü insanlarda olumlu etki bırakıyor.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Övgü Önemli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apologetic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messages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mood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computer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' self-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appraisal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Pragmatics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42(9)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Özür dileyen hata mesajları kendimizi daha iyi hissetmemize neden oluyor.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Akgün, </a:t>
            </a:r>
            <a:r>
              <a:rPr lang="tr-TR" dirty="0" err="1"/>
              <a:t>Çağıltay</a:t>
            </a:r>
            <a:r>
              <a:rPr lang="tr-TR" dirty="0"/>
              <a:t>, Zeyrek (2010)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İnsanlar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tümüyle rasyonel canlılar değil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İnsan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bilgi işleme teorileri bazı basit parametreler temelli. Duygular işin içine girdiğinde karmaşıklaşıyor.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Karar ve değerlendirmelerimizde etkili olan bazı faktörlerin kendimiz de farkında değiliz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So</a:t>
            </a:r>
            <a:r>
              <a:rPr lang="tr-TR" altLang="tr-TR" dirty="0" err="1"/>
              <a:t>nuç</a:t>
            </a:r>
            <a:r>
              <a:rPr lang="en-US" altLang="tr-TR" dirty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45724" y="5820537"/>
            <a:ext cx="5486400" cy="45674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tr-TR" smtClean="0"/>
              <a:t>http://ocw.metu.edu.tr/course/view.php?id=230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5" y="1858108"/>
            <a:ext cx="2638425" cy="3838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614" y="35170"/>
            <a:ext cx="4124325" cy="5305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174" y="200758"/>
            <a:ext cx="409575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03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994" indent="-330994"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Günlük bilgisayar kullanımınız esnasında otomatik ve kontrollü yaptığınız davranışları analiz ediniz. </a:t>
            </a:r>
          </a:p>
          <a:p>
            <a:pPr marL="330994" indent="-330994"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Fareyi sağ elle kullanıyorsanız onu sol elinize alıp bilgisayarı kullanmayı deneyin. Hızınız değişti mi?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Etkinlik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0994" indent="-330994"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Kullanılabilirlik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Gelecek Ders - </a:t>
            </a:r>
            <a:r>
              <a:rPr lang="tr-TR" dirty="0" smtClean="0"/>
              <a:t>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13" y="2438400"/>
            <a:ext cx="4343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Deneyimle değişirler	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Aktif öğrenirler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Dikkatleri düşüktür				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Hata yaparlar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Sistemi kafalarında modellerler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Hepsi farklıdır 			</a:t>
            </a: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Hedef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merkezlidirler</a:t>
            </a: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tr-TR" dirty="0"/>
              <a:t>Kullanıcıların Temel Özellikleri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/>
          </a:p>
        </p:txBody>
      </p:sp>
      <p:pic>
        <p:nvPicPr>
          <p:cNvPr id="192515" name="Picture 3" descr="05-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8369" y="286603"/>
            <a:ext cx="6160478" cy="57451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29120" y="6134798"/>
            <a:ext cx="74334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/>
              <a:t>Card, Stuart K., Moran, Thomas P. and Newell, Allen (1983): The Psychology of Human-Computer Interaction.Hillsdale, NJ, Lawrence Erlbaum Associates</a:t>
            </a:r>
          </a:p>
        </p:txBody>
      </p:sp>
    </p:spTree>
    <p:extLst>
      <p:ext uri="{BB962C8B-B14F-4D97-AF65-F5344CB8AC3E}">
        <p14:creationId xmlns:p14="http://schemas.microsoft.com/office/powerpoint/2010/main" val="30367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tr-TR" dirty="0"/>
              <a:t>Kullanıcıların Temel Özellikleri</a:t>
            </a:r>
            <a:endParaRPr lang="en-US" dirty="0"/>
          </a:p>
        </p:txBody>
      </p:sp>
      <p:sp>
        <p:nvSpPr>
          <p:cNvPr id="4" name="AutoShape 49"/>
          <p:cNvSpPr>
            <a:spLocks noChangeAspect="1" noChangeArrowheads="1" noTextEdit="1"/>
          </p:cNvSpPr>
          <p:nvPr/>
        </p:nvSpPr>
        <p:spPr bwMode="auto">
          <a:xfrm>
            <a:off x="746562" y="625666"/>
            <a:ext cx="8802603" cy="502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710347" y="4422726"/>
            <a:ext cx="4161439" cy="17545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47"/>
          <p:cNvSpPr>
            <a:spLocks noChangeShapeType="1"/>
          </p:cNvSpPr>
          <p:nvPr/>
        </p:nvSpPr>
        <p:spPr bwMode="auto">
          <a:xfrm flipV="1">
            <a:off x="4796996" y="4099137"/>
            <a:ext cx="0" cy="1490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46"/>
          <p:cNvSpPr>
            <a:spLocks noChangeShapeType="1"/>
          </p:cNvSpPr>
          <p:nvPr/>
        </p:nvSpPr>
        <p:spPr bwMode="auto">
          <a:xfrm flipV="1">
            <a:off x="6659807" y="4090654"/>
            <a:ext cx="0" cy="65323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45"/>
          <p:cNvSpPr>
            <a:spLocks noChangeShapeType="1"/>
          </p:cNvSpPr>
          <p:nvPr/>
        </p:nvSpPr>
        <p:spPr bwMode="auto">
          <a:xfrm>
            <a:off x="6381052" y="4049448"/>
            <a:ext cx="0" cy="65323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121518" y="3669126"/>
            <a:ext cx="930800" cy="742920"/>
            <a:chOff x="2608" y="2750"/>
            <a:chExt cx="1210" cy="1088"/>
          </a:xfrm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699" y="2795"/>
              <a:ext cx="1119" cy="985"/>
            </a:xfrm>
            <a:custGeom>
              <a:avLst/>
              <a:gdLst>
                <a:gd name="T0" fmla="*/ 104 w 2238"/>
                <a:gd name="T1" fmla="*/ 901 h 1971"/>
                <a:gd name="T2" fmla="*/ 410 w 2238"/>
                <a:gd name="T3" fmla="*/ 651 h 1971"/>
                <a:gd name="T4" fmla="*/ 636 w 2238"/>
                <a:gd name="T5" fmla="*/ 539 h 1971"/>
                <a:gd name="T6" fmla="*/ 911 w 2238"/>
                <a:gd name="T7" fmla="*/ 433 h 1971"/>
                <a:gd name="T8" fmla="*/ 949 w 2238"/>
                <a:gd name="T9" fmla="*/ 461 h 1971"/>
                <a:gd name="T10" fmla="*/ 1021 w 2238"/>
                <a:gd name="T11" fmla="*/ 594 h 1971"/>
                <a:gd name="T12" fmla="*/ 1109 w 2238"/>
                <a:gd name="T13" fmla="*/ 886 h 1971"/>
                <a:gd name="T14" fmla="*/ 1114 w 2238"/>
                <a:gd name="T15" fmla="*/ 1212 h 1971"/>
                <a:gd name="T16" fmla="*/ 1023 w 2238"/>
                <a:gd name="T17" fmla="*/ 1523 h 1971"/>
                <a:gd name="T18" fmla="*/ 911 w 2238"/>
                <a:gd name="T19" fmla="*/ 1058 h 1971"/>
                <a:gd name="T20" fmla="*/ 713 w 2238"/>
                <a:gd name="T21" fmla="*/ 656 h 1971"/>
                <a:gd name="T22" fmla="*/ 795 w 2238"/>
                <a:gd name="T23" fmla="*/ 929 h 1971"/>
                <a:gd name="T24" fmla="*/ 788 w 2238"/>
                <a:gd name="T25" fmla="*/ 1204 h 1971"/>
                <a:gd name="T26" fmla="*/ 710 w 2238"/>
                <a:gd name="T27" fmla="*/ 1465 h 1971"/>
                <a:gd name="T28" fmla="*/ 661 w 2238"/>
                <a:gd name="T29" fmla="*/ 1548 h 1971"/>
                <a:gd name="T30" fmla="*/ 636 w 2238"/>
                <a:gd name="T31" fmla="*/ 799 h 1971"/>
                <a:gd name="T32" fmla="*/ 472 w 2238"/>
                <a:gd name="T33" fmla="*/ 758 h 1971"/>
                <a:gd name="T34" fmla="*/ 511 w 2238"/>
                <a:gd name="T35" fmla="*/ 885 h 1971"/>
                <a:gd name="T36" fmla="*/ 495 w 2238"/>
                <a:gd name="T37" fmla="*/ 1235 h 1971"/>
                <a:gd name="T38" fmla="*/ 410 w 2238"/>
                <a:gd name="T39" fmla="*/ 1447 h 1971"/>
                <a:gd name="T40" fmla="*/ 408 w 2238"/>
                <a:gd name="T41" fmla="*/ 850 h 1971"/>
                <a:gd name="T42" fmla="*/ 256 w 2238"/>
                <a:gd name="T43" fmla="*/ 886 h 1971"/>
                <a:gd name="T44" fmla="*/ 309 w 2238"/>
                <a:gd name="T45" fmla="*/ 986 h 1971"/>
                <a:gd name="T46" fmla="*/ 256 w 2238"/>
                <a:gd name="T47" fmla="*/ 1085 h 1971"/>
                <a:gd name="T48" fmla="*/ 142 w 2238"/>
                <a:gd name="T49" fmla="*/ 1097 h 1971"/>
                <a:gd name="T50" fmla="*/ 70 w 2238"/>
                <a:gd name="T51" fmla="*/ 1010 h 1971"/>
                <a:gd name="T52" fmla="*/ 2230 w 2238"/>
                <a:gd name="T53" fmla="*/ 1920 h 1971"/>
                <a:gd name="T54" fmla="*/ 2223 w 2238"/>
                <a:gd name="T55" fmla="*/ 1767 h 1971"/>
                <a:gd name="T56" fmla="*/ 2183 w 2238"/>
                <a:gd name="T57" fmla="*/ 1813 h 1971"/>
                <a:gd name="T58" fmla="*/ 2103 w 2238"/>
                <a:gd name="T59" fmla="*/ 1877 h 1971"/>
                <a:gd name="T60" fmla="*/ 1949 w 2238"/>
                <a:gd name="T61" fmla="*/ 1858 h 1971"/>
                <a:gd name="T62" fmla="*/ 1850 w 2238"/>
                <a:gd name="T63" fmla="*/ 1746 h 1971"/>
                <a:gd name="T64" fmla="*/ 1785 w 2238"/>
                <a:gd name="T65" fmla="*/ 1602 h 1971"/>
                <a:gd name="T66" fmla="*/ 1700 w 2238"/>
                <a:gd name="T67" fmla="*/ 1465 h 1971"/>
                <a:gd name="T68" fmla="*/ 1599 w 2238"/>
                <a:gd name="T69" fmla="*/ 1349 h 1971"/>
                <a:gd name="T70" fmla="*/ 1500 w 2238"/>
                <a:gd name="T71" fmla="*/ 1236 h 1971"/>
                <a:gd name="T72" fmla="*/ 1442 w 2238"/>
                <a:gd name="T73" fmla="*/ 1139 h 1971"/>
                <a:gd name="T74" fmla="*/ 1406 w 2238"/>
                <a:gd name="T75" fmla="*/ 1061 h 1971"/>
                <a:gd name="T76" fmla="*/ 1374 w 2238"/>
                <a:gd name="T77" fmla="*/ 733 h 1971"/>
                <a:gd name="T78" fmla="*/ 1413 w 2238"/>
                <a:gd name="T79" fmla="*/ 444 h 1971"/>
                <a:gd name="T80" fmla="*/ 1512 w 2238"/>
                <a:gd name="T81" fmla="*/ 246 h 1971"/>
                <a:gd name="T82" fmla="*/ 1671 w 2238"/>
                <a:gd name="T83" fmla="*/ 117 h 1971"/>
                <a:gd name="T84" fmla="*/ 1882 w 2238"/>
                <a:gd name="T85" fmla="*/ 83 h 1971"/>
                <a:gd name="T86" fmla="*/ 1959 w 2238"/>
                <a:gd name="T87" fmla="*/ 109 h 1971"/>
                <a:gd name="T88" fmla="*/ 2038 w 2238"/>
                <a:gd name="T89" fmla="*/ 155 h 1971"/>
                <a:gd name="T90" fmla="*/ 2107 w 2238"/>
                <a:gd name="T91" fmla="*/ 207 h 1971"/>
                <a:gd name="T92" fmla="*/ 2218 w 2238"/>
                <a:gd name="T93" fmla="*/ 329 h 1971"/>
                <a:gd name="T94" fmla="*/ 2238 w 2238"/>
                <a:gd name="T95" fmla="*/ 171 h 1971"/>
                <a:gd name="T96" fmla="*/ 2028 w 2238"/>
                <a:gd name="T97" fmla="*/ 0 h 1971"/>
                <a:gd name="T98" fmla="*/ 1678 w 2238"/>
                <a:gd name="T99" fmla="*/ 0 h 1971"/>
                <a:gd name="T100" fmla="*/ 1328 w 2238"/>
                <a:gd name="T101" fmla="*/ 0 h 1971"/>
                <a:gd name="T102" fmla="*/ 978 w 2238"/>
                <a:gd name="T103" fmla="*/ 2 h 1971"/>
                <a:gd name="T104" fmla="*/ 629 w 2238"/>
                <a:gd name="T105" fmla="*/ 3 h 1971"/>
                <a:gd name="T106" fmla="*/ 280 w 2238"/>
                <a:gd name="T107" fmla="*/ 3 h 1971"/>
                <a:gd name="T108" fmla="*/ 0 w 2238"/>
                <a:gd name="T109" fmla="*/ 975 h 1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38" h="1971">
                  <a:moveTo>
                    <a:pt x="68" y="986"/>
                  </a:moveTo>
                  <a:lnTo>
                    <a:pt x="70" y="962"/>
                  </a:lnTo>
                  <a:lnTo>
                    <a:pt x="77" y="939"/>
                  </a:lnTo>
                  <a:lnTo>
                    <a:pt x="89" y="918"/>
                  </a:lnTo>
                  <a:lnTo>
                    <a:pt x="104" y="901"/>
                  </a:lnTo>
                  <a:lnTo>
                    <a:pt x="121" y="886"/>
                  </a:lnTo>
                  <a:lnTo>
                    <a:pt x="142" y="875"/>
                  </a:lnTo>
                  <a:lnTo>
                    <a:pt x="165" y="868"/>
                  </a:lnTo>
                  <a:lnTo>
                    <a:pt x="189" y="865"/>
                  </a:lnTo>
                  <a:lnTo>
                    <a:pt x="410" y="651"/>
                  </a:lnTo>
                  <a:lnTo>
                    <a:pt x="415" y="651"/>
                  </a:lnTo>
                  <a:lnTo>
                    <a:pt x="420" y="651"/>
                  </a:lnTo>
                  <a:lnTo>
                    <a:pt x="425" y="651"/>
                  </a:lnTo>
                  <a:lnTo>
                    <a:pt x="431" y="651"/>
                  </a:lnTo>
                  <a:lnTo>
                    <a:pt x="636" y="539"/>
                  </a:lnTo>
                  <a:lnTo>
                    <a:pt x="640" y="539"/>
                  </a:lnTo>
                  <a:lnTo>
                    <a:pt x="646" y="539"/>
                  </a:lnTo>
                  <a:lnTo>
                    <a:pt x="651" y="539"/>
                  </a:lnTo>
                  <a:lnTo>
                    <a:pt x="657" y="539"/>
                  </a:lnTo>
                  <a:lnTo>
                    <a:pt x="911" y="433"/>
                  </a:lnTo>
                  <a:lnTo>
                    <a:pt x="916" y="433"/>
                  </a:lnTo>
                  <a:lnTo>
                    <a:pt x="921" y="433"/>
                  </a:lnTo>
                  <a:lnTo>
                    <a:pt x="926" y="433"/>
                  </a:lnTo>
                  <a:lnTo>
                    <a:pt x="932" y="433"/>
                  </a:lnTo>
                  <a:lnTo>
                    <a:pt x="949" y="461"/>
                  </a:lnTo>
                  <a:lnTo>
                    <a:pt x="964" y="485"/>
                  </a:lnTo>
                  <a:lnTo>
                    <a:pt x="977" y="507"/>
                  </a:lnTo>
                  <a:lnTo>
                    <a:pt x="989" y="530"/>
                  </a:lnTo>
                  <a:lnTo>
                    <a:pt x="1003" y="558"/>
                  </a:lnTo>
                  <a:lnTo>
                    <a:pt x="1021" y="594"/>
                  </a:lnTo>
                  <a:lnTo>
                    <a:pt x="1041" y="640"/>
                  </a:lnTo>
                  <a:lnTo>
                    <a:pt x="1070" y="701"/>
                  </a:lnTo>
                  <a:lnTo>
                    <a:pt x="1086" y="761"/>
                  </a:lnTo>
                  <a:lnTo>
                    <a:pt x="1099" y="823"/>
                  </a:lnTo>
                  <a:lnTo>
                    <a:pt x="1109" y="886"/>
                  </a:lnTo>
                  <a:lnTo>
                    <a:pt x="1117" y="951"/>
                  </a:lnTo>
                  <a:lnTo>
                    <a:pt x="1121" y="1015"/>
                  </a:lnTo>
                  <a:lnTo>
                    <a:pt x="1122" y="1081"/>
                  </a:lnTo>
                  <a:lnTo>
                    <a:pt x="1120" y="1148"/>
                  </a:lnTo>
                  <a:lnTo>
                    <a:pt x="1114" y="1212"/>
                  </a:lnTo>
                  <a:lnTo>
                    <a:pt x="1105" y="1278"/>
                  </a:lnTo>
                  <a:lnTo>
                    <a:pt x="1091" y="1341"/>
                  </a:lnTo>
                  <a:lnTo>
                    <a:pt x="1072" y="1403"/>
                  </a:lnTo>
                  <a:lnTo>
                    <a:pt x="1049" y="1464"/>
                  </a:lnTo>
                  <a:lnTo>
                    <a:pt x="1023" y="1523"/>
                  </a:lnTo>
                  <a:lnTo>
                    <a:pt x="991" y="1578"/>
                  </a:lnTo>
                  <a:lnTo>
                    <a:pt x="954" y="1632"/>
                  </a:lnTo>
                  <a:lnTo>
                    <a:pt x="911" y="1682"/>
                  </a:lnTo>
                  <a:lnTo>
                    <a:pt x="911" y="1370"/>
                  </a:lnTo>
                  <a:lnTo>
                    <a:pt x="911" y="1058"/>
                  </a:lnTo>
                  <a:lnTo>
                    <a:pt x="911" y="746"/>
                  </a:lnTo>
                  <a:lnTo>
                    <a:pt x="911" y="433"/>
                  </a:lnTo>
                  <a:lnTo>
                    <a:pt x="657" y="539"/>
                  </a:lnTo>
                  <a:lnTo>
                    <a:pt x="686" y="598"/>
                  </a:lnTo>
                  <a:lnTo>
                    <a:pt x="713" y="656"/>
                  </a:lnTo>
                  <a:lnTo>
                    <a:pt x="737" y="711"/>
                  </a:lnTo>
                  <a:lnTo>
                    <a:pt x="757" y="766"/>
                  </a:lnTo>
                  <a:lnTo>
                    <a:pt x="773" y="820"/>
                  </a:lnTo>
                  <a:lnTo>
                    <a:pt x="786" y="875"/>
                  </a:lnTo>
                  <a:lnTo>
                    <a:pt x="795" y="929"/>
                  </a:lnTo>
                  <a:lnTo>
                    <a:pt x="801" y="982"/>
                  </a:lnTo>
                  <a:lnTo>
                    <a:pt x="803" y="1037"/>
                  </a:lnTo>
                  <a:lnTo>
                    <a:pt x="802" y="1091"/>
                  </a:lnTo>
                  <a:lnTo>
                    <a:pt x="796" y="1148"/>
                  </a:lnTo>
                  <a:lnTo>
                    <a:pt x="788" y="1204"/>
                  </a:lnTo>
                  <a:lnTo>
                    <a:pt x="775" y="1263"/>
                  </a:lnTo>
                  <a:lnTo>
                    <a:pt x="760" y="1323"/>
                  </a:lnTo>
                  <a:lnTo>
                    <a:pt x="741" y="1385"/>
                  </a:lnTo>
                  <a:lnTo>
                    <a:pt x="718" y="1449"/>
                  </a:lnTo>
                  <a:lnTo>
                    <a:pt x="710" y="1465"/>
                  </a:lnTo>
                  <a:lnTo>
                    <a:pt x="700" y="1483"/>
                  </a:lnTo>
                  <a:lnTo>
                    <a:pt x="691" y="1500"/>
                  </a:lnTo>
                  <a:lnTo>
                    <a:pt x="682" y="1516"/>
                  </a:lnTo>
                  <a:lnTo>
                    <a:pt x="672" y="1533"/>
                  </a:lnTo>
                  <a:lnTo>
                    <a:pt x="661" y="1548"/>
                  </a:lnTo>
                  <a:lnTo>
                    <a:pt x="648" y="1563"/>
                  </a:lnTo>
                  <a:lnTo>
                    <a:pt x="636" y="1576"/>
                  </a:lnTo>
                  <a:lnTo>
                    <a:pt x="636" y="1317"/>
                  </a:lnTo>
                  <a:lnTo>
                    <a:pt x="636" y="1058"/>
                  </a:lnTo>
                  <a:lnTo>
                    <a:pt x="636" y="799"/>
                  </a:lnTo>
                  <a:lnTo>
                    <a:pt x="636" y="539"/>
                  </a:lnTo>
                  <a:lnTo>
                    <a:pt x="431" y="651"/>
                  </a:lnTo>
                  <a:lnTo>
                    <a:pt x="448" y="696"/>
                  </a:lnTo>
                  <a:lnTo>
                    <a:pt x="462" y="731"/>
                  </a:lnTo>
                  <a:lnTo>
                    <a:pt x="472" y="758"/>
                  </a:lnTo>
                  <a:lnTo>
                    <a:pt x="480" y="781"/>
                  </a:lnTo>
                  <a:lnTo>
                    <a:pt x="487" y="803"/>
                  </a:lnTo>
                  <a:lnTo>
                    <a:pt x="494" y="825"/>
                  </a:lnTo>
                  <a:lnTo>
                    <a:pt x="502" y="852"/>
                  </a:lnTo>
                  <a:lnTo>
                    <a:pt x="511" y="885"/>
                  </a:lnTo>
                  <a:lnTo>
                    <a:pt x="521" y="963"/>
                  </a:lnTo>
                  <a:lnTo>
                    <a:pt x="523" y="1036"/>
                  </a:lnTo>
                  <a:lnTo>
                    <a:pt x="519" y="1104"/>
                  </a:lnTo>
                  <a:lnTo>
                    <a:pt x="510" y="1169"/>
                  </a:lnTo>
                  <a:lnTo>
                    <a:pt x="495" y="1235"/>
                  </a:lnTo>
                  <a:lnTo>
                    <a:pt x="475" y="1302"/>
                  </a:lnTo>
                  <a:lnTo>
                    <a:pt x="448" y="1371"/>
                  </a:lnTo>
                  <a:lnTo>
                    <a:pt x="417" y="1445"/>
                  </a:lnTo>
                  <a:lnTo>
                    <a:pt x="414" y="1446"/>
                  </a:lnTo>
                  <a:lnTo>
                    <a:pt x="410" y="1447"/>
                  </a:lnTo>
                  <a:lnTo>
                    <a:pt x="405" y="1448"/>
                  </a:lnTo>
                  <a:lnTo>
                    <a:pt x="402" y="1449"/>
                  </a:lnTo>
                  <a:lnTo>
                    <a:pt x="404" y="1249"/>
                  </a:lnTo>
                  <a:lnTo>
                    <a:pt x="405" y="1050"/>
                  </a:lnTo>
                  <a:lnTo>
                    <a:pt x="408" y="850"/>
                  </a:lnTo>
                  <a:lnTo>
                    <a:pt x="410" y="651"/>
                  </a:lnTo>
                  <a:lnTo>
                    <a:pt x="189" y="865"/>
                  </a:lnTo>
                  <a:lnTo>
                    <a:pt x="213" y="868"/>
                  </a:lnTo>
                  <a:lnTo>
                    <a:pt x="235" y="875"/>
                  </a:lnTo>
                  <a:lnTo>
                    <a:pt x="256" y="886"/>
                  </a:lnTo>
                  <a:lnTo>
                    <a:pt x="273" y="901"/>
                  </a:lnTo>
                  <a:lnTo>
                    <a:pt x="288" y="918"/>
                  </a:lnTo>
                  <a:lnTo>
                    <a:pt x="299" y="939"/>
                  </a:lnTo>
                  <a:lnTo>
                    <a:pt x="306" y="962"/>
                  </a:lnTo>
                  <a:lnTo>
                    <a:pt x="309" y="986"/>
                  </a:lnTo>
                  <a:lnTo>
                    <a:pt x="306" y="1010"/>
                  </a:lnTo>
                  <a:lnTo>
                    <a:pt x="299" y="1034"/>
                  </a:lnTo>
                  <a:lnTo>
                    <a:pt x="288" y="1053"/>
                  </a:lnTo>
                  <a:lnTo>
                    <a:pt x="273" y="1072"/>
                  </a:lnTo>
                  <a:lnTo>
                    <a:pt x="256" y="1085"/>
                  </a:lnTo>
                  <a:lnTo>
                    <a:pt x="235" y="1097"/>
                  </a:lnTo>
                  <a:lnTo>
                    <a:pt x="213" y="1104"/>
                  </a:lnTo>
                  <a:lnTo>
                    <a:pt x="189" y="1106"/>
                  </a:lnTo>
                  <a:lnTo>
                    <a:pt x="165" y="1104"/>
                  </a:lnTo>
                  <a:lnTo>
                    <a:pt x="142" y="1097"/>
                  </a:lnTo>
                  <a:lnTo>
                    <a:pt x="121" y="1085"/>
                  </a:lnTo>
                  <a:lnTo>
                    <a:pt x="104" y="1072"/>
                  </a:lnTo>
                  <a:lnTo>
                    <a:pt x="89" y="1053"/>
                  </a:lnTo>
                  <a:lnTo>
                    <a:pt x="77" y="1034"/>
                  </a:lnTo>
                  <a:lnTo>
                    <a:pt x="70" y="1010"/>
                  </a:lnTo>
                  <a:lnTo>
                    <a:pt x="68" y="986"/>
                  </a:lnTo>
                  <a:lnTo>
                    <a:pt x="0" y="975"/>
                  </a:lnTo>
                  <a:lnTo>
                    <a:pt x="0" y="1971"/>
                  </a:lnTo>
                  <a:lnTo>
                    <a:pt x="2230" y="1971"/>
                  </a:lnTo>
                  <a:lnTo>
                    <a:pt x="2230" y="1920"/>
                  </a:lnTo>
                  <a:lnTo>
                    <a:pt x="2230" y="1868"/>
                  </a:lnTo>
                  <a:lnTo>
                    <a:pt x="2230" y="1818"/>
                  </a:lnTo>
                  <a:lnTo>
                    <a:pt x="2230" y="1767"/>
                  </a:lnTo>
                  <a:lnTo>
                    <a:pt x="2226" y="1767"/>
                  </a:lnTo>
                  <a:lnTo>
                    <a:pt x="2223" y="1767"/>
                  </a:lnTo>
                  <a:lnTo>
                    <a:pt x="2220" y="1767"/>
                  </a:lnTo>
                  <a:lnTo>
                    <a:pt x="2216" y="1767"/>
                  </a:lnTo>
                  <a:lnTo>
                    <a:pt x="2207" y="1783"/>
                  </a:lnTo>
                  <a:lnTo>
                    <a:pt x="2195" y="1798"/>
                  </a:lnTo>
                  <a:lnTo>
                    <a:pt x="2183" y="1813"/>
                  </a:lnTo>
                  <a:lnTo>
                    <a:pt x="2168" y="1827"/>
                  </a:lnTo>
                  <a:lnTo>
                    <a:pt x="2152" y="1840"/>
                  </a:lnTo>
                  <a:lnTo>
                    <a:pt x="2135" y="1852"/>
                  </a:lnTo>
                  <a:lnTo>
                    <a:pt x="2119" y="1865"/>
                  </a:lnTo>
                  <a:lnTo>
                    <a:pt x="2103" y="1877"/>
                  </a:lnTo>
                  <a:lnTo>
                    <a:pt x="2068" y="1883"/>
                  </a:lnTo>
                  <a:lnTo>
                    <a:pt x="2034" y="1885"/>
                  </a:lnTo>
                  <a:lnTo>
                    <a:pt x="2003" y="1881"/>
                  </a:lnTo>
                  <a:lnTo>
                    <a:pt x="1975" y="1872"/>
                  </a:lnTo>
                  <a:lnTo>
                    <a:pt x="1949" y="1858"/>
                  </a:lnTo>
                  <a:lnTo>
                    <a:pt x="1926" y="1842"/>
                  </a:lnTo>
                  <a:lnTo>
                    <a:pt x="1904" y="1821"/>
                  </a:lnTo>
                  <a:lnTo>
                    <a:pt x="1884" y="1798"/>
                  </a:lnTo>
                  <a:lnTo>
                    <a:pt x="1866" y="1773"/>
                  </a:lnTo>
                  <a:lnTo>
                    <a:pt x="1850" y="1746"/>
                  </a:lnTo>
                  <a:lnTo>
                    <a:pt x="1835" y="1718"/>
                  </a:lnTo>
                  <a:lnTo>
                    <a:pt x="1821" y="1689"/>
                  </a:lnTo>
                  <a:lnTo>
                    <a:pt x="1808" y="1660"/>
                  </a:lnTo>
                  <a:lnTo>
                    <a:pt x="1797" y="1631"/>
                  </a:lnTo>
                  <a:lnTo>
                    <a:pt x="1785" y="1602"/>
                  </a:lnTo>
                  <a:lnTo>
                    <a:pt x="1775" y="1576"/>
                  </a:lnTo>
                  <a:lnTo>
                    <a:pt x="1757" y="1546"/>
                  </a:lnTo>
                  <a:lnTo>
                    <a:pt x="1738" y="1518"/>
                  </a:lnTo>
                  <a:lnTo>
                    <a:pt x="1720" y="1492"/>
                  </a:lnTo>
                  <a:lnTo>
                    <a:pt x="1700" y="1465"/>
                  </a:lnTo>
                  <a:lnTo>
                    <a:pt x="1681" y="1441"/>
                  </a:lnTo>
                  <a:lnTo>
                    <a:pt x="1660" y="1417"/>
                  </a:lnTo>
                  <a:lnTo>
                    <a:pt x="1639" y="1394"/>
                  </a:lnTo>
                  <a:lnTo>
                    <a:pt x="1619" y="1371"/>
                  </a:lnTo>
                  <a:lnTo>
                    <a:pt x="1599" y="1349"/>
                  </a:lnTo>
                  <a:lnTo>
                    <a:pt x="1578" y="1327"/>
                  </a:lnTo>
                  <a:lnTo>
                    <a:pt x="1557" y="1305"/>
                  </a:lnTo>
                  <a:lnTo>
                    <a:pt x="1538" y="1282"/>
                  </a:lnTo>
                  <a:lnTo>
                    <a:pt x="1518" y="1259"/>
                  </a:lnTo>
                  <a:lnTo>
                    <a:pt x="1500" y="1236"/>
                  </a:lnTo>
                  <a:lnTo>
                    <a:pt x="1481" y="1213"/>
                  </a:lnTo>
                  <a:lnTo>
                    <a:pt x="1463" y="1188"/>
                  </a:lnTo>
                  <a:lnTo>
                    <a:pt x="1456" y="1172"/>
                  </a:lnTo>
                  <a:lnTo>
                    <a:pt x="1449" y="1156"/>
                  </a:lnTo>
                  <a:lnTo>
                    <a:pt x="1442" y="1139"/>
                  </a:lnTo>
                  <a:lnTo>
                    <a:pt x="1435" y="1125"/>
                  </a:lnTo>
                  <a:lnTo>
                    <a:pt x="1427" y="1108"/>
                  </a:lnTo>
                  <a:lnTo>
                    <a:pt x="1420" y="1092"/>
                  </a:lnTo>
                  <a:lnTo>
                    <a:pt x="1413" y="1077"/>
                  </a:lnTo>
                  <a:lnTo>
                    <a:pt x="1406" y="1061"/>
                  </a:lnTo>
                  <a:lnTo>
                    <a:pt x="1393" y="994"/>
                  </a:lnTo>
                  <a:lnTo>
                    <a:pt x="1382" y="929"/>
                  </a:lnTo>
                  <a:lnTo>
                    <a:pt x="1376" y="863"/>
                  </a:lnTo>
                  <a:lnTo>
                    <a:pt x="1374" y="797"/>
                  </a:lnTo>
                  <a:lnTo>
                    <a:pt x="1374" y="733"/>
                  </a:lnTo>
                  <a:lnTo>
                    <a:pt x="1376" y="668"/>
                  </a:lnTo>
                  <a:lnTo>
                    <a:pt x="1381" y="604"/>
                  </a:lnTo>
                  <a:lnTo>
                    <a:pt x="1387" y="539"/>
                  </a:lnTo>
                  <a:lnTo>
                    <a:pt x="1399" y="491"/>
                  </a:lnTo>
                  <a:lnTo>
                    <a:pt x="1413" y="444"/>
                  </a:lnTo>
                  <a:lnTo>
                    <a:pt x="1429" y="400"/>
                  </a:lnTo>
                  <a:lnTo>
                    <a:pt x="1447" y="357"/>
                  </a:lnTo>
                  <a:lnTo>
                    <a:pt x="1466" y="318"/>
                  </a:lnTo>
                  <a:lnTo>
                    <a:pt x="1488" y="280"/>
                  </a:lnTo>
                  <a:lnTo>
                    <a:pt x="1512" y="246"/>
                  </a:lnTo>
                  <a:lnTo>
                    <a:pt x="1539" y="214"/>
                  </a:lnTo>
                  <a:lnTo>
                    <a:pt x="1568" y="185"/>
                  </a:lnTo>
                  <a:lnTo>
                    <a:pt x="1599" y="159"/>
                  </a:lnTo>
                  <a:lnTo>
                    <a:pt x="1633" y="136"/>
                  </a:lnTo>
                  <a:lnTo>
                    <a:pt x="1671" y="117"/>
                  </a:lnTo>
                  <a:lnTo>
                    <a:pt x="1712" y="102"/>
                  </a:lnTo>
                  <a:lnTo>
                    <a:pt x="1757" y="89"/>
                  </a:lnTo>
                  <a:lnTo>
                    <a:pt x="1804" y="81"/>
                  </a:lnTo>
                  <a:lnTo>
                    <a:pt x="1856" y="76"/>
                  </a:lnTo>
                  <a:lnTo>
                    <a:pt x="1882" y="83"/>
                  </a:lnTo>
                  <a:lnTo>
                    <a:pt x="1902" y="89"/>
                  </a:lnTo>
                  <a:lnTo>
                    <a:pt x="1918" y="94"/>
                  </a:lnTo>
                  <a:lnTo>
                    <a:pt x="1932" y="98"/>
                  </a:lnTo>
                  <a:lnTo>
                    <a:pt x="1945" y="103"/>
                  </a:lnTo>
                  <a:lnTo>
                    <a:pt x="1959" y="109"/>
                  </a:lnTo>
                  <a:lnTo>
                    <a:pt x="1977" y="116"/>
                  </a:lnTo>
                  <a:lnTo>
                    <a:pt x="1997" y="125"/>
                  </a:lnTo>
                  <a:lnTo>
                    <a:pt x="2011" y="135"/>
                  </a:lnTo>
                  <a:lnTo>
                    <a:pt x="2024" y="144"/>
                  </a:lnTo>
                  <a:lnTo>
                    <a:pt x="2038" y="155"/>
                  </a:lnTo>
                  <a:lnTo>
                    <a:pt x="2051" y="165"/>
                  </a:lnTo>
                  <a:lnTo>
                    <a:pt x="2065" y="176"/>
                  </a:lnTo>
                  <a:lnTo>
                    <a:pt x="2079" y="186"/>
                  </a:lnTo>
                  <a:lnTo>
                    <a:pt x="2093" y="196"/>
                  </a:lnTo>
                  <a:lnTo>
                    <a:pt x="2107" y="207"/>
                  </a:lnTo>
                  <a:lnTo>
                    <a:pt x="2144" y="248"/>
                  </a:lnTo>
                  <a:lnTo>
                    <a:pt x="2172" y="280"/>
                  </a:lnTo>
                  <a:lnTo>
                    <a:pt x="2193" y="303"/>
                  </a:lnTo>
                  <a:lnTo>
                    <a:pt x="2208" y="318"/>
                  </a:lnTo>
                  <a:lnTo>
                    <a:pt x="2218" y="329"/>
                  </a:lnTo>
                  <a:lnTo>
                    <a:pt x="2225" y="334"/>
                  </a:lnTo>
                  <a:lnTo>
                    <a:pt x="2232" y="338"/>
                  </a:lnTo>
                  <a:lnTo>
                    <a:pt x="2238" y="341"/>
                  </a:lnTo>
                  <a:lnTo>
                    <a:pt x="2238" y="256"/>
                  </a:lnTo>
                  <a:lnTo>
                    <a:pt x="2238" y="171"/>
                  </a:lnTo>
                  <a:lnTo>
                    <a:pt x="2238" y="87"/>
                  </a:lnTo>
                  <a:lnTo>
                    <a:pt x="2238" y="2"/>
                  </a:lnTo>
                  <a:lnTo>
                    <a:pt x="2168" y="2"/>
                  </a:lnTo>
                  <a:lnTo>
                    <a:pt x="2097" y="0"/>
                  </a:lnTo>
                  <a:lnTo>
                    <a:pt x="2028" y="0"/>
                  </a:lnTo>
                  <a:lnTo>
                    <a:pt x="1958" y="0"/>
                  </a:lnTo>
                  <a:lnTo>
                    <a:pt x="1888" y="0"/>
                  </a:lnTo>
                  <a:lnTo>
                    <a:pt x="1818" y="0"/>
                  </a:lnTo>
                  <a:lnTo>
                    <a:pt x="1747" y="0"/>
                  </a:lnTo>
                  <a:lnTo>
                    <a:pt x="1678" y="0"/>
                  </a:lnTo>
                  <a:lnTo>
                    <a:pt x="1608" y="0"/>
                  </a:lnTo>
                  <a:lnTo>
                    <a:pt x="1538" y="0"/>
                  </a:lnTo>
                  <a:lnTo>
                    <a:pt x="1467" y="0"/>
                  </a:lnTo>
                  <a:lnTo>
                    <a:pt x="1398" y="0"/>
                  </a:lnTo>
                  <a:lnTo>
                    <a:pt x="1328" y="0"/>
                  </a:lnTo>
                  <a:lnTo>
                    <a:pt x="1258" y="2"/>
                  </a:lnTo>
                  <a:lnTo>
                    <a:pt x="1188" y="2"/>
                  </a:lnTo>
                  <a:lnTo>
                    <a:pt x="1118" y="2"/>
                  </a:lnTo>
                  <a:lnTo>
                    <a:pt x="1048" y="2"/>
                  </a:lnTo>
                  <a:lnTo>
                    <a:pt x="978" y="2"/>
                  </a:lnTo>
                  <a:lnTo>
                    <a:pt x="909" y="3"/>
                  </a:lnTo>
                  <a:lnTo>
                    <a:pt x="839" y="3"/>
                  </a:lnTo>
                  <a:lnTo>
                    <a:pt x="768" y="3"/>
                  </a:lnTo>
                  <a:lnTo>
                    <a:pt x="699" y="3"/>
                  </a:lnTo>
                  <a:lnTo>
                    <a:pt x="629" y="3"/>
                  </a:lnTo>
                  <a:lnTo>
                    <a:pt x="559" y="3"/>
                  </a:lnTo>
                  <a:lnTo>
                    <a:pt x="490" y="3"/>
                  </a:lnTo>
                  <a:lnTo>
                    <a:pt x="419" y="3"/>
                  </a:lnTo>
                  <a:lnTo>
                    <a:pt x="349" y="3"/>
                  </a:lnTo>
                  <a:lnTo>
                    <a:pt x="280" y="3"/>
                  </a:lnTo>
                  <a:lnTo>
                    <a:pt x="210" y="3"/>
                  </a:lnTo>
                  <a:lnTo>
                    <a:pt x="139" y="3"/>
                  </a:lnTo>
                  <a:lnTo>
                    <a:pt x="70" y="2"/>
                  </a:lnTo>
                  <a:lnTo>
                    <a:pt x="0" y="2"/>
                  </a:lnTo>
                  <a:lnTo>
                    <a:pt x="0" y="975"/>
                  </a:lnTo>
                  <a:lnTo>
                    <a:pt x="68" y="9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tr-TR" sz="7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657" y="3285"/>
              <a:ext cx="122" cy="230"/>
            </a:xfrm>
            <a:custGeom>
              <a:avLst/>
              <a:gdLst>
                <a:gd name="T0" fmla="*/ 36 w 246"/>
                <a:gd name="T1" fmla="*/ 446 h 461"/>
                <a:gd name="T2" fmla="*/ 14 w 246"/>
                <a:gd name="T3" fmla="*/ 419 h 461"/>
                <a:gd name="T4" fmla="*/ 6 w 246"/>
                <a:gd name="T5" fmla="*/ 393 h 461"/>
                <a:gd name="T6" fmla="*/ 3 w 246"/>
                <a:gd name="T7" fmla="*/ 363 h 461"/>
                <a:gd name="T8" fmla="*/ 5 w 246"/>
                <a:gd name="T9" fmla="*/ 342 h 461"/>
                <a:gd name="T10" fmla="*/ 14 w 246"/>
                <a:gd name="T11" fmla="*/ 339 h 461"/>
                <a:gd name="T12" fmla="*/ 21 w 246"/>
                <a:gd name="T13" fmla="*/ 349 h 461"/>
                <a:gd name="T14" fmla="*/ 26 w 246"/>
                <a:gd name="T15" fmla="*/ 370 h 461"/>
                <a:gd name="T16" fmla="*/ 36 w 246"/>
                <a:gd name="T17" fmla="*/ 386 h 461"/>
                <a:gd name="T18" fmla="*/ 55 w 246"/>
                <a:gd name="T19" fmla="*/ 396 h 461"/>
                <a:gd name="T20" fmla="*/ 87 w 246"/>
                <a:gd name="T21" fmla="*/ 394 h 461"/>
                <a:gd name="T22" fmla="*/ 97 w 246"/>
                <a:gd name="T23" fmla="*/ 357 h 461"/>
                <a:gd name="T24" fmla="*/ 85 w 246"/>
                <a:gd name="T25" fmla="*/ 302 h 461"/>
                <a:gd name="T26" fmla="*/ 62 w 246"/>
                <a:gd name="T27" fmla="*/ 247 h 461"/>
                <a:gd name="T28" fmla="*/ 51 w 246"/>
                <a:gd name="T29" fmla="*/ 203 h 461"/>
                <a:gd name="T30" fmla="*/ 58 w 246"/>
                <a:gd name="T31" fmla="*/ 161 h 461"/>
                <a:gd name="T32" fmla="*/ 73 w 246"/>
                <a:gd name="T33" fmla="*/ 124 h 461"/>
                <a:gd name="T34" fmla="*/ 94 w 246"/>
                <a:gd name="T35" fmla="*/ 92 h 461"/>
                <a:gd name="T36" fmla="*/ 120 w 246"/>
                <a:gd name="T37" fmla="*/ 63 h 461"/>
                <a:gd name="T38" fmla="*/ 151 w 246"/>
                <a:gd name="T39" fmla="*/ 39 h 461"/>
                <a:gd name="T40" fmla="*/ 186 w 246"/>
                <a:gd name="T41" fmla="*/ 21 h 461"/>
                <a:gd name="T42" fmla="*/ 224 w 246"/>
                <a:gd name="T43" fmla="*/ 6 h 461"/>
                <a:gd name="T44" fmla="*/ 245 w 246"/>
                <a:gd name="T45" fmla="*/ 17 h 461"/>
                <a:gd name="T46" fmla="*/ 244 w 246"/>
                <a:gd name="T47" fmla="*/ 47 h 461"/>
                <a:gd name="T48" fmla="*/ 197 w 246"/>
                <a:gd name="T49" fmla="*/ 89 h 461"/>
                <a:gd name="T50" fmla="*/ 151 w 246"/>
                <a:gd name="T51" fmla="*/ 137 h 461"/>
                <a:gd name="T52" fmla="*/ 149 w 246"/>
                <a:gd name="T53" fmla="*/ 194 h 461"/>
                <a:gd name="T54" fmla="*/ 169 w 246"/>
                <a:gd name="T55" fmla="*/ 263 h 461"/>
                <a:gd name="T56" fmla="*/ 181 w 246"/>
                <a:gd name="T57" fmla="*/ 335 h 461"/>
                <a:gd name="T58" fmla="*/ 171 w 246"/>
                <a:gd name="T59" fmla="*/ 393 h 461"/>
                <a:gd name="T60" fmla="*/ 140 w 246"/>
                <a:gd name="T61" fmla="*/ 434 h 461"/>
                <a:gd name="T62" fmla="*/ 88 w 246"/>
                <a:gd name="T63" fmla="*/ 4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6" h="461">
                  <a:moveTo>
                    <a:pt x="53" y="461"/>
                  </a:moveTo>
                  <a:lnTo>
                    <a:pt x="36" y="446"/>
                  </a:lnTo>
                  <a:lnTo>
                    <a:pt x="24" y="432"/>
                  </a:lnTo>
                  <a:lnTo>
                    <a:pt x="14" y="419"/>
                  </a:lnTo>
                  <a:lnTo>
                    <a:pt x="10" y="407"/>
                  </a:lnTo>
                  <a:lnTo>
                    <a:pt x="6" y="393"/>
                  </a:lnTo>
                  <a:lnTo>
                    <a:pt x="4" y="379"/>
                  </a:lnTo>
                  <a:lnTo>
                    <a:pt x="3" y="363"/>
                  </a:lnTo>
                  <a:lnTo>
                    <a:pt x="0" y="344"/>
                  </a:lnTo>
                  <a:lnTo>
                    <a:pt x="5" y="342"/>
                  </a:lnTo>
                  <a:lnTo>
                    <a:pt x="10" y="341"/>
                  </a:lnTo>
                  <a:lnTo>
                    <a:pt x="14" y="339"/>
                  </a:lnTo>
                  <a:lnTo>
                    <a:pt x="19" y="338"/>
                  </a:lnTo>
                  <a:lnTo>
                    <a:pt x="21" y="349"/>
                  </a:lnTo>
                  <a:lnTo>
                    <a:pt x="24" y="359"/>
                  </a:lnTo>
                  <a:lnTo>
                    <a:pt x="26" y="370"/>
                  </a:lnTo>
                  <a:lnTo>
                    <a:pt x="30" y="378"/>
                  </a:lnTo>
                  <a:lnTo>
                    <a:pt x="36" y="386"/>
                  </a:lnTo>
                  <a:lnTo>
                    <a:pt x="44" y="392"/>
                  </a:lnTo>
                  <a:lnTo>
                    <a:pt x="55" y="396"/>
                  </a:lnTo>
                  <a:lnTo>
                    <a:pt x="70" y="400"/>
                  </a:lnTo>
                  <a:lnTo>
                    <a:pt x="87" y="394"/>
                  </a:lnTo>
                  <a:lnTo>
                    <a:pt x="96" y="379"/>
                  </a:lnTo>
                  <a:lnTo>
                    <a:pt x="97" y="357"/>
                  </a:lnTo>
                  <a:lnTo>
                    <a:pt x="93" y="331"/>
                  </a:lnTo>
                  <a:lnTo>
                    <a:pt x="85" y="302"/>
                  </a:lnTo>
                  <a:lnTo>
                    <a:pt x="73" y="273"/>
                  </a:lnTo>
                  <a:lnTo>
                    <a:pt x="62" y="247"/>
                  </a:lnTo>
                  <a:lnTo>
                    <a:pt x="50" y="225"/>
                  </a:lnTo>
                  <a:lnTo>
                    <a:pt x="51" y="203"/>
                  </a:lnTo>
                  <a:lnTo>
                    <a:pt x="53" y="182"/>
                  </a:lnTo>
                  <a:lnTo>
                    <a:pt x="58" y="161"/>
                  </a:lnTo>
                  <a:lnTo>
                    <a:pt x="65" y="143"/>
                  </a:lnTo>
                  <a:lnTo>
                    <a:pt x="73" y="124"/>
                  </a:lnTo>
                  <a:lnTo>
                    <a:pt x="82" y="108"/>
                  </a:lnTo>
                  <a:lnTo>
                    <a:pt x="94" y="92"/>
                  </a:lnTo>
                  <a:lnTo>
                    <a:pt x="106" y="77"/>
                  </a:lnTo>
                  <a:lnTo>
                    <a:pt x="120" y="63"/>
                  </a:lnTo>
                  <a:lnTo>
                    <a:pt x="135" y="51"/>
                  </a:lnTo>
                  <a:lnTo>
                    <a:pt x="151" y="39"/>
                  </a:lnTo>
                  <a:lnTo>
                    <a:pt x="169" y="30"/>
                  </a:lnTo>
                  <a:lnTo>
                    <a:pt x="186" y="21"/>
                  </a:lnTo>
                  <a:lnTo>
                    <a:pt x="204" y="13"/>
                  </a:lnTo>
                  <a:lnTo>
                    <a:pt x="224" y="6"/>
                  </a:lnTo>
                  <a:lnTo>
                    <a:pt x="245" y="0"/>
                  </a:lnTo>
                  <a:lnTo>
                    <a:pt x="245" y="17"/>
                  </a:lnTo>
                  <a:lnTo>
                    <a:pt x="245" y="32"/>
                  </a:lnTo>
                  <a:lnTo>
                    <a:pt x="244" y="47"/>
                  </a:lnTo>
                  <a:lnTo>
                    <a:pt x="246" y="66"/>
                  </a:lnTo>
                  <a:lnTo>
                    <a:pt x="197" y="89"/>
                  </a:lnTo>
                  <a:lnTo>
                    <a:pt x="168" y="112"/>
                  </a:lnTo>
                  <a:lnTo>
                    <a:pt x="151" y="137"/>
                  </a:lnTo>
                  <a:lnTo>
                    <a:pt x="147" y="164"/>
                  </a:lnTo>
                  <a:lnTo>
                    <a:pt x="149" y="194"/>
                  </a:lnTo>
                  <a:lnTo>
                    <a:pt x="158" y="226"/>
                  </a:lnTo>
                  <a:lnTo>
                    <a:pt x="169" y="263"/>
                  </a:lnTo>
                  <a:lnTo>
                    <a:pt x="178" y="303"/>
                  </a:lnTo>
                  <a:lnTo>
                    <a:pt x="181" y="335"/>
                  </a:lnTo>
                  <a:lnTo>
                    <a:pt x="179" y="365"/>
                  </a:lnTo>
                  <a:lnTo>
                    <a:pt x="171" y="393"/>
                  </a:lnTo>
                  <a:lnTo>
                    <a:pt x="158" y="416"/>
                  </a:lnTo>
                  <a:lnTo>
                    <a:pt x="140" y="434"/>
                  </a:lnTo>
                  <a:lnTo>
                    <a:pt x="117" y="449"/>
                  </a:lnTo>
                  <a:lnTo>
                    <a:pt x="88" y="457"/>
                  </a:lnTo>
                  <a:lnTo>
                    <a:pt x="53" y="4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tr-TR" sz="7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3479" y="3149"/>
              <a:ext cx="81" cy="255"/>
            </a:xfrm>
            <a:custGeom>
              <a:avLst/>
              <a:gdLst>
                <a:gd name="T0" fmla="*/ 139 w 161"/>
                <a:gd name="T1" fmla="*/ 508 h 511"/>
                <a:gd name="T2" fmla="*/ 85 w 161"/>
                <a:gd name="T3" fmla="*/ 462 h 511"/>
                <a:gd name="T4" fmla="*/ 45 w 161"/>
                <a:gd name="T5" fmla="*/ 406 h 511"/>
                <a:gd name="T6" fmla="*/ 18 w 161"/>
                <a:gd name="T7" fmla="*/ 341 h 511"/>
                <a:gd name="T8" fmla="*/ 4 w 161"/>
                <a:gd name="T9" fmla="*/ 271 h 511"/>
                <a:gd name="T10" fmla="*/ 0 w 161"/>
                <a:gd name="T11" fmla="*/ 199 h 511"/>
                <a:gd name="T12" fmla="*/ 5 w 161"/>
                <a:gd name="T13" fmla="*/ 129 h 511"/>
                <a:gd name="T14" fmla="*/ 20 w 161"/>
                <a:gd name="T15" fmla="*/ 61 h 511"/>
                <a:gd name="T16" fmla="*/ 41 w 161"/>
                <a:gd name="T17" fmla="*/ 0 h 511"/>
                <a:gd name="T18" fmla="*/ 46 w 161"/>
                <a:gd name="T19" fmla="*/ 0 h 511"/>
                <a:gd name="T20" fmla="*/ 50 w 161"/>
                <a:gd name="T21" fmla="*/ 1 h 511"/>
                <a:gd name="T22" fmla="*/ 55 w 161"/>
                <a:gd name="T23" fmla="*/ 2 h 511"/>
                <a:gd name="T24" fmla="*/ 62 w 161"/>
                <a:gd name="T25" fmla="*/ 6 h 511"/>
                <a:gd name="T26" fmla="*/ 71 w 161"/>
                <a:gd name="T27" fmla="*/ 11 h 511"/>
                <a:gd name="T28" fmla="*/ 85 w 161"/>
                <a:gd name="T29" fmla="*/ 19 h 511"/>
                <a:gd name="T30" fmla="*/ 102 w 161"/>
                <a:gd name="T31" fmla="*/ 29 h 511"/>
                <a:gd name="T32" fmla="*/ 125 w 161"/>
                <a:gd name="T33" fmla="*/ 43 h 511"/>
                <a:gd name="T34" fmla="*/ 126 w 161"/>
                <a:gd name="T35" fmla="*/ 49 h 511"/>
                <a:gd name="T36" fmla="*/ 128 w 161"/>
                <a:gd name="T37" fmla="*/ 55 h 511"/>
                <a:gd name="T38" fmla="*/ 128 w 161"/>
                <a:gd name="T39" fmla="*/ 62 h 511"/>
                <a:gd name="T40" fmla="*/ 129 w 161"/>
                <a:gd name="T41" fmla="*/ 68 h 511"/>
                <a:gd name="T42" fmla="*/ 109 w 161"/>
                <a:gd name="T43" fmla="*/ 131 h 511"/>
                <a:gd name="T44" fmla="*/ 95 w 161"/>
                <a:gd name="T45" fmla="*/ 189 h 511"/>
                <a:gd name="T46" fmla="*/ 87 w 161"/>
                <a:gd name="T47" fmla="*/ 242 h 511"/>
                <a:gd name="T48" fmla="*/ 86 w 161"/>
                <a:gd name="T49" fmla="*/ 294 h 511"/>
                <a:gd name="T50" fmla="*/ 92 w 161"/>
                <a:gd name="T51" fmla="*/ 346 h 511"/>
                <a:gd name="T52" fmla="*/ 106 w 161"/>
                <a:gd name="T53" fmla="*/ 397 h 511"/>
                <a:gd name="T54" fmla="*/ 129 w 161"/>
                <a:gd name="T55" fmla="*/ 453 h 511"/>
                <a:gd name="T56" fmla="*/ 161 w 161"/>
                <a:gd name="T57" fmla="*/ 511 h 511"/>
                <a:gd name="T58" fmla="*/ 155 w 161"/>
                <a:gd name="T59" fmla="*/ 510 h 511"/>
                <a:gd name="T60" fmla="*/ 149 w 161"/>
                <a:gd name="T61" fmla="*/ 509 h 511"/>
                <a:gd name="T62" fmla="*/ 145 w 161"/>
                <a:gd name="T63" fmla="*/ 509 h 511"/>
                <a:gd name="T64" fmla="*/ 139 w 161"/>
                <a:gd name="T65" fmla="*/ 508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1" h="511">
                  <a:moveTo>
                    <a:pt x="139" y="508"/>
                  </a:moveTo>
                  <a:lnTo>
                    <a:pt x="85" y="462"/>
                  </a:lnTo>
                  <a:lnTo>
                    <a:pt x="45" y="406"/>
                  </a:lnTo>
                  <a:lnTo>
                    <a:pt x="18" y="341"/>
                  </a:lnTo>
                  <a:lnTo>
                    <a:pt x="4" y="271"/>
                  </a:lnTo>
                  <a:lnTo>
                    <a:pt x="0" y="199"/>
                  </a:lnTo>
                  <a:lnTo>
                    <a:pt x="5" y="129"/>
                  </a:lnTo>
                  <a:lnTo>
                    <a:pt x="20" y="6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0" y="1"/>
                  </a:lnTo>
                  <a:lnTo>
                    <a:pt x="55" y="2"/>
                  </a:lnTo>
                  <a:lnTo>
                    <a:pt x="62" y="6"/>
                  </a:lnTo>
                  <a:lnTo>
                    <a:pt x="71" y="11"/>
                  </a:lnTo>
                  <a:lnTo>
                    <a:pt x="85" y="19"/>
                  </a:lnTo>
                  <a:lnTo>
                    <a:pt x="102" y="29"/>
                  </a:lnTo>
                  <a:lnTo>
                    <a:pt x="125" y="43"/>
                  </a:lnTo>
                  <a:lnTo>
                    <a:pt x="126" y="49"/>
                  </a:lnTo>
                  <a:lnTo>
                    <a:pt x="128" y="55"/>
                  </a:lnTo>
                  <a:lnTo>
                    <a:pt x="128" y="62"/>
                  </a:lnTo>
                  <a:lnTo>
                    <a:pt x="129" y="68"/>
                  </a:lnTo>
                  <a:lnTo>
                    <a:pt x="109" y="131"/>
                  </a:lnTo>
                  <a:lnTo>
                    <a:pt x="95" y="189"/>
                  </a:lnTo>
                  <a:lnTo>
                    <a:pt x="87" y="242"/>
                  </a:lnTo>
                  <a:lnTo>
                    <a:pt x="86" y="294"/>
                  </a:lnTo>
                  <a:lnTo>
                    <a:pt x="92" y="346"/>
                  </a:lnTo>
                  <a:lnTo>
                    <a:pt x="106" y="397"/>
                  </a:lnTo>
                  <a:lnTo>
                    <a:pt x="129" y="453"/>
                  </a:lnTo>
                  <a:lnTo>
                    <a:pt x="161" y="511"/>
                  </a:lnTo>
                  <a:lnTo>
                    <a:pt x="155" y="510"/>
                  </a:lnTo>
                  <a:lnTo>
                    <a:pt x="149" y="509"/>
                  </a:lnTo>
                  <a:lnTo>
                    <a:pt x="145" y="509"/>
                  </a:lnTo>
                  <a:lnTo>
                    <a:pt x="139" y="5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tr-TR" sz="7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3579" y="3129"/>
              <a:ext cx="115" cy="265"/>
            </a:xfrm>
            <a:custGeom>
              <a:avLst/>
              <a:gdLst>
                <a:gd name="T0" fmla="*/ 82 w 229"/>
                <a:gd name="T1" fmla="*/ 525 h 530"/>
                <a:gd name="T2" fmla="*/ 44 w 229"/>
                <a:gd name="T3" fmla="*/ 458 h 530"/>
                <a:gd name="T4" fmla="*/ 16 w 229"/>
                <a:gd name="T5" fmla="*/ 393 h 530"/>
                <a:gd name="T6" fmla="*/ 2 w 229"/>
                <a:gd name="T7" fmla="*/ 329 h 530"/>
                <a:gd name="T8" fmla="*/ 0 w 229"/>
                <a:gd name="T9" fmla="*/ 268 h 530"/>
                <a:gd name="T10" fmla="*/ 9 w 229"/>
                <a:gd name="T11" fmla="*/ 207 h 530"/>
                <a:gd name="T12" fmla="*/ 31 w 229"/>
                <a:gd name="T13" fmla="*/ 147 h 530"/>
                <a:gd name="T14" fmla="*/ 66 w 229"/>
                <a:gd name="T15" fmla="*/ 88 h 530"/>
                <a:gd name="T16" fmla="*/ 113 w 229"/>
                <a:gd name="T17" fmla="*/ 29 h 530"/>
                <a:gd name="T18" fmla="*/ 131 w 229"/>
                <a:gd name="T19" fmla="*/ 15 h 530"/>
                <a:gd name="T20" fmla="*/ 146 w 229"/>
                <a:gd name="T21" fmla="*/ 7 h 530"/>
                <a:gd name="T22" fmla="*/ 160 w 229"/>
                <a:gd name="T23" fmla="*/ 1 h 530"/>
                <a:gd name="T24" fmla="*/ 173 w 229"/>
                <a:gd name="T25" fmla="*/ 0 h 530"/>
                <a:gd name="T26" fmla="*/ 184 w 229"/>
                <a:gd name="T27" fmla="*/ 0 h 530"/>
                <a:gd name="T28" fmla="*/ 198 w 229"/>
                <a:gd name="T29" fmla="*/ 1 h 530"/>
                <a:gd name="T30" fmla="*/ 212 w 229"/>
                <a:gd name="T31" fmla="*/ 1 h 530"/>
                <a:gd name="T32" fmla="*/ 229 w 229"/>
                <a:gd name="T33" fmla="*/ 1 h 530"/>
                <a:gd name="T34" fmla="*/ 223 w 229"/>
                <a:gd name="T35" fmla="*/ 28 h 530"/>
                <a:gd name="T36" fmla="*/ 219 w 229"/>
                <a:gd name="T37" fmla="*/ 55 h 530"/>
                <a:gd name="T38" fmla="*/ 213 w 229"/>
                <a:gd name="T39" fmla="*/ 83 h 530"/>
                <a:gd name="T40" fmla="*/ 208 w 229"/>
                <a:gd name="T41" fmla="*/ 111 h 530"/>
                <a:gd name="T42" fmla="*/ 153 w 229"/>
                <a:gd name="T43" fmla="*/ 128 h 530"/>
                <a:gd name="T44" fmla="*/ 111 w 229"/>
                <a:gd name="T45" fmla="*/ 154 h 530"/>
                <a:gd name="T46" fmla="*/ 79 w 229"/>
                <a:gd name="T47" fmla="*/ 190 h 530"/>
                <a:gd name="T48" fmla="*/ 59 w 229"/>
                <a:gd name="T49" fmla="*/ 233 h 530"/>
                <a:gd name="T50" fmla="*/ 48 w 229"/>
                <a:gd name="T51" fmla="*/ 281 h 530"/>
                <a:gd name="T52" fmla="*/ 45 w 229"/>
                <a:gd name="T53" fmla="*/ 334 h 530"/>
                <a:gd name="T54" fmla="*/ 48 w 229"/>
                <a:gd name="T55" fmla="*/ 389 h 530"/>
                <a:gd name="T56" fmla="*/ 56 w 229"/>
                <a:gd name="T57" fmla="*/ 445 h 530"/>
                <a:gd name="T58" fmla="*/ 61 w 229"/>
                <a:gd name="T59" fmla="*/ 455 h 530"/>
                <a:gd name="T60" fmla="*/ 66 w 229"/>
                <a:gd name="T61" fmla="*/ 465 h 530"/>
                <a:gd name="T62" fmla="*/ 70 w 229"/>
                <a:gd name="T63" fmla="*/ 476 h 530"/>
                <a:gd name="T64" fmla="*/ 76 w 229"/>
                <a:gd name="T65" fmla="*/ 487 h 530"/>
                <a:gd name="T66" fmla="*/ 81 w 229"/>
                <a:gd name="T67" fmla="*/ 498 h 530"/>
                <a:gd name="T68" fmla="*/ 85 w 229"/>
                <a:gd name="T69" fmla="*/ 508 h 530"/>
                <a:gd name="T70" fmla="*/ 91 w 229"/>
                <a:gd name="T71" fmla="*/ 519 h 530"/>
                <a:gd name="T72" fmla="*/ 96 w 229"/>
                <a:gd name="T73" fmla="*/ 530 h 530"/>
                <a:gd name="T74" fmla="*/ 92 w 229"/>
                <a:gd name="T75" fmla="*/ 529 h 530"/>
                <a:gd name="T76" fmla="*/ 89 w 229"/>
                <a:gd name="T77" fmla="*/ 527 h 530"/>
                <a:gd name="T78" fmla="*/ 85 w 229"/>
                <a:gd name="T79" fmla="*/ 526 h 530"/>
                <a:gd name="T80" fmla="*/ 82 w 229"/>
                <a:gd name="T81" fmla="*/ 52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9" h="530">
                  <a:moveTo>
                    <a:pt x="82" y="525"/>
                  </a:moveTo>
                  <a:lnTo>
                    <a:pt x="44" y="458"/>
                  </a:lnTo>
                  <a:lnTo>
                    <a:pt x="16" y="393"/>
                  </a:lnTo>
                  <a:lnTo>
                    <a:pt x="2" y="329"/>
                  </a:lnTo>
                  <a:lnTo>
                    <a:pt x="0" y="268"/>
                  </a:lnTo>
                  <a:lnTo>
                    <a:pt x="9" y="207"/>
                  </a:lnTo>
                  <a:lnTo>
                    <a:pt x="31" y="147"/>
                  </a:lnTo>
                  <a:lnTo>
                    <a:pt x="66" y="88"/>
                  </a:lnTo>
                  <a:lnTo>
                    <a:pt x="113" y="29"/>
                  </a:lnTo>
                  <a:lnTo>
                    <a:pt x="131" y="15"/>
                  </a:lnTo>
                  <a:lnTo>
                    <a:pt x="146" y="7"/>
                  </a:lnTo>
                  <a:lnTo>
                    <a:pt x="160" y="1"/>
                  </a:lnTo>
                  <a:lnTo>
                    <a:pt x="173" y="0"/>
                  </a:lnTo>
                  <a:lnTo>
                    <a:pt x="184" y="0"/>
                  </a:lnTo>
                  <a:lnTo>
                    <a:pt x="198" y="1"/>
                  </a:lnTo>
                  <a:lnTo>
                    <a:pt x="212" y="1"/>
                  </a:lnTo>
                  <a:lnTo>
                    <a:pt x="229" y="1"/>
                  </a:lnTo>
                  <a:lnTo>
                    <a:pt x="223" y="28"/>
                  </a:lnTo>
                  <a:lnTo>
                    <a:pt x="219" y="55"/>
                  </a:lnTo>
                  <a:lnTo>
                    <a:pt x="213" y="83"/>
                  </a:lnTo>
                  <a:lnTo>
                    <a:pt x="208" y="111"/>
                  </a:lnTo>
                  <a:lnTo>
                    <a:pt x="153" y="128"/>
                  </a:lnTo>
                  <a:lnTo>
                    <a:pt x="111" y="154"/>
                  </a:lnTo>
                  <a:lnTo>
                    <a:pt x="79" y="190"/>
                  </a:lnTo>
                  <a:lnTo>
                    <a:pt x="59" y="233"/>
                  </a:lnTo>
                  <a:lnTo>
                    <a:pt x="48" y="281"/>
                  </a:lnTo>
                  <a:lnTo>
                    <a:pt x="45" y="334"/>
                  </a:lnTo>
                  <a:lnTo>
                    <a:pt x="48" y="389"/>
                  </a:lnTo>
                  <a:lnTo>
                    <a:pt x="56" y="445"/>
                  </a:lnTo>
                  <a:lnTo>
                    <a:pt x="61" y="455"/>
                  </a:lnTo>
                  <a:lnTo>
                    <a:pt x="66" y="465"/>
                  </a:lnTo>
                  <a:lnTo>
                    <a:pt x="70" y="476"/>
                  </a:lnTo>
                  <a:lnTo>
                    <a:pt x="76" y="487"/>
                  </a:lnTo>
                  <a:lnTo>
                    <a:pt x="81" y="498"/>
                  </a:lnTo>
                  <a:lnTo>
                    <a:pt x="85" y="508"/>
                  </a:lnTo>
                  <a:lnTo>
                    <a:pt x="91" y="519"/>
                  </a:lnTo>
                  <a:lnTo>
                    <a:pt x="96" y="530"/>
                  </a:lnTo>
                  <a:lnTo>
                    <a:pt x="92" y="529"/>
                  </a:lnTo>
                  <a:lnTo>
                    <a:pt x="89" y="527"/>
                  </a:lnTo>
                  <a:lnTo>
                    <a:pt x="85" y="526"/>
                  </a:lnTo>
                  <a:lnTo>
                    <a:pt x="82" y="5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tr-TR" sz="7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3475" y="2915"/>
              <a:ext cx="289" cy="317"/>
            </a:xfrm>
            <a:custGeom>
              <a:avLst/>
              <a:gdLst>
                <a:gd name="T0" fmla="*/ 0 w 579"/>
                <a:gd name="T1" fmla="*/ 293 h 633"/>
                <a:gd name="T2" fmla="*/ 0 w 579"/>
                <a:gd name="T3" fmla="*/ 265 h 633"/>
                <a:gd name="T4" fmla="*/ 14 w 579"/>
                <a:gd name="T5" fmla="*/ 228 h 633"/>
                <a:gd name="T6" fmla="*/ 51 w 579"/>
                <a:gd name="T7" fmla="*/ 178 h 633"/>
                <a:gd name="T8" fmla="*/ 94 w 579"/>
                <a:gd name="T9" fmla="*/ 129 h 633"/>
                <a:gd name="T10" fmla="*/ 134 w 579"/>
                <a:gd name="T11" fmla="*/ 86 h 633"/>
                <a:gd name="T12" fmla="*/ 157 w 579"/>
                <a:gd name="T13" fmla="*/ 55 h 633"/>
                <a:gd name="T14" fmla="*/ 183 w 579"/>
                <a:gd name="T15" fmla="*/ 34 h 633"/>
                <a:gd name="T16" fmla="*/ 218 w 579"/>
                <a:gd name="T17" fmla="*/ 17 h 633"/>
                <a:gd name="T18" fmla="*/ 253 w 579"/>
                <a:gd name="T19" fmla="*/ 4 h 633"/>
                <a:gd name="T20" fmla="*/ 305 w 579"/>
                <a:gd name="T21" fmla="*/ 1 h 633"/>
                <a:gd name="T22" fmla="*/ 367 w 579"/>
                <a:gd name="T23" fmla="*/ 14 h 633"/>
                <a:gd name="T24" fmla="*/ 419 w 579"/>
                <a:gd name="T25" fmla="*/ 37 h 633"/>
                <a:gd name="T26" fmla="*/ 461 w 579"/>
                <a:gd name="T27" fmla="*/ 71 h 633"/>
                <a:gd name="T28" fmla="*/ 496 w 579"/>
                <a:gd name="T29" fmla="*/ 114 h 633"/>
                <a:gd name="T30" fmla="*/ 524 w 579"/>
                <a:gd name="T31" fmla="*/ 164 h 633"/>
                <a:gd name="T32" fmla="*/ 547 w 579"/>
                <a:gd name="T33" fmla="*/ 223 h 633"/>
                <a:gd name="T34" fmla="*/ 566 w 579"/>
                <a:gd name="T35" fmla="*/ 288 h 633"/>
                <a:gd name="T36" fmla="*/ 577 w 579"/>
                <a:gd name="T37" fmla="*/ 372 h 633"/>
                <a:gd name="T38" fmla="*/ 579 w 579"/>
                <a:gd name="T39" fmla="*/ 470 h 633"/>
                <a:gd name="T40" fmla="*/ 560 w 579"/>
                <a:gd name="T41" fmla="*/ 554 h 633"/>
                <a:gd name="T42" fmla="*/ 495 w 579"/>
                <a:gd name="T43" fmla="*/ 615 h 633"/>
                <a:gd name="T44" fmla="*/ 443 w 579"/>
                <a:gd name="T45" fmla="*/ 599 h 633"/>
                <a:gd name="T46" fmla="*/ 456 w 579"/>
                <a:gd name="T47" fmla="*/ 524 h 633"/>
                <a:gd name="T48" fmla="*/ 467 w 579"/>
                <a:gd name="T49" fmla="*/ 444 h 633"/>
                <a:gd name="T50" fmla="*/ 471 w 579"/>
                <a:gd name="T51" fmla="*/ 365 h 633"/>
                <a:gd name="T52" fmla="*/ 465 w 579"/>
                <a:gd name="T53" fmla="*/ 289 h 633"/>
                <a:gd name="T54" fmla="*/ 445 w 579"/>
                <a:gd name="T55" fmla="*/ 220 h 633"/>
                <a:gd name="T56" fmla="*/ 408 w 579"/>
                <a:gd name="T57" fmla="*/ 162 h 633"/>
                <a:gd name="T58" fmla="*/ 350 w 579"/>
                <a:gd name="T59" fmla="*/ 119 h 633"/>
                <a:gd name="T60" fmla="*/ 291 w 579"/>
                <a:gd name="T61" fmla="*/ 103 h 633"/>
                <a:gd name="T62" fmla="*/ 249 w 579"/>
                <a:gd name="T63" fmla="*/ 105 h 633"/>
                <a:gd name="T64" fmla="*/ 208 w 579"/>
                <a:gd name="T65" fmla="*/ 116 h 633"/>
                <a:gd name="T66" fmla="*/ 167 w 579"/>
                <a:gd name="T67" fmla="*/ 134 h 633"/>
                <a:gd name="T68" fmla="*/ 125 w 579"/>
                <a:gd name="T69" fmla="*/ 162 h 633"/>
                <a:gd name="T70" fmla="*/ 86 w 579"/>
                <a:gd name="T71" fmla="*/ 195 h 633"/>
                <a:gd name="T72" fmla="*/ 49 w 579"/>
                <a:gd name="T73" fmla="*/ 236 h 633"/>
                <a:gd name="T74" fmla="*/ 16 w 579"/>
                <a:gd name="T75" fmla="*/ 282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9" h="633">
                  <a:moveTo>
                    <a:pt x="0" y="307"/>
                  </a:moveTo>
                  <a:lnTo>
                    <a:pt x="0" y="293"/>
                  </a:lnTo>
                  <a:lnTo>
                    <a:pt x="0" y="278"/>
                  </a:lnTo>
                  <a:lnTo>
                    <a:pt x="0" y="265"/>
                  </a:lnTo>
                  <a:lnTo>
                    <a:pt x="0" y="251"/>
                  </a:lnTo>
                  <a:lnTo>
                    <a:pt x="14" y="228"/>
                  </a:lnTo>
                  <a:lnTo>
                    <a:pt x="32" y="202"/>
                  </a:lnTo>
                  <a:lnTo>
                    <a:pt x="51" y="178"/>
                  </a:lnTo>
                  <a:lnTo>
                    <a:pt x="72" y="153"/>
                  </a:lnTo>
                  <a:lnTo>
                    <a:pt x="94" y="129"/>
                  </a:lnTo>
                  <a:lnTo>
                    <a:pt x="115" y="107"/>
                  </a:lnTo>
                  <a:lnTo>
                    <a:pt x="134" y="86"/>
                  </a:lnTo>
                  <a:lnTo>
                    <a:pt x="152" y="68"/>
                  </a:lnTo>
                  <a:lnTo>
                    <a:pt x="157" y="55"/>
                  </a:lnTo>
                  <a:lnTo>
                    <a:pt x="169" y="45"/>
                  </a:lnTo>
                  <a:lnTo>
                    <a:pt x="183" y="34"/>
                  </a:lnTo>
                  <a:lnTo>
                    <a:pt x="200" y="25"/>
                  </a:lnTo>
                  <a:lnTo>
                    <a:pt x="218" y="17"/>
                  </a:lnTo>
                  <a:lnTo>
                    <a:pt x="237" y="10"/>
                  </a:lnTo>
                  <a:lnTo>
                    <a:pt x="253" y="4"/>
                  </a:lnTo>
                  <a:lnTo>
                    <a:pt x="268" y="0"/>
                  </a:lnTo>
                  <a:lnTo>
                    <a:pt x="305" y="1"/>
                  </a:lnTo>
                  <a:lnTo>
                    <a:pt x="337" y="5"/>
                  </a:lnTo>
                  <a:lnTo>
                    <a:pt x="367" y="14"/>
                  </a:lnTo>
                  <a:lnTo>
                    <a:pt x="395" y="24"/>
                  </a:lnTo>
                  <a:lnTo>
                    <a:pt x="419" y="37"/>
                  </a:lnTo>
                  <a:lnTo>
                    <a:pt x="442" y="53"/>
                  </a:lnTo>
                  <a:lnTo>
                    <a:pt x="461" y="71"/>
                  </a:lnTo>
                  <a:lnTo>
                    <a:pt x="480" y="91"/>
                  </a:lnTo>
                  <a:lnTo>
                    <a:pt x="496" y="114"/>
                  </a:lnTo>
                  <a:lnTo>
                    <a:pt x="510" y="138"/>
                  </a:lnTo>
                  <a:lnTo>
                    <a:pt x="524" y="164"/>
                  </a:lnTo>
                  <a:lnTo>
                    <a:pt x="535" y="193"/>
                  </a:lnTo>
                  <a:lnTo>
                    <a:pt x="547" y="223"/>
                  </a:lnTo>
                  <a:lnTo>
                    <a:pt x="557" y="254"/>
                  </a:lnTo>
                  <a:lnTo>
                    <a:pt x="566" y="288"/>
                  </a:lnTo>
                  <a:lnTo>
                    <a:pt x="575" y="322"/>
                  </a:lnTo>
                  <a:lnTo>
                    <a:pt x="577" y="372"/>
                  </a:lnTo>
                  <a:lnTo>
                    <a:pt x="579" y="421"/>
                  </a:lnTo>
                  <a:lnTo>
                    <a:pt x="579" y="470"/>
                  </a:lnTo>
                  <a:lnTo>
                    <a:pt x="574" y="513"/>
                  </a:lnTo>
                  <a:lnTo>
                    <a:pt x="560" y="554"/>
                  </a:lnTo>
                  <a:lnTo>
                    <a:pt x="535" y="588"/>
                  </a:lnTo>
                  <a:lnTo>
                    <a:pt x="495" y="615"/>
                  </a:lnTo>
                  <a:lnTo>
                    <a:pt x="437" y="633"/>
                  </a:lnTo>
                  <a:lnTo>
                    <a:pt x="443" y="599"/>
                  </a:lnTo>
                  <a:lnTo>
                    <a:pt x="450" y="562"/>
                  </a:lnTo>
                  <a:lnTo>
                    <a:pt x="456" y="524"/>
                  </a:lnTo>
                  <a:lnTo>
                    <a:pt x="461" y="485"/>
                  </a:lnTo>
                  <a:lnTo>
                    <a:pt x="467" y="444"/>
                  </a:lnTo>
                  <a:lnTo>
                    <a:pt x="469" y="405"/>
                  </a:lnTo>
                  <a:lnTo>
                    <a:pt x="471" y="365"/>
                  </a:lnTo>
                  <a:lnTo>
                    <a:pt x="469" y="326"/>
                  </a:lnTo>
                  <a:lnTo>
                    <a:pt x="465" y="289"/>
                  </a:lnTo>
                  <a:lnTo>
                    <a:pt x="457" y="253"/>
                  </a:lnTo>
                  <a:lnTo>
                    <a:pt x="445" y="220"/>
                  </a:lnTo>
                  <a:lnTo>
                    <a:pt x="429" y="190"/>
                  </a:lnTo>
                  <a:lnTo>
                    <a:pt x="408" y="162"/>
                  </a:lnTo>
                  <a:lnTo>
                    <a:pt x="382" y="139"/>
                  </a:lnTo>
                  <a:lnTo>
                    <a:pt x="350" y="119"/>
                  </a:lnTo>
                  <a:lnTo>
                    <a:pt x="311" y="106"/>
                  </a:lnTo>
                  <a:lnTo>
                    <a:pt x="291" y="103"/>
                  </a:lnTo>
                  <a:lnTo>
                    <a:pt x="270" y="102"/>
                  </a:lnTo>
                  <a:lnTo>
                    <a:pt x="249" y="105"/>
                  </a:lnTo>
                  <a:lnTo>
                    <a:pt x="229" y="109"/>
                  </a:lnTo>
                  <a:lnTo>
                    <a:pt x="208" y="116"/>
                  </a:lnTo>
                  <a:lnTo>
                    <a:pt x="187" y="124"/>
                  </a:lnTo>
                  <a:lnTo>
                    <a:pt x="167" y="134"/>
                  </a:lnTo>
                  <a:lnTo>
                    <a:pt x="146" y="147"/>
                  </a:lnTo>
                  <a:lnTo>
                    <a:pt x="125" y="162"/>
                  </a:lnTo>
                  <a:lnTo>
                    <a:pt x="105" y="178"/>
                  </a:lnTo>
                  <a:lnTo>
                    <a:pt x="86" y="195"/>
                  </a:lnTo>
                  <a:lnTo>
                    <a:pt x="67" y="215"/>
                  </a:lnTo>
                  <a:lnTo>
                    <a:pt x="49" y="236"/>
                  </a:lnTo>
                  <a:lnTo>
                    <a:pt x="32" y="259"/>
                  </a:lnTo>
                  <a:lnTo>
                    <a:pt x="16" y="282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tr-TR" sz="7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3641" y="3032"/>
              <a:ext cx="37" cy="55"/>
            </a:xfrm>
            <a:custGeom>
              <a:avLst/>
              <a:gdLst>
                <a:gd name="T0" fmla="*/ 0 w 75"/>
                <a:gd name="T1" fmla="*/ 110 h 110"/>
                <a:gd name="T2" fmla="*/ 5 w 75"/>
                <a:gd name="T3" fmla="*/ 96 h 110"/>
                <a:gd name="T4" fmla="*/ 9 w 75"/>
                <a:gd name="T5" fmla="*/ 83 h 110"/>
                <a:gd name="T6" fmla="*/ 14 w 75"/>
                <a:gd name="T7" fmla="*/ 70 h 110"/>
                <a:gd name="T8" fmla="*/ 20 w 75"/>
                <a:gd name="T9" fmla="*/ 57 h 110"/>
                <a:gd name="T10" fmla="*/ 24 w 75"/>
                <a:gd name="T11" fmla="*/ 44 h 110"/>
                <a:gd name="T12" fmla="*/ 29 w 75"/>
                <a:gd name="T13" fmla="*/ 30 h 110"/>
                <a:gd name="T14" fmla="*/ 35 w 75"/>
                <a:gd name="T15" fmla="*/ 18 h 110"/>
                <a:gd name="T16" fmla="*/ 39 w 75"/>
                <a:gd name="T17" fmla="*/ 4 h 110"/>
                <a:gd name="T18" fmla="*/ 44 w 75"/>
                <a:gd name="T19" fmla="*/ 3 h 110"/>
                <a:gd name="T20" fmla="*/ 49 w 75"/>
                <a:gd name="T21" fmla="*/ 2 h 110"/>
                <a:gd name="T22" fmla="*/ 53 w 75"/>
                <a:gd name="T23" fmla="*/ 2 h 110"/>
                <a:gd name="T24" fmla="*/ 58 w 75"/>
                <a:gd name="T25" fmla="*/ 0 h 110"/>
                <a:gd name="T26" fmla="*/ 62 w 75"/>
                <a:gd name="T27" fmla="*/ 26 h 110"/>
                <a:gd name="T28" fmla="*/ 66 w 75"/>
                <a:gd name="T29" fmla="*/ 51 h 110"/>
                <a:gd name="T30" fmla="*/ 70 w 75"/>
                <a:gd name="T31" fmla="*/ 78 h 110"/>
                <a:gd name="T32" fmla="*/ 75 w 75"/>
                <a:gd name="T33" fmla="*/ 103 h 110"/>
                <a:gd name="T34" fmla="*/ 66 w 75"/>
                <a:gd name="T35" fmla="*/ 104 h 110"/>
                <a:gd name="T36" fmla="*/ 57 w 75"/>
                <a:gd name="T37" fmla="*/ 104 h 110"/>
                <a:gd name="T38" fmla="*/ 47 w 75"/>
                <a:gd name="T39" fmla="*/ 105 h 110"/>
                <a:gd name="T40" fmla="*/ 38 w 75"/>
                <a:gd name="T41" fmla="*/ 106 h 110"/>
                <a:gd name="T42" fmla="*/ 28 w 75"/>
                <a:gd name="T43" fmla="*/ 108 h 110"/>
                <a:gd name="T44" fmla="*/ 19 w 75"/>
                <a:gd name="T45" fmla="*/ 108 h 110"/>
                <a:gd name="T46" fmla="*/ 9 w 75"/>
                <a:gd name="T47" fmla="*/ 109 h 110"/>
                <a:gd name="T48" fmla="*/ 0 w 75"/>
                <a:gd name="T4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110">
                  <a:moveTo>
                    <a:pt x="0" y="110"/>
                  </a:moveTo>
                  <a:lnTo>
                    <a:pt x="5" y="96"/>
                  </a:lnTo>
                  <a:lnTo>
                    <a:pt x="9" y="83"/>
                  </a:lnTo>
                  <a:lnTo>
                    <a:pt x="14" y="70"/>
                  </a:lnTo>
                  <a:lnTo>
                    <a:pt x="20" y="57"/>
                  </a:lnTo>
                  <a:lnTo>
                    <a:pt x="24" y="44"/>
                  </a:lnTo>
                  <a:lnTo>
                    <a:pt x="29" y="30"/>
                  </a:lnTo>
                  <a:lnTo>
                    <a:pt x="35" y="18"/>
                  </a:lnTo>
                  <a:lnTo>
                    <a:pt x="39" y="4"/>
                  </a:lnTo>
                  <a:lnTo>
                    <a:pt x="44" y="3"/>
                  </a:lnTo>
                  <a:lnTo>
                    <a:pt x="49" y="2"/>
                  </a:lnTo>
                  <a:lnTo>
                    <a:pt x="53" y="2"/>
                  </a:lnTo>
                  <a:lnTo>
                    <a:pt x="58" y="0"/>
                  </a:lnTo>
                  <a:lnTo>
                    <a:pt x="62" y="26"/>
                  </a:lnTo>
                  <a:lnTo>
                    <a:pt x="66" y="51"/>
                  </a:lnTo>
                  <a:lnTo>
                    <a:pt x="70" y="78"/>
                  </a:lnTo>
                  <a:lnTo>
                    <a:pt x="75" y="103"/>
                  </a:lnTo>
                  <a:lnTo>
                    <a:pt x="66" y="104"/>
                  </a:lnTo>
                  <a:lnTo>
                    <a:pt x="57" y="104"/>
                  </a:lnTo>
                  <a:lnTo>
                    <a:pt x="47" y="105"/>
                  </a:lnTo>
                  <a:lnTo>
                    <a:pt x="38" y="106"/>
                  </a:lnTo>
                  <a:lnTo>
                    <a:pt x="28" y="108"/>
                  </a:lnTo>
                  <a:lnTo>
                    <a:pt x="19" y="108"/>
                  </a:lnTo>
                  <a:lnTo>
                    <a:pt x="9" y="109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tr-TR" sz="7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2608" y="2750"/>
              <a:ext cx="726" cy="10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 panose="02020603050405020304" pitchFamily="18" charset="0"/>
                  <a:ea typeface="+mn-ea"/>
                  <a:cs typeface="+mn-cs"/>
                </a:defRPr>
              </a:lvl9pPr>
            </a:lstStyle>
            <a:p>
              <a:endParaRPr lang="tr-TR" sz="7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3540063" y="5540135"/>
            <a:ext cx="2374378" cy="3809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53474" tIns="26737" rIns="53474" bIns="2673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Uzun Süreli Bellek</a:t>
            </a:r>
            <a:endParaRPr kumimoji="0" lang="tr-TR" altLang="tr-TR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6102297" y="4702684"/>
            <a:ext cx="1581632" cy="6906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53474" tIns="26737" rIns="53474" bIns="2673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Kısa Süreli Bellek</a:t>
            </a:r>
            <a:endParaRPr kumimoji="0" lang="tr-TR" altLang="tr-TR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4347351" y="3227693"/>
            <a:ext cx="932012" cy="8714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53474" tIns="26737" rIns="53474" bIns="2673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altLang="tr-TR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Algı</a:t>
            </a:r>
            <a:endParaRPr kumimoji="0" lang="tr-TR" altLang="tr-TR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5822330" y="3211996"/>
            <a:ext cx="1042302" cy="8871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53474" tIns="26737" rIns="53474" bIns="2673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Karar ve Tepki Seçimi</a:t>
            </a:r>
            <a:endParaRPr kumimoji="0" lang="tr-TR" altLang="tr-TR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ey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20" y="3088606"/>
            <a:ext cx="932012" cy="63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MC91021634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7" y="2832886"/>
            <a:ext cx="1536789" cy="1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30"/>
          <p:cNvSpPr>
            <a:spLocks noChangeShapeType="1"/>
          </p:cNvSpPr>
          <p:nvPr/>
        </p:nvSpPr>
        <p:spPr bwMode="auto">
          <a:xfrm>
            <a:off x="1749441" y="3110421"/>
            <a:ext cx="74657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>
            <a:off x="1749441" y="3298272"/>
            <a:ext cx="74657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>
            <a:off x="1749441" y="3482487"/>
            <a:ext cx="74657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1749441" y="3669126"/>
            <a:ext cx="74657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1749441" y="3856976"/>
            <a:ext cx="74657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1749441" y="4042403"/>
            <a:ext cx="74657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3492906" y="3490743"/>
            <a:ext cx="7453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3492906" y="3677382"/>
            <a:ext cx="7453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3492906" y="3865232"/>
            <a:ext cx="74536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1679846" y="2431629"/>
            <a:ext cx="2301658" cy="46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474" tIns="26737" rIns="53474" bIns="2673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Algısal</a:t>
            </a:r>
            <a:r>
              <a:rPr kumimoji="0" lang="en-US" altLang="tr-T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ön işlemci</a:t>
            </a:r>
            <a:endParaRPr kumimoji="0" lang="tr-TR" altLang="tr-TR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5263607" y="3677382"/>
            <a:ext cx="55872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7400325" y="3211996"/>
            <a:ext cx="1774337" cy="8871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53474" tIns="26737" rIns="53474" bIns="2673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Tepki Gerçekleştirme</a:t>
            </a:r>
            <a:endParaRPr kumimoji="0" lang="tr-TR" altLang="tr-TR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6819788" y="3677382"/>
            <a:ext cx="55872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9174661" y="3677382"/>
            <a:ext cx="37450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5170285" y="4981430"/>
            <a:ext cx="930800" cy="5587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 flipV="1">
            <a:off x="5883646" y="5393355"/>
            <a:ext cx="870695" cy="3782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 flipH="1" flipV="1">
            <a:off x="5075751" y="4094289"/>
            <a:ext cx="1025334" cy="74534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ine 12"/>
          <p:cNvSpPr>
            <a:spLocks noChangeShapeType="1"/>
          </p:cNvSpPr>
          <p:nvPr/>
        </p:nvSpPr>
        <p:spPr bwMode="auto">
          <a:xfrm>
            <a:off x="5075751" y="2373333"/>
            <a:ext cx="0" cy="8386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>
            <a:off x="6287730" y="2559972"/>
            <a:ext cx="0" cy="652024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>
            <a:off x="7125207" y="2465440"/>
            <a:ext cx="0" cy="223724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>
            <a:off x="7683929" y="2373333"/>
            <a:ext cx="0" cy="8386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 flipH="1">
            <a:off x="9497643" y="3694967"/>
            <a:ext cx="48552" cy="25309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 flipH="1">
            <a:off x="2191520" y="6217928"/>
            <a:ext cx="7340060" cy="80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 flipV="1">
            <a:off x="2217197" y="4083012"/>
            <a:ext cx="0" cy="2125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endParaRPr lang="tr-TR" sz="7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6962397" y="5750732"/>
            <a:ext cx="1054419" cy="36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474" tIns="26737" rIns="53474" bIns="2673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Bellek</a:t>
            </a:r>
            <a:endParaRPr kumimoji="0" lang="tr-TR" altLang="tr-TR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50"/>
          <p:cNvSpPr txBox="1"/>
          <p:nvPr/>
        </p:nvSpPr>
        <p:spPr>
          <a:xfrm>
            <a:off x="10244221" y="5655222"/>
            <a:ext cx="2134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tr-TR" sz="1600" dirty="0">
                <a:solidFill>
                  <a:srgbClr val="000000"/>
                </a:solidFill>
              </a:rPr>
              <a:t>Wickens (1992)’den uyarlanmıştır</a:t>
            </a: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4760030" y="1839400"/>
            <a:ext cx="3166901" cy="93198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53474" tIns="26737" rIns="53474" bIns="26737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r-T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Dikkat</a:t>
            </a:r>
            <a:r>
              <a:rPr kumimoji="0" lang="en-US" altLang="tr-T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tr-T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Kaynakları</a:t>
            </a:r>
            <a:endParaRPr kumimoji="0" lang="en-US" altLang="tr-TR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3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/>
        </p:nvSpPr>
        <p:spPr>
          <a:xfrm>
            <a:off x="1097279" y="1851702"/>
            <a:ext cx="10058401" cy="43153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Kontrollü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Bir şeyi nasıl yapacağımızı ya da nasıl bir tepki vereceğimizi düşünüp/planlayıp gerçekleştirdiğimiz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durumlar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Otomatik</a:t>
            </a:r>
          </a:p>
          <a:p>
            <a:pPr marL="733933" lvl="1" indent="-441325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Yukarıdaki durumlar dışı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tr-TR" altLang="tr-TR" dirty="0"/>
              <a:t>İki Tip Bilişsel </a:t>
            </a:r>
            <a:r>
              <a:rPr lang="tr-TR" altLang="tr-TR" dirty="0" smtClean="0"/>
              <a:t>İşlem </a:t>
            </a:r>
            <a:r>
              <a:rPr lang="en-US" altLang="tr-TR" sz="3600" dirty="0" smtClean="0"/>
              <a:t>(Shiffrin </a:t>
            </a:r>
            <a:r>
              <a:rPr lang="en-US" altLang="tr-TR" sz="3600" dirty="0"/>
              <a:t>&amp; Schneider 1977)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63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1280</Words>
  <Application>Microsoft Office PowerPoint</Application>
  <PresentationFormat>Widescreen</PresentationFormat>
  <Paragraphs>311</Paragraphs>
  <Slides>59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Calibri Light</vt:lpstr>
      <vt:lpstr>Times</vt:lpstr>
      <vt:lpstr>Times New Roman</vt:lpstr>
      <vt:lpstr>Geçmişe bakış</vt:lpstr>
      <vt:lpstr>İnsan Bilgisayar Etkileşimi Psikolojik Boyutu - 2</vt:lpstr>
      <vt:lpstr>Bölümün Amaçları</vt:lpstr>
      <vt:lpstr>Etkinlikler</vt:lpstr>
      <vt:lpstr>İBE ve Kullanıcının 4 Boyutu </vt:lpstr>
      <vt:lpstr>Nielsen (1993) – Kullanıcı Tipleri</vt:lpstr>
      <vt:lpstr>Kullanıcıların Temel Özellikleri</vt:lpstr>
      <vt:lpstr>PowerPoint Presentation</vt:lpstr>
      <vt:lpstr>Kullanıcıların Temel Özellikleri</vt:lpstr>
      <vt:lpstr>İki Tip Bilişsel İşlem (Shiffrin &amp; Schneider 1977)</vt:lpstr>
      <vt:lpstr>Kontrollü İşlem</vt:lpstr>
      <vt:lpstr>Örnek: Araç Kullanmak</vt:lpstr>
      <vt:lpstr>Otomatik İşlem</vt:lpstr>
      <vt:lpstr>Nerede durmalıyım?</vt:lpstr>
      <vt:lpstr>Kontrollüden Otomatiğe</vt:lpstr>
      <vt:lpstr>Farklı Tipler</vt:lpstr>
      <vt:lpstr>Pratik nerede çalışır?</vt:lpstr>
      <vt:lpstr>Otomatik – Kontrollu Davranış</vt:lpstr>
      <vt:lpstr>İlk Aşama</vt:lpstr>
      <vt:lpstr>PowerPoint Presentation</vt:lpstr>
      <vt:lpstr>İkinci Aşama</vt:lpstr>
      <vt:lpstr>PowerPoint Presentation</vt:lpstr>
      <vt:lpstr>Ne Oldu?</vt:lpstr>
      <vt:lpstr>Göz Hareketleri Takibi ile Stroop Test</vt:lpstr>
      <vt:lpstr>PowerPoint Presentation</vt:lpstr>
      <vt:lpstr>İBE İçin önemi</vt:lpstr>
      <vt:lpstr>Zihinsel Model Eberts, R. (1994) Mental Models </vt:lpstr>
      <vt:lpstr>PowerPoint Presentation</vt:lpstr>
      <vt:lpstr>Zihinsel Model (devam..)</vt:lpstr>
      <vt:lpstr>PowerPoint Presentation</vt:lpstr>
      <vt:lpstr>Zihinsel Model Olarak Kitap</vt:lpstr>
      <vt:lpstr>İBE Açısından Modeller... </vt:lpstr>
      <vt:lpstr>9 nokta testi......</vt:lpstr>
      <vt:lpstr>Çözüm</vt:lpstr>
      <vt:lpstr>Sonuç</vt:lpstr>
      <vt:lpstr>IBE için Etkisi?</vt:lpstr>
      <vt:lpstr>Which model is which?</vt:lpstr>
      <vt:lpstr>Bireysel Farklılıklar</vt:lpstr>
      <vt:lpstr>Bireysel Farklılıkların Etkisi Dillon&amp;Watson (1996)</vt:lpstr>
      <vt:lpstr>Farklılığın Kaynakları</vt:lpstr>
      <vt:lpstr>Yaşlanma</vt:lpstr>
      <vt:lpstr>PowerPoint Presentation</vt:lpstr>
      <vt:lpstr>Engelliler</vt:lpstr>
      <vt:lpstr>Bir Çalışma</vt:lpstr>
      <vt:lpstr>Çalışma: Bir aracı öğrenmek</vt:lpstr>
      <vt:lpstr>İki arayüz</vt:lpstr>
      <vt:lpstr>Örnekler</vt:lpstr>
      <vt:lpstr>Kullanıcılar ve Görevler</vt:lpstr>
      <vt:lpstr>Genel Hata Sonuçları</vt:lpstr>
      <vt:lpstr>Genel Sonuçlar - devam</vt:lpstr>
      <vt:lpstr>Sonuç</vt:lpstr>
      <vt:lpstr>Alınacak Dersler</vt:lpstr>
      <vt:lpstr>Ya Duygular</vt:lpstr>
      <vt:lpstr>Fogg ve Naas (1997) Çalışması</vt:lpstr>
      <vt:lpstr>Övgü Önemli</vt:lpstr>
      <vt:lpstr>Akgün, Çağıltay, Zeyrek (2010)</vt:lpstr>
      <vt:lpstr>Sonuç? </vt:lpstr>
      <vt:lpstr>PowerPoint Presentation</vt:lpstr>
      <vt:lpstr>Etkinlik</vt:lpstr>
      <vt:lpstr>Gelecek Ders - 6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Özgür Esen</cp:lastModifiedBy>
  <cp:revision>29</cp:revision>
  <dcterms:created xsi:type="dcterms:W3CDTF">2014-09-12T02:11:56Z</dcterms:created>
  <dcterms:modified xsi:type="dcterms:W3CDTF">2017-10-23T08:40:06Z</dcterms:modified>
</cp:coreProperties>
</file>