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57" r:id="rId3"/>
    <p:sldId id="258" r:id="rId4"/>
    <p:sldId id="259" r:id="rId5"/>
    <p:sldId id="261" r:id="rId6"/>
    <p:sldId id="285" r:id="rId7"/>
    <p:sldId id="305" r:id="rId8"/>
    <p:sldId id="307" r:id="rId9"/>
    <p:sldId id="306" r:id="rId10"/>
    <p:sldId id="286" r:id="rId11"/>
    <p:sldId id="287" r:id="rId12"/>
    <p:sldId id="288" r:id="rId13"/>
    <p:sldId id="289" r:id="rId14"/>
    <p:sldId id="291" r:id="rId15"/>
    <p:sldId id="308" r:id="rId16"/>
    <p:sldId id="309" r:id="rId17"/>
    <p:sldId id="292" r:id="rId18"/>
    <p:sldId id="310" r:id="rId19"/>
    <p:sldId id="311" r:id="rId20"/>
    <p:sldId id="293" r:id="rId21"/>
    <p:sldId id="294" r:id="rId22"/>
    <p:sldId id="295" r:id="rId23"/>
    <p:sldId id="296" r:id="rId24"/>
    <p:sldId id="297" r:id="rId25"/>
    <p:sldId id="298" r:id="rId26"/>
    <p:sldId id="299" r:id="rId27"/>
    <p:sldId id="300" r:id="rId28"/>
    <p:sldId id="302" r:id="rId29"/>
    <p:sldId id="301" r:id="rId30"/>
    <p:sldId id="303" r:id="rId31"/>
    <p:sldId id="313" r:id="rId32"/>
    <p:sldId id="304" r:id="rId33"/>
    <p:sldId id="282" r:id="rId34"/>
    <p:sldId id="283"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6" autoAdjust="0"/>
    <p:restoredTop sz="95072" autoAdjust="0"/>
  </p:normalViewPr>
  <p:slideViewPr>
    <p:cSldViewPr>
      <p:cViewPr varScale="1">
        <p:scale>
          <a:sx n="76" d="100"/>
          <a:sy n="76" d="100"/>
        </p:scale>
        <p:origin x="11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DEF50-204A-4C9F-A16D-7B6EC125A802}" type="datetimeFigureOut">
              <a:rPr lang="tr-TR" smtClean="0"/>
              <a:pPr/>
              <a:t>20.04.2018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85838-D895-40DA-9099-0740D030B692}" type="slidenum">
              <a:rPr lang="tr-TR" smtClean="0"/>
              <a:pPr/>
              <a:t>‹#›</a:t>
            </a:fld>
            <a:endParaRPr lang="tr-TR"/>
          </a:p>
        </p:txBody>
      </p:sp>
    </p:spTree>
    <p:extLst>
      <p:ext uri="{BB962C8B-B14F-4D97-AF65-F5344CB8AC3E}">
        <p14:creationId xmlns:p14="http://schemas.microsoft.com/office/powerpoint/2010/main" val="1156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Işığın yönü ve doğrultusu değişmez!!</a:t>
            </a:r>
            <a:endParaRPr lang="en-US" dirty="0"/>
          </a:p>
        </p:txBody>
      </p:sp>
      <p:sp>
        <p:nvSpPr>
          <p:cNvPr id="4" name="Slayt Numarası Yer Tutucusu 3"/>
          <p:cNvSpPr>
            <a:spLocks noGrp="1"/>
          </p:cNvSpPr>
          <p:nvPr>
            <p:ph type="sldNum" sz="quarter" idx="10"/>
          </p:nvPr>
        </p:nvSpPr>
        <p:spPr/>
        <p:txBody>
          <a:bodyPr/>
          <a:lstStyle/>
          <a:p>
            <a:fld id="{42585838-D895-40DA-9099-0740D030B692}" type="slidenum">
              <a:rPr lang="tr-TR" smtClean="0"/>
              <a:pPr/>
              <a:t>6</a:t>
            </a:fld>
            <a:endParaRPr lang="tr-TR"/>
          </a:p>
        </p:txBody>
      </p:sp>
    </p:spTree>
    <p:extLst>
      <p:ext uri="{BB962C8B-B14F-4D97-AF65-F5344CB8AC3E}">
        <p14:creationId xmlns:p14="http://schemas.microsoft.com/office/powerpoint/2010/main" val="184139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26</a:t>
            </a:fld>
            <a:endParaRPr lang="tr-TR"/>
          </a:p>
        </p:txBody>
      </p:sp>
    </p:spTree>
    <p:extLst>
      <p:ext uri="{BB962C8B-B14F-4D97-AF65-F5344CB8AC3E}">
        <p14:creationId xmlns:p14="http://schemas.microsoft.com/office/powerpoint/2010/main" val="200045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27</a:t>
            </a:fld>
            <a:endParaRPr lang="tr-TR"/>
          </a:p>
        </p:txBody>
      </p:sp>
    </p:spTree>
    <p:extLst>
      <p:ext uri="{BB962C8B-B14F-4D97-AF65-F5344CB8AC3E}">
        <p14:creationId xmlns:p14="http://schemas.microsoft.com/office/powerpoint/2010/main" val="143152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28</a:t>
            </a:fld>
            <a:endParaRPr lang="tr-TR"/>
          </a:p>
        </p:txBody>
      </p:sp>
    </p:spTree>
    <p:extLst>
      <p:ext uri="{BB962C8B-B14F-4D97-AF65-F5344CB8AC3E}">
        <p14:creationId xmlns:p14="http://schemas.microsoft.com/office/powerpoint/2010/main" val="382242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29</a:t>
            </a:fld>
            <a:endParaRPr lang="tr-TR"/>
          </a:p>
        </p:txBody>
      </p:sp>
    </p:spTree>
    <p:extLst>
      <p:ext uri="{BB962C8B-B14F-4D97-AF65-F5344CB8AC3E}">
        <p14:creationId xmlns:p14="http://schemas.microsoft.com/office/powerpoint/2010/main" val="143790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30</a:t>
            </a:fld>
            <a:endParaRPr lang="tr-TR"/>
          </a:p>
        </p:txBody>
      </p:sp>
    </p:spTree>
    <p:extLst>
      <p:ext uri="{BB962C8B-B14F-4D97-AF65-F5344CB8AC3E}">
        <p14:creationId xmlns:p14="http://schemas.microsoft.com/office/powerpoint/2010/main" val="60364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42585838-D895-40DA-9099-0740D030B692}" type="slidenum">
              <a:rPr lang="tr-TR" smtClean="0"/>
              <a:pPr/>
              <a:t>10</a:t>
            </a:fld>
            <a:endParaRPr lang="tr-TR"/>
          </a:p>
        </p:txBody>
      </p:sp>
    </p:spTree>
    <p:extLst>
      <p:ext uri="{BB962C8B-B14F-4D97-AF65-F5344CB8AC3E}">
        <p14:creationId xmlns:p14="http://schemas.microsoft.com/office/powerpoint/2010/main" val="275175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00B0F0"/>
                </a:solidFill>
              </a:rPr>
              <a:t>Güneş ışınları atmosferden geçerken kırılır. Atmosferi paralel yüzlü bir ortam gibi düşünebiliriz. Şekilde görüldüğü gibi güneşin alt ve üst kısmından gelen ışınların, atmosfere gelme açıları farklı olur dolayısı ile atmosferde aldıkları yollar farklı olur. Bu durum, güneşin alt ve üst kısmından gelen ışınların kayma miktarlarının farklı olmasına sebep olur. Güneşin hem alt hem de üst kısmında yukarıya doğru kayma gerçekleşir. Fakat alt kısmında daha fazla kayma olur. Bu sebeple güneşi daha yukarıda ve elips gibi görürüz.</a:t>
            </a:r>
          </a:p>
          <a:p>
            <a:endParaRPr lang="tr-TR" sz="1100" dirty="0">
              <a:solidFill>
                <a:srgbClr val="00B0F0"/>
              </a:solidFill>
            </a:endParaRPr>
          </a:p>
          <a:p>
            <a:r>
              <a:rPr lang="tr-TR" dirty="0">
                <a:solidFill>
                  <a:srgbClr val="00B0F0"/>
                </a:solidFill>
              </a:rPr>
              <a:t>Güneşi olması gerektiğinden daha fazla yukarıda görmemiz, güneşin şu an bizim algıladığımız noktada olmadığının göstergesidir. Bu durum güneş battıktan sonra günbatımını bir kaç dakika daha seyredebilmemizi sağlar. Bu durum aynı zamanda her gün güneş ışığından daha fazla faydalanabilmemizi sağlar. </a:t>
            </a:r>
          </a:p>
          <a:p>
            <a:endParaRPr lang="en-US" dirty="0"/>
          </a:p>
        </p:txBody>
      </p:sp>
      <p:sp>
        <p:nvSpPr>
          <p:cNvPr id="4" name="Slayt Numarası Yer Tutucusu 3"/>
          <p:cNvSpPr>
            <a:spLocks noGrp="1"/>
          </p:cNvSpPr>
          <p:nvPr>
            <p:ph type="sldNum" sz="quarter" idx="10"/>
          </p:nvPr>
        </p:nvSpPr>
        <p:spPr/>
        <p:txBody>
          <a:bodyPr/>
          <a:lstStyle/>
          <a:p>
            <a:fld id="{42585838-D895-40DA-9099-0740D030B692}" type="slidenum">
              <a:rPr lang="tr-TR" smtClean="0"/>
              <a:pPr/>
              <a:t>13</a:t>
            </a:fld>
            <a:endParaRPr lang="tr-TR"/>
          </a:p>
        </p:txBody>
      </p:sp>
    </p:spTree>
    <p:extLst>
      <p:ext uri="{BB962C8B-B14F-4D97-AF65-F5344CB8AC3E}">
        <p14:creationId xmlns:p14="http://schemas.microsoft.com/office/powerpoint/2010/main" val="260500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err="1">
                <a:solidFill>
                  <a:schemeClr val="tx1"/>
                </a:solidFill>
                <a:effectLst/>
                <a:latin typeface="+mn-lt"/>
                <a:ea typeface="+mn-ea"/>
                <a:cs typeface="+mn-cs"/>
              </a:rPr>
              <a:t>Farklı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kırıcılık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indisli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saydam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ortamlarda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bulunan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cisimlere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baktığımızda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onları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olduğundan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yakın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a:t>
            </a:r>
            <a:r>
              <a:rPr lang="en-US" sz="1200" b="0" i="0" kern="1200" dirty="0">
                <a:solidFill>
                  <a:schemeClr val="tx1"/>
                </a:solidFill>
                <a:effectLst/>
                <a:latin typeface="+mn-lt"/>
                <a:ea typeface="+mn-ea"/>
                <a:cs typeface="+mn-cs"/>
              </a:rPr>
              <a:t> da </a:t>
            </a:r>
            <a:r>
              <a:rPr lang="en-US" sz="1200" b="0" i="0" kern="1200" dirty="0" err="1">
                <a:solidFill>
                  <a:schemeClr val="tx1"/>
                </a:solidFill>
                <a:effectLst/>
                <a:latin typeface="+mn-lt"/>
                <a:ea typeface="+mn-ea"/>
                <a:cs typeface="+mn-cs"/>
              </a:rPr>
              <a:t>uzakta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görürüz</a:t>
            </a:r>
            <a:r>
              <a:rPr lang="en-US" sz="1200" b="0" i="0" kern="1200" dirty="0">
                <a:solidFill>
                  <a:schemeClr val="tx1"/>
                </a:solidFill>
                <a:effectLst/>
                <a:latin typeface="+mn-lt"/>
                <a:ea typeface="+mn-ea"/>
                <a:cs typeface="+mn-cs"/>
              </a:rPr>
              <a:t>. Bunun </a:t>
            </a:r>
            <a:r>
              <a:rPr lang="en-US" sz="1200" b="0" i="0" kern="1200" dirty="0" err="1">
                <a:solidFill>
                  <a:schemeClr val="tx1"/>
                </a:solidFill>
                <a:effectLst/>
                <a:latin typeface="+mn-lt"/>
                <a:ea typeface="+mn-ea"/>
                <a:cs typeface="+mn-cs"/>
              </a:rPr>
              <a:t>sebebi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ışığın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kırılmasıdır</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Göz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göze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ışığın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doğrultusunda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cismi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görür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Fakat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ışık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kırıldığı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cisim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olduğu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yerde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değilde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ışığın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doğrultusu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üzerinde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yerde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görülür</a:t>
            </a:r>
            <a:endParaRPr lang="en-US" sz="1200" b="0" i="0" kern="1200" dirty="0">
              <a:solidFill>
                <a:schemeClr val="tx1"/>
              </a:solidFill>
              <a:effectLst/>
              <a:latin typeface="+mn-lt"/>
              <a:ea typeface="+mn-ea"/>
              <a:cs typeface="+mn-cs"/>
            </a:endParaRPr>
          </a:p>
          <a:p>
            <a:endParaRPr lang="en-US" dirty="0"/>
          </a:p>
        </p:txBody>
      </p:sp>
      <p:sp>
        <p:nvSpPr>
          <p:cNvPr id="4" name="Slayt Numarası Yer Tutucusu 3"/>
          <p:cNvSpPr>
            <a:spLocks noGrp="1"/>
          </p:cNvSpPr>
          <p:nvPr>
            <p:ph type="sldNum" sz="quarter" idx="10"/>
          </p:nvPr>
        </p:nvSpPr>
        <p:spPr/>
        <p:txBody>
          <a:bodyPr/>
          <a:lstStyle/>
          <a:p>
            <a:fld id="{42585838-D895-40DA-9099-0740D030B692}" type="slidenum">
              <a:rPr lang="tr-TR" smtClean="0"/>
              <a:pPr/>
              <a:t>17</a:t>
            </a:fld>
            <a:endParaRPr lang="tr-TR"/>
          </a:p>
        </p:txBody>
      </p:sp>
    </p:spTree>
    <p:extLst>
      <p:ext uri="{BB962C8B-B14F-4D97-AF65-F5344CB8AC3E}">
        <p14:creationId xmlns:p14="http://schemas.microsoft.com/office/powerpoint/2010/main" val="271237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Arial" pitchFamily="34" charset="0"/>
              <a:buNone/>
            </a:pPr>
            <a:r>
              <a:rPr lang="tr-TR" dirty="0"/>
              <a:t>Peki gökyüzündeki diğer cisimlerde de aynı durum söz konusu mudur? Gezegenleri de elips görebilir miyiz? </a:t>
            </a:r>
          </a:p>
          <a:p>
            <a:pPr marL="0" indent="0">
              <a:buFont typeface="Arial" pitchFamily="34" charset="0"/>
              <a:buNone/>
            </a:pPr>
            <a:r>
              <a:rPr lang="tr-TR" dirty="0">
                <a:solidFill>
                  <a:schemeClr val="bg1">
                    <a:lumMod val="75000"/>
                  </a:schemeClr>
                </a:solidFill>
              </a:rPr>
              <a:t>Evet, aynı durum gezegenlerde de olur. Gezegenlerden yansıyan ışınlar da atmosferde farklı yol aldığı durumlarda yani ufka yakın olduğu durumlarda elips biçiminde görünür. Fakat, gezegenler güneşe oranla bize küçük görünür. Elips görünme durumunu fark edemeyiz. </a:t>
            </a:r>
          </a:p>
          <a:p>
            <a:endParaRPr lang="en-US" dirty="0"/>
          </a:p>
        </p:txBody>
      </p:sp>
      <p:sp>
        <p:nvSpPr>
          <p:cNvPr id="4" name="Slayt Numarası Yer Tutucusu 3"/>
          <p:cNvSpPr>
            <a:spLocks noGrp="1"/>
          </p:cNvSpPr>
          <p:nvPr>
            <p:ph type="sldNum" sz="quarter" idx="10"/>
          </p:nvPr>
        </p:nvSpPr>
        <p:spPr/>
        <p:txBody>
          <a:bodyPr/>
          <a:lstStyle/>
          <a:p>
            <a:fld id="{42585838-D895-40DA-9099-0740D030B692}" type="slidenum">
              <a:rPr lang="tr-TR" smtClean="0"/>
              <a:pPr/>
              <a:t>21</a:t>
            </a:fld>
            <a:endParaRPr lang="tr-TR"/>
          </a:p>
        </p:txBody>
      </p:sp>
    </p:spTree>
    <p:extLst>
      <p:ext uri="{BB962C8B-B14F-4D97-AF65-F5344CB8AC3E}">
        <p14:creationId xmlns:p14="http://schemas.microsoft.com/office/powerpoint/2010/main" val="236378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22</a:t>
            </a:fld>
            <a:endParaRPr lang="tr-TR"/>
          </a:p>
        </p:txBody>
      </p:sp>
    </p:spTree>
    <p:extLst>
      <p:ext uri="{BB962C8B-B14F-4D97-AF65-F5344CB8AC3E}">
        <p14:creationId xmlns:p14="http://schemas.microsoft.com/office/powerpoint/2010/main" val="237404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https://www.youtube.com/watch?v=hknQ-U_v0H8</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0" indent="0">
              <a:buNone/>
            </a:pPr>
            <a:r>
              <a:rPr lang="tr-TR" dirty="0">
                <a:solidFill>
                  <a:srgbClr val="00B0F0"/>
                </a:solidFill>
              </a:rPr>
              <a:t>Atmosfer bir çok paralel katmandan oluşmuş gibidir ve atmosfer hareketli bir ortamdır. Atmosferin hareketli olması bu paralel katmanların sürekli olarak kırıcılık indisinin değişmesine sebep olur. Yıldızdan çıkan ışınlar her katmanda kırılırlar ve her katmanda kaymaya uğrarlar. Yıldızdan çıkan her ışın farklı kırıcılık indisi olan ortamdan geçtiği için farklı açıda ve yönde kırılır. Aynı zamanda da farklı miktarlarda farklı miktarda kaymaya uğrar. Gözümüze aynı anda ve aynı açıyla ulaşmazlar. Yıldızı, gözümüze gelen ışının doğrultusunda gibi algılarız. Sürekli olarak farklı doğrultudan gözümüze gelmesi, yıldızın yerini değişiyormuş gibi algılamamıza, çok yakın iki ayrı yıldızdan ışın geliyormuş gibi algılamamıza sebep olur. Gözümüze gelen ışınlar arasında ki süre </a:t>
            </a:r>
            <a:r>
              <a:rPr lang="tr-TR" dirty="0" err="1">
                <a:solidFill>
                  <a:srgbClr val="00B0F0"/>
                </a:solidFill>
              </a:rPr>
              <a:t>algılamaşınlar</a:t>
            </a:r>
            <a:r>
              <a:rPr lang="tr-TR" dirty="0">
                <a:solidFill>
                  <a:srgbClr val="00B0F0"/>
                </a:solidFill>
              </a:rPr>
              <a:t> arasında ki süre algılayamayacağımız kadar kısadır. Sonuç olarak yıldızlar yanıp sönüyormuş gibi bir görüntü oluştururlar. </a:t>
            </a:r>
          </a:p>
          <a:p>
            <a:pPr marL="0" indent="0">
              <a:buNone/>
            </a:pPr>
            <a:r>
              <a:rPr lang="tr-TR" dirty="0">
                <a:solidFill>
                  <a:srgbClr val="00B0F0"/>
                </a:solidFill>
              </a:rPr>
              <a:t>Ufka yakın yıldızlarda bu durumu daha net gözlemleyebilirsiniz çünkü gelen ışınlar atmosferde daha fazla kaymaya uğrar ve daha fazla göz kırpar görüntüsü oluştururlar.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23</a:t>
            </a:fld>
            <a:endParaRPr lang="tr-TR"/>
          </a:p>
        </p:txBody>
      </p:sp>
    </p:spTree>
    <p:extLst>
      <p:ext uri="{BB962C8B-B14F-4D97-AF65-F5344CB8AC3E}">
        <p14:creationId xmlns:p14="http://schemas.microsoft.com/office/powerpoint/2010/main" val="286846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bg1">
                    <a:lumMod val="75000"/>
                  </a:schemeClr>
                </a:solidFill>
              </a:rPr>
              <a:t>Evet, ama gezegenler yıldızlara oranla dünyaya çok yakındır. Yıldızlar noktasal ışık kaynağı gibi davranırken, gezegenler küresel ışık kaynağı gibi davranır. Bu yüzden «göz kırpmalarını» </a:t>
            </a:r>
            <a:r>
              <a:rPr lang="tr-TR" sz="1200" dirty="0" err="1">
                <a:solidFill>
                  <a:schemeClr val="bg1">
                    <a:lumMod val="75000"/>
                  </a:schemeClr>
                </a:solidFill>
              </a:rPr>
              <a:t>farketmeyiz</a:t>
            </a:r>
            <a:r>
              <a:rPr lang="tr-TR" sz="1200" dirty="0">
                <a:solidFill>
                  <a:schemeClr val="bg1">
                    <a:lumMod val="75000"/>
                  </a:schemeClr>
                </a:solidFill>
              </a:rPr>
              <a:t>.</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24</a:t>
            </a:fld>
            <a:endParaRPr lang="tr-TR"/>
          </a:p>
        </p:txBody>
      </p:sp>
    </p:spTree>
    <p:extLst>
      <p:ext uri="{BB962C8B-B14F-4D97-AF65-F5344CB8AC3E}">
        <p14:creationId xmlns:p14="http://schemas.microsoft.com/office/powerpoint/2010/main" val="320154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https://www.youtube.com/watch?v=hknQ-U_v0H8</a:t>
            </a:r>
          </a:p>
          <a:p>
            <a:endParaRPr lang="tr-TR" dirty="0"/>
          </a:p>
        </p:txBody>
      </p:sp>
      <p:sp>
        <p:nvSpPr>
          <p:cNvPr id="4" name="Slide Number Placeholder 3"/>
          <p:cNvSpPr>
            <a:spLocks noGrp="1"/>
          </p:cNvSpPr>
          <p:nvPr>
            <p:ph type="sldNum" sz="quarter" idx="10"/>
          </p:nvPr>
        </p:nvSpPr>
        <p:spPr/>
        <p:txBody>
          <a:bodyPr/>
          <a:lstStyle/>
          <a:p>
            <a:fld id="{42585838-D895-40DA-9099-0740D030B692}" type="slidenum">
              <a:rPr lang="tr-TR" smtClean="0"/>
              <a:pPr/>
              <a:t>25</a:t>
            </a:fld>
            <a:endParaRPr lang="tr-TR"/>
          </a:p>
        </p:txBody>
      </p:sp>
    </p:spTree>
    <p:extLst>
      <p:ext uri="{BB962C8B-B14F-4D97-AF65-F5344CB8AC3E}">
        <p14:creationId xmlns:p14="http://schemas.microsoft.com/office/powerpoint/2010/main" val="198816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20" name="Footer Placeholder 19"/>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0EAF39B1-1DC5-4746-8B27-698843963F2E}" type="slidenum">
              <a:rPr lang="tr-TR" smtClean="0"/>
              <a:pPr/>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AF39B1-1DC5-4746-8B27-698843963F2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AF39B1-1DC5-4746-8B27-698843963F2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AF39B1-1DC5-4746-8B27-698843963F2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EAF39B1-1DC5-4746-8B27-698843963F2E}" type="slidenum">
              <a:rPr lang="tr-TR" smtClean="0"/>
              <a:pPr/>
              <a:t>‹#›</a:t>
            </a:fld>
            <a:endParaRPr lang="tr-T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AF39B1-1DC5-4746-8B27-698843963F2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EAF39B1-1DC5-4746-8B27-698843963F2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EAF39B1-1DC5-4746-8B27-698843963F2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EAF39B1-1DC5-4746-8B27-698843963F2E}" type="slidenum">
              <a:rPr lang="tr-TR" smtClean="0"/>
              <a:pPr/>
              <a:t>‹#›</a:t>
            </a:fld>
            <a:endParaRPr lang="tr-T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AF39B1-1DC5-4746-8B27-698843963F2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913BCECE-DEEF-4471-B739-FACF3EF05977}" type="datetimeFigureOut">
              <a:rPr lang="tr-TR" smtClean="0"/>
              <a:pPr/>
              <a:t>20.04.2018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EAF39B1-1DC5-4746-8B27-698843963F2E}" type="slidenum">
              <a:rPr lang="tr-TR" smtClean="0"/>
              <a:pPr/>
              <a:t>‹#›</a:t>
            </a:fld>
            <a:endParaRPr lang="tr-T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13BCECE-DEEF-4471-B739-FACF3EF05977}" type="datetimeFigureOut">
              <a:rPr lang="tr-TR" smtClean="0"/>
              <a:pPr/>
              <a:t>20.04.2018</a:t>
            </a:fld>
            <a:endParaRPr lang="tr-T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EAF39B1-1DC5-4746-8B27-698843963F2E}" type="slidenum">
              <a:rPr lang="tr-TR" smtClean="0"/>
              <a:pPr/>
              <a:t>‹#›</a:t>
            </a:fld>
            <a:endParaRPr lang="tr-T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38" y="2132856"/>
            <a:ext cx="7406640" cy="1472184"/>
          </a:xfrm>
        </p:spPr>
        <p:txBody>
          <a:bodyPr/>
          <a:lstStyle/>
          <a:p>
            <a:r>
              <a:rPr lang="tr-TR" dirty="0">
                <a:solidFill>
                  <a:schemeClr val="tx1"/>
                </a:solidFill>
              </a:rPr>
              <a:t>Paralel Yüzeylerden Kırılma</a:t>
            </a:r>
            <a:br>
              <a:rPr lang="tr-TR" dirty="0">
                <a:solidFill>
                  <a:schemeClr val="tx1"/>
                </a:solidFill>
              </a:rPr>
            </a:br>
            <a:r>
              <a:rPr lang="tr-TR" dirty="0">
                <a:solidFill>
                  <a:schemeClr val="tx1"/>
                </a:solidFill>
              </a:rPr>
              <a:t>Görünür Uzaklık</a:t>
            </a:r>
          </a:p>
        </p:txBody>
      </p:sp>
      <p:sp>
        <p:nvSpPr>
          <p:cNvPr id="3" name="Subtitle 2"/>
          <p:cNvSpPr>
            <a:spLocks noGrp="1"/>
          </p:cNvSpPr>
          <p:nvPr>
            <p:ph type="subTitle" idx="1"/>
          </p:nvPr>
        </p:nvSpPr>
        <p:spPr>
          <a:xfrm>
            <a:off x="1428438" y="4221088"/>
            <a:ext cx="7406640" cy="1752600"/>
          </a:xfrm>
        </p:spPr>
        <p:txBody>
          <a:bodyPr/>
          <a:lstStyle/>
          <a:p>
            <a:r>
              <a:rPr lang="tr-TR" dirty="0">
                <a:solidFill>
                  <a:schemeClr val="bg1">
                    <a:lumMod val="50000"/>
                  </a:schemeClr>
                </a:solidFill>
              </a:rPr>
              <a:t>Arş. Gör. Dilber Demirtaş</a:t>
            </a:r>
            <a:endParaRPr lang="en-US" dirty="0">
              <a:solidFill>
                <a:schemeClr val="bg1">
                  <a:lumMod val="50000"/>
                </a:schemeClr>
              </a:solidFill>
            </a:endParaRPr>
          </a:p>
          <a:p>
            <a:r>
              <a:rPr lang="tr-TR" dirty="0">
                <a:solidFill>
                  <a:schemeClr val="bg1">
                    <a:lumMod val="50000"/>
                  </a:schemeClr>
                </a:solidFill>
              </a:rPr>
              <a:t>İlknur </a:t>
            </a:r>
            <a:r>
              <a:rPr lang="tr-TR" dirty="0" err="1">
                <a:solidFill>
                  <a:schemeClr val="bg1">
                    <a:lumMod val="50000"/>
                  </a:schemeClr>
                </a:solidFill>
              </a:rPr>
              <a:t>Akgümüş</a:t>
            </a:r>
            <a:endParaRPr lang="tr-TR"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Paralel Yüzeylerden Kırılma</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2">
                    <a:lumMod val="50000"/>
                  </a:schemeClr>
                </a:solidFill>
              </a:rPr>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7" name="Picture 1" descr="C:\Users\Dilber\Desktop\kırılma.png"/>
          <p:cNvPicPr>
            <a:picLocks noChangeAspect="1" noChangeArrowheads="1"/>
          </p:cNvPicPr>
          <p:nvPr/>
        </p:nvPicPr>
        <p:blipFill>
          <a:blip r:embed="rId3" cstate="print"/>
          <a:srcRect/>
          <a:stretch>
            <a:fillRect/>
          </a:stretch>
        </p:blipFill>
        <p:spPr bwMode="auto">
          <a:xfrm>
            <a:off x="2483768" y="1155800"/>
            <a:ext cx="2918094" cy="2201192"/>
          </a:xfrm>
          <a:prstGeom prst="rect">
            <a:avLst/>
          </a:prstGeom>
          <a:noFill/>
        </p:spPr>
      </p:pic>
      <p:sp>
        <p:nvSpPr>
          <p:cNvPr id="8" name="Content Placeholder 2"/>
          <p:cNvSpPr>
            <a:spLocks noGrp="1"/>
          </p:cNvSpPr>
          <p:nvPr>
            <p:ph idx="1"/>
          </p:nvPr>
        </p:nvSpPr>
        <p:spPr>
          <a:xfrm>
            <a:off x="1691680" y="3501008"/>
            <a:ext cx="4176464" cy="2880320"/>
          </a:xfrm>
        </p:spPr>
        <p:txBody>
          <a:bodyPr>
            <a:normAutofit fontScale="40000" lnSpcReduction="20000"/>
          </a:bodyPr>
          <a:lstStyle/>
          <a:p>
            <a:pPr>
              <a:buNone/>
            </a:pPr>
            <a:r>
              <a:rPr lang="tr-TR" dirty="0"/>
              <a:t>Işık paralel yüzlü saydam bir ortama şekilde ki gibi geldiğinde; </a:t>
            </a:r>
          </a:p>
          <a:p>
            <a:r>
              <a:rPr lang="tr-TR" dirty="0"/>
              <a:t>Eğer n</a:t>
            </a:r>
            <a:r>
              <a:rPr lang="tr-TR" sz="1800" dirty="0"/>
              <a:t>2</a:t>
            </a:r>
            <a:r>
              <a:rPr lang="tr-TR" dirty="0"/>
              <a:t>&gt;n</a:t>
            </a:r>
            <a:r>
              <a:rPr lang="tr-TR" sz="1800" dirty="0"/>
              <a:t>1</a:t>
            </a:r>
            <a:r>
              <a:rPr lang="tr-TR" dirty="0"/>
              <a:t> ise girerken normale yaklaşır ve çıkarken normalden uzaklaşır.</a:t>
            </a:r>
          </a:p>
          <a:p>
            <a:r>
              <a:rPr lang="tr-TR" dirty="0"/>
              <a:t>Eğer n</a:t>
            </a:r>
            <a:r>
              <a:rPr lang="tr-TR" sz="1800" dirty="0"/>
              <a:t>1</a:t>
            </a:r>
            <a:r>
              <a:rPr lang="tr-TR" dirty="0"/>
              <a:t>&gt;n</a:t>
            </a:r>
            <a:r>
              <a:rPr lang="tr-TR" sz="1800" dirty="0"/>
              <a:t>2</a:t>
            </a:r>
            <a:r>
              <a:rPr lang="tr-TR" dirty="0"/>
              <a:t> ise girerken normalden uzaklaşır ve çıkarken normale yaklaşır. </a:t>
            </a:r>
          </a:p>
          <a:p>
            <a:pPr>
              <a:buNone/>
            </a:pPr>
            <a:r>
              <a:rPr lang="tr-TR" dirty="0"/>
              <a:t>Sadece paralel bir kaymaya uğrar. Bu kayma miktarı;</a:t>
            </a:r>
          </a:p>
          <a:p>
            <a:r>
              <a:rPr lang="tr-TR" dirty="0"/>
              <a:t>Ortamların kırıcılık indekslerine</a:t>
            </a:r>
          </a:p>
          <a:p>
            <a:r>
              <a:rPr lang="tr-TR" dirty="0"/>
              <a:t>Prizmanın kalınlığına </a:t>
            </a:r>
          </a:p>
          <a:p>
            <a:r>
              <a:rPr lang="tr-TR" dirty="0"/>
              <a:t>Işığın gelme açısına bağlıdır.</a:t>
            </a:r>
          </a:p>
          <a:p>
            <a:endParaRPr lang="tr-TR" dirty="0"/>
          </a:p>
          <a:p>
            <a:pPr>
              <a:buNone/>
            </a:pPr>
            <a:r>
              <a:rPr lang="tr-TR" dirty="0"/>
              <a:t>  </a:t>
            </a:r>
            <a:r>
              <a:rPr lang="tr-TR" dirty="0">
                <a:solidFill>
                  <a:schemeClr val="bg2">
                    <a:lumMod val="50000"/>
                  </a:schemeClr>
                </a:solidFill>
              </a:rPr>
              <a:t>Paralel yüzeylerde kırılma, geçen hafta öğrendiğiniz kırılma ile aynıdır. </a:t>
            </a:r>
          </a:p>
        </p:txBody>
      </p:sp>
    </p:spTree>
    <p:extLst>
      <p:ext uri="{BB962C8B-B14F-4D97-AF65-F5344CB8AC3E}">
        <p14:creationId xmlns:p14="http://schemas.microsoft.com/office/powerpoint/2010/main" val="6960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Deniz altı gözlüğü neden net görmemizi sağlıyor?</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2">
                    <a:lumMod val="50000"/>
                  </a:schemeClr>
                </a:solidFill>
              </a:rPr>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9" name="Picture 2" descr="http://duygusalsermaye.com/wp-content/uploads/2013/07/2.jpg"/>
          <p:cNvPicPr>
            <a:picLocks noGrp="1" noChangeAspect="1" noChangeArrowheads="1"/>
          </p:cNvPicPr>
          <p:nvPr>
            <p:ph idx="1"/>
          </p:nvPr>
        </p:nvPicPr>
        <p:blipFill>
          <a:blip r:embed="rId2" cstate="print"/>
          <a:srcRect/>
          <a:stretch>
            <a:fillRect/>
          </a:stretch>
        </p:blipFill>
        <p:spPr bwMode="auto">
          <a:xfrm>
            <a:off x="2247720" y="1417638"/>
            <a:ext cx="2952328" cy="1970727"/>
          </a:xfrm>
          <a:prstGeom prst="rect">
            <a:avLst/>
          </a:prstGeom>
          <a:noFill/>
        </p:spPr>
      </p:pic>
      <p:sp>
        <p:nvSpPr>
          <p:cNvPr id="10" name="TextBox 9"/>
          <p:cNvSpPr txBox="1"/>
          <p:nvPr/>
        </p:nvSpPr>
        <p:spPr>
          <a:xfrm>
            <a:off x="1435608" y="3429000"/>
            <a:ext cx="4576552" cy="3539430"/>
          </a:xfrm>
          <a:prstGeom prst="rect">
            <a:avLst/>
          </a:prstGeom>
          <a:noFill/>
        </p:spPr>
        <p:txBody>
          <a:bodyPr wrap="square" rtlCol="0">
            <a:spAutoFit/>
          </a:bodyPr>
          <a:lstStyle/>
          <a:p>
            <a:r>
              <a:rPr lang="tr-TR" sz="1600" dirty="0"/>
              <a:t>Hava ortamından gelen ışınlar gözümüzün merceğinde ve içeride ki göz sıvısında kırılarak retinada toplanır ve görme olayı gerçekleşir. Deniz, havaya oranla kırma indeksi daha yüksek ve göz sıvımızın kırma indeksine çok yakın bir ortamdır. Deniz içerisinde gözlük takmadığımızda ışınlar retinada odaklanmayacak şekilde kırıldığından net görüntü oluşmaz. Gözlük taktığımızda deniz ile gözümüz arasında paralel hava ortamı almış oluruz ve net görme sağlarız. </a:t>
            </a:r>
          </a:p>
          <a:p>
            <a:endParaRPr lang="tr-TR" sz="1600" dirty="0"/>
          </a:p>
          <a:p>
            <a:r>
              <a:rPr lang="tr-TR" sz="1600" dirty="0">
                <a:solidFill>
                  <a:schemeClr val="bg2">
                    <a:lumMod val="50000"/>
                  </a:schemeClr>
                </a:solidFill>
              </a:rPr>
              <a:t>Peki ya hem deniz içerisinde, hem deniz dışarısında yaşayan hayvanlar (timsahlar, su aygırları..) iki ortamda da nasıl görür?</a:t>
            </a:r>
          </a:p>
        </p:txBody>
      </p:sp>
      <p:pic>
        <p:nvPicPr>
          <p:cNvPr id="6" name="Picture 2" descr="C:\Users\Dilber\AppData\Local\Microsoft\Windows\Temporary Internet Files\Content.IE5\GG83RREV\question_mark[1].png"/>
          <p:cNvPicPr>
            <a:picLocks noChangeAspect="1" noChangeArrowheads="1"/>
          </p:cNvPicPr>
          <p:nvPr/>
        </p:nvPicPr>
        <p:blipFill>
          <a:blip r:embed="rId3" cstate="print"/>
          <a:srcRect/>
          <a:stretch>
            <a:fillRect/>
          </a:stretch>
        </p:blipFill>
        <p:spPr bwMode="auto">
          <a:xfrm>
            <a:off x="7308304" y="5475446"/>
            <a:ext cx="1296144" cy="1382554"/>
          </a:xfrm>
          <a:prstGeom prst="rect">
            <a:avLst/>
          </a:prstGeom>
          <a:noFill/>
        </p:spPr>
      </p:pic>
      <p:pic>
        <p:nvPicPr>
          <p:cNvPr id="3" name="Resim 2">
            <a:extLst>
              <a:ext uri="{FF2B5EF4-FFF2-40B4-BE49-F238E27FC236}">
                <a16:creationId xmlns:a16="http://schemas.microsoft.com/office/drawing/2014/main" id="{77B06BFF-CD1E-4EE2-94E7-7567533939B2}"/>
              </a:ext>
            </a:extLst>
          </p:cNvPr>
          <p:cNvPicPr>
            <a:picLocks noChangeAspect="1"/>
          </p:cNvPicPr>
          <p:nvPr/>
        </p:nvPicPr>
        <p:blipFill>
          <a:blip r:embed="rId4"/>
          <a:stretch>
            <a:fillRect/>
          </a:stretch>
        </p:blipFill>
        <p:spPr>
          <a:xfrm rot="17844512" flipV="1">
            <a:off x="5289480" y="4006795"/>
            <a:ext cx="1445361" cy="270135"/>
          </a:xfrm>
          <a:prstGeom prst="rect">
            <a:avLst/>
          </a:prstGeom>
        </p:spPr>
      </p:pic>
    </p:spTree>
    <p:extLst>
      <p:ext uri="{BB962C8B-B14F-4D97-AF65-F5344CB8AC3E}">
        <p14:creationId xmlns:p14="http://schemas.microsoft.com/office/powerpoint/2010/main" val="11989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Aktivite 2: Paralel Yüzeylerden Kırılma</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2">
                    <a:lumMod val="50000"/>
                  </a:schemeClr>
                </a:solidFill>
              </a:rPr>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3" name="Content Placeholder 2"/>
          <p:cNvSpPr>
            <a:spLocks noGrp="1"/>
          </p:cNvSpPr>
          <p:nvPr>
            <p:ph idx="1"/>
          </p:nvPr>
        </p:nvSpPr>
        <p:spPr>
          <a:xfrm>
            <a:off x="1435608" y="1447800"/>
            <a:ext cx="4648560" cy="4501480"/>
          </a:xfrm>
        </p:spPr>
        <p:txBody>
          <a:bodyPr>
            <a:normAutofit lnSpcReduction="10000"/>
          </a:bodyPr>
          <a:lstStyle/>
          <a:p>
            <a:r>
              <a:rPr lang="tr-TR" sz="2600" dirty="0"/>
              <a:t>İki farklı boy bardağı iç içe koyup içlerine yağ koyarsam ne olur?</a:t>
            </a:r>
          </a:p>
          <a:p>
            <a:endParaRPr lang="tr-TR" sz="2600" dirty="0"/>
          </a:p>
          <a:p>
            <a:endParaRPr lang="tr-TR" sz="2600" dirty="0"/>
          </a:p>
          <a:p>
            <a:endParaRPr lang="tr-TR" sz="2600" dirty="0"/>
          </a:p>
          <a:p>
            <a:endParaRPr lang="tr-TR" sz="2600" dirty="0"/>
          </a:p>
          <a:p>
            <a:r>
              <a:rPr lang="tr-TR" sz="2600" dirty="0"/>
              <a:t>Bardak neden görünmedi?</a:t>
            </a:r>
          </a:p>
          <a:p>
            <a:pPr lvl="1"/>
            <a:r>
              <a:rPr lang="tr-TR" sz="2600" dirty="0"/>
              <a:t>Işık kırılma indisleri aynı olan ortamlardan kırılmadan geçer.</a:t>
            </a:r>
          </a:p>
          <a:p>
            <a:endParaRPr lang="tr-TR" dirty="0"/>
          </a:p>
        </p:txBody>
      </p:sp>
      <p:pic>
        <p:nvPicPr>
          <p:cNvPr id="4" name="Resim 3">
            <a:extLst>
              <a:ext uri="{FF2B5EF4-FFF2-40B4-BE49-F238E27FC236}">
                <a16:creationId xmlns:a16="http://schemas.microsoft.com/office/drawing/2014/main" id="{9D0E35D2-740D-4A5D-9CB0-6F667AD7AF67}"/>
              </a:ext>
            </a:extLst>
          </p:cNvPr>
          <p:cNvPicPr>
            <a:picLocks noChangeAspect="1"/>
          </p:cNvPicPr>
          <p:nvPr/>
        </p:nvPicPr>
        <p:blipFill rotWithShape="1">
          <a:blip r:embed="rId2"/>
          <a:srcRect l="4641" t="9604" r="8420" b="9604"/>
          <a:stretch/>
        </p:blipFill>
        <p:spPr>
          <a:xfrm>
            <a:off x="2499748" y="2661957"/>
            <a:ext cx="2520280" cy="1534085"/>
          </a:xfrm>
          <a:prstGeom prst="rect">
            <a:avLst/>
          </a:prstGeom>
        </p:spPr>
      </p:pic>
    </p:spTree>
    <p:extLst>
      <p:ext uri="{BB962C8B-B14F-4D97-AF65-F5344CB8AC3E}">
        <p14:creationId xmlns:p14="http://schemas.microsoft.com/office/powerpoint/2010/main" val="1393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Güneş batarken neden elips görünür?</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2">
                    <a:lumMod val="50000"/>
                  </a:schemeClr>
                </a:solidFill>
              </a:rPr>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3" name="gunesinbatisi">
            <a:hlinkClick r:id="" action="ppaction://media"/>
            <a:extLst>
              <a:ext uri="{FF2B5EF4-FFF2-40B4-BE49-F238E27FC236}">
                <a16:creationId xmlns:a16="http://schemas.microsoft.com/office/drawing/2014/main" id="{05C41DF8-C618-40AB-88E2-FF222682590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15616" y="1854470"/>
            <a:ext cx="5184576" cy="3460704"/>
          </a:xfrm>
          <a:prstGeom prst="rect">
            <a:avLst/>
          </a:prstGeom>
        </p:spPr>
      </p:pic>
      <p:pic>
        <p:nvPicPr>
          <p:cNvPr id="9" name="Picture 1" descr="C:\Users\Dilber\Desktop\güneş.jpg"/>
          <p:cNvPicPr>
            <a:picLocks noGrp="1" noChangeAspect="1" noChangeArrowheads="1"/>
          </p:cNvPicPr>
          <p:nvPr>
            <p:ph idx="1"/>
          </p:nvPr>
        </p:nvPicPr>
        <p:blipFill>
          <a:blip r:embed="rId6" cstate="print"/>
          <a:srcRect/>
          <a:stretch>
            <a:fillRect/>
          </a:stretch>
        </p:blipFill>
        <p:spPr bwMode="auto">
          <a:xfrm>
            <a:off x="1128688" y="1819546"/>
            <a:ext cx="5295828" cy="3530552"/>
          </a:xfrm>
          <a:prstGeom prst="rect">
            <a:avLst/>
          </a:prstGeom>
          <a:noFill/>
        </p:spPr>
      </p:pic>
    </p:spTree>
    <p:extLst>
      <p:ext uri="{BB962C8B-B14F-4D97-AF65-F5344CB8AC3E}">
        <p14:creationId xmlns:p14="http://schemas.microsoft.com/office/powerpoint/2010/main" val="172519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4400" dirty="0"/>
              <a:t>Aktivite 3: Şeffaf Olmayan Bardakta Parayı Görme </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2">
                    <a:lumMod val="50000"/>
                  </a:schemeClr>
                </a:solidFill>
              </a:rPr>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4" name="TextBox 3"/>
          <p:cNvSpPr txBox="1"/>
          <p:nvPr/>
        </p:nvSpPr>
        <p:spPr>
          <a:xfrm>
            <a:off x="1619672" y="1844824"/>
            <a:ext cx="4392488" cy="4247317"/>
          </a:xfrm>
          <a:prstGeom prst="rect">
            <a:avLst/>
          </a:prstGeom>
          <a:noFill/>
        </p:spPr>
        <p:txBody>
          <a:bodyPr wrap="square" rtlCol="0">
            <a:spAutoFit/>
          </a:bodyPr>
          <a:lstStyle/>
          <a:p>
            <a:r>
              <a:rPr lang="tr-TR" dirty="0"/>
              <a:t>Şeffaf olmayan bir bardağın dibine para yerleştirip belli bir mesafeden, pozisyonumuzu değiştirmeden parayı görmeyi nasıl sağlayabiliriz?</a:t>
            </a:r>
          </a:p>
          <a:p>
            <a:endParaRPr lang="tr-TR" dirty="0"/>
          </a:p>
          <a:p>
            <a:endParaRPr lang="tr-TR" dirty="0"/>
          </a:p>
          <a:p>
            <a:endParaRPr lang="tr-TR" dirty="0"/>
          </a:p>
          <a:p>
            <a:endParaRPr lang="tr-TR" dirty="0"/>
          </a:p>
          <a:p>
            <a:endParaRPr lang="tr-TR" dirty="0"/>
          </a:p>
          <a:p>
            <a:endParaRPr lang="tr-TR" dirty="0"/>
          </a:p>
          <a:p>
            <a:endParaRPr lang="tr-TR" dirty="0"/>
          </a:p>
          <a:p>
            <a:r>
              <a:rPr lang="tr-TR" dirty="0"/>
              <a:t>Gördüğüm para nasıldır? </a:t>
            </a:r>
          </a:p>
          <a:p>
            <a:pPr lvl="1"/>
            <a:r>
              <a:rPr lang="tr-TR" dirty="0"/>
              <a:t>Daha yakın/ uzak?</a:t>
            </a:r>
          </a:p>
          <a:p>
            <a:pPr lvl="1"/>
            <a:r>
              <a:rPr lang="tr-TR" dirty="0"/>
              <a:t>Daha büyük/ küçük?</a:t>
            </a:r>
          </a:p>
          <a:p>
            <a:pPr lvl="1"/>
            <a:endParaRPr lang="tr-TR" dirty="0"/>
          </a:p>
        </p:txBody>
      </p:sp>
      <p:pic>
        <p:nvPicPr>
          <p:cNvPr id="3" name="Resim 2">
            <a:extLst>
              <a:ext uri="{FF2B5EF4-FFF2-40B4-BE49-F238E27FC236}">
                <a16:creationId xmlns:a16="http://schemas.microsoft.com/office/drawing/2014/main" id="{4307C98E-2A42-4AEB-8701-DB9151EDBC7E}"/>
              </a:ext>
            </a:extLst>
          </p:cNvPr>
          <p:cNvPicPr>
            <a:picLocks noChangeAspect="1"/>
          </p:cNvPicPr>
          <p:nvPr/>
        </p:nvPicPr>
        <p:blipFill rotWithShape="1">
          <a:blip r:embed="rId2"/>
          <a:srcRect l="46783" t="8628" r="3890" b="34955"/>
          <a:stretch/>
        </p:blipFill>
        <p:spPr>
          <a:xfrm>
            <a:off x="2159732" y="3099690"/>
            <a:ext cx="2664296" cy="1737584"/>
          </a:xfrm>
          <a:prstGeom prst="rect">
            <a:avLst/>
          </a:prstGeom>
        </p:spPr>
      </p:pic>
    </p:spTree>
    <p:extLst>
      <p:ext uri="{BB962C8B-B14F-4D97-AF65-F5344CB8AC3E}">
        <p14:creationId xmlns:p14="http://schemas.microsoft.com/office/powerpoint/2010/main" val="30000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4400" dirty="0"/>
              <a:t>Aktivite 4: Paradan çıkan ışınların izlediği yol nasıldır?  </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2">
                    <a:lumMod val="50000"/>
                  </a:schemeClr>
                </a:solidFill>
              </a:rPr>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6" name="TextBox 5"/>
          <p:cNvSpPr txBox="1"/>
          <p:nvPr/>
        </p:nvSpPr>
        <p:spPr>
          <a:xfrm>
            <a:off x="3779912" y="3429000"/>
            <a:ext cx="2016224" cy="369332"/>
          </a:xfrm>
          <a:prstGeom prst="rect">
            <a:avLst/>
          </a:prstGeom>
          <a:solidFill>
            <a:schemeClr val="bg1"/>
          </a:solidFill>
        </p:spPr>
        <p:txBody>
          <a:bodyPr wrap="square" rtlCol="0">
            <a:spAutoFit/>
          </a:bodyPr>
          <a:lstStyle/>
          <a:p>
            <a:endParaRPr lang="tr-TR" dirty="0"/>
          </a:p>
        </p:txBody>
      </p:sp>
      <p:sp>
        <p:nvSpPr>
          <p:cNvPr id="12" name="TextBox 11"/>
          <p:cNvSpPr txBox="1"/>
          <p:nvPr/>
        </p:nvSpPr>
        <p:spPr>
          <a:xfrm rot="20207475">
            <a:off x="3293454" y="4374641"/>
            <a:ext cx="1043608" cy="504056"/>
          </a:xfrm>
          <a:prstGeom prst="rect">
            <a:avLst/>
          </a:prstGeom>
          <a:solidFill>
            <a:schemeClr val="bg1"/>
          </a:solidFill>
        </p:spPr>
        <p:txBody>
          <a:bodyPr wrap="square" rtlCol="0">
            <a:spAutoFit/>
          </a:bodyPr>
          <a:lstStyle/>
          <a:p>
            <a:endParaRPr lang="tr-TR" dirty="0"/>
          </a:p>
        </p:txBody>
      </p:sp>
      <p:sp>
        <p:nvSpPr>
          <p:cNvPr id="13" name="TextBox 12"/>
          <p:cNvSpPr txBox="1"/>
          <p:nvPr/>
        </p:nvSpPr>
        <p:spPr>
          <a:xfrm>
            <a:off x="5004048" y="3239443"/>
            <a:ext cx="1296144" cy="504056"/>
          </a:xfrm>
          <a:prstGeom prst="rect">
            <a:avLst/>
          </a:prstGeom>
          <a:solidFill>
            <a:schemeClr val="bg1"/>
          </a:solidFill>
        </p:spPr>
        <p:txBody>
          <a:bodyPr wrap="square" rtlCol="0">
            <a:spAutoFit/>
          </a:bodyPr>
          <a:lstStyle/>
          <a:p>
            <a:endParaRPr lang="tr-TR" dirty="0"/>
          </a:p>
        </p:txBody>
      </p:sp>
      <p:sp>
        <p:nvSpPr>
          <p:cNvPr id="14" name="TextBox 13"/>
          <p:cNvSpPr txBox="1"/>
          <p:nvPr/>
        </p:nvSpPr>
        <p:spPr>
          <a:xfrm rot="16619358">
            <a:off x="3079413" y="2906087"/>
            <a:ext cx="2016224" cy="504056"/>
          </a:xfrm>
          <a:prstGeom prst="rect">
            <a:avLst/>
          </a:prstGeom>
          <a:solidFill>
            <a:schemeClr val="bg1"/>
          </a:solidFill>
        </p:spPr>
        <p:txBody>
          <a:bodyPr wrap="square" rtlCol="0">
            <a:spAutoFit/>
          </a:bodyPr>
          <a:lstStyle/>
          <a:p>
            <a:endParaRPr lang="tr-TR" dirty="0"/>
          </a:p>
        </p:txBody>
      </p:sp>
      <p:sp>
        <p:nvSpPr>
          <p:cNvPr id="15" name="TextBox 14"/>
          <p:cNvSpPr txBox="1"/>
          <p:nvPr/>
        </p:nvSpPr>
        <p:spPr>
          <a:xfrm rot="16619358">
            <a:off x="3555118" y="3056134"/>
            <a:ext cx="2016224" cy="504056"/>
          </a:xfrm>
          <a:prstGeom prst="rect">
            <a:avLst/>
          </a:prstGeom>
          <a:solidFill>
            <a:schemeClr val="bg1"/>
          </a:solidFill>
        </p:spPr>
        <p:txBody>
          <a:bodyPr wrap="square" rtlCol="0">
            <a:spAutoFit/>
          </a:bodyPr>
          <a:lstStyle/>
          <a:p>
            <a:endParaRPr lang="tr-TR" dirty="0"/>
          </a:p>
        </p:txBody>
      </p:sp>
      <p:sp>
        <p:nvSpPr>
          <p:cNvPr id="16" name="TextBox 15"/>
          <p:cNvSpPr txBox="1"/>
          <p:nvPr/>
        </p:nvSpPr>
        <p:spPr>
          <a:xfrm rot="16619358">
            <a:off x="3993158" y="3239444"/>
            <a:ext cx="2016224" cy="504056"/>
          </a:xfrm>
          <a:prstGeom prst="rect">
            <a:avLst/>
          </a:prstGeom>
          <a:solidFill>
            <a:schemeClr val="bg1"/>
          </a:solidFill>
        </p:spPr>
        <p:txBody>
          <a:bodyPr wrap="square" rtlCol="0">
            <a:spAutoFit/>
          </a:bodyPr>
          <a:lstStyle/>
          <a:p>
            <a:endParaRPr lang="tr-TR" dirty="0"/>
          </a:p>
        </p:txBody>
      </p:sp>
      <p:sp>
        <p:nvSpPr>
          <p:cNvPr id="17" name="TextBox 16"/>
          <p:cNvSpPr txBox="1"/>
          <p:nvPr/>
        </p:nvSpPr>
        <p:spPr>
          <a:xfrm rot="16619358">
            <a:off x="4288144" y="3274767"/>
            <a:ext cx="2016224" cy="504056"/>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2088624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4400" dirty="0"/>
              <a:t>Aktivite 4: Paradan çıkan ışınların izlediği yol nasıldır?  </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2">
                    <a:lumMod val="50000"/>
                  </a:schemeClr>
                </a:solidFill>
              </a:rPr>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8" name="Picture 2"/>
          <p:cNvPicPr>
            <a:picLocks noGrp="1" noChangeAspect="1" noChangeArrowheads="1"/>
          </p:cNvPicPr>
          <p:nvPr>
            <p:ph idx="1"/>
          </p:nvPr>
        </p:nvPicPr>
        <p:blipFill>
          <a:blip r:embed="rId2" cstate="print"/>
          <a:srcRect/>
          <a:stretch>
            <a:fillRect/>
          </a:stretch>
        </p:blipFill>
        <p:spPr bwMode="auto">
          <a:xfrm>
            <a:off x="1547664" y="1772816"/>
            <a:ext cx="3528392" cy="2721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Dilber\AppData\Local\Microsoft\Windows\Temporary Internet Files\Content.IE5\GG83RREV\question_mark[1].png"/>
          <p:cNvPicPr>
            <a:picLocks noChangeAspect="1" noChangeArrowheads="1"/>
          </p:cNvPicPr>
          <p:nvPr/>
        </p:nvPicPr>
        <p:blipFill>
          <a:blip r:embed="rId3"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val="417623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Görünür Uzaklık</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2">
                    <a:lumMod val="50000"/>
                  </a:schemeClr>
                </a:solidFill>
              </a:rPr>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12" name="Content Placeholder 2"/>
          <p:cNvSpPr>
            <a:spLocks noGrp="1"/>
          </p:cNvSpPr>
          <p:nvPr>
            <p:ph idx="1"/>
          </p:nvPr>
        </p:nvSpPr>
        <p:spPr>
          <a:xfrm>
            <a:off x="1275612" y="5229200"/>
            <a:ext cx="4648560" cy="840160"/>
          </a:xfrm>
        </p:spPr>
        <p:txBody>
          <a:bodyPr>
            <a:normAutofit/>
          </a:bodyPr>
          <a:lstStyle/>
          <a:p>
            <a:pPr marL="82296" indent="0">
              <a:buNone/>
            </a:pPr>
            <a:r>
              <a:rPr lang="tr-TR" dirty="0">
                <a:solidFill>
                  <a:schemeClr val="bg2">
                    <a:lumMod val="50000"/>
                  </a:schemeClr>
                </a:solidFill>
              </a:rPr>
              <a:t>Daha yakın ve daha büyük</a:t>
            </a:r>
          </a:p>
          <a:p>
            <a:endParaRPr lang="tr-TR" dirty="0"/>
          </a:p>
        </p:txBody>
      </p:sp>
      <p:pic>
        <p:nvPicPr>
          <p:cNvPr id="1028" name="Picture 4" descr="http://images.slideplayer.com/19/5853009/slides/slide_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06" t="41250"/>
          <a:stretch/>
        </p:blipFill>
        <p:spPr bwMode="auto">
          <a:xfrm>
            <a:off x="2123728" y="2394069"/>
            <a:ext cx="2520280" cy="23882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1680" y="1196752"/>
            <a:ext cx="3816424" cy="1200329"/>
          </a:xfrm>
          <a:prstGeom prst="rect">
            <a:avLst/>
          </a:prstGeom>
          <a:noFill/>
        </p:spPr>
        <p:txBody>
          <a:bodyPr wrap="square" rtlCol="0">
            <a:spAutoFit/>
          </a:bodyPr>
          <a:lstStyle/>
          <a:p>
            <a:r>
              <a:rPr lang="tr-TR" dirty="0"/>
              <a:t>Az kırıcı ortamdan çok kırıcı ortama bakılırsa cisim nasıl görünür?</a:t>
            </a:r>
          </a:p>
          <a:p>
            <a:pPr lvl="1"/>
            <a:r>
              <a:rPr lang="tr-TR" dirty="0"/>
              <a:t>Denizin içindeki balığı nasıl görürüz?</a:t>
            </a:r>
          </a:p>
        </p:txBody>
      </p:sp>
    </p:spTree>
    <p:extLst>
      <p:ext uri="{BB962C8B-B14F-4D97-AF65-F5344CB8AC3E}">
        <p14:creationId xmlns:p14="http://schemas.microsoft.com/office/powerpoint/2010/main" val="37132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Görünür Uzaklık</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2">
                    <a:lumMod val="50000"/>
                  </a:schemeClr>
                </a:solidFill>
              </a:rPr>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
        <p:nvSpPr>
          <p:cNvPr id="12" name="Content Placeholder 2"/>
          <p:cNvSpPr>
            <a:spLocks noGrp="1"/>
          </p:cNvSpPr>
          <p:nvPr>
            <p:ph idx="1"/>
          </p:nvPr>
        </p:nvSpPr>
        <p:spPr>
          <a:xfrm>
            <a:off x="1259632" y="4797152"/>
            <a:ext cx="4648560" cy="1621160"/>
          </a:xfrm>
        </p:spPr>
        <p:txBody>
          <a:bodyPr>
            <a:normAutofit/>
          </a:bodyPr>
          <a:lstStyle/>
          <a:p>
            <a:pPr marL="82296" indent="0">
              <a:buNone/>
            </a:pPr>
            <a:r>
              <a:rPr lang="tr-TR" dirty="0">
                <a:solidFill>
                  <a:schemeClr val="bg2">
                    <a:lumMod val="50000"/>
                  </a:schemeClr>
                </a:solidFill>
              </a:rPr>
              <a:t>Daha uzak ve daha küçük</a:t>
            </a:r>
          </a:p>
        </p:txBody>
      </p:sp>
      <p:sp>
        <p:nvSpPr>
          <p:cNvPr id="3" name="TextBox 2"/>
          <p:cNvSpPr txBox="1"/>
          <p:nvPr/>
        </p:nvSpPr>
        <p:spPr>
          <a:xfrm>
            <a:off x="1691680" y="1196752"/>
            <a:ext cx="3816424" cy="923330"/>
          </a:xfrm>
          <a:prstGeom prst="rect">
            <a:avLst/>
          </a:prstGeom>
          <a:noFill/>
        </p:spPr>
        <p:txBody>
          <a:bodyPr wrap="square" rtlCol="0">
            <a:spAutoFit/>
          </a:bodyPr>
          <a:lstStyle/>
          <a:p>
            <a:r>
              <a:rPr lang="tr-TR" dirty="0"/>
              <a:t>Çok kırıcı ortamdan az kırıcı ortama bakılırsa cisim nasıl görünür?</a:t>
            </a:r>
          </a:p>
          <a:p>
            <a:pPr lvl="1"/>
            <a:r>
              <a:rPr lang="tr-TR" dirty="0"/>
              <a:t>Peki ya balık bizi nasıl görür?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120083"/>
            <a:ext cx="2433622" cy="2245022"/>
          </a:xfrm>
          <a:prstGeom prst="rect">
            <a:avLst/>
          </a:prstGeom>
        </p:spPr>
      </p:pic>
    </p:spTree>
    <p:extLst>
      <p:ext uri="{BB962C8B-B14F-4D97-AF65-F5344CB8AC3E}">
        <p14:creationId xmlns:p14="http://schemas.microsoft.com/office/powerpoint/2010/main" val="197156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0C02387-8CE9-4F05-A131-846B94DCDCCF}"/>
              </a:ext>
            </a:extLst>
          </p:cNvPr>
          <p:cNvSpPr>
            <a:spLocks noGrp="1"/>
          </p:cNvSpPr>
          <p:nvPr>
            <p:ph type="title"/>
          </p:nvPr>
        </p:nvSpPr>
        <p:spPr/>
        <p:txBody>
          <a:bodyPr/>
          <a:lstStyle/>
          <a:p>
            <a:r>
              <a:rPr lang="tr-TR" sz="4400" dirty="0"/>
              <a:t>Görünür Uzaklık</a:t>
            </a:r>
            <a:endParaRPr lang="en-US" dirty="0"/>
          </a:p>
        </p:txBody>
      </p:sp>
      <p:pic>
        <p:nvPicPr>
          <p:cNvPr id="4" name="Resim 3">
            <a:extLst>
              <a:ext uri="{FF2B5EF4-FFF2-40B4-BE49-F238E27FC236}">
                <a16:creationId xmlns:a16="http://schemas.microsoft.com/office/drawing/2014/main" id="{D985023B-2199-4390-9370-0544399CCBCB}"/>
              </a:ext>
            </a:extLst>
          </p:cNvPr>
          <p:cNvPicPr>
            <a:picLocks noChangeAspect="1"/>
          </p:cNvPicPr>
          <p:nvPr/>
        </p:nvPicPr>
        <p:blipFill rotWithShape="1">
          <a:blip r:embed="rId2"/>
          <a:srcRect l="23225" t="23387" r="45275" b="19185"/>
          <a:stretch/>
        </p:blipFill>
        <p:spPr>
          <a:xfrm>
            <a:off x="2987824" y="1916832"/>
            <a:ext cx="3816424" cy="3911835"/>
          </a:xfrm>
          <a:prstGeom prst="rect">
            <a:avLst/>
          </a:prstGeom>
        </p:spPr>
      </p:pic>
    </p:spTree>
    <p:extLst>
      <p:ext uri="{BB962C8B-B14F-4D97-AF65-F5344CB8AC3E}">
        <p14:creationId xmlns:p14="http://schemas.microsoft.com/office/powerpoint/2010/main" val="242983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92696"/>
            <a:ext cx="7498080" cy="1143000"/>
          </a:xfrm>
        </p:spPr>
        <p:txBody>
          <a:bodyPr/>
          <a:lstStyle/>
          <a:p>
            <a:r>
              <a:rPr lang="tr-TR" dirty="0"/>
              <a:t>Kazanımlar</a:t>
            </a:r>
          </a:p>
        </p:txBody>
      </p:sp>
      <p:sp>
        <p:nvSpPr>
          <p:cNvPr id="3" name="Content Placeholder 2"/>
          <p:cNvSpPr>
            <a:spLocks noGrp="1"/>
          </p:cNvSpPr>
          <p:nvPr>
            <p:ph idx="1"/>
          </p:nvPr>
        </p:nvSpPr>
        <p:spPr>
          <a:xfrm>
            <a:off x="1435608" y="2348880"/>
            <a:ext cx="7498080" cy="3899520"/>
          </a:xfrm>
        </p:spPr>
        <p:txBody>
          <a:bodyPr>
            <a:normAutofit/>
          </a:bodyPr>
          <a:lstStyle/>
          <a:p>
            <a:pPr marL="82296" indent="0">
              <a:buNone/>
            </a:pPr>
            <a:r>
              <a:rPr lang="tr-TR" sz="1800" dirty="0"/>
              <a:t>10.4.6.3. Işığın paralel yüzlü ortamdan geçerken izlediği yolu çizer ve bağlı olduğu değişkenleri açıklar.</a:t>
            </a:r>
          </a:p>
          <a:p>
            <a:pPr marL="82296" indent="0">
              <a:buNone/>
            </a:pPr>
            <a:r>
              <a:rPr lang="tr-TR" sz="1800" dirty="0">
                <a:solidFill>
                  <a:schemeClr val="tx1">
                    <a:lumMod val="50000"/>
                    <a:lumOff val="50000"/>
                  </a:schemeClr>
                </a:solidFill>
              </a:rPr>
              <a:t>	a. Işığın paralel yüzlü ortamlardan geçişi ile ilgili matematiksel 	işlemlere girilmez.</a:t>
            </a:r>
          </a:p>
          <a:p>
            <a:pPr marL="82296" indent="0">
              <a:buNone/>
            </a:pPr>
            <a:r>
              <a:rPr lang="tr-TR" sz="1800" dirty="0"/>
              <a:t>10.4.6.4. Farklı ortamda bulunan bir cismin görünür uzaklığını etkileyen sebepleri analiz eder.</a:t>
            </a:r>
          </a:p>
          <a:p>
            <a:pPr marL="82296" indent="0">
              <a:buNone/>
            </a:pPr>
            <a:r>
              <a:rPr lang="tr-TR" sz="1800" dirty="0"/>
              <a:t>	</a:t>
            </a:r>
            <a:r>
              <a:rPr lang="tr-TR" sz="1800" dirty="0">
                <a:solidFill>
                  <a:schemeClr val="tx1">
                    <a:lumMod val="50000"/>
                    <a:lumOff val="50000"/>
                  </a:schemeClr>
                </a:solidFill>
              </a:rPr>
              <a:t>a. Öğrencilerin deney yaparak ışığın izlediği yolu çizmelerine ve 	günlük hayatta gözlemlenen olaylarla ilişki kurmalarına fırsat 	verilir.</a:t>
            </a:r>
          </a:p>
          <a:p>
            <a:pPr marL="82296" indent="0">
              <a:buNone/>
            </a:pPr>
            <a:r>
              <a:rPr lang="tr-TR" sz="1800" dirty="0">
                <a:solidFill>
                  <a:schemeClr val="tx1">
                    <a:lumMod val="50000"/>
                    <a:lumOff val="50000"/>
                  </a:schemeClr>
                </a:solidFill>
              </a:rPr>
              <a:t>	b. Görünür uzaklıkla ilgili matematiksel 	işlemlere girilmez.</a:t>
            </a:r>
          </a:p>
          <a:p>
            <a:pPr marL="82296" indent="0">
              <a:buNone/>
            </a:pPr>
            <a:endParaRPr lang="tr-T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4000" dirty="0"/>
              <a:t>Güneş batarken neden elips görünür?</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2">
                    <a:lumMod val="50000"/>
                  </a:schemeClr>
                </a:solidFill>
              </a:rPr>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8" name="Picture 1" descr="C:\Users\Dilber\Desktop\güneş.jpg"/>
          <p:cNvPicPr>
            <a:picLocks noGrp="1" noChangeAspect="1" noChangeArrowheads="1"/>
          </p:cNvPicPr>
          <p:nvPr>
            <p:ph idx="1"/>
          </p:nvPr>
        </p:nvPicPr>
        <p:blipFill rotWithShape="1">
          <a:blip r:embed="rId2" cstate="print"/>
          <a:srcRect t="31139"/>
          <a:stretch/>
        </p:blipFill>
        <p:spPr bwMode="auto">
          <a:xfrm>
            <a:off x="1990187" y="1835696"/>
            <a:ext cx="3764517" cy="1728192"/>
          </a:xfrm>
          <a:prstGeom prst="rect">
            <a:avLst/>
          </a:prstGeom>
          <a:noFill/>
        </p:spPr>
      </p:pic>
      <p:sp>
        <p:nvSpPr>
          <p:cNvPr id="9" name="Content Placeholder 2"/>
          <p:cNvSpPr txBox="1">
            <a:spLocks/>
          </p:cNvSpPr>
          <p:nvPr/>
        </p:nvSpPr>
        <p:spPr>
          <a:xfrm>
            <a:off x="1979712" y="3669060"/>
            <a:ext cx="3965844" cy="2160240"/>
          </a:xfrm>
          <a:prstGeom prst="rect">
            <a:avLst/>
          </a:prstGeom>
        </p:spPr>
        <p:txBody>
          <a:bodyPr>
            <a:normAutofit fontScale="5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tr-TR" dirty="0"/>
              <a:t>Güneş ışınları atmosferden geçerken kırılır. Güneşin üst kısmından gelen ışınlar alt kısımdan gelenlere oranla atmosferde daha az yol alırlar. Daha çok yol alan, atmosferde daha fazla hareket eder ve daha fazla kırılmaya uğrar. Bu sebeple, bu  kısmı daha yukarda görürüz. Bu yüzden güneş batarken elips biçiminde görünür.</a:t>
            </a:r>
          </a:p>
        </p:txBody>
      </p:sp>
      <p:pic>
        <p:nvPicPr>
          <p:cNvPr id="6" name="Picture 2" descr="C:\Users\Dilber\AppData\Local\Microsoft\Windows\Temporary Internet Files\Content.IE5\GG83RREV\question_mark[1].png"/>
          <p:cNvPicPr>
            <a:picLocks noChangeAspect="1" noChangeArrowheads="1"/>
          </p:cNvPicPr>
          <p:nvPr/>
        </p:nvPicPr>
        <p:blipFill>
          <a:blip r:embed="rId3"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val="274525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Günlük hayattan örnekler</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2">
                    <a:lumMod val="50000"/>
                  </a:schemeClr>
                </a:solidFill>
              </a:rPr>
              <a:t>Günlük Hayattan Örnekler</a:t>
            </a:r>
          </a:p>
          <a:p>
            <a:r>
              <a:rPr lang="tr-TR" dirty="0"/>
              <a:t>Fotoğrafta Görünenler Yıldız mı?</a:t>
            </a:r>
          </a:p>
          <a:p>
            <a:r>
              <a:rPr lang="tr-TR" dirty="0"/>
              <a:t>Günün Özeti</a:t>
            </a:r>
          </a:p>
          <a:p>
            <a:r>
              <a:rPr lang="tr-TR" dirty="0"/>
              <a:t>Soru Çözümü</a:t>
            </a:r>
          </a:p>
        </p:txBody>
      </p:sp>
      <p:pic>
        <p:nvPicPr>
          <p:cNvPr id="11" name="Picture 3" descr="C:\Users\Dilber\Desktop\havuz.jpg"/>
          <p:cNvPicPr>
            <a:picLocks noChangeAspect="1" noChangeArrowheads="1"/>
          </p:cNvPicPr>
          <p:nvPr/>
        </p:nvPicPr>
        <p:blipFill rotWithShape="1">
          <a:blip r:embed="rId3" cstate="print"/>
          <a:srcRect b="7642"/>
          <a:stretch/>
        </p:blipFill>
        <p:spPr bwMode="auto">
          <a:xfrm>
            <a:off x="1311284" y="1781765"/>
            <a:ext cx="1846435" cy="2562686"/>
          </a:xfrm>
          <a:prstGeom prst="rect">
            <a:avLst/>
          </a:prstGeom>
          <a:noFill/>
        </p:spPr>
      </p:pic>
      <p:pic>
        <p:nvPicPr>
          <p:cNvPr id="12" name="Picture 2" descr="https://s-media-cache-ak0.pinimg.com/originals/59/38/1b/59381b8b53aeb630c3c8ad74212933c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9875" y="1957880"/>
            <a:ext cx="2952835" cy="2292649"/>
          </a:xfrm>
          <a:prstGeom prst="rect">
            <a:avLst/>
          </a:prstGeom>
          <a:noFill/>
          <a:extLst>
            <a:ext uri="{909E8E84-426E-40DD-AFC4-6F175D3DCCD1}">
              <a14:hiddenFill xmlns:a14="http://schemas.microsoft.com/office/drawing/2010/main">
                <a:solidFill>
                  <a:srgbClr val="FFFFFF"/>
                </a:solidFill>
              </a14:hiddenFill>
            </a:ext>
          </a:extLst>
        </p:spPr>
      </p:pic>
      <p:pic>
        <p:nvPicPr>
          <p:cNvPr id="6" name="İçerik Yer Tutucusu 5">
            <a:extLst>
              <a:ext uri="{FF2B5EF4-FFF2-40B4-BE49-F238E27FC236}">
                <a16:creationId xmlns:a16="http://schemas.microsoft.com/office/drawing/2014/main" id="{7738F1FB-62CD-40C5-B483-C3D038E42F56}"/>
              </a:ext>
            </a:extLst>
          </p:cNvPr>
          <p:cNvPicPr>
            <a:picLocks noGrp="1" noChangeAspect="1"/>
          </p:cNvPicPr>
          <p:nvPr>
            <p:ph idx="1"/>
          </p:nvPr>
        </p:nvPicPr>
        <p:blipFill>
          <a:blip r:embed="rId5"/>
          <a:stretch>
            <a:fillRect/>
          </a:stretch>
        </p:blipFill>
        <p:spPr>
          <a:xfrm>
            <a:off x="2026723" y="4708578"/>
            <a:ext cx="3648075" cy="1247775"/>
          </a:xfrm>
          <a:prstGeom prst="rect">
            <a:avLst/>
          </a:prstGeom>
        </p:spPr>
      </p:pic>
    </p:spTree>
    <p:extLst>
      <p:ext uri="{BB962C8B-B14F-4D97-AF65-F5344CB8AC3E}">
        <p14:creationId xmlns:p14="http://schemas.microsoft.com/office/powerpoint/2010/main" val="39912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Fotoğrafta Görülenlerin Hepsi Yıldız mı? </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2">
                    <a:lumMod val="50000"/>
                  </a:schemeClr>
                </a:solidFill>
              </a:rPr>
              <a:t>Fotoğrafta Görünenler Yıldız mı?</a:t>
            </a:r>
          </a:p>
          <a:p>
            <a:r>
              <a:rPr lang="tr-TR" dirty="0"/>
              <a:t>Günün Özeti</a:t>
            </a:r>
          </a:p>
          <a:p>
            <a:r>
              <a:rPr lang="tr-TR" dirty="0"/>
              <a:t>Soru Çözümü</a:t>
            </a:r>
          </a:p>
        </p:txBody>
      </p:sp>
      <p:pic>
        <p:nvPicPr>
          <p:cNvPr id="9" name="Picture 2" descr="C:\Users\Dilber\Desktop\yıldızlar.jpg"/>
          <p:cNvPicPr>
            <a:picLocks noChangeAspect="1" noChangeArrowheads="1"/>
          </p:cNvPicPr>
          <p:nvPr/>
        </p:nvPicPr>
        <p:blipFill>
          <a:blip r:embed="rId3" cstate="print"/>
          <a:srcRect/>
          <a:stretch>
            <a:fillRect/>
          </a:stretch>
        </p:blipFill>
        <p:spPr bwMode="auto">
          <a:xfrm>
            <a:off x="1663552" y="1447800"/>
            <a:ext cx="4596569" cy="3133328"/>
          </a:xfrm>
          <a:prstGeom prst="rect">
            <a:avLst/>
          </a:prstGeom>
          <a:noFill/>
        </p:spPr>
      </p:pic>
      <p:sp>
        <p:nvSpPr>
          <p:cNvPr id="3" name="TextBox 2"/>
          <p:cNvSpPr txBox="1"/>
          <p:nvPr/>
        </p:nvSpPr>
        <p:spPr>
          <a:xfrm>
            <a:off x="1663552" y="4725144"/>
            <a:ext cx="4596569" cy="1477328"/>
          </a:xfrm>
          <a:prstGeom prst="rect">
            <a:avLst/>
          </a:prstGeom>
          <a:noFill/>
        </p:spPr>
        <p:txBody>
          <a:bodyPr wrap="square" rtlCol="0">
            <a:spAutoFit/>
          </a:bodyPr>
          <a:lstStyle/>
          <a:p>
            <a:r>
              <a:rPr lang="tr-TR" dirty="0"/>
              <a:t>Peki nasıl ayırt ederiz?</a:t>
            </a:r>
          </a:p>
          <a:p>
            <a:endParaRPr lang="tr-TR" dirty="0"/>
          </a:p>
          <a:p>
            <a:r>
              <a:rPr lang="tr-TR" dirty="0"/>
              <a:t>Yıldızlar neden göz kırpar?</a:t>
            </a:r>
          </a:p>
          <a:p>
            <a:endParaRPr lang="tr-TR" dirty="0"/>
          </a:p>
          <a:p>
            <a:endParaRPr lang="tr-TR" dirty="0"/>
          </a:p>
        </p:txBody>
      </p:sp>
    </p:spTree>
    <p:extLst>
      <p:ext uri="{BB962C8B-B14F-4D97-AF65-F5344CB8AC3E}">
        <p14:creationId xmlns:p14="http://schemas.microsoft.com/office/powerpoint/2010/main" val="8376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Fotoğrafta Görülenlerin Hepsi Yıldız mı?: Yıldızlar neden göz kırpar?</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2">
                    <a:lumMod val="50000"/>
                  </a:schemeClr>
                </a:solidFill>
              </a:rPr>
              <a:t>Fotoğrafta Görünenler Yıldız mı?</a:t>
            </a:r>
          </a:p>
          <a:p>
            <a:r>
              <a:rPr lang="tr-TR" dirty="0"/>
              <a:t>Günün Özeti</a:t>
            </a:r>
          </a:p>
          <a:p>
            <a:r>
              <a:rPr lang="tr-TR" dirty="0"/>
              <a:t>Soru Çözümü</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640" y="1417638"/>
            <a:ext cx="2276475" cy="19335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1427943"/>
            <a:ext cx="2574369" cy="1923270"/>
          </a:xfrm>
          <a:prstGeom prst="rect">
            <a:avLst/>
          </a:prstGeom>
        </p:spPr>
      </p:pic>
      <p:sp>
        <p:nvSpPr>
          <p:cNvPr id="8" name="Content Placeholder 2"/>
          <p:cNvSpPr txBox="1">
            <a:spLocks/>
          </p:cNvSpPr>
          <p:nvPr/>
        </p:nvSpPr>
        <p:spPr>
          <a:xfrm>
            <a:off x="1187623" y="3695312"/>
            <a:ext cx="2420491" cy="2557264"/>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tr-TR" sz="2000" dirty="0"/>
              <a:t>Atmosfer hareketli bir ortamdır ve bir çok paralel katmandan oluşmuş gibidir. Yıldızdan çıkan ışınlar kırılarak farklı yollar izlerler. Gözümüze aynı anda ve aynı açıyla ulaşmazlar. Sonuç olarak yıldızlar yanıp sönüyormuş gibi bir görüntü oluşturur. </a:t>
            </a:r>
          </a:p>
          <a:p>
            <a:pPr marL="82296" indent="0">
              <a:buFont typeface="Wingdings 2"/>
              <a:buNone/>
            </a:pPr>
            <a:endParaRPr lang="tr-TR" sz="2000" dirty="0"/>
          </a:p>
        </p:txBody>
      </p:sp>
      <p:sp>
        <p:nvSpPr>
          <p:cNvPr id="10" name="Content Placeholder 2"/>
          <p:cNvSpPr txBox="1">
            <a:spLocks/>
          </p:cNvSpPr>
          <p:nvPr/>
        </p:nvSpPr>
        <p:spPr>
          <a:xfrm>
            <a:off x="3804919" y="3327161"/>
            <a:ext cx="2347078" cy="2982159"/>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endParaRPr lang="tr-TR" sz="2000" dirty="0"/>
          </a:p>
          <a:p>
            <a:pPr marL="82296" indent="0">
              <a:buFont typeface="Wingdings 2"/>
              <a:buNone/>
            </a:pPr>
            <a:r>
              <a:rPr lang="tr-TR" sz="1700" dirty="0"/>
              <a:t>Yatay hizamızdaki yıldızlardan gelen ışınlar atmosferde daha fazla kırılacağından daha fazla göz kırpar görüntüsü oluşturur.</a:t>
            </a:r>
          </a:p>
        </p:txBody>
      </p:sp>
    </p:spTree>
    <p:extLst>
      <p:ext uri="{BB962C8B-B14F-4D97-AF65-F5344CB8AC3E}">
        <p14:creationId xmlns:p14="http://schemas.microsoft.com/office/powerpoint/2010/main" val="337813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Fotoğrafta Görülenlerin Hepsi Yıldız mı?: Gezegenler göz kırpar mı?</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2">
                    <a:lumMod val="50000"/>
                  </a:schemeClr>
                </a:solidFill>
              </a:rPr>
              <a:t>Fotoğrafta Görünenler Yıldız mı?</a:t>
            </a:r>
          </a:p>
          <a:p>
            <a:r>
              <a:rPr lang="tr-TR" dirty="0"/>
              <a:t>Günün Özeti</a:t>
            </a:r>
          </a:p>
          <a:p>
            <a:r>
              <a:rPr lang="tr-TR" dirty="0"/>
              <a:t>Soru Çözümü</a:t>
            </a:r>
          </a:p>
        </p:txBody>
      </p:sp>
      <p:pic>
        <p:nvPicPr>
          <p:cNvPr id="9" name="Picture 2" descr="https://scontent-fra3-1.xx.fbcdn.net/v/t1.0-9/10003545_10152127037769232_1563469345_n.jpg?oh=42278e443771aa76a6d9eefa369d5615&amp;oe=57A2663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26" t="27273" r="31756" b="27825"/>
          <a:stretch/>
        </p:blipFill>
        <p:spPr bwMode="auto">
          <a:xfrm>
            <a:off x="1435608" y="1484784"/>
            <a:ext cx="144016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scontent-fra3-1.xx.fbcdn.net/v/t1.0-9/309088_10150386251709232_1846313477_n.jpg?oh=4215e790ac21a0f85e2fc19e064b2326&amp;oe=57DF2EE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00" t="11896" r="12998" b="19102"/>
          <a:stretch/>
        </p:blipFill>
        <p:spPr bwMode="auto">
          <a:xfrm>
            <a:off x="2998242" y="1484784"/>
            <a:ext cx="165618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scontent-fra3-1.xx.fbcdn.net/v/t1.0-9/180967_10150095148359232_5639472_n.jpg?oh=427e72609b98296d4942437653370996&amp;oe=57A2CE1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34" t="32558" r="25295" b="30232"/>
          <a:stretch/>
        </p:blipFill>
        <p:spPr bwMode="auto">
          <a:xfrm>
            <a:off x="4737542" y="1484784"/>
            <a:ext cx="1584176" cy="115212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1435608" y="3140968"/>
            <a:ext cx="4720568" cy="3168352"/>
          </a:xfrm>
        </p:spPr>
        <p:txBody>
          <a:bodyPr>
            <a:normAutofit lnSpcReduction="10000"/>
          </a:bodyPr>
          <a:lstStyle/>
          <a:p>
            <a:pPr marL="82296" indent="0">
              <a:buNone/>
            </a:pPr>
            <a:r>
              <a:rPr lang="tr-TR" dirty="0"/>
              <a:t>Evet, ama gezegenler yıldızlara oranla dünyaya çok yakın olduğundan onları noktasal ışık kaynağı gibi algılayamayız, bu yüzden kırpmalarını farketmeyiz. </a:t>
            </a:r>
          </a:p>
        </p:txBody>
      </p:sp>
      <p:pic>
        <p:nvPicPr>
          <p:cNvPr id="8" name="Picture 2" descr="C:\Users\Dilber\AppData\Local\Microsoft\Windows\Temporary Internet Files\Content.IE5\GG83RREV\question_mark[1].png"/>
          <p:cNvPicPr>
            <a:picLocks noChangeAspect="1" noChangeArrowheads="1"/>
          </p:cNvPicPr>
          <p:nvPr/>
        </p:nvPicPr>
        <p:blipFill>
          <a:blip r:embed="rId6"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val="46222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Günün Özeti</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2">
                    <a:lumMod val="50000"/>
                  </a:schemeClr>
                </a:solidFill>
              </a:rPr>
              <a:t>Günün Özeti</a:t>
            </a:r>
          </a:p>
          <a:p>
            <a:r>
              <a:rPr lang="tr-TR" dirty="0"/>
              <a:t>Soru Çözümü</a:t>
            </a:r>
          </a:p>
        </p:txBody>
      </p:sp>
      <p:pic>
        <p:nvPicPr>
          <p:cNvPr id="3" name="Resim 2">
            <a:extLst>
              <a:ext uri="{FF2B5EF4-FFF2-40B4-BE49-F238E27FC236}">
                <a16:creationId xmlns:a16="http://schemas.microsoft.com/office/drawing/2014/main" id="{61B05755-FDF8-4F3C-8699-C8DDAD827F05}"/>
              </a:ext>
            </a:extLst>
          </p:cNvPr>
          <p:cNvPicPr>
            <a:picLocks noChangeAspect="1"/>
          </p:cNvPicPr>
          <p:nvPr/>
        </p:nvPicPr>
        <p:blipFill>
          <a:blip r:embed="rId3"/>
          <a:stretch>
            <a:fillRect/>
          </a:stretch>
        </p:blipFill>
        <p:spPr>
          <a:xfrm>
            <a:off x="1419493" y="1317231"/>
            <a:ext cx="1446862" cy="1224135"/>
          </a:xfrm>
          <a:prstGeom prst="rect">
            <a:avLst/>
          </a:prstGeom>
        </p:spPr>
      </p:pic>
      <p:pic>
        <p:nvPicPr>
          <p:cNvPr id="4" name="Resim 3">
            <a:extLst>
              <a:ext uri="{FF2B5EF4-FFF2-40B4-BE49-F238E27FC236}">
                <a16:creationId xmlns:a16="http://schemas.microsoft.com/office/drawing/2014/main" id="{92647936-5EF6-4CCC-950F-75BD204078D2}"/>
              </a:ext>
            </a:extLst>
          </p:cNvPr>
          <p:cNvPicPr>
            <a:picLocks noChangeAspect="1"/>
          </p:cNvPicPr>
          <p:nvPr/>
        </p:nvPicPr>
        <p:blipFill rotWithShape="1">
          <a:blip r:embed="rId4"/>
          <a:srcRect l="45274" t="26189" r="36613" b="50000"/>
          <a:stretch/>
        </p:blipFill>
        <p:spPr>
          <a:xfrm>
            <a:off x="2850239" y="1268450"/>
            <a:ext cx="1858447" cy="1373635"/>
          </a:xfrm>
          <a:prstGeom prst="rect">
            <a:avLst/>
          </a:prstGeom>
        </p:spPr>
      </p:pic>
      <p:pic>
        <p:nvPicPr>
          <p:cNvPr id="6" name="Resim 5">
            <a:extLst>
              <a:ext uri="{FF2B5EF4-FFF2-40B4-BE49-F238E27FC236}">
                <a16:creationId xmlns:a16="http://schemas.microsoft.com/office/drawing/2014/main" id="{463349DC-547E-4E34-AF3D-44D13A53CD2D}"/>
              </a:ext>
            </a:extLst>
          </p:cNvPr>
          <p:cNvPicPr>
            <a:picLocks noChangeAspect="1"/>
          </p:cNvPicPr>
          <p:nvPr/>
        </p:nvPicPr>
        <p:blipFill rotWithShape="1">
          <a:blip r:embed="rId5"/>
          <a:srcRect l="40462" t="30194" r="51575" b="57003"/>
          <a:stretch/>
        </p:blipFill>
        <p:spPr>
          <a:xfrm>
            <a:off x="4975999" y="5267567"/>
            <a:ext cx="1324193" cy="1196964"/>
          </a:xfrm>
          <a:prstGeom prst="rect">
            <a:avLst/>
          </a:prstGeom>
        </p:spPr>
      </p:pic>
      <p:pic>
        <p:nvPicPr>
          <p:cNvPr id="7" name="Resim 6">
            <a:extLst>
              <a:ext uri="{FF2B5EF4-FFF2-40B4-BE49-F238E27FC236}">
                <a16:creationId xmlns:a16="http://schemas.microsoft.com/office/drawing/2014/main" id="{01EA17FB-98A4-4063-BABC-29A692414F22}"/>
              </a:ext>
            </a:extLst>
          </p:cNvPr>
          <p:cNvPicPr>
            <a:picLocks noChangeAspect="1"/>
          </p:cNvPicPr>
          <p:nvPr/>
        </p:nvPicPr>
        <p:blipFill>
          <a:blip r:embed="rId6"/>
          <a:stretch>
            <a:fillRect/>
          </a:stretch>
        </p:blipFill>
        <p:spPr>
          <a:xfrm>
            <a:off x="3463194" y="5269751"/>
            <a:ext cx="1409615" cy="1194780"/>
          </a:xfrm>
          <a:prstGeom prst="rect">
            <a:avLst/>
          </a:prstGeom>
        </p:spPr>
      </p:pic>
      <p:pic>
        <p:nvPicPr>
          <p:cNvPr id="8" name="Resim 7">
            <a:extLst>
              <a:ext uri="{FF2B5EF4-FFF2-40B4-BE49-F238E27FC236}">
                <a16:creationId xmlns:a16="http://schemas.microsoft.com/office/drawing/2014/main" id="{BAAB6574-6CF5-455F-B1B6-67CC73EDA923}"/>
              </a:ext>
            </a:extLst>
          </p:cNvPr>
          <p:cNvPicPr>
            <a:picLocks noChangeAspect="1"/>
          </p:cNvPicPr>
          <p:nvPr/>
        </p:nvPicPr>
        <p:blipFill>
          <a:blip r:embed="rId7"/>
          <a:stretch>
            <a:fillRect/>
          </a:stretch>
        </p:blipFill>
        <p:spPr>
          <a:xfrm>
            <a:off x="1149495" y="2877792"/>
            <a:ext cx="1803531" cy="1703335"/>
          </a:xfrm>
          <a:prstGeom prst="rect">
            <a:avLst/>
          </a:prstGeom>
        </p:spPr>
      </p:pic>
      <p:pic>
        <p:nvPicPr>
          <p:cNvPr id="9" name="Resim 8">
            <a:extLst>
              <a:ext uri="{FF2B5EF4-FFF2-40B4-BE49-F238E27FC236}">
                <a16:creationId xmlns:a16="http://schemas.microsoft.com/office/drawing/2014/main" id="{12065DCE-3F4E-4353-ACF3-3195D00F65DE}"/>
              </a:ext>
            </a:extLst>
          </p:cNvPr>
          <p:cNvPicPr>
            <a:picLocks noChangeAspect="1"/>
          </p:cNvPicPr>
          <p:nvPr/>
        </p:nvPicPr>
        <p:blipFill>
          <a:blip r:embed="rId8"/>
          <a:stretch>
            <a:fillRect/>
          </a:stretch>
        </p:blipFill>
        <p:spPr>
          <a:xfrm>
            <a:off x="2850239" y="2948274"/>
            <a:ext cx="1858447" cy="1714056"/>
          </a:xfrm>
          <a:prstGeom prst="rect">
            <a:avLst/>
          </a:prstGeom>
        </p:spPr>
      </p:pic>
      <p:pic>
        <p:nvPicPr>
          <p:cNvPr id="11" name="Resim 10">
            <a:extLst>
              <a:ext uri="{FF2B5EF4-FFF2-40B4-BE49-F238E27FC236}">
                <a16:creationId xmlns:a16="http://schemas.microsoft.com/office/drawing/2014/main" id="{A6E1436F-F185-40AA-B52C-DE759F7610C3}"/>
              </a:ext>
            </a:extLst>
          </p:cNvPr>
          <p:cNvPicPr>
            <a:picLocks noChangeAspect="1"/>
          </p:cNvPicPr>
          <p:nvPr/>
        </p:nvPicPr>
        <p:blipFill>
          <a:blip r:embed="rId9"/>
          <a:stretch>
            <a:fillRect/>
          </a:stretch>
        </p:blipFill>
        <p:spPr>
          <a:xfrm>
            <a:off x="4708686" y="2954455"/>
            <a:ext cx="1665312" cy="1707875"/>
          </a:xfrm>
          <a:prstGeom prst="rect">
            <a:avLst/>
          </a:prstGeom>
        </p:spPr>
      </p:pic>
      <p:pic>
        <p:nvPicPr>
          <p:cNvPr id="12" name="Resim 11">
            <a:extLst>
              <a:ext uri="{FF2B5EF4-FFF2-40B4-BE49-F238E27FC236}">
                <a16:creationId xmlns:a16="http://schemas.microsoft.com/office/drawing/2014/main" id="{7F7E0507-E9F5-4002-A9BB-DFA8AFB10AA2}"/>
              </a:ext>
            </a:extLst>
          </p:cNvPr>
          <p:cNvPicPr>
            <a:picLocks noChangeAspect="1"/>
          </p:cNvPicPr>
          <p:nvPr/>
        </p:nvPicPr>
        <p:blipFill>
          <a:blip r:embed="rId10"/>
          <a:stretch>
            <a:fillRect/>
          </a:stretch>
        </p:blipFill>
        <p:spPr>
          <a:xfrm>
            <a:off x="4732481" y="1425302"/>
            <a:ext cx="1599551" cy="1067594"/>
          </a:xfrm>
          <a:prstGeom prst="rect">
            <a:avLst/>
          </a:prstGeom>
        </p:spPr>
      </p:pic>
      <p:pic>
        <p:nvPicPr>
          <p:cNvPr id="15" name="Resim 14">
            <a:extLst>
              <a:ext uri="{FF2B5EF4-FFF2-40B4-BE49-F238E27FC236}">
                <a16:creationId xmlns:a16="http://schemas.microsoft.com/office/drawing/2014/main" id="{432EE31C-ACE8-469E-AE7F-BB4EA1730E20}"/>
              </a:ext>
            </a:extLst>
          </p:cNvPr>
          <p:cNvPicPr>
            <a:picLocks noChangeAspect="1"/>
          </p:cNvPicPr>
          <p:nvPr/>
        </p:nvPicPr>
        <p:blipFill rotWithShape="1">
          <a:blip r:embed="rId11"/>
          <a:srcRect l="23318" t="22648" r="35825" b="11025"/>
          <a:stretch/>
        </p:blipFill>
        <p:spPr>
          <a:xfrm>
            <a:off x="1066536" y="4772745"/>
            <a:ext cx="2164911" cy="1975925"/>
          </a:xfrm>
          <a:prstGeom prst="rect">
            <a:avLst/>
          </a:prstGeom>
        </p:spPr>
      </p:pic>
    </p:spTree>
    <p:extLst>
      <p:ext uri="{BB962C8B-B14F-4D97-AF65-F5344CB8AC3E}">
        <p14:creationId xmlns:p14="http://schemas.microsoft.com/office/powerpoint/2010/main" val="4223697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6" name="Content Placeholder 3"/>
          <p:cNvPicPr>
            <a:picLocks noGrp="1" noChangeAspect="1"/>
          </p:cNvPicPr>
          <p:nvPr>
            <p:ph idx="1"/>
          </p:nvPr>
        </p:nvPicPr>
        <p:blipFill>
          <a:blip r:embed="rId3" cstate="print"/>
          <a:stretch>
            <a:fillRect/>
          </a:stretch>
        </p:blipFill>
        <p:spPr>
          <a:xfrm>
            <a:off x="1872126" y="1302188"/>
            <a:ext cx="4428066" cy="4800600"/>
          </a:xfrm>
          <a:prstGeom prst="rect">
            <a:avLst/>
          </a:prstGeom>
        </p:spPr>
      </p:pic>
      <p:sp>
        <p:nvSpPr>
          <p:cNvPr id="7" name="Oval 6"/>
          <p:cNvSpPr/>
          <p:nvPr/>
        </p:nvSpPr>
        <p:spPr>
          <a:xfrm>
            <a:off x="3995936" y="4941168"/>
            <a:ext cx="1575766"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007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8" name="Content Placeholder 3"/>
          <p:cNvPicPr>
            <a:picLocks noChangeAspect="1"/>
          </p:cNvPicPr>
          <p:nvPr/>
        </p:nvPicPr>
        <p:blipFill>
          <a:blip r:embed="rId3" cstate="print"/>
          <a:stretch>
            <a:fillRect/>
          </a:stretch>
        </p:blipFill>
        <p:spPr>
          <a:xfrm>
            <a:off x="1691680" y="1412776"/>
            <a:ext cx="4427496" cy="4800600"/>
          </a:xfrm>
          <a:prstGeom prst="rect">
            <a:avLst/>
          </a:prstGeom>
        </p:spPr>
      </p:pic>
      <p:sp>
        <p:nvSpPr>
          <p:cNvPr id="10" name="Oval 9"/>
          <p:cNvSpPr/>
          <p:nvPr/>
        </p:nvSpPr>
        <p:spPr>
          <a:xfrm>
            <a:off x="2555776" y="5661248"/>
            <a:ext cx="621610"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40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7" name="Content Placeholder 3"/>
          <p:cNvPicPr>
            <a:picLocks noGrp="1" noChangeAspect="1"/>
          </p:cNvPicPr>
          <p:nvPr>
            <p:ph idx="1"/>
          </p:nvPr>
        </p:nvPicPr>
        <p:blipFill>
          <a:blip r:embed="rId3" cstate="print"/>
          <a:stretch>
            <a:fillRect/>
          </a:stretch>
        </p:blipFill>
        <p:spPr>
          <a:xfrm>
            <a:off x="1475656" y="1268760"/>
            <a:ext cx="4044187" cy="4800600"/>
          </a:xfrm>
          <a:prstGeom prst="rect">
            <a:avLst/>
          </a:prstGeom>
        </p:spPr>
      </p:pic>
      <p:sp>
        <p:nvSpPr>
          <p:cNvPr id="8" name="Oval 7"/>
          <p:cNvSpPr/>
          <p:nvPr/>
        </p:nvSpPr>
        <p:spPr>
          <a:xfrm>
            <a:off x="1187624" y="5301208"/>
            <a:ext cx="1495425" cy="308113"/>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585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9" name="Content Placeholder 3"/>
          <p:cNvPicPr>
            <a:picLocks noGrp="1" noChangeAspect="1"/>
          </p:cNvPicPr>
          <p:nvPr>
            <p:ph idx="1"/>
          </p:nvPr>
        </p:nvPicPr>
        <p:blipFill>
          <a:blip r:embed="rId3" cstate="print"/>
          <a:stretch>
            <a:fillRect/>
          </a:stretch>
        </p:blipFill>
        <p:spPr>
          <a:xfrm>
            <a:off x="1331640" y="1370622"/>
            <a:ext cx="3948642" cy="4800600"/>
          </a:xfrm>
          <a:prstGeom prst="rect">
            <a:avLst/>
          </a:prstGeom>
        </p:spPr>
      </p:pic>
      <p:sp>
        <p:nvSpPr>
          <p:cNvPr id="11" name="Oval 10"/>
          <p:cNvSpPr/>
          <p:nvPr/>
        </p:nvSpPr>
        <p:spPr>
          <a:xfrm>
            <a:off x="2372475" y="5661248"/>
            <a:ext cx="1495425"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471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İÇERİK</a:t>
            </a:r>
          </a:p>
        </p:txBody>
      </p:sp>
      <p:sp>
        <p:nvSpPr>
          <p:cNvPr id="3" name="Content Placeholder 2"/>
          <p:cNvSpPr>
            <a:spLocks noGrp="1"/>
          </p:cNvSpPr>
          <p:nvPr>
            <p:ph idx="1"/>
          </p:nvPr>
        </p:nvSpPr>
        <p:spPr/>
        <p:txBody>
          <a:bodyPr>
            <a:normAutofit fontScale="70000" lnSpcReduction="20000"/>
          </a:bodyPr>
          <a:lstStyle/>
          <a:p>
            <a:r>
              <a:rPr lang="tr-TR" dirty="0"/>
              <a:t>Geçen Haftanın Özeti: Kırılma</a:t>
            </a:r>
          </a:p>
          <a:p>
            <a:r>
              <a:rPr lang="tr-TR" dirty="0"/>
              <a:t>Deniz Altı Gözlüğü Neden Net Görmemizi Sağlıyor?</a:t>
            </a:r>
          </a:p>
          <a:p>
            <a:r>
              <a:rPr lang="tr-TR" dirty="0"/>
              <a:t>Aktivite 1: Paralel  Yüzeylerden Kırılma</a:t>
            </a:r>
          </a:p>
          <a:p>
            <a:r>
              <a:rPr lang="tr-TR" dirty="0"/>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t>Soru Çözümü</a:t>
            </a:r>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pic>
        <p:nvPicPr>
          <p:cNvPr id="9" name="Content Placeholder 3"/>
          <p:cNvPicPr>
            <a:picLocks noGrp="1" noChangeAspect="1"/>
          </p:cNvPicPr>
          <p:nvPr>
            <p:ph idx="1"/>
          </p:nvPr>
        </p:nvPicPr>
        <p:blipFill>
          <a:blip r:embed="rId3" cstate="print"/>
          <a:stretch>
            <a:fillRect/>
          </a:stretch>
        </p:blipFill>
        <p:spPr>
          <a:xfrm>
            <a:off x="1561251" y="1332328"/>
            <a:ext cx="4738941" cy="4800600"/>
          </a:xfrm>
          <a:prstGeom prst="rect">
            <a:avLst/>
          </a:prstGeom>
        </p:spPr>
      </p:pic>
      <p:sp>
        <p:nvSpPr>
          <p:cNvPr id="10" name="Oval 9"/>
          <p:cNvSpPr/>
          <p:nvPr/>
        </p:nvSpPr>
        <p:spPr>
          <a:xfrm>
            <a:off x="2483768" y="5589240"/>
            <a:ext cx="814407"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469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6A500C-AE25-4C9A-9789-F36E0111AB89}"/>
              </a:ext>
            </a:extLst>
          </p:cNvPr>
          <p:cNvSpPr>
            <a:spLocks noGrp="1"/>
          </p:cNvSpPr>
          <p:nvPr>
            <p:ph type="title"/>
          </p:nvPr>
        </p:nvSpPr>
        <p:spPr/>
        <p:txBody>
          <a:bodyPr/>
          <a:lstStyle/>
          <a:p>
            <a:endParaRPr lang="en-US"/>
          </a:p>
        </p:txBody>
      </p:sp>
      <p:pic>
        <p:nvPicPr>
          <p:cNvPr id="8" name="İçerik Yer Tutucusu 7">
            <a:extLst>
              <a:ext uri="{FF2B5EF4-FFF2-40B4-BE49-F238E27FC236}">
                <a16:creationId xmlns:a16="http://schemas.microsoft.com/office/drawing/2014/main" id="{FAA48CCD-6B8D-474F-A710-CBBD6A96A864}"/>
              </a:ext>
            </a:extLst>
          </p:cNvPr>
          <p:cNvPicPr>
            <a:picLocks noGrp="1" noChangeAspect="1"/>
          </p:cNvPicPr>
          <p:nvPr>
            <p:ph idx="1"/>
          </p:nvPr>
        </p:nvPicPr>
        <p:blipFill>
          <a:blip r:embed="rId2"/>
          <a:stretch>
            <a:fillRect/>
          </a:stretch>
        </p:blipFill>
        <p:spPr>
          <a:xfrm rot="154902">
            <a:off x="1816696" y="1443534"/>
            <a:ext cx="3950008" cy="4800600"/>
          </a:xfrm>
          <a:prstGeom prst="rect">
            <a:avLst/>
          </a:prstGeom>
        </p:spPr>
      </p:pic>
      <p:sp>
        <p:nvSpPr>
          <p:cNvPr id="4" name="Title 1">
            <a:extLst>
              <a:ext uri="{FF2B5EF4-FFF2-40B4-BE49-F238E27FC236}">
                <a16:creationId xmlns:a16="http://schemas.microsoft.com/office/drawing/2014/main" id="{749E1D1B-85A8-4789-9200-8ACDC06DE33B}"/>
              </a:ext>
            </a:extLst>
          </p:cNvPr>
          <p:cNvSpPr txBox="1">
            <a:spLocks/>
          </p:cNvSpPr>
          <p:nvPr/>
        </p:nvSpPr>
        <p:spPr>
          <a:xfrm>
            <a:off x="1435608" y="27463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tr-TR" sz="3600"/>
              <a:t>Soru Çözümü</a:t>
            </a:r>
            <a:endParaRPr lang="tr-TR" dirty="0"/>
          </a:p>
        </p:txBody>
      </p:sp>
      <p:sp>
        <p:nvSpPr>
          <p:cNvPr id="5" name="Content Placeholder 2">
            <a:extLst>
              <a:ext uri="{FF2B5EF4-FFF2-40B4-BE49-F238E27FC236}">
                <a16:creationId xmlns:a16="http://schemas.microsoft.com/office/drawing/2014/main" id="{34FAB060-D0EF-471B-88E3-F99352301BAE}"/>
              </a:ext>
            </a:extLst>
          </p:cNvPr>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1">
                    <a:lumMod val="65000"/>
                  </a:schemeClr>
                </a:solidFill>
              </a:rPr>
              <a:t>Paralel Yüzeylerden Kırılma</a:t>
            </a:r>
          </a:p>
          <a:p>
            <a:r>
              <a:rPr lang="tr-TR" dirty="0">
                <a:solidFill>
                  <a:schemeClr val="bg1">
                    <a:lumMod val="65000"/>
                  </a:schemeClr>
                </a:solidFill>
              </a:rPr>
              <a:t>Aktivite 2: Paralel Yüzeylerden Kırılma</a:t>
            </a:r>
          </a:p>
          <a:p>
            <a:r>
              <a:rPr lang="tr-TR" dirty="0">
                <a:solidFill>
                  <a:schemeClr val="bg1">
                    <a:lumMod val="65000"/>
                  </a:schemeClr>
                </a:solidFill>
              </a:rPr>
              <a:t>Güneş Batarken Neden Elips Görünür?</a:t>
            </a:r>
          </a:p>
          <a:p>
            <a:r>
              <a:rPr lang="tr-TR" dirty="0">
                <a:solidFill>
                  <a:schemeClr val="bg1">
                    <a:lumMod val="65000"/>
                  </a:schemeClr>
                </a:solidFill>
              </a:rPr>
              <a:t>Aktivite 3: Şeffaf olmayan Bardakta Parayı Görme</a:t>
            </a:r>
          </a:p>
          <a:p>
            <a:r>
              <a:rPr lang="tr-TR" dirty="0">
                <a:solidFill>
                  <a:schemeClr val="bg1">
                    <a:lumMod val="65000"/>
                  </a:schemeClr>
                </a:solidFill>
              </a:rPr>
              <a:t>Aktivite 4: Işınların İzlediği Yolu Çizelim</a:t>
            </a:r>
          </a:p>
          <a:p>
            <a:r>
              <a:rPr lang="tr-TR" dirty="0">
                <a:solidFill>
                  <a:schemeClr val="bg1">
                    <a:lumMod val="65000"/>
                  </a:schemeClr>
                </a:solidFill>
              </a:rPr>
              <a:t>Görünür Uzaklık</a:t>
            </a:r>
          </a:p>
          <a:p>
            <a:r>
              <a:rPr lang="tr-TR" dirty="0">
                <a:solidFill>
                  <a:schemeClr val="bg1">
                    <a:lumMod val="65000"/>
                  </a:schemeClr>
                </a:solidFill>
              </a:rPr>
              <a:t>Günlük Hayattan Örnekler</a:t>
            </a:r>
          </a:p>
          <a:p>
            <a:r>
              <a:rPr lang="tr-TR" dirty="0">
                <a:solidFill>
                  <a:schemeClr val="bg1">
                    <a:lumMod val="65000"/>
                  </a:schemeClr>
                </a:solidFill>
              </a:rPr>
              <a:t>Fotoğrafta Görünenler Yıldız mı?</a:t>
            </a:r>
          </a:p>
          <a:p>
            <a:r>
              <a:rPr lang="tr-TR" dirty="0">
                <a:solidFill>
                  <a:schemeClr val="bg1">
                    <a:lumMod val="65000"/>
                  </a:schemeClr>
                </a:solidFill>
              </a:rPr>
              <a:t>Günün Özeti</a:t>
            </a:r>
          </a:p>
          <a:p>
            <a:r>
              <a:rPr lang="tr-TR" dirty="0">
                <a:solidFill>
                  <a:schemeClr val="bg2">
                    <a:lumMod val="50000"/>
                  </a:schemeClr>
                </a:solidFill>
              </a:rPr>
              <a:t>Soru Çözümü</a:t>
            </a:r>
          </a:p>
        </p:txBody>
      </p:sp>
      <p:sp>
        <p:nvSpPr>
          <p:cNvPr id="7" name="Oval 6">
            <a:extLst>
              <a:ext uri="{FF2B5EF4-FFF2-40B4-BE49-F238E27FC236}">
                <a16:creationId xmlns:a16="http://schemas.microsoft.com/office/drawing/2014/main" id="{DBA310AA-0CEF-47E9-8F2E-BDB1453872F0}"/>
              </a:ext>
            </a:extLst>
          </p:cNvPr>
          <p:cNvSpPr/>
          <p:nvPr/>
        </p:nvSpPr>
        <p:spPr>
          <a:xfrm>
            <a:off x="2483768" y="5500992"/>
            <a:ext cx="814407" cy="480120"/>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3791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92696"/>
            <a:ext cx="7498080" cy="1143000"/>
          </a:xfrm>
        </p:spPr>
        <p:txBody>
          <a:bodyPr/>
          <a:lstStyle/>
          <a:p>
            <a:r>
              <a:rPr lang="tr-TR" dirty="0"/>
              <a:t>Bugün Neler Öğrendik?</a:t>
            </a:r>
          </a:p>
        </p:txBody>
      </p:sp>
      <p:sp>
        <p:nvSpPr>
          <p:cNvPr id="3" name="Content Placeholder 2"/>
          <p:cNvSpPr>
            <a:spLocks noGrp="1"/>
          </p:cNvSpPr>
          <p:nvPr>
            <p:ph idx="1"/>
          </p:nvPr>
        </p:nvSpPr>
        <p:spPr>
          <a:xfrm>
            <a:off x="1435608" y="2348880"/>
            <a:ext cx="7498080" cy="3899520"/>
          </a:xfrm>
        </p:spPr>
        <p:txBody>
          <a:bodyPr>
            <a:normAutofit/>
          </a:bodyPr>
          <a:lstStyle/>
          <a:p>
            <a:pPr marL="82296" indent="0">
              <a:buNone/>
            </a:pPr>
            <a:r>
              <a:rPr lang="tr-TR" sz="1800" dirty="0"/>
              <a:t>10.4.6.3. Işığın paralel yüzlü ortamdan geçerken izlediği yolu çizer ve bağlı olduğu değişkenleri açıklar.</a:t>
            </a:r>
          </a:p>
          <a:p>
            <a:pPr marL="82296" indent="0">
              <a:buNone/>
            </a:pPr>
            <a:r>
              <a:rPr lang="tr-TR" sz="1800" dirty="0">
                <a:solidFill>
                  <a:schemeClr val="tx1">
                    <a:lumMod val="50000"/>
                    <a:lumOff val="50000"/>
                  </a:schemeClr>
                </a:solidFill>
              </a:rPr>
              <a:t>	a. Işığın paralel yüzlü ortamlardan geçişi ile ilgili matematiksel 	işlemlere girilmez.</a:t>
            </a:r>
          </a:p>
          <a:p>
            <a:pPr marL="82296" indent="0">
              <a:buNone/>
            </a:pPr>
            <a:r>
              <a:rPr lang="tr-TR" sz="1800" dirty="0"/>
              <a:t>10.4.6.4. Farklı ortamda bulunan bir cismin görünür uzaklığını etkileyen sebepleri analiz eder.</a:t>
            </a:r>
          </a:p>
          <a:p>
            <a:pPr marL="82296" indent="0">
              <a:buNone/>
            </a:pPr>
            <a:r>
              <a:rPr lang="tr-TR" sz="1800" dirty="0"/>
              <a:t>	</a:t>
            </a:r>
            <a:r>
              <a:rPr lang="tr-TR" sz="1800" dirty="0">
                <a:solidFill>
                  <a:schemeClr val="tx1">
                    <a:lumMod val="50000"/>
                    <a:lumOff val="50000"/>
                  </a:schemeClr>
                </a:solidFill>
              </a:rPr>
              <a:t>a. Öğrencilerin deney yaparak ışığın izlediği yolu çizmelerine ve 	günlük hayatta gözlemlenen olaylarla ilişki kurmalarına fırsat 	verilir.</a:t>
            </a:r>
          </a:p>
          <a:p>
            <a:pPr marL="82296" indent="0">
              <a:buNone/>
            </a:pPr>
            <a:r>
              <a:rPr lang="tr-TR" sz="1800" dirty="0">
                <a:solidFill>
                  <a:schemeClr val="tx1">
                    <a:lumMod val="50000"/>
                    <a:lumOff val="50000"/>
                  </a:schemeClr>
                </a:solidFill>
              </a:rPr>
              <a:t>	b. Görünür uzaklıkla ilgili matematiksel 	işlemlere girilmez.</a:t>
            </a:r>
          </a:p>
          <a:p>
            <a:pPr marL="82296" indent="0">
              <a:buNone/>
            </a:pPr>
            <a:endParaRPr lang="tr-TR" sz="1800" dirty="0"/>
          </a:p>
        </p:txBody>
      </p:sp>
    </p:spTree>
    <p:extLst>
      <p:ext uri="{BB962C8B-B14F-4D97-AF65-F5344CB8AC3E}">
        <p14:creationId xmlns:p14="http://schemas.microsoft.com/office/powerpoint/2010/main" val="419151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016" y="836712"/>
            <a:ext cx="7498080" cy="1143000"/>
          </a:xfrm>
        </p:spPr>
        <p:txBody>
          <a:bodyPr>
            <a:normAutofit/>
          </a:bodyPr>
          <a:lstStyle/>
          <a:p>
            <a:r>
              <a:rPr lang="tr-TR" dirty="0"/>
              <a:t>Gelecek Haftanın Konusu</a:t>
            </a:r>
          </a:p>
        </p:txBody>
      </p:sp>
      <p:sp>
        <p:nvSpPr>
          <p:cNvPr id="3" name="Content Placeholder 2"/>
          <p:cNvSpPr>
            <a:spLocks noGrp="1"/>
          </p:cNvSpPr>
          <p:nvPr>
            <p:ph idx="1"/>
          </p:nvPr>
        </p:nvSpPr>
        <p:spPr>
          <a:xfrm>
            <a:off x="1435608" y="2492896"/>
            <a:ext cx="7498080" cy="2515418"/>
          </a:xfrm>
        </p:spPr>
        <p:txBody>
          <a:bodyPr>
            <a:normAutofit/>
          </a:bodyPr>
          <a:lstStyle/>
          <a:p>
            <a:pPr marL="82296" indent="0">
              <a:buNone/>
            </a:pPr>
            <a:r>
              <a:rPr lang="tr-TR" sz="1700" dirty="0"/>
              <a:t>10.4.7.1. Cisimlerin renkli görülmesinin sebeplerini 	açıklar.</a:t>
            </a:r>
          </a:p>
          <a:p>
            <a:pPr marL="82296" indent="0">
              <a:buNone/>
            </a:pPr>
            <a:r>
              <a:rPr lang="tr-TR" sz="1700" dirty="0"/>
              <a:t>	</a:t>
            </a:r>
            <a:r>
              <a:rPr lang="tr-TR" sz="1700" dirty="0">
                <a:solidFill>
                  <a:schemeClr val="tx1">
                    <a:lumMod val="50000"/>
                    <a:lumOff val="50000"/>
                  </a:schemeClr>
                </a:solidFill>
              </a:rPr>
              <a:t>a. Öğrencilerin ışık ve boya renkleri arasındaki farkları 	karşılaştırmaları sağlanır.</a:t>
            </a:r>
          </a:p>
          <a:p>
            <a:pPr marL="82296" indent="0">
              <a:buNone/>
            </a:pPr>
            <a:r>
              <a:rPr lang="tr-TR" sz="1700" dirty="0">
                <a:solidFill>
                  <a:schemeClr val="tx1">
                    <a:lumMod val="50000"/>
                    <a:lumOff val="50000"/>
                  </a:schemeClr>
                </a:solidFill>
              </a:rPr>
              <a:t>	b. Öğrencilerin deney yaparak veya simülasyonlar kullanarak renkleri ana, 	ara ve tamamlayıcı olarak sınıflandırmaları sağlanır.</a:t>
            </a:r>
          </a:p>
          <a:p>
            <a:pPr marL="82296" indent="0">
              <a:buNone/>
            </a:pPr>
            <a:r>
              <a:rPr lang="tr-TR" sz="1700" dirty="0">
                <a:solidFill>
                  <a:schemeClr val="tx1">
                    <a:lumMod val="50000"/>
                    <a:lumOff val="50000"/>
                  </a:schemeClr>
                </a:solidFill>
              </a:rPr>
              <a:t>	c. Işık renklerinden saf sarı ile karışım sarı arasındaki fark vurgulanır.</a:t>
            </a:r>
          </a:p>
          <a:p>
            <a:pPr marL="82296" indent="0">
              <a:buNone/>
            </a:pPr>
            <a:r>
              <a:rPr lang="tr-TR" sz="1700" dirty="0">
                <a:solidFill>
                  <a:schemeClr val="tx1">
                    <a:lumMod val="50000"/>
                    <a:lumOff val="50000"/>
                  </a:schemeClr>
                </a:solidFill>
              </a:rPr>
              <a:t>	ç. Öğrencilerin beyaz ve farklı renklerdeki ışığın filtreden geçişini ve 	soğurulmasını örneklerle açıklamaları sağlanır.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pPr>
              <a:buNone/>
            </a:pPr>
            <a:endParaRPr lang="tr-TR" dirty="0"/>
          </a:p>
          <a:p>
            <a:pPr>
              <a:buNone/>
            </a:pPr>
            <a:endParaRPr lang="tr-TR" dirty="0"/>
          </a:p>
          <a:p>
            <a:pPr>
              <a:buNone/>
            </a:pPr>
            <a:r>
              <a:rPr lang="tr-TR" b="1" dirty="0">
                <a:solidFill>
                  <a:schemeClr val="bg2">
                    <a:lumMod val="50000"/>
                  </a:schemeClr>
                </a:solidFill>
              </a:rPr>
              <a:t>Haftaya Görüşmek Üzere </a:t>
            </a:r>
            <a:r>
              <a:rPr lang="tr-TR" b="1" dirty="0">
                <a:solidFill>
                  <a:schemeClr val="bg2">
                    <a:lumMod val="50000"/>
                  </a:schemeClr>
                </a:solidFill>
                <a:sym typeface="Wingdings" pitchFamily="2" charset="2"/>
              </a:rPr>
              <a:t> </a:t>
            </a:r>
            <a:endParaRPr lang="tr-TR" b="1" dirty="0">
              <a:solidFill>
                <a:schemeClr val="bg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Geçen Haftanın özeti</a:t>
            </a:r>
          </a:p>
        </p:txBody>
      </p:sp>
      <p:pic>
        <p:nvPicPr>
          <p:cNvPr id="5" name="Picture 2">
            <a:extLst>
              <a:ext uri="{FF2B5EF4-FFF2-40B4-BE49-F238E27FC236}">
                <a16:creationId xmlns:a16="http://schemas.microsoft.com/office/drawing/2014/main" id="{A85CD505-4412-4C34-836B-62325299EA21}"/>
              </a:ext>
            </a:extLst>
          </p:cNvPr>
          <p:cNvPicPr>
            <a:picLocks noChangeAspect="1"/>
          </p:cNvPicPr>
          <p:nvPr/>
        </p:nvPicPr>
        <p:blipFill>
          <a:blip r:embed="rId2"/>
          <a:stretch>
            <a:fillRect/>
          </a:stretch>
        </p:blipFill>
        <p:spPr>
          <a:xfrm>
            <a:off x="4368355" y="1172045"/>
            <a:ext cx="2415079" cy="1769829"/>
          </a:xfrm>
          <a:prstGeom prst="rect">
            <a:avLst/>
          </a:prstGeom>
        </p:spPr>
      </p:pic>
      <p:pic>
        <p:nvPicPr>
          <p:cNvPr id="7" name="Resim 6">
            <a:extLst>
              <a:ext uri="{FF2B5EF4-FFF2-40B4-BE49-F238E27FC236}">
                <a16:creationId xmlns:a16="http://schemas.microsoft.com/office/drawing/2014/main" id="{70431316-56F3-4FCB-A86F-2AAAB877AE75}"/>
              </a:ext>
            </a:extLst>
          </p:cNvPr>
          <p:cNvPicPr>
            <a:picLocks noChangeAspect="1"/>
          </p:cNvPicPr>
          <p:nvPr/>
        </p:nvPicPr>
        <p:blipFill rotWithShape="1">
          <a:blip r:embed="rId3"/>
          <a:srcRect l="20863" t="21215" r="3538" b="21987"/>
          <a:stretch/>
        </p:blipFill>
        <p:spPr>
          <a:xfrm>
            <a:off x="1104617" y="1259240"/>
            <a:ext cx="3240360" cy="1368742"/>
          </a:xfrm>
          <a:prstGeom prst="rect">
            <a:avLst/>
          </a:prstGeom>
        </p:spPr>
      </p:pic>
      <p:pic>
        <p:nvPicPr>
          <p:cNvPr id="8" name="Resim 7">
            <a:extLst>
              <a:ext uri="{FF2B5EF4-FFF2-40B4-BE49-F238E27FC236}">
                <a16:creationId xmlns:a16="http://schemas.microsoft.com/office/drawing/2014/main" id="{F4847579-FB23-4BE3-BD96-DDA1A8F9D948}"/>
              </a:ext>
            </a:extLst>
          </p:cNvPr>
          <p:cNvPicPr>
            <a:picLocks noChangeAspect="1"/>
          </p:cNvPicPr>
          <p:nvPr/>
        </p:nvPicPr>
        <p:blipFill rotWithShape="1">
          <a:blip r:embed="rId4"/>
          <a:srcRect l="20863" t="27589" r="43700" b="31791"/>
          <a:stretch/>
        </p:blipFill>
        <p:spPr>
          <a:xfrm>
            <a:off x="6784696" y="1172045"/>
            <a:ext cx="2108794" cy="1359001"/>
          </a:xfrm>
          <a:prstGeom prst="rect">
            <a:avLst/>
          </a:prstGeom>
        </p:spPr>
      </p:pic>
      <p:pic>
        <p:nvPicPr>
          <p:cNvPr id="9" name="Resim 8">
            <a:extLst>
              <a:ext uri="{FF2B5EF4-FFF2-40B4-BE49-F238E27FC236}">
                <a16:creationId xmlns:a16="http://schemas.microsoft.com/office/drawing/2014/main" id="{AE34E127-9C30-49D5-A386-ECF00F7E7062}"/>
              </a:ext>
            </a:extLst>
          </p:cNvPr>
          <p:cNvPicPr>
            <a:picLocks noChangeAspect="1"/>
          </p:cNvPicPr>
          <p:nvPr/>
        </p:nvPicPr>
        <p:blipFill>
          <a:blip r:embed="rId5"/>
          <a:stretch>
            <a:fillRect/>
          </a:stretch>
        </p:blipFill>
        <p:spPr>
          <a:xfrm>
            <a:off x="1691680" y="2723837"/>
            <a:ext cx="2014344" cy="1732141"/>
          </a:xfrm>
          <a:prstGeom prst="rect">
            <a:avLst/>
          </a:prstGeom>
        </p:spPr>
      </p:pic>
      <p:pic>
        <p:nvPicPr>
          <p:cNvPr id="10" name="Resim 9">
            <a:extLst>
              <a:ext uri="{FF2B5EF4-FFF2-40B4-BE49-F238E27FC236}">
                <a16:creationId xmlns:a16="http://schemas.microsoft.com/office/drawing/2014/main" id="{89339F4D-8D4A-4439-8C53-CBABA7C06D47}"/>
              </a:ext>
            </a:extLst>
          </p:cNvPr>
          <p:cNvPicPr>
            <a:picLocks noChangeAspect="1"/>
          </p:cNvPicPr>
          <p:nvPr/>
        </p:nvPicPr>
        <p:blipFill rotWithShape="1">
          <a:blip r:embed="rId6"/>
          <a:srcRect l="44485" t="33418" r="35040" b="29942"/>
          <a:stretch/>
        </p:blipFill>
        <p:spPr>
          <a:xfrm>
            <a:off x="4357210" y="2832856"/>
            <a:ext cx="1872208" cy="1883674"/>
          </a:xfrm>
          <a:prstGeom prst="rect">
            <a:avLst/>
          </a:prstGeom>
        </p:spPr>
      </p:pic>
      <p:pic>
        <p:nvPicPr>
          <p:cNvPr id="11" name="Resim 10">
            <a:extLst>
              <a:ext uri="{FF2B5EF4-FFF2-40B4-BE49-F238E27FC236}">
                <a16:creationId xmlns:a16="http://schemas.microsoft.com/office/drawing/2014/main" id="{B502B147-E82F-479E-96D0-CE05FE8352BA}"/>
              </a:ext>
            </a:extLst>
          </p:cNvPr>
          <p:cNvPicPr>
            <a:picLocks noChangeAspect="1"/>
          </p:cNvPicPr>
          <p:nvPr/>
        </p:nvPicPr>
        <p:blipFill>
          <a:blip r:embed="rId7"/>
          <a:stretch>
            <a:fillRect/>
          </a:stretch>
        </p:blipFill>
        <p:spPr>
          <a:xfrm>
            <a:off x="6664341" y="2875370"/>
            <a:ext cx="2088101" cy="1732141"/>
          </a:xfrm>
          <a:prstGeom prst="rect">
            <a:avLst/>
          </a:prstGeom>
        </p:spPr>
      </p:pic>
      <p:pic>
        <p:nvPicPr>
          <p:cNvPr id="12" name="Resim 11">
            <a:extLst>
              <a:ext uri="{FF2B5EF4-FFF2-40B4-BE49-F238E27FC236}">
                <a16:creationId xmlns:a16="http://schemas.microsoft.com/office/drawing/2014/main" id="{D8BB935D-85CA-41DE-9044-D8A41ABC82A5}"/>
              </a:ext>
            </a:extLst>
          </p:cNvPr>
          <p:cNvPicPr>
            <a:picLocks noChangeAspect="1"/>
          </p:cNvPicPr>
          <p:nvPr/>
        </p:nvPicPr>
        <p:blipFill rotWithShape="1">
          <a:blip r:embed="rId8"/>
          <a:srcRect l="32675" t="25479" r="26098" b="13905"/>
          <a:stretch/>
        </p:blipFill>
        <p:spPr>
          <a:xfrm>
            <a:off x="1344615" y="4637148"/>
            <a:ext cx="2510295" cy="2075109"/>
          </a:xfrm>
          <a:prstGeom prst="rect">
            <a:avLst/>
          </a:prstGeom>
        </p:spPr>
      </p:pic>
      <p:pic>
        <p:nvPicPr>
          <p:cNvPr id="13" name="Resim 12">
            <a:extLst>
              <a:ext uri="{FF2B5EF4-FFF2-40B4-BE49-F238E27FC236}">
                <a16:creationId xmlns:a16="http://schemas.microsoft.com/office/drawing/2014/main" id="{425054EF-427D-4DE3-B87C-1162574C2E38}"/>
              </a:ext>
            </a:extLst>
          </p:cNvPr>
          <p:cNvPicPr>
            <a:picLocks noChangeAspect="1"/>
          </p:cNvPicPr>
          <p:nvPr/>
        </p:nvPicPr>
        <p:blipFill rotWithShape="1">
          <a:blip r:embed="rId9"/>
          <a:srcRect l="28738" t="26413" r="30987" b="33192"/>
          <a:stretch/>
        </p:blipFill>
        <p:spPr>
          <a:xfrm>
            <a:off x="4025276" y="5166111"/>
            <a:ext cx="2513308" cy="1417251"/>
          </a:xfrm>
          <a:prstGeom prst="rect">
            <a:avLst/>
          </a:prstGeom>
        </p:spPr>
      </p:pic>
      <p:pic>
        <p:nvPicPr>
          <p:cNvPr id="16" name="Resim 15">
            <a:extLst>
              <a:ext uri="{FF2B5EF4-FFF2-40B4-BE49-F238E27FC236}">
                <a16:creationId xmlns:a16="http://schemas.microsoft.com/office/drawing/2014/main" id="{276F35A2-8B0F-41E3-BB72-601A3463EF2A}"/>
              </a:ext>
            </a:extLst>
          </p:cNvPr>
          <p:cNvPicPr>
            <a:picLocks noChangeAspect="1"/>
          </p:cNvPicPr>
          <p:nvPr/>
        </p:nvPicPr>
        <p:blipFill>
          <a:blip r:embed="rId10"/>
          <a:stretch>
            <a:fillRect/>
          </a:stretch>
        </p:blipFill>
        <p:spPr>
          <a:xfrm>
            <a:off x="6644208" y="4886736"/>
            <a:ext cx="2249282" cy="15984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Deniz altı gözlüğü neden net görmemizi sağlıyor?</a:t>
            </a:r>
            <a:br>
              <a:rPr lang="tr-TR" dirty="0"/>
            </a:br>
            <a:endParaRPr lang="tr-TR" dirty="0"/>
          </a:p>
        </p:txBody>
      </p:sp>
      <p:pic>
        <p:nvPicPr>
          <p:cNvPr id="10242" name="Picture 2" descr="http://duygusalsermaye.com/wp-content/uploads/2013/07/2.jpg"/>
          <p:cNvPicPr>
            <a:picLocks noChangeAspect="1" noChangeArrowheads="1"/>
          </p:cNvPicPr>
          <p:nvPr/>
        </p:nvPicPr>
        <p:blipFill>
          <a:blip r:embed="rId2" cstate="print"/>
          <a:srcRect/>
          <a:stretch>
            <a:fillRect/>
          </a:stretch>
        </p:blipFill>
        <p:spPr bwMode="auto">
          <a:xfrm>
            <a:off x="1286336" y="1384172"/>
            <a:ext cx="5109136" cy="4320480"/>
          </a:xfrm>
          <a:prstGeom prst="rect">
            <a:avLst/>
          </a:prstGeom>
          <a:noFill/>
        </p:spPr>
      </p:pic>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2">
                    <a:lumMod val="50000"/>
                  </a:schemeClr>
                </a:solidFill>
              </a:rPr>
              <a:t>Deniz Altı Gözlüğü Neden Net Görmemizi Sağlıyor?</a:t>
            </a:r>
          </a:p>
          <a:p>
            <a:r>
              <a:rPr lang="tr-TR" dirty="0"/>
              <a:t>Aktivite 1: Paralel Yüzeylerden Kırılma</a:t>
            </a:r>
          </a:p>
          <a:p>
            <a:r>
              <a:rPr lang="tr-TR" dirty="0"/>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Aktivite 1: Paralel Yüzeylerden Kırılma</a:t>
            </a:r>
          </a:p>
        </p:txBody>
      </p:sp>
      <p:sp>
        <p:nvSpPr>
          <p:cNvPr id="3" name="Content Placeholder 2"/>
          <p:cNvSpPr>
            <a:spLocks noGrp="1"/>
          </p:cNvSpPr>
          <p:nvPr>
            <p:ph idx="1"/>
          </p:nvPr>
        </p:nvSpPr>
        <p:spPr>
          <a:xfrm>
            <a:off x="1450671" y="4077072"/>
            <a:ext cx="4648560" cy="2315344"/>
          </a:xfrm>
        </p:spPr>
        <p:txBody>
          <a:bodyPr>
            <a:normAutofit fontScale="32500" lnSpcReduction="20000"/>
          </a:bodyPr>
          <a:lstStyle/>
          <a:p>
            <a:r>
              <a:rPr lang="tr-TR" sz="4300" dirty="0"/>
              <a:t>Peki prizma yerine su koysam ne değişirdi? </a:t>
            </a:r>
          </a:p>
          <a:p>
            <a:pPr lvl="1"/>
            <a:r>
              <a:rPr lang="tr-TR" sz="3700" dirty="0"/>
              <a:t>Kayma pozisyonu daha aşağıya kayar.</a:t>
            </a:r>
          </a:p>
          <a:p>
            <a:pPr lvl="1"/>
            <a:r>
              <a:rPr lang="tr-TR" sz="3700" dirty="0">
                <a:solidFill>
                  <a:schemeClr val="bg2">
                    <a:lumMod val="50000"/>
                  </a:schemeClr>
                </a:solidFill>
              </a:rPr>
              <a:t>Ortamların kırıcılık indeksleri arasında ki fark arttıkça, kayma pozisyonları arasındaki fark artar;  kırıcılık indeksleri arasındaki fark azaldıkça kayma pozisyonları arasında ki fark azalır.</a:t>
            </a:r>
          </a:p>
          <a:p>
            <a:r>
              <a:rPr lang="tr-TR" sz="4300" dirty="0"/>
              <a:t>Peki arada birden fazla ortam olursa ne olur?</a:t>
            </a:r>
          </a:p>
          <a:p>
            <a:pPr lvl="1"/>
            <a:r>
              <a:rPr lang="tr-TR" sz="3700" dirty="0"/>
              <a:t>Ortamların kırılma indekslerine bağlı olarak kayma miktarı değişir. </a:t>
            </a:r>
          </a:p>
          <a:p>
            <a:pPr lvl="1"/>
            <a:r>
              <a:rPr lang="tr-TR" sz="3700" dirty="0"/>
              <a:t>Yön?</a:t>
            </a:r>
          </a:p>
          <a:p>
            <a:pPr lvl="1"/>
            <a:r>
              <a:rPr lang="tr-TR" sz="3700" dirty="0"/>
              <a:t>Doğrultu?</a:t>
            </a:r>
          </a:p>
          <a:p>
            <a:endParaRPr lang="tr-TR" sz="4300" dirty="0"/>
          </a:p>
          <a:p>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2">
                    <a:lumMod val="50000"/>
                  </a:schemeClr>
                </a:solidFill>
              </a:rPr>
              <a:t>Aktivite 1: Paralel Yüzeylerden Kırılma</a:t>
            </a:r>
          </a:p>
          <a:p>
            <a:r>
              <a:rPr lang="tr-TR" dirty="0"/>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6" name="Picture 1"/>
          <p:cNvPicPr>
            <a:picLocks noChangeAspect="1" noChangeArrowheads="1"/>
          </p:cNvPicPr>
          <p:nvPr/>
        </p:nvPicPr>
        <p:blipFill>
          <a:blip r:embed="rId3" cstate="print"/>
          <a:srcRect/>
          <a:stretch>
            <a:fillRect/>
          </a:stretch>
        </p:blipFill>
        <p:spPr bwMode="auto">
          <a:xfrm rot="16200000">
            <a:off x="2283318" y="1285780"/>
            <a:ext cx="2338297" cy="2736305"/>
          </a:xfrm>
          <a:prstGeom prst="rect">
            <a:avLst/>
          </a:prstGeom>
          <a:noFill/>
          <a:ln w="9525">
            <a:noFill/>
            <a:miter lim="800000"/>
            <a:headEnd/>
            <a:tailEnd/>
          </a:ln>
        </p:spPr>
      </p:pic>
    </p:spTree>
    <p:extLst>
      <p:ext uri="{BB962C8B-B14F-4D97-AF65-F5344CB8AC3E}">
        <p14:creationId xmlns:p14="http://schemas.microsoft.com/office/powerpoint/2010/main" val="34203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Aktivite 1: Paralel Yüzeylerden Kırılma</a:t>
            </a:r>
          </a:p>
        </p:txBody>
      </p:sp>
      <p:sp>
        <p:nvSpPr>
          <p:cNvPr id="3" name="Content Placeholder 2"/>
          <p:cNvSpPr>
            <a:spLocks noGrp="1"/>
          </p:cNvSpPr>
          <p:nvPr>
            <p:ph idx="1"/>
          </p:nvPr>
        </p:nvSpPr>
        <p:spPr>
          <a:xfrm>
            <a:off x="1691680" y="1772816"/>
            <a:ext cx="4648560" cy="2315344"/>
          </a:xfrm>
        </p:spPr>
        <p:txBody>
          <a:bodyPr>
            <a:normAutofit/>
          </a:bodyPr>
          <a:lstStyle/>
          <a:p>
            <a:r>
              <a:rPr lang="tr-TR" sz="1800" dirty="0"/>
              <a:t>Peki tam tersini düşünebilir miyiz? (Çok kırıcı-az kırıcı-çok kırıcı)</a:t>
            </a:r>
          </a:p>
          <a:p>
            <a:r>
              <a:rPr lang="tr-TR" sz="1800" dirty="0"/>
              <a:t>Nasıl yapabiliriz?</a:t>
            </a:r>
          </a:p>
          <a:p>
            <a:pPr marL="82296" indent="0">
              <a:buNone/>
            </a:pPr>
            <a:endParaRPr lang="tr-TR" dirty="0"/>
          </a:p>
          <a:p>
            <a:endParaRPr lang="tr-TR" dirty="0"/>
          </a:p>
          <a:p>
            <a:endParaRPr lang="tr-TR" dirty="0"/>
          </a:p>
          <a:p>
            <a:endParaRPr lang="tr-TR" dirty="0"/>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2">
                    <a:lumMod val="50000"/>
                  </a:schemeClr>
                </a:solidFill>
              </a:rPr>
              <a:t>Aktivite 1: Paralel Yüzeylerden Kırılma</a:t>
            </a:r>
          </a:p>
          <a:p>
            <a:r>
              <a:rPr lang="tr-TR" dirty="0"/>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1026" name="Picture 2" descr="C:\Users\Dilber\AppData\Local\Microsoft\Windows\Temporary Internet Files\Content.IE5\GG83RREV\question_mark[1].png"/>
          <p:cNvPicPr>
            <a:picLocks noChangeAspect="1" noChangeArrowheads="1"/>
          </p:cNvPicPr>
          <p:nvPr/>
        </p:nvPicPr>
        <p:blipFill>
          <a:blip r:embed="rId2" cstate="print"/>
          <a:srcRect/>
          <a:stretch>
            <a:fillRect/>
          </a:stretch>
        </p:blipFill>
        <p:spPr bwMode="auto">
          <a:xfrm>
            <a:off x="7308304" y="5475446"/>
            <a:ext cx="1296144" cy="1382554"/>
          </a:xfrm>
          <a:prstGeom prst="rect">
            <a:avLst/>
          </a:prstGeom>
          <a:noFill/>
        </p:spPr>
      </p:pic>
    </p:spTree>
    <p:extLst>
      <p:ext uri="{BB962C8B-B14F-4D97-AF65-F5344CB8AC3E}">
        <p14:creationId xmlns:p14="http://schemas.microsoft.com/office/powerpoint/2010/main" val="11271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Paralel Yüzeylerden Kırılma</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2">
                    <a:lumMod val="50000"/>
                  </a:schemeClr>
                </a:solidFill>
              </a:rPr>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7" name="Picture 1" descr="C:\Users\Dilber\Desktop\kırılma.png"/>
          <p:cNvPicPr>
            <a:picLocks noChangeAspect="1" noChangeArrowheads="1"/>
          </p:cNvPicPr>
          <p:nvPr/>
        </p:nvPicPr>
        <p:blipFill>
          <a:blip r:embed="rId2" cstate="print"/>
          <a:srcRect/>
          <a:stretch>
            <a:fillRect/>
          </a:stretch>
        </p:blipFill>
        <p:spPr bwMode="auto">
          <a:xfrm>
            <a:off x="2483768" y="1155800"/>
            <a:ext cx="2918094" cy="2201192"/>
          </a:xfrm>
          <a:prstGeom prst="rect">
            <a:avLst/>
          </a:prstGeom>
          <a:noFill/>
        </p:spPr>
      </p:pic>
      <p:sp>
        <p:nvSpPr>
          <p:cNvPr id="4" name="TextBox 3"/>
          <p:cNvSpPr txBox="1"/>
          <p:nvPr/>
        </p:nvSpPr>
        <p:spPr>
          <a:xfrm>
            <a:off x="2483768" y="1916832"/>
            <a:ext cx="2880320" cy="648072"/>
          </a:xfrm>
          <a:prstGeom prst="rect">
            <a:avLst/>
          </a:prstGeom>
          <a:solidFill>
            <a:schemeClr val="tx1"/>
          </a:solidFill>
        </p:spPr>
        <p:txBody>
          <a:bodyPr wrap="square" rtlCol="0">
            <a:spAutoFit/>
          </a:bodyPr>
          <a:lstStyle/>
          <a:p>
            <a:endParaRPr lang="tr-TR" dirty="0"/>
          </a:p>
        </p:txBody>
      </p:sp>
      <p:sp>
        <p:nvSpPr>
          <p:cNvPr id="9" name="TextBox 8"/>
          <p:cNvSpPr txBox="1"/>
          <p:nvPr/>
        </p:nvSpPr>
        <p:spPr>
          <a:xfrm>
            <a:off x="2483768" y="2564904"/>
            <a:ext cx="2880320" cy="648072"/>
          </a:xfrm>
          <a:prstGeom prst="rect">
            <a:avLst/>
          </a:prstGeom>
          <a:solidFill>
            <a:schemeClr val="tx1"/>
          </a:solidFill>
        </p:spPr>
        <p:txBody>
          <a:bodyPr wrap="square" rtlCol="0">
            <a:spAutoFit/>
          </a:bodyPr>
          <a:lstStyle/>
          <a:p>
            <a:endParaRPr lang="tr-TR" dirty="0"/>
          </a:p>
        </p:txBody>
      </p:sp>
    </p:spTree>
    <p:extLst>
      <p:ext uri="{BB962C8B-B14F-4D97-AF65-F5344CB8AC3E}">
        <p14:creationId xmlns:p14="http://schemas.microsoft.com/office/powerpoint/2010/main" val="220970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Paralel Yüzeylerden Kırılma</a:t>
            </a:r>
          </a:p>
        </p:txBody>
      </p:sp>
      <p:sp>
        <p:nvSpPr>
          <p:cNvPr id="5" name="Content Placeholder 2"/>
          <p:cNvSpPr txBox="1">
            <a:spLocks/>
          </p:cNvSpPr>
          <p:nvPr/>
        </p:nvSpPr>
        <p:spPr>
          <a:xfrm>
            <a:off x="6300192" y="1268760"/>
            <a:ext cx="2843808" cy="4800600"/>
          </a:xfrm>
          <a:prstGeom prst="rect">
            <a:avLst/>
          </a:prstGeom>
        </p:spPr>
        <p:txBody>
          <a:bodyPr>
            <a:normAutofit fontScale="4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tr-TR" dirty="0">
                <a:solidFill>
                  <a:schemeClr val="bg1">
                    <a:lumMod val="65000"/>
                  </a:schemeClr>
                </a:solidFill>
              </a:rPr>
              <a:t>Geçen Haftanın Özeti: Kırılma</a:t>
            </a:r>
          </a:p>
          <a:p>
            <a:r>
              <a:rPr lang="tr-TR" dirty="0">
                <a:solidFill>
                  <a:schemeClr val="bg1">
                    <a:lumMod val="65000"/>
                  </a:schemeClr>
                </a:solidFill>
              </a:rPr>
              <a:t>Deniz Altı Gözlüğü Neden Net Görmemizi Sağlıyor?</a:t>
            </a:r>
          </a:p>
          <a:p>
            <a:r>
              <a:rPr lang="tr-TR" dirty="0">
                <a:solidFill>
                  <a:schemeClr val="bg1">
                    <a:lumMod val="65000"/>
                  </a:schemeClr>
                </a:solidFill>
              </a:rPr>
              <a:t>Aktivite 1: Paralel Yüzeylerden Kırılma</a:t>
            </a:r>
          </a:p>
          <a:p>
            <a:r>
              <a:rPr lang="tr-TR" dirty="0">
                <a:solidFill>
                  <a:schemeClr val="bg2">
                    <a:lumMod val="50000"/>
                  </a:schemeClr>
                </a:solidFill>
              </a:rPr>
              <a:t>Paralel Yüzeylerden Kırılma</a:t>
            </a:r>
          </a:p>
          <a:p>
            <a:r>
              <a:rPr lang="tr-TR" dirty="0"/>
              <a:t>Aktivite 2: Paralel Yüzeylerden Kırılma</a:t>
            </a:r>
          </a:p>
          <a:p>
            <a:r>
              <a:rPr lang="tr-TR" dirty="0"/>
              <a:t>Güneş Batarken Neden Elips Görünür?</a:t>
            </a:r>
          </a:p>
          <a:p>
            <a:r>
              <a:rPr lang="tr-TR" dirty="0"/>
              <a:t>Aktivite 3: Şeffaf olmayan Bardakta Parayı Görme</a:t>
            </a:r>
          </a:p>
          <a:p>
            <a:r>
              <a:rPr lang="tr-TR" dirty="0"/>
              <a:t>Aktivite 4: Işınların İzlediği Yolu Çizelim</a:t>
            </a:r>
          </a:p>
          <a:p>
            <a:r>
              <a:rPr lang="tr-TR" dirty="0"/>
              <a:t>Görünür Uzaklık</a:t>
            </a:r>
          </a:p>
          <a:p>
            <a:r>
              <a:rPr lang="tr-TR" dirty="0"/>
              <a:t>Günlük Hayattan Örnekler</a:t>
            </a:r>
          </a:p>
          <a:p>
            <a:r>
              <a:rPr lang="tr-TR" dirty="0"/>
              <a:t>Fotoğrafta Görünenler Yıldız mı?</a:t>
            </a:r>
          </a:p>
          <a:p>
            <a:r>
              <a:rPr lang="tr-TR" dirty="0"/>
              <a:t>Günün Özeti</a:t>
            </a:r>
          </a:p>
          <a:p>
            <a:r>
              <a:rPr lang="tr-TR" dirty="0"/>
              <a:t>Soru Çözümü</a:t>
            </a:r>
          </a:p>
        </p:txBody>
      </p:sp>
      <p:pic>
        <p:nvPicPr>
          <p:cNvPr id="7" name="Picture 1" descr="C:\Users\Dilber\Desktop\kırılma.png"/>
          <p:cNvPicPr>
            <a:picLocks noChangeAspect="1" noChangeArrowheads="1"/>
          </p:cNvPicPr>
          <p:nvPr/>
        </p:nvPicPr>
        <p:blipFill>
          <a:blip r:embed="rId2" cstate="print"/>
          <a:srcRect/>
          <a:stretch>
            <a:fillRect/>
          </a:stretch>
        </p:blipFill>
        <p:spPr bwMode="auto">
          <a:xfrm>
            <a:off x="2483768" y="1155800"/>
            <a:ext cx="2918094" cy="2201192"/>
          </a:xfrm>
          <a:prstGeom prst="rect">
            <a:avLst/>
          </a:prstGeom>
          <a:noFill/>
        </p:spPr>
      </p:pic>
      <p:sp>
        <p:nvSpPr>
          <p:cNvPr id="9" name="TextBox 8"/>
          <p:cNvSpPr txBox="1"/>
          <p:nvPr/>
        </p:nvSpPr>
        <p:spPr>
          <a:xfrm>
            <a:off x="2483768" y="2564904"/>
            <a:ext cx="2880320" cy="648072"/>
          </a:xfrm>
          <a:prstGeom prst="rect">
            <a:avLst/>
          </a:prstGeom>
          <a:solidFill>
            <a:schemeClr val="tx1"/>
          </a:solidFill>
        </p:spPr>
        <p:txBody>
          <a:bodyPr wrap="square" rtlCol="0">
            <a:spAutoFit/>
          </a:bodyPr>
          <a:lstStyle/>
          <a:p>
            <a:endParaRPr lang="tr-TR" dirty="0"/>
          </a:p>
        </p:txBody>
      </p:sp>
    </p:spTree>
    <p:extLst>
      <p:ext uri="{BB962C8B-B14F-4D97-AF65-F5344CB8AC3E}">
        <p14:creationId xmlns:p14="http://schemas.microsoft.com/office/powerpoint/2010/main" val="509076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1471</TotalTime>
  <Words>2884</Words>
  <Application>Microsoft Office PowerPoint</Application>
  <PresentationFormat>Ekran Gösterisi (4:3)</PresentationFormat>
  <Paragraphs>494</Paragraphs>
  <Slides>34</Slides>
  <Notes>14</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34</vt:i4>
      </vt:variant>
    </vt:vector>
  </HeadingPairs>
  <TitlesOfParts>
    <vt:vector size="41" baseType="lpstr">
      <vt:lpstr>Arial</vt:lpstr>
      <vt:lpstr>Calibri</vt:lpstr>
      <vt:lpstr>Gill Sans MT</vt:lpstr>
      <vt:lpstr>Verdana</vt:lpstr>
      <vt:lpstr>Wingdings</vt:lpstr>
      <vt:lpstr>Wingdings 2</vt:lpstr>
      <vt:lpstr>Solstice</vt:lpstr>
      <vt:lpstr>Paralel Yüzeylerden Kırılma Görünür Uzaklık</vt:lpstr>
      <vt:lpstr>Kazanımlar</vt:lpstr>
      <vt:lpstr>İÇERİK</vt:lpstr>
      <vt:lpstr>Geçen Haftanın özeti</vt:lpstr>
      <vt:lpstr>Deniz altı gözlüğü neden net görmemizi sağlıyor? </vt:lpstr>
      <vt:lpstr>Aktivite 1: Paralel Yüzeylerden Kırılma</vt:lpstr>
      <vt:lpstr>Aktivite 1: Paralel Yüzeylerden Kırılma</vt:lpstr>
      <vt:lpstr>Paralel Yüzeylerden Kırılma</vt:lpstr>
      <vt:lpstr>Paralel Yüzeylerden Kırılma</vt:lpstr>
      <vt:lpstr>Paralel Yüzeylerden Kırılma</vt:lpstr>
      <vt:lpstr>Deniz altı gözlüğü neden net görmemizi sağlıyor?</vt:lpstr>
      <vt:lpstr>Aktivite 2: Paralel Yüzeylerden Kırılma</vt:lpstr>
      <vt:lpstr>Güneş batarken neden elips görünür?</vt:lpstr>
      <vt:lpstr>Aktivite 3: Şeffaf Olmayan Bardakta Parayı Görme </vt:lpstr>
      <vt:lpstr>Aktivite 4: Paradan çıkan ışınların izlediği yol nasıldır?  </vt:lpstr>
      <vt:lpstr>Aktivite 4: Paradan çıkan ışınların izlediği yol nasıldır?  </vt:lpstr>
      <vt:lpstr>Görünür Uzaklık</vt:lpstr>
      <vt:lpstr>Görünür Uzaklık</vt:lpstr>
      <vt:lpstr>Görünür Uzaklık</vt:lpstr>
      <vt:lpstr>Güneş batarken neden elips görünür?</vt:lpstr>
      <vt:lpstr>Günlük hayattan örnekler</vt:lpstr>
      <vt:lpstr>Fotoğrafta Görülenlerin Hepsi Yıldız mı? </vt:lpstr>
      <vt:lpstr>Fotoğrafta Görülenlerin Hepsi Yıldız mı?: Yıldızlar neden göz kırpar?</vt:lpstr>
      <vt:lpstr>Fotoğrafta Görülenlerin Hepsi Yıldız mı?: Gezegenler göz kırpar mı?</vt:lpstr>
      <vt:lpstr>Günün Özeti</vt:lpstr>
      <vt:lpstr>Soru Çözümü</vt:lpstr>
      <vt:lpstr>Soru Çözümü</vt:lpstr>
      <vt:lpstr>Soru Çözümü</vt:lpstr>
      <vt:lpstr>Soru Çözümü</vt:lpstr>
      <vt:lpstr>Soru Çözümü</vt:lpstr>
      <vt:lpstr>PowerPoint Sunusu</vt:lpstr>
      <vt:lpstr>Bugün Neler Öğrendik?</vt:lpstr>
      <vt:lpstr>Gelecek Haftanın Konusu</vt:lpstr>
      <vt:lpstr>PowerPoint Sunusu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Dilber</dc:creator>
  <cp:lastModifiedBy>Nurtopu</cp:lastModifiedBy>
  <cp:revision>89</cp:revision>
  <dcterms:created xsi:type="dcterms:W3CDTF">2016-05-12T08:36:32Z</dcterms:created>
  <dcterms:modified xsi:type="dcterms:W3CDTF">2018-04-20T20:58:32Z</dcterms:modified>
</cp:coreProperties>
</file>