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56"/>
  </p:notes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31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100" d="100"/>
          <a:sy n="100" d="100"/>
        </p:scale>
        <p:origin x="-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79038-8A34-482E-B138-808E32548A2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A3F977-E709-4A9D-976B-FAEEC96AF074}">
      <dgm:prSet phldrT="[Text]"/>
      <dgm:spPr/>
      <dgm:t>
        <a:bodyPr/>
        <a:lstStyle/>
        <a:p>
          <a:r>
            <a:rPr lang="tr-TR" dirty="0"/>
            <a:t>Analiz</a:t>
          </a:r>
        </a:p>
      </dgm:t>
    </dgm:pt>
    <dgm:pt modelId="{287C4EB9-3404-4127-ABC0-782672807065}" type="parTrans" cxnId="{0A59EB2F-D5CC-4C41-93A3-3BB604DBC8D5}">
      <dgm:prSet/>
      <dgm:spPr/>
      <dgm:t>
        <a:bodyPr/>
        <a:lstStyle/>
        <a:p>
          <a:endParaRPr lang="tr-TR"/>
        </a:p>
      </dgm:t>
    </dgm:pt>
    <dgm:pt modelId="{9CDBB635-6D52-437D-A3BE-6941F4AEEC2B}" type="sibTrans" cxnId="{0A59EB2F-D5CC-4C41-93A3-3BB604DBC8D5}">
      <dgm:prSet/>
      <dgm:spPr/>
      <dgm:t>
        <a:bodyPr/>
        <a:lstStyle/>
        <a:p>
          <a:endParaRPr lang="tr-TR"/>
        </a:p>
      </dgm:t>
    </dgm:pt>
    <dgm:pt modelId="{E280BB0E-FA18-4DC0-ACEF-80FDA05BA9D2}">
      <dgm:prSet phldrT="[Text]"/>
      <dgm:spPr/>
      <dgm:t>
        <a:bodyPr/>
        <a:lstStyle/>
        <a:p>
          <a:r>
            <a:rPr lang="tr-TR" dirty="0"/>
            <a:t>Tasarım</a:t>
          </a:r>
        </a:p>
      </dgm:t>
    </dgm:pt>
    <dgm:pt modelId="{436EDB0B-5623-4672-A288-542E37A498E6}" type="parTrans" cxnId="{ECD5BD7D-0809-407A-90D1-E66C385A1149}">
      <dgm:prSet/>
      <dgm:spPr/>
      <dgm:t>
        <a:bodyPr/>
        <a:lstStyle/>
        <a:p>
          <a:endParaRPr lang="tr-TR"/>
        </a:p>
      </dgm:t>
    </dgm:pt>
    <dgm:pt modelId="{5B8322E4-159C-4BBB-A738-DEF682ABAAF9}" type="sibTrans" cxnId="{ECD5BD7D-0809-407A-90D1-E66C385A1149}">
      <dgm:prSet/>
      <dgm:spPr/>
      <dgm:t>
        <a:bodyPr/>
        <a:lstStyle/>
        <a:p>
          <a:endParaRPr lang="tr-TR"/>
        </a:p>
      </dgm:t>
    </dgm:pt>
    <dgm:pt modelId="{E7D59B54-03DB-4225-A426-6873CC550811}">
      <dgm:prSet phldrT="[Text]"/>
      <dgm:spPr/>
      <dgm:t>
        <a:bodyPr/>
        <a:lstStyle/>
        <a:p>
          <a:r>
            <a:rPr lang="tr-TR" dirty="0"/>
            <a:t>Kodlama</a:t>
          </a:r>
        </a:p>
      </dgm:t>
    </dgm:pt>
    <dgm:pt modelId="{0089E66C-4392-4629-AEFA-6E49FAB4AF8B}" type="parTrans" cxnId="{70331399-5FE3-4A3B-958E-93D3B428B107}">
      <dgm:prSet/>
      <dgm:spPr/>
      <dgm:t>
        <a:bodyPr/>
        <a:lstStyle/>
        <a:p>
          <a:endParaRPr lang="tr-TR"/>
        </a:p>
      </dgm:t>
    </dgm:pt>
    <dgm:pt modelId="{DEDDE3FD-1FB7-40C1-AA1C-23FFAA3060BA}" type="sibTrans" cxnId="{70331399-5FE3-4A3B-958E-93D3B428B107}">
      <dgm:prSet/>
      <dgm:spPr/>
      <dgm:t>
        <a:bodyPr/>
        <a:lstStyle/>
        <a:p>
          <a:endParaRPr lang="tr-TR"/>
        </a:p>
      </dgm:t>
    </dgm:pt>
    <dgm:pt modelId="{B25B6757-C2B5-4A87-97BC-A1115598A3CB}">
      <dgm:prSet phldrT="[Text]"/>
      <dgm:spPr/>
      <dgm:t>
        <a:bodyPr/>
        <a:lstStyle/>
        <a:p>
          <a:r>
            <a:rPr lang="tr-TR" dirty="0"/>
            <a:t>Test</a:t>
          </a:r>
        </a:p>
      </dgm:t>
    </dgm:pt>
    <dgm:pt modelId="{038C814B-4C6F-4C93-A289-6E29FC526BDB}" type="parTrans" cxnId="{6E34E106-1AAF-4331-9DC1-7DFF1059F9FD}">
      <dgm:prSet/>
      <dgm:spPr/>
      <dgm:t>
        <a:bodyPr/>
        <a:lstStyle/>
        <a:p>
          <a:endParaRPr lang="tr-TR"/>
        </a:p>
      </dgm:t>
    </dgm:pt>
    <dgm:pt modelId="{2133D73E-AFDC-4491-945C-0B40AC64FA57}" type="sibTrans" cxnId="{6E34E106-1AAF-4331-9DC1-7DFF1059F9FD}">
      <dgm:prSet/>
      <dgm:spPr/>
      <dgm:t>
        <a:bodyPr/>
        <a:lstStyle/>
        <a:p>
          <a:endParaRPr lang="tr-TR"/>
        </a:p>
      </dgm:t>
    </dgm:pt>
    <dgm:pt modelId="{C39B5D84-410F-43B8-97FE-A4067D1C265F}">
      <dgm:prSet phldrT="[Text]"/>
      <dgm:spPr/>
      <dgm:t>
        <a:bodyPr/>
        <a:lstStyle/>
        <a:p>
          <a:r>
            <a:rPr lang="tr-TR" dirty="0"/>
            <a:t>Entegrasyon</a:t>
          </a:r>
        </a:p>
      </dgm:t>
    </dgm:pt>
    <dgm:pt modelId="{D882CAE3-886D-4762-B31B-C879D68D2A57}" type="parTrans" cxnId="{B8EBA48E-0F73-476D-BE1D-AA9CA8E002E9}">
      <dgm:prSet/>
      <dgm:spPr/>
      <dgm:t>
        <a:bodyPr/>
        <a:lstStyle/>
        <a:p>
          <a:endParaRPr lang="tr-TR"/>
        </a:p>
      </dgm:t>
    </dgm:pt>
    <dgm:pt modelId="{831A5BB7-8A15-4A3F-8638-094929B06580}" type="sibTrans" cxnId="{B8EBA48E-0F73-476D-BE1D-AA9CA8E002E9}">
      <dgm:prSet/>
      <dgm:spPr/>
      <dgm:t>
        <a:bodyPr/>
        <a:lstStyle/>
        <a:p>
          <a:endParaRPr lang="tr-TR"/>
        </a:p>
      </dgm:t>
    </dgm:pt>
    <dgm:pt modelId="{84404FA3-AFC7-41B7-98C5-BA063885D575}" type="pres">
      <dgm:prSet presAssocID="{4FE79038-8A34-482E-B138-808E32548A2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F3AACB-692C-469D-B24F-8D2B79FFFAFA}" type="pres">
      <dgm:prSet presAssocID="{4FE79038-8A34-482E-B138-808E32548A26}" presName="hierFlow" presStyleCnt="0"/>
      <dgm:spPr/>
    </dgm:pt>
    <dgm:pt modelId="{E2EB8F53-BE68-4B1F-9624-A5974A25CF04}" type="pres">
      <dgm:prSet presAssocID="{4FE79038-8A34-482E-B138-808E32548A2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1854981-89A7-429A-AD9A-892120F39584}" type="pres">
      <dgm:prSet presAssocID="{F3A3F977-E709-4A9D-976B-FAEEC96AF074}" presName="Name14" presStyleCnt="0"/>
      <dgm:spPr/>
    </dgm:pt>
    <dgm:pt modelId="{3CF7FA03-BF2A-468A-A232-A8B4CC0E6969}" type="pres">
      <dgm:prSet presAssocID="{F3A3F977-E709-4A9D-976B-FAEEC96AF074}" presName="level1Shape" presStyleLbl="node0" presStyleIdx="0" presStyleCnt="1" custScaleX="285311" custLinFactX="-144021" custLinFactNeighborX="-200000" custLinFactNeighborY="1361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8421D1-C91F-426B-888D-5F6BCDCEF6E9}" type="pres">
      <dgm:prSet presAssocID="{F3A3F977-E709-4A9D-976B-FAEEC96AF074}" presName="hierChild2" presStyleCnt="0"/>
      <dgm:spPr/>
    </dgm:pt>
    <dgm:pt modelId="{3BF4B3DD-B9EE-4262-8D10-BBA22E894926}" type="pres">
      <dgm:prSet presAssocID="{436EDB0B-5623-4672-A288-542E37A498E6}" presName="Name19" presStyleLbl="parChTrans1D2" presStyleIdx="0" presStyleCnt="1"/>
      <dgm:spPr/>
      <dgm:t>
        <a:bodyPr/>
        <a:lstStyle/>
        <a:p>
          <a:endParaRPr lang="tr-TR"/>
        </a:p>
      </dgm:t>
    </dgm:pt>
    <dgm:pt modelId="{B2396AD8-BCC3-46E0-AF26-D75972C62609}" type="pres">
      <dgm:prSet presAssocID="{E280BB0E-FA18-4DC0-ACEF-80FDA05BA9D2}" presName="Name21" presStyleCnt="0"/>
      <dgm:spPr/>
    </dgm:pt>
    <dgm:pt modelId="{DF7ABA37-7CFB-4A2F-A466-30E2ADEA8E70}" type="pres">
      <dgm:prSet presAssocID="{E280BB0E-FA18-4DC0-ACEF-80FDA05BA9D2}" presName="level2Shape" presStyleLbl="node2" presStyleIdx="0" presStyleCnt="1" custScaleX="285311" custLinFactNeighborX="-75059" custLinFactNeighborY="5839"/>
      <dgm:spPr/>
      <dgm:t>
        <a:bodyPr/>
        <a:lstStyle/>
        <a:p>
          <a:endParaRPr lang="tr-TR"/>
        </a:p>
      </dgm:t>
    </dgm:pt>
    <dgm:pt modelId="{54A16D1B-AA53-4A47-9D4B-6D9FBC646CE1}" type="pres">
      <dgm:prSet presAssocID="{E280BB0E-FA18-4DC0-ACEF-80FDA05BA9D2}" presName="hierChild3" presStyleCnt="0"/>
      <dgm:spPr/>
    </dgm:pt>
    <dgm:pt modelId="{D9DCC095-854C-4E3B-A8CB-04C7EBF1302C}" type="pres">
      <dgm:prSet presAssocID="{0089E66C-4392-4629-AEFA-6E49FAB4AF8B}" presName="Name19" presStyleLbl="parChTrans1D3" presStyleIdx="0" presStyleCnt="1"/>
      <dgm:spPr/>
      <dgm:t>
        <a:bodyPr/>
        <a:lstStyle/>
        <a:p>
          <a:endParaRPr lang="tr-TR"/>
        </a:p>
      </dgm:t>
    </dgm:pt>
    <dgm:pt modelId="{30D101DB-4EA0-4DFB-94B8-064DB2ABEFF6}" type="pres">
      <dgm:prSet presAssocID="{E7D59B54-03DB-4225-A426-6873CC550811}" presName="Name21" presStyleCnt="0"/>
      <dgm:spPr/>
    </dgm:pt>
    <dgm:pt modelId="{F0D19FBC-7CA5-4076-BB1A-4B5558274A0D}" type="pres">
      <dgm:prSet presAssocID="{E7D59B54-03DB-4225-A426-6873CC550811}" presName="level2Shape" presStyleLbl="node3" presStyleIdx="0" presStyleCnt="1" custScaleX="285311" custLinFactNeighborX="21224" custLinFactNeighborY="-7216"/>
      <dgm:spPr/>
      <dgm:t>
        <a:bodyPr/>
        <a:lstStyle/>
        <a:p>
          <a:endParaRPr lang="tr-TR"/>
        </a:p>
      </dgm:t>
    </dgm:pt>
    <dgm:pt modelId="{DB8E4226-CAE2-43E9-BD46-D821D7DC35AA}" type="pres">
      <dgm:prSet presAssocID="{E7D59B54-03DB-4225-A426-6873CC550811}" presName="hierChild3" presStyleCnt="0"/>
      <dgm:spPr/>
    </dgm:pt>
    <dgm:pt modelId="{711138DF-60EA-4000-B5B1-03F382001C2D}" type="pres">
      <dgm:prSet presAssocID="{038C814B-4C6F-4C93-A289-6E29FC526BDB}" presName="Name19" presStyleLbl="parChTrans1D4" presStyleIdx="0" presStyleCnt="2"/>
      <dgm:spPr/>
      <dgm:t>
        <a:bodyPr/>
        <a:lstStyle/>
        <a:p>
          <a:endParaRPr lang="tr-TR"/>
        </a:p>
      </dgm:t>
    </dgm:pt>
    <dgm:pt modelId="{9D85855E-F81E-4DAD-97AD-3EF6BDC41B1B}" type="pres">
      <dgm:prSet presAssocID="{B25B6757-C2B5-4A87-97BC-A1115598A3CB}" presName="Name21" presStyleCnt="0"/>
      <dgm:spPr/>
    </dgm:pt>
    <dgm:pt modelId="{FC74536D-BAE9-4578-A3EE-D277975D4FA3}" type="pres">
      <dgm:prSet presAssocID="{B25B6757-C2B5-4A87-97BC-A1115598A3CB}" presName="level2Shape" presStyleLbl="node4" presStyleIdx="0" presStyleCnt="2" custScaleX="285311" custLinFactX="22164" custLinFactNeighborX="100000" custLinFactNeighborY="-12625"/>
      <dgm:spPr/>
      <dgm:t>
        <a:bodyPr/>
        <a:lstStyle/>
        <a:p>
          <a:endParaRPr lang="tr-TR"/>
        </a:p>
      </dgm:t>
    </dgm:pt>
    <dgm:pt modelId="{C4BD5AD6-4A81-4678-B42C-F5BDEC6488C3}" type="pres">
      <dgm:prSet presAssocID="{B25B6757-C2B5-4A87-97BC-A1115598A3CB}" presName="hierChild3" presStyleCnt="0"/>
      <dgm:spPr/>
    </dgm:pt>
    <dgm:pt modelId="{A8F089B7-EA09-4997-8D94-72F5D24271B2}" type="pres">
      <dgm:prSet presAssocID="{D882CAE3-886D-4762-B31B-C879D68D2A57}" presName="Name19" presStyleLbl="parChTrans1D4" presStyleIdx="1" presStyleCnt="2"/>
      <dgm:spPr/>
      <dgm:t>
        <a:bodyPr/>
        <a:lstStyle/>
        <a:p>
          <a:endParaRPr lang="tr-TR"/>
        </a:p>
      </dgm:t>
    </dgm:pt>
    <dgm:pt modelId="{BE101968-BBB4-4014-9101-8E0EA42EF2EE}" type="pres">
      <dgm:prSet presAssocID="{C39B5D84-410F-43B8-97FE-A4067D1C265F}" presName="Name21" presStyleCnt="0"/>
      <dgm:spPr/>
    </dgm:pt>
    <dgm:pt modelId="{FC4DDFE6-0353-4E02-A80F-6E31ACB06380}" type="pres">
      <dgm:prSet presAssocID="{C39B5D84-410F-43B8-97FE-A4067D1C265F}" presName="level2Shape" presStyleLbl="node4" presStyleIdx="1" presStyleCnt="2" custScaleX="285311" custLinFactX="100000" custLinFactNeighborX="144212" custLinFactNeighborY="54"/>
      <dgm:spPr/>
      <dgm:t>
        <a:bodyPr/>
        <a:lstStyle/>
        <a:p>
          <a:endParaRPr lang="tr-TR"/>
        </a:p>
      </dgm:t>
    </dgm:pt>
    <dgm:pt modelId="{829D9F4E-4A4F-4095-91B5-2CB6AE646855}" type="pres">
      <dgm:prSet presAssocID="{C39B5D84-410F-43B8-97FE-A4067D1C265F}" presName="hierChild3" presStyleCnt="0"/>
      <dgm:spPr/>
    </dgm:pt>
    <dgm:pt modelId="{1A6A809E-BD13-41A1-B017-515A4722B4EB}" type="pres">
      <dgm:prSet presAssocID="{4FE79038-8A34-482E-B138-808E32548A26}" presName="bgShapesFlow" presStyleCnt="0"/>
      <dgm:spPr/>
    </dgm:pt>
  </dgm:ptLst>
  <dgm:cxnLst>
    <dgm:cxn modelId="{1AB09DF8-8633-475C-B8FE-0C3C065472D8}" type="presOf" srcId="{4FE79038-8A34-482E-B138-808E32548A26}" destId="{84404FA3-AFC7-41B7-98C5-BA063885D575}" srcOrd="0" destOrd="0" presId="urn:microsoft.com/office/officeart/2005/8/layout/hierarchy6"/>
    <dgm:cxn modelId="{ECD5BD7D-0809-407A-90D1-E66C385A1149}" srcId="{F3A3F977-E709-4A9D-976B-FAEEC96AF074}" destId="{E280BB0E-FA18-4DC0-ACEF-80FDA05BA9D2}" srcOrd="0" destOrd="0" parTransId="{436EDB0B-5623-4672-A288-542E37A498E6}" sibTransId="{5B8322E4-159C-4BBB-A738-DEF682ABAAF9}"/>
    <dgm:cxn modelId="{6E34E106-1AAF-4331-9DC1-7DFF1059F9FD}" srcId="{E7D59B54-03DB-4225-A426-6873CC550811}" destId="{B25B6757-C2B5-4A87-97BC-A1115598A3CB}" srcOrd="0" destOrd="0" parTransId="{038C814B-4C6F-4C93-A289-6E29FC526BDB}" sibTransId="{2133D73E-AFDC-4491-945C-0B40AC64FA57}"/>
    <dgm:cxn modelId="{D3EC451A-0CA8-4AA6-A2FB-3A81595D7894}" type="presOf" srcId="{038C814B-4C6F-4C93-A289-6E29FC526BDB}" destId="{711138DF-60EA-4000-B5B1-03F382001C2D}" srcOrd="0" destOrd="0" presId="urn:microsoft.com/office/officeart/2005/8/layout/hierarchy6"/>
    <dgm:cxn modelId="{83621667-5A86-4508-9FEF-F9EFF31B1CCE}" type="presOf" srcId="{C39B5D84-410F-43B8-97FE-A4067D1C265F}" destId="{FC4DDFE6-0353-4E02-A80F-6E31ACB06380}" srcOrd="0" destOrd="0" presId="urn:microsoft.com/office/officeart/2005/8/layout/hierarchy6"/>
    <dgm:cxn modelId="{B8EBA48E-0F73-476D-BE1D-AA9CA8E002E9}" srcId="{B25B6757-C2B5-4A87-97BC-A1115598A3CB}" destId="{C39B5D84-410F-43B8-97FE-A4067D1C265F}" srcOrd="0" destOrd="0" parTransId="{D882CAE3-886D-4762-B31B-C879D68D2A57}" sibTransId="{831A5BB7-8A15-4A3F-8638-094929B06580}"/>
    <dgm:cxn modelId="{9FF7F611-B056-4FC1-B119-08A213485FCA}" type="presOf" srcId="{B25B6757-C2B5-4A87-97BC-A1115598A3CB}" destId="{FC74536D-BAE9-4578-A3EE-D277975D4FA3}" srcOrd="0" destOrd="0" presId="urn:microsoft.com/office/officeart/2005/8/layout/hierarchy6"/>
    <dgm:cxn modelId="{12805BDA-E209-4BDB-89E9-C66F590263B1}" type="presOf" srcId="{E280BB0E-FA18-4DC0-ACEF-80FDA05BA9D2}" destId="{DF7ABA37-7CFB-4A2F-A466-30E2ADEA8E70}" srcOrd="0" destOrd="0" presId="urn:microsoft.com/office/officeart/2005/8/layout/hierarchy6"/>
    <dgm:cxn modelId="{45B8BB7A-0D6A-4079-B1FF-3B7ADCB43E4D}" type="presOf" srcId="{D882CAE3-886D-4762-B31B-C879D68D2A57}" destId="{A8F089B7-EA09-4997-8D94-72F5D24271B2}" srcOrd="0" destOrd="0" presId="urn:microsoft.com/office/officeart/2005/8/layout/hierarchy6"/>
    <dgm:cxn modelId="{3F81A7D4-2EF8-491F-8417-B09F0A9AC0F8}" type="presOf" srcId="{436EDB0B-5623-4672-A288-542E37A498E6}" destId="{3BF4B3DD-B9EE-4262-8D10-BBA22E894926}" srcOrd="0" destOrd="0" presId="urn:microsoft.com/office/officeart/2005/8/layout/hierarchy6"/>
    <dgm:cxn modelId="{70331399-5FE3-4A3B-958E-93D3B428B107}" srcId="{E280BB0E-FA18-4DC0-ACEF-80FDA05BA9D2}" destId="{E7D59B54-03DB-4225-A426-6873CC550811}" srcOrd="0" destOrd="0" parTransId="{0089E66C-4392-4629-AEFA-6E49FAB4AF8B}" sibTransId="{DEDDE3FD-1FB7-40C1-AA1C-23FFAA3060BA}"/>
    <dgm:cxn modelId="{0A59EB2F-D5CC-4C41-93A3-3BB604DBC8D5}" srcId="{4FE79038-8A34-482E-B138-808E32548A26}" destId="{F3A3F977-E709-4A9D-976B-FAEEC96AF074}" srcOrd="0" destOrd="0" parTransId="{287C4EB9-3404-4127-ABC0-782672807065}" sibTransId="{9CDBB635-6D52-437D-A3BE-6941F4AEEC2B}"/>
    <dgm:cxn modelId="{46EDB4B6-090D-426A-9D41-B9AEC180D6C8}" type="presOf" srcId="{F3A3F977-E709-4A9D-976B-FAEEC96AF074}" destId="{3CF7FA03-BF2A-468A-A232-A8B4CC0E6969}" srcOrd="0" destOrd="0" presId="urn:microsoft.com/office/officeart/2005/8/layout/hierarchy6"/>
    <dgm:cxn modelId="{48ED1BC4-5DF3-4B35-B184-A4DAE156CE79}" type="presOf" srcId="{E7D59B54-03DB-4225-A426-6873CC550811}" destId="{F0D19FBC-7CA5-4076-BB1A-4B5558274A0D}" srcOrd="0" destOrd="0" presId="urn:microsoft.com/office/officeart/2005/8/layout/hierarchy6"/>
    <dgm:cxn modelId="{3E596528-A4B2-4E01-9E3D-2C6101C0E6E5}" type="presOf" srcId="{0089E66C-4392-4629-AEFA-6E49FAB4AF8B}" destId="{D9DCC095-854C-4E3B-A8CB-04C7EBF1302C}" srcOrd="0" destOrd="0" presId="urn:microsoft.com/office/officeart/2005/8/layout/hierarchy6"/>
    <dgm:cxn modelId="{FE800227-E4F5-4D82-A08B-9C0A66284B09}" type="presParOf" srcId="{84404FA3-AFC7-41B7-98C5-BA063885D575}" destId="{33F3AACB-692C-469D-B24F-8D2B79FFFAFA}" srcOrd="0" destOrd="0" presId="urn:microsoft.com/office/officeart/2005/8/layout/hierarchy6"/>
    <dgm:cxn modelId="{41F692F3-5C44-4DFB-BED6-E3F0DF796527}" type="presParOf" srcId="{33F3AACB-692C-469D-B24F-8D2B79FFFAFA}" destId="{E2EB8F53-BE68-4B1F-9624-A5974A25CF04}" srcOrd="0" destOrd="0" presId="urn:microsoft.com/office/officeart/2005/8/layout/hierarchy6"/>
    <dgm:cxn modelId="{E63FDCAA-71A7-4469-BEC8-4BC2FAB03902}" type="presParOf" srcId="{E2EB8F53-BE68-4B1F-9624-A5974A25CF04}" destId="{F1854981-89A7-429A-AD9A-892120F39584}" srcOrd="0" destOrd="0" presId="urn:microsoft.com/office/officeart/2005/8/layout/hierarchy6"/>
    <dgm:cxn modelId="{6E1C91AB-5331-48CA-80F8-C1F985F22817}" type="presParOf" srcId="{F1854981-89A7-429A-AD9A-892120F39584}" destId="{3CF7FA03-BF2A-468A-A232-A8B4CC0E6969}" srcOrd="0" destOrd="0" presId="urn:microsoft.com/office/officeart/2005/8/layout/hierarchy6"/>
    <dgm:cxn modelId="{583F0CF2-E708-419B-95B2-04BC0992BA3B}" type="presParOf" srcId="{F1854981-89A7-429A-AD9A-892120F39584}" destId="{3D8421D1-C91F-426B-888D-5F6BCDCEF6E9}" srcOrd="1" destOrd="0" presId="urn:microsoft.com/office/officeart/2005/8/layout/hierarchy6"/>
    <dgm:cxn modelId="{28747765-49F7-47D7-99F4-F249A2B4B7C5}" type="presParOf" srcId="{3D8421D1-C91F-426B-888D-5F6BCDCEF6E9}" destId="{3BF4B3DD-B9EE-4262-8D10-BBA22E894926}" srcOrd="0" destOrd="0" presId="urn:microsoft.com/office/officeart/2005/8/layout/hierarchy6"/>
    <dgm:cxn modelId="{8E5FE975-3460-4FCD-8DF0-0D0A3139EDBD}" type="presParOf" srcId="{3D8421D1-C91F-426B-888D-5F6BCDCEF6E9}" destId="{B2396AD8-BCC3-46E0-AF26-D75972C62609}" srcOrd="1" destOrd="0" presId="urn:microsoft.com/office/officeart/2005/8/layout/hierarchy6"/>
    <dgm:cxn modelId="{AB7D098C-BBF6-4028-9436-E9A241229591}" type="presParOf" srcId="{B2396AD8-BCC3-46E0-AF26-D75972C62609}" destId="{DF7ABA37-7CFB-4A2F-A466-30E2ADEA8E70}" srcOrd="0" destOrd="0" presId="urn:microsoft.com/office/officeart/2005/8/layout/hierarchy6"/>
    <dgm:cxn modelId="{1A9AFDCE-3626-477B-93FB-CD38F3836097}" type="presParOf" srcId="{B2396AD8-BCC3-46E0-AF26-D75972C62609}" destId="{54A16D1B-AA53-4A47-9D4B-6D9FBC646CE1}" srcOrd="1" destOrd="0" presId="urn:microsoft.com/office/officeart/2005/8/layout/hierarchy6"/>
    <dgm:cxn modelId="{841256C9-BD06-4E57-BFF4-DF2F741349E8}" type="presParOf" srcId="{54A16D1B-AA53-4A47-9D4B-6D9FBC646CE1}" destId="{D9DCC095-854C-4E3B-A8CB-04C7EBF1302C}" srcOrd="0" destOrd="0" presId="urn:microsoft.com/office/officeart/2005/8/layout/hierarchy6"/>
    <dgm:cxn modelId="{6B55AD0F-2C96-4961-A1DC-02AB262E0516}" type="presParOf" srcId="{54A16D1B-AA53-4A47-9D4B-6D9FBC646CE1}" destId="{30D101DB-4EA0-4DFB-94B8-064DB2ABEFF6}" srcOrd="1" destOrd="0" presId="urn:microsoft.com/office/officeart/2005/8/layout/hierarchy6"/>
    <dgm:cxn modelId="{BE64A66F-7C25-4842-AFE2-F56315A47411}" type="presParOf" srcId="{30D101DB-4EA0-4DFB-94B8-064DB2ABEFF6}" destId="{F0D19FBC-7CA5-4076-BB1A-4B5558274A0D}" srcOrd="0" destOrd="0" presId="urn:microsoft.com/office/officeart/2005/8/layout/hierarchy6"/>
    <dgm:cxn modelId="{687D5AED-F36E-45AA-B75B-B6C652A3A212}" type="presParOf" srcId="{30D101DB-4EA0-4DFB-94B8-064DB2ABEFF6}" destId="{DB8E4226-CAE2-43E9-BD46-D821D7DC35AA}" srcOrd="1" destOrd="0" presId="urn:microsoft.com/office/officeart/2005/8/layout/hierarchy6"/>
    <dgm:cxn modelId="{62445E0D-2922-4CD6-A315-6CD8323EEA7F}" type="presParOf" srcId="{DB8E4226-CAE2-43E9-BD46-D821D7DC35AA}" destId="{711138DF-60EA-4000-B5B1-03F382001C2D}" srcOrd="0" destOrd="0" presId="urn:microsoft.com/office/officeart/2005/8/layout/hierarchy6"/>
    <dgm:cxn modelId="{E3B77C2D-9340-44F9-BAC7-F5B3DEBBC62E}" type="presParOf" srcId="{DB8E4226-CAE2-43E9-BD46-D821D7DC35AA}" destId="{9D85855E-F81E-4DAD-97AD-3EF6BDC41B1B}" srcOrd="1" destOrd="0" presId="urn:microsoft.com/office/officeart/2005/8/layout/hierarchy6"/>
    <dgm:cxn modelId="{E44EFF14-2296-49AC-9D23-BEF1AEE537A1}" type="presParOf" srcId="{9D85855E-F81E-4DAD-97AD-3EF6BDC41B1B}" destId="{FC74536D-BAE9-4578-A3EE-D277975D4FA3}" srcOrd="0" destOrd="0" presId="urn:microsoft.com/office/officeart/2005/8/layout/hierarchy6"/>
    <dgm:cxn modelId="{8229BC34-073C-4F2B-9511-A1E983C8A368}" type="presParOf" srcId="{9D85855E-F81E-4DAD-97AD-3EF6BDC41B1B}" destId="{C4BD5AD6-4A81-4678-B42C-F5BDEC6488C3}" srcOrd="1" destOrd="0" presId="urn:microsoft.com/office/officeart/2005/8/layout/hierarchy6"/>
    <dgm:cxn modelId="{119AA4B4-A9D0-42B4-8365-534F8FB587D5}" type="presParOf" srcId="{C4BD5AD6-4A81-4678-B42C-F5BDEC6488C3}" destId="{A8F089B7-EA09-4997-8D94-72F5D24271B2}" srcOrd="0" destOrd="0" presId="urn:microsoft.com/office/officeart/2005/8/layout/hierarchy6"/>
    <dgm:cxn modelId="{743964E4-6EE1-489E-882D-5AF31CAFECA4}" type="presParOf" srcId="{C4BD5AD6-4A81-4678-B42C-F5BDEC6488C3}" destId="{BE101968-BBB4-4014-9101-8E0EA42EF2EE}" srcOrd="1" destOrd="0" presId="urn:microsoft.com/office/officeart/2005/8/layout/hierarchy6"/>
    <dgm:cxn modelId="{0BC96382-3B52-4FDD-8736-DE02A17FEE0C}" type="presParOf" srcId="{BE101968-BBB4-4014-9101-8E0EA42EF2EE}" destId="{FC4DDFE6-0353-4E02-A80F-6E31ACB06380}" srcOrd="0" destOrd="0" presId="urn:microsoft.com/office/officeart/2005/8/layout/hierarchy6"/>
    <dgm:cxn modelId="{AB47D83B-2A43-4CD2-B4C9-064BD4AA2726}" type="presParOf" srcId="{BE101968-BBB4-4014-9101-8E0EA42EF2EE}" destId="{829D9F4E-4A4F-4095-91B5-2CB6AE646855}" srcOrd="1" destOrd="0" presId="urn:microsoft.com/office/officeart/2005/8/layout/hierarchy6"/>
    <dgm:cxn modelId="{1C83667D-182C-40A2-96C3-56CB5DCCFACF}" type="presParOf" srcId="{84404FA3-AFC7-41B7-98C5-BA063885D575}" destId="{1A6A809E-BD13-41A1-B017-515A4722B4E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0628C-2DEA-4798-BEF5-E577A06D746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D6FE905-5B16-4D98-B6B5-B15011BF707D}">
      <dgm:prSet phldrT="[Text]"/>
      <dgm:spPr/>
      <dgm:t>
        <a:bodyPr/>
        <a:lstStyle/>
        <a:p>
          <a:r>
            <a:rPr lang="tr-TR" dirty="0"/>
            <a:t>Gereksinimlerin</a:t>
          </a:r>
        </a:p>
        <a:p>
          <a:r>
            <a:rPr lang="tr-TR" dirty="0"/>
            <a:t>Alınması</a:t>
          </a:r>
        </a:p>
      </dgm:t>
    </dgm:pt>
    <dgm:pt modelId="{3522C358-5F76-4B17-8A0D-F49DC12E2F26}" type="parTrans" cxnId="{1700562B-326B-4CF8-83C2-EAE117AA1558}">
      <dgm:prSet/>
      <dgm:spPr/>
      <dgm:t>
        <a:bodyPr/>
        <a:lstStyle/>
        <a:p>
          <a:endParaRPr lang="tr-TR"/>
        </a:p>
      </dgm:t>
    </dgm:pt>
    <dgm:pt modelId="{249DCB1B-7D4F-4F77-BA0B-938CF92F230A}" type="sibTrans" cxnId="{1700562B-326B-4CF8-83C2-EAE117AA1558}">
      <dgm:prSet/>
      <dgm:spPr>
        <a:ln>
          <a:headEnd type="triangle"/>
          <a:tailEnd type="triangle"/>
        </a:ln>
      </dgm:spPr>
      <dgm:t>
        <a:bodyPr/>
        <a:lstStyle/>
        <a:p>
          <a:endParaRPr lang="tr-TR"/>
        </a:p>
      </dgm:t>
    </dgm:pt>
    <dgm:pt modelId="{04CB64B7-F0DA-4348-8AD4-5FB7ABA46E34}">
      <dgm:prSet phldrT="[Text]"/>
      <dgm:spPr/>
      <dgm:t>
        <a:bodyPr/>
        <a:lstStyle/>
        <a:p>
          <a:r>
            <a:rPr lang="en-GB" dirty="0" err="1"/>
            <a:t>Sistem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</a:t>
          </a:r>
          <a:r>
            <a:rPr lang="en-GB" dirty="0" err="1"/>
            <a:t>yazılım</a:t>
          </a:r>
          <a:r>
            <a:rPr lang="en-GB" dirty="0"/>
            <a:t> </a:t>
          </a:r>
          <a:r>
            <a:rPr lang="en-GB" dirty="0" err="1"/>
            <a:t>tasarımı</a:t>
          </a:r>
          <a:endParaRPr lang="tr-TR" dirty="0"/>
        </a:p>
      </dgm:t>
    </dgm:pt>
    <dgm:pt modelId="{B2FD173D-1549-4524-BBDD-DD8BB12C9F3B}" type="parTrans" cxnId="{FF172404-7DB5-4584-B3DD-5A87CE26E080}">
      <dgm:prSet/>
      <dgm:spPr/>
      <dgm:t>
        <a:bodyPr/>
        <a:lstStyle/>
        <a:p>
          <a:endParaRPr lang="tr-TR"/>
        </a:p>
      </dgm:t>
    </dgm:pt>
    <dgm:pt modelId="{CD86181C-0C10-4EDE-A473-94CE5167D326}" type="sibTrans" cxnId="{FF172404-7DB5-4584-B3DD-5A87CE26E080}">
      <dgm:prSet/>
      <dgm:spPr>
        <a:ln>
          <a:headEnd type="triangle"/>
          <a:tailEnd type="triangle"/>
        </a:ln>
      </dgm:spPr>
      <dgm:t>
        <a:bodyPr/>
        <a:lstStyle/>
        <a:p>
          <a:endParaRPr lang="tr-TR"/>
        </a:p>
      </dgm:t>
    </dgm:pt>
    <dgm:pt modelId="{D6DE1FF5-532C-4D4B-8A35-7792C28D584F}">
      <dgm:prSet phldrT="[Text]"/>
      <dgm:spPr/>
      <dgm:t>
        <a:bodyPr/>
        <a:lstStyle/>
        <a:p>
          <a:r>
            <a:rPr lang="en-GB" dirty="0" err="1"/>
            <a:t>Uygulama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</a:t>
          </a:r>
          <a:r>
            <a:rPr lang="en-GB" dirty="0" err="1"/>
            <a:t>birim</a:t>
          </a:r>
          <a:r>
            <a:rPr lang="en-GB" dirty="0"/>
            <a:t> </a:t>
          </a:r>
          <a:r>
            <a:rPr lang="en-GB" dirty="0" err="1"/>
            <a:t>testleri</a:t>
          </a:r>
          <a:endParaRPr lang="tr-TR" dirty="0"/>
        </a:p>
      </dgm:t>
    </dgm:pt>
    <dgm:pt modelId="{5CB68145-3521-4B67-B286-2F8920552F13}" type="parTrans" cxnId="{F4A99B05-56FC-4E51-9DD4-8A2AB647D328}">
      <dgm:prSet/>
      <dgm:spPr/>
      <dgm:t>
        <a:bodyPr/>
        <a:lstStyle/>
        <a:p>
          <a:endParaRPr lang="tr-TR"/>
        </a:p>
      </dgm:t>
    </dgm:pt>
    <dgm:pt modelId="{4FE4B7CB-604D-4164-8426-D96377721813}" type="sibTrans" cxnId="{F4A99B05-56FC-4E51-9DD4-8A2AB647D328}">
      <dgm:prSet/>
      <dgm:spPr/>
      <dgm:t>
        <a:bodyPr/>
        <a:lstStyle/>
        <a:p>
          <a:endParaRPr lang="tr-TR" dirty="0"/>
        </a:p>
      </dgm:t>
    </dgm:pt>
    <dgm:pt modelId="{588135B5-527B-42CD-AA16-65E9BC04ADDD}">
      <dgm:prSet phldrT="[Text]"/>
      <dgm:spPr/>
      <dgm:t>
        <a:bodyPr/>
        <a:lstStyle/>
        <a:p>
          <a:r>
            <a:rPr lang="en-GB" dirty="0" err="1"/>
            <a:t>Entegrasyon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s</a:t>
          </a:r>
          <a:r>
            <a:rPr lang="tr-TR" dirty="0"/>
            <a:t>i</a:t>
          </a:r>
          <a:r>
            <a:rPr lang="en-GB" dirty="0"/>
            <a:t>stem </a:t>
          </a:r>
          <a:r>
            <a:rPr lang="en-GB" dirty="0" err="1"/>
            <a:t>testleri</a:t>
          </a:r>
          <a:endParaRPr lang="tr-TR" dirty="0"/>
        </a:p>
      </dgm:t>
    </dgm:pt>
    <dgm:pt modelId="{3165D718-0F93-45C1-AB35-B247C6C87AFF}" type="parTrans" cxnId="{D988B536-6B5C-4FE7-AE5A-070080406E16}">
      <dgm:prSet/>
      <dgm:spPr/>
      <dgm:t>
        <a:bodyPr/>
        <a:lstStyle/>
        <a:p>
          <a:endParaRPr lang="tr-TR"/>
        </a:p>
      </dgm:t>
    </dgm:pt>
    <dgm:pt modelId="{6D48FEC7-EFBA-4C2E-864B-0B82762E218F}" type="sibTrans" cxnId="{D988B536-6B5C-4FE7-AE5A-070080406E16}">
      <dgm:prSet/>
      <dgm:spPr/>
      <dgm:t>
        <a:bodyPr/>
        <a:lstStyle/>
        <a:p>
          <a:endParaRPr lang="tr-TR"/>
        </a:p>
      </dgm:t>
    </dgm:pt>
    <dgm:pt modelId="{98251218-6401-4A0D-A05D-F438B30221EB}">
      <dgm:prSet phldrT="[Text]"/>
      <dgm:spPr/>
      <dgm:t>
        <a:bodyPr/>
        <a:lstStyle/>
        <a:p>
          <a:r>
            <a:rPr lang="en-GB" dirty="0" err="1"/>
            <a:t>Operasyon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</a:t>
          </a:r>
          <a:r>
            <a:rPr lang="en-GB" dirty="0" err="1"/>
            <a:t>bakım-onarım</a:t>
          </a:r>
          <a:endParaRPr lang="tr-TR" dirty="0"/>
        </a:p>
      </dgm:t>
    </dgm:pt>
    <dgm:pt modelId="{786232F5-F796-4955-8119-9E84863BCFC9}" type="parTrans" cxnId="{837B56D2-AB71-4D5C-9EDF-635D2C070110}">
      <dgm:prSet/>
      <dgm:spPr/>
      <dgm:t>
        <a:bodyPr/>
        <a:lstStyle/>
        <a:p>
          <a:endParaRPr lang="tr-TR"/>
        </a:p>
      </dgm:t>
    </dgm:pt>
    <dgm:pt modelId="{27BC63DA-C1DF-48CA-B4AA-273CAD550EC4}" type="sibTrans" cxnId="{837B56D2-AB71-4D5C-9EDF-635D2C070110}">
      <dgm:prSet/>
      <dgm:spPr/>
      <dgm:t>
        <a:bodyPr/>
        <a:lstStyle/>
        <a:p>
          <a:endParaRPr lang="tr-TR"/>
        </a:p>
      </dgm:t>
    </dgm:pt>
    <dgm:pt modelId="{F947532A-EAA2-406A-B040-FC0B7505E019}" type="pres">
      <dgm:prSet presAssocID="{A9B0628C-2DEA-4798-BEF5-E577A06D74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884304-E507-4C96-A5B8-A8373728FB78}" type="pres">
      <dgm:prSet presAssocID="{6D6FE905-5B16-4D98-B6B5-B15011BF70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214983-0288-4863-B158-833CC129A953}" type="pres">
      <dgm:prSet presAssocID="{249DCB1B-7D4F-4F77-BA0B-938CF92F230A}" presName="sibTrans" presStyleLbl="sibTrans2D1" presStyleIdx="0" presStyleCnt="4" custScaleX="176389" custLinFactNeighborY="-288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2B49B826-98D9-4226-B72E-5A83988B6E0B}" type="pres">
      <dgm:prSet presAssocID="{249DCB1B-7D4F-4F77-BA0B-938CF92F230A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163B91BB-54A9-44FA-9399-3FF4EDDDF692}" type="pres">
      <dgm:prSet presAssocID="{04CB64B7-F0DA-4348-8AD4-5FB7ABA46E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6C1B08-5380-4975-BD6D-665706FEFB34}" type="pres">
      <dgm:prSet presAssocID="{CD86181C-0C10-4EDE-A473-94CE5167D326}" presName="sibTrans" presStyleLbl="sibTrans2D1" presStyleIdx="1" presStyleCnt="4" custScaleX="175390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92A0BDA7-36F0-43B7-8DDD-B4796BBF7A02}" type="pres">
      <dgm:prSet presAssocID="{CD86181C-0C10-4EDE-A473-94CE5167D326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C3F3E83D-A8CB-442A-A2E6-7246DB13CB23}" type="pres">
      <dgm:prSet presAssocID="{D6DE1FF5-532C-4D4B-8A35-7792C28D58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D0425B-6BED-4BD8-B394-9248DAF74192}" type="pres">
      <dgm:prSet presAssocID="{4FE4B7CB-604D-4164-8426-D96377721813}" presName="sibTrans" presStyleLbl="sibTrans2D1" presStyleIdx="2" presStyleCnt="4" custAng="5400000" custScaleY="127522"/>
      <dgm:spPr>
        <a:prstGeom prst="upDownArrow">
          <a:avLst/>
        </a:prstGeom>
      </dgm:spPr>
      <dgm:t>
        <a:bodyPr/>
        <a:lstStyle/>
        <a:p>
          <a:endParaRPr lang="tr-TR"/>
        </a:p>
      </dgm:t>
    </dgm:pt>
    <dgm:pt modelId="{341B8BB0-10BA-47EC-A315-1A0603B2DA0E}" type="pres">
      <dgm:prSet presAssocID="{4FE4B7CB-604D-4164-8426-D96377721813}" presName="connectorText" presStyleLbl="sibTrans2D1" presStyleIdx="2" presStyleCnt="4"/>
      <dgm:spPr>
        <a:prstGeom prst="upDownArrow">
          <a:avLst/>
        </a:prstGeom>
      </dgm:spPr>
      <dgm:t>
        <a:bodyPr/>
        <a:lstStyle/>
        <a:p>
          <a:endParaRPr lang="tr-TR"/>
        </a:p>
      </dgm:t>
    </dgm:pt>
    <dgm:pt modelId="{D3BC6AB8-BC09-405D-B543-EE2F0D336AB7}" type="pres">
      <dgm:prSet presAssocID="{588135B5-527B-42CD-AA16-65E9BC04AD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BF1BBC-F993-4853-BB71-4E600EA8B833}" type="pres">
      <dgm:prSet presAssocID="{6D48FEC7-EFBA-4C2E-864B-0B82762E218F}" presName="sibTrans" presStyleLbl="sibTrans2D1" presStyleIdx="3" presStyleCnt="4" custScaleX="157049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7C6E1125-F0EE-4D26-8F0A-BAB6A7A5E190}" type="pres">
      <dgm:prSet presAssocID="{6D48FEC7-EFBA-4C2E-864B-0B82762E218F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58F37C5D-3F90-4D7F-952F-50D4460838C5}" type="pres">
      <dgm:prSet presAssocID="{98251218-6401-4A0D-A05D-F438B30221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CCC530-0B4E-45DC-B198-7B827E3C1A63}" type="presOf" srcId="{249DCB1B-7D4F-4F77-BA0B-938CF92F230A}" destId="{F7214983-0288-4863-B158-833CC129A953}" srcOrd="0" destOrd="0" presId="urn:microsoft.com/office/officeart/2005/8/layout/process5"/>
    <dgm:cxn modelId="{65501108-B4F5-45B2-90B4-9524D8E2C4DA}" type="presOf" srcId="{6D48FEC7-EFBA-4C2E-864B-0B82762E218F}" destId="{2EBF1BBC-F993-4853-BB71-4E600EA8B833}" srcOrd="0" destOrd="0" presId="urn:microsoft.com/office/officeart/2005/8/layout/process5"/>
    <dgm:cxn modelId="{F363B4EB-20DE-4731-84F9-AA28AD23FF0E}" type="presOf" srcId="{588135B5-527B-42CD-AA16-65E9BC04ADDD}" destId="{D3BC6AB8-BC09-405D-B543-EE2F0D336AB7}" srcOrd="0" destOrd="0" presId="urn:microsoft.com/office/officeart/2005/8/layout/process5"/>
    <dgm:cxn modelId="{D988B536-6B5C-4FE7-AE5A-070080406E16}" srcId="{A9B0628C-2DEA-4798-BEF5-E577A06D7465}" destId="{588135B5-527B-42CD-AA16-65E9BC04ADDD}" srcOrd="3" destOrd="0" parTransId="{3165D718-0F93-45C1-AB35-B247C6C87AFF}" sibTransId="{6D48FEC7-EFBA-4C2E-864B-0B82762E218F}"/>
    <dgm:cxn modelId="{FF172404-7DB5-4584-B3DD-5A87CE26E080}" srcId="{A9B0628C-2DEA-4798-BEF5-E577A06D7465}" destId="{04CB64B7-F0DA-4348-8AD4-5FB7ABA46E34}" srcOrd="1" destOrd="0" parTransId="{B2FD173D-1549-4524-BBDD-DD8BB12C9F3B}" sibTransId="{CD86181C-0C10-4EDE-A473-94CE5167D326}"/>
    <dgm:cxn modelId="{F4A99B05-56FC-4E51-9DD4-8A2AB647D328}" srcId="{A9B0628C-2DEA-4798-BEF5-E577A06D7465}" destId="{D6DE1FF5-532C-4D4B-8A35-7792C28D584F}" srcOrd="2" destOrd="0" parTransId="{5CB68145-3521-4B67-B286-2F8920552F13}" sibTransId="{4FE4B7CB-604D-4164-8426-D96377721813}"/>
    <dgm:cxn modelId="{EE927108-22D2-4687-8A57-ACCD7785D2F0}" type="presOf" srcId="{A9B0628C-2DEA-4798-BEF5-E577A06D7465}" destId="{F947532A-EAA2-406A-B040-FC0B7505E019}" srcOrd="0" destOrd="0" presId="urn:microsoft.com/office/officeart/2005/8/layout/process5"/>
    <dgm:cxn modelId="{1B672945-6D0F-48C7-95A3-F328157981CB}" type="presOf" srcId="{98251218-6401-4A0D-A05D-F438B30221EB}" destId="{58F37C5D-3F90-4D7F-952F-50D4460838C5}" srcOrd="0" destOrd="0" presId="urn:microsoft.com/office/officeart/2005/8/layout/process5"/>
    <dgm:cxn modelId="{454F7EC6-F957-4665-9BCF-F986ECA5451E}" type="presOf" srcId="{04CB64B7-F0DA-4348-8AD4-5FB7ABA46E34}" destId="{163B91BB-54A9-44FA-9399-3FF4EDDDF692}" srcOrd="0" destOrd="0" presId="urn:microsoft.com/office/officeart/2005/8/layout/process5"/>
    <dgm:cxn modelId="{75435E60-5C40-48C9-AF8A-D11E8E4C5BE5}" type="presOf" srcId="{4FE4B7CB-604D-4164-8426-D96377721813}" destId="{D6D0425B-6BED-4BD8-B394-9248DAF74192}" srcOrd="0" destOrd="0" presId="urn:microsoft.com/office/officeart/2005/8/layout/process5"/>
    <dgm:cxn modelId="{4BFF9DA8-DF85-44EB-88DE-4A4A85C7D342}" type="presOf" srcId="{CD86181C-0C10-4EDE-A473-94CE5167D326}" destId="{286C1B08-5380-4975-BD6D-665706FEFB34}" srcOrd="0" destOrd="0" presId="urn:microsoft.com/office/officeart/2005/8/layout/process5"/>
    <dgm:cxn modelId="{41BD498E-6073-41C7-B5AD-58D9B2E661A3}" type="presOf" srcId="{CD86181C-0C10-4EDE-A473-94CE5167D326}" destId="{92A0BDA7-36F0-43B7-8DDD-B4796BBF7A02}" srcOrd="1" destOrd="0" presId="urn:microsoft.com/office/officeart/2005/8/layout/process5"/>
    <dgm:cxn modelId="{45845582-2592-48BA-9718-74EED15F97D0}" type="presOf" srcId="{4FE4B7CB-604D-4164-8426-D96377721813}" destId="{341B8BB0-10BA-47EC-A315-1A0603B2DA0E}" srcOrd="1" destOrd="0" presId="urn:microsoft.com/office/officeart/2005/8/layout/process5"/>
    <dgm:cxn modelId="{14A5E341-F332-459D-9CAF-99A2E11D2B6D}" type="presOf" srcId="{6D6FE905-5B16-4D98-B6B5-B15011BF707D}" destId="{56884304-E507-4C96-A5B8-A8373728FB78}" srcOrd="0" destOrd="0" presId="urn:microsoft.com/office/officeart/2005/8/layout/process5"/>
    <dgm:cxn modelId="{1700562B-326B-4CF8-83C2-EAE117AA1558}" srcId="{A9B0628C-2DEA-4798-BEF5-E577A06D7465}" destId="{6D6FE905-5B16-4D98-B6B5-B15011BF707D}" srcOrd="0" destOrd="0" parTransId="{3522C358-5F76-4B17-8A0D-F49DC12E2F26}" sibTransId="{249DCB1B-7D4F-4F77-BA0B-938CF92F230A}"/>
    <dgm:cxn modelId="{4203475C-C54F-4379-A6D3-F2DDA419ECDD}" type="presOf" srcId="{6D48FEC7-EFBA-4C2E-864B-0B82762E218F}" destId="{7C6E1125-F0EE-4D26-8F0A-BAB6A7A5E190}" srcOrd="1" destOrd="0" presId="urn:microsoft.com/office/officeart/2005/8/layout/process5"/>
    <dgm:cxn modelId="{5E576DE6-A54A-4B5A-BDC5-9A0C4E411BCD}" type="presOf" srcId="{249DCB1B-7D4F-4F77-BA0B-938CF92F230A}" destId="{2B49B826-98D9-4226-B72E-5A83988B6E0B}" srcOrd="1" destOrd="0" presId="urn:microsoft.com/office/officeart/2005/8/layout/process5"/>
    <dgm:cxn modelId="{837B56D2-AB71-4D5C-9EDF-635D2C070110}" srcId="{A9B0628C-2DEA-4798-BEF5-E577A06D7465}" destId="{98251218-6401-4A0D-A05D-F438B30221EB}" srcOrd="4" destOrd="0" parTransId="{786232F5-F796-4955-8119-9E84863BCFC9}" sibTransId="{27BC63DA-C1DF-48CA-B4AA-273CAD550EC4}"/>
    <dgm:cxn modelId="{63C4DFC3-4ED1-452B-A4DE-60F8F335FBA4}" type="presOf" srcId="{D6DE1FF5-532C-4D4B-8A35-7792C28D584F}" destId="{C3F3E83D-A8CB-442A-A2E6-7246DB13CB23}" srcOrd="0" destOrd="0" presId="urn:microsoft.com/office/officeart/2005/8/layout/process5"/>
    <dgm:cxn modelId="{6071C9E5-46AB-4688-82A6-40883AD75D3F}" type="presParOf" srcId="{F947532A-EAA2-406A-B040-FC0B7505E019}" destId="{56884304-E507-4C96-A5B8-A8373728FB78}" srcOrd="0" destOrd="0" presId="urn:microsoft.com/office/officeart/2005/8/layout/process5"/>
    <dgm:cxn modelId="{75CF55F1-FE43-4936-BC91-A9D14F4C9F32}" type="presParOf" srcId="{F947532A-EAA2-406A-B040-FC0B7505E019}" destId="{F7214983-0288-4863-B158-833CC129A953}" srcOrd="1" destOrd="0" presId="urn:microsoft.com/office/officeart/2005/8/layout/process5"/>
    <dgm:cxn modelId="{0B215F54-ED6A-46CA-A0A3-149E9D280A2C}" type="presParOf" srcId="{F7214983-0288-4863-B158-833CC129A953}" destId="{2B49B826-98D9-4226-B72E-5A83988B6E0B}" srcOrd="0" destOrd="0" presId="urn:microsoft.com/office/officeart/2005/8/layout/process5"/>
    <dgm:cxn modelId="{E59E0BB8-FA40-494D-8B24-84B622D2F105}" type="presParOf" srcId="{F947532A-EAA2-406A-B040-FC0B7505E019}" destId="{163B91BB-54A9-44FA-9399-3FF4EDDDF692}" srcOrd="2" destOrd="0" presId="urn:microsoft.com/office/officeart/2005/8/layout/process5"/>
    <dgm:cxn modelId="{DFB9317C-A865-46BD-A91A-52203B93981B}" type="presParOf" srcId="{F947532A-EAA2-406A-B040-FC0B7505E019}" destId="{286C1B08-5380-4975-BD6D-665706FEFB34}" srcOrd="3" destOrd="0" presId="urn:microsoft.com/office/officeart/2005/8/layout/process5"/>
    <dgm:cxn modelId="{BF1EDF15-02B7-4A56-9625-14AE2E227270}" type="presParOf" srcId="{286C1B08-5380-4975-BD6D-665706FEFB34}" destId="{92A0BDA7-36F0-43B7-8DDD-B4796BBF7A02}" srcOrd="0" destOrd="0" presId="urn:microsoft.com/office/officeart/2005/8/layout/process5"/>
    <dgm:cxn modelId="{45FA353A-DB0F-464C-9EA6-F1A6861102DD}" type="presParOf" srcId="{F947532A-EAA2-406A-B040-FC0B7505E019}" destId="{C3F3E83D-A8CB-442A-A2E6-7246DB13CB23}" srcOrd="4" destOrd="0" presId="urn:microsoft.com/office/officeart/2005/8/layout/process5"/>
    <dgm:cxn modelId="{2211F35A-98A3-43A0-8AE9-73F22F5978D0}" type="presParOf" srcId="{F947532A-EAA2-406A-B040-FC0B7505E019}" destId="{D6D0425B-6BED-4BD8-B394-9248DAF74192}" srcOrd="5" destOrd="0" presId="urn:microsoft.com/office/officeart/2005/8/layout/process5"/>
    <dgm:cxn modelId="{C7135C9F-20E4-4CD0-890B-FEF86A777175}" type="presParOf" srcId="{D6D0425B-6BED-4BD8-B394-9248DAF74192}" destId="{341B8BB0-10BA-47EC-A315-1A0603B2DA0E}" srcOrd="0" destOrd="0" presId="urn:microsoft.com/office/officeart/2005/8/layout/process5"/>
    <dgm:cxn modelId="{D8F1C263-EA6D-43D0-AC48-87A4BED3D4D5}" type="presParOf" srcId="{F947532A-EAA2-406A-B040-FC0B7505E019}" destId="{D3BC6AB8-BC09-405D-B543-EE2F0D336AB7}" srcOrd="6" destOrd="0" presId="urn:microsoft.com/office/officeart/2005/8/layout/process5"/>
    <dgm:cxn modelId="{A711EB92-A20C-48FD-AE65-DA2F55895C0F}" type="presParOf" srcId="{F947532A-EAA2-406A-B040-FC0B7505E019}" destId="{2EBF1BBC-F993-4853-BB71-4E600EA8B833}" srcOrd="7" destOrd="0" presId="urn:microsoft.com/office/officeart/2005/8/layout/process5"/>
    <dgm:cxn modelId="{79636A28-5A4A-4D9A-82CD-EFB1F13F4AD3}" type="presParOf" srcId="{2EBF1BBC-F993-4853-BB71-4E600EA8B833}" destId="{7C6E1125-F0EE-4D26-8F0A-BAB6A7A5E190}" srcOrd="0" destOrd="0" presId="urn:microsoft.com/office/officeart/2005/8/layout/process5"/>
    <dgm:cxn modelId="{49B53936-1F3B-42F6-B936-4DA4E0199205}" type="presParOf" srcId="{F947532A-EAA2-406A-B040-FC0B7505E019}" destId="{58F37C5D-3F90-4D7F-952F-50D4460838C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1B3D7-1717-4113-8A96-4F023A8FBA9A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CF418-B3DE-41EC-840F-4D83488EC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30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6875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284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4465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6783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477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057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917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740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550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477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1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722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57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709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63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143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746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altLang="tr-TR" sz="6000" dirty="0"/>
              <a:t>İBE Tasarım Süreci</a:t>
            </a:r>
            <a:r>
              <a:rPr lang="en-AU" altLang="tr-TR" sz="6000" dirty="0"/>
              <a:t/>
            </a:r>
            <a:br>
              <a:rPr lang="en-AU" altLang="tr-TR" sz="6000" dirty="0"/>
            </a:br>
            <a:r>
              <a:rPr lang="tr-TR" altLang="tr-TR" sz="4000" dirty="0"/>
              <a:t>Tasarımcıları anlamak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</a:t>
            </a:r>
            <a:r>
              <a:rPr lang="en-US" dirty="0" err="1"/>
              <a:t>Kürşat</a:t>
            </a:r>
            <a:r>
              <a:rPr lang="en-US" dirty="0"/>
              <a:t> </a:t>
            </a:r>
            <a:r>
              <a:rPr lang="en-US" dirty="0" err="1"/>
              <a:t>Çağıltay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ODTÜ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350583"/>
            <a:ext cx="2163114" cy="7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Bir</a:t>
            </a:r>
            <a:r>
              <a:rPr lang="es-ES" dirty="0"/>
              <a:t> </a:t>
            </a:r>
            <a:r>
              <a:rPr lang="es-ES" dirty="0" err="1"/>
              <a:t>dil</a:t>
            </a:r>
            <a:r>
              <a:rPr lang="es-ES" dirty="0"/>
              <a:t> </a:t>
            </a:r>
            <a:r>
              <a:rPr lang="es-ES" dirty="0" err="1"/>
              <a:t>veya</a:t>
            </a:r>
            <a:r>
              <a:rPr lang="es-ES" dirty="0"/>
              <a:t> </a:t>
            </a:r>
            <a:r>
              <a:rPr lang="es-ES" dirty="0" err="1"/>
              <a:t>harita</a:t>
            </a:r>
            <a:r>
              <a:rPr lang="es-ES" dirty="0"/>
              <a:t> </a:t>
            </a:r>
            <a:r>
              <a:rPr lang="es-ES" dirty="0" err="1"/>
              <a:t>gibidir</a:t>
            </a:r>
            <a:endParaRPr lang="tr-TR" dirty="0"/>
          </a:p>
        </p:txBody>
      </p:sp>
      <p:pic>
        <p:nvPicPr>
          <p:cNvPr id="5" name="Picture 2" descr="Image result for odtu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5"/>
            <a:ext cx="6464105" cy="421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21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Tasarımcılar metodolojileri neden reddediyor?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Metodolojilerin reddedilmesi</a:t>
            </a:r>
            <a:endParaRPr lang="en-US" dirty="0"/>
          </a:p>
        </p:txBody>
      </p:sp>
      <p:pic>
        <p:nvPicPr>
          <p:cNvPr id="4100" name="Picture 4" descr="Abyss, Window Sill, Danger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29" y="2630976"/>
            <a:ext cx="575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2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Toplantı için kısa zamanım var (toplantılar geliştirmeyi yavaşlatıyor)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Sınırsız kaynağım araçlarım yok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Personelimi yeniden eğitmek zorundayım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Çalışanlarımız kendi özgürlüklerini istiyor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Evrak üretimi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Metodolojilerin reddedilmesi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7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Hangi yöntem?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Sorunumuzu çözmezler.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Aşırı karmaşıktırlar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İşe yaramazlar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Metodolojilerin reddedilmesi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5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(Tarihsel Sırada)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Metodoloji öncesi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Şelale modeli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Metodolojilerin reddi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Şelale modelinde iyileştirmeler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Yeni metodolojileri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Agile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-Çevik Yaklaşımlar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Bilgi Sistemleri metodolojileri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4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Hissi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kablel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vuku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El yordamı - Deneyim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Dokümantasyon yok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Standart yok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Zayıf eğitim olanakları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Örneğin. İlk web sayfanız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Metodoloji Öncesi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9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Proje Tanımı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Fizibilite çalışması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 Araştırması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 analizi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İhtiyaç analizi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 tasarımı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 geliştirme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Uygulama,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Test İnceleme ve bakım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Şelale Modeli </a:t>
            </a:r>
            <a:br>
              <a:rPr lang="tr-TR" altLang="tr-TR" dirty="0"/>
            </a:br>
            <a:r>
              <a:rPr lang="tr-TR" altLang="tr-TR" dirty="0"/>
              <a:t>(Sistem Geliştirme Yaşam Döngüsü-SGYD)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97089" y="1851702"/>
            <a:ext cx="6813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tr-TR" sz="2800" dirty="0">
                <a:latin typeface="Times New Roman" panose="02020603050405020304" pitchFamily="18" charset="0"/>
              </a:rPr>
              <a:t>1960</a:t>
            </a:r>
            <a:r>
              <a:rPr lang="tr-TR" altLang="tr-TR" sz="2800" dirty="0">
                <a:latin typeface="Times New Roman" panose="02020603050405020304" pitchFamily="18" charset="0"/>
              </a:rPr>
              <a:t>’</a:t>
            </a:r>
            <a:r>
              <a:rPr lang="tr-TR" altLang="tr-TR" sz="2800" dirty="0" err="1">
                <a:latin typeface="Times New Roman" panose="02020603050405020304" pitchFamily="18" charset="0"/>
              </a:rPr>
              <a:t>ların</a:t>
            </a:r>
            <a:r>
              <a:rPr lang="tr-TR" altLang="tr-TR" sz="2800" dirty="0">
                <a:latin typeface="Times New Roman" panose="02020603050405020304" pitchFamily="18" charset="0"/>
              </a:rPr>
              <a:t> Sonunda Geliştirildi</a:t>
            </a:r>
            <a:r>
              <a:rPr lang="en-US" altLang="tr-TR" sz="2800" dirty="0">
                <a:latin typeface="Times New Roman" panose="02020603050405020304" pitchFamily="18" charset="0"/>
              </a:rPr>
              <a:t> (Royce, 1970)</a:t>
            </a:r>
          </a:p>
        </p:txBody>
      </p:sp>
    </p:spTree>
    <p:extLst>
      <p:ext uri="{BB962C8B-B14F-4D97-AF65-F5344CB8AC3E}">
        <p14:creationId xmlns:p14="http://schemas.microsoft.com/office/powerpoint/2010/main" val="171610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Gereksinimlerin analizi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Uygulama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Bakım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Genel Model</a:t>
            </a:r>
            <a:endParaRPr lang="en-US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664524754"/>
              </p:ext>
            </p:extLst>
          </p:nvPr>
        </p:nvGraphicFramePr>
        <p:xfrm>
          <a:off x="4677508" y="2489264"/>
          <a:ext cx="6605125" cy="367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69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Fikirlerin mantıklı gelişimini varsayar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Daha önceki fikirlerin tekrar ziyaret edilmesini önler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Taraflar arasındaki iletişim eksikliği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testleri çok geç gerçekleşir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memnuniyetsizliği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Etkileşimli sistemler için ideal değildir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Tasarımdan önce ayrıntılı şartnameyi vurgular.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Bakım iş yükü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Şelale Modeli: Sorunlar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4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 err="1"/>
              <a:t>Metodoloji’de</a:t>
            </a:r>
            <a:r>
              <a:rPr lang="tr-TR" altLang="tr-TR" dirty="0"/>
              <a:t> iyileştirmeler:</a:t>
            </a:r>
            <a:br>
              <a:rPr lang="tr-TR" altLang="tr-TR" dirty="0"/>
            </a:br>
            <a:r>
              <a:rPr lang="tr-TR" altLang="tr-TR" dirty="0"/>
              <a:t>Bir Şelale süreç model versiyonu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8967600"/>
              </p:ext>
            </p:extLst>
          </p:nvPr>
        </p:nvGraphicFramePr>
        <p:xfrm>
          <a:off x="279918" y="1959429"/>
          <a:ext cx="11588621" cy="417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09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05" y="2449300"/>
            <a:ext cx="3970020" cy="397002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extLst>
              <p:ext uri="{D42A27DB-BD31-4B8C-83A1-F6EECF244321}">
                <p14:modId xmlns:p14="http://schemas.microsoft.com/office/powerpoint/2010/main" val="3420248220"/>
              </p:ext>
            </p:extLst>
          </p:nvPr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690" indent="-44069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 Süreci </a:t>
            </a:r>
            <a:endParaRPr lang="en-US"/>
          </a:p>
          <a:p>
            <a:pPr marL="440690" indent="-44069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 Metodolojileri: Şelaleden Çevik Tasarıma</a:t>
            </a:r>
          </a:p>
          <a:p>
            <a:pPr marL="440690" indent="-44069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Merkezli Tasarım</a:t>
            </a:r>
          </a:p>
          <a:p>
            <a:pPr marL="440690" indent="-44069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İBE Tasarımcısı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Amaçları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31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 err="1"/>
              <a:t>Boehm’in</a:t>
            </a:r>
            <a:r>
              <a:rPr lang="tr-TR" altLang="tr-TR" dirty="0"/>
              <a:t> </a:t>
            </a:r>
            <a:r>
              <a:rPr lang="tr-TR" altLang="tr-TR" dirty="0" err="1"/>
              <a:t>Helezonik</a:t>
            </a:r>
            <a:r>
              <a:rPr lang="tr-TR" altLang="tr-TR" dirty="0"/>
              <a:t> (spiral) modeli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940" y="1812177"/>
            <a:ext cx="5260018" cy="4383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5580" y="2107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Planlama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0720" y="2107668"/>
            <a:ext cx="13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Risk Analizi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3398" y="3885143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5580" y="582619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Müşteri Değerlendirmesi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0621" y="583025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Mühendislik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14382" y="4069809"/>
            <a:ext cx="2960067" cy="14518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7256" y="4801674"/>
            <a:ext cx="3211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Tamamlanmış Sisteme Doğru</a:t>
            </a:r>
          </a:p>
        </p:txBody>
      </p:sp>
    </p:spTree>
    <p:extLst>
      <p:ext uri="{BB962C8B-B14F-4D97-AF65-F5344CB8AC3E}">
        <p14:creationId xmlns:p14="http://schemas.microsoft.com/office/powerpoint/2010/main" val="291226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Risk odaklı (öncelikli olarak belge yönlendirmeli veya kod yönlendirmeli bir süreç değil)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Mevcut modelleri birleştirir.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 err="1"/>
              <a:t>Boehm’in</a:t>
            </a:r>
            <a:r>
              <a:rPr lang="tr-TR" altLang="tr-TR" dirty="0"/>
              <a:t> </a:t>
            </a:r>
            <a:r>
              <a:rPr lang="tr-TR" altLang="tr-TR" dirty="0" err="1"/>
              <a:t>Helezonik</a:t>
            </a:r>
            <a:r>
              <a:rPr lang="tr-TR" altLang="tr-TR" dirty="0"/>
              <a:t> modeli</a:t>
            </a:r>
            <a:endParaRPr lang="en-US" dirty="0"/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80" y="2811618"/>
            <a:ext cx="35941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259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Eleman eksikliği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Gerçekçi olmayan program, bütçe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Yanlış işlevler geliştirme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Yanlış kullanıcı arabirimi geliştirme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Altın kaplama - Mükemmel ama gereksiz bir şey yapma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İhtiyaçlarda sürekli değişiklikler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Harici bileşenler ve görevlerle eksiklik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Performans eksikliği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Bilgisayar bilim sınırlarını zorlamak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 err="1"/>
              <a:t>Boehm’in</a:t>
            </a:r>
            <a:r>
              <a:rPr lang="tr-TR" altLang="tr-TR" dirty="0"/>
              <a:t> ilk 10 riski</a:t>
            </a:r>
            <a:endParaRPr lang="en-US" dirty="0"/>
          </a:p>
        </p:txBody>
      </p:sp>
      <p:pic>
        <p:nvPicPr>
          <p:cNvPr id="11266" name="Picture 2" descr="Slip Up, Danger, Careless, Slippery, Accident, R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83" y="1851702"/>
            <a:ext cx="4531421" cy="30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63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Gereksinim tasarımı % 40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Uygulama % 20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Test 40%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Uzun ömürlü sistem bakım maliyetleri diğer tüm maliyetleri 4: 1 oranında aşabilir (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Sommervile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1995)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Tasarım Süreci Çabası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9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Metodoloji değil bir Felsefe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Nedir?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Kaynağı?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Nasıl?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Sorunlar?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Kullanıcı-Odaklı Sistem Tasarımı (KOST)</a:t>
            </a:r>
            <a:endParaRPr lang="en-US" dirty="0"/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34" y="1851702"/>
            <a:ext cx="5259387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88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İnsan faaliyetlerinin toplumsal ve bilişsel analizine dayalı tasarım yaklaşımları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Uygulamada, KOST yöntemden daha çok bir felsefedir,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Diğer İlişkili Terimler: İşbirlikçi tasarım, Katılımcı tasarım?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KOST Nedir?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56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12905" r="5819" b="14342"/>
          <a:stretch/>
        </p:blipFill>
        <p:spPr bwMode="auto">
          <a:xfrm>
            <a:off x="7351776" y="1956816"/>
            <a:ext cx="4608576" cy="243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7717537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gereksinimi üzerinde durulur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Teknoloji, görevleri desteklemek üzere tasarlanmış bir araçtır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Kullanılabilirlik için teknoloji test edilmeli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Kabul edilebilirlik, ana paydaşlar tarafından belirlenir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İnsanlar ve araçlar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sosyo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-teknik sistemleri oluşturur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dirty="0"/>
              <a:t>K</a:t>
            </a:r>
            <a:r>
              <a:rPr lang="tr-TR" altLang="tr-TR" dirty="0" err="1"/>
              <a:t>OST’un</a:t>
            </a:r>
            <a:r>
              <a:rPr lang="tr-TR" altLang="tr-TR" dirty="0"/>
              <a:t> Anahtar Elemanları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49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Tasarım-Test yinelemeleri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Fazlı Aşamalar testinin tersine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Kullanıcılara erken ve sürekli odaklanma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Kullanıcılar ne ister?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Kullanıcılar nasıl çalışır?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Kullanılabilirlik testinin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operasyonel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hale getirilmesi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İhtiyaca göre sıklıkla test etme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Yeni olan ne</a:t>
            </a:r>
            <a:r>
              <a:rPr lang="en-US" altLang="tr-TR" dirty="0"/>
              <a:t>?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8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Kullanıcılara erken ve sürekli odaklanma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Gözlem, mülakat, katılım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Bilişsel ve davranışsal sorunları anlama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testlerine erken ve sürekli odaklanma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Herşeyi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her zaman test edin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Yinelemeli tasarım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Tekrar et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Bütünleşik tasarım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Çalışmalar bir hedef için - kullanılabilir bir tasarım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dirty="0"/>
              <a:t>Gould’</a:t>
            </a:r>
            <a:r>
              <a:rPr lang="tr-TR" altLang="tr-TR" dirty="0"/>
              <a:t>un</a:t>
            </a:r>
            <a:r>
              <a:rPr lang="en-US" altLang="tr-TR" dirty="0"/>
              <a:t> 4 </a:t>
            </a:r>
            <a:r>
              <a:rPr lang="en-US" altLang="tr-TR" dirty="0" err="1"/>
              <a:t>pr</a:t>
            </a:r>
            <a:r>
              <a:rPr lang="tr-TR" altLang="tr-TR" dirty="0" err="1"/>
              <a:t>ensibi</a:t>
            </a:r>
            <a:r>
              <a:rPr lang="en-US" altLang="tr-TR" dirty="0"/>
              <a:t> (1988) (IBM)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1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Paydaş tanımlaması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Sistemden etkilenecek herkes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Senaryo tanımlaması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İnsanların muhtemel etkileşimlerinin tanımı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Katılım araçları kurmak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Odak grupları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Tasarım ekibine katkı/katılım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Kabul edilebilirliğin sadece küçük bir kısmıdır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KOST</a:t>
            </a:r>
            <a:r>
              <a:rPr lang="en-US" altLang="tr-TR" dirty="0"/>
              <a:t> </a:t>
            </a:r>
            <a:r>
              <a:rPr lang="tr-TR" altLang="tr-TR" dirty="0"/>
              <a:t>aktiviteleri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pic>
        <p:nvPicPr>
          <p:cNvPr id="7" name="Picture 7" descr="action, call, dial, first, number, one, phon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72" y="40238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8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7308167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Televizyon uzaktan kumandanız kullanıcıya ne kadar dost? Tüm özelliklerini biliyor musunuz?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 yazılım projesinde çalışmış ya da çalışan birisi ile görüşüp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/etkileşim sürecinin projenin ne kadar zamanını alıyor öğreniniz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Etkinlikler</a:t>
            </a:r>
            <a:endParaRPr lang="en-US" dirty="0"/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17" y="1992382"/>
            <a:ext cx="2582863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65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ction, call, dial, number, phone, second, tw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72" y="40238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analizi: Kullanıcının özelliklerini belirleyin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Uzmanlık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Eğitim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Bilgisayar deneyimi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Motivasyon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Beklenti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Yetenekler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analiz kullanışlılık tanımını sağlar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KOST</a:t>
            </a:r>
            <a:r>
              <a:rPr lang="en-US" altLang="tr-TR" dirty="0"/>
              <a:t> </a:t>
            </a:r>
            <a:r>
              <a:rPr lang="tr-TR" altLang="tr-TR" dirty="0"/>
              <a:t>aktiviteleri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57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Görev analizi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Kabul edilebilir performans için gerekli insan ve araç kaynaklarının belirlenmesi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Kullanıcıların görevlerini ne kadar çok öğrenirsek, onları iyi tasarım yoluyla o kadar destekleyebiliriz.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KOST</a:t>
            </a:r>
            <a:r>
              <a:rPr lang="en-US" altLang="tr-TR" dirty="0"/>
              <a:t> </a:t>
            </a:r>
            <a:r>
              <a:rPr lang="tr-TR" altLang="tr-TR" dirty="0"/>
              <a:t>aktiviteleri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 descr="action, call, dial, number, phone, third, th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72" y="4023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34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Kullanılabilirlik ölçütlerini belirleme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İstenilen etkinlik, verimlilik ve memnuniyet seviyelerini oluştur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Tasarım için bağlam kur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Prototip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Genellikle gereksinimleri belirlemek için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kullanılıdır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KOST</a:t>
            </a:r>
            <a:r>
              <a:rPr lang="en-US" altLang="tr-TR" dirty="0"/>
              <a:t> </a:t>
            </a:r>
            <a:r>
              <a:rPr lang="tr-TR" altLang="tr-TR" dirty="0"/>
              <a:t>aktiviteleri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 descr="action, call, dial, four, fourth, number, phon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72" y="4023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3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Kullanılabilirlik değerlendirmesi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Kriter oluşturmak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Kriterleri karşılamak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Kullanılabilirlik, tasarım aşamasına uygun olan her türlü yöntemle tekrar tekrar kontrol edilir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KOST</a:t>
            </a:r>
            <a:r>
              <a:rPr lang="en-US" altLang="tr-TR" dirty="0"/>
              <a:t> </a:t>
            </a:r>
            <a:r>
              <a:rPr lang="tr-TR" altLang="tr-TR" dirty="0"/>
              <a:t>aktiviteleri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 descr="action, call, dial, fifth, five, number, phon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72" y="4023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15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Geleneksel KOST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37360" y="2045153"/>
            <a:ext cx="3810000" cy="40934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Gereksinimler</a:t>
            </a:r>
            <a:endParaRPr lang="en-US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</a:t>
            </a:r>
            <a:endParaRPr lang="en-US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en-US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Bakım</a:t>
            </a:r>
            <a:endParaRPr lang="en-US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5344668" y="1341501"/>
            <a:ext cx="6847332" cy="425154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Paydaş kimliği.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Kullanıcı analizi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 analizi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Kullanılabilirlik ölçütleri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tr-TR" altLang="en-US" sz="1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 ve test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Yeniden tasarlamak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Gözden geçirme ölçütleri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tr-TR" altLang="en-US" sz="1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Yukarıdaki gibi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tr-TR" altLang="en-US" sz="1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Kullanılabilirlik testi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tr-TR" altLang="en-US" sz="1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tr-TR" alt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çalışmaları Gelecekteki paydaşlar ve kullanıcı verileri için erken analiz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0878312" y="1371600"/>
            <a:ext cx="0" cy="434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149840" y="1499616"/>
            <a:ext cx="33832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>
                <a:cs typeface="Arial" panose="020B0604020202020204" pitchFamily="34" charset="0"/>
              </a:rPr>
              <a:t>Süreç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>
                <a:cs typeface="Arial" panose="020B0604020202020204" pitchFamily="34" charset="0"/>
              </a:rPr>
              <a:t>Değer le</a:t>
            </a:r>
          </a:p>
        </p:txBody>
      </p:sp>
    </p:spTree>
    <p:extLst>
      <p:ext uri="{BB962C8B-B14F-4D97-AF65-F5344CB8AC3E}">
        <p14:creationId xmlns:p14="http://schemas.microsoft.com/office/powerpoint/2010/main" val="2112154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Sağduyunun çalıştığını varsaymak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Tasarımcıları test denekleri olarak kullanmak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Görev analizlerinden kaçınma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Test bulgularına bağlı kalmak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Test sonuçlarını kişisel saldırı olarak alma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Sık Görülen Eksiklikler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52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 bir süreçtir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Yöntem, sürecin yönlendirilmesine hizmet eder.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Kullanıcıyı düşünün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Görevi düşünün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Çevreyi düşünün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Kullanılabilirliği düşünün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Testi düşünün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Metot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8" y="3236977"/>
            <a:ext cx="5209060" cy="29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505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Senaryolar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Tartışmalar, kağıt prototipleri, anket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Gerçeklik kontrolü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Katılımcılara mevcut sonuçları bildirin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Anlaşma için kriterlerini oluşturun 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Kullanılabilirlik tanımı değişebilir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Tahmin etmeyin, gösterin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Nasıl?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13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Sosyo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-teknik yaklaşım - bir sistemin sadece teknik yönlerini (araçlar, teknikler, prosedürler) değil, sosyal yönlerini de (rol ağı, ilişkiler ve görevler) ele alır.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Mumford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(1983)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 tasarımında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sosyo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-teknik yaklaşımı uygulayabilmek için, bilgilerin organizasyondan damıtılması gerekmektedir. Bunun tekniği,</a:t>
            </a: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mülakatlar, anketler, kontrol listeleri, tablolar ve sonuç listeleridir.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dirty="0"/>
              <a:t>So</a:t>
            </a:r>
            <a:r>
              <a:rPr lang="tr-TR" altLang="tr-TR" dirty="0" err="1"/>
              <a:t>syo</a:t>
            </a:r>
            <a:r>
              <a:rPr lang="en-US" altLang="tr-TR" dirty="0"/>
              <a:t>-</a:t>
            </a:r>
            <a:r>
              <a:rPr lang="en-US" altLang="tr-TR" dirty="0" err="1"/>
              <a:t>Te</a:t>
            </a:r>
            <a:r>
              <a:rPr lang="tr-TR" altLang="tr-TR" dirty="0"/>
              <a:t>k</a:t>
            </a:r>
            <a:r>
              <a:rPr lang="en-US" altLang="tr-TR" dirty="0" err="1"/>
              <a:t>ni</a:t>
            </a:r>
            <a:r>
              <a:rPr lang="tr-TR" altLang="tr-TR" dirty="0"/>
              <a:t>k</a:t>
            </a:r>
            <a:r>
              <a:rPr lang="en-US" altLang="tr-TR" dirty="0"/>
              <a:t> </a:t>
            </a:r>
            <a:r>
              <a:rPr lang="tr-TR" altLang="tr-TR" dirty="0"/>
              <a:t>Yaklaşım</a:t>
            </a:r>
            <a:r>
              <a:rPr lang="en-US" altLang="tr-TR" dirty="0"/>
              <a:t> </a:t>
            </a:r>
            <a:r>
              <a:rPr lang="en-US" altLang="tr-TR" sz="4000" dirty="0"/>
              <a:t>(80s)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77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Bilgisayar Tabanlı Sistemlerin Etkili Teknik ve İnsani Uygulaması,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Mumford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1995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Katılımcı Gelişim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PD, Floyd ve diğerleri 1989-İskandinav yaklaşımı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SSM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Yumuşak Sistemler Metodolojisi,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Checkland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1981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ISAC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(Bilgi Sistemleri Çalışması ve Değişim Analizi,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Lundeberg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ve diğerleri, 1982).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MULTIVIEW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Avison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ve ark., 1990) SSM ve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ETİK'in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hibrid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bir metodolojisi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Farklı Lezzetler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4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Şelale Yöntemi (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Waterfall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Helezonik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Model (Spiral)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Merkezli Yaklaşım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Tasarım Süreci</a:t>
            </a:r>
            <a:endParaRPr lang="en-US" dirty="0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84" y="1851702"/>
            <a:ext cx="495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1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Çocuklarla çocuklar için tasarım ...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Çocuklar için bir yazılım (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örn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Elektronik Sözlük) nasıl tasarlarsınız?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Bir Geçek Hayat Örneği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59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23240"/>
            <a:ext cx="7536180" cy="58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34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Katılımcı Tasarım...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38528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81" y="227838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034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Sonuçlar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6480" y="149443"/>
            <a:ext cx="5486400" cy="4114801"/>
          </a:xfr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7" y="2206844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686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071" y="73152"/>
            <a:ext cx="7556818" cy="6159856"/>
          </a:xfrm>
        </p:spPr>
      </p:pic>
    </p:spTree>
    <p:extLst>
      <p:ext uri="{BB962C8B-B14F-4D97-AF65-F5344CB8AC3E}">
        <p14:creationId xmlns:p14="http://schemas.microsoft.com/office/powerpoint/2010/main" val="26639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3745" y="167361"/>
            <a:ext cx="7461503" cy="6082160"/>
          </a:xfrm>
        </p:spPr>
      </p:pic>
    </p:spTree>
    <p:extLst>
      <p:ext uri="{BB962C8B-B14F-4D97-AF65-F5344CB8AC3E}">
        <p14:creationId xmlns:p14="http://schemas.microsoft.com/office/powerpoint/2010/main" val="4066515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3789" y="128016"/>
            <a:ext cx="7005382" cy="6110403"/>
          </a:xfrm>
        </p:spPr>
      </p:pic>
    </p:spTree>
    <p:extLst>
      <p:ext uri="{BB962C8B-B14F-4D97-AF65-F5344CB8AC3E}">
        <p14:creationId xmlns:p14="http://schemas.microsoft.com/office/powerpoint/2010/main" val="2536191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0290" y="73152"/>
            <a:ext cx="7052380" cy="6149594"/>
          </a:xfrm>
        </p:spPr>
      </p:pic>
    </p:spTree>
    <p:extLst>
      <p:ext uri="{BB962C8B-B14F-4D97-AF65-F5344CB8AC3E}">
        <p14:creationId xmlns:p14="http://schemas.microsoft.com/office/powerpoint/2010/main" val="2958830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7059" y="146305"/>
            <a:ext cx="6898842" cy="6016752"/>
          </a:xfrm>
        </p:spPr>
      </p:pic>
    </p:spTree>
    <p:extLst>
      <p:ext uri="{BB962C8B-B14F-4D97-AF65-F5344CB8AC3E}">
        <p14:creationId xmlns:p14="http://schemas.microsoft.com/office/powerpoint/2010/main" val="110897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054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6896" y="62738"/>
            <a:ext cx="7081267" cy="6175134"/>
          </a:xfrm>
        </p:spPr>
      </p:pic>
    </p:spTree>
    <p:extLst>
      <p:ext uri="{BB962C8B-B14F-4D97-AF65-F5344CB8AC3E}">
        <p14:creationId xmlns:p14="http://schemas.microsoft.com/office/powerpoint/2010/main" val="162761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İBE çalışmaları, insanlar tarafından daha yüksek bir seviyede kabul gören eserlerin tasarımını  etkilemek amacıyla etkileşim konusunda yapılan çalışmaları kapsar.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Yazılım tasarımı ya da Sistem tasarımı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Kullanıcı-odaklı tasarıma doğru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İBE (HCI)’in </a:t>
            </a:r>
            <a:r>
              <a:rPr lang="en-US" dirty="0" err="1"/>
              <a:t>Hedefleri</a:t>
            </a:r>
            <a:endParaRPr lang="en-US" dirty="0"/>
          </a:p>
        </p:txBody>
      </p:sp>
      <p:pic>
        <p:nvPicPr>
          <p:cNvPr id="1026" name="Picture 2" descr="Computer, Internet, Unhappy, User, Angry, Fr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91" y="3464169"/>
            <a:ext cx="3847667" cy="222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36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075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2304" y="102348"/>
            <a:ext cx="7761176" cy="60626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568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Önem: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altLang="en-US" sz="2600" dirty="0">
              <a:solidFill>
                <a:srgbClr val="212121"/>
              </a:solidFill>
              <a:latin typeface="inherit"/>
            </a:endParaRP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en-US" sz="2600" dirty="0">
                <a:solidFill>
                  <a:srgbClr val="212121"/>
                </a:solidFill>
                <a:latin typeface="inherit"/>
              </a:rPr>
              <a:t>Diğer bir deyişle, Büyük fontlarla yazılmış soldaki </a:t>
            </a:r>
            <a:r>
              <a:rPr lang="tr-TR" altLang="en-US" sz="2600" dirty="0">
                <a:solidFill>
                  <a:srgbClr val="212121"/>
                </a:solidFill>
                <a:latin typeface="Times New Roman" panose="02020603050405020304" pitchFamily="18" charset="0"/>
              </a:rPr>
              <a:t>ö</a:t>
            </a:r>
            <a:r>
              <a:rPr lang="tr-TR" altLang="en-US" sz="2600" dirty="0">
                <a:solidFill>
                  <a:srgbClr val="212121"/>
                </a:solidFill>
                <a:latin typeface="inherit"/>
              </a:rPr>
              <a:t>ğeler sağdakilerden daha önemli</a:t>
            </a:r>
            <a:r>
              <a:rPr lang="en-US" altLang="en-US" sz="400" dirty="0">
                <a:latin typeface="Times New Roman" panose="02020603050405020304" pitchFamily="18" charset="0"/>
              </a:rPr>
              <a:t> </a:t>
            </a:r>
            <a:endParaRPr lang="en-US" altLang="en-US" sz="4600" dirty="0">
              <a:latin typeface="Times New Roman" panose="02020603050405020304" pitchFamily="18" charset="0"/>
            </a:endParaRPr>
          </a:p>
          <a:p>
            <a:pPr marL="733933" lvl="1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600" dirty="0">
                <a:latin typeface="Times New Roman" panose="02020603050405020304" pitchFamily="18" charset="0"/>
              </a:rPr>
              <a:t>http://www.agilealliance.com/intro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Çevik Yaklaşım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88782"/>
              </p:ext>
            </p:extLst>
          </p:nvPr>
        </p:nvGraphicFramePr>
        <p:xfrm>
          <a:off x="2587117" y="2254038"/>
          <a:ext cx="7543800" cy="220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47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32">
                <a:tc>
                  <a:txBody>
                    <a:bodyPr/>
                    <a:lstStyle/>
                    <a:p>
                      <a:r>
                        <a:rPr lang="tr-TR" altLang="en-US" sz="2400" dirty="0">
                          <a:ea typeface="+mn-ea"/>
                          <a:cs typeface="+mn-cs"/>
                        </a:rPr>
                        <a:t>Bireyler ve etkileşimler </a:t>
                      </a:r>
                      <a:endParaRPr lang="tr-T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tr-TR" altLang="en-US" sz="1600" dirty="0">
                          <a:solidFill>
                            <a:srgbClr val="212121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tr-TR" altLang="en-US" sz="1600" dirty="0">
                          <a:solidFill>
                            <a:srgbClr val="212121"/>
                          </a:solidFill>
                          <a:latin typeface="inherit"/>
                        </a:rPr>
                        <a:t>İşlemler ve ara</a:t>
                      </a:r>
                      <a:r>
                        <a:rPr lang="tr-TR" altLang="en-US" sz="1600" dirty="0">
                          <a:solidFill>
                            <a:srgbClr val="212121"/>
                          </a:solidFill>
                          <a:latin typeface="Times New Roman" panose="02020603050405020304" pitchFamily="18" charset="0"/>
                        </a:rPr>
                        <a:t>ç</a:t>
                      </a:r>
                      <a:r>
                        <a:rPr lang="tr-TR" altLang="en-US" sz="1600" dirty="0">
                          <a:solidFill>
                            <a:srgbClr val="212121"/>
                          </a:solidFill>
                          <a:latin typeface="inherit"/>
                        </a:rPr>
                        <a:t>lar</a:t>
                      </a:r>
                      <a:endParaRPr lang="tr-TR" sz="16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332">
                <a:tc>
                  <a:txBody>
                    <a:bodyPr/>
                    <a:lstStyle/>
                    <a:p>
                      <a:r>
                        <a:rPr lang="tr-TR" sz="2400" dirty="0"/>
                        <a:t>Çalışan yazılım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Detaylı dokümantasyon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32">
                <a:tc>
                  <a:txBody>
                    <a:bodyPr/>
                    <a:lstStyle/>
                    <a:p>
                      <a:r>
                        <a:rPr lang="tr-TR" sz="2400" dirty="0"/>
                        <a:t>Müşteri ile işbirliği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Kontrat pazarlığı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32">
                <a:tc>
                  <a:txBody>
                    <a:bodyPr/>
                    <a:lstStyle/>
                    <a:p>
                      <a:r>
                        <a:rPr lang="tr-TR" sz="2400" dirty="0"/>
                        <a:t>Değişime</a:t>
                      </a:r>
                      <a:r>
                        <a:rPr lang="tr-TR" sz="2400" baseline="0" dirty="0"/>
                        <a:t> cevap vermek</a:t>
                      </a:r>
                      <a:endParaRPr lang="tr-T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Planı izlemek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846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 büyük önceliğimiz, kaliteli yazılımların erken ve sürekli olarak gönderilmesi yoluyla müşteriyi memnun etmek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 kurulumunun ileri aşamalarında bile değişen gereksinimleri karşılamak,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Çevik süreçler, müşterinin rekabet avantajı için değişimi karşılar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İş adamları ve geliştiriciler proje boyunca günlük olarak birlikte çalışmalıdır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Sadelik gereklidir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en-US" dirty="0"/>
              <a:t>Çevik Bildirge İlkeleri</a:t>
            </a:r>
            <a:r>
              <a:rPr lang="en-US" altLang="en-US" dirty="0"/>
              <a:t> 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16855" y="5709872"/>
            <a:ext cx="583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dirty="0">
                <a:latin typeface="Times New Roman" panose="02020603050405020304" pitchFamily="18" charset="0"/>
              </a:rPr>
              <a:t>http://www.agilemanifesto.org/principles.html</a:t>
            </a:r>
          </a:p>
        </p:txBody>
      </p:sp>
    </p:spTree>
    <p:extLst>
      <p:ext uri="{BB962C8B-B14F-4D97-AF65-F5344CB8AC3E}">
        <p14:creationId xmlns:p14="http://schemas.microsoft.com/office/powerpoint/2010/main" val="40496237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Şelale, Spiral ve Çevik metodolojileri derinlemesine araştırıp, karşılaştırmasını yapın. Küçük, orta ve büyük boyutlu projelerde hangileri daha kullanışlı olur belirlemeye çalışın.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Bölüm sonu etkinliği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79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" b="14865"/>
          <a:stretch/>
        </p:blipFill>
        <p:spPr>
          <a:xfrm>
            <a:off x="2779776" y="2417786"/>
            <a:ext cx="6382512" cy="3749286"/>
          </a:xfr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22299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rgbClr val="404040"/>
                </a:solidFill>
                <a:cs typeface="Arial" panose="020B0604020202020204" pitchFamily="34" charset="0"/>
              </a:rPr>
              <a:t>İnsan Bilgisayar Etkileşiminin </a:t>
            </a:r>
            <a:r>
              <a:rPr lang="tr-TR" altLang="tr-TR" sz="2800" dirty="0" err="1">
                <a:solidFill>
                  <a:srgbClr val="404040"/>
                </a:solidFill>
                <a:cs typeface="Arial" panose="020B0604020202020204" pitchFamily="34" charset="0"/>
              </a:rPr>
              <a:t>Organizasyonel</a:t>
            </a:r>
            <a:r>
              <a:rPr lang="tr-TR" altLang="tr-TR" sz="2800" dirty="0">
                <a:solidFill>
                  <a:srgbClr val="404040"/>
                </a:solidFill>
                <a:cs typeface="Arial" panose="020B0604020202020204" pitchFamily="34" charset="0"/>
              </a:rPr>
              <a:t> Boyutu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Gelecek Ders </a:t>
            </a:r>
            <a:endParaRPr lang="en-US" altLang="en-US" sz="9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0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5637629" cy="431537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Ürün-yönlü bakış açısı: Bir ürün olarak yazılım, kendi başına varlık gösterir, bir programlar kümesini ve ilişkili dokümanları içerir. Ürünün kullanımı sabit ve iyi anlaşılabilir; yazılım gereksinimlerinin önceden belirlenmesi sağlanır.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Geliştirmede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Paradigması</a:t>
            </a:r>
            <a:r>
              <a:rPr lang="en-US" dirty="0"/>
              <a:t> (Floyd, 1987) </a:t>
            </a:r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05" y="2678723"/>
            <a:ext cx="39020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26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7906044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Süreç-yönlü yaklaşım: Yazılımı, insanın öğrenmesi, işi ve iletişimi (yani, kullanımı) bağlamında ele alır.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Yazılımın kullanımı değişen ihtiyaçların değişen dünyasında gerçekleşir ve yazılım başkalarını kısıtlarken belirli eylemleri mümkün kılar.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Değişimin norm olması nedeniyle, önceden şartnamenin sağlanması mümkün değildir.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Geliştirmede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Paradigması</a:t>
            </a:r>
            <a:r>
              <a:rPr lang="en-US" dirty="0"/>
              <a:t> (Floyd, 1987) </a:t>
            </a:r>
          </a:p>
        </p:txBody>
      </p:sp>
      <p:pic>
        <p:nvPicPr>
          <p:cNvPr id="6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07" y="3722076"/>
            <a:ext cx="33528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7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576072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Neden metodolojiye ihtiyacımız var?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Hangi yöntemi kullanıyorsunuz? Hiç birini kullandınız mı? Yorumlar?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Metodoloji olmadan bir sistem tasarlayamaz ve geliştiremez miyiz?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Metodolojiler</a:t>
            </a:r>
            <a:endParaRPr lang="en-US" dirty="0"/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063260"/>
            <a:ext cx="3657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 geliştirmeyi daha sistematik hale getirmeye yardımcı olan araçlar ve tekniklerden oluşan bir koleksiyondur. 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Genellikle bir metodoloji, bir sistemin oluşturulabileceği bir işlemi tanımlar.</a:t>
            </a:r>
          </a:p>
          <a:p>
            <a:pPr marL="441325" indent="-441325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Tipik olarak, bir süreç, üretilmesi gereken çıktılar (modeller, belgeler, planlar vb.) tarafından tanımlanır.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Metodolojiler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83185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1281</Words>
  <Application>Microsoft Office PowerPoint</Application>
  <PresentationFormat>Widescreen</PresentationFormat>
  <Paragraphs>284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inherit</vt:lpstr>
      <vt:lpstr>Times New Roman</vt:lpstr>
      <vt:lpstr>Wingdings</vt:lpstr>
      <vt:lpstr>Geçmişe bakış</vt:lpstr>
      <vt:lpstr>İBE Tasarım Süreci Tasarımcıları anlamak</vt:lpstr>
      <vt:lpstr>Dersin Amaçları</vt:lpstr>
      <vt:lpstr>Etkinlikler</vt:lpstr>
      <vt:lpstr>Tasarım Süreci</vt:lpstr>
      <vt:lpstr>İBE (HCI)’in Hedefleri</vt:lpstr>
      <vt:lpstr>Sistem Geliştirmede Ürün ve Süreç Paradigması (Floyd, 1987) </vt:lpstr>
      <vt:lpstr>Sistem Geliştirmede Ürün ve Süreç Paradigması (Floyd, 1987) </vt:lpstr>
      <vt:lpstr>Metodolojiler</vt:lpstr>
      <vt:lpstr>Metodolojiler</vt:lpstr>
      <vt:lpstr>Bir dil veya harita gibidir</vt:lpstr>
      <vt:lpstr>Metodolojilerin reddedilmesi</vt:lpstr>
      <vt:lpstr>Metodolojilerin reddedilmesi</vt:lpstr>
      <vt:lpstr>Metodolojilerin reddedilmesi</vt:lpstr>
      <vt:lpstr>Bilgi Sistemleri metodolojileri</vt:lpstr>
      <vt:lpstr>Metodoloji Öncesi </vt:lpstr>
      <vt:lpstr>Şelale Modeli  (Sistem Geliştirme Yaşam Döngüsü-SGYD)</vt:lpstr>
      <vt:lpstr>Genel Model</vt:lpstr>
      <vt:lpstr>Şelale Modeli: Sorunlar</vt:lpstr>
      <vt:lpstr>Metodoloji’de iyileştirmeler: Bir Şelale süreç model versiyonu</vt:lpstr>
      <vt:lpstr>Boehm’in Helezonik (spiral) modeli</vt:lpstr>
      <vt:lpstr>Boehm’in Helezonik modeli</vt:lpstr>
      <vt:lpstr>Boehm’in ilk 10 riski</vt:lpstr>
      <vt:lpstr>Tasarım Süreci Çabası</vt:lpstr>
      <vt:lpstr>Kullanıcı-Odaklı Sistem Tasarımı (KOST)</vt:lpstr>
      <vt:lpstr>KOST Nedir?</vt:lpstr>
      <vt:lpstr>KOST’un Anahtar Elemanları</vt:lpstr>
      <vt:lpstr>Yeni olan ne?</vt:lpstr>
      <vt:lpstr>Gould’un 4 prensibi (1988) (IBM)</vt:lpstr>
      <vt:lpstr>KOST aktiviteleri</vt:lpstr>
      <vt:lpstr>KOST aktiviteleri</vt:lpstr>
      <vt:lpstr>KOST aktiviteleri</vt:lpstr>
      <vt:lpstr>KOST aktiviteleri</vt:lpstr>
      <vt:lpstr>KOST aktiviteleri</vt:lpstr>
      <vt:lpstr>Geleneksel KOST</vt:lpstr>
      <vt:lpstr>Sık Görülen Eksiklikler</vt:lpstr>
      <vt:lpstr>Metot</vt:lpstr>
      <vt:lpstr>Nasıl?</vt:lpstr>
      <vt:lpstr>Sosyo-Teknik Yaklaşım (80s)</vt:lpstr>
      <vt:lpstr>Farklı Lezzetler</vt:lpstr>
      <vt:lpstr>Bir Geçek Hayat Örneği</vt:lpstr>
      <vt:lpstr>PowerPoint Presentation</vt:lpstr>
      <vt:lpstr>Katılımcı Tasarım...</vt:lpstr>
      <vt:lpstr>Sonuçlar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Çevik Yaklaşım</vt:lpstr>
      <vt:lpstr>Çevik Bildirge İlkeleri </vt:lpstr>
      <vt:lpstr>Bölüm sonu etkinliği</vt:lpstr>
      <vt:lpstr>Gelecek Ders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Özgür Esen</cp:lastModifiedBy>
  <cp:revision>34</cp:revision>
  <dcterms:created xsi:type="dcterms:W3CDTF">2014-09-12T02:11:56Z</dcterms:created>
  <dcterms:modified xsi:type="dcterms:W3CDTF">2017-10-23T08:38:39Z</dcterms:modified>
</cp:coreProperties>
</file>