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35"/>
  </p:notesMasterIdLst>
  <p:sldIdLst>
    <p:sldId id="259" r:id="rId2"/>
    <p:sldId id="323" r:id="rId3"/>
    <p:sldId id="265" r:id="rId4"/>
    <p:sldId id="371" r:id="rId5"/>
    <p:sldId id="388" r:id="rId6"/>
    <p:sldId id="382" r:id="rId7"/>
    <p:sldId id="395" r:id="rId8"/>
    <p:sldId id="400" r:id="rId9"/>
    <p:sldId id="401" r:id="rId10"/>
    <p:sldId id="385" r:id="rId11"/>
    <p:sldId id="393" r:id="rId12"/>
    <p:sldId id="387" r:id="rId13"/>
    <p:sldId id="390" r:id="rId14"/>
    <p:sldId id="406" r:id="rId15"/>
    <p:sldId id="404" r:id="rId16"/>
    <p:sldId id="394" r:id="rId17"/>
    <p:sldId id="407" r:id="rId18"/>
    <p:sldId id="392" r:id="rId19"/>
    <p:sldId id="389" r:id="rId20"/>
    <p:sldId id="405" r:id="rId21"/>
    <p:sldId id="397" r:id="rId22"/>
    <p:sldId id="403" r:id="rId23"/>
    <p:sldId id="402" r:id="rId24"/>
    <p:sldId id="399" r:id="rId25"/>
    <p:sldId id="398" r:id="rId26"/>
    <p:sldId id="372" r:id="rId27"/>
    <p:sldId id="374" r:id="rId28"/>
    <p:sldId id="375" r:id="rId29"/>
    <p:sldId id="376" r:id="rId30"/>
    <p:sldId id="373" r:id="rId31"/>
    <p:sldId id="383" r:id="rId32"/>
    <p:sldId id="270" r:id="rId33"/>
    <p:sldId id="329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83483" autoAdjust="0"/>
  </p:normalViewPr>
  <p:slideViewPr>
    <p:cSldViewPr snapToGrid="0">
      <p:cViewPr varScale="1">
        <p:scale>
          <a:sx n="79" d="100"/>
          <a:sy n="79" d="100"/>
        </p:scale>
        <p:origin x="12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https://www.youtube.com/watch?v=9hACtuVV2TY</a:t>
            </a:r>
            <a:r>
              <a:rPr lang="tr-TR" dirty="0" smtClean="0"/>
              <a:t> (süre:</a:t>
            </a:r>
            <a:r>
              <a:rPr lang="tr-TR" baseline="0" dirty="0" smtClean="0"/>
              <a:t> 0</a:t>
            </a:r>
            <a:r>
              <a:rPr lang="tr-TR" dirty="0" smtClean="0"/>
              <a:t>1.10 - 2.45)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51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Öğrencilerden fikir</a:t>
            </a:r>
            <a:r>
              <a:rPr lang="tr-TR" baseline="0" dirty="0" smtClean="0"/>
              <a:t> alınıp çizmeleri istenecek.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93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010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https://www.youtube.com/watch?v=skTCdhBE61Q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60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İç yüzey ve iç kısımları konuş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* Uzun</a:t>
            </a:r>
            <a:r>
              <a:rPr lang="tr-TR" baseline="0" dirty="0" smtClean="0"/>
              <a:t> süre yük kaynağının </a:t>
            </a:r>
            <a:r>
              <a:rPr lang="tr-TR" baseline="0" smtClean="0"/>
              <a:t>etkisinde </a:t>
            </a:r>
            <a:r>
              <a:rPr lang="tr-TR" baseline="0" smtClean="0"/>
              <a:t>bekletilip düzgün olarak </a:t>
            </a:r>
            <a:r>
              <a:rPr lang="tr-TR" baseline="0" dirty="0" smtClean="0"/>
              <a:t>yüklendiği durumu düşünelim.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661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Pozitif yüklü iletken bir küre: yük</a:t>
            </a:r>
            <a:r>
              <a:rPr lang="tr-TR" baseline="0" dirty="0" smtClean="0"/>
              <a:t> fazlaları kürenin dış yüzeyinde</a:t>
            </a:r>
          </a:p>
          <a:p>
            <a:r>
              <a:rPr lang="tr-TR" dirty="0" smtClean="0"/>
              <a:t>Negatif yüklü yalıtkan bir küre: yük</a:t>
            </a:r>
            <a:r>
              <a:rPr lang="tr-TR" baseline="0" dirty="0" smtClean="0"/>
              <a:t> fazlaları kürenin tamamına yayılmış</a:t>
            </a:r>
            <a:endParaRPr lang="tr-TR" dirty="0" smtClean="0"/>
          </a:p>
          <a:p>
            <a:r>
              <a:rPr lang="tr-TR" dirty="0" smtClean="0"/>
              <a:t>Negatif yüklü iletken bir küp: yük fazlaları küpün dış yüzeyinde,</a:t>
            </a:r>
            <a:r>
              <a:rPr lang="tr-TR" baseline="0" dirty="0" smtClean="0"/>
              <a:t> köşelerde daha yoğun</a:t>
            </a:r>
            <a:endParaRPr lang="tr-TR" dirty="0" smtClean="0"/>
          </a:p>
          <a:p>
            <a:r>
              <a:rPr lang="tr-TR" dirty="0" smtClean="0"/>
              <a:t>Pozitif yüklü yumurta şekline sahip bir iletken: yük fazlaları iletkenin</a:t>
            </a:r>
            <a:r>
              <a:rPr lang="tr-TR" baseline="0" dirty="0" smtClean="0"/>
              <a:t> </a:t>
            </a:r>
            <a:r>
              <a:rPr lang="tr-TR" dirty="0" smtClean="0"/>
              <a:t>dış yüzeyinde,</a:t>
            </a:r>
            <a:r>
              <a:rPr lang="tr-TR" baseline="0" dirty="0" smtClean="0"/>
              <a:t> daha sivri olan tarafta daha yoğun</a:t>
            </a:r>
          </a:p>
          <a:p>
            <a:r>
              <a:rPr lang="tr-TR" dirty="0" smtClean="0"/>
              <a:t>Negatif yüklü simit şekline sahip bir iletken: yük fazlaları iletkenin dış yüzeyinde 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390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5843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https://www.youtube.com/watch?v=WqvImbn9GG4</a:t>
            </a:r>
            <a:endParaRPr lang="tr-TR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6417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251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11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1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6461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7398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698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746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08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1230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49691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856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834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http://www.physicsclassroom.com/Physics-Interactives/Static-Electricity/Name-That-Charge/Name-That-Charge-Interactive</a:t>
            </a:r>
            <a:endParaRPr lang="tr-TR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dirty="0" smtClean="0"/>
              <a:t>İngilizce ifadeler Türkçe’ye çevirilerek öğrencilerin soruları yanıtlaması istenecek.</a:t>
            </a:r>
            <a:r>
              <a:rPr lang="tr-TR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11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https://www.youtube.com/watch?v=p0yObrWjr3c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86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9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012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553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557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426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16.11.2017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hACtuVV2T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kTCdhBE61Q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vImbn9GG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0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6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classroom.com/Physics-Interactives/Static-Electricity/Name-That-Charge/Name-That-Charge-Interactiv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ELEKTRİK YÜKLERİ - 2</a:t>
            </a:r>
            <a:endParaRPr lang="tr-TR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256" y="4351529"/>
            <a:ext cx="9448800" cy="685800"/>
          </a:xfrm>
        </p:spPr>
        <p:txBody>
          <a:bodyPr/>
          <a:lstStyle/>
          <a:p>
            <a:r>
              <a:rPr lang="tr-TR" dirty="0" smtClean="0"/>
              <a:t>Arş.Gör. Belkıs Garip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2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Yalıtkanlarda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203" y="1569810"/>
            <a:ext cx="2242758" cy="2582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12992" y="1694688"/>
            <a:ext cx="5340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Balonun bir yüzünü yüne sürterek yükleyelim. Sürttüğümüz yüzeyi ve sürtmediğimiz yüzeyi kağıt parçalarına yaklaştıralım. </a:t>
            </a:r>
          </a:p>
          <a:p>
            <a:endParaRPr lang="tr-TR" sz="2000" dirty="0"/>
          </a:p>
          <a:p>
            <a:r>
              <a:rPr lang="tr-TR" sz="2000" dirty="0" smtClean="0"/>
              <a:t>Ne gözlemledik? Bunu nasıl açıklarız?</a:t>
            </a:r>
            <a:endParaRPr lang="tr-T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Yalıtkanlarda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80782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660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Yalıtkanlarda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64"/>
          <a:stretch/>
        </p:blipFill>
        <p:spPr>
          <a:xfrm>
            <a:off x="4299966" y="2671357"/>
            <a:ext cx="2316480" cy="2582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463" y="2752098"/>
            <a:ext cx="1877378" cy="2014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2702" y="1674765"/>
            <a:ext cx="7197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Yalıtkanlar elektronların serbest hareketine izin vermediği için yükler yüklendiği bölgede kalır.</a:t>
            </a:r>
            <a:endParaRPr lang="tr-T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194048" y="5542675"/>
            <a:ext cx="7693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Bu nedenle balonun sürttüğümüz yüzü kağıt parçalarını çekerken diğeryüzü çekmemiştir.</a:t>
            </a:r>
            <a:endParaRPr lang="tr-T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Yalıtkanlarda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3220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263" y="2670238"/>
            <a:ext cx="5175615" cy="34728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5263" y="5428214"/>
            <a:ext cx="714839" cy="714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212216" y="1704718"/>
            <a:ext cx="7407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Bir iletkeni bir noktasından yüklü cisim dokundurarak yüklesek yük dağılımı nasıl olur?</a:t>
            </a:r>
            <a:endParaRPr lang="tr-T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4457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43935" y="1755648"/>
            <a:ext cx="7075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Negatif yüklenmiş metal bir küre düşünelim, kürenin yük dağılımı nasıl olur? İçine bakabiliyor olsaydık içerdeki elektriksel yük dağılımı nasıl olurdu? </a:t>
            </a:r>
            <a:endParaRPr lang="tr-T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212" y="3063934"/>
            <a:ext cx="2329523" cy="2861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274" y="3454335"/>
            <a:ext cx="1166241" cy="15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9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8016" y="1563469"/>
            <a:ext cx="4829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İletkenlerde elektronlar serbestçe hareket edebilir. Yük fazlası olan elektronlar birbirinden mümkün olduğunca en uzakta olacak şekilde iletkenin </a:t>
            </a:r>
            <a:r>
              <a:rPr lang="tr-TR" sz="2000" b="1" dirty="0" smtClean="0"/>
              <a:t>dış yüzeyine  </a:t>
            </a:r>
            <a:r>
              <a:rPr lang="tr-TR" sz="2000" dirty="0" smtClean="0"/>
              <a:t>dağılır. </a:t>
            </a:r>
          </a:p>
          <a:p>
            <a:endParaRPr lang="tr-TR" sz="2000" dirty="0"/>
          </a:p>
          <a:p>
            <a:r>
              <a:rPr lang="tr-TR" sz="2000" dirty="0" smtClean="0"/>
              <a:t>İletken </a:t>
            </a:r>
            <a:r>
              <a:rPr lang="tr-TR" sz="2000" dirty="0"/>
              <a:t>küre şeklinde ise yükler kürenin </a:t>
            </a:r>
            <a:r>
              <a:rPr lang="tr-TR" sz="2000" b="1" dirty="0"/>
              <a:t>dış yüzeye</a:t>
            </a:r>
            <a:r>
              <a:rPr lang="tr-TR" sz="2000" dirty="0"/>
              <a:t> </a:t>
            </a:r>
            <a:r>
              <a:rPr lang="tr-TR" sz="2000" dirty="0" smtClean="0"/>
              <a:t>homojen </a:t>
            </a:r>
            <a:r>
              <a:rPr lang="tr-TR" sz="2000" dirty="0"/>
              <a:t>şekilde dağılır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18" name="Rectangle 17"/>
          <p:cNvSpPr/>
          <p:nvPr/>
        </p:nvSpPr>
        <p:spPr>
          <a:xfrm>
            <a:off x="3874470" y="5429922"/>
            <a:ext cx="4820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İletkenin </a:t>
            </a:r>
            <a:r>
              <a:rPr lang="tr-TR" sz="2000" dirty="0"/>
              <a:t>iç </a:t>
            </a:r>
            <a:r>
              <a:rPr lang="tr-TR" sz="2000" dirty="0" smtClean="0"/>
              <a:t>kısmında elektriksel yük </a:t>
            </a:r>
            <a:r>
              <a:rPr lang="tr-TR" sz="2000" dirty="0"/>
              <a:t>fazlalığı </a:t>
            </a:r>
            <a:r>
              <a:rPr lang="tr-TR" sz="2000" dirty="0" smtClean="0"/>
              <a:t>bulunmaz!</a:t>
            </a:r>
            <a:endParaRPr lang="tr-T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35" y="1328348"/>
            <a:ext cx="2528584" cy="2600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418" y="5049165"/>
            <a:ext cx="1121216" cy="153259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694614" y="4947603"/>
            <a:ext cx="1941534" cy="1791563"/>
          </a:xfrm>
          <a:prstGeom prst="mathMultiply">
            <a:avLst/>
          </a:prstGeom>
          <a:solidFill>
            <a:srgbClr val="E5224E">
              <a:alpha val="56078"/>
            </a:srgbClr>
          </a:solidFill>
          <a:ln>
            <a:solidFill>
              <a:srgbClr val="A816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087" y="5096151"/>
            <a:ext cx="1149393" cy="1485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38016" y="4404823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Kürenin içine </a:t>
            </a:r>
            <a:r>
              <a:rPr lang="tr-TR" sz="2000" dirty="0"/>
              <a:t>bakabiliyor olsaydık içerdeki elektriksel yük dağılımı nasıl olurdu? </a:t>
            </a:r>
          </a:p>
        </p:txBody>
      </p:sp>
    </p:spTree>
    <p:extLst>
      <p:ext uri="{BB962C8B-B14F-4D97-AF65-F5344CB8AC3E}">
        <p14:creationId xmlns:p14="http://schemas.microsoft.com/office/powerpoint/2010/main" val="5594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46398" y="1655644"/>
            <a:ext cx="785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İletken düzgün şeklilli değil ise elektriksel yük dağılımı nasıl olur?</a:t>
            </a:r>
            <a:endParaRPr lang="tr-TR" sz="2000" dirty="0"/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61"/>
          <a:stretch/>
        </p:blipFill>
        <p:spPr>
          <a:xfrm>
            <a:off x="3946398" y="2464371"/>
            <a:ext cx="7050979" cy="31683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399" y="4933950"/>
            <a:ext cx="698754" cy="698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4557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9248" y="1728796"/>
            <a:ext cx="783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Aşağıda verilen cisimler elektrik yükü ile yüklendiğinde yük dağılımının nasıl olacağını çizelim.</a:t>
            </a:r>
            <a:endParaRPr lang="tr-TR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8838"/>
          <a:stretch/>
        </p:blipFill>
        <p:spPr>
          <a:xfrm>
            <a:off x="8283122" y="3380334"/>
            <a:ext cx="1813642" cy="16006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0758" r="18564" b="15003"/>
          <a:stretch/>
        </p:blipFill>
        <p:spPr bwMode="auto">
          <a:xfrm>
            <a:off x="10168128" y="3280134"/>
            <a:ext cx="1792224" cy="1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466" y="3280521"/>
            <a:ext cx="1365504" cy="13492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1703" y="3269973"/>
            <a:ext cx="1365504" cy="1349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9249" y="3211758"/>
            <a:ext cx="1350074" cy="1465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2879" y="4980989"/>
            <a:ext cx="114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</a:t>
            </a:r>
          </a:p>
          <a:p>
            <a:r>
              <a:rPr lang="tr-TR" dirty="0" smtClean="0"/>
              <a:t>yüklü iletken bir küre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5328144" y="4980988"/>
            <a:ext cx="114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Negatif</a:t>
            </a:r>
          </a:p>
          <a:p>
            <a:r>
              <a:rPr lang="tr-TR" dirty="0" smtClean="0"/>
              <a:t>yüklü yalıtkan bir küre*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7023409" y="4980988"/>
            <a:ext cx="114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Negatif</a:t>
            </a:r>
          </a:p>
          <a:p>
            <a:r>
              <a:rPr lang="tr-TR" dirty="0" smtClean="0"/>
              <a:t>yüklü iletken bir küp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8781846" y="4980987"/>
            <a:ext cx="1141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</a:t>
            </a:r>
          </a:p>
          <a:p>
            <a:r>
              <a:rPr lang="tr-TR" dirty="0" smtClean="0"/>
              <a:t>yüklü yumurta şekline sahip bir iletken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10595488" y="4975446"/>
            <a:ext cx="1141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Negatif yüklü simit şekline sahip bir</a:t>
            </a:r>
          </a:p>
          <a:p>
            <a:r>
              <a:rPr lang="tr-TR" dirty="0" smtClean="0"/>
              <a:t>iletken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79655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9248" y="1728796"/>
            <a:ext cx="783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Aşağıda verilen cisimler elektrik yükü ile yüklendiğinde yük dağılımının nasıl olacağını çizelim.</a:t>
            </a:r>
            <a:endParaRPr lang="tr-T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32879" y="4980989"/>
            <a:ext cx="114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</a:t>
            </a:r>
          </a:p>
          <a:p>
            <a:r>
              <a:rPr lang="tr-TR" dirty="0" smtClean="0"/>
              <a:t>yüklü iletken bir küre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5328144" y="4980988"/>
            <a:ext cx="114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Negatif</a:t>
            </a:r>
          </a:p>
          <a:p>
            <a:r>
              <a:rPr lang="tr-TR" dirty="0" smtClean="0"/>
              <a:t>yüklü yalıtkan bir küre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7023409" y="4980988"/>
            <a:ext cx="114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Negatif</a:t>
            </a:r>
          </a:p>
          <a:p>
            <a:r>
              <a:rPr lang="tr-TR" dirty="0" smtClean="0"/>
              <a:t>yüklü iletken bir küp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8781846" y="4980987"/>
            <a:ext cx="1141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Pozitif</a:t>
            </a:r>
          </a:p>
          <a:p>
            <a:r>
              <a:rPr lang="tr-TR" dirty="0" smtClean="0"/>
              <a:t>yüklü yumurta şekline sahip bir iletken</a:t>
            </a:r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10595488" y="4975446"/>
            <a:ext cx="11415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Negatif yüklü simit şekline sahip bir</a:t>
            </a:r>
          </a:p>
          <a:p>
            <a:r>
              <a:rPr lang="tr-TR" dirty="0" smtClean="0"/>
              <a:t>iletken</a:t>
            </a:r>
            <a:endParaRPr lang="tr-TR" dirty="0"/>
          </a:p>
        </p:txBody>
      </p:sp>
      <p:sp>
        <p:nvSpPr>
          <p:cNvPr id="19" name="TextBox 18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27" y="3244508"/>
            <a:ext cx="1381125" cy="140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13" y="3234982"/>
            <a:ext cx="1326567" cy="1464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808" y="3327519"/>
            <a:ext cx="150495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5388" y="3296064"/>
            <a:ext cx="1666875" cy="1390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802" y="3391946"/>
            <a:ext cx="17335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31614" y="492977"/>
            <a:ext cx="7428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</a:t>
            </a:r>
            <a:r>
              <a:rPr lang="tr-TR" sz="2800" b="1" dirty="0"/>
              <a:t>Yük 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2129" y="1507504"/>
            <a:ext cx="753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İçi boş iletken bir kürenin iç yüzeyine yüklü bir cismi yaklaştırırsak ne olur? Dokundurusak ne olur? </a:t>
            </a:r>
            <a:endParaRPr lang="tr-TR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15456" y="3679374"/>
            <a:ext cx="1072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15456" y="5559185"/>
            <a:ext cx="1072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207" y="2332627"/>
            <a:ext cx="1584396" cy="2068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457" y="2286070"/>
            <a:ext cx="1498932" cy="21149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129" y="4504453"/>
            <a:ext cx="1396474" cy="2109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9457" y="4504453"/>
            <a:ext cx="1438287" cy="204256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5926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6429" y="5219898"/>
            <a:ext cx="6416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Jeneratör çalımaya başladığında ne gözlemledik?</a:t>
            </a:r>
          </a:p>
          <a:p>
            <a:r>
              <a:rPr lang="tr-TR" sz="2000" dirty="0" smtClean="0"/>
              <a:t>Metal kafesi koyduktan sonra ne gibi değişiklikler meydana geldi?</a:t>
            </a:r>
            <a:r>
              <a:rPr lang="tr-TR" sz="2000" dirty="0"/>
              <a:t> </a:t>
            </a:r>
            <a:r>
              <a:rPr lang="tr-TR" sz="2000" dirty="0" smtClean="0"/>
              <a:t>Bunu nasıl açıklarız?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614" y="1795154"/>
            <a:ext cx="6086475" cy="305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64" y="4137840"/>
            <a:ext cx="714839" cy="714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32987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2200193"/>
            <a:ext cx="113686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sz="2000" dirty="0"/>
              <a:t>10.2.1.3. Elektriklenen iletken </a:t>
            </a:r>
            <a:r>
              <a:rPr lang="tr-TR" sz="2000" dirty="0" smtClean="0"/>
              <a:t>ve </a:t>
            </a:r>
            <a:r>
              <a:rPr lang="tr-TR" sz="2000" dirty="0"/>
              <a:t>yalıtkanlarda yüklü parçacıkların hareketini </a:t>
            </a:r>
            <a:r>
              <a:rPr lang="tr-TR" sz="2000" dirty="0" smtClean="0"/>
              <a:t>ve </a:t>
            </a:r>
            <a:r>
              <a:rPr lang="tr-TR" sz="2000" dirty="0"/>
              <a:t>yük </a:t>
            </a:r>
            <a:r>
              <a:rPr lang="tr-TR" sz="2000" dirty="0" smtClean="0"/>
              <a:t>dağılımlarını karşılaştırır.</a:t>
            </a:r>
          </a:p>
          <a:p>
            <a:pPr marL="987425" indent="-987425"/>
            <a:endParaRPr lang="tr-TR" sz="800" dirty="0"/>
          </a:p>
          <a:p>
            <a:pPr marL="987425"/>
            <a:r>
              <a:rPr lang="tr-TR" sz="2000" dirty="0"/>
              <a:t>a. Öğrencilerin iletken </a:t>
            </a:r>
            <a:r>
              <a:rPr lang="tr-TR" sz="2000" dirty="0" smtClean="0"/>
              <a:t>ve </a:t>
            </a:r>
            <a:r>
              <a:rPr lang="tr-TR" sz="2000" dirty="0"/>
              <a:t>yalıtkan kavramlarının bilim tarihinde doğuşunu </a:t>
            </a:r>
            <a:r>
              <a:rPr lang="tr-TR" sz="2000" dirty="0" smtClean="0"/>
              <a:t>incelemeleri sağlanır</a:t>
            </a:r>
            <a:r>
              <a:rPr lang="tr-TR" sz="2000" dirty="0"/>
              <a:t>.</a:t>
            </a:r>
          </a:p>
          <a:p>
            <a:pPr marL="987425"/>
            <a:r>
              <a:rPr lang="tr-TR" sz="2000" dirty="0"/>
              <a:t>b. Öğrencilerin deneyler yaparak </a:t>
            </a:r>
            <a:r>
              <a:rPr lang="tr-TR" sz="2000" dirty="0" smtClean="0"/>
              <a:t>ve simülasyonlar </a:t>
            </a:r>
            <a:r>
              <a:rPr lang="tr-TR" sz="2000" dirty="0"/>
              <a:t>kullanarak karşılaştırma </a:t>
            </a:r>
            <a:r>
              <a:rPr lang="tr-TR" sz="2000" dirty="0" smtClean="0"/>
              <a:t>yapmaları için </a:t>
            </a:r>
            <a:r>
              <a:rPr lang="tr-TR" sz="2000" dirty="0"/>
              <a:t>ortam hazırlanır.</a:t>
            </a:r>
          </a:p>
          <a:p>
            <a:pPr marL="987425"/>
            <a:r>
              <a:rPr lang="tr-TR" sz="2000" dirty="0"/>
              <a:t>c. Öğrencilerin Faraday kafesinin ortaya çıkışına yol açan gelişmeleri inceleyerek</a:t>
            </a:r>
          </a:p>
          <a:p>
            <a:pPr marL="987425"/>
            <a:r>
              <a:rPr lang="tr-TR" sz="2000" dirty="0" smtClean="0"/>
              <a:t>Yük Dağılımı </a:t>
            </a:r>
            <a:r>
              <a:rPr lang="tr-TR" sz="2000" dirty="0"/>
              <a:t>kavramını tartışmaları için fırsat </a:t>
            </a:r>
            <a:r>
              <a:rPr lang="tr-TR" sz="2000" dirty="0" smtClean="0"/>
              <a:t>verilir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8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31614" y="492977"/>
            <a:ext cx="7428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İletkenlerde Elektrik Yükünün </a:t>
            </a:r>
            <a:r>
              <a:rPr lang="tr-TR" sz="2800" b="1" dirty="0"/>
              <a:t>Hareketi </a:t>
            </a:r>
            <a:r>
              <a:rPr lang="tr-TR" sz="2800" b="1" dirty="0" smtClean="0"/>
              <a:t>ve Yük Dağılımı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İletkenlerde Elektrik Yükünün Hareketi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11" name="Picture 2" descr="Faraday kafesinin ortaya çıkışına yol açan gelişme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98" y="1690977"/>
            <a:ext cx="3590182" cy="28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752" y="1690977"/>
            <a:ext cx="42671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Michael Faraday elektrik yükü ile yüklenmiş olan iletkenlerde elektrik yükünün dış yüzeyde bulunduğunu, </a:t>
            </a:r>
            <a:r>
              <a:rPr lang="tr-TR" sz="2000" dirty="0"/>
              <a:t>iç yüzeyde ise elektriksel yük fazlalığının olmadığını</a:t>
            </a:r>
            <a:r>
              <a:rPr lang="tr-TR" sz="2000" dirty="0" smtClean="0"/>
              <a:t> gözlemlemiştir. Metal kaplı bir oda kullanarak deneyler yapmış ve kendi adı ile anılan Faraday kafesini bulmuştur.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0752" y="5093131"/>
            <a:ext cx="738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İletken </a:t>
            </a:r>
            <a:r>
              <a:rPr lang="tr-TR" sz="2000" dirty="0"/>
              <a:t>dış yüzey içeride </a:t>
            </a:r>
            <a:r>
              <a:rPr lang="tr-TR" sz="2000" dirty="0" smtClean="0"/>
              <a:t>bulunanların yük akışından etkilenmesini engellemektedir.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1117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676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Arabaya Yıldırım Çarpsa İçindekiler Zarar Görür mü?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967" y="2023872"/>
            <a:ext cx="6453073" cy="32064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5967" y="5807156"/>
            <a:ext cx="7854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Yıldırım düştükten sonra arabadan çıkarken metal kaportaya dokunan kişi zarar görür mü?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Arabaya Yıldırım Çarpsa İçindekiler Zarar Görür </a:t>
            </a:r>
            <a:r>
              <a:rPr lang="tr-TR" sz="1700" b="1" dirty="0" smtClean="0">
                <a:solidFill>
                  <a:srgbClr val="C00000"/>
                </a:solidFill>
              </a:rPr>
              <a:t>mü?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1019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8462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Günlük </a:t>
            </a:r>
            <a:r>
              <a:rPr lang="tr-TR" sz="2800" b="1" dirty="0"/>
              <a:t>Hayat </a:t>
            </a:r>
            <a:r>
              <a:rPr lang="tr-TR" sz="2800" b="1" dirty="0" smtClean="0"/>
              <a:t>Örnekleri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123" y="1743456"/>
            <a:ext cx="2957779" cy="2317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3028" y="2080964"/>
            <a:ext cx="3705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Elektrik iletiminde kullanılan kablolar iyi iletkenlerden seçilir. Bu kabloların dışı ile iyi yalıtkanlarla kaplanır.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34797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8462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Günlük </a:t>
            </a:r>
            <a:r>
              <a:rPr lang="tr-TR" sz="2800" b="1" dirty="0"/>
              <a:t>Hayat </a:t>
            </a:r>
            <a:r>
              <a:rPr lang="tr-TR" sz="2800" b="1" dirty="0" smtClean="0"/>
              <a:t>Örnekleri</a:t>
            </a:r>
            <a:endParaRPr lang="tr-TR" sz="2800" b="1" dirty="0"/>
          </a:p>
        </p:txBody>
      </p:sp>
      <p:pic>
        <p:nvPicPr>
          <p:cNvPr id="2052" name="Picture 4" descr="paratone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620" y="3606948"/>
            <a:ext cx="2994707" cy="29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619" y="1286299"/>
            <a:ext cx="3305580" cy="23206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1646" y="1404068"/>
            <a:ext cx="444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Yıldırıma karşı korunmak için kullanılan paratonerler yapıların en yüksek noktasına yerleştirilir. </a:t>
            </a:r>
          </a:p>
          <a:p>
            <a:endParaRPr lang="tr-TR" sz="2000" dirty="0"/>
          </a:p>
          <a:p>
            <a:r>
              <a:rPr lang="tr-TR" sz="2000" dirty="0" smtClean="0"/>
              <a:t>Paratonerler binayı iki şekillde korur; hem binada aşırı elektriksel yük fazlalığı oluşmasını engelleyerek yıldırım düşme olasılığını azaltır hem de yıldırım düştüğünde yük akışının takip edeceği bir yol oluşturur.</a:t>
            </a:r>
          </a:p>
          <a:p>
            <a:endParaRPr lang="tr-TR" sz="2000" dirty="0"/>
          </a:p>
          <a:p>
            <a:r>
              <a:rPr lang="tr-TR" sz="2000" dirty="0" smtClean="0"/>
              <a:t>Paratoner iletken kablolarla toprağa bağlanarak elektriksel yüklerin topraklanmasını sağlar.</a:t>
            </a:r>
            <a:endParaRPr lang="tr-T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8488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58462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Günlük </a:t>
            </a:r>
            <a:r>
              <a:rPr lang="tr-TR" sz="2800" b="1" dirty="0"/>
              <a:t>Hayat </a:t>
            </a:r>
            <a:r>
              <a:rPr lang="tr-TR" sz="2800" b="1" dirty="0" smtClean="0"/>
              <a:t>Örnekleri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6096" y="1647182"/>
            <a:ext cx="3938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Yıldırımdan korunmak için kullanılan bir başka yöntem Faraday kafesi mantığına dayanmaktadır. Binanın yüksek nokralarına sivri uçlu iletkenler yerleştirilir, onlara bağlantılı olan iletkenler ile binanın </a:t>
            </a:r>
            <a:r>
              <a:rPr lang="tr-TR" sz="2000" dirty="0"/>
              <a:t>dışı </a:t>
            </a:r>
            <a:r>
              <a:rPr lang="tr-TR" sz="2000" dirty="0" smtClean="0"/>
              <a:t>kafes </a:t>
            </a:r>
            <a:r>
              <a:rPr lang="tr-TR" sz="2000" dirty="0"/>
              <a:t>şeklinde </a:t>
            </a:r>
            <a:r>
              <a:rPr lang="tr-TR" sz="2000" dirty="0" smtClean="0"/>
              <a:t>kaplanır</a:t>
            </a:r>
            <a:r>
              <a:rPr lang="tr-TR" sz="20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942" y="1503997"/>
            <a:ext cx="25050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pic>
        <p:nvPicPr>
          <p:cNvPr id="1026" name="Picture 2" descr="Faraday kafesinin ortaya çıkışına yol açan gelişme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99" y="3393283"/>
            <a:ext cx="3724724" cy="293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62" y="2335817"/>
            <a:ext cx="1498932" cy="2114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671" y="4571194"/>
            <a:ext cx="1438287" cy="20425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235" y="1232594"/>
            <a:ext cx="1381125" cy="1400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0921" y="1223068"/>
            <a:ext cx="1326567" cy="14641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616" y="1315605"/>
            <a:ext cx="150495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3196" y="1284150"/>
            <a:ext cx="1666875" cy="1390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14610" y="1380032"/>
            <a:ext cx="17335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4"/>
          <a:stretch/>
        </p:blipFill>
        <p:spPr>
          <a:xfrm>
            <a:off x="4251198" y="1658111"/>
            <a:ext cx="5553386" cy="43555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51198" y="3209544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804584" y="6286286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(2016-YGS)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</a:t>
            </a: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Soru </a:t>
            </a:r>
            <a:r>
              <a:rPr lang="tr-TR" sz="1700" b="1" dirty="0" smtClean="0">
                <a:solidFill>
                  <a:srgbClr val="C00000"/>
                </a:solidFill>
              </a:rPr>
              <a:t>Çözümü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63000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868" y="1222104"/>
            <a:ext cx="4675548" cy="543377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48868" y="4660392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</a:t>
            </a: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Soru </a:t>
            </a:r>
            <a:r>
              <a:rPr lang="tr-TR" sz="1700" b="1" dirty="0" smtClean="0">
                <a:solidFill>
                  <a:srgbClr val="C00000"/>
                </a:solidFill>
              </a:rPr>
              <a:t>Çözümü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58686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004" b="1208"/>
          <a:stretch/>
        </p:blipFill>
        <p:spPr>
          <a:xfrm>
            <a:off x="5163971" y="978086"/>
            <a:ext cx="3966210" cy="57958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63971" y="5452872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</a:t>
            </a: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Soru </a:t>
            </a:r>
            <a:r>
              <a:rPr lang="tr-TR" sz="1700" b="1" dirty="0" smtClean="0">
                <a:solidFill>
                  <a:srgbClr val="C00000"/>
                </a:solidFill>
              </a:rPr>
              <a:t>Çözümü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10843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182" y="1299088"/>
            <a:ext cx="3925298" cy="531744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14612" y="5059624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</a:t>
            </a: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Soru </a:t>
            </a:r>
            <a:r>
              <a:rPr lang="tr-TR" sz="1700" b="1" dirty="0" smtClean="0">
                <a:solidFill>
                  <a:srgbClr val="C00000"/>
                </a:solidFill>
              </a:rPr>
              <a:t>Çözümü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0864" y="635291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 Sıkıntılı soru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11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630680" y="1324416"/>
            <a:ext cx="78394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Arabaya Yıldırım Çarpsa İçindekiler Zarar Görür mü?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Yalıtkan ve İletkenler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Yalıtkanlarda Elektrik Yükünün Hareketi ve Yük Dağılımı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İletkenlerde Elektrik Yükünün Hareketi ve Yük Dağılımı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Arabaya Yıldırım Çarpsa İçindekiler Zarar Görür mü?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Günlük Hayat Örnekleri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Soru Çözümü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Bugün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2000" dirty="0" smtClean="0"/>
              <a:t>Önümüzdeki Hafta Neler Öğreneceğiz?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988" t="19798" r="75585" b="38617"/>
          <a:stretch/>
        </p:blipFill>
        <p:spPr>
          <a:xfrm>
            <a:off x="3689609" y="1141655"/>
            <a:ext cx="4040716" cy="5005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988" t="62887" r="75585" b="9592"/>
          <a:stretch/>
        </p:blipFill>
        <p:spPr>
          <a:xfrm>
            <a:off x="7848729" y="1141655"/>
            <a:ext cx="3893054" cy="31917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30325" y="1636776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10188001" y="59626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2017-LYS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</a:t>
            </a: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Soru </a:t>
            </a:r>
            <a:r>
              <a:rPr lang="tr-TR" sz="1700" b="1" dirty="0" smtClean="0">
                <a:solidFill>
                  <a:srgbClr val="C00000"/>
                </a:solidFill>
              </a:rPr>
              <a:t>Çözümü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6553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645407" y="1907585"/>
            <a:ext cx="78939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/>
            <a:r>
              <a:rPr lang="tr-TR" sz="2000" dirty="0"/>
              <a:t>10.2.1.3. Elektriklenen iletken </a:t>
            </a:r>
            <a:r>
              <a:rPr lang="tr-TR" sz="2000" dirty="0" smtClean="0"/>
              <a:t>ve </a:t>
            </a:r>
            <a:r>
              <a:rPr lang="tr-TR" sz="2000" dirty="0"/>
              <a:t>yalıtkanlarda yüklü parçacıkların hareketini </a:t>
            </a:r>
            <a:r>
              <a:rPr lang="tr-TR" sz="2000" dirty="0" smtClean="0"/>
              <a:t>ve </a:t>
            </a:r>
            <a:r>
              <a:rPr lang="tr-TR" sz="2000" dirty="0"/>
              <a:t>yük </a:t>
            </a:r>
            <a:r>
              <a:rPr lang="tr-TR" sz="2000" dirty="0" smtClean="0"/>
              <a:t>dağılımlarını karşılaştırır.</a:t>
            </a:r>
          </a:p>
          <a:p>
            <a:pPr marL="987425" indent="-987425"/>
            <a:endParaRPr lang="tr-TR" sz="800" dirty="0"/>
          </a:p>
          <a:p>
            <a:pPr marL="987425"/>
            <a:r>
              <a:rPr lang="tr-TR" sz="2000" dirty="0"/>
              <a:t>a. Öğrencilerin iletken </a:t>
            </a:r>
            <a:r>
              <a:rPr lang="tr-TR" sz="2000" dirty="0" smtClean="0"/>
              <a:t>ve </a:t>
            </a:r>
            <a:r>
              <a:rPr lang="tr-TR" sz="2000" dirty="0"/>
              <a:t>yalıtkan kavramlarının bilim tarihinde doğuşunu </a:t>
            </a:r>
            <a:r>
              <a:rPr lang="tr-TR" sz="2000" dirty="0" smtClean="0"/>
              <a:t>incelemeleri sağlanır</a:t>
            </a:r>
            <a:r>
              <a:rPr lang="tr-TR" sz="2000" dirty="0"/>
              <a:t>.</a:t>
            </a:r>
          </a:p>
          <a:p>
            <a:pPr marL="987425"/>
            <a:r>
              <a:rPr lang="tr-TR" sz="2000" dirty="0"/>
              <a:t>b. Öğrencilerin deneyler yaparak </a:t>
            </a:r>
            <a:r>
              <a:rPr lang="tr-TR" sz="2000" dirty="0" smtClean="0"/>
              <a:t>ve simülasyonlar </a:t>
            </a:r>
            <a:r>
              <a:rPr lang="tr-TR" sz="2000" dirty="0"/>
              <a:t>kullanarak karşılaştırma </a:t>
            </a:r>
            <a:r>
              <a:rPr lang="tr-TR" sz="2000" dirty="0" smtClean="0"/>
              <a:t>yapmaları için </a:t>
            </a:r>
            <a:r>
              <a:rPr lang="tr-TR" sz="2000" dirty="0"/>
              <a:t>ortam hazırlanır.</a:t>
            </a:r>
          </a:p>
          <a:p>
            <a:pPr marL="987425"/>
            <a:r>
              <a:rPr lang="tr-TR" sz="2000" dirty="0"/>
              <a:t>c. Öğrencilerin Faraday kafesinin ortaya çıkışına yol açan gelişmeleri </a:t>
            </a:r>
            <a:r>
              <a:rPr lang="tr-TR" sz="2000" dirty="0" smtClean="0"/>
              <a:t>inceleyerek yük dağılımı </a:t>
            </a:r>
            <a:r>
              <a:rPr lang="tr-TR" sz="2000" dirty="0"/>
              <a:t>kavramını tartışmaları için fırsat </a:t>
            </a:r>
            <a:r>
              <a:rPr lang="tr-TR" sz="2000" dirty="0" smtClean="0"/>
              <a:t>verilir</a:t>
            </a:r>
            <a:r>
              <a:rPr lang="tr-TR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</a:t>
            </a: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Soru Çözümü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18816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621024" y="1997839"/>
            <a:ext cx="830275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/>
            <a:r>
              <a:rPr lang="tr-TR" sz="2000" dirty="0"/>
              <a:t>10.2.1.4. Yüklü cisimler arasındaki etkileşimi </a:t>
            </a:r>
            <a:r>
              <a:rPr lang="tr-TR" sz="2000" dirty="0" smtClean="0"/>
              <a:t>açıklar.</a:t>
            </a:r>
          </a:p>
          <a:p>
            <a:pPr marL="719138" indent="-719138"/>
            <a:endParaRPr lang="tr-TR" sz="800" dirty="0" smtClean="0"/>
          </a:p>
          <a:p>
            <a:pPr marL="1073150">
              <a:buAutoNum type="alphaLcPeriod"/>
            </a:pPr>
            <a:r>
              <a:rPr lang="tr-TR" sz="2000" dirty="0" smtClean="0"/>
              <a:t>Öğrencilerin </a:t>
            </a:r>
            <a:r>
              <a:rPr lang="tr-TR" sz="2000" dirty="0"/>
              <a:t>deneyler yaparak yüklü cisimler arasındaki </a:t>
            </a:r>
            <a:r>
              <a:rPr lang="tr-TR" sz="2000" dirty="0" smtClean="0"/>
              <a:t>etkileşimi (Coulomb Kuvveti</a:t>
            </a:r>
            <a:r>
              <a:rPr lang="tr-TR" sz="2000" dirty="0"/>
              <a:t>) irdelemeleri sağlanır.</a:t>
            </a:r>
          </a:p>
          <a:p>
            <a:pPr marL="1073150"/>
            <a:r>
              <a:rPr lang="tr-TR" sz="2000" dirty="0"/>
              <a:t>b. Yüklerin etkileşimi ile ilgili matematiksel işlemlere girilmez.</a:t>
            </a:r>
          </a:p>
          <a:p>
            <a:pPr marL="1073150"/>
            <a:r>
              <a:rPr lang="tr-TR" sz="2000" dirty="0"/>
              <a:t>c. Ögrencilerin elektrik alan kavramını anlamaları </a:t>
            </a:r>
            <a:r>
              <a:rPr lang="tr-TR" sz="2000" dirty="0" smtClean="0"/>
              <a:t>ve </a:t>
            </a:r>
            <a:r>
              <a:rPr lang="tr-TR" sz="2000" dirty="0"/>
              <a:t>yüklü cisimler </a:t>
            </a:r>
            <a:r>
              <a:rPr lang="tr-TR" sz="2000" dirty="0" smtClean="0"/>
              <a:t>arasındaki etkileşim </a:t>
            </a:r>
            <a:r>
              <a:rPr lang="tr-TR" sz="2000" dirty="0"/>
              <a:t>ile ilişkilendirmeleri sağlanır.</a:t>
            </a:r>
          </a:p>
          <a:p>
            <a:pPr marL="1073150"/>
            <a:r>
              <a:rPr lang="tr-TR" sz="2000" dirty="0"/>
              <a:t>ç. Elektrik alanla ilgili matematiksel işlemlere girilmez.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 ve 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Yalıtkanlarda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İletkenlerde Elektrik Yükünün Hareketi ve 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mü?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Soru Çözümü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 smtClean="0">
                <a:solidFill>
                  <a:srgbClr val="C00000"/>
                </a:solidFill>
              </a:rPr>
              <a:t>Önümüzdeki </a:t>
            </a:r>
            <a:r>
              <a:rPr lang="tr-TR" sz="1700" b="1" dirty="0">
                <a:solidFill>
                  <a:srgbClr val="C00000"/>
                </a:solidFill>
              </a:rPr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 </a:t>
            </a:r>
            <a:r>
              <a:rPr lang="tr-TR" sz="1700" dirty="0" smtClean="0"/>
              <a:t>ve </a:t>
            </a:r>
            <a:r>
              <a:rPr lang="tr-TR" sz="1700" dirty="0"/>
              <a:t>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Yalıtkanlarda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694" y="1233557"/>
            <a:ext cx="1623923" cy="228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803" y="3765600"/>
            <a:ext cx="5768471" cy="1184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307" y="5277209"/>
            <a:ext cx="4474987" cy="1349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3354"/>
          <a:stretch/>
        </p:blipFill>
        <p:spPr>
          <a:xfrm>
            <a:off x="9658404" y="1509210"/>
            <a:ext cx="2357447" cy="45127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7895"/>
          <a:stretch/>
        </p:blipFill>
        <p:spPr>
          <a:xfrm>
            <a:off x="6904001" y="1285007"/>
            <a:ext cx="1751829" cy="94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2736" y="2619807"/>
            <a:ext cx="1773094" cy="10728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7779915" y="2105560"/>
            <a:ext cx="3493" cy="392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880866" y="2120696"/>
            <a:ext cx="181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Dokundurulup ayrıldığında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902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4064"/>
          <a:stretch/>
        </p:blipFill>
        <p:spPr>
          <a:xfrm>
            <a:off x="4894516" y="2651369"/>
            <a:ext cx="5172266" cy="3238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0094" y="1633728"/>
            <a:ext cx="3414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Öğrendiklerimizi sınayalım: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 </a:t>
            </a:r>
            <a:r>
              <a:rPr lang="tr-TR" sz="1700" dirty="0" smtClean="0"/>
              <a:t>ve </a:t>
            </a:r>
            <a:r>
              <a:rPr lang="tr-TR" sz="1700" dirty="0"/>
              <a:t>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Yalıtkanlarda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0104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Arabaya Yıldırım Çarpsa İçindekiler Zarar Görür mü?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967" y="2023872"/>
            <a:ext cx="6453073" cy="3206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967" y="4515529"/>
            <a:ext cx="714839" cy="714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Arabaya Yıldırım Çarpsa İçindekiler Zarar Görür </a:t>
            </a:r>
            <a:r>
              <a:rPr lang="tr-TR" sz="1700" b="1" dirty="0" smtClean="0">
                <a:solidFill>
                  <a:srgbClr val="C00000"/>
                </a:solidFill>
              </a:rPr>
              <a:t>mü?</a:t>
            </a:r>
            <a:endParaRPr lang="tr-TR" sz="1700" b="1" dirty="0">
              <a:solidFill>
                <a:srgbClr val="C00000"/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 </a:t>
            </a:r>
            <a:r>
              <a:rPr lang="tr-TR" sz="1700" dirty="0" smtClean="0"/>
              <a:t>ve </a:t>
            </a:r>
            <a:r>
              <a:rPr lang="tr-TR" sz="1700" dirty="0"/>
              <a:t>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Yalıtkanlarda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327249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Yalıtkan ve İletkenler</a:t>
            </a:r>
          </a:p>
        </p:txBody>
      </p:sp>
      <p:pic>
        <p:nvPicPr>
          <p:cNvPr id="1026" name="Picture 2" descr="amber electrostatic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47" y="1645920"/>
            <a:ext cx="1506616" cy="164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67329" y="1645920"/>
            <a:ext cx="53400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Elektrostatik ile ilgili bulgular M.Ö. 600’lü yıllara dayanmaktadır. Yunanlılar kürke sürtülen kehribarın bazı maddeleri çektiğini keşfetmişlerdir. Elektrik kelimesi antik Yunancada kehribar anlamına gelen «elecktron» kelimesinden türetilmiştir.</a:t>
            </a:r>
          </a:p>
          <a:p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Elektrik yüklerinin bazı maddelerce iletilebildiğinin keşfi ise çok sonraları yapılmıştır. İngiliz bilim insanı </a:t>
            </a:r>
            <a:r>
              <a:rPr lang="en-US" dirty="0"/>
              <a:t>Stephen Gray </a:t>
            </a:r>
            <a:r>
              <a:rPr lang="tr-TR" dirty="0" smtClean="0"/>
              <a:t>1729 yılında yaptığı deneyler ile ilk kez bir çok malzemeyi elektriği ileten ve iletmeyen malzemeler olarak sınıflandırmıştır.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970" y="3633802"/>
            <a:ext cx="1481393" cy="1851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Yalıtkan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Yalıtkanlarda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</p:spTree>
    <p:extLst>
      <p:ext uri="{BB962C8B-B14F-4D97-AF65-F5344CB8AC3E}">
        <p14:creationId xmlns:p14="http://schemas.microsoft.com/office/powerpoint/2010/main" val="25870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Yalıtkan ve İletkenler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Yalıtkan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Yalıtkanlarda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pic>
        <p:nvPicPr>
          <p:cNvPr id="1026" name="Picture 2" descr="JPEG - 15 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56" y="2471023"/>
            <a:ext cx="4390627" cy="26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1555" y="1307876"/>
            <a:ext cx="8294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Stephen </a:t>
            </a:r>
            <a:r>
              <a:rPr lang="en-US" sz="2000" dirty="0" smtClean="0"/>
              <a:t>Gray</a:t>
            </a:r>
            <a:r>
              <a:rPr lang="tr-TR" sz="2000" dirty="0"/>
              <a:t> </a:t>
            </a:r>
            <a:r>
              <a:rPr lang="tr-TR" sz="2000" dirty="0" smtClean="0"/>
              <a:t>farklı malzemelerin bir ucuna yüklü cam tüpü dokundurup diğer ucundan elektriklenme olup olmadığını gözlemlemiştir.</a:t>
            </a:r>
            <a:endParaRPr lang="tr-TR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81555" y="5488809"/>
            <a:ext cx="7863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Kullandığı malzemelerin toprak ile temasından kaçınmak için ipek destekler kullanmıştır. Bunu yapmasının sebebi ne olabilir? </a:t>
            </a:r>
          </a:p>
        </p:txBody>
      </p:sp>
    </p:spTree>
    <p:extLst>
      <p:ext uri="{BB962C8B-B14F-4D97-AF65-F5344CB8AC3E}">
        <p14:creationId xmlns:p14="http://schemas.microsoft.com/office/powerpoint/2010/main" val="34043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828" y="1582580"/>
            <a:ext cx="8195105" cy="28271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1614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Yalıtkan ve İletkenler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137" y="1136105"/>
            <a:ext cx="3145536" cy="55861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>
                <a:solidFill>
                  <a:schemeClr val="bg1">
                    <a:lumMod val="65000"/>
                  </a:schemeClr>
                </a:solidFill>
              </a:rPr>
              <a:t>Arabaya Yıldırım Çarpsa İçindekiler Zarar Görür </a:t>
            </a:r>
            <a:r>
              <a:rPr lang="tr-TR" sz="1700" dirty="0" smtClean="0">
                <a:solidFill>
                  <a:schemeClr val="bg1">
                    <a:lumMod val="65000"/>
                  </a:schemeClr>
                </a:solidFill>
              </a:rPr>
              <a:t>mü?</a:t>
            </a:r>
            <a:endParaRPr lang="tr-TR" sz="1700" dirty="0">
              <a:solidFill>
                <a:schemeClr val="bg1">
                  <a:lumMod val="65000"/>
                </a:schemeClr>
              </a:solidFill>
            </a:endParaRP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b="1" dirty="0">
                <a:solidFill>
                  <a:srgbClr val="C00000"/>
                </a:solidFill>
              </a:rPr>
              <a:t>Yalıtkan </a:t>
            </a:r>
            <a:r>
              <a:rPr lang="tr-TR" sz="1700" b="1" dirty="0" smtClean="0">
                <a:solidFill>
                  <a:srgbClr val="C00000"/>
                </a:solidFill>
              </a:rPr>
              <a:t>ve </a:t>
            </a:r>
            <a:r>
              <a:rPr lang="tr-TR" sz="1700" b="1" dirty="0">
                <a:solidFill>
                  <a:srgbClr val="C00000"/>
                </a:solidFill>
              </a:rPr>
              <a:t>İletkenler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Yalıtkanlarda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İletkenlerde Elektrik Yükünün Hareketi </a:t>
            </a:r>
            <a:r>
              <a:rPr lang="tr-TR" sz="1700" dirty="0" smtClean="0"/>
              <a:t>ve </a:t>
            </a:r>
            <a:r>
              <a:rPr lang="tr-TR" sz="1700" dirty="0"/>
              <a:t>Yük Dağılımı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Arabaya Yıldırım Çarpsa İçindekiler Zarar Görür </a:t>
            </a:r>
            <a:r>
              <a:rPr lang="tr-TR" sz="1700" dirty="0" smtClean="0"/>
              <a:t>mü?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Günlük Hayat Örnekleri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Soru </a:t>
            </a:r>
            <a:r>
              <a:rPr lang="tr-TR" sz="1700" dirty="0" smtClean="0"/>
              <a:t>Çözümü</a:t>
            </a:r>
            <a:endParaRPr lang="tr-TR" sz="17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/>
              <a:t>Bugün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700" dirty="0" smtClean="0"/>
              <a:t>Önümüzdeki </a:t>
            </a:r>
            <a:r>
              <a:rPr lang="tr-TR" sz="1700" dirty="0"/>
              <a:t>Hafta Neler Öğreneceğiz?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52126" y="455360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</a:t>
            </a:r>
            <a:r>
              <a:rPr lang="tr-TR" dirty="0" smtClean="0"/>
              <a:t>yi iletkenler</a:t>
            </a:r>
            <a:endParaRPr lang="tr-TR" dirty="0"/>
          </a:p>
        </p:txBody>
      </p:sp>
      <p:sp>
        <p:nvSpPr>
          <p:cNvPr id="17" name="TextBox 16"/>
          <p:cNvSpPr txBox="1"/>
          <p:nvPr/>
        </p:nvSpPr>
        <p:spPr>
          <a:xfrm>
            <a:off x="3585828" y="4553606"/>
            <a:ext cx="160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i</a:t>
            </a:r>
            <a:r>
              <a:rPr lang="tr-TR" dirty="0" smtClean="0"/>
              <a:t>yi yalıtkanlar</a:t>
            </a:r>
            <a:endParaRPr lang="tr-TR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09392" y="3760839"/>
            <a:ext cx="281836" cy="792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496094" y="3739472"/>
            <a:ext cx="245487" cy="713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85828" y="5648632"/>
            <a:ext cx="7521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İyi iletkenlerde elektronlar serbestçe </a:t>
            </a:r>
            <a:r>
              <a:rPr lang="tr-TR" dirty="0"/>
              <a:t>hareket </a:t>
            </a:r>
            <a:r>
              <a:rPr lang="tr-TR" dirty="0" smtClean="0"/>
              <a:t>edebilirken iyi yalıtkanlarda ise edemez.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25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11284</TotalTime>
  <Words>2668</Words>
  <Application>Microsoft Office PowerPoint</Application>
  <PresentationFormat>Widescreen</PresentationFormat>
  <Paragraphs>487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Wingdings</vt:lpstr>
      <vt:lpstr>Vapor Trail</vt:lpstr>
      <vt:lpstr>ELEKTRİK YÜKLERİ - 2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Belkıs</cp:lastModifiedBy>
  <cp:revision>443</cp:revision>
  <dcterms:created xsi:type="dcterms:W3CDTF">2016-04-01T12:40:28Z</dcterms:created>
  <dcterms:modified xsi:type="dcterms:W3CDTF">2017-11-16T09:18:16Z</dcterms:modified>
</cp:coreProperties>
</file>