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5" r:id="rId1"/>
  </p:sldMasterIdLst>
  <p:notesMasterIdLst>
    <p:notesMasterId r:id="rId35"/>
  </p:notesMasterIdLst>
  <p:sldIdLst>
    <p:sldId id="259" r:id="rId2"/>
    <p:sldId id="323" r:id="rId3"/>
    <p:sldId id="265" r:id="rId4"/>
    <p:sldId id="371" r:id="rId5"/>
    <p:sldId id="388" r:id="rId6"/>
    <p:sldId id="382" r:id="rId7"/>
    <p:sldId id="395" r:id="rId8"/>
    <p:sldId id="400" r:id="rId9"/>
    <p:sldId id="401" r:id="rId10"/>
    <p:sldId id="385" r:id="rId11"/>
    <p:sldId id="393" r:id="rId12"/>
    <p:sldId id="387" r:id="rId13"/>
    <p:sldId id="390" r:id="rId14"/>
    <p:sldId id="406" r:id="rId15"/>
    <p:sldId id="404" r:id="rId16"/>
    <p:sldId id="394" r:id="rId17"/>
    <p:sldId id="407" r:id="rId18"/>
    <p:sldId id="392" r:id="rId19"/>
    <p:sldId id="389" r:id="rId20"/>
    <p:sldId id="405" r:id="rId21"/>
    <p:sldId id="397" r:id="rId22"/>
    <p:sldId id="403" r:id="rId23"/>
    <p:sldId id="402" r:id="rId24"/>
    <p:sldId id="399" r:id="rId25"/>
    <p:sldId id="398" r:id="rId26"/>
    <p:sldId id="372" r:id="rId27"/>
    <p:sldId id="374" r:id="rId28"/>
    <p:sldId id="375" r:id="rId29"/>
    <p:sldId id="376" r:id="rId30"/>
    <p:sldId id="373" r:id="rId31"/>
    <p:sldId id="383" r:id="rId32"/>
    <p:sldId id="270" r:id="rId33"/>
    <p:sldId id="329" r:id="rId3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4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1637"/>
    <a:srgbClr val="E5224E"/>
    <a:srgbClr val="E12761"/>
    <a:srgbClr val="B65271"/>
    <a:srgbClr val="CA0576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83483" autoAdjust="0"/>
  </p:normalViewPr>
  <p:slideViewPr>
    <p:cSldViewPr snapToGrid="0">
      <p:cViewPr varScale="1">
        <p:scale>
          <a:sx n="79" d="100"/>
          <a:sy n="79" d="100"/>
        </p:scale>
        <p:origin x="126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79895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https://www.youtube.com/watch?v=9hACtuVV2TY</a:t>
            </a:r>
            <a:r>
              <a:rPr lang="tr-TR" dirty="0" smtClean="0"/>
              <a:t> (süre:</a:t>
            </a:r>
            <a:r>
              <a:rPr lang="tr-TR" baseline="0" dirty="0" smtClean="0"/>
              <a:t> 0</a:t>
            </a:r>
            <a:r>
              <a:rPr lang="tr-TR" dirty="0" smtClean="0"/>
              <a:t>1.10 - 2.45)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5104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tr-TR" dirty="0" smtClean="0"/>
              <a:t>Öğrencilerden fikir</a:t>
            </a:r>
            <a:r>
              <a:rPr lang="tr-TR" baseline="0" dirty="0" smtClean="0"/>
              <a:t> alınıp çizmeleri istenecek.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59371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40102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https://www.youtube.com/watch?v=skTCdhBE61Q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86073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tr-TR" dirty="0" smtClean="0"/>
              <a:t>İç yüzey ve iç kısımları konuş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tr-TR" dirty="0" smtClean="0"/>
              <a:t>* Uzun</a:t>
            </a:r>
            <a:r>
              <a:rPr lang="tr-TR" baseline="0" dirty="0" smtClean="0"/>
              <a:t> süre yük kaynağının </a:t>
            </a:r>
            <a:r>
              <a:rPr lang="tr-TR" baseline="0" smtClean="0"/>
              <a:t>etkisinde </a:t>
            </a:r>
            <a:r>
              <a:rPr lang="tr-TR" baseline="0" smtClean="0"/>
              <a:t>bekletilip düzgün olarak </a:t>
            </a:r>
            <a:r>
              <a:rPr lang="tr-TR" baseline="0" dirty="0" smtClean="0"/>
              <a:t>yüklendiği durumu düşünelim.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36614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Pozitif yüklü iletken bir küre: yük</a:t>
            </a:r>
            <a:r>
              <a:rPr lang="tr-TR" baseline="0" dirty="0" smtClean="0"/>
              <a:t> fazlaları kürenin dış yüzeyinde</a:t>
            </a:r>
          </a:p>
          <a:p>
            <a:r>
              <a:rPr lang="tr-TR" dirty="0" smtClean="0"/>
              <a:t>Negatif yüklü yalıtkan bir küre: yük</a:t>
            </a:r>
            <a:r>
              <a:rPr lang="tr-TR" baseline="0" dirty="0" smtClean="0"/>
              <a:t> fazlaları kürenin tamamına yayılmış</a:t>
            </a:r>
            <a:endParaRPr lang="tr-TR" dirty="0" smtClean="0"/>
          </a:p>
          <a:p>
            <a:r>
              <a:rPr lang="tr-TR" dirty="0" smtClean="0"/>
              <a:t>Negatif yüklü iletken bir küp: yük fazlaları küpün dış yüzeyinde,</a:t>
            </a:r>
            <a:r>
              <a:rPr lang="tr-TR" baseline="0" dirty="0" smtClean="0"/>
              <a:t> köşelerde daha yoğun</a:t>
            </a:r>
            <a:endParaRPr lang="tr-TR" dirty="0" smtClean="0"/>
          </a:p>
          <a:p>
            <a:r>
              <a:rPr lang="tr-TR" dirty="0" smtClean="0"/>
              <a:t>Pozitif yüklü yumurta şekline sahip bir iletken: yük fazlaları iletkenin</a:t>
            </a:r>
            <a:r>
              <a:rPr lang="tr-TR" baseline="0" dirty="0" smtClean="0"/>
              <a:t> </a:t>
            </a:r>
            <a:r>
              <a:rPr lang="tr-TR" dirty="0" smtClean="0"/>
              <a:t>dış yüzeyinde,</a:t>
            </a:r>
            <a:r>
              <a:rPr lang="tr-TR" baseline="0" dirty="0" smtClean="0"/>
              <a:t> daha sivri olan tarafta daha yoğun</a:t>
            </a:r>
          </a:p>
          <a:p>
            <a:r>
              <a:rPr lang="tr-TR" dirty="0" smtClean="0"/>
              <a:t>Negatif yüklü simit şekline sahip bir iletken: yük fazlaları iletkenin dış yüzeyinde </a:t>
            </a:r>
          </a:p>
          <a:p>
            <a:endParaRPr lang="tr-TR" dirty="0" smtClean="0"/>
          </a:p>
          <a:p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9053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58436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https://www.youtube.com/watch?v=WqvImbn9GG4</a:t>
            </a:r>
            <a:endParaRPr lang="tr-TR" dirty="0" smtClean="0"/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64174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02517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8118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06193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64619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73985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26985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7460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5086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12306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49691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585678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08347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9484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http://www.physicsclassroom.com/Physics-Interactives/Static-Electricity/Name-That-Charge/Name-That-Charge-Interactive</a:t>
            </a:r>
            <a:endParaRPr lang="tr-TR" dirty="0" smtClean="0"/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tr-TR" dirty="0" smtClean="0"/>
              <a:t>İngilizce ifadeler Türkçe’ye çevirilerek öğrencilerin soruları yanıtlaması istenecek.</a:t>
            </a:r>
            <a:r>
              <a:rPr lang="tr-TR" baseline="0" dirty="0" smtClean="0"/>
              <a:t>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9115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https://www.youtube.com/watch?v=p0yObrWjr3c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7869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7908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01292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55385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55785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4269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A160B30-60EE-45FA-8251-617A49E60C3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86678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3105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281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8992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6716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2981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8850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64459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833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271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160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3488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5572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6655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9719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1402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3761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60B30-60EE-45FA-8251-617A49E60C3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7512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6" r:id="rId1"/>
    <p:sldLayoutId id="2147484127" r:id="rId2"/>
    <p:sldLayoutId id="2147484128" r:id="rId3"/>
    <p:sldLayoutId id="2147484129" r:id="rId4"/>
    <p:sldLayoutId id="2147484130" r:id="rId5"/>
    <p:sldLayoutId id="2147484131" r:id="rId6"/>
    <p:sldLayoutId id="2147484132" r:id="rId7"/>
    <p:sldLayoutId id="2147484133" r:id="rId8"/>
    <p:sldLayoutId id="2147484134" r:id="rId9"/>
    <p:sldLayoutId id="2147484135" r:id="rId10"/>
    <p:sldLayoutId id="2147484136" r:id="rId11"/>
    <p:sldLayoutId id="2147484137" r:id="rId12"/>
    <p:sldLayoutId id="2147484138" r:id="rId13"/>
    <p:sldLayoutId id="2147484139" r:id="rId14"/>
    <p:sldLayoutId id="2147484140" r:id="rId15"/>
    <p:sldLayoutId id="2147484141" r:id="rId16"/>
    <p:sldLayoutId id="2147484142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9hACtuVV2TY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kTCdhBE61Q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microsoft.com/office/2007/relationships/hdphoto" Target="../media/hdphoto2.wdp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qvImbn9GG4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40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38.png"/><Relationship Id="rId10" Type="http://schemas.openxmlformats.org/officeDocument/2006/relationships/image" Target="../media/image34.png"/><Relationship Id="rId4" Type="http://schemas.openxmlformats.org/officeDocument/2006/relationships/image" Target="../media/image36.png"/><Relationship Id="rId9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hysicsclassroom.com/Physics-Interactives/Static-Electricity/Name-That-Charge/Name-That-Charge-Interactiv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6256" y="1839981"/>
            <a:ext cx="9448800" cy="1825096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ELEKTRİK YÜKLERİ - 2</a:t>
            </a:r>
            <a:endParaRPr lang="tr-TR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6256" y="4351529"/>
            <a:ext cx="9448800" cy="685800"/>
          </a:xfrm>
        </p:spPr>
        <p:txBody>
          <a:bodyPr/>
          <a:lstStyle/>
          <a:p>
            <a:r>
              <a:rPr lang="tr-TR" dirty="0" smtClean="0"/>
              <a:t>Arş.Gör. Belkıs Garip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305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214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Yalıtkanlarda Elektrik Yükünün </a:t>
            </a:r>
            <a:r>
              <a:rPr lang="tr-TR" sz="2800" b="1" dirty="0"/>
              <a:t>Hareketi </a:t>
            </a:r>
            <a:r>
              <a:rPr lang="tr-TR" sz="2800" b="1" dirty="0" smtClean="0"/>
              <a:t>ve Yük Dağılımı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14203" y="1569810"/>
            <a:ext cx="2242758" cy="25826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12992" y="1694688"/>
            <a:ext cx="53400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Balonun bir yüzünü yüne sürterek yükleyelim. Sürttüğümüz yüzeyi ve sürtmediğimiz yüzeyi kağıt parçalarına yaklaştıralım. </a:t>
            </a:r>
          </a:p>
          <a:p>
            <a:endParaRPr lang="tr-TR" sz="2000" dirty="0"/>
          </a:p>
          <a:p>
            <a:r>
              <a:rPr lang="tr-TR" sz="2000" dirty="0" smtClean="0"/>
              <a:t>Ne gözlemledik? Bunu nasıl açıklarız?</a:t>
            </a:r>
            <a:endParaRPr lang="tr-TR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84137" y="1136105"/>
            <a:ext cx="3145536" cy="55861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</a:t>
            </a:r>
            <a:r>
              <a:rPr lang="tr-TR" sz="1700" dirty="0" smtClean="0">
                <a:solidFill>
                  <a:schemeClr val="bg1">
                    <a:lumMod val="65000"/>
                  </a:schemeClr>
                </a:solidFill>
              </a:rPr>
              <a:t>mü?</a:t>
            </a:r>
            <a:endParaRPr lang="tr-TR" sz="1700" dirty="0">
              <a:solidFill>
                <a:schemeClr val="bg1">
                  <a:lumMod val="6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 ve İletkenler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b="1" dirty="0">
                <a:solidFill>
                  <a:srgbClr val="C00000"/>
                </a:solidFill>
              </a:rPr>
              <a:t>Yalıtkanlarda Elektrik Yükünün Hareketi </a:t>
            </a:r>
            <a:r>
              <a:rPr lang="tr-TR" sz="1700" b="1" dirty="0" smtClean="0">
                <a:solidFill>
                  <a:srgbClr val="C00000"/>
                </a:solidFill>
              </a:rPr>
              <a:t>ve </a:t>
            </a:r>
            <a:r>
              <a:rPr lang="tr-TR" sz="1700" b="1" dirty="0">
                <a:solidFill>
                  <a:srgbClr val="C00000"/>
                </a:solidFill>
              </a:rPr>
              <a:t>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İletkenlerde Elektrik Yükünün Hareketi </a:t>
            </a:r>
            <a:r>
              <a:rPr lang="tr-TR" sz="1700" dirty="0" smtClean="0"/>
              <a:t>ve </a:t>
            </a:r>
            <a:r>
              <a:rPr lang="tr-TR" sz="1700" dirty="0"/>
              <a:t>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Arabaya Yıldırım Çarpsa İçindekiler Zarar Görür </a:t>
            </a:r>
            <a:r>
              <a:rPr lang="tr-TR" sz="1700" dirty="0" smtClean="0"/>
              <a:t>mü?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Günlük Hayat Örnekleri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Soru </a:t>
            </a:r>
            <a:r>
              <a:rPr lang="tr-TR" sz="1700" dirty="0" smtClean="0"/>
              <a:t>Çözümü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 smtClean="0"/>
              <a:t>Önümüzdeki </a:t>
            </a:r>
            <a:r>
              <a:rPr lang="tr-TR" sz="1700" dirty="0"/>
              <a:t>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80782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6603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Yalıtkanlarda Elektrik Yükünün </a:t>
            </a:r>
            <a:r>
              <a:rPr lang="tr-TR" sz="2800" b="1" dirty="0"/>
              <a:t>Hareketi </a:t>
            </a:r>
            <a:r>
              <a:rPr lang="tr-TR" sz="2800" b="1" dirty="0" smtClean="0"/>
              <a:t>ve Yük Dağılımı</a:t>
            </a:r>
            <a:endParaRPr lang="tr-TR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564"/>
          <a:stretch/>
        </p:blipFill>
        <p:spPr>
          <a:xfrm>
            <a:off x="4299966" y="2671357"/>
            <a:ext cx="2316480" cy="25826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6463" y="2752098"/>
            <a:ext cx="1877378" cy="201414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92702" y="1674765"/>
            <a:ext cx="71970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Yalıtkanlar elektronların serbest hareketine izin vermediği için yükler yüklendiği bölgede kalır.</a:t>
            </a:r>
            <a:endParaRPr lang="tr-TR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4194048" y="5542675"/>
            <a:ext cx="7693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Bu nedenle balonun sürttüğümüz yüzü kağıt parçalarını çekerken diğeryüzü çekmemiştir.</a:t>
            </a:r>
            <a:endParaRPr lang="tr-TR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184137" y="1136105"/>
            <a:ext cx="3145536" cy="55861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</a:t>
            </a:r>
            <a:r>
              <a:rPr lang="tr-TR" sz="1700" dirty="0" smtClean="0">
                <a:solidFill>
                  <a:schemeClr val="bg1">
                    <a:lumMod val="65000"/>
                  </a:schemeClr>
                </a:solidFill>
              </a:rPr>
              <a:t>mü?</a:t>
            </a:r>
            <a:endParaRPr lang="tr-TR" sz="1700" dirty="0">
              <a:solidFill>
                <a:schemeClr val="bg1">
                  <a:lumMod val="6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 ve İletkenler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b="1" dirty="0">
                <a:solidFill>
                  <a:srgbClr val="C00000"/>
                </a:solidFill>
              </a:rPr>
              <a:t>Yalıtkanlarda Elektrik Yükünün Hareketi </a:t>
            </a:r>
            <a:r>
              <a:rPr lang="tr-TR" sz="1700" b="1" dirty="0" smtClean="0">
                <a:solidFill>
                  <a:srgbClr val="C00000"/>
                </a:solidFill>
              </a:rPr>
              <a:t>ve </a:t>
            </a:r>
            <a:r>
              <a:rPr lang="tr-TR" sz="1700" b="1" dirty="0">
                <a:solidFill>
                  <a:srgbClr val="C00000"/>
                </a:solidFill>
              </a:rPr>
              <a:t>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İletkenlerde Elektrik Yükünün Hareketi </a:t>
            </a:r>
            <a:r>
              <a:rPr lang="tr-TR" sz="1700" dirty="0" smtClean="0"/>
              <a:t>ve </a:t>
            </a:r>
            <a:r>
              <a:rPr lang="tr-TR" sz="1700" dirty="0"/>
              <a:t>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Arabaya Yıldırım Çarpsa İçindekiler Zarar Görür </a:t>
            </a:r>
            <a:r>
              <a:rPr lang="tr-TR" sz="1700" dirty="0" smtClean="0"/>
              <a:t>mü?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Günlük Hayat Örnekleri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Soru </a:t>
            </a:r>
            <a:r>
              <a:rPr lang="tr-TR" sz="1700" dirty="0" smtClean="0"/>
              <a:t>Çözümü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 smtClean="0"/>
              <a:t>Önümüzdeki </a:t>
            </a:r>
            <a:r>
              <a:rPr lang="tr-TR" sz="1700" dirty="0"/>
              <a:t>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832205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531614" y="492977"/>
            <a:ext cx="74287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İletkenlerde Elektrik Yükünün </a:t>
            </a:r>
            <a:r>
              <a:rPr lang="tr-TR" sz="2800" b="1" dirty="0"/>
              <a:t>Hareketi </a:t>
            </a:r>
            <a:r>
              <a:rPr lang="tr-TR" sz="2800" b="1" dirty="0" smtClean="0"/>
              <a:t>ve Yük Dağılımı</a:t>
            </a:r>
            <a:endParaRPr lang="tr-TR" sz="2800" b="1" dirty="0"/>
          </a:p>
        </p:txBody>
      </p:sp>
      <p:pic>
        <p:nvPicPr>
          <p:cNvPr id="8" name="Picture 7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5263" y="2670238"/>
            <a:ext cx="5175615" cy="34728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5263" y="5428214"/>
            <a:ext cx="714839" cy="7148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4212216" y="1704718"/>
            <a:ext cx="74077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Bir iletkeni bir noktasından yüklü cisim dokundurarak yüklesek yük dağılımı nasıl olur?</a:t>
            </a:r>
            <a:endParaRPr lang="tr-TR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184137" y="1136105"/>
            <a:ext cx="3145536" cy="55861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</a:t>
            </a:r>
            <a:r>
              <a:rPr lang="tr-TR" sz="1700" dirty="0" smtClean="0">
                <a:solidFill>
                  <a:schemeClr val="bg1">
                    <a:lumMod val="65000"/>
                  </a:schemeClr>
                </a:solidFill>
              </a:rPr>
              <a:t>mü?</a:t>
            </a:r>
            <a:endParaRPr lang="tr-TR" sz="1700" dirty="0">
              <a:solidFill>
                <a:schemeClr val="bg1">
                  <a:lumMod val="6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 ve İletkenler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Yalıtkanlarda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b="1" dirty="0">
                <a:solidFill>
                  <a:srgbClr val="C00000"/>
                </a:solidFill>
              </a:rPr>
              <a:t>İletkenlerde Elektrik Yükünün Hareketi </a:t>
            </a:r>
            <a:r>
              <a:rPr lang="tr-TR" sz="1700" b="1" dirty="0" smtClean="0">
                <a:solidFill>
                  <a:srgbClr val="C00000"/>
                </a:solidFill>
              </a:rPr>
              <a:t>ve </a:t>
            </a:r>
            <a:r>
              <a:rPr lang="tr-TR" sz="1700" b="1" dirty="0">
                <a:solidFill>
                  <a:srgbClr val="C00000"/>
                </a:solidFill>
              </a:rPr>
              <a:t>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Arabaya Yıldırım Çarpsa İçindekiler Zarar Görür </a:t>
            </a:r>
            <a:r>
              <a:rPr lang="tr-TR" sz="1700" dirty="0" smtClean="0"/>
              <a:t>mü?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Günlük Hayat Örnekleri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Soru </a:t>
            </a:r>
            <a:r>
              <a:rPr lang="tr-TR" sz="1700" dirty="0" smtClean="0"/>
              <a:t>Çözümü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 smtClean="0"/>
              <a:t>Önümüzdeki </a:t>
            </a:r>
            <a:r>
              <a:rPr lang="tr-TR" sz="1700" dirty="0"/>
              <a:t>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44575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531614" y="492977"/>
            <a:ext cx="74287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İletkenlerde Elektrik Yükünün </a:t>
            </a:r>
            <a:r>
              <a:rPr lang="tr-TR" sz="2800" b="1" dirty="0"/>
              <a:t>Hareketi </a:t>
            </a:r>
            <a:r>
              <a:rPr lang="tr-TR" sz="2800" b="1" dirty="0" smtClean="0"/>
              <a:t>ve Yük Dağılımı</a:t>
            </a:r>
            <a:endParaRPr lang="tr-TR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84137" y="1136105"/>
            <a:ext cx="3145536" cy="55861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</a:t>
            </a:r>
            <a:r>
              <a:rPr lang="tr-TR" sz="1700" dirty="0" smtClean="0">
                <a:solidFill>
                  <a:schemeClr val="bg1">
                    <a:lumMod val="65000"/>
                  </a:schemeClr>
                </a:solidFill>
              </a:rPr>
              <a:t>mü?</a:t>
            </a:r>
            <a:endParaRPr lang="tr-TR" sz="1700" dirty="0">
              <a:solidFill>
                <a:schemeClr val="bg1">
                  <a:lumMod val="6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 ve İletkenler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Yalıtkanlarda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b="1" dirty="0">
                <a:solidFill>
                  <a:srgbClr val="C00000"/>
                </a:solidFill>
              </a:rPr>
              <a:t>İletkenlerde Elektrik Yükünün Hareketi </a:t>
            </a:r>
            <a:r>
              <a:rPr lang="tr-TR" sz="1700" b="1" dirty="0" smtClean="0">
                <a:solidFill>
                  <a:srgbClr val="C00000"/>
                </a:solidFill>
              </a:rPr>
              <a:t>ve </a:t>
            </a:r>
            <a:r>
              <a:rPr lang="tr-TR" sz="1700" b="1" dirty="0">
                <a:solidFill>
                  <a:srgbClr val="C00000"/>
                </a:solidFill>
              </a:rPr>
              <a:t>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Arabaya Yıldırım Çarpsa İçindekiler Zarar Görür </a:t>
            </a:r>
            <a:r>
              <a:rPr lang="tr-TR" sz="1700" dirty="0" smtClean="0"/>
              <a:t>mü?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Günlük Hayat Örnekleri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Soru </a:t>
            </a:r>
            <a:r>
              <a:rPr lang="tr-TR" sz="1700" dirty="0" smtClean="0"/>
              <a:t>Çözümü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 smtClean="0"/>
              <a:t>Önümüzdeki </a:t>
            </a:r>
            <a:r>
              <a:rPr lang="tr-TR" sz="1700" dirty="0"/>
              <a:t>Hafta Neler Öğreneceğiz?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43935" y="1755648"/>
            <a:ext cx="70751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Negatif yüklenmiş metal bir küre düşünelim, kürenin yük dağılımı nasıl olur? İçine bakabiliyor olsaydık içerdeki elektriksel yük dağılımı nasıl olurdu? </a:t>
            </a:r>
            <a:endParaRPr lang="tr-TR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8212" y="3063934"/>
            <a:ext cx="2329523" cy="28613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6274" y="3454335"/>
            <a:ext cx="1166241" cy="1580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29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38016" y="1563469"/>
            <a:ext cx="48291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İletkenlerde elektronlar serbestçe hareket edebilir. Yük fazlası olan elektronlar birbirinden mümkün olduğunca en uzakta olacak şekilde iletkenin </a:t>
            </a:r>
            <a:r>
              <a:rPr lang="tr-TR" sz="2000" b="1" dirty="0" smtClean="0"/>
              <a:t>dış yüzeyine  </a:t>
            </a:r>
            <a:r>
              <a:rPr lang="tr-TR" sz="2000" dirty="0" smtClean="0"/>
              <a:t>dağılır. </a:t>
            </a:r>
          </a:p>
          <a:p>
            <a:endParaRPr lang="tr-TR" sz="2000" dirty="0"/>
          </a:p>
          <a:p>
            <a:r>
              <a:rPr lang="tr-TR" sz="2000" dirty="0" smtClean="0"/>
              <a:t>İletken </a:t>
            </a:r>
            <a:r>
              <a:rPr lang="tr-TR" sz="2000" dirty="0"/>
              <a:t>küre şeklinde ise yükler kürenin </a:t>
            </a:r>
            <a:r>
              <a:rPr lang="tr-TR" sz="2000" b="1" dirty="0"/>
              <a:t>dış yüzeye</a:t>
            </a:r>
            <a:r>
              <a:rPr lang="tr-TR" sz="2000" dirty="0"/>
              <a:t> </a:t>
            </a:r>
            <a:r>
              <a:rPr lang="tr-TR" sz="2000" dirty="0" smtClean="0"/>
              <a:t>homojen </a:t>
            </a:r>
            <a:r>
              <a:rPr lang="tr-TR" sz="2000" dirty="0"/>
              <a:t>şekilde dağılır</a:t>
            </a:r>
            <a:r>
              <a:rPr lang="tr-TR" sz="2000" dirty="0" smtClean="0"/>
              <a:t>.</a:t>
            </a:r>
            <a:endParaRPr lang="tr-TR" sz="2000" dirty="0"/>
          </a:p>
        </p:txBody>
      </p:sp>
      <p:sp>
        <p:nvSpPr>
          <p:cNvPr id="18" name="Rectangle 17"/>
          <p:cNvSpPr/>
          <p:nvPr/>
        </p:nvSpPr>
        <p:spPr>
          <a:xfrm>
            <a:off x="3874470" y="5429922"/>
            <a:ext cx="48201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smtClean="0"/>
              <a:t>İletkenin </a:t>
            </a:r>
            <a:r>
              <a:rPr lang="tr-TR" sz="2000" dirty="0"/>
              <a:t>iç </a:t>
            </a:r>
            <a:r>
              <a:rPr lang="tr-TR" sz="2000" dirty="0" smtClean="0"/>
              <a:t>kısmında elektriksel yük </a:t>
            </a:r>
            <a:r>
              <a:rPr lang="tr-TR" sz="2000" dirty="0"/>
              <a:t>fazlalığı </a:t>
            </a:r>
            <a:r>
              <a:rPr lang="tr-TR" sz="2000" dirty="0" smtClean="0"/>
              <a:t>bulunmaz!</a:t>
            </a:r>
            <a:endParaRPr lang="tr-TR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4531614" y="492977"/>
            <a:ext cx="74287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İletkenlerde Elektrik Yükünün </a:t>
            </a:r>
            <a:r>
              <a:rPr lang="tr-TR" sz="2800" b="1" dirty="0"/>
              <a:t>Hareketi </a:t>
            </a:r>
            <a:r>
              <a:rPr lang="tr-TR" sz="2800" b="1" dirty="0" smtClean="0"/>
              <a:t>ve Yük Dağılımı</a:t>
            </a:r>
            <a:endParaRPr lang="tr-TR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84137" y="1136105"/>
            <a:ext cx="3145536" cy="55861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</a:t>
            </a:r>
            <a:r>
              <a:rPr lang="tr-TR" sz="1700" dirty="0" smtClean="0">
                <a:solidFill>
                  <a:schemeClr val="bg1">
                    <a:lumMod val="65000"/>
                  </a:schemeClr>
                </a:solidFill>
              </a:rPr>
              <a:t>mü?</a:t>
            </a:r>
            <a:endParaRPr lang="tr-TR" sz="1700" dirty="0">
              <a:solidFill>
                <a:schemeClr val="bg1">
                  <a:lumMod val="6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 ve İletkenler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Yalıtkanlarda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b="1" dirty="0">
                <a:solidFill>
                  <a:srgbClr val="C00000"/>
                </a:solidFill>
              </a:rPr>
              <a:t>İletkenlerde Elektrik Yükünün Hareketi </a:t>
            </a:r>
            <a:r>
              <a:rPr lang="tr-TR" sz="1700" b="1" dirty="0" smtClean="0">
                <a:solidFill>
                  <a:srgbClr val="C00000"/>
                </a:solidFill>
              </a:rPr>
              <a:t>ve </a:t>
            </a:r>
            <a:r>
              <a:rPr lang="tr-TR" sz="1700" b="1" dirty="0">
                <a:solidFill>
                  <a:srgbClr val="C00000"/>
                </a:solidFill>
              </a:rPr>
              <a:t>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Arabaya Yıldırım Çarpsa İçindekiler Zarar Görür </a:t>
            </a:r>
            <a:r>
              <a:rPr lang="tr-TR" sz="1700" dirty="0" smtClean="0"/>
              <a:t>mü?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Günlük Hayat Örnekleri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Soru </a:t>
            </a:r>
            <a:r>
              <a:rPr lang="tr-TR" sz="1700" dirty="0" smtClean="0"/>
              <a:t>Çözümü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 smtClean="0"/>
              <a:t>Önümüzdeki </a:t>
            </a:r>
            <a:r>
              <a:rPr lang="tr-TR" sz="1700" dirty="0"/>
              <a:t>Hafta Neler Öğreneceğiz?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1135" y="1328348"/>
            <a:ext cx="2528584" cy="26008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4418" y="5049165"/>
            <a:ext cx="1121216" cy="1532597"/>
          </a:xfrm>
          <a:prstGeom prst="rect">
            <a:avLst/>
          </a:prstGeom>
        </p:spPr>
      </p:pic>
      <p:sp>
        <p:nvSpPr>
          <p:cNvPr id="3" name="Multiply 2"/>
          <p:cNvSpPr/>
          <p:nvPr/>
        </p:nvSpPr>
        <p:spPr>
          <a:xfrm>
            <a:off x="8694614" y="4947603"/>
            <a:ext cx="1941534" cy="1791563"/>
          </a:xfrm>
          <a:prstGeom prst="mathMultiply">
            <a:avLst/>
          </a:prstGeom>
          <a:solidFill>
            <a:srgbClr val="E5224E">
              <a:alpha val="56078"/>
            </a:srgbClr>
          </a:solidFill>
          <a:ln>
            <a:solidFill>
              <a:srgbClr val="A816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11087" y="5096151"/>
            <a:ext cx="1149393" cy="148561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938016" y="4404823"/>
            <a:ext cx="7924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smtClean="0"/>
              <a:t>Kürenin içine </a:t>
            </a:r>
            <a:r>
              <a:rPr lang="tr-TR" sz="2000" dirty="0"/>
              <a:t>bakabiliyor olsaydık içerdeki elektriksel yük dağılımı nasıl olurdu? </a:t>
            </a:r>
          </a:p>
        </p:txBody>
      </p:sp>
    </p:spTree>
    <p:extLst>
      <p:ext uri="{BB962C8B-B14F-4D97-AF65-F5344CB8AC3E}">
        <p14:creationId xmlns:p14="http://schemas.microsoft.com/office/powerpoint/2010/main" val="55942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46398" y="1655644"/>
            <a:ext cx="78502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/>
              <a:t>İletken düzgün şeklilli değil ise elektriksel yük dağılımı nasıl olur?</a:t>
            </a:r>
            <a:endParaRPr lang="tr-TR" sz="2000" dirty="0"/>
          </a:p>
        </p:txBody>
      </p:sp>
      <p:pic>
        <p:nvPicPr>
          <p:cNvPr id="12" name="Picture 11">
            <a:hlinkClick r:id="rId3"/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861"/>
          <a:stretch/>
        </p:blipFill>
        <p:spPr>
          <a:xfrm>
            <a:off x="3946398" y="2464371"/>
            <a:ext cx="7050979" cy="316833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6399" y="4933950"/>
            <a:ext cx="698754" cy="6987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4531614" y="492977"/>
            <a:ext cx="74287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İletkenlerde Elektrik Yükünün </a:t>
            </a:r>
            <a:r>
              <a:rPr lang="tr-TR" sz="2800" b="1" dirty="0"/>
              <a:t>Hareketi </a:t>
            </a:r>
            <a:r>
              <a:rPr lang="tr-TR" sz="2800" b="1" dirty="0" smtClean="0"/>
              <a:t>ve Yük Dağılımı</a:t>
            </a:r>
            <a:endParaRPr lang="tr-TR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84137" y="1136105"/>
            <a:ext cx="3145536" cy="55861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</a:t>
            </a:r>
            <a:r>
              <a:rPr lang="tr-TR" sz="1700" dirty="0" smtClean="0">
                <a:solidFill>
                  <a:schemeClr val="bg1">
                    <a:lumMod val="65000"/>
                  </a:schemeClr>
                </a:solidFill>
              </a:rPr>
              <a:t>mü?</a:t>
            </a:r>
            <a:endParaRPr lang="tr-TR" sz="1700" dirty="0">
              <a:solidFill>
                <a:schemeClr val="bg1">
                  <a:lumMod val="6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 ve İletkenler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Yalıtkanlarda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b="1" dirty="0">
                <a:solidFill>
                  <a:srgbClr val="C00000"/>
                </a:solidFill>
              </a:rPr>
              <a:t>İletkenlerde Elektrik Yükünün Hareketi </a:t>
            </a:r>
            <a:r>
              <a:rPr lang="tr-TR" sz="1700" b="1" dirty="0" smtClean="0">
                <a:solidFill>
                  <a:srgbClr val="C00000"/>
                </a:solidFill>
              </a:rPr>
              <a:t>ve </a:t>
            </a:r>
            <a:r>
              <a:rPr lang="tr-TR" sz="1700" b="1" dirty="0">
                <a:solidFill>
                  <a:srgbClr val="C00000"/>
                </a:solidFill>
              </a:rPr>
              <a:t>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Arabaya Yıldırım Çarpsa İçindekiler Zarar Görür </a:t>
            </a:r>
            <a:r>
              <a:rPr lang="tr-TR" sz="1700" dirty="0" smtClean="0"/>
              <a:t>mü?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Günlük Hayat Örnekleri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Soru </a:t>
            </a:r>
            <a:r>
              <a:rPr lang="tr-TR" sz="1700" dirty="0" smtClean="0"/>
              <a:t>Çözümü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 smtClean="0"/>
              <a:t>Önümüzdeki </a:t>
            </a:r>
            <a:r>
              <a:rPr lang="tr-TR" sz="1700" dirty="0"/>
              <a:t>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45575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889248" y="1728796"/>
            <a:ext cx="7831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Aşağıda verilen cisimler elektrik yükü ile yüklendiğinde yük dağılımının nasıl olacağını çizelim.</a:t>
            </a:r>
            <a:endParaRPr lang="tr-TR" sz="2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48838"/>
          <a:stretch/>
        </p:blipFill>
        <p:spPr>
          <a:xfrm>
            <a:off x="8283122" y="3380334"/>
            <a:ext cx="1813642" cy="160065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531614" y="492977"/>
            <a:ext cx="74287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İletkenlerde Elektrik Yükünün </a:t>
            </a:r>
            <a:r>
              <a:rPr lang="tr-TR" sz="2800" b="1" dirty="0"/>
              <a:t>Hareketi </a:t>
            </a:r>
            <a:r>
              <a:rPr lang="tr-TR" sz="2800" b="1" dirty="0" smtClean="0"/>
              <a:t>ve Yük Dağılımı</a:t>
            </a:r>
            <a:endParaRPr lang="tr-TR" sz="2800" b="1" dirty="0"/>
          </a:p>
        </p:txBody>
      </p:sp>
      <p:pic>
        <p:nvPicPr>
          <p:cNvPr id="1026" name="Picture 2" descr="İlgili resi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61" t="20758" r="18564" b="15003"/>
          <a:stretch/>
        </p:blipFill>
        <p:spPr bwMode="auto">
          <a:xfrm>
            <a:off x="10168128" y="3280134"/>
            <a:ext cx="1792224" cy="132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71466" y="3280521"/>
            <a:ext cx="1365504" cy="134924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1703" y="3269973"/>
            <a:ext cx="1365504" cy="13492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9249" y="3211758"/>
            <a:ext cx="1350074" cy="14656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32879" y="4980989"/>
            <a:ext cx="11415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Pozitif</a:t>
            </a:r>
          </a:p>
          <a:p>
            <a:r>
              <a:rPr lang="tr-TR" dirty="0" smtClean="0"/>
              <a:t>yüklü iletken bir küre</a:t>
            </a:r>
            <a:endParaRPr lang="tr-TR" dirty="0"/>
          </a:p>
        </p:txBody>
      </p:sp>
      <p:sp>
        <p:nvSpPr>
          <p:cNvPr id="15" name="TextBox 14"/>
          <p:cNvSpPr txBox="1"/>
          <p:nvPr/>
        </p:nvSpPr>
        <p:spPr>
          <a:xfrm>
            <a:off x="5328144" y="4980988"/>
            <a:ext cx="11415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Negatif</a:t>
            </a:r>
          </a:p>
          <a:p>
            <a:r>
              <a:rPr lang="tr-TR" dirty="0" smtClean="0"/>
              <a:t>yüklü yalıtkan bir küre*</a:t>
            </a:r>
            <a:endParaRPr lang="tr-TR" dirty="0"/>
          </a:p>
        </p:txBody>
      </p:sp>
      <p:sp>
        <p:nvSpPr>
          <p:cNvPr id="16" name="TextBox 15"/>
          <p:cNvSpPr txBox="1"/>
          <p:nvPr/>
        </p:nvSpPr>
        <p:spPr>
          <a:xfrm>
            <a:off x="7023409" y="4980988"/>
            <a:ext cx="11415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Negatif</a:t>
            </a:r>
          </a:p>
          <a:p>
            <a:r>
              <a:rPr lang="tr-TR" dirty="0" smtClean="0"/>
              <a:t>yüklü iletken bir küp</a:t>
            </a:r>
            <a:endParaRPr lang="tr-TR" dirty="0"/>
          </a:p>
        </p:txBody>
      </p:sp>
      <p:sp>
        <p:nvSpPr>
          <p:cNvPr id="17" name="TextBox 16"/>
          <p:cNvSpPr txBox="1"/>
          <p:nvPr/>
        </p:nvSpPr>
        <p:spPr>
          <a:xfrm>
            <a:off x="8781846" y="4980987"/>
            <a:ext cx="11415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Pozitif</a:t>
            </a:r>
          </a:p>
          <a:p>
            <a:r>
              <a:rPr lang="tr-TR" dirty="0" smtClean="0"/>
              <a:t>yüklü yumurta şekline sahip bir iletken</a:t>
            </a:r>
            <a:endParaRPr lang="tr-TR" dirty="0"/>
          </a:p>
        </p:txBody>
      </p:sp>
      <p:sp>
        <p:nvSpPr>
          <p:cNvPr id="18" name="TextBox 17"/>
          <p:cNvSpPr txBox="1"/>
          <p:nvPr/>
        </p:nvSpPr>
        <p:spPr>
          <a:xfrm>
            <a:off x="10595488" y="4975446"/>
            <a:ext cx="11415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Negatif yüklü simit şekline sahip bir</a:t>
            </a:r>
          </a:p>
          <a:p>
            <a:r>
              <a:rPr lang="tr-TR" dirty="0" smtClean="0"/>
              <a:t>iletken</a:t>
            </a:r>
            <a:endParaRPr lang="tr-TR" dirty="0"/>
          </a:p>
        </p:txBody>
      </p:sp>
      <p:sp>
        <p:nvSpPr>
          <p:cNvPr id="19" name="TextBox 18"/>
          <p:cNvSpPr txBox="1"/>
          <p:nvPr/>
        </p:nvSpPr>
        <p:spPr>
          <a:xfrm>
            <a:off x="184137" y="1136105"/>
            <a:ext cx="3145536" cy="55861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</a:t>
            </a:r>
            <a:r>
              <a:rPr lang="tr-TR" sz="1700" dirty="0" smtClean="0">
                <a:solidFill>
                  <a:schemeClr val="bg1">
                    <a:lumMod val="65000"/>
                  </a:schemeClr>
                </a:solidFill>
              </a:rPr>
              <a:t>mü?</a:t>
            </a:r>
            <a:endParaRPr lang="tr-TR" sz="1700" dirty="0">
              <a:solidFill>
                <a:schemeClr val="bg1">
                  <a:lumMod val="6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 ve İletkenler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Yalıtkanlarda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b="1" dirty="0">
                <a:solidFill>
                  <a:srgbClr val="C00000"/>
                </a:solidFill>
              </a:rPr>
              <a:t>İletkenlerde Elektrik Yükünün Hareketi </a:t>
            </a:r>
            <a:r>
              <a:rPr lang="tr-TR" sz="1700" b="1" dirty="0" smtClean="0">
                <a:solidFill>
                  <a:srgbClr val="C00000"/>
                </a:solidFill>
              </a:rPr>
              <a:t>ve </a:t>
            </a:r>
            <a:r>
              <a:rPr lang="tr-TR" sz="1700" b="1" dirty="0">
                <a:solidFill>
                  <a:srgbClr val="C00000"/>
                </a:solidFill>
              </a:rPr>
              <a:t>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Arabaya Yıldırım Çarpsa İçindekiler Zarar Görür </a:t>
            </a:r>
            <a:r>
              <a:rPr lang="tr-TR" sz="1700" dirty="0" smtClean="0"/>
              <a:t>mü?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Günlük Hayat Örnekleri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Soru </a:t>
            </a:r>
            <a:r>
              <a:rPr lang="tr-TR" sz="1700" dirty="0" smtClean="0"/>
              <a:t>Çözümü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 smtClean="0"/>
              <a:t>Önümüzdeki </a:t>
            </a:r>
            <a:r>
              <a:rPr lang="tr-TR" sz="1700" dirty="0"/>
              <a:t>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79655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889248" y="1728796"/>
            <a:ext cx="7831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Aşağıda verilen cisimler elektrik yükü ile yüklendiğinde yük dağılımının nasıl olacağını çizelim.</a:t>
            </a:r>
            <a:endParaRPr lang="tr-TR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4531614" y="492977"/>
            <a:ext cx="74287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İletkenlerde Elektrik Yükünün </a:t>
            </a:r>
            <a:r>
              <a:rPr lang="tr-TR" sz="2800" b="1" dirty="0"/>
              <a:t>Hareketi </a:t>
            </a:r>
            <a:r>
              <a:rPr lang="tr-TR" sz="2800" b="1" dirty="0" smtClean="0"/>
              <a:t>ve Yük Dağılımı</a:t>
            </a:r>
            <a:endParaRPr lang="tr-TR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632879" y="4980989"/>
            <a:ext cx="11415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Pozitif</a:t>
            </a:r>
          </a:p>
          <a:p>
            <a:r>
              <a:rPr lang="tr-TR" dirty="0" smtClean="0"/>
              <a:t>yüklü iletken bir küre</a:t>
            </a:r>
            <a:endParaRPr lang="tr-TR" dirty="0"/>
          </a:p>
        </p:txBody>
      </p:sp>
      <p:sp>
        <p:nvSpPr>
          <p:cNvPr id="15" name="TextBox 14"/>
          <p:cNvSpPr txBox="1"/>
          <p:nvPr/>
        </p:nvSpPr>
        <p:spPr>
          <a:xfrm>
            <a:off x="5328144" y="4980988"/>
            <a:ext cx="11415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Negatif</a:t>
            </a:r>
          </a:p>
          <a:p>
            <a:r>
              <a:rPr lang="tr-TR" dirty="0" smtClean="0"/>
              <a:t>yüklü yalıtkan bir küre</a:t>
            </a:r>
            <a:endParaRPr lang="tr-TR" dirty="0"/>
          </a:p>
        </p:txBody>
      </p:sp>
      <p:sp>
        <p:nvSpPr>
          <p:cNvPr id="16" name="TextBox 15"/>
          <p:cNvSpPr txBox="1"/>
          <p:nvPr/>
        </p:nvSpPr>
        <p:spPr>
          <a:xfrm>
            <a:off x="7023409" y="4980988"/>
            <a:ext cx="11415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Negatif</a:t>
            </a:r>
          </a:p>
          <a:p>
            <a:r>
              <a:rPr lang="tr-TR" dirty="0" smtClean="0"/>
              <a:t>yüklü iletken bir küp</a:t>
            </a:r>
            <a:endParaRPr lang="tr-TR" dirty="0"/>
          </a:p>
        </p:txBody>
      </p:sp>
      <p:sp>
        <p:nvSpPr>
          <p:cNvPr id="17" name="TextBox 16"/>
          <p:cNvSpPr txBox="1"/>
          <p:nvPr/>
        </p:nvSpPr>
        <p:spPr>
          <a:xfrm>
            <a:off x="8781846" y="4980987"/>
            <a:ext cx="11415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Pozitif</a:t>
            </a:r>
          </a:p>
          <a:p>
            <a:r>
              <a:rPr lang="tr-TR" dirty="0" smtClean="0"/>
              <a:t>yüklü yumurta şekline sahip bir iletken</a:t>
            </a:r>
            <a:endParaRPr lang="tr-TR" dirty="0"/>
          </a:p>
        </p:txBody>
      </p:sp>
      <p:sp>
        <p:nvSpPr>
          <p:cNvPr id="18" name="TextBox 17"/>
          <p:cNvSpPr txBox="1"/>
          <p:nvPr/>
        </p:nvSpPr>
        <p:spPr>
          <a:xfrm>
            <a:off x="10595488" y="4975446"/>
            <a:ext cx="11415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Negatif yüklü simit şekline sahip bir</a:t>
            </a:r>
          </a:p>
          <a:p>
            <a:r>
              <a:rPr lang="tr-TR" dirty="0" smtClean="0"/>
              <a:t>iletken</a:t>
            </a:r>
            <a:endParaRPr lang="tr-TR" dirty="0"/>
          </a:p>
        </p:txBody>
      </p:sp>
      <p:sp>
        <p:nvSpPr>
          <p:cNvPr id="19" name="TextBox 18"/>
          <p:cNvSpPr txBox="1"/>
          <p:nvPr/>
        </p:nvSpPr>
        <p:spPr>
          <a:xfrm>
            <a:off x="184137" y="1136105"/>
            <a:ext cx="3145536" cy="55861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</a:t>
            </a:r>
            <a:r>
              <a:rPr lang="tr-TR" sz="1700" dirty="0" smtClean="0">
                <a:solidFill>
                  <a:schemeClr val="bg1">
                    <a:lumMod val="65000"/>
                  </a:schemeClr>
                </a:solidFill>
              </a:rPr>
              <a:t>mü?</a:t>
            </a:r>
            <a:endParaRPr lang="tr-TR" sz="1700" dirty="0">
              <a:solidFill>
                <a:schemeClr val="bg1">
                  <a:lumMod val="6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 ve İletkenler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Yalıtkanlarda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b="1" dirty="0">
                <a:solidFill>
                  <a:srgbClr val="C00000"/>
                </a:solidFill>
              </a:rPr>
              <a:t>İletkenlerde Elektrik Yükünün Hareketi </a:t>
            </a:r>
            <a:r>
              <a:rPr lang="tr-TR" sz="1700" b="1" dirty="0" smtClean="0">
                <a:solidFill>
                  <a:srgbClr val="C00000"/>
                </a:solidFill>
              </a:rPr>
              <a:t>ve </a:t>
            </a:r>
            <a:r>
              <a:rPr lang="tr-TR" sz="1700" b="1" dirty="0">
                <a:solidFill>
                  <a:srgbClr val="C00000"/>
                </a:solidFill>
              </a:rPr>
              <a:t>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Arabaya Yıldırım Çarpsa İçindekiler Zarar Görür </a:t>
            </a:r>
            <a:r>
              <a:rPr lang="tr-TR" sz="1700" dirty="0" smtClean="0"/>
              <a:t>mü?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Günlük Hayat Örnekleri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Soru </a:t>
            </a:r>
            <a:r>
              <a:rPr lang="tr-TR" sz="1700" dirty="0" smtClean="0"/>
              <a:t>Çözümü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 smtClean="0"/>
              <a:t>Önümüzdeki </a:t>
            </a:r>
            <a:r>
              <a:rPr lang="tr-TR" sz="1700" dirty="0"/>
              <a:t>Hafta Neler Öğreneceğiz?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7427" y="3244508"/>
            <a:ext cx="1381125" cy="14001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113" y="3234982"/>
            <a:ext cx="1326567" cy="14641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6808" y="3327519"/>
            <a:ext cx="1504950" cy="1371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5388" y="3296064"/>
            <a:ext cx="1666875" cy="13906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26802" y="3391946"/>
            <a:ext cx="1733550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19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531614" y="492977"/>
            <a:ext cx="7428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İletkenlerde </a:t>
            </a:r>
            <a:r>
              <a:rPr lang="tr-TR" sz="2800" b="1" dirty="0"/>
              <a:t>Yük Hareketi </a:t>
            </a:r>
            <a:r>
              <a:rPr lang="tr-TR" sz="2800" b="1" dirty="0" smtClean="0"/>
              <a:t>ve Yük Dağılımı</a:t>
            </a:r>
            <a:endParaRPr lang="tr-TR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072129" y="1507504"/>
            <a:ext cx="753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İçi boş iletken bir kürenin iç yüzeyine yüklü bir cismi yaklaştırırsak ne olur? Dokundurusak ne olur? </a:t>
            </a:r>
            <a:endParaRPr lang="tr-TR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6315456" y="3679374"/>
            <a:ext cx="10728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6315456" y="5559185"/>
            <a:ext cx="10728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4207" y="2332627"/>
            <a:ext cx="1584396" cy="20683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9457" y="2286070"/>
            <a:ext cx="1498932" cy="211493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2129" y="4504453"/>
            <a:ext cx="1396474" cy="210946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39457" y="4504453"/>
            <a:ext cx="1438287" cy="204256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84137" y="1136105"/>
            <a:ext cx="3145536" cy="55861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</a:t>
            </a:r>
            <a:r>
              <a:rPr lang="tr-TR" sz="1700" dirty="0" smtClean="0">
                <a:solidFill>
                  <a:schemeClr val="bg1">
                    <a:lumMod val="65000"/>
                  </a:schemeClr>
                </a:solidFill>
              </a:rPr>
              <a:t>mü?</a:t>
            </a:r>
            <a:endParaRPr lang="tr-TR" sz="1700" dirty="0">
              <a:solidFill>
                <a:schemeClr val="bg1">
                  <a:lumMod val="6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 ve İletkenler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Yalıtkanlarda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b="1" dirty="0">
                <a:solidFill>
                  <a:srgbClr val="C00000"/>
                </a:solidFill>
              </a:rPr>
              <a:t>İletkenlerde Elektrik Yükünün Hareketi </a:t>
            </a:r>
            <a:r>
              <a:rPr lang="tr-TR" sz="1700" b="1" dirty="0" smtClean="0">
                <a:solidFill>
                  <a:srgbClr val="C00000"/>
                </a:solidFill>
              </a:rPr>
              <a:t>ve </a:t>
            </a:r>
            <a:r>
              <a:rPr lang="tr-TR" sz="1700" b="1" dirty="0">
                <a:solidFill>
                  <a:srgbClr val="C00000"/>
                </a:solidFill>
              </a:rPr>
              <a:t>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Arabaya Yıldırım Çarpsa İçindekiler Zarar Görür </a:t>
            </a:r>
            <a:r>
              <a:rPr lang="tr-TR" sz="1700" dirty="0" smtClean="0"/>
              <a:t>mü?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Günlük Hayat Örnekleri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Soru </a:t>
            </a:r>
            <a:r>
              <a:rPr lang="tr-TR" sz="1700" dirty="0" smtClean="0"/>
              <a:t>Çözümü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 smtClean="0"/>
              <a:t>Önümüzdeki </a:t>
            </a:r>
            <a:r>
              <a:rPr lang="tr-TR" sz="1700" dirty="0"/>
              <a:t>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592676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66429" y="5219898"/>
            <a:ext cx="64168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Jeneratör çalımaya başladığında ne gözlemledik?</a:t>
            </a:r>
          </a:p>
          <a:p>
            <a:r>
              <a:rPr lang="tr-TR" sz="2000" dirty="0" smtClean="0"/>
              <a:t>Metal kafesi koyduktan sonra ne gibi değişiklikler meydana geldi?</a:t>
            </a:r>
            <a:r>
              <a:rPr lang="tr-TR" sz="2000" dirty="0"/>
              <a:t> </a:t>
            </a:r>
            <a:r>
              <a:rPr lang="tr-TR" sz="2000" dirty="0" smtClean="0"/>
              <a:t>Bunu nasıl açıklarız?</a:t>
            </a:r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1614" y="1795154"/>
            <a:ext cx="6086475" cy="30575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3764" y="4137840"/>
            <a:ext cx="714839" cy="7148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4531614" y="492977"/>
            <a:ext cx="74287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İletkenlerde Elektrik Yükünün </a:t>
            </a:r>
            <a:r>
              <a:rPr lang="tr-TR" sz="2800" b="1" dirty="0"/>
              <a:t>Hareketi </a:t>
            </a:r>
            <a:r>
              <a:rPr lang="tr-TR" sz="2800" b="1" dirty="0" smtClean="0"/>
              <a:t>ve Yük Dağılımı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84137" y="1136105"/>
            <a:ext cx="3145536" cy="55861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</a:t>
            </a:r>
            <a:r>
              <a:rPr lang="tr-TR" sz="1700" dirty="0" smtClean="0">
                <a:solidFill>
                  <a:schemeClr val="bg1">
                    <a:lumMod val="65000"/>
                  </a:schemeClr>
                </a:solidFill>
              </a:rPr>
              <a:t>mü?</a:t>
            </a:r>
            <a:endParaRPr lang="tr-TR" sz="1700" dirty="0">
              <a:solidFill>
                <a:schemeClr val="bg1">
                  <a:lumMod val="6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 ve İletkenler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Yalıtkanlarda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b="1" dirty="0">
                <a:solidFill>
                  <a:srgbClr val="C00000"/>
                </a:solidFill>
              </a:rPr>
              <a:t>İletkenlerde Elektrik Yükünün Hareketi </a:t>
            </a:r>
            <a:r>
              <a:rPr lang="tr-TR" sz="1700" b="1" dirty="0" smtClean="0">
                <a:solidFill>
                  <a:srgbClr val="C00000"/>
                </a:solidFill>
              </a:rPr>
              <a:t>ve </a:t>
            </a:r>
            <a:r>
              <a:rPr lang="tr-TR" sz="1700" b="1" dirty="0">
                <a:solidFill>
                  <a:srgbClr val="C00000"/>
                </a:solidFill>
              </a:rPr>
              <a:t>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Arabaya Yıldırım Çarpsa İçindekiler Zarar Görür </a:t>
            </a:r>
            <a:r>
              <a:rPr lang="tr-TR" sz="1700" dirty="0" smtClean="0"/>
              <a:t>mü?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Günlük Hayat Örnekleri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Soru </a:t>
            </a:r>
            <a:r>
              <a:rPr lang="tr-TR" sz="1700" dirty="0" smtClean="0"/>
              <a:t>Çözümü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 smtClean="0"/>
              <a:t>Önümüzdeki </a:t>
            </a:r>
            <a:r>
              <a:rPr lang="tr-TR" sz="1700" dirty="0"/>
              <a:t>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329879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03485" y="548011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Öğretim Programındaki Kazanımlar</a:t>
            </a:r>
            <a:endParaRPr lang="tr-T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597407" y="2200193"/>
            <a:ext cx="1136862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87425" indent="-987425"/>
            <a:r>
              <a:rPr lang="tr-TR" sz="2000" dirty="0"/>
              <a:t>10.2.1.3. Elektriklenen iletken </a:t>
            </a:r>
            <a:r>
              <a:rPr lang="tr-TR" sz="2000" dirty="0" smtClean="0"/>
              <a:t>ve </a:t>
            </a:r>
            <a:r>
              <a:rPr lang="tr-TR" sz="2000" dirty="0"/>
              <a:t>yalıtkanlarda yüklü parçacıkların hareketini </a:t>
            </a:r>
            <a:r>
              <a:rPr lang="tr-TR" sz="2000" dirty="0" smtClean="0"/>
              <a:t>ve </a:t>
            </a:r>
            <a:r>
              <a:rPr lang="tr-TR" sz="2000" dirty="0"/>
              <a:t>yük </a:t>
            </a:r>
            <a:r>
              <a:rPr lang="tr-TR" sz="2000" dirty="0" smtClean="0"/>
              <a:t>dağılımlarını karşılaştırır.</a:t>
            </a:r>
          </a:p>
          <a:p>
            <a:pPr marL="987425" indent="-987425"/>
            <a:endParaRPr lang="tr-TR" sz="800" dirty="0"/>
          </a:p>
          <a:p>
            <a:pPr marL="987425"/>
            <a:r>
              <a:rPr lang="tr-TR" sz="2000" dirty="0"/>
              <a:t>a. Öğrencilerin iletken </a:t>
            </a:r>
            <a:r>
              <a:rPr lang="tr-TR" sz="2000" dirty="0" smtClean="0"/>
              <a:t>ve </a:t>
            </a:r>
            <a:r>
              <a:rPr lang="tr-TR" sz="2000" dirty="0"/>
              <a:t>yalıtkan kavramlarının bilim tarihinde doğuşunu </a:t>
            </a:r>
            <a:r>
              <a:rPr lang="tr-TR" sz="2000" dirty="0" smtClean="0"/>
              <a:t>incelemeleri sağlanır</a:t>
            </a:r>
            <a:r>
              <a:rPr lang="tr-TR" sz="2000" dirty="0"/>
              <a:t>.</a:t>
            </a:r>
          </a:p>
          <a:p>
            <a:pPr marL="987425"/>
            <a:r>
              <a:rPr lang="tr-TR" sz="2000" dirty="0"/>
              <a:t>b. Öğrencilerin deneyler yaparak </a:t>
            </a:r>
            <a:r>
              <a:rPr lang="tr-TR" sz="2000" dirty="0" smtClean="0"/>
              <a:t>ve simülasyonlar </a:t>
            </a:r>
            <a:r>
              <a:rPr lang="tr-TR" sz="2000" dirty="0"/>
              <a:t>kullanarak karşılaştırma </a:t>
            </a:r>
            <a:r>
              <a:rPr lang="tr-TR" sz="2000" dirty="0" smtClean="0"/>
              <a:t>yapmaları için </a:t>
            </a:r>
            <a:r>
              <a:rPr lang="tr-TR" sz="2000" dirty="0"/>
              <a:t>ortam hazırlanır.</a:t>
            </a:r>
          </a:p>
          <a:p>
            <a:pPr marL="987425"/>
            <a:r>
              <a:rPr lang="tr-TR" sz="2000" dirty="0"/>
              <a:t>c. Öğrencilerin Faraday kafesinin ortaya çıkışına yol açan gelişmeleri inceleyerek</a:t>
            </a:r>
          </a:p>
          <a:p>
            <a:pPr marL="987425"/>
            <a:r>
              <a:rPr lang="tr-TR" sz="2000" dirty="0" smtClean="0"/>
              <a:t>Yük Dağılımı </a:t>
            </a:r>
            <a:r>
              <a:rPr lang="tr-TR" sz="2000" dirty="0"/>
              <a:t>kavramını tartışmaları için fırsat </a:t>
            </a:r>
            <a:r>
              <a:rPr lang="tr-TR" sz="2000" dirty="0" smtClean="0"/>
              <a:t>verilir</a:t>
            </a:r>
            <a:r>
              <a:rPr lang="tr-T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484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531614" y="492977"/>
            <a:ext cx="74287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İletkenlerde Elektrik Yükünün </a:t>
            </a:r>
            <a:r>
              <a:rPr lang="tr-TR" sz="2800" b="1" dirty="0"/>
              <a:t>Hareketi </a:t>
            </a:r>
            <a:r>
              <a:rPr lang="tr-TR" sz="2800" b="1" dirty="0" smtClean="0"/>
              <a:t>ve Yük Dağılımı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84137" y="1136105"/>
            <a:ext cx="3145536" cy="55861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</a:t>
            </a:r>
            <a:r>
              <a:rPr lang="tr-TR" sz="1700" dirty="0" smtClean="0">
                <a:solidFill>
                  <a:schemeClr val="bg1">
                    <a:lumMod val="65000"/>
                  </a:schemeClr>
                </a:solidFill>
              </a:rPr>
              <a:t>mü?</a:t>
            </a:r>
            <a:endParaRPr lang="tr-TR" sz="1700" dirty="0">
              <a:solidFill>
                <a:schemeClr val="bg1">
                  <a:lumMod val="6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 ve İletkenler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Yalıtkanlarda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b="1" dirty="0">
                <a:solidFill>
                  <a:srgbClr val="C00000"/>
                </a:solidFill>
              </a:rPr>
              <a:t>İletkenlerde Elektrik Yükünün Hareketi </a:t>
            </a:r>
            <a:r>
              <a:rPr lang="tr-TR" sz="1700" b="1" dirty="0" smtClean="0">
                <a:solidFill>
                  <a:srgbClr val="C00000"/>
                </a:solidFill>
              </a:rPr>
              <a:t>ve </a:t>
            </a:r>
            <a:r>
              <a:rPr lang="tr-TR" sz="1700" b="1" dirty="0">
                <a:solidFill>
                  <a:srgbClr val="C00000"/>
                </a:solidFill>
              </a:rPr>
              <a:t>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Arabaya Yıldırım Çarpsa İçindekiler Zarar Görür </a:t>
            </a:r>
            <a:r>
              <a:rPr lang="tr-TR" sz="1700" dirty="0" smtClean="0"/>
              <a:t>mü?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Günlük Hayat Örnekleri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Soru </a:t>
            </a:r>
            <a:r>
              <a:rPr lang="tr-TR" sz="1700" dirty="0" smtClean="0"/>
              <a:t>Çözümü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 smtClean="0"/>
              <a:t>Önümüzdeki </a:t>
            </a:r>
            <a:r>
              <a:rPr lang="tr-TR" sz="1700" dirty="0"/>
              <a:t>Hafta Neler Öğreneceğiz?</a:t>
            </a:r>
          </a:p>
        </p:txBody>
      </p:sp>
      <p:pic>
        <p:nvPicPr>
          <p:cNvPr id="11" name="Picture 2" descr="Faraday kafesinin ortaya çıkışına yol açan gelişmeleri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98" y="1690977"/>
            <a:ext cx="3590182" cy="2832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30752" y="1690977"/>
            <a:ext cx="42671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Michael Faraday elektrik yükü ile yüklenmiş olan iletkenlerde elektrik yükünün dış yüzeyde bulunduğunu, </a:t>
            </a:r>
            <a:r>
              <a:rPr lang="tr-TR" sz="2000" dirty="0"/>
              <a:t>iç yüzeyde ise elektriksel yük fazlalığının olmadığını</a:t>
            </a:r>
            <a:r>
              <a:rPr lang="tr-TR" sz="2000" dirty="0" smtClean="0"/>
              <a:t> gözlemlemiştir. Metal kaplı bir oda kullanarak deneyler yapmış ve kendi adı ile anılan Faraday kafesini bulmuştur. </a:t>
            </a:r>
          </a:p>
        </p:txBody>
      </p:sp>
      <p:sp>
        <p:nvSpPr>
          <p:cNvPr id="5" name="Rectangle 4"/>
          <p:cNvSpPr/>
          <p:nvPr/>
        </p:nvSpPr>
        <p:spPr>
          <a:xfrm>
            <a:off x="3730752" y="5093131"/>
            <a:ext cx="73883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smtClean="0"/>
              <a:t>İletken </a:t>
            </a:r>
            <a:r>
              <a:rPr lang="tr-TR" sz="2000" dirty="0"/>
              <a:t>dış yüzey içeride </a:t>
            </a:r>
            <a:r>
              <a:rPr lang="tr-TR" sz="2000" dirty="0" smtClean="0"/>
              <a:t>bulunanların yük akışından etkilenmesini engellemektedir.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1117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67666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Arabaya Yıldırım Çarpsa İçindekiler Zarar Görür mü?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15967" y="2023872"/>
            <a:ext cx="6453073" cy="32064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15967" y="5807156"/>
            <a:ext cx="7854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Yıldırım düştükten sonra arabadan çıkarken metal kaportaya dokunan kişi zarar görür mü?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84137" y="1136105"/>
            <a:ext cx="3145536" cy="55861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</a:t>
            </a:r>
            <a:r>
              <a:rPr lang="tr-TR" sz="1700" dirty="0" smtClean="0">
                <a:solidFill>
                  <a:schemeClr val="bg1">
                    <a:lumMod val="65000"/>
                  </a:schemeClr>
                </a:solidFill>
              </a:rPr>
              <a:t>mü?</a:t>
            </a:r>
            <a:endParaRPr lang="tr-TR" sz="1700" dirty="0">
              <a:solidFill>
                <a:schemeClr val="bg1">
                  <a:lumMod val="6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 ve İletkenler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Yalıtkanlarda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İletkenlerde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b="1" dirty="0">
                <a:solidFill>
                  <a:srgbClr val="C00000"/>
                </a:solidFill>
              </a:rPr>
              <a:t>Arabaya Yıldırım Çarpsa İçindekiler Zarar Görür </a:t>
            </a:r>
            <a:r>
              <a:rPr lang="tr-TR" sz="1700" b="1" dirty="0" smtClean="0">
                <a:solidFill>
                  <a:srgbClr val="C00000"/>
                </a:solidFill>
              </a:rPr>
              <a:t>mü?</a:t>
            </a:r>
            <a:endParaRPr lang="tr-TR" sz="1700" b="1" dirty="0">
              <a:solidFill>
                <a:srgbClr val="C00000"/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Günlük Hayat Örnekleri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Soru </a:t>
            </a:r>
            <a:r>
              <a:rPr lang="tr-TR" sz="1700" dirty="0" smtClean="0"/>
              <a:t>Çözümü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 smtClean="0"/>
              <a:t>Önümüzdeki </a:t>
            </a:r>
            <a:r>
              <a:rPr lang="tr-TR" sz="1700" dirty="0"/>
              <a:t>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101951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58462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Günlük </a:t>
            </a:r>
            <a:r>
              <a:rPr lang="tr-TR" sz="2800" b="1" dirty="0"/>
              <a:t>Hayat </a:t>
            </a:r>
            <a:r>
              <a:rPr lang="tr-TR" sz="2800" b="1" dirty="0" smtClean="0"/>
              <a:t>Örnekleri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84137" y="1136105"/>
            <a:ext cx="3145536" cy="55861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</a:t>
            </a:r>
            <a:r>
              <a:rPr lang="tr-TR" sz="1700" dirty="0" smtClean="0">
                <a:solidFill>
                  <a:schemeClr val="bg1">
                    <a:lumMod val="65000"/>
                  </a:schemeClr>
                </a:solidFill>
              </a:rPr>
              <a:t>mü?</a:t>
            </a:r>
            <a:endParaRPr lang="tr-TR" sz="1700" dirty="0">
              <a:solidFill>
                <a:schemeClr val="bg1">
                  <a:lumMod val="6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 ve İletkenler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Yalıtkanlarda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İletkenlerde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mü?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b="1" dirty="0">
                <a:solidFill>
                  <a:srgbClr val="C00000"/>
                </a:solidFill>
              </a:rPr>
              <a:t>Günlük Hayat Örnekleri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Soru </a:t>
            </a:r>
            <a:r>
              <a:rPr lang="tr-TR" sz="1700" dirty="0" smtClean="0"/>
              <a:t>Çözümü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 smtClean="0"/>
              <a:t>Önümüzdeki </a:t>
            </a:r>
            <a:r>
              <a:rPr lang="tr-TR" sz="1700" dirty="0"/>
              <a:t>Hafta Neler Öğreneceğiz?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2123" y="1743456"/>
            <a:ext cx="2957779" cy="23172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63028" y="2080964"/>
            <a:ext cx="37057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Elektrik iletiminde kullanılan kablolar iyi iletkenlerden seçilir. Bu kabloların dışı ile iyi yalıtkanlarla kaplanır.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34797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58462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Günlük </a:t>
            </a:r>
            <a:r>
              <a:rPr lang="tr-TR" sz="2800" b="1" dirty="0"/>
              <a:t>Hayat </a:t>
            </a:r>
            <a:r>
              <a:rPr lang="tr-TR" sz="2800" b="1" dirty="0" smtClean="0"/>
              <a:t>Örnekleri</a:t>
            </a:r>
            <a:endParaRPr lang="tr-TR" sz="2800" b="1" dirty="0"/>
          </a:p>
        </p:txBody>
      </p:sp>
      <p:pic>
        <p:nvPicPr>
          <p:cNvPr id="2052" name="Picture 4" descr="paratoner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620" y="3606948"/>
            <a:ext cx="2994707" cy="2994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81619" y="1286299"/>
            <a:ext cx="3305580" cy="23206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31646" y="1404068"/>
            <a:ext cx="4448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Yıldırıma karşı korunmak için kullanılan paratonerler yapıların en yüksek noktasına yerleştirilir. </a:t>
            </a:r>
          </a:p>
          <a:p>
            <a:endParaRPr lang="tr-TR" sz="2000" dirty="0"/>
          </a:p>
          <a:p>
            <a:r>
              <a:rPr lang="tr-TR" sz="2000" dirty="0" smtClean="0"/>
              <a:t>Paratonerler binayı iki şekillde korur; hem binada aşırı elektriksel yük fazlalığı oluşmasını engelleyerek yıldırım düşme olasılığını azaltır hem de yıldırım düştüğünde yük akışının takip edeceği bir yol oluşturur.</a:t>
            </a:r>
          </a:p>
          <a:p>
            <a:endParaRPr lang="tr-TR" sz="2000" dirty="0"/>
          </a:p>
          <a:p>
            <a:r>
              <a:rPr lang="tr-TR" sz="2000" dirty="0" smtClean="0"/>
              <a:t>Paratoner iletken kablolarla toprağa bağlanarak elektriksel yüklerin topraklanmasını sağlar.</a:t>
            </a:r>
            <a:endParaRPr lang="tr-T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84137" y="1136105"/>
            <a:ext cx="3145536" cy="55861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</a:t>
            </a:r>
            <a:r>
              <a:rPr lang="tr-TR" sz="1700" dirty="0" smtClean="0">
                <a:solidFill>
                  <a:schemeClr val="bg1">
                    <a:lumMod val="65000"/>
                  </a:schemeClr>
                </a:solidFill>
              </a:rPr>
              <a:t>mü?</a:t>
            </a:r>
            <a:endParaRPr lang="tr-TR" sz="1700" dirty="0">
              <a:solidFill>
                <a:schemeClr val="bg1">
                  <a:lumMod val="6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 ve İletkenler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Yalıtkanlarda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İletkenlerde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mü?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b="1" dirty="0">
                <a:solidFill>
                  <a:srgbClr val="C00000"/>
                </a:solidFill>
              </a:rPr>
              <a:t>Günlük Hayat Örnekleri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Soru </a:t>
            </a:r>
            <a:r>
              <a:rPr lang="tr-TR" sz="1700" dirty="0" smtClean="0"/>
              <a:t>Çözümü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 smtClean="0"/>
              <a:t>Önümüzdeki </a:t>
            </a:r>
            <a:r>
              <a:rPr lang="tr-TR" sz="1700" dirty="0"/>
              <a:t>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848859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58462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Günlük </a:t>
            </a:r>
            <a:r>
              <a:rPr lang="tr-TR" sz="2800" b="1" dirty="0"/>
              <a:t>Hayat </a:t>
            </a:r>
            <a:r>
              <a:rPr lang="tr-TR" sz="2800" b="1" dirty="0" smtClean="0"/>
              <a:t>Örnekleri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84137" y="1136105"/>
            <a:ext cx="3145536" cy="55861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</a:t>
            </a:r>
            <a:r>
              <a:rPr lang="tr-TR" sz="1700" dirty="0" smtClean="0">
                <a:solidFill>
                  <a:schemeClr val="bg1">
                    <a:lumMod val="65000"/>
                  </a:schemeClr>
                </a:solidFill>
              </a:rPr>
              <a:t>mü?</a:t>
            </a:r>
            <a:endParaRPr lang="tr-TR" sz="1700" dirty="0">
              <a:solidFill>
                <a:schemeClr val="bg1">
                  <a:lumMod val="6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 ve İletkenler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Yalıtkanlarda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İletkenlerde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mü?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b="1" dirty="0">
                <a:solidFill>
                  <a:srgbClr val="C00000"/>
                </a:solidFill>
              </a:rPr>
              <a:t>Günlük Hayat Örnekleri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Soru </a:t>
            </a:r>
            <a:r>
              <a:rPr lang="tr-TR" sz="1700" dirty="0" smtClean="0"/>
              <a:t>Çözümü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 smtClean="0"/>
              <a:t>Önümüzdeki </a:t>
            </a:r>
            <a:r>
              <a:rPr lang="tr-TR" sz="1700" dirty="0"/>
              <a:t>Hafta Neler Öğreneceğiz?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16096" y="1647182"/>
            <a:ext cx="39380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Yıldırımdan korunmak için kullanılan bir başka yöntem Faraday kafesi mantığına dayanmaktadır. Binanın yüksek nokralarına sivri uçlu iletkenler yerleştirilir, onlara bağlantılı olan iletkenler ile binanın </a:t>
            </a:r>
            <a:r>
              <a:rPr lang="tr-TR" sz="2000" dirty="0"/>
              <a:t>dışı </a:t>
            </a:r>
            <a:r>
              <a:rPr lang="tr-TR" sz="2000" dirty="0" smtClean="0"/>
              <a:t>kafes </a:t>
            </a:r>
            <a:r>
              <a:rPr lang="tr-TR" sz="2000" dirty="0"/>
              <a:t>şeklinde </a:t>
            </a:r>
            <a:r>
              <a:rPr lang="tr-TR" sz="2000" dirty="0" smtClean="0"/>
              <a:t>kaplanır</a:t>
            </a:r>
            <a:r>
              <a:rPr lang="tr-TR" sz="2000" dirty="0"/>
              <a:t>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3942" y="1503997"/>
            <a:ext cx="2505075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14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Günün Özeti</a:t>
            </a:r>
            <a:endParaRPr lang="tr-TR" sz="2800" b="1" dirty="0"/>
          </a:p>
        </p:txBody>
      </p:sp>
      <p:pic>
        <p:nvPicPr>
          <p:cNvPr id="1026" name="Picture 2" descr="Faraday kafesinin ortaya çıkışına yol açan gelişmeleri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9499" y="3393283"/>
            <a:ext cx="3724724" cy="293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62" y="2335817"/>
            <a:ext cx="1498932" cy="211493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9671" y="4571194"/>
            <a:ext cx="1438287" cy="204256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84137" y="1136105"/>
            <a:ext cx="3145536" cy="55861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</a:t>
            </a:r>
            <a:r>
              <a:rPr lang="tr-TR" sz="1700" dirty="0" smtClean="0">
                <a:solidFill>
                  <a:schemeClr val="bg1">
                    <a:lumMod val="65000"/>
                  </a:schemeClr>
                </a:solidFill>
              </a:rPr>
              <a:t>mü?</a:t>
            </a:r>
            <a:endParaRPr lang="tr-TR" sz="1700" dirty="0">
              <a:solidFill>
                <a:schemeClr val="bg1">
                  <a:lumMod val="6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 ve İletkenler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Yalıtkanlarda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İletkenlerde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mü?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Günlük Hayat Örnekleri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b="1" dirty="0">
                <a:solidFill>
                  <a:srgbClr val="C00000"/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Soru </a:t>
            </a:r>
            <a:r>
              <a:rPr lang="tr-TR" sz="1700" dirty="0" smtClean="0"/>
              <a:t>Çözümü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 smtClean="0"/>
              <a:t>Önümüzdeki </a:t>
            </a:r>
            <a:r>
              <a:rPr lang="tr-TR" sz="1700" dirty="0"/>
              <a:t>Hafta Neler Öğreneceğiz?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5235" y="1232594"/>
            <a:ext cx="1381125" cy="14001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30921" y="1223068"/>
            <a:ext cx="1326567" cy="146413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94616" y="1315605"/>
            <a:ext cx="1504950" cy="13716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13196" y="1284150"/>
            <a:ext cx="1666875" cy="13906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14610" y="1380032"/>
            <a:ext cx="1733550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532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24"/>
          <a:stretch/>
        </p:blipFill>
        <p:spPr>
          <a:xfrm>
            <a:off x="4251198" y="1658111"/>
            <a:ext cx="5553386" cy="435559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251198" y="3209544"/>
            <a:ext cx="346842" cy="31531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9804584" y="6286286"/>
            <a:ext cx="1398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(2016-YGS)</a:t>
            </a:r>
            <a:endParaRPr lang="tr-TR" dirty="0"/>
          </a:p>
        </p:txBody>
      </p:sp>
      <p:sp>
        <p:nvSpPr>
          <p:cNvPr id="8" name="TextBox 7"/>
          <p:cNvSpPr txBox="1"/>
          <p:nvPr/>
        </p:nvSpPr>
        <p:spPr>
          <a:xfrm>
            <a:off x="184137" y="1136105"/>
            <a:ext cx="3145536" cy="55861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</a:t>
            </a:r>
            <a:r>
              <a:rPr lang="tr-TR" sz="1700" dirty="0" smtClean="0">
                <a:solidFill>
                  <a:schemeClr val="bg1">
                    <a:lumMod val="65000"/>
                  </a:schemeClr>
                </a:solidFill>
              </a:rPr>
              <a:t>mü</a:t>
            </a: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 ve İletkenler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Yalıtkanlarda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İletkenlerde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mü?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Günlük Hayat Örnekleri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b="1" dirty="0">
                <a:solidFill>
                  <a:srgbClr val="C00000"/>
                </a:solidFill>
              </a:rPr>
              <a:t>Soru </a:t>
            </a:r>
            <a:r>
              <a:rPr lang="tr-TR" sz="1700" b="1" dirty="0" smtClean="0">
                <a:solidFill>
                  <a:srgbClr val="C00000"/>
                </a:solidFill>
              </a:rPr>
              <a:t>Çözümü</a:t>
            </a:r>
            <a:endParaRPr lang="tr-TR" sz="1700" b="1" dirty="0">
              <a:solidFill>
                <a:srgbClr val="C00000"/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 smtClean="0"/>
              <a:t>Önümüzdeki </a:t>
            </a:r>
            <a:r>
              <a:rPr lang="tr-TR" sz="1700" dirty="0"/>
              <a:t>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63000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8868" y="1222104"/>
            <a:ext cx="4675548" cy="543377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748868" y="4660392"/>
            <a:ext cx="346842" cy="31531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184137" y="1136105"/>
            <a:ext cx="3145536" cy="55861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</a:t>
            </a:r>
            <a:r>
              <a:rPr lang="tr-TR" sz="1700" dirty="0" smtClean="0">
                <a:solidFill>
                  <a:schemeClr val="bg1">
                    <a:lumMod val="65000"/>
                  </a:schemeClr>
                </a:solidFill>
              </a:rPr>
              <a:t>mü</a:t>
            </a: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 ve İletkenler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Yalıtkanlarda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İletkenlerde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mü?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Günlük Hayat Örnekleri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b="1" dirty="0">
                <a:solidFill>
                  <a:srgbClr val="C00000"/>
                </a:solidFill>
              </a:rPr>
              <a:t>Soru </a:t>
            </a:r>
            <a:r>
              <a:rPr lang="tr-TR" sz="1700" b="1" dirty="0" smtClean="0">
                <a:solidFill>
                  <a:srgbClr val="C00000"/>
                </a:solidFill>
              </a:rPr>
              <a:t>Çözümü</a:t>
            </a:r>
            <a:endParaRPr lang="tr-TR" sz="1700" b="1" dirty="0">
              <a:solidFill>
                <a:srgbClr val="C00000"/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 smtClean="0"/>
              <a:t>Önümüzdeki </a:t>
            </a:r>
            <a:r>
              <a:rPr lang="tr-TR" sz="1700" dirty="0"/>
              <a:t>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58686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1004" b="1208"/>
          <a:stretch/>
        </p:blipFill>
        <p:spPr>
          <a:xfrm>
            <a:off x="5163971" y="978086"/>
            <a:ext cx="3966210" cy="579588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5163971" y="5452872"/>
            <a:ext cx="346842" cy="31531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184137" y="1136105"/>
            <a:ext cx="3145536" cy="55861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</a:t>
            </a:r>
            <a:r>
              <a:rPr lang="tr-TR" sz="1700" dirty="0" smtClean="0">
                <a:solidFill>
                  <a:schemeClr val="bg1">
                    <a:lumMod val="65000"/>
                  </a:schemeClr>
                </a:solidFill>
              </a:rPr>
              <a:t>mü</a:t>
            </a: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 ve İletkenler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Yalıtkanlarda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İletkenlerde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mü?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Günlük Hayat Örnekleri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b="1" dirty="0">
                <a:solidFill>
                  <a:srgbClr val="C00000"/>
                </a:solidFill>
              </a:rPr>
              <a:t>Soru </a:t>
            </a:r>
            <a:r>
              <a:rPr lang="tr-TR" sz="1700" b="1" dirty="0" smtClean="0">
                <a:solidFill>
                  <a:srgbClr val="C00000"/>
                </a:solidFill>
              </a:rPr>
              <a:t>Çözümü</a:t>
            </a:r>
            <a:endParaRPr lang="tr-TR" sz="1700" b="1" dirty="0">
              <a:solidFill>
                <a:srgbClr val="C00000"/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 smtClean="0"/>
              <a:t>Önümüzdeki </a:t>
            </a:r>
            <a:r>
              <a:rPr lang="tr-TR" sz="1700" dirty="0"/>
              <a:t>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084315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7182" y="1299088"/>
            <a:ext cx="3925298" cy="531744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6714612" y="5059624"/>
            <a:ext cx="346842" cy="31531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184137" y="1136105"/>
            <a:ext cx="3145536" cy="55861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</a:t>
            </a:r>
            <a:r>
              <a:rPr lang="tr-TR" sz="1700" dirty="0" smtClean="0">
                <a:solidFill>
                  <a:schemeClr val="bg1">
                    <a:lumMod val="65000"/>
                  </a:schemeClr>
                </a:solidFill>
              </a:rPr>
              <a:t>mü</a:t>
            </a: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 ve İletkenler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Yalıtkanlarda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İletkenlerde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mü?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Günlük Hayat Örnekleri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b="1" dirty="0">
                <a:solidFill>
                  <a:srgbClr val="C00000"/>
                </a:solidFill>
              </a:rPr>
              <a:t>Soru </a:t>
            </a:r>
            <a:r>
              <a:rPr lang="tr-TR" sz="1700" b="1" dirty="0" smtClean="0">
                <a:solidFill>
                  <a:srgbClr val="C00000"/>
                </a:solidFill>
              </a:rPr>
              <a:t>Çözümü</a:t>
            </a:r>
            <a:endParaRPr lang="tr-TR" sz="1700" b="1" dirty="0">
              <a:solidFill>
                <a:srgbClr val="C00000"/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 smtClean="0"/>
              <a:t>Önümüzdeki </a:t>
            </a:r>
            <a:r>
              <a:rPr lang="tr-TR" sz="1700" dirty="0"/>
              <a:t>Hafta Neler Öğreneceğiz?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60864" y="6352918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* Sıkıntılı soru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111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64831" y="551583"/>
            <a:ext cx="5796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1630680" y="1324416"/>
            <a:ext cx="783945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20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2000" dirty="0" smtClean="0"/>
              <a:t>Arabaya Yıldırım Çarpsa İçindekiler Zarar Görür mü?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2000" dirty="0" smtClean="0"/>
              <a:t>Yalıtkan ve İletkenler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2000" dirty="0" smtClean="0"/>
              <a:t>Yalıtkanlarda Elektrik Yükünün Hareketi ve Yük Dağılımı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2000" dirty="0" smtClean="0"/>
              <a:t>İletkenlerde Elektrik Yükünün Hareketi ve Yük Dağılımı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2000" dirty="0" smtClean="0"/>
              <a:t>Arabaya Yıldırım Çarpsa İçindekiler Zarar Görür mü?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2000" dirty="0" smtClean="0"/>
              <a:t>Günlük Hayat Örnekleri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20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2000" dirty="0" smtClean="0"/>
              <a:t>Soru Çözümü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20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2000" dirty="0" smtClean="0"/>
              <a:t>Önümüzdeki Hafta Neler Öğreneceğiz?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39143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0988" t="19798" r="75585" b="38617"/>
          <a:stretch/>
        </p:blipFill>
        <p:spPr>
          <a:xfrm>
            <a:off x="3689609" y="1141655"/>
            <a:ext cx="4040716" cy="50056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0988" t="62887" r="75585" b="9592"/>
          <a:stretch/>
        </p:blipFill>
        <p:spPr>
          <a:xfrm>
            <a:off x="7848729" y="1141655"/>
            <a:ext cx="3893054" cy="319178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7730325" y="1636776"/>
            <a:ext cx="346842" cy="31531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Rectangle 1"/>
          <p:cNvSpPr/>
          <p:nvPr/>
        </p:nvSpPr>
        <p:spPr>
          <a:xfrm>
            <a:off x="10188001" y="5962652"/>
            <a:ext cx="1133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2017-LYS</a:t>
            </a:r>
            <a:endParaRPr lang="tr-TR" dirty="0"/>
          </a:p>
        </p:txBody>
      </p:sp>
      <p:sp>
        <p:nvSpPr>
          <p:cNvPr id="9" name="TextBox 8"/>
          <p:cNvSpPr txBox="1"/>
          <p:nvPr/>
        </p:nvSpPr>
        <p:spPr>
          <a:xfrm>
            <a:off x="184137" y="1136105"/>
            <a:ext cx="3145536" cy="55861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</a:t>
            </a:r>
            <a:r>
              <a:rPr lang="tr-TR" sz="1700" dirty="0" smtClean="0">
                <a:solidFill>
                  <a:schemeClr val="bg1">
                    <a:lumMod val="65000"/>
                  </a:schemeClr>
                </a:solidFill>
              </a:rPr>
              <a:t>mü</a:t>
            </a: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 ve İletkenler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Yalıtkanlarda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İletkenlerde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mü?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Günlük Hayat Örnekleri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b="1" dirty="0">
                <a:solidFill>
                  <a:srgbClr val="C00000"/>
                </a:solidFill>
              </a:rPr>
              <a:t>Soru </a:t>
            </a:r>
            <a:r>
              <a:rPr lang="tr-TR" sz="1700" b="1" dirty="0" smtClean="0">
                <a:solidFill>
                  <a:srgbClr val="C00000"/>
                </a:solidFill>
              </a:rPr>
              <a:t>Çözümü</a:t>
            </a:r>
            <a:endParaRPr lang="tr-TR" sz="1700" b="1" dirty="0">
              <a:solidFill>
                <a:srgbClr val="C00000"/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 smtClean="0"/>
              <a:t>Önümüzdeki </a:t>
            </a:r>
            <a:r>
              <a:rPr lang="tr-TR" sz="1700" dirty="0"/>
              <a:t>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65532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0589" y="413899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Öğrendik?</a:t>
            </a:r>
            <a:endParaRPr lang="tr-T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3645407" y="1907585"/>
            <a:ext cx="7893901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87425" indent="-987425"/>
            <a:r>
              <a:rPr lang="tr-TR" sz="2000" dirty="0"/>
              <a:t>10.2.1.3. Elektriklenen iletken </a:t>
            </a:r>
            <a:r>
              <a:rPr lang="tr-TR" sz="2000" dirty="0" smtClean="0"/>
              <a:t>ve </a:t>
            </a:r>
            <a:r>
              <a:rPr lang="tr-TR" sz="2000" dirty="0"/>
              <a:t>yalıtkanlarda yüklü parçacıkların hareketini </a:t>
            </a:r>
            <a:r>
              <a:rPr lang="tr-TR" sz="2000" dirty="0" smtClean="0"/>
              <a:t>ve </a:t>
            </a:r>
            <a:r>
              <a:rPr lang="tr-TR" sz="2000" dirty="0"/>
              <a:t>yük </a:t>
            </a:r>
            <a:r>
              <a:rPr lang="tr-TR" sz="2000" dirty="0" smtClean="0"/>
              <a:t>dağılımlarını karşılaştırır.</a:t>
            </a:r>
          </a:p>
          <a:p>
            <a:pPr marL="987425" indent="-987425"/>
            <a:endParaRPr lang="tr-TR" sz="800" dirty="0"/>
          </a:p>
          <a:p>
            <a:pPr marL="987425"/>
            <a:r>
              <a:rPr lang="tr-TR" sz="2000" dirty="0"/>
              <a:t>a. Öğrencilerin iletken </a:t>
            </a:r>
            <a:r>
              <a:rPr lang="tr-TR" sz="2000" dirty="0" smtClean="0"/>
              <a:t>ve </a:t>
            </a:r>
            <a:r>
              <a:rPr lang="tr-TR" sz="2000" dirty="0"/>
              <a:t>yalıtkan kavramlarının bilim tarihinde doğuşunu </a:t>
            </a:r>
            <a:r>
              <a:rPr lang="tr-TR" sz="2000" dirty="0" smtClean="0"/>
              <a:t>incelemeleri sağlanır</a:t>
            </a:r>
            <a:r>
              <a:rPr lang="tr-TR" sz="2000" dirty="0"/>
              <a:t>.</a:t>
            </a:r>
          </a:p>
          <a:p>
            <a:pPr marL="987425"/>
            <a:r>
              <a:rPr lang="tr-TR" sz="2000" dirty="0"/>
              <a:t>b. Öğrencilerin deneyler yaparak </a:t>
            </a:r>
            <a:r>
              <a:rPr lang="tr-TR" sz="2000" dirty="0" smtClean="0"/>
              <a:t>ve simülasyonlar </a:t>
            </a:r>
            <a:r>
              <a:rPr lang="tr-TR" sz="2000" dirty="0"/>
              <a:t>kullanarak karşılaştırma </a:t>
            </a:r>
            <a:r>
              <a:rPr lang="tr-TR" sz="2000" dirty="0" smtClean="0"/>
              <a:t>yapmaları için </a:t>
            </a:r>
            <a:r>
              <a:rPr lang="tr-TR" sz="2000" dirty="0"/>
              <a:t>ortam hazırlanır.</a:t>
            </a:r>
          </a:p>
          <a:p>
            <a:pPr marL="987425"/>
            <a:r>
              <a:rPr lang="tr-TR" sz="2000" dirty="0"/>
              <a:t>c. Öğrencilerin Faraday kafesinin ortaya çıkışına yol açan gelişmeleri </a:t>
            </a:r>
            <a:r>
              <a:rPr lang="tr-TR" sz="2000" dirty="0" smtClean="0"/>
              <a:t>inceleyerek yük dağılımı </a:t>
            </a:r>
            <a:r>
              <a:rPr lang="tr-TR" sz="2000" dirty="0"/>
              <a:t>kavramını tartışmaları için fırsat </a:t>
            </a:r>
            <a:r>
              <a:rPr lang="tr-TR" sz="2000" dirty="0" smtClean="0"/>
              <a:t>verilir</a:t>
            </a:r>
            <a:r>
              <a:rPr lang="tr-TR" sz="2000" dirty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137" y="1136105"/>
            <a:ext cx="3145536" cy="55861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</a:t>
            </a:r>
            <a:r>
              <a:rPr lang="tr-TR" sz="1700" dirty="0" smtClean="0">
                <a:solidFill>
                  <a:schemeClr val="bg1">
                    <a:lumMod val="65000"/>
                  </a:schemeClr>
                </a:solidFill>
              </a:rPr>
              <a:t>mü</a:t>
            </a: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 ve İletkenler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Yalıtkanlarda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İletkenlerde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mü?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Günlük Hayat Örnekleri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b="1" dirty="0">
                <a:solidFill>
                  <a:srgbClr val="C00000"/>
                </a:solidFill>
              </a:rPr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 smtClean="0"/>
              <a:t>Önümüzdeki </a:t>
            </a:r>
            <a:r>
              <a:rPr lang="tr-TR" sz="1700" dirty="0"/>
              <a:t>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18816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08575" y="626207"/>
            <a:ext cx="6900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 Hafta Ne Öğreneceğiz?</a:t>
            </a:r>
            <a:endParaRPr lang="tr-T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3621024" y="1997839"/>
            <a:ext cx="8302752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9138" indent="-719138"/>
            <a:r>
              <a:rPr lang="tr-TR" sz="2000" dirty="0"/>
              <a:t>10.2.1.4. Yüklü cisimler arasındaki etkileşimi </a:t>
            </a:r>
            <a:r>
              <a:rPr lang="tr-TR" sz="2000" dirty="0" smtClean="0"/>
              <a:t>açıklar.</a:t>
            </a:r>
          </a:p>
          <a:p>
            <a:pPr marL="719138" indent="-719138"/>
            <a:endParaRPr lang="tr-TR" sz="800" dirty="0" smtClean="0"/>
          </a:p>
          <a:p>
            <a:pPr marL="1073150">
              <a:buAutoNum type="alphaLcPeriod"/>
            </a:pPr>
            <a:r>
              <a:rPr lang="tr-TR" sz="2000" dirty="0" smtClean="0"/>
              <a:t>Öğrencilerin </a:t>
            </a:r>
            <a:r>
              <a:rPr lang="tr-TR" sz="2000" dirty="0"/>
              <a:t>deneyler yaparak yüklü cisimler arasındaki </a:t>
            </a:r>
            <a:r>
              <a:rPr lang="tr-TR" sz="2000" dirty="0" smtClean="0"/>
              <a:t>etkileşimi (Coulomb Kuvveti</a:t>
            </a:r>
            <a:r>
              <a:rPr lang="tr-TR" sz="2000" dirty="0"/>
              <a:t>) irdelemeleri sağlanır.</a:t>
            </a:r>
          </a:p>
          <a:p>
            <a:pPr marL="1073150"/>
            <a:r>
              <a:rPr lang="tr-TR" sz="2000" dirty="0"/>
              <a:t>b. Yüklerin etkileşimi ile ilgili matematiksel işlemlere girilmez.</a:t>
            </a:r>
          </a:p>
          <a:p>
            <a:pPr marL="1073150"/>
            <a:r>
              <a:rPr lang="tr-TR" sz="2000" dirty="0"/>
              <a:t>c. Ögrencilerin elektrik alan kavramını anlamaları </a:t>
            </a:r>
            <a:r>
              <a:rPr lang="tr-TR" sz="2000" dirty="0" smtClean="0"/>
              <a:t>ve </a:t>
            </a:r>
            <a:r>
              <a:rPr lang="tr-TR" sz="2000" dirty="0"/>
              <a:t>yüklü cisimler </a:t>
            </a:r>
            <a:r>
              <a:rPr lang="tr-TR" sz="2000" dirty="0" smtClean="0"/>
              <a:t>arasındaki etkileşim </a:t>
            </a:r>
            <a:r>
              <a:rPr lang="tr-TR" sz="2000" dirty="0"/>
              <a:t>ile ilişkilendirmeleri sağlanır.</a:t>
            </a:r>
          </a:p>
          <a:p>
            <a:pPr marL="1073150"/>
            <a:r>
              <a:rPr lang="tr-TR" sz="2000" dirty="0"/>
              <a:t>ç. Elektrik alanla ilgili matematiksel işlemlere girilmez.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137" y="1136105"/>
            <a:ext cx="3145536" cy="55861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mü?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 ve İletkenler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Yalıtkanlarda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İletkenlerde Elektrik Yükünün Hareketi ve 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mü?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Günlük Hayat Örnekleri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b="1" dirty="0" smtClean="0">
                <a:solidFill>
                  <a:srgbClr val="C00000"/>
                </a:solidFill>
              </a:rPr>
              <a:t>Önümüzdeki </a:t>
            </a:r>
            <a:r>
              <a:rPr lang="tr-TR" sz="1700" b="1" dirty="0">
                <a:solidFill>
                  <a:srgbClr val="C00000"/>
                </a:solidFill>
              </a:rPr>
              <a:t>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417495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060704" y="2609093"/>
            <a:ext cx="9717024" cy="207263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/>
              <a:t>Görüşmek Üzere </a:t>
            </a:r>
            <a:r>
              <a:rPr lang="tr-TR" sz="4800" dirty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69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4137" y="1136105"/>
            <a:ext cx="3145536" cy="55861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b="1" dirty="0">
                <a:solidFill>
                  <a:srgbClr val="C00000"/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Arabaya Yıldırım Çarpsa İçindekiler Zarar Görür </a:t>
            </a:r>
            <a:r>
              <a:rPr lang="tr-TR" sz="1700" dirty="0" smtClean="0"/>
              <a:t>mü?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Yalıtkan </a:t>
            </a:r>
            <a:r>
              <a:rPr lang="tr-TR" sz="1700" dirty="0" smtClean="0"/>
              <a:t>ve </a:t>
            </a:r>
            <a:r>
              <a:rPr lang="tr-TR" sz="1700" dirty="0"/>
              <a:t>İletkenler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Yalıtkanlarda Elektrik Yükünün Hareketi </a:t>
            </a:r>
            <a:r>
              <a:rPr lang="tr-TR" sz="1700" dirty="0" smtClean="0"/>
              <a:t>ve </a:t>
            </a:r>
            <a:r>
              <a:rPr lang="tr-TR" sz="1700" dirty="0"/>
              <a:t>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İletkenlerde Elektrik Yükünün Hareketi </a:t>
            </a:r>
            <a:r>
              <a:rPr lang="tr-TR" sz="1700" dirty="0" smtClean="0"/>
              <a:t>ve </a:t>
            </a:r>
            <a:r>
              <a:rPr lang="tr-TR" sz="1700" dirty="0"/>
              <a:t>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Arabaya Yıldırım Çarpsa İçindekiler Zarar Görür </a:t>
            </a:r>
            <a:r>
              <a:rPr lang="tr-TR" sz="1700" dirty="0" smtClean="0"/>
              <a:t>mü?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Günlük Hayat Örnekleri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Soru </a:t>
            </a:r>
            <a:r>
              <a:rPr lang="tr-TR" sz="1700" dirty="0" smtClean="0"/>
              <a:t>Çözümü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 smtClean="0"/>
              <a:t>Önümüzdeki </a:t>
            </a:r>
            <a:r>
              <a:rPr lang="tr-TR" sz="1700" dirty="0"/>
              <a:t>Hafta Neler Öğreneceğiz?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4694" y="1233557"/>
            <a:ext cx="1623923" cy="22882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9803" y="3765600"/>
            <a:ext cx="5768471" cy="11843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3307" y="5277209"/>
            <a:ext cx="4474987" cy="13497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b="3354"/>
          <a:stretch/>
        </p:blipFill>
        <p:spPr>
          <a:xfrm>
            <a:off x="9658404" y="1509210"/>
            <a:ext cx="2357447" cy="45127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/>
          <a:srcRect t="7895"/>
          <a:stretch/>
        </p:blipFill>
        <p:spPr>
          <a:xfrm>
            <a:off x="6904001" y="1285007"/>
            <a:ext cx="1751829" cy="94627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82736" y="2619807"/>
            <a:ext cx="1773094" cy="1072851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>
            <a:off x="7779915" y="2105560"/>
            <a:ext cx="3493" cy="3923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880866" y="2120696"/>
            <a:ext cx="1810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Dokundurulup ayrıldığında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2790265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pic>
        <p:nvPicPr>
          <p:cNvPr id="2" name="Picture 1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t="4064"/>
          <a:stretch/>
        </p:blipFill>
        <p:spPr>
          <a:xfrm>
            <a:off x="4894516" y="2651369"/>
            <a:ext cx="5172266" cy="323838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00094" y="1633728"/>
            <a:ext cx="34147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/>
              <a:t>Öğrendiklerimizi sınayalım: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4137" y="1136105"/>
            <a:ext cx="3145536" cy="55861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b="1" dirty="0">
                <a:solidFill>
                  <a:srgbClr val="C00000"/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Arabaya Yıldırım Çarpsa İçindekiler Zarar Görür </a:t>
            </a:r>
            <a:r>
              <a:rPr lang="tr-TR" sz="1700" dirty="0" smtClean="0"/>
              <a:t>mü?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Yalıtkan </a:t>
            </a:r>
            <a:r>
              <a:rPr lang="tr-TR" sz="1700" dirty="0" smtClean="0"/>
              <a:t>ve </a:t>
            </a:r>
            <a:r>
              <a:rPr lang="tr-TR" sz="1700" dirty="0"/>
              <a:t>İletkenler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Yalıtkanlarda Elektrik Yükünün Hareketi </a:t>
            </a:r>
            <a:r>
              <a:rPr lang="tr-TR" sz="1700" dirty="0" smtClean="0"/>
              <a:t>ve </a:t>
            </a:r>
            <a:r>
              <a:rPr lang="tr-TR" sz="1700" dirty="0"/>
              <a:t>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İletkenlerde Elektrik Yükünün Hareketi </a:t>
            </a:r>
            <a:r>
              <a:rPr lang="tr-TR" sz="1700" dirty="0" smtClean="0"/>
              <a:t>ve </a:t>
            </a:r>
            <a:r>
              <a:rPr lang="tr-TR" sz="1700" dirty="0"/>
              <a:t>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Arabaya Yıldırım Çarpsa İçindekiler Zarar Görür </a:t>
            </a:r>
            <a:r>
              <a:rPr lang="tr-TR" sz="1700" dirty="0" smtClean="0"/>
              <a:t>mü?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Günlük Hayat Örnekleri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Soru </a:t>
            </a:r>
            <a:r>
              <a:rPr lang="tr-TR" sz="1700" dirty="0" smtClean="0"/>
              <a:t>Çözümü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 smtClean="0"/>
              <a:t>Önümüzdeki </a:t>
            </a:r>
            <a:r>
              <a:rPr lang="tr-TR" sz="1700" dirty="0"/>
              <a:t>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01045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Arabaya Yıldırım Çarpsa İçindekiler Zarar Görür mü?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15967" y="2023872"/>
            <a:ext cx="6453073" cy="32064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5967" y="4515529"/>
            <a:ext cx="714839" cy="7148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84137" y="1136105"/>
            <a:ext cx="3145536" cy="55861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b="1" dirty="0">
                <a:solidFill>
                  <a:srgbClr val="C00000"/>
                </a:solidFill>
              </a:rPr>
              <a:t>Arabaya Yıldırım Çarpsa İçindekiler Zarar Görür </a:t>
            </a:r>
            <a:r>
              <a:rPr lang="tr-TR" sz="1700" b="1" dirty="0" smtClean="0">
                <a:solidFill>
                  <a:srgbClr val="C00000"/>
                </a:solidFill>
              </a:rPr>
              <a:t>mü?</a:t>
            </a:r>
            <a:endParaRPr lang="tr-TR" sz="1700" b="1" dirty="0">
              <a:solidFill>
                <a:srgbClr val="C00000"/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Yalıtkan </a:t>
            </a:r>
            <a:r>
              <a:rPr lang="tr-TR" sz="1700" dirty="0" smtClean="0"/>
              <a:t>ve </a:t>
            </a:r>
            <a:r>
              <a:rPr lang="tr-TR" sz="1700" dirty="0"/>
              <a:t>İletkenler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Yalıtkanlarda Elektrik Yükünün Hareketi </a:t>
            </a:r>
            <a:r>
              <a:rPr lang="tr-TR" sz="1700" dirty="0" smtClean="0"/>
              <a:t>ve </a:t>
            </a:r>
            <a:r>
              <a:rPr lang="tr-TR" sz="1700" dirty="0"/>
              <a:t>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İletkenlerde Elektrik Yükünün Hareketi </a:t>
            </a:r>
            <a:r>
              <a:rPr lang="tr-TR" sz="1700" dirty="0" smtClean="0"/>
              <a:t>ve </a:t>
            </a:r>
            <a:r>
              <a:rPr lang="tr-TR" sz="1700" dirty="0"/>
              <a:t>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Arabaya Yıldırım Çarpsa İçindekiler Zarar Görür </a:t>
            </a:r>
            <a:r>
              <a:rPr lang="tr-TR" sz="1700" dirty="0" smtClean="0"/>
              <a:t>mü?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Günlük Hayat Örnekleri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Soru </a:t>
            </a:r>
            <a:r>
              <a:rPr lang="tr-TR" sz="1700" dirty="0" smtClean="0"/>
              <a:t>Çözümü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 smtClean="0"/>
              <a:t>Önümüzdeki </a:t>
            </a:r>
            <a:r>
              <a:rPr lang="tr-TR" sz="1700" dirty="0"/>
              <a:t>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27249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Yalıtkan ve İletkenler</a:t>
            </a:r>
          </a:p>
        </p:txBody>
      </p:sp>
      <p:pic>
        <p:nvPicPr>
          <p:cNvPr id="1026" name="Picture 2" descr="amber electrostatic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4747" y="1645920"/>
            <a:ext cx="1506616" cy="1641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67329" y="1645920"/>
            <a:ext cx="53400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Elektrostatik ile ilgili bulgular M.Ö. 600’lü yıllara dayanmaktadır. Yunanlılar kürke sürtülen kehribarın bazı maddeleri çektiğini keşfetmişlerdir. Elektrik kelimesi antik Yunancada kehribar anlamına gelen «elecktron» kelimesinden türetilmiştir.</a:t>
            </a:r>
          </a:p>
          <a:p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Elektrik yüklerinin bazı maddelerce iletilebildiğinin keşfi ise çok sonraları yapılmıştır. İngiliz bilim insanı </a:t>
            </a:r>
            <a:r>
              <a:rPr lang="en-US" dirty="0"/>
              <a:t>Stephen Gray </a:t>
            </a:r>
            <a:r>
              <a:rPr lang="tr-TR" dirty="0" smtClean="0"/>
              <a:t>1729 yılında yaptığı deneyler ile ilk kez bir çok malzemeyi elektriği ileten ve iletmeyen malzemeler olarak sınıflandırmıştır.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9970" y="3633802"/>
            <a:ext cx="1481393" cy="185174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4137" y="1136105"/>
            <a:ext cx="3145536" cy="55861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</a:t>
            </a:r>
            <a:r>
              <a:rPr lang="tr-TR" sz="1700" dirty="0" smtClean="0">
                <a:solidFill>
                  <a:schemeClr val="bg1">
                    <a:lumMod val="65000"/>
                  </a:schemeClr>
                </a:solidFill>
              </a:rPr>
              <a:t>mü?</a:t>
            </a:r>
            <a:endParaRPr lang="tr-TR" sz="1700" dirty="0">
              <a:solidFill>
                <a:schemeClr val="bg1">
                  <a:lumMod val="6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b="1" dirty="0">
                <a:solidFill>
                  <a:srgbClr val="C00000"/>
                </a:solidFill>
              </a:rPr>
              <a:t>Yalıtkan </a:t>
            </a:r>
            <a:r>
              <a:rPr lang="tr-TR" sz="1700" b="1" dirty="0" smtClean="0">
                <a:solidFill>
                  <a:srgbClr val="C00000"/>
                </a:solidFill>
              </a:rPr>
              <a:t>ve </a:t>
            </a:r>
            <a:r>
              <a:rPr lang="tr-TR" sz="1700" b="1" dirty="0">
                <a:solidFill>
                  <a:srgbClr val="C00000"/>
                </a:solidFill>
              </a:rPr>
              <a:t>İletkenler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Yalıtkanlarda Elektrik Yükünün Hareketi </a:t>
            </a:r>
            <a:r>
              <a:rPr lang="tr-TR" sz="1700" dirty="0" smtClean="0"/>
              <a:t>ve </a:t>
            </a:r>
            <a:r>
              <a:rPr lang="tr-TR" sz="1700" dirty="0"/>
              <a:t>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İletkenlerde Elektrik Yükünün Hareketi </a:t>
            </a:r>
            <a:r>
              <a:rPr lang="tr-TR" sz="1700" dirty="0" smtClean="0"/>
              <a:t>ve </a:t>
            </a:r>
            <a:r>
              <a:rPr lang="tr-TR" sz="1700" dirty="0"/>
              <a:t>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Arabaya Yıldırım Çarpsa İçindekiler Zarar Görür </a:t>
            </a:r>
            <a:r>
              <a:rPr lang="tr-TR" sz="1700" dirty="0" smtClean="0"/>
              <a:t>mü?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Günlük Hayat Örnekleri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Soru </a:t>
            </a:r>
            <a:r>
              <a:rPr lang="tr-TR" sz="1700" dirty="0" smtClean="0"/>
              <a:t>Çözümü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 smtClean="0"/>
              <a:t>Önümüzdeki </a:t>
            </a:r>
            <a:r>
              <a:rPr lang="tr-TR" sz="1700" dirty="0"/>
              <a:t>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58707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Yalıtkan ve İletkenler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4137" y="1136105"/>
            <a:ext cx="3145536" cy="55861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</a:t>
            </a:r>
            <a:r>
              <a:rPr lang="tr-TR" sz="1700" dirty="0" smtClean="0">
                <a:solidFill>
                  <a:schemeClr val="bg1">
                    <a:lumMod val="65000"/>
                  </a:schemeClr>
                </a:solidFill>
              </a:rPr>
              <a:t>mü?</a:t>
            </a:r>
            <a:endParaRPr lang="tr-TR" sz="1700" dirty="0">
              <a:solidFill>
                <a:schemeClr val="bg1">
                  <a:lumMod val="6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b="1" dirty="0">
                <a:solidFill>
                  <a:srgbClr val="C00000"/>
                </a:solidFill>
              </a:rPr>
              <a:t>Yalıtkan </a:t>
            </a:r>
            <a:r>
              <a:rPr lang="tr-TR" sz="1700" b="1" dirty="0" smtClean="0">
                <a:solidFill>
                  <a:srgbClr val="C00000"/>
                </a:solidFill>
              </a:rPr>
              <a:t>ve </a:t>
            </a:r>
            <a:r>
              <a:rPr lang="tr-TR" sz="1700" b="1" dirty="0">
                <a:solidFill>
                  <a:srgbClr val="C00000"/>
                </a:solidFill>
              </a:rPr>
              <a:t>İletkenler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Yalıtkanlarda Elektrik Yükünün Hareketi </a:t>
            </a:r>
            <a:r>
              <a:rPr lang="tr-TR" sz="1700" dirty="0" smtClean="0"/>
              <a:t>ve </a:t>
            </a:r>
            <a:r>
              <a:rPr lang="tr-TR" sz="1700" dirty="0"/>
              <a:t>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İletkenlerde Elektrik Yükünün Hareketi </a:t>
            </a:r>
            <a:r>
              <a:rPr lang="tr-TR" sz="1700" dirty="0" smtClean="0"/>
              <a:t>ve </a:t>
            </a:r>
            <a:r>
              <a:rPr lang="tr-TR" sz="1700" dirty="0"/>
              <a:t>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Arabaya Yıldırım Çarpsa İçindekiler Zarar Görür </a:t>
            </a:r>
            <a:r>
              <a:rPr lang="tr-TR" sz="1700" dirty="0" smtClean="0"/>
              <a:t>mü?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Günlük Hayat Örnekleri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Soru </a:t>
            </a:r>
            <a:r>
              <a:rPr lang="tr-TR" sz="1700" dirty="0" smtClean="0"/>
              <a:t>Çözümü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 smtClean="0"/>
              <a:t>Önümüzdeki </a:t>
            </a:r>
            <a:r>
              <a:rPr lang="tr-TR" sz="1700" dirty="0"/>
              <a:t>Hafta Neler Öğreneceğiz?</a:t>
            </a:r>
          </a:p>
        </p:txBody>
      </p:sp>
      <p:pic>
        <p:nvPicPr>
          <p:cNvPr id="1026" name="Picture 2" descr="JPEG - 15 k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556" y="2471023"/>
            <a:ext cx="4390627" cy="2631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81555" y="1307876"/>
            <a:ext cx="82941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Stephen </a:t>
            </a:r>
            <a:r>
              <a:rPr lang="en-US" sz="2000" dirty="0" smtClean="0"/>
              <a:t>Gray</a:t>
            </a:r>
            <a:r>
              <a:rPr lang="tr-TR" sz="2000" dirty="0"/>
              <a:t> </a:t>
            </a:r>
            <a:r>
              <a:rPr lang="tr-TR" sz="2000" dirty="0" smtClean="0"/>
              <a:t>farklı malzemelerin bir ucuna yüklü cam tüpü dokundurup diğer ucundan elektriklenme olup olmadığını gözlemlemiştir.</a:t>
            </a:r>
            <a:endParaRPr lang="tr-T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3681555" y="5488809"/>
            <a:ext cx="7863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Kullandığı malzemelerin toprak ile temasından kaçınmak için ipek destekler kullanmıştır. Bunu yapmasının sebebi ne olabilir? </a:t>
            </a:r>
          </a:p>
        </p:txBody>
      </p:sp>
    </p:spTree>
    <p:extLst>
      <p:ext uri="{BB962C8B-B14F-4D97-AF65-F5344CB8AC3E}">
        <p14:creationId xmlns:p14="http://schemas.microsoft.com/office/powerpoint/2010/main" val="3404369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5828" y="1582580"/>
            <a:ext cx="8195105" cy="282718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31614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Yalıtkan ve İletkenler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4137" y="1136105"/>
            <a:ext cx="3145536" cy="55861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>
                <a:solidFill>
                  <a:schemeClr val="bg1">
                    <a:lumMod val="65000"/>
                  </a:schemeClr>
                </a:solidFill>
              </a:rPr>
              <a:t>Arabaya Yıldırım Çarpsa İçindekiler Zarar Görür </a:t>
            </a:r>
            <a:r>
              <a:rPr lang="tr-TR" sz="1700" dirty="0" smtClean="0">
                <a:solidFill>
                  <a:schemeClr val="bg1">
                    <a:lumMod val="65000"/>
                  </a:schemeClr>
                </a:solidFill>
              </a:rPr>
              <a:t>mü?</a:t>
            </a:r>
            <a:endParaRPr lang="tr-TR" sz="1700" dirty="0">
              <a:solidFill>
                <a:schemeClr val="bg1">
                  <a:lumMod val="65000"/>
                </a:schemeClr>
              </a:solidFill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b="1" dirty="0">
                <a:solidFill>
                  <a:srgbClr val="C00000"/>
                </a:solidFill>
              </a:rPr>
              <a:t>Yalıtkan </a:t>
            </a:r>
            <a:r>
              <a:rPr lang="tr-TR" sz="1700" b="1" dirty="0" smtClean="0">
                <a:solidFill>
                  <a:srgbClr val="C00000"/>
                </a:solidFill>
              </a:rPr>
              <a:t>ve </a:t>
            </a:r>
            <a:r>
              <a:rPr lang="tr-TR" sz="1700" b="1" dirty="0">
                <a:solidFill>
                  <a:srgbClr val="C00000"/>
                </a:solidFill>
              </a:rPr>
              <a:t>İletkenler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Yalıtkanlarda Elektrik Yükünün Hareketi </a:t>
            </a:r>
            <a:r>
              <a:rPr lang="tr-TR" sz="1700" dirty="0" smtClean="0"/>
              <a:t>ve </a:t>
            </a:r>
            <a:r>
              <a:rPr lang="tr-TR" sz="1700" dirty="0"/>
              <a:t>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İletkenlerde Elektrik Yükünün Hareketi </a:t>
            </a:r>
            <a:r>
              <a:rPr lang="tr-TR" sz="1700" dirty="0" smtClean="0"/>
              <a:t>ve </a:t>
            </a:r>
            <a:r>
              <a:rPr lang="tr-TR" sz="1700" dirty="0"/>
              <a:t>Yük Dağılımı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Arabaya Yıldırım Çarpsa İçindekiler Zarar Görür </a:t>
            </a:r>
            <a:r>
              <a:rPr lang="tr-TR" sz="1700" dirty="0" smtClean="0"/>
              <a:t>mü?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Günlük Hayat Örnekleri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Soru </a:t>
            </a:r>
            <a:r>
              <a:rPr lang="tr-TR" sz="1700" dirty="0" smtClean="0"/>
              <a:t>Çözümü</a:t>
            </a:r>
            <a:endParaRPr lang="tr-TR" sz="17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700" dirty="0" smtClean="0"/>
              <a:t>Önümüzdeki </a:t>
            </a:r>
            <a:r>
              <a:rPr lang="tr-TR" sz="1700" dirty="0"/>
              <a:t>Hafta Neler Öğreneceğiz?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152126" y="4553606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i</a:t>
            </a:r>
            <a:r>
              <a:rPr lang="tr-TR" dirty="0" smtClean="0"/>
              <a:t>yi iletkenler</a:t>
            </a:r>
            <a:endParaRPr lang="tr-TR" dirty="0"/>
          </a:p>
        </p:txBody>
      </p:sp>
      <p:sp>
        <p:nvSpPr>
          <p:cNvPr id="17" name="TextBox 16"/>
          <p:cNvSpPr txBox="1"/>
          <p:nvPr/>
        </p:nvSpPr>
        <p:spPr>
          <a:xfrm>
            <a:off x="3585828" y="4553606"/>
            <a:ext cx="1609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i</a:t>
            </a:r>
            <a:r>
              <a:rPr lang="tr-TR" dirty="0" smtClean="0"/>
              <a:t>yi yalıtkanlar</a:t>
            </a:r>
            <a:endParaRPr lang="tr-TR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4209392" y="3760839"/>
            <a:ext cx="281836" cy="7927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10496094" y="3739472"/>
            <a:ext cx="245487" cy="7138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585828" y="5648632"/>
            <a:ext cx="7521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İyi iletkenlerde elektronlar serbestçe </a:t>
            </a:r>
            <a:r>
              <a:rPr lang="tr-TR" dirty="0"/>
              <a:t>hareket </a:t>
            </a:r>
            <a:r>
              <a:rPr lang="tr-TR" dirty="0" smtClean="0"/>
              <a:t>edebilirken iyi yalıtkanlarda ise edemez.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255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11284</TotalTime>
  <Words>2668</Words>
  <Application>Microsoft Office PowerPoint</Application>
  <PresentationFormat>Widescreen</PresentationFormat>
  <Paragraphs>487</Paragraphs>
  <Slides>33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Century Gothic</vt:lpstr>
      <vt:lpstr>Courier New</vt:lpstr>
      <vt:lpstr>Wingdings</vt:lpstr>
      <vt:lpstr>Vapor Trail</vt:lpstr>
      <vt:lpstr>ELEKTRİK YÜKLERİ - 2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Belkıs</cp:lastModifiedBy>
  <cp:revision>443</cp:revision>
  <dcterms:created xsi:type="dcterms:W3CDTF">2016-04-01T12:40:28Z</dcterms:created>
  <dcterms:modified xsi:type="dcterms:W3CDTF">2017-11-16T09:18:16Z</dcterms:modified>
</cp:coreProperties>
</file>