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media1.gif" ContentType="video/unknown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39"/>
  </p:notesMasterIdLst>
  <p:sldIdLst>
    <p:sldId id="259" r:id="rId2"/>
    <p:sldId id="323" r:id="rId3"/>
    <p:sldId id="265" r:id="rId4"/>
    <p:sldId id="371" r:id="rId5"/>
    <p:sldId id="324" r:id="rId6"/>
    <p:sldId id="350" r:id="rId7"/>
    <p:sldId id="373" r:id="rId8"/>
    <p:sldId id="325" r:id="rId9"/>
    <p:sldId id="331" r:id="rId10"/>
    <p:sldId id="332" r:id="rId11"/>
    <p:sldId id="330" r:id="rId12"/>
    <p:sldId id="359" r:id="rId13"/>
    <p:sldId id="328" r:id="rId14"/>
    <p:sldId id="340" r:id="rId15"/>
    <p:sldId id="334" r:id="rId16"/>
    <p:sldId id="335" r:id="rId17"/>
    <p:sldId id="336" r:id="rId18"/>
    <p:sldId id="372" r:id="rId19"/>
    <p:sldId id="337" r:id="rId20"/>
    <p:sldId id="339" r:id="rId21"/>
    <p:sldId id="368" r:id="rId22"/>
    <p:sldId id="370" r:id="rId23"/>
    <p:sldId id="351" r:id="rId24"/>
    <p:sldId id="369" r:id="rId25"/>
    <p:sldId id="314" r:id="rId26"/>
    <p:sldId id="344" r:id="rId27"/>
    <p:sldId id="345" r:id="rId28"/>
    <p:sldId id="360" r:id="rId29"/>
    <p:sldId id="361" r:id="rId30"/>
    <p:sldId id="346" r:id="rId31"/>
    <p:sldId id="341" r:id="rId32"/>
    <p:sldId id="343" r:id="rId33"/>
    <p:sldId id="342" r:id="rId34"/>
    <p:sldId id="322" r:id="rId35"/>
    <p:sldId id="300" r:id="rId36"/>
    <p:sldId id="270" r:id="rId37"/>
    <p:sldId id="329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0305" autoAdjust="0"/>
  </p:normalViewPr>
  <p:slideViewPr>
    <p:cSldViewPr snapToGrid="0">
      <p:cViewPr varScale="1">
        <p:scale>
          <a:sx n="62" d="100"/>
          <a:sy n="62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Yatay atış hareketi ile benzerlik kurulacak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62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latin typeface="Comic Sans MS" pitchFamily="66" charset="0"/>
              </a:rPr>
              <a:t>Wideroe’ nin doğrusal hızlandırıcısı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94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048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810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591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http://www.kshitij-iitjee.com/cathode-ray-tube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25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518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Enerji </a:t>
            </a:r>
            <a:r>
              <a:rPr lang="en-US" dirty="0" err="1" smtClean="0"/>
              <a:t>i</a:t>
            </a:r>
            <a:r>
              <a:rPr lang="tr-TR" dirty="0" smtClean="0"/>
              <a:t>le Gravitasyon Potansiyel Enerjisi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Fark - Gerilim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 Yüklü Balon Niye Zarar Vermiyor?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 Pil Daha Fazla Enerji Veriyor?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1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Elektrik alan çizgileri pozitif yükten başlayıp negatif yükte son bulur.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Elektrik alan şiddeti elektrik alan çizgilerinin yoğunluğu ile doğru orantılıdır. </a:t>
            </a:r>
          </a:p>
          <a:p>
            <a:r>
              <a:rPr lang="tr-TR" dirty="0" smtClean="0"/>
              <a:t>Pozitif yükten çıkan ve negatif yüke giren elektrik alan çizgilerinin sayısı yüklerin büyüklükleri ile ilgilidir.</a:t>
            </a:r>
          </a:p>
          <a:p>
            <a:r>
              <a:rPr lang="tr-TR" dirty="0" smtClean="0"/>
              <a:t>Elektrik alan çizgisi birbirlerini uzayın herhangi bir noktasında kesmezler.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87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Görsele bağlantılı:</a:t>
            </a:r>
            <a:r>
              <a:rPr lang="tr-TR" baseline="0" dirty="0" smtClean="0"/>
              <a:t> </a:t>
            </a:r>
            <a:r>
              <a:rPr lang="tr-TR" dirty="0" smtClean="0"/>
              <a:t>https://www.youtube.com/watch?v=7vnmL853784</a:t>
            </a:r>
          </a:p>
          <a:p>
            <a:r>
              <a:rPr lang="tr-TR" dirty="0" smtClean="0"/>
              <a:t>Noktasal</a:t>
            </a:r>
            <a:r>
              <a:rPr lang="tr-TR" baseline="0" dirty="0" smtClean="0"/>
              <a:t> için 2.12’ye kadar olan kısmı izleyeceğiz. Levha olsaydı nasıl olurdu sorusunu soralım</a:t>
            </a:r>
          </a:p>
          <a:p>
            <a:r>
              <a:rPr lang="tr-TR" dirty="0" smtClean="0"/>
              <a:t>DEMOLAR</a:t>
            </a:r>
          </a:p>
          <a:p>
            <a:r>
              <a:rPr lang="tr-TR" dirty="0" smtClean="0"/>
              <a:t>https://www.youtube.com/watch?v=bOLd2KVK-Mo</a:t>
            </a:r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602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https://phet.colorado.edu/en/simulation/legacy/electric-hockey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083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Noktasal yükte uzaklık arttıkça azalan bir elektrik alan vardı farkı vurgula</a:t>
            </a:r>
          </a:p>
          <a:p>
            <a:endParaRPr lang="tr-TR" dirty="0" smtClean="0"/>
          </a:p>
          <a:p>
            <a:r>
              <a:rPr lang="tr-TR" dirty="0" smtClean="0"/>
              <a:t>Düzgün</a:t>
            </a:r>
            <a:r>
              <a:rPr lang="tr-TR" baseline="0" dirty="0" smtClean="0"/>
              <a:t> elektrik alan için l</a:t>
            </a:r>
            <a:r>
              <a:rPr lang="tr-TR" dirty="0" smtClean="0"/>
              <a:t>evha uzaklıkları ve levha boyu ilişkisi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51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Düzgün</a:t>
            </a:r>
            <a:r>
              <a:rPr lang="tr-TR" baseline="0" dirty="0" smtClean="0"/>
              <a:t> elektrik alan için l</a:t>
            </a:r>
            <a:r>
              <a:rPr lang="tr-TR" dirty="0" smtClean="0"/>
              <a:t>evha uzaklıkları ve levha boyu ilişkisi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45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İş-potansiyel fark ilişkisinden bağıntı</a:t>
            </a:r>
            <a:r>
              <a:rPr lang="tr-TR" baseline="0" dirty="0" smtClean="0"/>
              <a:t>yı çıkaralım.</a:t>
            </a:r>
            <a:endParaRPr lang="tr-TR" dirty="0" smtClean="0"/>
          </a:p>
          <a:p>
            <a:r>
              <a:rPr lang="tr-TR" dirty="0" smtClean="0"/>
              <a:t>Elektrik alan için</a:t>
            </a:r>
            <a:r>
              <a:rPr lang="tr-TR" baseline="0" dirty="0" smtClean="0"/>
              <a:t> </a:t>
            </a:r>
            <a:r>
              <a:rPr lang="tr-TR" dirty="0" smtClean="0"/>
              <a:t>N/C birimi ile</a:t>
            </a:r>
            <a:r>
              <a:rPr lang="tr-TR" baseline="0" dirty="0" smtClean="0"/>
              <a:t> V/m aynı olduğunu gösterebiliriz.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044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W=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07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759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07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61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98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04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15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23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0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36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20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25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89655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963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71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7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302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7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939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4.03.2017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3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nmL8537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electric-hocke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/>
              <a:t>Düzgün Elektrik Alan ve Sığa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3305"/>
            <a:ext cx="9448800" cy="685800"/>
          </a:xfrm>
        </p:spPr>
        <p:txBody>
          <a:bodyPr/>
          <a:lstStyle/>
          <a:p>
            <a:r>
              <a:rPr lang="tr-TR" dirty="0" smtClean="0"/>
              <a:t>Arş.Gör. Belkıs Garip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Levhalar Arasındaki Elektrik Alan</a:t>
            </a:r>
            <a:endParaRPr lang="tr-TR" sz="2800" b="1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6890" t="45367" r="29967" b="28556"/>
          <a:stretch/>
        </p:blipFill>
        <p:spPr>
          <a:xfrm>
            <a:off x="4796605" y="2541724"/>
            <a:ext cx="3984788" cy="2524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0482" y="5277118"/>
            <a:ext cx="666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Noktasal yükler yerine paralel levhalar olsaydı oluşan şekil nasıl olurdu?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918841" y="1876097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Bilimsel Gösteri Deneyi: Elektrik alan çizgi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3365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Levhalar Arasındaki Elektrik Alan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4766" y="1854213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dirty="0" smtClean="0"/>
              <a:t>Aktivite: Yüklü levha oluşturalım</a:t>
            </a:r>
            <a:endParaRPr lang="tr-TR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1655" t="6458" r="27628" b="17917"/>
          <a:stretch/>
        </p:blipFill>
        <p:spPr>
          <a:xfrm>
            <a:off x="4384766" y="2529840"/>
            <a:ext cx="4631735" cy="38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Levhalar Arasındaki Elektrik Alan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52591" y="3069481"/>
            <a:ext cx="4653156" cy="1776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sp>
        <p:nvSpPr>
          <p:cNvPr id="5" name="Rectangle 4"/>
          <p:cNvSpPr/>
          <p:nvPr/>
        </p:nvSpPr>
        <p:spPr>
          <a:xfrm>
            <a:off x="6428637" y="1631232"/>
            <a:ext cx="54951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/>
              <a:t>Hatırlayalım: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Elektrik alan çizgilerinin </a:t>
            </a:r>
            <a:r>
              <a:rPr lang="tr-TR" dirty="0"/>
              <a:t>yönü </a:t>
            </a:r>
            <a:r>
              <a:rPr lang="tr-TR" dirty="0" smtClean="0"/>
              <a:t>pozitif yüklerde </a:t>
            </a:r>
            <a:r>
              <a:rPr lang="tr-TR" dirty="0"/>
              <a:t>dışarı, </a:t>
            </a:r>
            <a:r>
              <a:rPr lang="tr-TR" dirty="0" smtClean="0"/>
              <a:t>negatif yüklerde </a:t>
            </a:r>
            <a:r>
              <a:rPr lang="tr-TR" dirty="0"/>
              <a:t>ise içeriye doğrudur.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dirty="0" smtClean="0"/>
              <a:t>Elektrik alan şiddeti elektrik alan çizgilerinin yoğunluğu ile doğru orantılıdır.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Pozitif </a:t>
            </a:r>
            <a:r>
              <a:rPr lang="tr-TR" dirty="0"/>
              <a:t>yükten çıkan ve negatif yüke giren elektrik alan çizgilerinin sayısı yüklerin büyüklükleri ile ilgilidir.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Elektrik alan çizgisi birbirlerini uzayın herhangi bir noktasında kesmezler.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7133" y="4939377"/>
            <a:ext cx="5416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!</a:t>
            </a:r>
            <a:r>
              <a:rPr lang="tr-TR" dirty="0" smtClean="0"/>
              <a:t> Noktasal yüklerde yükten uzaklaşıldığında elektrik alan çizgileri seyreliyor, elektrik alan şiddeti azalıyordu, paralel levhaların arasındaki elektrik alan çizgilerinin yoğunluğu sabit, yani levhalar arasındaki elektrik alan şiddeti  </a:t>
            </a:r>
            <a:r>
              <a:rPr lang="tr-TR" b="1" dirty="0" smtClean="0"/>
              <a:t>sabittir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67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Levhalar Arasındaki Elektrik Alan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52591" y="3069481"/>
            <a:ext cx="4653156" cy="1776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5699" y="2679507"/>
            <a:ext cx="46504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Yüklü levhalar arasında artı yüklü levhadan eksi yüklü levhaya doğru </a:t>
            </a:r>
            <a:r>
              <a:rPr lang="tr-TR" b="1" dirty="0" smtClean="0"/>
              <a:t>düzgün bir elektrik alan</a:t>
            </a:r>
            <a:r>
              <a:rPr lang="tr-TR" dirty="0" smtClean="0"/>
              <a:t> </a:t>
            </a:r>
            <a:r>
              <a:rPr lang="tr-TR" dirty="0"/>
              <a:t>(kenarlar dışında) oluşur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511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Levhalar Arasındaki Elektrik Alan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30" y="1675638"/>
            <a:ext cx="3190875" cy="506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5445" y="1777469"/>
            <a:ext cx="404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Levhaların 3 V’luk bir güç kaynağı ile yüklendiğini düşünelim, </a:t>
            </a:r>
            <a:r>
              <a:rPr lang="tr-TR" dirty="0"/>
              <a:t>V</a:t>
            </a:r>
            <a:r>
              <a:rPr lang="tr-TR" baseline="-25000" dirty="0"/>
              <a:t>KP, </a:t>
            </a:r>
            <a:r>
              <a:rPr lang="tr-TR" dirty="0"/>
              <a:t>V</a:t>
            </a:r>
            <a:r>
              <a:rPr lang="tr-TR" baseline="-25000" dirty="0"/>
              <a:t>KL</a:t>
            </a:r>
            <a:r>
              <a:rPr lang="tr-TR" dirty="0"/>
              <a:t>, V</a:t>
            </a:r>
            <a:r>
              <a:rPr lang="tr-TR" baseline="-25000" dirty="0"/>
              <a:t>KM</a:t>
            </a:r>
            <a:r>
              <a:rPr lang="tr-TR" dirty="0"/>
              <a:t> ve V</a:t>
            </a:r>
            <a:r>
              <a:rPr lang="tr-TR" baseline="-25000" dirty="0"/>
              <a:t>KN</a:t>
            </a:r>
            <a:r>
              <a:rPr lang="tr-TR" dirty="0"/>
              <a:t> potansiyel farklarını bulalım.</a:t>
            </a:r>
            <a:r>
              <a:rPr lang="tr-TR" b="1" i="1" dirty="0"/>
              <a:t> </a:t>
            </a:r>
            <a:endParaRPr lang="tr-TR" dirty="0"/>
          </a:p>
        </p:txBody>
      </p:sp>
      <p:cxnSp>
        <p:nvCxnSpPr>
          <p:cNvPr id="10" name="Curved Connector 9"/>
          <p:cNvCxnSpPr/>
          <p:nvPr/>
        </p:nvCxnSpPr>
        <p:spPr>
          <a:xfrm>
            <a:off x="5376672" y="5230368"/>
            <a:ext cx="2535936" cy="1109472"/>
          </a:xfrm>
          <a:prstGeom prst="curvedConnector3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6156960" y="5230368"/>
            <a:ext cx="1755648" cy="1109472"/>
          </a:xfrm>
          <a:prstGeom prst="curvedConnector3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2227" y="6240232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Eş potansiyel çizgileri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585" y="4209288"/>
            <a:ext cx="1714500" cy="2552700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10195665" y="6414778"/>
            <a:ext cx="436141" cy="53008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22352" y="3424009"/>
                <a:ext cx="8082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352" y="3424009"/>
                <a:ext cx="808235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079906" y="3354234"/>
            <a:ext cx="2828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E: Elektrik alan </a:t>
            </a:r>
            <a:r>
              <a:rPr lang="tr-TR" sz="1400" dirty="0" smtClean="0"/>
              <a:t>(V/m</a:t>
            </a:r>
            <a:r>
              <a:rPr lang="tr-TR" sz="1400" dirty="0"/>
              <a:t>) </a:t>
            </a:r>
            <a:endParaRPr lang="tr-TR" sz="1400" dirty="0" smtClean="0"/>
          </a:p>
          <a:p>
            <a:r>
              <a:rPr lang="tr-TR" sz="1400" dirty="0" smtClean="0"/>
              <a:t>ΔV</a:t>
            </a:r>
            <a:r>
              <a:rPr lang="tr-TR" sz="1400" dirty="0"/>
              <a:t>: Potansiyel Fark (</a:t>
            </a:r>
            <a:r>
              <a:rPr lang="tr-TR" sz="1400" dirty="0" smtClean="0"/>
              <a:t>V)</a:t>
            </a:r>
          </a:p>
          <a:p>
            <a:r>
              <a:rPr lang="tr-TR" sz="1400" dirty="0" smtClean="0"/>
              <a:t>d</a:t>
            </a:r>
            <a:r>
              <a:rPr lang="tr-TR" sz="1400" dirty="0"/>
              <a:t>: uzaklık (m)</a:t>
            </a:r>
          </a:p>
        </p:txBody>
      </p:sp>
    </p:spTree>
    <p:extLst>
      <p:ext uri="{BB962C8B-B14F-4D97-AF65-F5344CB8AC3E}">
        <p14:creationId xmlns:p14="http://schemas.microsoft.com/office/powerpoint/2010/main" val="20402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31" y="3684890"/>
            <a:ext cx="4524375" cy="278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6331" y="1830972"/>
            <a:ext cx="6826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Düzgün bir elektrik alana aşağıdaki </a:t>
            </a:r>
            <a:r>
              <a:rPr lang="tr-TR" dirty="0"/>
              <a:t>şekildeki gibi</a:t>
            </a:r>
            <a:r>
              <a:rPr lang="tr-TR" dirty="0" smtClean="0"/>
              <a:t> sabit tutulan artı yüklü parçacık  serbest bırakılırsa nasıl bir hareket yapar? Parçacığa etki eden elektriksel kuvvetin yönü nasıldır? (</a:t>
            </a:r>
            <a:r>
              <a:rPr lang="tr-TR" i="1" dirty="0" smtClean="0"/>
              <a:t>Kütle çekim kuvvetini ihmal edelim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/>
              <a:t>Teknolojideki </a:t>
            </a:r>
            <a:r>
              <a:rPr lang="tr-TR" dirty="0"/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1502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958" y="3129784"/>
            <a:ext cx="4352925" cy="2647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0869" y="18271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/>
              <a:t>Parçacık eksi yüklü olduğunda, parçacığa etki eden kuvvet ve parçacığın hareket yönü için ne söyleyebiliriz? 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/>
              <a:t>Teknolojideki </a:t>
            </a:r>
            <a:r>
              <a:rPr lang="tr-TR" dirty="0"/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537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93" y="2174162"/>
            <a:ext cx="43434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/>
              <a:t>Teknolojideki </a:t>
            </a:r>
            <a:r>
              <a:rPr lang="tr-TR" dirty="0"/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8725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93" y="2174162"/>
            <a:ext cx="43434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/>
              <a:t>Teknolojideki </a:t>
            </a:r>
            <a:r>
              <a:rPr lang="tr-TR" dirty="0"/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3019" y="5876544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Parçacıkların levhalara çarpma hızlarını nasıl bulabiliriz?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90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/>
              <a:t>Teknolojideki </a:t>
            </a:r>
            <a:r>
              <a:rPr lang="tr-TR" dirty="0"/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219" y="2852928"/>
            <a:ext cx="3413189" cy="3528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8975" y="1737496"/>
            <a:ext cx="747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Sabit</a:t>
            </a:r>
            <a:r>
              <a:rPr lang="tr-TR" i="1" dirty="0" smtClean="0"/>
              <a:t> V</a:t>
            </a:r>
            <a:r>
              <a:rPr lang="tr-TR" i="1" baseline="-25000" dirty="0" smtClean="0"/>
              <a:t>0</a:t>
            </a:r>
            <a:r>
              <a:rPr lang="tr-TR" i="1" dirty="0" smtClean="0"/>
              <a:t> </a:t>
            </a:r>
            <a:r>
              <a:rPr lang="tr-TR" dirty="0" smtClean="0"/>
              <a:t>ilk hızı ile şekilde gösterilen levhalar arasına giren artı yüklü parçacık nasıl </a:t>
            </a:r>
            <a:r>
              <a:rPr lang="tr-TR" dirty="0"/>
              <a:t>bir hareket yapar? Parçacığa etki eden elektriksel kuvvetin yönü nasıldır? (</a:t>
            </a:r>
            <a:r>
              <a:rPr lang="tr-TR" i="1" dirty="0"/>
              <a:t>Kütle çekim kuvvetini ihmal edelim</a:t>
            </a:r>
            <a:r>
              <a:rPr lang="tr-TR" dirty="0"/>
              <a:t>)</a:t>
            </a:r>
            <a:endParaRPr lang="tr-TR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8796738" y="4167811"/>
            <a:ext cx="3105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Parçacığın yükü arttırılırsa izleyeceği yol nasıl değişir?</a:t>
            </a:r>
          </a:p>
          <a:p>
            <a:endParaRPr lang="tr-TR" i="1" dirty="0"/>
          </a:p>
          <a:p>
            <a:r>
              <a:rPr lang="tr-TR" i="1" dirty="0" smtClean="0"/>
              <a:t>Elektrik alanının şiddeti arttırılırsa izleyeceği yol nasıl değişir?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8871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5480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1857137"/>
            <a:ext cx="112109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1260475">
              <a:spcAft>
                <a:spcPts val="1200"/>
              </a:spcAft>
            </a:pPr>
            <a:r>
              <a:rPr lang="tr-TR" sz="2400" dirty="0"/>
              <a:t>11.2.3.1. Yüklü levhalar arasında elektrik alan kuvvet çizgilerini çizerek özelliklerini </a:t>
            </a:r>
            <a:r>
              <a:rPr lang="tr-TR" sz="2400" dirty="0" smtClean="0"/>
              <a:t>açıklar ve </a:t>
            </a:r>
            <a:r>
              <a:rPr lang="tr-TR" sz="2400" dirty="0"/>
              <a:t>potansiyel fark kavramı ile ilişkilendirir</a:t>
            </a:r>
            <a:r>
              <a:rPr lang="tr-TR" sz="2400" dirty="0" smtClean="0"/>
              <a:t>.</a:t>
            </a:r>
          </a:p>
          <a:p>
            <a:pPr marL="1260475" indent="-1260475">
              <a:spcAft>
                <a:spcPts val="1200"/>
              </a:spcAft>
            </a:pPr>
            <a:r>
              <a:rPr lang="tr-TR" sz="2400" dirty="0" smtClean="0"/>
              <a:t>11.2.3.2</a:t>
            </a:r>
            <a:r>
              <a:rPr lang="tr-TR" sz="2400" dirty="0"/>
              <a:t>. Yüklü parçacıkların düzgün elektrik alandaki davranışını </a:t>
            </a:r>
            <a:r>
              <a:rPr lang="tr-TR" sz="2400" dirty="0" smtClean="0"/>
              <a:t>açıklar.</a:t>
            </a:r>
          </a:p>
          <a:p>
            <a:pPr marL="1260475" indent="-4763">
              <a:spcAft>
                <a:spcPts val="1200"/>
              </a:spcAft>
            </a:pPr>
            <a:r>
              <a:rPr lang="tr-TR" sz="2400" dirty="0" smtClean="0"/>
              <a:t>a</a:t>
            </a:r>
            <a:r>
              <a:rPr lang="tr-TR" sz="2400" dirty="0"/>
              <a:t>. Öğrencilerin yüklü parçacıkların elektrik alandaki davranışının </a:t>
            </a:r>
            <a:r>
              <a:rPr lang="tr-TR" sz="2400" dirty="0" smtClean="0"/>
              <a:t>teknolojideki kullanım </a:t>
            </a:r>
            <a:r>
              <a:rPr lang="tr-TR" sz="2400" dirty="0"/>
              <a:t>yerlerini araştırarak sunum yapmaları sağlanır.</a:t>
            </a:r>
          </a:p>
          <a:p>
            <a:pPr marL="1260475" indent="-4763"/>
            <a:r>
              <a:rPr lang="tr-TR" sz="2400" dirty="0" smtClean="0"/>
              <a:t>b</a:t>
            </a:r>
            <a:r>
              <a:rPr lang="tr-TR" sz="2400" dirty="0"/>
              <a:t>. Alana dik giren parçacıklara girilmez.</a:t>
            </a:r>
          </a:p>
        </p:txBody>
      </p:sp>
    </p:spTree>
    <p:extLst>
      <p:ext uri="{BB962C8B-B14F-4D97-AF65-F5344CB8AC3E}">
        <p14:creationId xmlns:p14="http://schemas.microsoft.com/office/powerpoint/2010/main" val="9248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pic>
        <p:nvPicPr>
          <p:cNvPr id="5" name="linacani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816" y="2188621"/>
            <a:ext cx="4579376" cy="3230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C00000"/>
                </a:solidFill>
              </a:rPr>
              <a:t>Teknolojideki </a:t>
            </a:r>
            <a:r>
              <a:rPr lang="tr-TR" dirty="0">
                <a:solidFill>
                  <a:srgbClr val="C00000"/>
                </a:solidFill>
              </a:rPr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1917" y="1770366"/>
            <a:ext cx="638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/>
            <a:r>
              <a:rPr lang="tr-TR" b="1" dirty="0"/>
              <a:t>Teknolojideki </a:t>
            </a:r>
            <a:r>
              <a:rPr lang="tr-TR" b="1" dirty="0" smtClean="0"/>
              <a:t>Kullanımı: </a:t>
            </a:r>
            <a:r>
              <a:rPr lang="tr-TR" dirty="0" smtClean="0"/>
              <a:t>Doğrusal Parçacık Hızlandırıcı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76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C00000"/>
                </a:solidFill>
              </a:rPr>
              <a:t>Teknolojideki </a:t>
            </a:r>
            <a:r>
              <a:rPr lang="tr-TR" dirty="0">
                <a:solidFill>
                  <a:srgbClr val="C00000"/>
                </a:solidFill>
              </a:rPr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1917" y="1770366"/>
            <a:ext cx="5257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/>
            <a:r>
              <a:rPr lang="tr-TR" b="1" dirty="0"/>
              <a:t>Teknolojideki </a:t>
            </a:r>
            <a:r>
              <a:rPr lang="tr-TR" b="1" dirty="0" smtClean="0"/>
              <a:t>Kullanımı: </a:t>
            </a:r>
            <a:r>
              <a:rPr lang="tr-TR" dirty="0" smtClean="0"/>
              <a:t>Elektron Tabancası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651" y="2862435"/>
            <a:ext cx="2486025" cy="219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464" y="3344418"/>
            <a:ext cx="21240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 smtClean="0">
                <a:solidFill>
                  <a:srgbClr val="C00000"/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C00000"/>
                </a:solidFill>
              </a:rPr>
              <a:t>Teknolojideki </a:t>
            </a:r>
            <a:r>
              <a:rPr lang="tr-TR" dirty="0">
                <a:solidFill>
                  <a:srgbClr val="C00000"/>
                </a:solidFill>
              </a:rPr>
              <a:t>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1917" y="1770366"/>
            <a:ext cx="820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/>
            <a:r>
              <a:rPr lang="tr-TR" b="1" dirty="0"/>
              <a:t>Teknolojideki </a:t>
            </a:r>
            <a:r>
              <a:rPr lang="tr-TR" b="1" dirty="0" smtClean="0"/>
              <a:t>Kullanımı: </a:t>
            </a:r>
            <a:r>
              <a:rPr lang="tr-TR" dirty="0" smtClean="0"/>
              <a:t>DNA Parmak izi çıkarma (</a:t>
            </a:r>
            <a:r>
              <a:rPr lang="tr-TR" dirty="0"/>
              <a:t>Gel </a:t>
            </a:r>
            <a:r>
              <a:rPr lang="tr-TR" dirty="0" smtClean="0"/>
              <a:t>Electrophoresis)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546" y="2462206"/>
            <a:ext cx="4383405" cy="385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 smtClean="0"/>
              <a:t>Millikan Yağ Damlası Deneyi</a:t>
            </a:r>
            <a:endParaRPr lang="tr-T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Millikan Yağ Damlası </a:t>
            </a:r>
            <a:r>
              <a:rPr lang="tr-TR" b="1" dirty="0" smtClean="0">
                <a:solidFill>
                  <a:srgbClr val="C00000"/>
                </a:solidFill>
              </a:rPr>
              <a:t>Deneyi ve CRT</a:t>
            </a:r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479" t="47737" r="51899" b="16487"/>
          <a:stretch/>
        </p:blipFill>
        <p:spPr>
          <a:xfrm>
            <a:off x="4099034" y="1765735"/>
            <a:ext cx="7981440" cy="405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CRT(Cathode Ray Tube: Katot Işın Tüpü</a:t>
            </a:r>
          </a:p>
        </p:txBody>
      </p:sp>
      <p:pic>
        <p:nvPicPr>
          <p:cNvPr id="1026" name="Picture 2" descr="katot ışını tüpü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80" y="2162855"/>
            <a:ext cx="7555429" cy="31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9180" y="5631180"/>
            <a:ext cx="7412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333333"/>
                </a:solidFill>
                <a:latin typeface="+mj-lt"/>
              </a:rPr>
              <a:t>Katot ışını tüpü, elektronik devre sistemleriyle görüntü veren bir aygıttır. Radar ekranları ve osiloskop gibi bilimsel aletlerde, bu tür aygıtlar kullanılır. </a:t>
            </a:r>
            <a:endParaRPr lang="tr-TR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Millikan Yağ Damlası </a:t>
            </a:r>
            <a:r>
              <a:rPr lang="tr-TR" b="1" dirty="0" smtClean="0">
                <a:solidFill>
                  <a:srgbClr val="C00000"/>
                </a:solidFill>
              </a:rPr>
              <a:t>Deneyi ve CRT</a:t>
            </a:r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7700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6543" y="525282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20671" y="1532547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Bugün neler öğrendik?</a:t>
            </a:r>
            <a:endParaRPr lang="tr-TR" sz="2400" dirty="0"/>
          </a:p>
        </p:txBody>
      </p:sp>
      <p:pic>
        <p:nvPicPr>
          <p:cNvPr id="1026" name="Picture 2" descr="question emoj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676" y="2630736"/>
            <a:ext cx="2052986" cy="23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248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89" t="13147" r="37421" b="15517"/>
          <a:stretch/>
        </p:blipFill>
        <p:spPr>
          <a:xfrm>
            <a:off x="4272453" y="894818"/>
            <a:ext cx="4020207" cy="57605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83048" y="4209393"/>
            <a:ext cx="362374" cy="3468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4613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06" t="5927" r="21727" b="16271"/>
          <a:stretch/>
        </p:blipFill>
        <p:spPr>
          <a:xfrm>
            <a:off x="4225159" y="964025"/>
            <a:ext cx="6826470" cy="56913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84124" y="5596759"/>
            <a:ext cx="457201" cy="44143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8722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1695" y="1141655"/>
            <a:ext cx="5381625" cy="47529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69774" y="4645152"/>
            <a:ext cx="381265" cy="34432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1668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9193" y="1141655"/>
            <a:ext cx="4097846" cy="54923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34420" y="5827776"/>
            <a:ext cx="377901" cy="33212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2486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280160" y="1851535"/>
            <a:ext cx="78394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Millikan Yağ Damlası Deneyi ve CRT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Yüklü Levhalar Arasındaki Elektrik Alan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Hatırlayalım: Noktasal Yüklerin Oluşturduğu Elektrik Alan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Yüklü Levha Oluşturalım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Yüklü Parçacıkların Düzgün Elektrik Alandaki Davranışı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Teknolojideki Kullanımı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Soru Çözümü</a:t>
            </a:r>
          </a:p>
          <a:p>
            <a:pPr>
              <a:buClr>
                <a:schemeClr val="accent1"/>
              </a:buClr>
            </a:pPr>
            <a:endParaRPr lang="tr-TR" dirty="0" smtClean="0"/>
          </a:p>
          <a:p>
            <a: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8727" y="951992"/>
            <a:ext cx="3744456" cy="58322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18727" y="5082172"/>
            <a:ext cx="377901" cy="33107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60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816" y="999701"/>
            <a:ext cx="3631010" cy="5655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4816" y="5218386"/>
            <a:ext cx="377901" cy="23648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5405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882" y="1029452"/>
            <a:ext cx="4161311" cy="564847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62882" y="5785944"/>
            <a:ext cx="377901" cy="23648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9850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5629" b="67810"/>
          <a:stretch/>
        </p:blipFill>
        <p:spPr>
          <a:xfrm>
            <a:off x="7866860" y="1330841"/>
            <a:ext cx="4325140" cy="2577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29"/>
          <a:stretch/>
        </p:blipFill>
        <p:spPr>
          <a:xfrm>
            <a:off x="3699949" y="1330841"/>
            <a:ext cx="4072456" cy="47004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7705" y="4713890"/>
            <a:ext cx="377901" cy="23648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492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074" t="29203" r="32754" b="10884"/>
          <a:stretch/>
        </p:blipFill>
        <p:spPr>
          <a:xfrm>
            <a:off x="4283280" y="1075406"/>
            <a:ext cx="4335517" cy="55799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0345" y="5943600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Aktivite: Yüklü Levha </a:t>
            </a: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587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80025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1857137"/>
            <a:ext cx="112109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1260475">
              <a:spcAft>
                <a:spcPts val="1200"/>
              </a:spcAft>
            </a:pPr>
            <a:r>
              <a:rPr lang="tr-TR" sz="2400" dirty="0" smtClean="0"/>
              <a:t>11.2.3.1. Yüklü levhalar arasında elektrik alan kuvvet çizgilerini çizerek özelliklerini açıklar ve potansiyel fark kavramı ile ilişkilendirir.</a:t>
            </a:r>
          </a:p>
          <a:p>
            <a:pPr marL="1260475" indent="-1260475">
              <a:spcAft>
                <a:spcPts val="1200"/>
              </a:spcAft>
            </a:pPr>
            <a:r>
              <a:rPr lang="tr-TR" sz="2400" dirty="0" smtClean="0"/>
              <a:t>11.2.3.2. Yüklü parçacıkların düzgün elektrik alandaki davranışını açıklar.</a:t>
            </a:r>
          </a:p>
          <a:p>
            <a:pPr marL="1260475" indent="-4763">
              <a:spcAft>
                <a:spcPts val="1200"/>
              </a:spcAft>
            </a:pPr>
            <a:r>
              <a:rPr lang="tr-TR" sz="2400" dirty="0" smtClean="0"/>
              <a:t>a</a:t>
            </a:r>
            <a:r>
              <a:rPr lang="tr-TR" sz="2400" dirty="0"/>
              <a:t>. Öğrencilerin yüklü parçacıkların elektrik alandaki davranışının </a:t>
            </a:r>
            <a:r>
              <a:rPr lang="tr-TR" sz="2400" dirty="0" smtClean="0"/>
              <a:t>teknolojideki kullanım </a:t>
            </a:r>
            <a:r>
              <a:rPr lang="tr-TR" sz="2400" dirty="0"/>
              <a:t>yerlerini araştırarak sunum yapmaları sağlanır.</a:t>
            </a:r>
          </a:p>
          <a:p>
            <a:pPr marL="1260475" indent="-4763"/>
            <a:r>
              <a:rPr lang="tr-TR" sz="2400" dirty="0" smtClean="0"/>
              <a:t>b</a:t>
            </a:r>
            <a:r>
              <a:rPr lang="tr-TR" sz="2400" dirty="0"/>
              <a:t>. Alana dik giren parçacıklara girilmez.</a:t>
            </a:r>
          </a:p>
        </p:txBody>
      </p:sp>
    </p:spTree>
    <p:extLst>
      <p:ext uri="{BB962C8B-B14F-4D97-AF65-F5344CB8AC3E}">
        <p14:creationId xmlns:p14="http://schemas.microsoft.com/office/powerpoint/2010/main" val="23940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2200193"/>
            <a:ext cx="1136862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1260475">
              <a:spcAft>
                <a:spcPts val="1200"/>
              </a:spcAft>
            </a:pPr>
            <a:r>
              <a:rPr lang="tr-TR" sz="2400" dirty="0" smtClean="0"/>
              <a:t>11.2.3.3. Sığa (kapasite) kavramını açıklar.</a:t>
            </a:r>
          </a:p>
          <a:p>
            <a:pPr marL="1255713" indent="-1588">
              <a:spcAft>
                <a:spcPts val="1200"/>
              </a:spcAft>
              <a:buAutoNum type="alphaLcPeriod"/>
            </a:pPr>
            <a:r>
              <a:rPr lang="tr-TR" sz="2400" dirty="0" smtClean="0"/>
              <a:t>Öğrencilerin elektrik yüklerinin nasıl depolanıp kullanılabileceğini tartışmaları ve elektrik enerjisi ile ilişkilendirmeleri sağlanır.</a:t>
            </a:r>
          </a:p>
          <a:p>
            <a:pPr marL="1260475" indent="-1260475">
              <a:spcAft>
                <a:spcPts val="1200"/>
              </a:spcAft>
            </a:pPr>
            <a:r>
              <a:rPr lang="tr-TR" sz="2400" dirty="0" smtClean="0"/>
              <a:t>11.2.3.4. Yüklü levhaların özelliklerinden faydalanarak sığacın (kondansatör) işlevini açıklar ve bir sığacın sığasının bağlı olduğu değişkenleri açıklar.</a:t>
            </a:r>
          </a:p>
          <a:p>
            <a:pPr marL="1260475" indent="-1260475">
              <a:spcAft>
                <a:spcPts val="1200"/>
              </a:spcAft>
            </a:pPr>
            <a:r>
              <a:rPr lang="tr-TR" sz="2400" dirty="0" smtClean="0"/>
              <a:t>11.2.3.5. Yüklenmiş bir sığaçta yük ile gerilim arasındaki ilişkiyi analiz eder.</a:t>
            </a:r>
          </a:p>
          <a:p>
            <a:pPr marL="1260475" indent="-1260475"/>
            <a:r>
              <a:rPr lang="tr-TR" sz="2400" dirty="0" smtClean="0"/>
              <a:t>11.2.3.6. Farklı şekillerdeki sığaçlara örnekler verir.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Geçen Hafta Neler </a:t>
            </a:r>
            <a:r>
              <a:rPr lang="tr-TR" b="1" dirty="0" smtClean="0">
                <a:solidFill>
                  <a:srgbClr val="C00000"/>
                </a:solidFill>
              </a:rPr>
              <a:t>Öğrendik?</a:t>
            </a:r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40" y="1141655"/>
            <a:ext cx="1677857" cy="1440160"/>
          </a:xfrm>
          <a:prstGeom prst="rect">
            <a:avLst/>
          </a:prstGeom>
        </p:spPr>
      </p:pic>
      <p:pic>
        <p:nvPicPr>
          <p:cNvPr id="11" name="Picture 2" descr="İ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38" y="1074677"/>
            <a:ext cx="1492270" cy="14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4" y="2582431"/>
            <a:ext cx="2613516" cy="1694429"/>
          </a:xfrm>
          <a:prstGeom prst="rect">
            <a:avLst/>
          </a:prstGeom>
        </p:spPr>
      </p:pic>
      <p:pic>
        <p:nvPicPr>
          <p:cNvPr id="13" name="Picture 2" descr="http://umdberg.pbworks.com/f/1353426873/EnChPEgraph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88" y="4372062"/>
            <a:ext cx="3377366" cy="22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mdberg.pbworks.com/f/1321292921/attractive%20potentia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57" y="1861735"/>
            <a:ext cx="2328482" cy="15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mdberg.pbworks.com/f/1321292922/repulsive%20potentia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677" y="282287"/>
            <a:ext cx="2328482" cy="15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3507" y="3371465"/>
            <a:ext cx="1921978" cy="1810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6145" y="5137902"/>
            <a:ext cx="2096703" cy="1636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9076" y="2643738"/>
            <a:ext cx="2492665" cy="21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Millikan Yağ Damlası Deneyi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71138" y="1833193"/>
            <a:ext cx="5620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Robert Millikan 1906-1913 yılları arasında yaptığı «Yağ Damlası» deneyleri ile bir elektronun yükünü hesaplamayı başardı. Bu konudaki çalışmaları ile 1923 yılında Nobel Fizik Ödülü’nü almaya hak kazandı.</a:t>
            </a:r>
            <a:endParaRPr lang="tr-TR" dirty="0"/>
          </a:p>
        </p:txBody>
      </p:sp>
      <p:pic>
        <p:nvPicPr>
          <p:cNvPr id="1026" name="Picture 2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06" y="1833193"/>
            <a:ext cx="1732934" cy="24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32470" y="4411183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(1868-1953) 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1195" t="37392" r="35298" b="30712"/>
          <a:stretch/>
        </p:blipFill>
        <p:spPr>
          <a:xfrm>
            <a:off x="8533137" y="3930751"/>
            <a:ext cx="3058512" cy="23332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Millikan Yağ Damlası </a:t>
            </a:r>
            <a:r>
              <a:rPr lang="tr-TR" b="1" dirty="0" smtClean="0">
                <a:solidFill>
                  <a:srgbClr val="C00000"/>
                </a:solidFill>
              </a:rPr>
              <a:t>Deneyi ve CRT</a:t>
            </a:r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3227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Millikan Yağ Damlası Deneyi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479" t="47737" r="51899" b="16487"/>
          <a:stretch/>
        </p:blipFill>
        <p:spPr>
          <a:xfrm>
            <a:off x="4051737" y="1420392"/>
            <a:ext cx="6731876" cy="3417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8316" y="5241218"/>
            <a:ext cx="707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Bugün öğreneceklerimiz ile bu deneyin temel mantığını anlayabileceğiz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Millikan Yağ Damlası </a:t>
            </a:r>
            <a:r>
              <a:rPr lang="tr-TR" b="1" dirty="0" smtClean="0">
                <a:solidFill>
                  <a:srgbClr val="C00000"/>
                </a:solidFill>
              </a:rPr>
              <a:t>Deneyi ve CRT</a:t>
            </a:r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1031" y="4442514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(Düzeneğin basitleştirilmiş </a:t>
            </a:r>
            <a:r>
              <a:rPr lang="tr-TR" i="1" dirty="0" smtClean="0"/>
              <a:t>hali)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944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0177" y="539916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CRT(Cathode </a:t>
            </a:r>
            <a:r>
              <a:rPr lang="tr-TR" sz="2800" b="1" dirty="0"/>
              <a:t>Ray Tube: Katot </a:t>
            </a:r>
            <a:r>
              <a:rPr lang="tr-TR" sz="2800" b="1" dirty="0" smtClean="0"/>
              <a:t>Işın Tüpü</a:t>
            </a:r>
            <a:endParaRPr lang="tr-T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Millikan Yağ Damlası </a:t>
            </a:r>
            <a:r>
              <a:rPr lang="tr-TR" b="1" dirty="0" smtClean="0">
                <a:solidFill>
                  <a:srgbClr val="C00000"/>
                </a:solidFill>
              </a:rPr>
              <a:t>Deneyi ve CRT</a:t>
            </a:r>
            <a:endParaRPr lang="tr-TR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77" y="1537606"/>
            <a:ext cx="4101160" cy="3182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8524" y="5113004"/>
            <a:ext cx="689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Tüplü televizyon, ultrason cihazı, osiloskop gibi cihazların ekranında ektanında görüntü nasıl oluşur?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688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Levhalar Arasındaki Elektrik Alan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4765" y="1824504"/>
            <a:ext cx="5335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Yüklerin oluşturduğu elektrik alanı hatırlayalım. </a:t>
            </a:r>
          </a:p>
          <a:p>
            <a:endParaRPr lang="tr-TR" dirty="0" smtClean="0"/>
          </a:p>
          <a:p>
            <a:r>
              <a:rPr lang="tr-TR" dirty="0" smtClean="0"/>
              <a:t>Elektrik alan çizgilerini kim çizmek ister?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005" y="3535746"/>
            <a:ext cx="3952875" cy="196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716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Levhalar Arasındaki Elektrik Alan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84765" y="1669547"/>
            <a:ext cx="5335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Yüklerin oluşturduğu elektrik alanı hatırlayalım. </a:t>
            </a:r>
          </a:p>
          <a:p>
            <a:endParaRPr lang="tr-TR" dirty="0" smtClean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5" b="14538"/>
          <a:stretch/>
        </p:blipFill>
        <p:spPr>
          <a:xfrm>
            <a:off x="4670893" y="2537567"/>
            <a:ext cx="6050484" cy="36874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5669" y="1141655"/>
            <a:ext cx="3145536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Geçen Hafta Neler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Öğrendik?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>
                <a:solidFill>
                  <a:schemeClr val="bg1">
                    <a:lumMod val="75000"/>
                  </a:schemeClr>
                </a:solidFill>
              </a:rPr>
              <a:t>Millikan Yağ Damlası 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Deneyi ve CRT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b="1" dirty="0">
                <a:solidFill>
                  <a:srgbClr val="C00000"/>
                </a:solidFill>
              </a:rPr>
              <a:t>Yüklü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C00000"/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Aktivite: Yüklü Levha Oluşturalım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CRT</a:t>
            </a:r>
            <a:endParaRPr lang="tr-TR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453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8303</TotalTime>
  <Words>2412</Words>
  <Application>Microsoft Office PowerPoint</Application>
  <PresentationFormat>Widescreen</PresentationFormat>
  <Paragraphs>457</Paragraphs>
  <Slides>37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Cambria Math</vt:lpstr>
      <vt:lpstr>Century Gothic</vt:lpstr>
      <vt:lpstr>Comic Sans MS</vt:lpstr>
      <vt:lpstr>Courier New</vt:lpstr>
      <vt:lpstr>Wingdings</vt:lpstr>
      <vt:lpstr>Vapor Trail</vt:lpstr>
      <vt:lpstr>Düzgün Elektrik Alan ve Sığa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Belkıs</cp:lastModifiedBy>
  <cp:revision>314</cp:revision>
  <dcterms:created xsi:type="dcterms:W3CDTF">2016-04-01T12:40:28Z</dcterms:created>
  <dcterms:modified xsi:type="dcterms:W3CDTF">2017-03-04T08:36:31Z</dcterms:modified>
</cp:coreProperties>
</file>