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3" r:id="rId1"/>
  </p:sldMasterIdLst>
  <p:notesMasterIdLst>
    <p:notesMasterId r:id="rId34"/>
  </p:notesMasterIdLst>
  <p:sldIdLst>
    <p:sldId id="256" r:id="rId2"/>
    <p:sldId id="356" r:id="rId3"/>
    <p:sldId id="268" r:id="rId4"/>
    <p:sldId id="269" r:id="rId5"/>
    <p:sldId id="336" r:id="rId6"/>
    <p:sldId id="357" r:id="rId7"/>
    <p:sldId id="271" r:id="rId8"/>
    <p:sldId id="333" r:id="rId9"/>
    <p:sldId id="334" r:id="rId10"/>
    <p:sldId id="335" r:id="rId11"/>
    <p:sldId id="353" r:id="rId12"/>
    <p:sldId id="331" r:id="rId13"/>
    <p:sldId id="344" r:id="rId14"/>
    <p:sldId id="354" r:id="rId15"/>
    <p:sldId id="330" r:id="rId16"/>
    <p:sldId id="358" r:id="rId17"/>
    <p:sldId id="332" r:id="rId18"/>
    <p:sldId id="337" r:id="rId19"/>
    <p:sldId id="340" r:id="rId20"/>
    <p:sldId id="359" r:id="rId21"/>
    <p:sldId id="339" r:id="rId22"/>
    <p:sldId id="341" r:id="rId23"/>
    <p:sldId id="342" r:id="rId24"/>
    <p:sldId id="345" r:id="rId25"/>
    <p:sldId id="346" r:id="rId26"/>
    <p:sldId id="347" r:id="rId27"/>
    <p:sldId id="348" r:id="rId28"/>
    <p:sldId id="360" r:id="rId29"/>
    <p:sldId id="361" r:id="rId30"/>
    <p:sldId id="279" r:id="rId31"/>
    <p:sldId id="355" r:id="rId32"/>
    <p:sldId id="328" r:id="rId3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22" autoAdjust="0"/>
    <p:restoredTop sz="81713" autoAdjust="0"/>
  </p:normalViewPr>
  <p:slideViewPr>
    <p:cSldViewPr snapToGrid="0">
      <p:cViewPr varScale="1">
        <p:scale>
          <a:sx n="75" d="100"/>
          <a:sy n="75" d="100"/>
        </p:scale>
        <p:origin x="79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2686DB-78C6-4BCA-A6DA-22CA1967EC71}" type="datetimeFigureOut">
              <a:rPr lang="tr-TR" smtClean="0"/>
              <a:pPr/>
              <a:t>25.2.2019</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965F1F-1A01-4468-863F-1524A63BAE32}" type="slidenum">
              <a:rPr lang="tr-TR" smtClean="0"/>
              <a:pPr/>
              <a:t>‹#›</a:t>
            </a:fld>
            <a:endParaRPr lang="tr-TR"/>
          </a:p>
        </p:txBody>
      </p:sp>
    </p:spTree>
    <p:extLst>
      <p:ext uri="{BB962C8B-B14F-4D97-AF65-F5344CB8AC3E}">
        <p14:creationId xmlns:p14="http://schemas.microsoft.com/office/powerpoint/2010/main" val="1197924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a:t>
            </a:fld>
            <a:endParaRPr lang="tr-TR"/>
          </a:p>
        </p:txBody>
      </p:sp>
    </p:spTree>
    <p:extLst>
      <p:ext uri="{BB962C8B-B14F-4D97-AF65-F5344CB8AC3E}">
        <p14:creationId xmlns:p14="http://schemas.microsoft.com/office/powerpoint/2010/main" val="20334920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smtClean="0"/>
          </a:p>
          <a:p>
            <a:r>
              <a:rPr lang="tr-TR" dirty="0" smtClean="0"/>
              <a:t>https://fizikdersi.gen.tr/faraday-kafesi-iletkenlerde-yalitkanlarda-yuk-dagilimi/</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13</a:t>
            </a:fld>
            <a:endParaRPr lang="tr-TR"/>
          </a:p>
        </p:txBody>
      </p:sp>
    </p:spTree>
    <p:extLst>
      <p:ext uri="{BB962C8B-B14F-4D97-AF65-F5344CB8AC3E}">
        <p14:creationId xmlns:p14="http://schemas.microsoft.com/office/powerpoint/2010/main" val="28803339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14</a:t>
            </a:fld>
            <a:endParaRPr lang="tr-TR"/>
          </a:p>
        </p:txBody>
      </p:sp>
    </p:spTree>
    <p:extLst>
      <p:ext uri="{BB962C8B-B14F-4D97-AF65-F5344CB8AC3E}">
        <p14:creationId xmlns:p14="http://schemas.microsoft.com/office/powerpoint/2010/main" val="1375512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16</a:t>
            </a:fld>
            <a:endParaRPr lang="tr-TR"/>
          </a:p>
        </p:txBody>
      </p:sp>
    </p:spTree>
    <p:extLst>
      <p:ext uri="{BB962C8B-B14F-4D97-AF65-F5344CB8AC3E}">
        <p14:creationId xmlns:p14="http://schemas.microsoft.com/office/powerpoint/2010/main" val="15084242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17</a:t>
            </a:fld>
            <a:endParaRPr lang="tr-TR"/>
          </a:p>
        </p:txBody>
      </p:sp>
    </p:spTree>
    <p:extLst>
      <p:ext uri="{BB962C8B-B14F-4D97-AF65-F5344CB8AC3E}">
        <p14:creationId xmlns:p14="http://schemas.microsoft.com/office/powerpoint/2010/main" val="11694351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18</a:t>
            </a:fld>
            <a:endParaRPr lang="tr-TR"/>
          </a:p>
        </p:txBody>
      </p:sp>
    </p:spTree>
    <p:extLst>
      <p:ext uri="{BB962C8B-B14F-4D97-AF65-F5344CB8AC3E}">
        <p14:creationId xmlns:p14="http://schemas.microsoft.com/office/powerpoint/2010/main" val="38138824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19</a:t>
            </a:fld>
            <a:endParaRPr lang="tr-TR"/>
          </a:p>
        </p:txBody>
      </p:sp>
    </p:spTree>
    <p:extLst>
      <p:ext uri="{BB962C8B-B14F-4D97-AF65-F5344CB8AC3E}">
        <p14:creationId xmlns:p14="http://schemas.microsoft.com/office/powerpoint/2010/main" val="2655008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20</a:t>
            </a:fld>
            <a:endParaRPr lang="tr-TR"/>
          </a:p>
        </p:txBody>
      </p:sp>
    </p:spTree>
    <p:extLst>
      <p:ext uri="{BB962C8B-B14F-4D97-AF65-F5344CB8AC3E}">
        <p14:creationId xmlns:p14="http://schemas.microsoft.com/office/powerpoint/2010/main" val="10911404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21</a:t>
            </a:fld>
            <a:endParaRPr lang="tr-TR"/>
          </a:p>
        </p:txBody>
      </p:sp>
    </p:spTree>
    <p:extLst>
      <p:ext uri="{BB962C8B-B14F-4D97-AF65-F5344CB8AC3E}">
        <p14:creationId xmlns:p14="http://schemas.microsoft.com/office/powerpoint/2010/main" val="5852383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23</a:t>
            </a:fld>
            <a:endParaRPr lang="tr-TR"/>
          </a:p>
        </p:txBody>
      </p:sp>
    </p:spTree>
    <p:extLst>
      <p:ext uri="{BB962C8B-B14F-4D97-AF65-F5344CB8AC3E}">
        <p14:creationId xmlns:p14="http://schemas.microsoft.com/office/powerpoint/2010/main" val="19525328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25</a:t>
            </a:fld>
            <a:endParaRPr lang="tr-TR"/>
          </a:p>
        </p:txBody>
      </p:sp>
    </p:spTree>
    <p:extLst>
      <p:ext uri="{BB962C8B-B14F-4D97-AF65-F5344CB8AC3E}">
        <p14:creationId xmlns:p14="http://schemas.microsoft.com/office/powerpoint/2010/main" val="1508620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https://www.youtube.com/watch?v=zowqVE29_Gs</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5</a:t>
            </a:fld>
            <a:endParaRPr lang="tr-TR"/>
          </a:p>
        </p:txBody>
      </p:sp>
    </p:spTree>
    <p:extLst>
      <p:ext uri="{BB962C8B-B14F-4D97-AF65-F5344CB8AC3E}">
        <p14:creationId xmlns:p14="http://schemas.microsoft.com/office/powerpoint/2010/main" val="32956877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Soru da eksik bilgi var, +q-q yukleri arasında ki uzaklıklar d. </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26</a:t>
            </a:fld>
            <a:endParaRPr lang="tr-TR"/>
          </a:p>
        </p:txBody>
      </p:sp>
    </p:spTree>
    <p:extLst>
      <p:ext uri="{BB962C8B-B14F-4D97-AF65-F5344CB8AC3E}">
        <p14:creationId xmlns:p14="http://schemas.microsoft.com/office/powerpoint/2010/main" val="519725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27</a:t>
            </a:fld>
            <a:endParaRPr lang="tr-TR"/>
          </a:p>
        </p:txBody>
      </p:sp>
    </p:spTree>
    <p:extLst>
      <p:ext uri="{BB962C8B-B14F-4D97-AF65-F5344CB8AC3E}">
        <p14:creationId xmlns:p14="http://schemas.microsoft.com/office/powerpoint/2010/main" val="18139534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28</a:t>
            </a:fld>
            <a:endParaRPr lang="tr-TR"/>
          </a:p>
        </p:txBody>
      </p:sp>
    </p:spTree>
    <p:extLst>
      <p:ext uri="{BB962C8B-B14F-4D97-AF65-F5344CB8AC3E}">
        <p14:creationId xmlns:p14="http://schemas.microsoft.com/office/powerpoint/2010/main" val="892701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29</a:t>
            </a:fld>
            <a:endParaRPr lang="tr-TR"/>
          </a:p>
        </p:txBody>
      </p:sp>
    </p:spTree>
    <p:extLst>
      <p:ext uri="{BB962C8B-B14F-4D97-AF65-F5344CB8AC3E}">
        <p14:creationId xmlns:p14="http://schemas.microsoft.com/office/powerpoint/2010/main" val="2923795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Bu slaytta yer alan bilgiler,</a:t>
            </a:r>
            <a:r>
              <a:rPr lang="tr-TR" baseline="0" dirty="0" smtClean="0"/>
              <a:t> </a:t>
            </a:r>
            <a:r>
              <a:rPr lang="tr-TR" dirty="0" smtClean="0"/>
              <a:t>10. Sınıf içeriğidir. </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6</a:t>
            </a:fld>
            <a:endParaRPr lang="tr-TR"/>
          </a:p>
        </p:txBody>
      </p:sp>
    </p:spTree>
    <p:extLst>
      <p:ext uri="{BB962C8B-B14F-4D97-AF65-F5344CB8AC3E}">
        <p14:creationId xmlns:p14="http://schemas.microsoft.com/office/powerpoint/2010/main" val="3287679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Resim göstermeden önce öğrencilerin</a:t>
            </a:r>
            <a:r>
              <a:rPr lang="tr-TR" baseline="0" dirty="0" smtClean="0"/>
              <a:t> çizmelerini isteyelim</a:t>
            </a:r>
            <a:r>
              <a:rPr lang="tr-TR" baseline="0" dirty="0" smtClean="0"/>
              <a:t>.</a:t>
            </a:r>
          </a:p>
          <a:p>
            <a:endParaRPr lang="tr-TR" baseline="0" dirty="0" smtClean="0"/>
          </a:p>
          <a:p>
            <a:r>
              <a:rPr lang="tr-TR" baseline="0" dirty="0" smtClean="0"/>
              <a:t>Görselde hata var. İki yük arasındaki çizgi olmamalı.</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7</a:t>
            </a:fld>
            <a:endParaRPr lang="tr-TR"/>
          </a:p>
        </p:txBody>
      </p:sp>
    </p:spTree>
    <p:extLst>
      <p:ext uri="{BB962C8B-B14F-4D97-AF65-F5344CB8AC3E}">
        <p14:creationId xmlns:p14="http://schemas.microsoft.com/office/powerpoint/2010/main" val="1592577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Resim göstermeden önce öğrencilerin</a:t>
            </a:r>
            <a:r>
              <a:rPr lang="tr-TR" baseline="0" dirty="0" smtClean="0"/>
              <a:t> çizmelerini isteyelim.</a:t>
            </a:r>
            <a:endParaRPr lang="tr-TR" dirty="0" smtClean="0"/>
          </a:p>
          <a:p>
            <a:endParaRPr lang="tr-T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baseline="0" dirty="0" smtClean="0"/>
              <a:t>Görselde hata var. İki yük arasındaki çizgi olmamalı.</a:t>
            </a:r>
            <a:endParaRPr lang="tr-TR" dirty="0" smtClean="0"/>
          </a:p>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8</a:t>
            </a:fld>
            <a:endParaRPr lang="tr-TR"/>
          </a:p>
        </p:txBody>
      </p:sp>
    </p:spTree>
    <p:extLst>
      <p:ext uri="{BB962C8B-B14F-4D97-AF65-F5344CB8AC3E}">
        <p14:creationId xmlns:p14="http://schemas.microsoft.com/office/powerpoint/2010/main" val="5563740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Resim göstermeden önce öğrencilerin</a:t>
            </a:r>
            <a:r>
              <a:rPr lang="tr-TR" baseline="0" dirty="0" smtClean="0"/>
              <a:t> çizmelerini isteyelim.</a:t>
            </a:r>
            <a:endParaRPr lang="tr-TR" dirty="0" smtClean="0"/>
          </a:p>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9</a:t>
            </a:fld>
            <a:endParaRPr lang="tr-TR"/>
          </a:p>
        </p:txBody>
      </p:sp>
    </p:spTree>
    <p:extLst>
      <p:ext uri="{BB962C8B-B14F-4D97-AF65-F5344CB8AC3E}">
        <p14:creationId xmlns:p14="http://schemas.microsoft.com/office/powerpoint/2010/main" val="1488661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smtClean="0"/>
              <a:t>Yük fazla olursa elektrik alan çizgilerine ne olur?</a:t>
            </a:r>
          </a:p>
          <a:p>
            <a:r>
              <a:rPr lang="tr-TR" noProof="0" dirty="0" smtClean="0"/>
              <a:t>Cisim içerisinde elektrik alan</a:t>
            </a:r>
            <a:r>
              <a:rPr lang="tr-TR" baseline="0" noProof="0" dirty="0" smtClean="0"/>
              <a:t> olur mu?</a:t>
            </a:r>
          </a:p>
          <a:p>
            <a:r>
              <a:rPr lang="tr-TR" baseline="0" noProof="0" dirty="0" smtClean="0"/>
              <a:t>Elektrik alan çizgileri birbirini keser mi?</a:t>
            </a:r>
          </a:p>
          <a:p>
            <a:r>
              <a:rPr lang="tr-TR" baseline="0" noProof="0" dirty="0" smtClean="0"/>
              <a:t>Elektrik alan çizgilerinin başı ve sonu nerede?</a:t>
            </a:r>
          </a:p>
          <a:p>
            <a:endParaRPr lang="tr-TR" dirty="0" smtClean="0"/>
          </a:p>
          <a:p>
            <a:r>
              <a:rPr lang="tr-TR" dirty="0" smtClean="0"/>
              <a:t>https://phet.colorado.edu/sims/html/charges-and-fields/latest/charges-and-fields_en.html</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10</a:t>
            </a:fld>
            <a:endParaRPr lang="tr-TR"/>
          </a:p>
        </p:txBody>
      </p:sp>
    </p:spTree>
    <p:extLst>
      <p:ext uri="{BB962C8B-B14F-4D97-AF65-F5344CB8AC3E}">
        <p14:creationId xmlns:p14="http://schemas.microsoft.com/office/powerpoint/2010/main" val="28543891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11</a:t>
            </a:fld>
            <a:endParaRPr lang="tr-TR"/>
          </a:p>
        </p:txBody>
      </p:sp>
    </p:spTree>
    <p:extLst>
      <p:ext uri="{BB962C8B-B14F-4D97-AF65-F5344CB8AC3E}">
        <p14:creationId xmlns:p14="http://schemas.microsoft.com/office/powerpoint/2010/main" val="20354015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https://www.youtube.com/watch?v=pjw5gbkRTaY</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12</a:t>
            </a:fld>
            <a:endParaRPr lang="tr-TR"/>
          </a:p>
        </p:txBody>
      </p:sp>
    </p:spTree>
    <p:extLst>
      <p:ext uri="{BB962C8B-B14F-4D97-AF65-F5344CB8AC3E}">
        <p14:creationId xmlns:p14="http://schemas.microsoft.com/office/powerpoint/2010/main" val="2342592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spc="3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p>
            <a:fld id="{07EB9FAA-32F8-4992-8778-90ADB1E390F8}" type="datetimeFigureOut">
              <a:rPr lang="tr-TR" smtClean="0"/>
              <a:pPr/>
              <a:t>25.2.2019</a:t>
            </a:fld>
            <a:endParaRPr lang="tr-TR"/>
          </a:p>
        </p:txBody>
      </p:sp>
      <p:sp>
        <p:nvSpPr>
          <p:cNvPr id="9" name="Footer Placeholder 8"/>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A8D18B22-9176-466C-BA83-6E4F6514F2E1}" type="slidenum">
              <a:rPr lang="tr-TR" smtClean="0"/>
              <a:pPr/>
              <a:t>‹#›</a:t>
            </a:fld>
            <a:endParaRPr lang="tr-TR"/>
          </a:p>
        </p:txBody>
      </p:sp>
      <p:sp>
        <p:nvSpPr>
          <p:cNvPr id="11" name="Rectangle 10"/>
          <p:cNvSpPr/>
          <p:nvPr/>
        </p:nvSpPr>
        <p:spPr>
          <a:xfrm>
            <a:off x="11292840" y="0"/>
            <a:ext cx="91440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0653040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EB9FAA-32F8-4992-8778-90ADB1E390F8}" type="datetimeFigureOut">
              <a:rPr lang="tr-TR" smtClean="0"/>
              <a:pPr/>
              <a:t>25.2.2019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87866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EB9FAA-32F8-4992-8778-90ADB1E390F8}" type="datetimeFigureOut">
              <a:rPr lang="tr-TR" smtClean="0"/>
              <a:pPr/>
              <a:t>25.2.2019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5818776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EB9FAA-32F8-4992-8778-90ADB1E390F8}" type="datetimeFigureOut">
              <a:rPr lang="tr-TR" smtClean="0"/>
              <a:pPr/>
              <a:t>25.2.2019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2788777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smtClean="0"/>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spc="30" baseline="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7EB9FAA-32F8-4992-8778-90ADB1E390F8}" type="datetimeFigureOut">
              <a:rPr lang="tr-TR" smtClean="0"/>
              <a:pPr/>
              <a:t>25.2.2019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D18B22-9176-466C-BA83-6E4F6514F2E1}" type="slidenum">
              <a:rPr lang="tr-TR" smtClean="0"/>
              <a:pPr/>
              <a:t>‹#›</a:t>
            </a:fld>
            <a:endParaRPr lang="tr-TR"/>
          </a:p>
        </p:txBody>
      </p:sp>
      <p:sp>
        <p:nvSpPr>
          <p:cNvPr id="8" name="Rectangle 7"/>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25375386"/>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7EB9FAA-32F8-4992-8778-90ADB1E390F8}" type="datetimeFigureOut">
              <a:rPr lang="tr-TR" smtClean="0"/>
              <a:pPr/>
              <a:t>25.2.2019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3920955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61872" y="1721606"/>
            <a:ext cx="4480560" cy="731520"/>
          </a:xfrm>
        </p:spPr>
        <p:txBody>
          <a:bodyPr anchor="b">
            <a:normAutofit/>
          </a:bodyPr>
          <a:lstStyle>
            <a:lvl1pPr marL="0" indent="0">
              <a:spcBef>
                <a:spcPts val="0"/>
              </a:spcBef>
              <a:buNone/>
              <a:defRPr sz="2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3"/>
          </p:nvPr>
        </p:nvSpPr>
        <p:spPr>
          <a:xfrm>
            <a:off x="6126480" y="1721606"/>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smtClean="0"/>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7EB9FAA-32F8-4992-8778-90ADB1E390F8}" type="datetimeFigureOut">
              <a:rPr lang="tr-TR" smtClean="0"/>
              <a:pPr/>
              <a:t>25.2.2019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1709790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7EB9FAA-32F8-4992-8778-90ADB1E390F8}" type="datetimeFigureOut">
              <a:rPr lang="tr-TR" smtClean="0"/>
              <a:pPr/>
              <a:t>25.2.2019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416027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EB9FAA-32F8-4992-8778-90ADB1E390F8}" type="datetimeFigureOut">
              <a:rPr lang="tr-TR" smtClean="0"/>
              <a:pPr/>
              <a:t>25.2.2019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2049509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1" baseline="0"/>
            </a:lvl1pPr>
          </a:lstStyle>
          <a:p>
            <a:r>
              <a:rPr lang="en-US" smtClean="0"/>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EB9FAA-32F8-4992-8778-90ADB1E390F8}" type="datetimeFigureOut">
              <a:rPr lang="tr-TR" smtClean="0"/>
              <a:pPr/>
              <a:t>25.2.2019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3890082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1">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400">
                <a:solidFill>
                  <a:schemeClr val="accent1">
                    <a:lumMod val="20000"/>
                    <a:lumOff val="8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EB9FAA-32F8-4992-8778-90ADB1E390F8}" type="datetimeFigureOut">
              <a:rPr lang="tr-TR" smtClean="0"/>
              <a:pPr/>
              <a:t>25.2.2019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611531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262393"/>
            <a:ext cx="9692640" cy="1428929"/>
          </a:xfrm>
          <a:prstGeom prst="rect">
            <a:avLst/>
          </a:prstGeom>
        </p:spPr>
        <p:txBody>
          <a:bodyPr vert="horz" lIns="91440" tIns="27432"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100" b="0">
                <a:solidFill>
                  <a:schemeClr val="tx2">
                    <a:lumMod val="40000"/>
                    <a:lumOff val="60000"/>
                  </a:schemeClr>
                </a:solidFill>
              </a:defRPr>
            </a:lvl1pPr>
          </a:lstStyle>
          <a:p>
            <a:fld id="{07EB9FAA-32F8-4992-8778-90ADB1E390F8}" type="datetimeFigureOut">
              <a:rPr lang="tr-TR" smtClean="0"/>
              <a:pPr/>
              <a:t>25.2.2019</a:t>
            </a:fld>
            <a:endParaRPr lang="tr-TR"/>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100">
                <a:solidFill>
                  <a:schemeClr val="tx2">
                    <a:lumMod val="40000"/>
                    <a:lumOff val="60000"/>
                  </a:schemeClr>
                </a:solidFill>
              </a:defRPr>
            </a:lvl1pPr>
          </a:lstStyle>
          <a:p>
            <a:endParaRPr lang="tr-TR"/>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latin typeface="+mj-lt"/>
              </a:defRPr>
            </a:lvl1pPr>
          </a:lstStyle>
          <a:p>
            <a:fld id="{A8D18B22-9176-466C-BA83-6E4F6514F2E1}" type="slidenum">
              <a:rPr lang="tr-TR" smtClean="0"/>
              <a:pPr/>
              <a:t>‹#›</a:t>
            </a:fld>
            <a:endParaRPr lang="tr-TR"/>
          </a:p>
        </p:txBody>
      </p:sp>
    </p:spTree>
    <p:extLst>
      <p:ext uri="{BB962C8B-B14F-4D97-AF65-F5344CB8AC3E}">
        <p14:creationId xmlns:p14="http://schemas.microsoft.com/office/powerpoint/2010/main" val="4170069055"/>
      </p:ext>
    </p:extLst>
  </p:cSld>
  <p:clrMap bg1="lt1" tx1="dk1" bg2="lt2" tx2="dk2" accent1="accent1" accent2="accent2" accent3="accent3" accent4="accent4" accent5="accent5" accent6="accent6" hlink="hlink" folHlink="folHlink"/>
  <p:sldLayoutIdLst>
    <p:sldLayoutId id="2147484024" r:id="rId1"/>
    <p:sldLayoutId id="2147484025" r:id="rId2"/>
    <p:sldLayoutId id="2147484026" r:id="rId3"/>
    <p:sldLayoutId id="2147484027" r:id="rId4"/>
    <p:sldLayoutId id="2147484028" r:id="rId5"/>
    <p:sldLayoutId id="2147484029" r:id="rId6"/>
    <p:sldLayoutId id="2147484030" r:id="rId7"/>
    <p:sldLayoutId id="2147484031" r:id="rId8"/>
    <p:sldLayoutId id="2147484032" r:id="rId9"/>
    <p:sldLayoutId id="2147484033" r:id="rId10"/>
    <p:sldLayoutId id="2147484034" r:id="rId11"/>
  </p:sldLayoutIdLst>
  <p:txStyles>
    <p:title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jpg"/><Relationship Id="rId9" Type="http://schemas.openxmlformats.org/officeDocument/2006/relationships/image" Target="../media/image6.emf"/></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8.emf"/><Relationship Id="rId7" Type="http://schemas.openxmlformats.org/officeDocument/2006/relationships/image" Target="../media/image17.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0.jpg"/><Relationship Id="rId4" Type="http://schemas.openxmlformats.org/officeDocument/2006/relationships/image" Target="../media/image9.emf"/><Relationship Id="rId9" Type="http://schemas.openxmlformats.org/officeDocument/2006/relationships/image" Target="../media/image33.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1077238"/>
            <a:ext cx="9418320" cy="3723362"/>
          </a:xfrm>
        </p:spPr>
        <p:txBody>
          <a:bodyPr>
            <a:normAutofit fontScale="90000"/>
          </a:bodyPr>
          <a:lstStyle/>
          <a:p>
            <a:r>
              <a:rPr lang="tr-TR" sz="6000" b="1" dirty="0" smtClean="0"/>
              <a:t/>
            </a:r>
            <a:br>
              <a:rPr lang="tr-TR" sz="6000" b="1" dirty="0" smtClean="0"/>
            </a:br>
            <a:r>
              <a:rPr lang="tr-TR" sz="6000" b="1" dirty="0"/>
              <a:t/>
            </a:r>
            <a:br>
              <a:rPr lang="tr-TR" sz="6000" b="1" dirty="0"/>
            </a:br>
            <a:r>
              <a:rPr lang="tr-TR" sz="6000" b="1" dirty="0" smtClean="0"/>
              <a:t/>
            </a:r>
            <a:br>
              <a:rPr lang="tr-TR" sz="6000" b="1" dirty="0" smtClean="0"/>
            </a:br>
            <a:r>
              <a:rPr lang="tr-TR" sz="6000" b="1" dirty="0"/>
              <a:t/>
            </a:r>
            <a:br>
              <a:rPr lang="tr-TR" sz="6000" b="1" dirty="0"/>
            </a:br>
            <a:r>
              <a:rPr lang="tr-TR" sz="6000" b="1" dirty="0" smtClean="0"/>
              <a:t/>
            </a:r>
            <a:br>
              <a:rPr lang="tr-TR" sz="6000" b="1" dirty="0" smtClean="0"/>
            </a:br>
            <a:r>
              <a:rPr lang="tr-TR" sz="6000" b="1" dirty="0" smtClean="0"/>
              <a:t/>
            </a:r>
            <a:br>
              <a:rPr lang="tr-TR" sz="6000" b="1" dirty="0" smtClean="0"/>
            </a:br>
            <a:r>
              <a:rPr lang="tr-TR" sz="6000" b="1" dirty="0"/>
              <a:t/>
            </a:r>
            <a:br>
              <a:rPr lang="tr-TR" sz="6000" b="1" dirty="0"/>
            </a:br>
            <a:r>
              <a:rPr lang="tr-TR" sz="6000" b="1" dirty="0" smtClean="0"/>
              <a:t>Elektrik Alan</a:t>
            </a:r>
            <a:br>
              <a:rPr lang="tr-TR" sz="6000" b="1" dirty="0" smtClean="0"/>
            </a:br>
            <a:r>
              <a:rPr lang="tr-TR" dirty="0"/>
              <a:t/>
            </a:r>
            <a:br>
              <a:rPr lang="tr-TR" dirty="0"/>
            </a:br>
            <a:endParaRPr lang="tr-TR" dirty="0"/>
          </a:p>
        </p:txBody>
      </p:sp>
      <p:sp>
        <p:nvSpPr>
          <p:cNvPr id="3" name="Subtitle 2"/>
          <p:cNvSpPr>
            <a:spLocks noGrp="1"/>
          </p:cNvSpPr>
          <p:nvPr>
            <p:ph type="subTitle" idx="1"/>
          </p:nvPr>
        </p:nvSpPr>
        <p:spPr>
          <a:xfrm>
            <a:off x="6889242" y="6352540"/>
            <a:ext cx="4354548" cy="505460"/>
          </a:xfrm>
        </p:spPr>
        <p:txBody>
          <a:bodyPr>
            <a:normAutofit/>
          </a:bodyPr>
          <a:lstStyle/>
          <a:p>
            <a:pPr algn="r"/>
            <a:r>
              <a:rPr lang="tr-TR" dirty="0" smtClean="0"/>
              <a:t>Arş. Gör. Dilber Demirtaş</a:t>
            </a:r>
          </a:p>
        </p:txBody>
      </p:sp>
    </p:spTree>
    <p:extLst>
      <p:ext uri="{BB962C8B-B14F-4D97-AF65-F5344CB8AC3E}">
        <p14:creationId xmlns:p14="http://schemas.microsoft.com/office/powerpoint/2010/main" val="23515742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937260"/>
          </a:xfrm>
        </p:spPr>
        <p:txBody>
          <a:bodyPr/>
          <a:lstStyle/>
          <a:p>
            <a:r>
              <a:rPr lang="tr-TR" dirty="0" smtClean="0"/>
              <a:t>Kendimizi Deneyelim?</a:t>
            </a:r>
            <a:endParaRPr lang="tr-TR"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080655"/>
            <a:ext cx="5986261" cy="3523342"/>
          </a:xfrm>
          <a:prstGeom prst="rect">
            <a:avLst/>
          </a:prstGeom>
        </p:spPr>
      </p:pic>
      <p:sp>
        <p:nvSpPr>
          <p:cNvPr id="3" name="TextBox 2"/>
          <p:cNvSpPr txBox="1"/>
          <p:nvPr/>
        </p:nvSpPr>
        <p:spPr>
          <a:xfrm>
            <a:off x="0" y="4666343"/>
            <a:ext cx="7115695" cy="2036618"/>
          </a:xfrm>
          <a:prstGeom prst="rect">
            <a:avLst/>
          </a:prstGeom>
          <a:solidFill>
            <a:schemeClr val="bg1"/>
          </a:solidFill>
          <a:ln w="28575">
            <a:noFill/>
          </a:ln>
        </p:spPr>
        <p:txBody>
          <a:bodyPr vert="horz" wrap="square" lIns="91440" tIns="45720" rIns="91440" bIns="45720" rtlCol="0">
            <a:normAutofit fontScale="85000" lnSpcReduction="20000"/>
          </a:bodyPr>
          <a:lstStyle/>
          <a:p>
            <a:pPr marL="457200" indent="-457200">
              <a:buFont typeface="Arial" panose="020B0604020202020204" pitchFamily="34" charset="0"/>
              <a:buChar char="•"/>
            </a:pPr>
            <a:r>
              <a:rPr lang="tr-TR" sz="2800" dirty="0"/>
              <a:t>Yük fazla olursa </a:t>
            </a:r>
            <a:r>
              <a:rPr lang="tr-TR" sz="2800" dirty="0" smtClean="0"/>
              <a:t>elektrik </a:t>
            </a:r>
            <a:r>
              <a:rPr lang="tr-TR" sz="2800" dirty="0"/>
              <a:t>alan çizgilerine ne olur?</a:t>
            </a:r>
          </a:p>
          <a:p>
            <a:pPr marL="457200" indent="-457200">
              <a:buFont typeface="Arial" panose="020B0604020202020204" pitchFamily="34" charset="0"/>
              <a:buChar char="•"/>
            </a:pPr>
            <a:r>
              <a:rPr lang="tr-TR" sz="2800" dirty="0"/>
              <a:t>Cisim içerisinde </a:t>
            </a:r>
            <a:r>
              <a:rPr lang="tr-TR" sz="2800" dirty="0" smtClean="0"/>
              <a:t>elektrik </a:t>
            </a:r>
            <a:r>
              <a:rPr lang="tr-TR" sz="2800" dirty="0"/>
              <a:t>alan olur mu?</a:t>
            </a:r>
          </a:p>
          <a:p>
            <a:pPr marL="457200" indent="-457200">
              <a:buFont typeface="Arial" panose="020B0604020202020204" pitchFamily="34" charset="0"/>
              <a:buChar char="•"/>
            </a:pPr>
            <a:r>
              <a:rPr lang="tr-TR" sz="2800" dirty="0" smtClean="0"/>
              <a:t>Elektrik </a:t>
            </a:r>
            <a:r>
              <a:rPr lang="tr-TR" sz="2800" dirty="0"/>
              <a:t>alan çizgileri birbirini keser mi?</a:t>
            </a:r>
          </a:p>
          <a:p>
            <a:pPr marL="457200" indent="-457200">
              <a:buFont typeface="Arial" panose="020B0604020202020204" pitchFamily="34" charset="0"/>
              <a:buChar char="•"/>
            </a:pPr>
            <a:r>
              <a:rPr lang="tr-TR" sz="2800" dirty="0" smtClean="0"/>
              <a:t>Elektrik </a:t>
            </a:r>
            <a:r>
              <a:rPr lang="tr-TR" sz="2800" dirty="0"/>
              <a:t>alan çizgilerinin başı ve sonu nerede?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5"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endParaRPr lang="tr-TR" sz="1800" dirty="0" smtClean="0">
              <a:solidFill>
                <a:schemeClr val="tx1"/>
              </a:solidFill>
            </a:endParaRPr>
          </a:p>
          <a:p>
            <a:r>
              <a:rPr lang="tr-TR" sz="1800" dirty="0" smtClean="0">
                <a:solidFill>
                  <a:schemeClr val="bg1">
                    <a:lumMod val="75000"/>
                  </a:schemeClr>
                </a:solidFill>
              </a:rPr>
              <a:t>Yıldırım düşen araba</a:t>
            </a:r>
          </a:p>
          <a:p>
            <a:r>
              <a:rPr lang="tr-TR" sz="1800" dirty="0">
                <a:solidFill>
                  <a:schemeClr val="tx2">
                    <a:lumMod val="40000"/>
                    <a:lumOff val="60000"/>
                  </a:schemeClr>
                </a:solidFill>
              </a:rPr>
              <a:t>Hatırlayalım:</a:t>
            </a:r>
          </a:p>
          <a:p>
            <a:pPr lvl="1"/>
            <a:r>
              <a:rPr lang="tr-TR" sz="1600" dirty="0" smtClean="0">
                <a:solidFill>
                  <a:schemeClr val="tx2">
                    <a:lumMod val="40000"/>
                    <a:lumOff val="60000"/>
                  </a:schemeClr>
                </a:solidFill>
              </a:rPr>
              <a:t>Elektrik alanı</a:t>
            </a:r>
            <a:endParaRPr lang="tr-TR" dirty="0">
              <a:solidFill>
                <a:schemeClr val="tx2">
                  <a:lumMod val="40000"/>
                  <a:lumOff val="60000"/>
                </a:schemeClr>
              </a:solidFill>
            </a:endParaRPr>
          </a:p>
          <a:p>
            <a:r>
              <a:rPr lang="tr-TR" sz="1800" dirty="0" smtClean="0">
                <a:solidFill>
                  <a:schemeClr val="accent1">
                    <a:lumMod val="75000"/>
                  </a:schemeClr>
                </a:solidFill>
              </a:rPr>
              <a:t>Elektrik alan çizgileri</a:t>
            </a:r>
          </a:p>
          <a:p>
            <a:r>
              <a:rPr lang="tr-TR" sz="1800" dirty="0" smtClean="0">
                <a:solidFill>
                  <a:schemeClr val="tx1"/>
                </a:solidFill>
              </a:rPr>
              <a:t>Hatırlayalım:</a:t>
            </a:r>
          </a:p>
          <a:p>
            <a:pPr lvl="1"/>
            <a:r>
              <a:rPr lang="tr-TR" sz="1600" dirty="0" smtClean="0">
                <a:solidFill>
                  <a:schemeClr val="tx1"/>
                </a:solidFill>
              </a:rPr>
              <a:t>Yıldırım Oluşumu</a:t>
            </a:r>
          </a:p>
          <a:p>
            <a:pPr lvl="1"/>
            <a:r>
              <a:rPr lang="tr-TR" sz="1600" dirty="0" smtClean="0">
                <a:solidFill>
                  <a:schemeClr val="tx1"/>
                </a:solidFill>
              </a:rPr>
              <a:t>Faraday Kafesi</a:t>
            </a:r>
          </a:p>
          <a:p>
            <a:pPr lvl="1"/>
            <a:r>
              <a:rPr lang="tr-TR" sz="1600" dirty="0" smtClean="0">
                <a:solidFill>
                  <a:schemeClr val="tx1"/>
                </a:solidFill>
              </a:rPr>
              <a:t>Elektromanyetik Kalkanlanma</a:t>
            </a:r>
          </a:p>
          <a:p>
            <a:r>
              <a:rPr lang="tr-TR" sz="1800" dirty="0" smtClean="0">
                <a:solidFill>
                  <a:schemeClr val="tx1"/>
                </a:solidFill>
              </a:rPr>
              <a:t>Sınav soruları</a:t>
            </a:r>
          </a:p>
          <a:p>
            <a:r>
              <a:rPr lang="tr-TR" sz="1800" dirty="0" smtClean="0">
                <a:solidFill>
                  <a:schemeClr val="tx1"/>
                </a:solidFill>
              </a:rPr>
              <a:t>Özet</a:t>
            </a:r>
          </a:p>
          <a:p>
            <a:endParaRPr lang="tr-TR" sz="1600" dirty="0" smtClean="0"/>
          </a:p>
          <a:p>
            <a:endParaRPr lang="tr-TR" sz="1600" dirty="0"/>
          </a:p>
        </p:txBody>
      </p:sp>
    </p:spTree>
    <p:extLst>
      <p:ext uri="{BB962C8B-B14F-4D97-AF65-F5344CB8AC3E}">
        <p14:creationId xmlns:p14="http://schemas.microsoft.com/office/powerpoint/2010/main" val="220806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9638"/>
            <a:ext cx="9692640" cy="967890"/>
          </a:xfrm>
        </p:spPr>
        <p:txBody>
          <a:bodyPr>
            <a:normAutofit fontScale="90000"/>
          </a:bodyPr>
          <a:lstStyle/>
          <a:p>
            <a:r>
              <a:rPr lang="tr-TR" dirty="0" smtClean="0"/>
              <a:t>Hatırlayalım: </a:t>
            </a:r>
            <a:br>
              <a:rPr lang="tr-TR" dirty="0" smtClean="0"/>
            </a:br>
            <a:r>
              <a:rPr lang="tr-TR" sz="2800" dirty="0" smtClean="0"/>
              <a:t>Yıldırım Nasıl Oluşur?</a:t>
            </a:r>
            <a:endParaRPr lang="tr-TR" sz="2800" dirty="0"/>
          </a:p>
        </p:txBody>
      </p:sp>
      <p:sp>
        <p:nvSpPr>
          <p:cNvPr id="4" name="TextBox 3"/>
          <p:cNvSpPr txBox="1"/>
          <p:nvPr/>
        </p:nvSpPr>
        <p:spPr>
          <a:xfrm>
            <a:off x="182880" y="4458076"/>
            <a:ext cx="6046470" cy="1828424"/>
          </a:xfrm>
          <a:prstGeom prst="rect">
            <a:avLst/>
          </a:prstGeom>
          <a:solidFill>
            <a:schemeClr val="bg1"/>
          </a:solidFill>
          <a:ln w="28575">
            <a:noFill/>
          </a:ln>
        </p:spPr>
        <p:txBody>
          <a:bodyPr vert="horz" wrap="square" lIns="91440" tIns="45720" rIns="91440" bIns="45720" rtlCol="0">
            <a:normAutofit fontScale="850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Yıldırım, gökyüzü ve yer yüzü arasındaki elektrik boşalmasıdır. </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tx1">
                    <a:lumMod val="65000"/>
                    <a:lumOff val="35000"/>
                  </a:schemeClr>
                </a:solidFill>
              </a:rPr>
              <a:t>1 milyon volt ile 1 milyar volt arasındadır. </a:t>
            </a: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noProof="0" dirty="0" smtClean="0">
                <a:solidFill>
                  <a:schemeClr val="tx1">
                    <a:lumMod val="65000"/>
                    <a:lumOff val="35000"/>
                  </a:schemeClr>
                </a:solidFill>
              </a:rPr>
              <a:t>Yıldırım düşen arabayı hatırlayalım!</a:t>
            </a: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pic>
        <p:nvPicPr>
          <p:cNvPr id="1028" name="Picture 4" descr="https://upload.wikimedia.org/wikipedia/commons/thumb/b/b6/Lightnings_sequence_2_animation.gif/258px-Lightnings_sequence_2_animation.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82880" y="1146119"/>
            <a:ext cx="3406140" cy="257441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ow lightning occurs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9474" y="1146119"/>
            <a:ext cx="3467106" cy="2420041"/>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endParaRPr lang="tr-TR" sz="1800" dirty="0" smtClean="0">
              <a:solidFill>
                <a:schemeClr val="tx1"/>
              </a:solidFill>
            </a:endParaRPr>
          </a:p>
          <a:p>
            <a:r>
              <a:rPr lang="tr-TR" sz="1800" dirty="0" smtClean="0">
                <a:solidFill>
                  <a:schemeClr val="bg1">
                    <a:lumMod val="75000"/>
                  </a:schemeClr>
                </a:solidFill>
              </a:rPr>
              <a:t>Yıldırım düşen araba</a:t>
            </a:r>
          </a:p>
          <a:p>
            <a:r>
              <a:rPr lang="tr-TR" sz="1800" dirty="0">
                <a:solidFill>
                  <a:schemeClr val="tx2">
                    <a:lumMod val="40000"/>
                    <a:lumOff val="60000"/>
                  </a:schemeClr>
                </a:solidFill>
              </a:rPr>
              <a:t>Hatırlayalım:</a:t>
            </a:r>
          </a:p>
          <a:p>
            <a:pPr lvl="1"/>
            <a:r>
              <a:rPr lang="tr-TR" sz="1600" dirty="0" smtClean="0">
                <a:solidFill>
                  <a:schemeClr val="tx2">
                    <a:lumMod val="40000"/>
                    <a:lumOff val="60000"/>
                  </a:schemeClr>
                </a:solidFill>
              </a:rPr>
              <a:t>Elektrik alanı</a:t>
            </a:r>
            <a:endParaRPr lang="tr-TR" dirty="0">
              <a:solidFill>
                <a:schemeClr val="tx2">
                  <a:lumMod val="40000"/>
                  <a:lumOff val="60000"/>
                </a:schemeClr>
              </a:solidFill>
            </a:endParaRPr>
          </a:p>
          <a:p>
            <a:r>
              <a:rPr lang="tr-TR" sz="1800" dirty="0" smtClean="0">
                <a:solidFill>
                  <a:schemeClr val="bg1">
                    <a:lumMod val="75000"/>
                  </a:schemeClr>
                </a:solidFill>
              </a:rPr>
              <a:t>Elektrik alan çizgileri</a:t>
            </a:r>
          </a:p>
          <a:p>
            <a:r>
              <a:rPr lang="tr-TR" sz="1800" dirty="0" smtClean="0">
                <a:solidFill>
                  <a:schemeClr val="accent1">
                    <a:lumMod val="75000"/>
                  </a:schemeClr>
                </a:solidFill>
              </a:rPr>
              <a:t>Hatırlayalım:</a:t>
            </a:r>
          </a:p>
          <a:p>
            <a:pPr lvl="1"/>
            <a:r>
              <a:rPr lang="tr-TR" sz="1600" dirty="0" smtClean="0">
                <a:solidFill>
                  <a:schemeClr val="accent1">
                    <a:lumMod val="75000"/>
                  </a:schemeClr>
                </a:solidFill>
              </a:rPr>
              <a:t>Yıldırım Oluşumu</a:t>
            </a:r>
          </a:p>
          <a:p>
            <a:pPr lvl="1"/>
            <a:r>
              <a:rPr lang="tr-TR" sz="1600" dirty="0" smtClean="0">
                <a:solidFill>
                  <a:schemeClr val="tx1"/>
                </a:solidFill>
              </a:rPr>
              <a:t>Faraday Kafesi</a:t>
            </a:r>
          </a:p>
          <a:p>
            <a:pPr lvl="1"/>
            <a:r>
              <a:rPr lang="tr-TR" sz="1600" dirty="0" smtClean="0">
                <a:solidFill>
                  <a:schemeClr val="tx1"/>
                </a:solidFill>
              </a:rPr>
              <a:t>Elektromanyetik Kalkanlanma</a:t>
            </a:r>
          </a:p>
          <a:p>
            <a:r>
              <a:rPr lang="tr-TR" sz="1800" dirty="0" smtClean="0">
                <a:solidFill>
                  <a:schemeClr val="tx1"/>
                </a:solidFill>
              </a:rPr>
              <a:t>Sınav soruları</a:t>
            </a:r>
          </a:p>
          <a:p>
            <a:r>
              <a:rPr lang="tr-TR" sz="1800" dirty="0" smtClean="0">
                <a:solidFill>
                  <a:schemeClr val="tx1"/>
                </a:solidFill>
              </a:rPr>
              <a:t>Özet</a:t>
            </a:r>
          </a:p>
          <a:p>
            <a:endParaRPr lang="tr-TR" sz="1600" dirty="0" smtClean="0"/>
          </a:p>
          <a:p>
            <a:endParaRPr lang="tr-TR" sz="1600" dirty="0"/>
          </a:p>
        </p:txBody>
      </p:sp>
    </p:spTree>
    <p:extLst>
      <p:ext uri="{BB962C8B-B14F-4D97-AF65-F5344CB8AC3E}">
        <p14:creationId xmlns:p14="http://schemas.microsoft.com/office/powerpoint/2010/main" val="1472036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1000"/>
                                        <p:tgtEl>
                                          <p:spTgt spid="4">
                                            <p:txEl>
                                              <p:pRg st="1" end="1"/>
                                            </p:txEl>
                                          </p:spTgt>
                                        </p:tgtEl>
                                      </p:cBhvr>
                                    </p:animEffect>
                                    <p:anim calcmode="lin" valueType="num">
                                      <p:cBhvr>
                                        <p:cTn id="1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Effect transition="in" filter="fade">
                                      <p:cBhvr>
                                        <p:cTn id="24" dur="1000"/>
                                        <p:tgtEl>
                                          <p:spTgt spid="4">
                                            <p:txEl>
                                              <p:pRg st="2" end="2"/>
                                            </p:txEl>
                                          </p:spTgt>
                                        </p:tgtEl>
                                      </p:cBhvr>
                                    </p:animEffect>
                                    <p:anim calcmode="lin" valueType="num">
                                      <p:cBhvr>
                                        <p:cTn id="2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951265"/>
          </a:xfrm>
        </p:spPr>
        <p:txBody>
          <a:bodyPr>
            <a:normAutofit fontScale="90000"/>
          </a:bodyPr>
          <a:lstStyle/>
          <a:p>
            <a:r>
              <a:rPr lang="tr-TR" dirty="0" smtClean="0"/>
              <a:t>Hatırlayalım: </a:t>
            </a:r>
            <a:br>
              <a:rPr lang="tr-TR" dirty="0" smtClean="0"/>
            </a:br>
            <a:r>
              <a:rPr lang="tr-TR" sz="2800" dirty="0" smtClean="0"/>
              <a:t>Faraday Kafesi</a:t>
            </a:r>
            <a:endParaRPr lang="tr-TR" dirty="0"/>
          </a:p>
        </p:txBody>
      </p:sp>
      <p:pic>
        <p:nvPicPr>
          <p:cNvPr id="2050" name="Picture 2" descr="faraday cage ile ilgili görsel sonucu"/>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 y="951265"/>
            <a:ext cx="4892039" cy="420579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0" y="5349240"/>
            <a:ext cx="6023610" cy="948690"/>
          </a:xfrm>
          <a:prstGeom prst="rect">
            <a:avLst/>
          </a:prstGeom>
          <a:solidFill>
            <a:schemeClr val="bg1"/>
          </a:solidFill>
          <a:ln w="28575">
            <a:noFill/>
          </a:ln>
        </p:spPr>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Video izleyelim!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tx1">
                    <a:lumMod val="65000"/>
                    <a:lumOff val="35000"/>
                  </a:schemeClr>
                </a:solidFill>
              </a:rPr>
              <a:t>Yıldırım düşen arabayı hatırlayalım!</a:t>
            </a: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5"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endParaRPr lang="tr-TR" sz="1800" dirty="0" smtClean="0">
              <a:solidFill>
                <a:schemeClr val="tx1"/>
              </a:solidFill>
            </a:endParaRPr>
          </a:p>
          <a:p>
            <a:r>
              <a:rPr lang="tr-TR" sz="1800" dirty="0" smtClean="0">
                <a:solidFill>
                  <a:schemeClr val="bg1">
                    <a:lumMod val="75000"/>
                  </a:schemeClr>
                </a:solidFill>
              </a:rPr>
              <a:t>Yıldırım düşen araba</a:t>
            </a:r>
          </a:p>
          <a:p>
            <a:r>
              <a:rPr lang="tr-TR" sz="1800" dirty="0">
                <a:solidFill>
                  <a:schemeClr val="tx2">
                    <a:lumMod val="40000"/>
                    <a:lumOff val="60000"/>
                  </a:schemeClr>
                </a:solidFill>
              </a:rPr>
              <a:t>Hatırlayalım:</a:t>
            </a:r>
          </a:p>
          <a:p>
            <a:pPr lvl="1"/>
            <a:r>
              <a:rPr lang="tr-TR" sz="1600" dirty="0" smtClean="0">
                <a:solidFill>
                  <a:schemeClr val="tx2">
                    <a:lumMod val="40000"/>
                    <a:lumOff val="60000"/>
                  </a:schemeClr>
                </a:solidFill>
              </a:rPr>
              <a:t>Elektrik alanı</a:t>
            </a:r>
            <a:endParaRPr lang="tr-TR" dirty="0">
              <a:solidFill>
                <a:schemeClr val="tx2">
                  <a:lumMod val="40000"/>
                  <a:lumOff val="60000"/>
                </a:schemeClr>
              </a:solidFill>
            </a:endParaRPr>
          </a:p>
          <a:p>
            <a:r>
              <a:rPr lang="tr-TR" sz="1800" dirty="0" smtClean="0">
                <a:solidFill>
                  <a:schemeClr val="bg1">
                    <a:lumMod val="75000"/>
                  </a:schemeClr>
                </a:solidFill>
              </a:rPr>
              <a:t>Elektrik alan çizgileri</a:t>
            </a:r>
          </a:p>
          <a:p>
            <a:r>
              <a:rPr lang="tr-TR" sz="1800" dirty="0" smtClean="0">
                <a:solidFill>
                  <a:schemeClr val="accent1">
                    <a:lumMod val="75000"/>
                  </a:schemeClr>
                </a:solidFill>
              </a:rPr>
              <a:t>Hatırlayalım:</a:t>
            </a:r>
          </a:p>
          <a:p>
            <a:pPr lvl="1"/>
            <a:r>
              <a:rPr lang="tr-TR" sz="1600" dirty="0" smtClean="0">
                <a:solidFill>
                  <a:schemeClr val="bg1">
                    <a:lumMod val="75000"/>
                  </a:schemeClr>
                </a:solidFill>
              </a:rPr>
              <a:t>Yıldırım Oluşumu</a:t>
            </a:r>
          </a:p>
          <a:p>
            <a:pPr lvl="1"/>
            <a:r>
              <a:rPr lang="tr-TR" sz="1600" dirty="0" smtClean="0">
                <a:solidFill>
                  <a:schemeClr val="accent1">
                    <a:lumMod val="75000"/>
                  </a:schemeClr>
                </a:solidFill>
              </a:rPr>
              <a:t>Faraday Kafesi</a:t>
            </a:r>
          </a:p>
          <a:p>
            <a:pPr lvl="1"/>
            <a:r>
              <a:rPr lang="tr-TR" sz="1600" dirty="0" smtClean="0">
                <a:solidFill>
                  <a:schemeClr val="tx1"/>
                </a:solidFill>
              </a:rPr>
              <a:t>Elektromanyetik Kalkanlanma</a:t>
            </a:r>
          </a:p>
          <a:p>
            <a:r>
              <a:rPr lang="tr-TR" sz="1800" dirty="0" smtClean="0">
                <a:solidFill>
                  <a:schemeClr val="tx1"/>
                </a:solidFill>
              </a:rPr>
              <a:t>Sınav soruları</a:t>
            </a:r>
          </a:p>
          <a:p>
            <a:r>
              <a:rPr lang="tr-TR" sz="1800" dirty="0" smtClean="0">
                <a:solidFill>
                  <a:schemeClr val="tx1"/>
                </a:solidFill>
              </a:rPr>
              <a:t>Özet</a:t>
            </a:r>
          </a:p>
          <a:p>
            <a:endParaRPr lang="tr-TR" sz="1600" dirty="0" smtClean="0"/>
          </a:p>
          <a:p>
            <a:endParaRPr lang="tr-TR" sz="1600" dirty="0"/>
          </a:p>
        </p:txBody>
      </p:sp>
    </p:spTree>
    <p:extLst>
      <p:ext uri="{BB962C8B-B14F-4D97-AF65-F5344CB8AC3E}">
        <p14:creationId xmlns:p14="http://schemas.microsoft.com/office/powerpoint/2010/main" val="2131161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901389"/>
          </a:xfrm>
        </p:spPr>
        <p:txBody>
          <a:bodyPr>
            <a:normAutofit fontScale="90000"/>
          </a:bodyPr>
          <a:lstStyle/>
          <a:p>
            <a:r>
              <a:rPr lang="tr-TR" dirty="0" smtClean="0"/>
              <a:t>Deneyelim: </a:t>
            </a:r>
            <a:br>
              <a:rPr lang="tr-TR" dirty="0" smtClean="0"/>
            </a:br>
            <a:r>
              <a:rPr lang="tr-TR" sz="2800" dirty="0"/>
              <a:t>Elektromanyetik Kalkanlanma</a:t>
            </a:r>
            <a:endParaRPr lang="tr-TR" sz="3600" dirty="0"/>
          </a:p>
        </p:txBody>
      </p:sp>
      <p:sp>
        <p:nvSpPr>
          <p:cNvPr id="3" name="Content Placeholder 2"/>
          <p:cNvSpPr>
            <a:spLocks noGrp="1"/>
          </p:cNvSpPr>
          <p:nvPr>
            <p:ph idx="1"/>
          </p:nvPr>
        </p:nvSpPr>
        <p:spPr>
          <a:xfrm>
            <a:off x="0" y="901389"/>
            <a:ext cx="8595360" cy="5602281"/>
          </a:xfrm>
        </p:spPr>
        <p:txBody>
          <a:bodyPr>
            <a:noAutofit/>
          </a:bodyPr>
          <a:lstStyle/>
          <a:p>
            <a:pPr marL="0" indent="0">
              <a:buNone/>
            </a:pPr>
            <a:r>
              <a:rPr lang="tr-TR" dirty="0" smtClean="0">
                <a:solidFill>
                  <a:schemeClr val="accent1">
                    <a:lumMod val="75000"/>
                  </a:schemeClr>
                </a:solidFill>
              </a:rPr>
              <a:t>Malzemeler</a:t>
            </a:r>
          </a:p>
          <a:p>
            <a:r>
              <a:rPr lang="tr-TR" sz="1800" dirty="0" smtClean="0"/>
              <a:t>2 adet cep telefonu ve alüminyum folyo</a:t>
            </a:r>
          </a:p>
          <a:p>
            <a:endParaRPr lang="tr-TR" sz="1800" dirty="0"/>
          </a:p>
          <a:p>
            <a:pPr marL="0" indent="0">
              <a:buNone/>
            </a:pPr>
            <a:r>
              <a:rPr lang="tr-TR" dirty="0">
                <a:solidFill>
                  <a:schemeClr val="accent1">
                    <a:lumMod val="75000"/>
                  </a:schemeClr>
                </a:solidFill>
              </a:rPr>
              <a:t>Yapılışı</a:t>
            </a:r>
          </a:p>
          <a:p>
            <a:r>
              <a:rPr lang="tr-TR" sz="1800" dirty="0" smtClean="0"/>
              <a:t>İki telefonun da zil seslerini açalım.</a:t>
            </a:r>
          </a:p>
          <a:p>
            <a:r>
              <a:rPr lang="tr-TR" sz="1800" dirty="0" smtClean="0"/>
              <a:t>Elimizdeki folyoyu açalım ve üzerine 1. telefonu yerleştirelim.</a:t>
            </a:r>
          </a:p>
          <a:p>
            <a:r>
              <a:rPr lang="tr-TR" sz="1800" dirty="0" smtClean="0"/>
              <a:t>2. telefondan 1. yi arayalım. </a:t>
            </a:r>
          </a:p>
          <a:p>
            <a:pPr lvl="1"/>
            <a:r>
              <a:rPr lang="tr-TR" sz="1600" dirty="0" smtClean="0"/>
              <a:t>Çalma sesi geldi mi?</a:t>
            </a:r>
          </a:p>
          <a:p>
            <a:r>
              <a:rPr lang="tr-TR" sz="1800" dirty="0" smtClean="0"/>
              <a:t>Folyoyu 1. telefonun etrafına tamamen saralım ve tekrar arayalım. </a:t>
            </a:r>
          </a:p>
          <a:p>
            <a:pPr marL="457200" lvl="2">
              <a:lnSpc>
                <a:spcPct val="95000"/>
              </a:lnSpc>
              <a:spcBef>
                <a:spcPts val="1400"/>
              </a:spcBef>
              <a:spcAft>
                <a:spcPts val="200"/>
              </a:spcAft>
              <a:buSzPct val="80000"/>
              <a:buFont typeface="Arial" pitchFamily="34" charset="0"/>
              <a:buChar char="•"/>
            </a:pPr>
            <a:r>
              <a:rPr lang="tr-TR" sz="1400" dirty="0"/>
              <a:t>Çalma sesi geldi mi</a:t>
            </a:r>
            <a:r>
              <a:rPr lang="tr-TR" sz="1400" dirty="0" smtClean="0"/>
              <a:t>?</a:t>
            </a:r>
            <a:endParaRPr lang="tr-TR" sz="1800" dirty="0" smtClean="0"/>
          </a:p>
          <a:p>
            <a:endParaRPr lang="tr-TR" sz="1800" dirty="0" smtClean="0"/>
          </a:p>
          <a:p>
            <a:r>
              <a:rPr lang="tr-TR" sz="1800" dirty="0" smtClean="0"/>
              <a:t>Telefon folyoyu etrafına sarmadan önce çalarken, sardıktan sonra çalmıyor. Neden?</a:t>
            </a:r>
          </a:p>
          <a:p>
            <a:endParaRPr lang="tr-TR" sz="1000" dirty="0" smtClean="0"/>
          </a:p>
          <a:p>
            <a:pPr marL="0" indent="0">
              <a:buNone/>
            </a:pPr>
            <a:endParaRPr lang="tr-TR" sz="1000" dirty="0"/>
          </a:p>
        </p:txBody>
      </p:sp>
      <p:sp>
        <p:nvSpPr>
          <p:cNvPr id="4"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endParaRPr lang="tr-TR" sz="1800" dirty="0" smtClean="0">
              <a:solidFill>
                <a:schemeClr val="tx1"/>
              </a:solidFill>
            </a:endParaRPr>
          </a:p>
          <a:p>
            <a:r>
              <a:rPr lang="tr-TR" sz="1800" dirty="0" smtClean="0">
                <a:solidFill>
                  <a:schemeClr val="bg1">
                    <a:lumMod val="75000"/>
                  </a:schemeClr>
                </a:solidFill>
              </a:rPr>
              <a:t>Yıldırım düşen araba</a:t>
            </a:r>
          </a:p>
          <a:p>
            <a:r>
              <a:rPr lang="tr-TR" sz="1800" dirty="0">
                <a:solidFill>
                  <a:schemeClr val="tx2">
                    <a:lumMod val="40000"/>
                    <a:lumOff val="60000"/>
                  </a:schemeClr>
                </a:solidFill>
              </a:rPr>
              <a:t>Hatırlayalım:</a:t>
            </a:r>
          </a:p>
          <a:p>
            <a:pPr lvl="1"/>
            <a:r>
              <a:rPr lang="tr-TR" sz="1600" dirty="0" smtClean="0">
                <a:solidFill>
                  <a:schemeClr val="tx2">
                    <a:lumMod val="40000"/>
                    <a:lumOff val="60000"/>
                  </a:schemeClr>
                </a:solidFill>
              </a:rPr>
              <a:t>Elektrik alanı</a:t>
            </a:r>
            <a:endParaRPr lang="tr-TR" dirty="0">
              <a:solidFill>
                <a:schemeClr val="tx2">
                  <a:lumMod val="40000"/>
                  <a:lumOff val="60000"/>
                </a:schemeClr>
              </a:solidFill>
            </a:endParaRPr>
          </a:p>
          <a:p>
            <a:r>
              <a:rPr lang="tr-TR" sz="1800" dirty="0" smtClean="0">
                <a:solidFill>
                  <a:schemeClr val="bg1">
                    <a:lumMod val="75000"/>
                  </a:schemeClr>
                </a:solidFill>
              </a:rPr>
              <a:t>Elektrik alan çizgileri</a:t>
            </a:r>
          </a:p>
          <a:p>
            <a:r>
              <a:rPr lang="tr-TR" sz="1800" dirty="0" smtClean="0">
                <a:solidFill>
                  <a:schemeClr val="accent1">
                    <a:lumMod val="75000"/>
                  </a:schemeClr>
                </a:solidFill>
              </a:rPr>
              <a:t>Hatırlayalım:</a:t>
            </a:r>
          </a:p>
          <a:p>
            <a:pPr lvl="1"/>
            <a:r>
              <a:rPr lang="tr-TR" sz="1600" dirty="0" smtClean="0">
                <a:solidFill>
                  <a:schemeClr val="bg1">
                    <a:lumMod val="75000"/>
                  </a:schemeClr>
                </a:solidFill>
              </a:rPr>
              <a:t>Yıldırım Oluşumu</a:t>
            </a:r>
          </a:p>
          <a:p>
            <a:pPr lvl="1"/>
            <a:r>
              <a:rPr lang="tr-TR" sz="1600" dirty="0" smtClean="0">
                <a:solidFill>
                  <a:schemeClr val="bg1">
                    <a:lumMod val="75000"/>
                  </a:schemeClr>
                </a:solidFill>
              </a:rPr>
              <a:t>Faraday Kafesi</a:t>
            </a:r>
          </a:p>
          <a:p>
            <a:pPr lvl="1"/>
            <a:r>
              <a:rPr lang="tr-TR" sz="1600" dirty="0" smtClean="0">
                <a:solidFill>
                  <a:schemeClr val="accent1">
                    <a:lumMod val="75000"/>
                  </a:schemeClr>
                </a:solidFill>
              </a:rPr>
              <a:t>Elektromanyetik Kalkanlanma</a:t>
            </a:r>
          </a:p>
          <a:p>
            <a:r>
              <a:rPr lang="tr-TR" sz="1800" dirty="0" smtClean="0">
                <a:solidFill>
                  <a:schemeClr val="tx1"/>
                </a:solidFill>
              </a:rPr>
              <a:t>Sınav soruları</a:t>
            </a:r>
          </a:p>
          <a:p>
            <a:r>
              <a:rPr lang="tr-TR" sz="1800" dirty="0" smtClean="0">
                <a:solidFill>
                  <a:schemeClr val="tx1"/>
                </a:solidFill>
              </a:rPr>
              <a:t>Özet</a:t>
            </a:r>
          </a:p>
          <a:p>
            <a:endParaRPr lang="tr-TR" sz="1600" dirty="0" smtClean="0"/>
          </a:p>
          <a:p>
            <a:endParaRPr lang="tr-TR" sz="1600" dirty="0"/>
          </a:p>
        </p:txBody>
      </p:sp>
    </p:spTree>
    <p:extLst>
      <p:ext uri="{BB962C8B-B14F-4D97-AF65-F5344CB8AC3E}">
        <p14:creationId xmlns:p14="http://schemas.microsoft.com/office/powerpoint/2010/main" val="3048133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 calcmode="lin" valueType="num">
                                      <p:cBhvr additive="base">
                                        <p:cTn id="4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anim calcmode="lin" valueType="num">
                                      <p:cBhvr additive="base">
                                        <p:cTn id="5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01389"/>
            <a:ext cx="7509510" cy="4351337"/>
          </a:xfrm>
        </p:spPr>
        <p:txBody>
          <a:bodyPr>
            <a:normAutofit fontScale="85000" lnSpcReduction="20000"/>
          </a:bodyPr>
          <a:lstStyle/>
          <a:p>
            <a:r>
              <a:rPr lang="tr-TR" dirty="0"/>
              <a:t>Faraday kafesi </a:t>
            </a:r>
            <a:r>
              <a:rPr lang="tr-TR" dirty="0" smtClean="0"/>
              <a:t>içindeki </a:t>
            </a:r>
            <a:r>
              <a:rPr lang="tr-TR" dirty="0"/>
              <a:t>insana neden elektrik çarpmaz?</a:t>
            </a:r>
          </a:p>
          <a:p>
            <a:r>
              <a:rPr lang="tr-TR" dirty="0" smtClean="0"/>
              <a:t>Arabaya yıldırım düşerse ne olur?</a:t>
            </a:r>
          </a:p>
          <a:p>
            <a:r>
              <a:rPr lang="tr-TR" dirty="0" smtClean="0"/>
              <a:t>Folyo ile sardığımız telefon neden çalmadı?</a:t>
            </a:r>
          </a:p>
          <a:p>
            <a:endParaRPr lang="tr-TR" dirty="0"/>
          </a:p>
          <a:p>
            <a:pPr marL="0" indent="0">
              <a:buNone/>
            </a:pPr>
            <a:r>
              <a:rPr lang="tr-TR" dirty="0" smtClean="0">
                <a:solidFill>
                  <a:schemeClr val="accent2">
                    <a:lumMod val="60000"/>
                    <a:lumOff val="40000"/>
                  </a:schemeClr>
                </a:solidFill>
              </a:rPr>
              <a:t>Cevap: </a:t>
            </a:r>
            <a:r>
              <a:rPr lang="tr-TR" dirty="0" smtClean="0"/>
              <a:t>Akım ile gelen elektronlar, metal yüzeyde bulunan serbest elektronlar içerideki net elektrik alanı sıfır yapacak şekilde dizilirler. Metal yüzey (Kafes, araba ve alimünyum folyo) kalkan görevi görür. Buna elektromanyetik kalkanlanma denir. </a:t>
            </a:r>
          </a:p>
          <a:p>
            <a:pPr marL="0" indent="0">
              <a:buNone/>
            </a:pPr>
            <a:endParaRPr lang="tr-TR" dirty="0"/>
          </a:p>
          <a:p>
            <a:pPr lvl="1"/>
            <a:r>
              <a:rPr lang="tr-TR" dirty="0" smtClean="0"/>
              <a:t>Faraday kafesinde ve arabaya düşen yıldırım olayında dışarıda çok çok yüksek elektrik alan olmasına rağmen, metal yüzey içerisinde net elektrik alan sıfırdır.</a:t>
            </a:r>
          </a:p>
          <a:p>
            <a:pPr marL="274320" lvl="1" indent="0">
              <a:buNone/>
            </a:pPr>
            <a:endParaRPr lang="tr-TR" dirty="0" smtClean="0"/>
          </a:p>
          <a:p>
            <a:pPr lvl="1"/>
            <a:r>
              <a:rPr lang="tr-TR" dirty="0" smtClean="0"/>
              <a:t>Telefonlarımız elektromanyetik dalgalar ile sinyal alırlar. Folyo ile sardığımızda net elektrik alanı sıfırladığımız için elektromanyetik dalgalar telefonlarımıza ulaşamazlar.</a:t>
            </a:r>
            <a:endParaRPr lang="tr-TR" dirty="0"/>
          </a:p>
        </p:txBody>
      </p:sp>
      <p:sp>
        <p:nvSpPr>
          <p:cNvPr id="4" name="Title 1"/>
          <p:cNvSpPr>
            <a:spLocks noGrp="1"/>
          </p:cNvSpPr>
          <p:nvPr>
            <p:ph type="title"/>
          </p:nvPr>
        </p:nvSpPr>
        <p:spPr>
          <a:xfrm>
            <a:off x="0" y="0"/>
            <a:ext cx="9692640" cy="901389"/>
          </a:xfrm>
        </p:spPr>
        <p:txBody>
          <a:bodyPr>
            <a:normAutofit/>
          </a:bodyPr>
          <a:lstStyle/>
          <a:p>
            <a:r>
              <a:rPr lang="tr-TR" dirty="0" smtClean="0"/>
              <a:t>Cevaplayalım</a:t>
            </a:r>
            <a:endParaRPr lang="tr-TR" sz="3600" dirty="0"/>
          </a:p>
        </p:txBody>
      </p:sp>
      <p:sp>
        <p:nvSpPr>
          <p:cNvPr id="5"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endParaRPr lang="tr-TR" sz="1800" dirty="0" smtClean="0">
              <a:solidFill>
                <a:schemeClr val="tx1"/>
              </a:solidFill>
            </a:endParaRPr>
          </a:p>
          <a:p>
            <a:r>
              <a:rPr lang="tr-TR" sz="1800" dirty="0" smtClean="0">
                <a:solidFill>
                  <a:schemeClr val="bg1">
                    <a:lumMod val="75000"/>
                  </a:schemeClr>
                </a:solidFill>
              </a:rPr>
              <a:t>Yıldırım düşen araba</a:t>
            </a:r>
          </a:p>
          <a:p>
            <a:r>
              <a:rPr lang="tr-TR" sz="1800" dirty="0">
                <a:solidFill>
                  <a:schemeClr val="tx2">
                    <a:lumMod val="40000"/>
                    <a:lumOff val="60000"/>
                  </a:schemeClr>
                </a:solidFill>
              </a:rPr>
              <a:t>Hatırlayalım:</a:t>
            </a:r>
          </a:p>
          <a:p>
            <a:pPr lvl="1"/>
            <a:r>
              <a:rPr lang="tr-TR" sz="1600" dirty="0" smtClean="0">
                <a:solidFill>
                  <a:schemeClr val="tx2">
                    <a:lumMod val="40000"/>
                    <a:lumOff val="60000"/>
                  </a:schemeClr>
                </a:solidFill>
              </a:rPr>
              <a:t>Elektrik alanı</a:t>
            </a:r>
            <a:endParaRPr lang="tr-TR" dirty="0">
              <a:solidFill>
                <a:schemeClr val="tx2">
                  <a:lumMod val="40000"/>
                  <a:lumOff val="60000"/>
                </a:schemeClr>
              </a:solidFill>
            </a:endParaRPr>
          </a:p>
          <a:p>
            <a:r>
              <a:rPr lang="tr-TR" sz="1800" dirty="0" smtClean="0">
                <a:solidFill>
                  <a:schemeClr val="bg1">
                    <a:lumMod val="75000"/>
                  </a:schemeClr>
                </a:solidFill>
              </a:rPr>
              <a:t>Elektrik alan çizgileri</a:t>
            </a:r>
          </a:p>
          <a:p>
            <a:r>
              <a:rPr lang="tr-TR" sz="1800" dirty="0" smtClean="0">
                <a:solidFill>
                  <a:schemeClr val="accent1">
                    <a:lumMod val="75000"/>
                  </a:schemeClr>
                </a:solidFill>
              </a:rPr>
              <a:t>Hatırlayalım:</a:t>
            </a:r>
          </a:p>
          <a:p>
            <a:pPr lvl="1"/>
            <a:r>
              <a:rPr lang="tr-TR" sz="1600" dirty="0" smtClean="0">
                <a:solidFill>
                  <a:schemeClr val="bg1">
                    <a:lumMod val="75000"/>
                  </a:schemeClr>
                </a:solidFill>
              </a:rPr>
              <a:t>Yıldırım Oluşumu</a:t>
            </a:r>
          </a:p>
          <a:p>
            <a:pPr lvl="1"/>
            <a:r>
              <a:rPr lang="tr-TR" sz="1600" dirty="0" smtClean="0">
                <a:solidFill>
                  <a:schemeClr val="bg1">
                    <a:lumMod val="75000"/>
                  </a:schemeClr>
                </a:solidFill>
              </a:rPr>
              <a:t>Faraday Kafesi</a:t>
            </a:r>
          </a:p>
          <a:p>
            <a:pPr lvl="1"/>
            <a:r>
              <a:rPr lang="tr-TR" sz="1600" dirty="0" smtClean="0">
                <a:solidFill>
                  <a:schemeClr val="accent1">
                    <a:lumMod val="75000"/>
                  </a:schemeClr>
                </a:solidFill>
              </a:rPr>
              <a:t>Elektromanyetik Kalkanlanma</a:t>
            </a:r>
          </a:p>
          <a:p>
            <a:r>
              <a:rPr lang="tr-TR" sz="1800" dirty="0" smtClean="0">
                <a:solidFill>
                  <a:schemeClr val="tx1"/>
                </a:solidFill>
              </a:rPr>
              <a:t>Sınav soruları</a:t>
            </a:r>
          </a:p>
          <a:p>
            <a:r>
              <a:rPr lang="tr-TR" sz="1800" dirty="0" smtClean="0">
                <a:solidFill>
                  <a:schemeClr val="tx1"/>
                </a:solidFill>
              </a:rPr>
              <a:t>Özet</a:t>
            </a:r>
          </a:p>
          <a:p>
            <a:endParaRPr lang="tr-TR" sz="1600" dirty="0" smtClean="0"/>
          </a:p>
          <a:p>
            <a:endParaRPr lang="tr-TR" sz="1600" dirty="0"/>
          </a:p>
        </p:txBody>
      </p:sp>
      <p:pic>
        <p:nvPicPr>
          <p:cNvPr id="1026" name="Picture 2" descr="iÃ§i boÅ kÃ¼renin elektrik alanÄ± ile ilgili gÃ¶rsel sonucu"/>
          <p:cNvPicPr>
            <a:picLocks noChangeAspect="1" noChangeArrowheads="1"/>
          </p:cNvPicPr>
          <p:nvPr/>
        </p:nvPicPr>
        <p:blipFill rotWithShape="1">
          <a:blip r:embed="rId3">
            <a:extLst>
              <a:ext uri="{28A0092B-C50C-407E-A947-70E740481C1C}">
                <a14:useLocalDpi xmlns:a14="http://schemas.microsoft.com/office/drawing/2010/main" val="0"/>
              </a:ext>
            </a:extLst>
          </a:blip>
          <a:srcRect b="7863"/>
          <a:stretch/>
        </p:blipFill>
        <p:spPr bwMode="auto">
          <a:xfrm>
            <a:off x="4227762" y="5148949"/>
            <a:ext cx="2939156" cy="1614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1264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 calcmode="lin" valueType="num">
                                      <p:cBhvr additive="base">
                                        <p:cTn id="1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 calcmode="lin" valueType="num">
                                      <p:cBhvr additive="base">
                                        <p:cTn id="1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anim calcmode="lin" valueType="num">
                                      <p:cBhvr additive="base">
                                        <p:cTn id="25" dur="500" fill="hold"/>
                                        <p:tgtEl>
                                          <p:spTgt spid="1026"/>
                                        </p:tgtEl>
                                        <p:attrNameLst>
                                          <p:attrName>ppt_x</p:attrName>
                                        </p:attrNameLst>
                                      </p:cBhvr>
                                      <p:tavLst>
                                        <p:tav tm="0">
                                          <p:val>
                                            <p:strVal val="#ppt_x"/>
                                          </p:val>
                                        </p:tav>
                                        <p:tav tm="100000">
                                          <p:val>
                                            <p:strVal val="#ppt_x"/>
                                          </p:val>
                                        </p:tav>
                                      </p:tavLst>
                                    </p:anim>
                                    <p:anim calcmode="lin" valueType="num">
                                      <p:cBhvr additive="base">
                                        <p:cTn id="26"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012"/>
            <a:ext cx="9692640" cy="1051018"/>
          </a:xfrm>
        </p:spPr>
        <p:txBody>
          <a:bodyPr>
            <a:normAutofit fontScale="90000"/>
          </a:bodyPr>
          <a:lstStyle/>
          <a:p>
            <a:r>
              <a:rPr lang="tr-TR" dirty="0" smtClean="0"/>
              <a:t>Elektrik Alan: </a:t>
            </a:r>
            <a:br>
              <a:rPr lang="tr-TR" dirty="0" smtClean="0"/>
            </a:br>
            <a:r>
              <a:rPr lang="tr-TR" sz="2800" dirty="0" smtClean="0"/>
              <a:t>Birim ve Formül</a:t>
            </a:r>
            <a:endParaRPr lang="tr-T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407778"/>
            <a:ext cx="7510606" cy="2677578"/>
          </a:xfrm>
          <a:prstGeom prst="rect">
            <a:avLst/>
          </a:prstGeom>
        </p:spPr>
      </p:pic>
      <p:pic>
        <p:nvPicPr>
          <p:cNvPr id="2050" name="Picture 2" descr="elektrik alan formülleri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95410"/>
            <a:ext cx="7270047" cy="1297666"/>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endParaRPr lang="tr-TR" sz="1800" dirty="0" smtClean="0">
              <a:solidFill>
                <a:schemeClr val="tx1"/>
              </a:solidFill>
            </a:endParaRPr>
          </a:p>
          <a:p>
            <a:r>
              <a:rPr lang="tr-TR" sz="1800" dirty="0" smtClean="0">
                <a:solidFill>
                  <a:schemeClr val="bg1">
                    <a:lumMod val="75000"/>
                  </a:schemeClr>
                </a:solidFill>
              </a:rPr>
              <a:t>Yıldırım düşen araba</a:t>
            </a:r>
          </a:p>
          <a:p>
            <a:r>
              <a:rPr lang="tr-TR" sz="1800" dirty="0">
                <a:solidFill>
                  <a:schemeClr val="tx2">
                    <a:lumMod val="40000"/>
                    <a:lumOff val="60000"/>
                  </a:schemeClr>
                </a:solidFill>
              </a:rPr>
              <a:t>Hatırlayalım:</a:t>
            </a:r>
          </a:p>
          <a:p>
            <a:pPr lvl="1"/>
            <a:r>
              <a:rPr lang="tr-TR" sz="1600" dirty="0" smtClean="0">
                <a:solidFill>
                  <a:schemeClr val="tx2">
                    <a:lumMod val="40000"/>
                    <a:lumOff val="60000"/>
                  </a:schemeClr>
                </a:solidFill>
              </a:rPr>
              <a:t>Elektrik alanı</a:t>
            </a:r>
            <a:endParaRPr lang="tr-TR" dirty="0">
              <a:solidFill>
                <a:schemeClr val="tx2">
                  <a:lumMod val="40000"/>
                  <a:lumOff val="60000"/>
                </a:schemeClr>
              </a:solidFill>
            </a:endParaRPr>
          </a:p>
          <a:p>
            <a:r>
              <a:rPr lang="tr-TR" sz="1800" dirty="0" smtClean="0">
                <a:solidFill>
                  <a:schemeClr val="bg1">
                    <a:lumMod val="75000"/>
                  </a:schemeClr>
                </a:solidFill>
              </a:rPr>
              <a:t>Elektrik alan çizgileri</a:t>
            </a:r>
          </a:p>
          <a:p>
            <a:r>
              <a:rPr lang="tr-TR" sz="1800" dirty="0" smtClean="0">
                <a:solidFill>
                  <a:schemeClr val="bg1">
                    <a:lumMod val="75000"/>
                  </a:schemeClr>
                </a:solidFill>
              </a:rPr>
              <a:t>Hatırlayalım:</a:t>
            </a:r>
          </a:p>
          <a:p>
            <a:pPr lvl="1"/>
            <a:r>
              <a:rPr lang="tr-TR" sz="1600" dirty="0" smtClean="0">
                <a:solidFill>
                  <a:schemeClr val="bg1">
                    <a:lumMod val="75000"/>
                  </a:schemeClr>
                </a:solidFill>
              </a:rPr>
              <a:t>Yıldırım Oluşumu</a:t>
            </a:r>
          </a:p>
          <a:p>
            <a:pPr lvl="1"/>
            <a:r>
              <a:rPr lang="tr-TR" sz="1600" dirty="0" smtClean="0">
                <a:solidFill>
                  <a:schemeClr val="bg1">
                    <a:lumMod val="75000"/>
                  </a:schemeClr>
                </a:solidFill>
              </a:rPr>
              <a:t>Faraday Kafesi</a:t>
            </a:r>
          </a:p>
          <a:p>
            <a:pPr lvl="1"/>
            <a:r>
              <a:rPr lang="tr-TR" sz="1600" dirty="0" smtClean="0">
                <a:solidFill>
                  <a:schemeClr val="bg1">
                    <a:lumMod val="75000"/>
                  </a:schemeClr>
                </a:solidFill>
              </a:rPr>
              <a:t>Elektromanyetik Kalkanlanma</a:t>
            </a:r>
          </a:p>
          <a:p>
            <a:r>
              <a:rPr lang="tr-TR" sz="1800" dirty="0" smtClean="0">
                <a:solidFill>
                  <a:schemeClr val="accent1">
                    <a:lumMod val="75000"/>
                  </a:schemeClr>
                </a:solidFill>
              </a:rPr>
              <a:t>Sınav soruları</a:t>
            </a:r>
          </a:p>
          <a:p>
            <a:r>
              <a:rPr lang="tr-TR" sz="1800" dirty="0" smtClean="0">
                <a:solidFill>
                  <a:schemeClr val="tx1"/>
                </a:solidFill>
              </a:rPr>
              <a:t>Özet</a:t>
            </a:r>
          </a:p>
          <a:p>
            <a:endParaRPr lang="tr-TR" sz="1600" dirty="0" smtClean="0"/>
          </a:p>
          <a:p>
            <a:endParaRPr lang="tr-TR" sz="1600" dirty="0"/>
          </a:p>
        </p:txBody>
      </p:sp>
    </p:spTree>
    <p:extLst>
      <p:ext uri="{BB962C8B-B14F-4D97-AF65-F5344CB8AC3E}">
        <p14:creationId xmlns:p14="http://schemas.microsoft.com/office/powerpoint/2010/main" val="36170448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18262"/>
          </a:xfrm>
        </p:spPr>
        <p:txBody>
          <a:bodyPr/>
          <a:lstStyle/>
          <a:p>
            <a:r>
              <a:rPr lang="tr-TR" dirty="0" smtClean="0"/>
              <a:t>Soru Çözümü</a:t>
            </a:r>
            <a:endParaRPr lang="tr-TR" dirty="0"/>
          </a:p>
        </p:txBody>
      </p:sp>
      <p:sp>
        <p:nvSpPr>
          <p:cNvPr id="3" name="Content Placeholder 2"/>
          <p:cNvSpPr>
            <a:spLocks noGrp="1"/>
          </p:cNvSpPr>
          <p:nvPr>
            <p:ph idx="1"/>
          </p:nvPr>
        </p:nvSpPr>
        <p:spPr/>
        <p:txBody>
          <a:bodyPr/>
          <a:lstStyle/>
          <a:p>
            <a:r>
              <a:rPr lang="tr-TR" dirty="0" smtClean="0"/>
              <a:t> </a:t>
            </a:r>
            <a:endParaRPr lang="tr-TR" dirty="0"/>
          </a:p>
        </p:txBody>
      </p:sp>
      <p:sp>
        <p:nvSpPr>
          <p:cNvPr id="5" name="TextBox 4"/>
          <p:cNvSpPr txBox="1"/>
          <p:nvPr/>
        </p:nvSpPr>
        <p:spPr>
          <a:xfrm>
            <a:off x="5783579" y="6180137"/>
            <a:ext cx="1755025" cy="516312"/>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2018</a:t>
            </a:r>
            <a:r>
              <a:rPr kumimoji="0" lang="tr-TR" sz="2000" b="0" i="0" u="none" strike="noStrike" kern="1200" cap="none" spc="10" normalizeH="0" noProof="0" dirty="0" smtClean="0">
                <a:ln>
                  <a:noFill/>
                </a:ln>
                <a:solidFill>
                  <a:schemeClr val="tx1">
                    <a:lumMod val="65000"/>
                    <a:lumOff val="35000"/>
                  </a:schemeClr>
                </a:solidFill>
                <a:effectLst/>
                <a:uLnTx/>
                <a:uFillTx/>
                <a:latin typeface="+mn-lt"/>
                <a:ea typeface="+mn-ea"/>
                <a:cs typeface="+mn-cs"/>
              </a:rPr>
              <a:t> AYT</a:t>
            </a:r>
            <a:endPar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7"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endParaRPr lang="tr-TR" sz="1800" dirty="0">
              <a:solidFill>
                <a:schemeClr val="tx1"/>
              </a:solidFill>
            </a:endParaRPr>
          </a:p>
          <a:p>
            <a:r>
              <a:rPr lang="tr-TR" sz="1800" dirty="0">
                <a:solidFill>
                  <a:schemeClr val="bg1">
                    <a:lumMod val="75000"/>
                  </a:schemeClr>
                </a:solidFill>
              </a:rPr>
              <a:t>Yıldırım düşen araba</a:t>
            </a:r>
          </a:p>
          <a:p>
            <a:r>
              <a:rPr lang="tr-TR" sz="1800" dirty="0">
                <a:solidFill>
                  <a:schemeClr val="tx2">
                    <a:lumMod val="40000"/>
                    <a:lumOff val="60000"/>
                  </a:schemeClr>
                </a:solidFill>
              </a:rPr>
              <a:t>Hatırlayalım:</a:t>
            </a:r>
          </a:p>
          <a:p>
            <a:pPr lvl="1"/>
            <a:r>
              <a:rPr lang="tr-TR" sz="1600" dirty="0">
                <a:solidFill>
                  <a:schemeClr val="tx2">
                    <a:lumMod val="40000"/>
                    <a:lumOff val="60000"/>
                  </a:schemeClr>
                </a:solidFill>
              </a:rPr>
              <a:t>Elektrik </a:t>
            </a:r>
            <a:r>
              <a:rPr lang="tr-TR" sz="1600" dirty="0" smtClean="0">
                <a:solidFill>
                  <a:schemeClr val="tx2">
                    <a:lumMod val="40000"/>
                    <a:lumOff val="60000"/>
                  </a:schemeClr>
                </a:solidFill>
              </a:rPr>
              <a:t>alanı</a:t>
            </a:r>
            <a:endParaRPr lang="tr-TR" dirty="0">
              <a:solidFill>
                <a:schemeClr val="tx2">
                  <a:lumMod val="40000"/>
                  <a:lumOff val="60000"/>
                </a:schemeClr>
              </a:solidFill>
            </a:endParaRPr>
          </a:p>
          <a:p>
            <a:r>
              <a:rPr lang="tr-TR" sz="1800" dirty="0">
                <a:solidFill>
                  <a:schemeClr val="bg1">
                    <a:lumMod val="75000"/>
                  </a:schemeClr>
                </a:solidFill>
              </a:rPr>
              <a:t>Elektrik alan çizgileri</a:t>
            </a:r>
          </a:p>
          <a:p>
            <a:r>
              <a:rPr lang="tr-TR" sz="1800" dirty="0">
                <a:solidFill>
                  <a:schemeClr val="bg1">
                    <a:lumMod val="75000"/>
                  </a:schemeClr>
                </a:solidFill>
              </a:rPr>
              <a:t>Hatırlayalım:</a:t>
            </a:r>
          </a:p>
          <a:p>
            <a:pPr lvl="1"/>
            <a:r>
              <a:rPr lang="tr-TR" sz="1600" dirty="0">
                <a:solidFill>
                  <a:schemeClr val="bg1">
                    <a:lumMod val="75000"/>
                  </a:schemeClr>
                </a:solidFill>
              </a:rPr>
              <a:t>Yıldırım Oluşumu</a:t>
            </a:r>
          </a:p>
          <a:p>
            <a:pPr lvl="1"/>
            <a:r>
              <a:rPr lang="tr-TR" sz="1600" dirty="0">
                <a:solidFill>
                  <a:schemeClr val="bg1">
                    <a:lumMod val="75000"/>
                  </a:schemeClr>
                </a:solidFill>
              </a:rPr>
              <a:t>Faraday Kafesi</a:t>
            </a:r>
          </a:p>
          <a:p>
            <a:pPr lvl="1"/>
            <a:r>
              <a:rPr lang="tr-TR" sz="1600" dirty="0">
                <a:solidFill>
                  <a:schemeClr val="bg1">
                    <a:lumMod val="75000"/>
                  </a:schemeClr>
                </a:solidFill>
              </a:rPr>
              <a:t>Elektromanyetik Kalkanlanma</a:t>
            </a:r>
          </a:p>
          <a:p>
            <a:r>
              <a:rPr lang="tr-TR" sz="1800" dirty="0">
                <a:solidFill>
                  <a:schemeClr val="accent1">
                    <a:lumMod val="75000"/>
                  </a:schemeClr>
                </a:solidFill>
              </a:rPr>
              <a:t>Sınav soruları</a:t>
            </a:r>
          </a:p>
          <a:p>
            <a:r>
              <a:rPr lang="tr-TR" sz="1800" dirty="0">
                <a:solidFill>
                  <a:schemeClr val="tx1"/>
                </a:solidFill>
              </a:rPr>
              <a:t>Özet</a:t>
            </a:r>
          </a:p>
          <a:p>
            <a:endParaRPr lang="tr-TR" sz="1600" dirty="0" smtClean="0"/>
          </a:p>
          <a:p>
            <a:endParaRPr lang="tr-TR" sz="1600" dirty="0"/>
          </a:p>
        </p:txBody>
      </p:sp>
      <p:pic>
        <p:nvPicPr>
          <p:cNvPr id="8" name="Picture 7"/>
          <p:cNvPicPr>
            <a:picLocks noChangeAspect="1"/>
          </p:cNvPicPr>
          <p:nvPr/>
        </p:nvPicPr>
        <p:blipFill rotWithShape="1">
          <a:blip r:embed="rId3"/>
          <a:srcRect l="52609" t="28306" r="24804" b="24638"/>
          <a:stretch/>
        </p:blipFill>
        <p:spPr>
          <a:xfrm>
            <a:off x="521080" y="818262"/>
            <a:ext cx="4638653" cy="6039737"/>
          </a:xfrm>
          <a:prstGeom prst="rect">
            <a:avLst/>
          </a:prstGeom>
        </p:spPr>
      </p:pic>
      <p:sp>
        <p:nvSpPr>
          <p:cNvPr id="9" name="Oval 8"/>
          <p:cNvSpPr/>
          <p:nvPr/>
        </p:nvSpPr>
        <p:spPr>
          <a:xfrm>
            <a:off x="3280410" y="5775187"/>
            <a:ext cx="571500" cy="514350"/>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258771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18262"/>
          </a:xfrm>
        </p:spPr>
        <p:txBody>
          <a:bodyPr/>
          <a:lstStyle/>
          <a:p>
            <a:r>
              <a:rPr lang="tr-TR" dirty="0" smtClean="0"/>
              <a:t>Soru Çözümü</a:t>
            </a:r>
            <a:endParaRPr lang="tr-TR" dirty="0"/>
          </a:p>
        </p:txBody>
      </p:sp>
      <p:sp>
        <p:nvSpPr>
          <p:cNvPr id="3" name="Content Placeholder 2"/>
          <p:cNvSpPr>
            <a:spLocks noGrp="1"/>
          </p:cNvSpPr>
          <p:nvPr>
            <p:ph idx="1"/>
          </p:nvPr>
        </p:nvSpPr>
        <p:spPr/>
        <p:txBody>
          <a:bodyPr/>
          <a:lstStyle/>
          <a:p>
            <a:r>
              <a:rPr lang="tr-TR" dirty="0" smtClean="0"/>
              <a:t> </a:t>
            </a:r>
            <a:endParaRPr lang="tr-TR" dirty="0"/>
          </a:p>
        </p:txBody>
      </p:sp>
      <p:pic>
        <p:nvPicPr>
          <p:cNvPr id="4" name="Picture 3"/>
          <p:cNvPicPr>
            <a:picLocks noChangeAspect="1"/>
          </p:cNvPicPr>
          <p:nvPr/>
        </p:nvPicPr>
        <p:blipFill rotWithShape="1">
          <a:blip r:embed="rId3"/>
          <a:srcRect l="11068" t="20656" r="46230" b="20124"/>
          <a:stretch/>
        </p:blipFill>
        <p:spPr>
          <a:xfrm>
            <a:off x="181217" y="729441"/>
            <a:ext cx="5378335" cy="5967008"/>
          </a:xfrm>
          <a:prstGeom prst="rect">
            <a:avLst/>
          </a:prstGeom>
        </p:spPr>
      </p:pic>
      <p:sp>
        <p:nvSpPr>
          <p:cNvPr id="5" name="TextBox 4"/>
          <p:cNvSpPr txBox="1"/>
          <p:nvPr/>
        </p:nvSpPr>
        <p:spPr>
          <a:xfrm>
            <a:off x="5783579" y="6180137"/>
            <a:ext cx="1755025" cy="516312"/>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2012</a:t>
            </a:r>
            <a:r>
              <a:rPr kumimoji="0" lang="tr-TR" sz="2000" b="0" i="0" u="none" strike="noStrike" kern="1200" cap="none" spc="10" normalizeH="0" noProof="0" dirty="0" smtClean="0">
                <a:ln>
                  <a:noFill/>
                </a:ln>
                <a:solidFill>
                  <a:schemeClr val="tx1">
                    <a:lumMod val="65000"/>
                    <a:lumOff val="35000"/>
                  </a:schemeClr>
                </a:solidFill>
                <a:effectLst/>
                <a:uLnTx/>
                <a:uFillTx/>
                <a:latin typeface="+mn-lt"/>
                <a:ea typeface="+mn-ea"/>
                <a:cs typeface="+mn-cs"/>
              </a:rPr>
              <a:t> LYS</a:t>
            </a:r>
            <a:endPar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6" name="Oval 5"/>
          <p:cNvSpPr/>
          <p:nvPr/>
        </p:nvSpPr>
        <p:spPr>
          <a:xfrm>
            <a:off x="2160270" y="5875020"/>
            <a:ext cx="571500" cy="514350"/>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endParaRPr lang="tr-TR" sz="1800" dirty="0">
              <a:solidFill>
                <a:schemeClr val="tx1"/>
              </a:solidFill>
            </a:endParaRPr>
          </a:p>
          <a:p>
            <a:r>
              <a:rPr lang="tr-TR" sz="1800" dirty="0">
                <a:solidFill>
                  <a:schemeClr val="bg1">
                    <a:lumMod val="75000"/>
                  </a:schemeClr>
                </a:solidFill>
              </a:rPr>
              <a:t>Yıldırım düşen araba</a:t>
            </a:r>
          </a:p>
          <a:p>
            <a:r>
              <a:rPr lang="tr-TR" sz="1800" dirty="0">
                <a:solidFill>
                  <a:schemeClr val="tx2">
                    <a:lumMod val="40000"/>
                    <a:lumOff val="60000"/>
                  </a:schemeClr>
                </a:solidFill>
              </a:rPr>
              <a:t>Hatırlayalım:</a:t>
            </a:r>
          </a:p>
          <a:p>
            <a:pPr lvl="1"/>
            <a:r>
              <a:rPr lang="tr-TR" sz="1600" dirty="0">
                <a:solidFill>
                  <a:schemeClr val="tx2">
                    <a:lumMod val="40000"/>
                    <a:lumOff val="60000"/>
                  </a:schemeClr>
                </a:solidFill>
              </a:rPr>
              <a:t>Elektrik </a:t>
            </a:r>
            <a:r>
              <a:rPr lang="tr-TR" sz="1600" dirty="0" smtClean="0">
                <a:solidFill>
                  <a:schemeClr val="tx2">
                    <a:lumMod val="40000"/>
                    <a:lumOff val="60000"/>
                  </a:schemeClr>
                </a:solidFill>
              </a:rPr>
              <a:t>alanı</a:t>
            </a:r>
            <a:endParaRPr lang="tr-TR" dirty="0">
              <a:solidFill>
                <a:schemeClr val="tx2">
                  <a:lumMod val="40000"/>
                  <a:lumOff val="60000"/>
                </a:schemeClr>
              </a:solidFill>
            </a:endParaRPr>
          </a:p>
          <a:p>
            <a:r>
              <a:rPr lang="tr-TR" sz="1800" dirty="0">
                <a:solidFill>
                  <a:schemeClr val="bg1">
                    <a:lumMod val="75000"/>
                  </a:schemeClr>
                </a:solidFill>
              </a:rPr>
              <a:t>Elektrik alan çizgileri</a:t>
            </a:r>
          </a:p>
          <a:p>
            <a:r>
              <a:rPr lang="tr-TR" sz="1800" dirty="0">
                <a:solidFill>
                  <a:schemeClr val="bg1">
                    <a:lumMod val="75000"/>
                  </a:schemeClr>
                </a:solidFill>
              </a:rPr>
              <a:t>Hatırlayalım:</a:t>
            </a:r>
          </a:p>
          <a:p>
            <a:pPr lvl="1"/>
            <a:r>
              <a:rPr lang="tr-TR" sz="1600" dirty="0">
                <a:solidFill>
                  <a:schemeClr val="bg1">
                    <a:lumMod val="75000"/>
                  </a:schemeClr>
                </a:solidFill>
              </a:rPr>
              <a:t>Yıldırım Oluşumu</a:t>
            </a:r>
          </a:p>
          <a:p>
            <a:pPr lvl="1"/>
            <a:r>
              <a:rPr lang="tr-TR" sz="1600" dirty="0">
                <a:solidFill>
                  <a:schemeClr val="bg1">
                    <a:lumMod val="75000"/>
                  </a:schemeClr>
                </a:solidFill>
              </a:rPr>
              <a:t>Faraday Kafesi</a:t>
            </a:r>
          </a:p>
          <a:p>
            <a:pPr lvl="1"/>
            <a:r>
              <a:rPr lang="tr-TR" sz="1600" dirty="0">
                <a:solidFill>
                  <a:schemeClr val="bg1">
                    <a:lumMod val="75000"/>
                  </a:schemeClr>
                </a:solidFill>
              </a:rPr>
              <a:t>Elektromanyetik Kalkanlanma</a:t>
            </a:r>
          </a:p>
          <a:p>
            <a:r>
              <a:rPr lang="tr-TR" sz="1800" dirty="0">
                <a:solidFill>
                  <a:schemeClr val="accent1">
                    <a:lumMod val="75000"/>
                  </a:schemeClr>
                </a:solidFill>
              </a:rPr>
              <a:t>Sınav soruları</a:t>
            </a:r>
          </a:p>
          <a:p>
            <a:r>
              <a:rPr lang="tr-TR" sz="1800" dirty="0">
                <a:solidFill>
                  <a:schemeClr val="tx1"/>
                </a:solidFill>
              </a:rPr>
              <a:t>Özet</a:t>
            </a:r>
          </a:p>
          <a:p>
            <a:endParaRPr lang="tr-TR" sz="1600" dirty="0" smtClean="0"/>
          </a:p>
          <a:p>
            <a:endParaRPr lang="tr-TR" sz="1600" dirty="0"/>
          </a:p>
        </p:txBody>
      </p:sp>
    </p:spTree>
    <p:extLst>
      <p:ext uri="{BB962C8B-B14F-4D97-AF65-F5344CB8AC3E}">
        <p14:creationId xmlns:p14="http://schemas.microsoft.com/office/powerpoint/2010/main" val="1028832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a:srcRect l="13847" t="22925" r="45229" b="33900"/>
          <a:stretch/>
        </p:blipFill>
        <p:spPr>
          <a:xfrm>
            <a:off x="0" y="818262"/>
            <a:ext cx="5719156" cy="4826967"/>
          </a:xfrm>
          <a:prstGeom prst="rect">
            <a:avLst/>
          </a:prstGeom>
        </p:spPr>
      </p:pic>
      <p:sp>
        <p:nvSpPr>
          <p:cNvPr id="5" name="Title 1"/>
          <p:cNvSpPr>
            <a:spLocks noGrp="1"/>
          </p:cNvSpPr>
          <p:nvPr>
            <p:ph type="title"/>
          </p:nvPr>
        </p:nvSpPr>
        <p:spPr>
          <a:xfrm>
            <a:off x="0" y="0"/>
            <a:ext cx="9692640" cy="818262"/>
          </a:xfrm>
        </p:spPr>
        <p:txBody>
          <a:bodyPr/>
          <a:lstStyle/>
          <a:p>
            <a:r>
              <a:rPr lang="tr-TR" dirty="0" smtClean="0"/>
              <a:t>Soru Çözümü</a:t>
            </a:r>
            <a:endParaRPr lang="tr-TR" dirty="0"/>
          </a:p>
        </p:txBody>
      </p:sp>
      <p:sp>
        <p:nvSpPr>
          <p:cNvPr id="6" name="Oval 5"/>
          <p:cNvSpPr/>
          <p:nvPr/>
        </p:nvSpPr>
        <p:spPr>
          <a:xfrm>
            <a:off x="3074670" y="4594860"/>
            <a:ext cx="571500" cy="514350"/>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pPr marL="0" indent="0">
              <a:buNone/>
            </a:pPr>
            <a:endParaRPr lang="tr-TR" sz="1800" dirty="0">
              <a:solidFill>
                <a:schemeClr val="tx1"/>
              </a:solidFill>
            </a:endParaRPr>
          </a:p>
          <a:p>
            <a:r>
              <a:rPr lang="tr-TR" sz="1800" dirty="0">
                <a:solidFill>
                  <a:schemeClr val="bg1">
                    <a:lumMod val="75000"/>
                  </a:schemeClr>
                </a:solidFill>
              </a:rPr>
              <a:t>Yıldırım düşen araba</a:t>
            </a:r>
          </a:p>
          <a:p>
            <a:r>
              <a:rPr lang="tr-TR" sz="1800" dirty="0">
                <a:solidFill>
                  <a:schemeClr val="tx2">
                    <a:lumMod val="40000"/>
                    <a:lumOff val="60000"/>
                  </a:schemeClr>
                </a:solidFill>
              </a:rPr>
              <a:t>Hatırlayalım:</a:t>
            </a:r>
          </a:p>
          <a:p>
            <a:pPr lvl="1"/>
            <a:r>
              <a:rPr lang="tr-TR" sz="1600" dirty="0">
                <a:solidFill>
                  <a:schemeClr val="tx2">
                    <a:lumMod val="40000"/>
                    <a:lumOff val="60000"/>
                  </a:schemeClr>
                </a:solidFill>
              </a:rPr>
              <a:t>Elektrik </a:t>
            </a:r>
            <a:r>
              <a:rPr lang="tr-TR" sz="1600" dirty="0" smtClean="0">
                <a:solidFill>
                  <a:schemeClr val="tx2">
                    <a:lumMod val="40000"/>
                    <a:lumOff val="60000"/>
                  </a:schemeClr>
                </a:solidFill>
              </a:rPr>
              <a:t>alanı</a:t>
            </a:r>
            <a:endParaRPr lang="tr-TR" dirty="0">
              <a:solidFill>
                <a:schemeClr val="tx2">
                  <a:lumMod val="40000"/>
                  <a:lumOff val="60000"/>
                </a:schemeClr>
              </a:solidFill>
            </a:endParaRPr>
          </a:p>
          <a:p>
            <a:r>
              <a:rPr lang="tr-TR" sz="1800" dirty="0">
                <a:solidFill>
                  <a:schemeClr val="bg1">
                    <a:lumMod val="75000"/>
                  </a:schemeClr>
                </a:solidFill>
              </a:rPr>
              <a:t>Elektrik alan çizgileri</a:t>
            </a:r>
          </a:p>
          <a:p>
            <a:r>
              <a:rPr lang="tr-TR" sz="1800" dirty="0">
                <a:solidFill>
                  <a:schemeClr val="bg1">
                    <a:lumMod val="75000"/>
                  </a:schemeClr>
                </a:solidFill>
              </a:rPr>
              <a:t>Hatırlayalım:</a:t>
            </a:r>
          </a:p>
          <a:p>
            <a:pPr lvl="1"/>
            <a:r>
              <a:rPr lang="tr-TR" sz="1600" dirty="0">
                <a:solidFill>
                  <a:schemeClr val="bg1">
                    <a:lumMod val="75000"/>
                  </a:schemeClr>
                </a:solidFill>
              </a:rPr>
              <a:t>Yıldırım Oluşumu</a:t>
            </a:r>
          </a:p>
          <a:p>
            <a:pPr lvl="1"/>
            <a:r>
              <a:rPr lang="tr-TR" sz="1600" dirty="0">
                <a:solidFill>
                  <a:schemeClr val="bg1">
                    <a:lumMod val="75000"/>
                  </a:schemeClr>
                </a:solidFill>
              </a:rPr>
              <a:t>Faraday Kafesi</a:t>
            </a:r>
          </a:p>
          <a:p>
            <a:pPr lvl="1"/>
            <a:r>
              <a:rPr lang="tr-TR" sz="1600" dirty="0">
                <a:solidFill>
                  <a:schemeClr val="bg1">
                    <a:lumMod val="75000"/>
                  </a:schemeClr>
                </a:solidFill>
              </a:rPr>
              <a:t>Elektromanyetik Kalkanlanma</a:t>
            </a:r>
          </a:p>
          <a:p>
            <a:r>
              <a:rPr lang="tr-TR" sz="1800" dirty="0">
                <a:solidFill>
                  <a:schemeClr val="accent1">
                    <a:lumMod val="75000"/>
                  </a:schemeClr>
                </a:solidFill>
              </a:rPr>
              <a:t>Sınav soruları</a:t>
            </a:r>
          </a:p>
          <a:p>
            <a:r>
              <a:rPr lang="tr-TR" sz="1800" dirty="0">
                <a:solidFill>
                  <a:schemeClr val="tx1"/>
                </a:solidFill>
              </a:rPr>
              <a:t>Özet</a:t>
            </a:r>
          </a:p>
          <a:p>
            <a:endParaRPr lang="tr-TR" sz="1600" dirty="0" smtClean="0"/>
          </a:p>
          <a:p>
            <a:endParaRPr lang="tr-TR" sz="1600" dirty="0"/>
          </a:p>
        </p:txBody>
      </p:sp>
      <p:sp>
        <p:nvSpPr>
          <p:cNvPr id="8" name="TextBox 7"/>
          <p:cNvSpPr txBox="1"/>
          <p:nvPr/>
        </p:nvSpPr>
        <p:spPr>
          <a:xfrm>
            <a:off x="5783579" y="6180137"/>
            <a:ext cx="1755025" cy="516312"/>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2010</a:t>
            </a:r>
            <a:r>
              <a:rPr kumimoji="0" lang="tr-TR" sz="2000" b="0" i="0" u="none" strike="noStrike" kern="1200" cap="none" spc="10" normalizeH="0" noProof="0" dirty="0" smtClean="0">
                <a:ln>
                  <a:noFill/>
                </a:ln>
                <a:solidFill>
                  <a:schemeClr val="tx1">
                    <a:lumMod val="65000"/>
                    <a:lumOff val="35000"/>
                  </a:schemeClr>
                </a:solidFill>
                <a:effectLst/>
                <a:uLnTx/>
                <a:uFillTx/>
                <a:latin typeface="+mn-lt"/>
                <a:ea typeface="+mn-ea"/>
                <a:cs typeface="+mn-cs"/>
              </a:rPr>
              <a:t> LYS</a:t>
            </a:r>
            <a:endPar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Tree>
    <p:extLst>
      <p:ext uri="{BB962C8B-B14F-4D97-AF65-F5344CB8AC3E}">
        <p14:creationId xmlns:p14="http://schemas.microsoft.com/office/powerpoint/2010/main" val="3703264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a:srcRect l="40406" t="32095" r="16802" b="43070"/>
          <a:stretch/>
        </p:blipFill>
        <p:spPr>
          <a:xfrm>
            <a:off x="0" y="1028700"/>
            <a:ext cx="6967019" cy="3234690"/>
          </a:xfrm>
          <a:prstGeom prst="rect">
            <a:avLst/>
          </a:prstGeom>
        </p:spPr>
      </p:pic>
      <p:sp>
        <p:nvSpPr>
          <p:cNvPr id="5" name="Title 1"/>
          <p:cNvSpPr>
            <a:spLocks noGrp="1"/>
          </p:cNvSpPr>
          <p:nvPr>
            <p:ph type="title"/>
          </p:nvPr>
        </p:nvSpPr>
        <p:spPr>
          <a:xfrm>
            <a:off x="0" y="0"/>
            <a:ext cx="9692640" cy="818262"/>
          </a:xfrm>
        </p:spPr>
        <p:txBody>
          <a:bodyPr/>
          <a:lstStyle/>
          <a:p>
            <a:r>
              <a:rPr lang="tr-TR" dirty="0" smtClean="0"/>
              <a:t>Soru Çözümü</a:t>
            </a:r>
            <a:endParaRPr lang="tr-TR" dirty="0"/>
          </a:p>
        </p:txBody>
      </p:sp>
      <p:sp>
        <p:nvSpPr>
          <p:cNvPr id="6" name="Oval 5"/>
          <p:cNvSpPr/>
          <p:nvPr/>
        </p:nvSpPr>
        <p:spPr>
          <a:xfrm>
            <a:off x="4149090" y="3577590"/>
            <a:ext cx="571500" cy="514350"/>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endParaRPr lang="tr-TR" sz="1800" dirty="0">
              <a:solidFill>
                <a:schemeClr val="tx1"/>
              </a:solidFill>
            </a:endParaRPr>
          </a:p>
          <a:p>
            <a:r>
              <a:rPr lang="tr-TR" sz="1800" dirty="0">
                <a:solidFill>
                  <a:schemeClr val="bg1">
                    <a:lumMod val="75000"/>
                  </a:schemeClr>
                </a:solidFill>
              </a:rPr>
              <a:t>Yıldırım düşen araba</a:t>
            </a:r>
          </a:p>
          <a:p>
            <a:r>
              <a:rPr lang="tr-TR" sz="1800" dirty="0">
                <a:solidFill>
                  <a:schemeClr val="tx2">
                    <a:lumMod val="40000"/>
                    <a:lumOff val="60000"/>
                  </a:schemeClr>
                </a:solidFill>
              </a:rPr>
              <a:t>Hatırlayalım:</a:t>
            </a:r>
          </a:p>
          <a:p>
            <a:pPr lvl="1"/>
            <a:r>
              <a:rPr lang="tr-TR" sz="1600" dirty="0">
                <a:solidFill>
                  <a:schemeClr val="tx2">
                    <a:lumMod val="40000"/>
                    <a:lumOff val="60000"/>
                  </a:schemeClr>
                </a:solidFill>
              </a:rPr>
              <a:t>Elektrik </a:t>
            </a:r>
            <a:r>
              <a:rPr lang="tr-TR" sz="1600" dirty="0" smtClean="0">
                <a:solidFill>
                  <a:schemeClr val="tx2">
                    <a:lumMod val="40000"/>
                    <a:lumOff val="60000"/>
                  </a:schemeClr>
                </a:solidFill>
              </a:rPr>
              <a:t>alanı</a:t>
            </a:r>
            <a:endParaRPr lang="tr-TR" dirty="0">
              <a:solidFill>
                <a:schemeClr val="tx2">
                  <a:lumMod val="40000"/>
                  <a:lumOff val="60000"/>
                </a:schemeClr>
              </a:solidFill>
            </a:endParaRPr>
          </a:p>
          <a:p>
            <a:r>
              <a:rPr lang="tr-TR" sz="1800" dirty="0">
                <a:solidFill>
                  <a:schemeClr val="bg1">
                    <a:lumMod val="75000"/>
                  </a:schemeClr>
                </a:solidFill>
              </a:rPr>
              <a:t>Elektrik alan çizgileri</a:t>
            </a:r>
          </a:p>
          <a:p>
            <a:r>
              <a:rPr lang="tr-TR" sz="1800" dirty="0">
                <a:solidFill>
                  <a:schemeClr val="bg1">
                    <a:lumMod val="75000"/>
                  </a:schemeClr>
                </a:solidFill>
              </a:rPr>
              <a:t>Hatırlayalım:</a:t>
            </a:r>
          </a:p>
          <a:p>
            <a:pPr lvl="1"/>
            <a:r>
              <a:rPr lang="tr-TR" sz="1600" dirty="0">
                <a:solidFill>
                  <a:schemeClr val="bg1">
                    <a:lumMod val="75000"/>
                  </a:schemeClr>
                </a:solidFill>
              </a:rPr>
              <a:t>Yıldırım Oluşumu</a:t>
            </a:r>
          </a:p>
          <a:p>
            <a:pPr lvl="1"/>
            <a:r>
              <a:rPr lang="tr-TR" sz="1600" dirty="0">
                <a:solidFill>
                  <a:schemeClr val="bg1">
                    <a:lumMod val="75000"/>
                  </a:schemeClr>
                </a:solidFill>
              </a:rPr>
              <a:t>Faraday Kafesi</a:t>
            </a:r>
          </a:p>
          <a:p>
            <a:pPr lvl="1"/>
            <a:r>
              <a:rPr lang="tr-TR" sz="1600" dirty="0">
                <a:solidFill>
                  <a:schemeClr val="bg1">
                    <a:lumMod val="75000"/>
                  </a:schemeClr>
                </a:solidFill>
              </a:rPr>
              <a:t>Elektromanyetik Kalkanlanma</a:t>
            </a:r>
          </a:p>
          <a:p>
            <a:r>
              <a:rPr lang="tr-TR" sz="1800" dirty="0">
                <a:solidFill>
                  <a:schemeClr val="accent1">
                    <a:lumMod val="75000"/>
                  </a:schemeClr>
                </a:solidFill>
              </a:rPr>
              <a:t>Sınav soruları</a:t>
            </a:r>
          </a:p>
          <a:p>
            <a:r>
              <a:rPr lang="tr-TR" sz="1800" dirty="0">
                <a:solidFill>
                  <a:schemeClr val="tx1"/>
                </a:solidFill>
              </a:rPr>
              <a:t>Özet</a:t>
            </a:r>
          </a:p>
          <a:p>
            <a:endParaRPr lang="tr-TR" sz="1600" dirty="0" smtClean="0"/>
          </a:p>
          <a:p>
            <a:endParaRPr lang="tr-TR" sz="1600" dirty="0"/>
          </a:p>
        </p:txBody>
      </p:sp>
      <p:sp>
        <p:nvSpPr>
          <p:cNvPr id="8" name="TextBox 7"/>
          <p:cNvSpPr txBox="1"/>
          <p:nvPr/>
        </p:nvSpPr>
        <p:spPr>
          <a:xfrm>
            <a:off x="5783579" y="6180137"/>
            <a:ext cx="1755025" cy="516312"/>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2000" spc="10" dirty="0" smtClean="0">
                <a:solidFill>
                  <a:schemeClr val="tx1">
                    <a:lumMod val="65000"/>
                    <a:lumOff val="35000"/>
                  </a:schemeClr>
                </a:solidFill>
              </a:rPr>
              <a:t>1991 ÖSS</a:t>
            </a:r>
            <a:endPar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Tree>
    <p:extLst>
      <p:ext uri="{BB962C8B-B14F-4D97-AF65-F5344CB8AC3E}">
        <p14:creationId xmlns:p14="http://schemas.microsoft.com/office/powerpoint/2010/main" val="1038905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23271" y="1397403"/>
            <a:ext cx="3211636" cy="720080"/>
          </a:xfrm>
        </p:spPr>
        <p:txBody>
          <a:bodyPr>
            <a:noAutofit/>
          </a:bodyPr>
          <a:lstStyle/>
          <a:p>
            <a:pPr algn="ctr"/>
            <a:r>
              <a:rPr lang="en-US" sz="1800" dirty="0" smtClean="0">
                <a:solidFill>
                  <a:schemeClr val="accent5">
                    <a:lumMod val="40000"/>
                    <a:lumOff val="60000"/>
                  </a:schemeClr>
                </a:solidFill>
                <a:effectLst/>
                <a:latin typeface="Tahoma" panose="020B0604030504040204" pitchFamily="34" charset="0"/>
                <a:ea typeface="Tahoma" panose="020B0604030504040204" pitchFamily="34" charset="0"/>
                <a:cs typeface="Tahoma" panose="020B0604030504040204" pitchFamily="34" charset="0"/>
              </a:rPr>
              <a:t>Proton </a:t>
            </a:r>
            <a:r>
              <a:rPr lang="en-US" sz="1800" dirty="0" err="1" smtClean="0">
                <a:solidFill>
                  <a:schemeClr val="accent5">
                    <a:lumMod val="40000"/>
                    <a:lumOff val="60000"/>
                  </a:schemeClr>
                </a:solidFill>
                <a:effectLst/>
                <a:latin typeface="Tahoma" panose="020B0604030504040204" pitchFamily="34" charset="0"/>
                <a:ea typeface="Tahoma" panose="020B0604030504040204" pitchFamily="34" charset="0"/>
                <a:cs typeface="Tahoma" panose="020B0604030504040204" pitchFamily="34" charset="0"/>
              </a:rPr>
              <a:t>Elektronu</a:t>
            </a:r>
            <a:r>
              <a:rPr lang="en-US" sz="1800" dirty="0" smtClean="0">
                <a:solidFill>
                  <a:schemeClr val="accent5">
                    <a:lumMod val="40000"/>
                    <a:lumOff val="6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err="1" smtClean="0">
                <a:solidFill>
                  <a:schemeClr val="accent5">
                    <a:lumMod val="40000"/>
                    <a:lumOff val="60000"/>
                  </a:schemeClr>
                </a:solidFill>
                <a:effectLst/>
                <a:latin typeface="Tahoma" panose="020B0604030504040204" pitchFamily="34" charset="0"/>
                <a:ea typeface="Tahoma" panose="020B0604030504040204" pitchFamily="34" charset="0"/>
                <a:cs typeface="Tahoma" panose="020B0604030504040204" pitchFamily="34" charset="0"/>
              </a:rPr>
              <a:t>Çeker</a:t>
            </a:r>
            <a:r>
              <a:rPr lang="en-US" sz="1800" dirty="0" smtClean="0">
                <a:solidFill>
                  <a:schemeClr val="accent5">
                    <a:lumMod val="40000"/>
                    <a:lumOff val="60000"/>
                  </a:schemeClr>
                </a:solidFill>
                <a:effectLst/>
                <a:latin typeface="Tahoma" panose="020B0604030504040204" pitchFamily="34" charset="0"/>
                <a:ea typeface="Tahoma" panose="020B0604030504040204" pitchFamily="34" charset="0"/>
                <a:cs typeface="Tahoma" panose="020B0604030504040204" pitchFamily="34" charset="0"/>
              </a:rPr>
              <a:t> mi? </a:t>
            </a:r>
            <a:r>
              <a:rPr lang="tr-TR" sz="1800" dirty="0">
                <a:solidFill>
                  <a:schemeClr val="accent5">
                    <a:lumMod val="40000"/>
                    <a:lumOff val="60000"/>
                  </a:schemeClr>
                </a:solidFill>
                <a:effectLst/>
                <a:latin typeface="Tahoma" panose="020B0604030504040204" pitchFamily="34" charset="0"/>
                <a:ea typeface="Tahoma" panose="020B0604030504040204" pitchFamily="34" charset="0"/>
                <a:cs typeface="Tahoma" panose="020B0604030504040204" pitchFamily="34" charset="0"/>
              </a:rPr>
              <a:t>Aralarındaki Mesafe Ne Kadar? </a:t>
            </a:r>
          </a:p>
        </p:txBody>
      </p:sp>
      <p:pic>
        <p:nvPicPr>
          <p:cNvPr id="13" name="Picture 12"/>
          <p:cNvPicPr>
            <a:picLocks noChangeAspect="1"/>
          </p:cNvPicPr>
          <p:nvPr/>
        </p:nvPicPr>
        <p:blipFill>
          <a:blip r:embed="rId3"/>
          <a:stretch>
            <a:fillRect/>
          </a:stretch>
        </p:blipFill>
        <p:spPr>
          <a:xfrm>
            <a:off x="697881" y="2117483"/>
            <a:ext cx="1665428" cy="1512168"/>
          </a:xfrm>
          <a:prstGeom prst="rect">
            <a:avLst/>
          </a:prstGeom>
        </p:spPr>
      </p:pic>
      <p:sp>
        <p:nvSpPr>
          <p:cNvPr id="6" name="2 Başlık"/>
          <p:cNvSpPr txBox="1">
            <a:spLocks/>
          </p:cNvSpPr>
          <p:nvPr/>
        </p:nvSpPr>
        <p:spPr>
          <a:xfrm>
            <a:off x="164592" y="3715256"/>
            <a:ext cx="3122498" cy="792088"/>
          </a:xfrm>
          <a:prstGeom prst="rect">
            <a:avLst/>
          </a:prstGeom>
        </p:spPr>
        <p:txBody>
          <a:bodyPr vert="horz" rtlCol="0" anchor="ctr">
            <a:normAutofit fontScale="97500"/>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tr-TR" sz="1800" dirty="0">
                <a:solidFill>
                  <a:schemeClr val="accent5">
                    <a:lumMod val="40000"/>
                    <a:lumOff val="60000"/>
                  </a:schemeClr>
                </a:solidFill>
                <a:effectLst/>
                <a:latin typeface="Tahoma" panose="020B0604030504040204" pitchFamily="34" charset="0"/>
                <a:ea typeface="Tahoma" panose="020B0604030504040204" pitchFamily="34" charset="0"/>
                <a:cs typeface="Tahoma" panose="020B0604030504040204" pitchFamily="34" charset="0"/>
              </a:rPr>
              <a:t>İnsan Vücudunun Yüzde Kaçı Boşluktan Oluşuyor?</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1738" y="4514362"/>
            <a:ext cx="1848206" cy="2217847"/>
          </a:xfrm>
          <a:prstGeom prst="rect">
            <a:avLst/>
          </a:prstGeom>
        </p:spPr>
      </p:pic>
      <p:sp>
        <p:nvSpPr>
          <p:cNvPr id="8" name="2 Başlık"/>
          <p:cNvSpPr txBox="1">
            <a:spLocks/>
          </p:cNvSpPr>
          <p:nvPr/>
        </p:nvSpPr>
        <p:spPr>
          <a:xfrm>
            <a:off x="3758868" y="1213641"/>
            <a:ext cx="3235342" cy="815230"/>
          </a:xfrm>
          <a:prstGeom prst="rect">
            <a:avLst/>
          </a:prstGeom>
        </p:spPr>
        <p:txBody>
          <a:bodyPr vert="horz" rtlCol="0" anchor="ctr">
            <a:normAutofit fontScale="97500"/>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tr-TR" sz="1800" dirty="0">
                <a:solidFill>
                  <a:schemeClr val="accent5">
                    <a:lumMod val="40000"/>
                    <a:lumOff val="60000"/>
                  </a:schemeClr>
                </a:solidFill>
                <a:effectLst/>
                <a:latin typeface="Tahoma" panose="020B0604030504040204" pitchFamily="34" charset="0"/>
                <a:ea typeface="Tahoma" panose="020B0604030504040204" pitchFamily="34" charset="0"/>
                <a:cs typeface="Tahoma" panose="020B0604030504040204" pitchFamily="34" charset="0"/>
              </a:rPr>
              <a:t>Yerküre’nin Yüzde Kaçı Boşluktan Oluşuyor?</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l="21783" r="21837"/>
          <a:stretch/>
        </p:blipFill>
        <p:spPr>
          <a:xfrm>
            <a:off x="4553144" y="2028871"/>
            <a:ext cx="1646790" cy="1559482"/>
          </a:xfrm>
          <a:prstGeom prst="rect">
            <a:avLst/>
          </a:prstGeom>
        </p:spPr>
      </p:pic>
      <p:sp>
        <p:nvSpPr>
          <p:cNvPr id="10" name="2 Başlık"/>
          <p:cNvSpPr txBox="1">
            <a:spLocks/>
          </p:cNvSpPr>
          <p:nvPr/>
        </p:nvSpPr>
        <p:spPr>
          <a:xfrm>
            <a:off x="3906026" y="3886903"/>
            <a:ext cx="3262350" cy="554253"/>
          </a:xfrm>
          <a:prstGeom prst="rect">
            <a:avLst/>
          </a:prstGeom>
        </p:spPr>
        <p:txBody>
          <a:bodyPr vert="horz" rtlCol="0" anchor="ctr">
            <a:no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tr-TR" sz="1800" dirty="0">
                <a:solidFill>
                  <a:schemeClr val="accent5">
                    <a:lumMod val="40000"/>
                    <a:lumOff val="60000"/>
                  </a:schemeClr>
                </a:solidFill>
                <a:effectLst/>
                <a:latin typeface="Tahoma" panose="020B0604030504040204" pitchFamily="34" charset="0"/>
                <a:ea typeface="Tahoma" panose="020B0604030504040204" pitchFamily="34" charset="0"/>
                <a:cs typeface="Tahoma" panose="020B0604030504040204" pitchFamily="34" charset="0"/>
              </a:rPr>
              <a:t>Parmaklar Birbirlerine Gerçekten Dokunuyor Mu?</a:t>
            </a:r>
          </a:p>
        </p:txBody>
      </p:sp>
      <p:pic>
        <p:nvPicPr>
          <p:cNvPr id="11" name="Picture 10"/>
          <p:cNvPicPr>
            <a:picLocks noChangeAspect="1"/>
          </p:cNvPicPr>
          <p:nvPr/>
        </p:nvPicPr>
        <p:blipFill rotWithShape="1">
          <a:blip r:embed="rId6"/>
          <a:srcRect l="28349" t="9815" r="10226"/>
          <a:stretch/>
        </p:blipFill>
        <p:spPr>
          <a:xfrm>
            <a:off x="4156607" y="4921207"/>
            <a:ext cx="1523911" cy="1678092"/>
          </a:xfrm>
          <a:prstGeom prst="rect">
            <a:avLst/>
          </a:prstGeom>
        </p:spPr>
      </p:pic>
      <p:sp>
        <p:nvSpPr>
          <p:cNvPr id="12" name="2 Başlık"/>
          <p:cNvSpPr txBox="1">
            <a:spLocks/>
          </p:cNvSpPr>
          <p:nvPr/>
        </p:nvSpPr>
        <p:spPr>
          <a:xfrm>
            <a:off x="7788156" y="1387535"/>
            <a:ext cx="2520280" cy="504789"/>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1800" dirty="0" smtClean="0">
                <a:solidFill>
                  <a:schemeClr val="accent5">
                    <a:lumMod val="40000"/>
                    <a:lumOff val="60000"/>
                  </a:schemeClr>
                </a:solidFill>
                <a:effectLst/>
                <a:latin typeface="Tahoma" panose="020B0604030504040204" pitchFamily="34" charset="0"/>
                <a:ea typeface="Tahoma" panose="020B0604030504040204" pitchFamily="34" charset="0"/>
                <a:cs typeface="Tahoma" panose="020B0604030504040204" pitchFamily="34" charset="0"/>
              </a:rPr>
              <a:t>Coulomb </a:t>
            </a:r>
            <a:r>
              <a:rPr lang="en-US" sz="1800" dirty="0" err="1" smtClean="0">
                <a:solidFill>
                  <a:schemeClr val="accent5">
                    <a:lumMod val="40000"/>
                    <a:lumOff val="60000"/>
                  </a:schemeClr>
                </a:solidFill>
                <a:effectLst/>
                <a:latin typeface="Tahoma" panose="020B0604030504040204" pitchFamily="34" charset="0"/>
                <a:ea typeface="Tahoma" panose="020B0604030504040204" pitchFamily="34" charset="0"/>
                <a:cs typeface="Tahoma" panose="020B0604030504040204" pitchFamily="34" charset="0"/>
              </a:rPr>
              <a:t>Kanunu</a:t>
            </a:r>
            <a:endParaRPr lang="tr-TR" sz="1800" dirty="0">
              <a:solidFill>
                <a:schemeClr val="accent5">
                  <a:lumMod val="40000"/>
                  <a:lumOff val="60000"/>
                </a:schemeClr>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16" name="Picture 15"/>
          <p:cNvPicPr>
            <a:picLocks noChangeAspect="1"/>
          </p:cNvPicPr>
          <p:nvPr/>
        </p:nvPicPr>
        <p:blipFill>
          <a:blip r:embed="rId7"/>
          <a:stretch>
            <a:fillRect/>
          </a:stretch>
        </p:blipFill>
        <p:spPr>
          <a:xfrm>
            <a:off x="9554025" y="2375388"/>
            <a:ext cx="1556279" cy="2575356"/>
          </a:xfrm>
          <a:prstGeom prst="rect">
            <a:avLst/>
          </a:prstGeom>
        </p:spPr>
      </p:pic>
      <mc:AlternateContent xmlns:mc="http://schemas.openxmlformats.org/markup-compatibility/2006" xmlns:a14="http://schemas.microsoft.com/office/drawing/2010/main">
        <mc:Choice Requires="a14">
          <p:sp>
            <p:nvSpPr>
              <p:cNvPr id="18" name="TextBox 17"/>
              <p:cNvSpPr txBox="1"/>
              <p:nvPr/>
            </p:nvSpPr>
            <p:spPr>
              <a:xfrm>
                <a:off x="8349486" y="5942782"/>
                <a:ext cx="1397620" cy="47436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𝐹</m:t>
                      </m:r>
                      <m:r>
                        <a:rPr lang="tr-TR" i="1" smtClean="0">
                          <a:latin typeface="Cambria Math" panose="02040503050406030204" pitchFamily="18" charset="0"/>
                        </a:rPr>
                        <m:t>=</m:t>
                      </m:r>
                      <m:r>
                        <a:rPr lang="en-US" b="0" i="1" smtClean="0">
                          <a:latin typeface="Cambria Math" panose="02040503050406030204" pitchFamily="18" charset="0"/>
                        </a:rPr>
                        <m:t>𝑘</m:t>
                      </m:r>
                      <m:f>
                        <m:fPr>
                          <m:ctrlPr>
                            <a:rPr lang="tr-TR"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2</m:t>
                              </m:r>
                            </m:sub>
                          </m:sSub>
                        </m:num>
                        <m:den>
                          <m:sSup>
                            <m:sSupPr>
                              <m:ctrlPr>
                                <a:rPr lang="tr-TR" i="1" smtClean="0">
                                  <a:latin typeface="Cambria Math" panose="02040503050406030204" pitchFamily="18" charset="0"/>
                                </a:rPr>
                              </m:ctrlPr>
                            </m:sSupPr>
                            <m:e>
                              <m:r>
                                <a:rPr lang="en-US" b="0" i="1" smtClean="0">
                                  <a:latin typeface="Cambria Math" panose="02040503050406030204" pitchFamily="18" charset="0"/>
                                </a:rPr>
                                <m:t>𝑑</m:t>
                              </m:r>
                            </m:e>
                            <m:sup>
                              <m:r>
                                <a:rPr lang="en-US" b="0" i="1" smtClean="0">
                                  <a:latin typeface="Cambria Math" panose="02040503050406030204" pitchFamily="18" charset="0"/>
                                </a:rPr>
                                <m:t>2</m:t>
                              </m:r>
                            </m:sup>
                          </m:sSup>
                        </m:den>
                      </m:f>
                    </m:oMath>
                  </m:oMathPara>
                </a14:m>
                <a:endParaRPr lang="tr-TR" dirty="0"/>
              </a:p>
            </p:txBody>
          </p:sp>
        </mc:Choice>
        <mc:Fallback xmlns="">
          <p:sp>
            <p:nvSpPr>
              <p:cNvPr id="18" name="TextBox 17"/>
              <p:cNvSpPr txBox="1">
                <a:spLocks noRot="1" noChangeAspect="1" noMove="1" noResize="1" noEditPoints="1" noAdjustHandles="1" noChangeArrowheads="1" noChangeShapeType="1" noTextEdit="1"/>
              </p:cNvSpPr>
              <p:nvPr/>
            </p:nvSpPr>
            <p:spPr>
              <a:xfrm>
                <a:off x="8349486" y="5942782"/>
                <a:ext cx="1397620" cy="474361"/>
              </a:xfrm>
              <a:prstGeom prst="rect">
                <a:avLst/>
              </a:prstGeom>
              <a:blipFill rotWithShape="0">
                <a:blip r:embed="rId8"/>
                <a:stretch>
                  <a:fillRect/>
                </a:stretch>
              </a:blipFill>
            </p:spPr>
            <p:txBody>
              <a:bodyPr/>
              <a:lstStyle/>
              <a:p>
                <a:r>
                  <a:rPr lang="tr-TR">
                    <a:noFill/>
                  </a:rPr>
                  <a:t> </a:t>
                </a:r>
              </a:p>
            </p:txBody>
          </p:sp>
        </mc:Fallback>
      </mc:AlternateContent>
      <p:pic>
        <p:nvPicPr>
          <p:cNvPr id="19" name="Picture 18"/>
          <p:cNvPicPr>
            <a:picLocks noChangeAspect="1"/>
          </p:cNvPicPr>
          <p:nvPr/>
        </p:nvPicPr>
        <p:blipFill>
          <a:blip r:embed="rId9"/>
          <a:stretch>
            <a:fillRect/>
          </a:stretch>
        </p:blipFill>
        <p:spPr>
          <a:xfrm>
            <a:off x="7229018" y="2040239"/>
            <a:ext cx="2412071" cy="3311065"/>
          </a:xfrm>
          <a:prstGeom prst="rect">
            <a:avLst/>
          </a:prstGeom>
        </p:spPr>
      </p:pic>
      <p:sp>
        <p:nvSpPr>
          <p:cNvPr id="17" name="Title 1"/>
          <p:cNvSpPr txBox="1">
            <a:spLocks/>
          </p:cNvSpPr>
          <p:nvPr/>
        </p:nvSpPr>
        <p:spPr>
          <a:xfrm>
            <a:off x="164592" y="228103"/>
            <a:ext cx="9692640" cy="983477"/>
          </a:xfrm>
          <a:prstGeom prst="rect">
            <a:avLst/>
          </a:prstGeom>
        </p:spPr>
        <p:txBody>
          <a:bodyPr vert="horz" lIns="91440" tIns="27432" rIns="91440" bIns="45720" rtlCol="0" anchor="b">
            <a:normAutofit/>
          </a:bodyPr>
          <a:lst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a:lstStyle>
          <a:p>
            <a:r>
              <a:rPr lang="tr-TR" smtClean="0"/>
              <a:t>Geçen Haftanın Özeti</a:t>
            </a:r>
            <a:endParaRPr lang="tr-TR" dirty="0"/>
          </a:p>
        </p:txBody>
      </p:sp>
    </p:spTree>
    <p:extLst>
      <p:ext uri="{BB962C8B-B14F-4D97-AF65-F5344CB8AC3E}">
        <p14:creationId xmlns:p14="http://schemas.microsoft.com/office/powerpoint/2010/main" val="2733776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692640" cy="818262"/>
          </a:xfrm>
        </p:spPr>
        <p:txBody>
          <a:bodyPr/>
          <a:lstStyle/>
          <a:p>
            <a:r>
              <a:rPr lang="tr-TR" dirty="0" smtClean="0"/>
              <a:t>Soru Çözümü</a:t>
            </a:r>
            <a:endParaRPr lang="tr-TR" dirty="0"/>
          </a:p>
        </p:txBody>
      </p:sp>
      <p:sp>
        <p:nvSpPr>
          <p:cNvPr id="7"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endParaRPr lang="tr-TR" sz="1800" dirty="0" smtClean="0">
              <a:solidFill>
                <a:schemeClr val="tx1"/>
              </a:solidFill>
            </a:endParaRPr>
          </a:p>
          <a:p>
            <a:r>
              <a:rPr lang="tr-TR" sz="1800" dirty="0" smtClean="0">
                <a:solidFill>
                  <a:schemeClr val="bg1">
                    <a:lumMod val="75000"/>
                  </a:schemeClr>
                </a:solidFill>
              </a:rPr>
              <a:t>Yıldırım </a:t>
            </a:r>
            <a:r>
              <a:rPr lang="tr-TR" sz="1800" dirty="0">
                <a:solidFill>
                  <a:schemeClr val="bg1">
                    <a:lumMod val="75000"/>
                  </a:schemeClr>
                </a:solidFill>
              </a:rPr>
              <a:t>düşen araba</a:t>
            </a:r>
          </a:p>
          <a:p>
            <a:r>
              <a:rPr lang="tr-TR" sz="1800" dirty="0">
                <a:solidFill>
                  <a:schemeClr val="tx2">
                    <a:lumMod val="40000"/>
                    <a:lumOff val="60000"/>
                  </a:schemeClr>
                </a:solidFill>
              </a:rPr>
              <a:t>Hatırlayalım:</a:t>
            </a:r>
          </a:p>
          <a:p>
            <a:pPr lvl="1"/>
            <a:r>
              <a:rPr lang="tr-TR" sz="1600" dirty="0">
                <a:solidFill>
                  <a:schemeClr val="tx2">
                    <a:lumMod val="40000"/>
                    <a:lumOff val="60000"/>
                  </a:schemeClr>
                </a:solidFill>
              </a:rPr>
              <a:t>Elektrik </a:t>
            </a:r>
            <a:r>
              <a:rPr lang="tr-TR" sz="1600" dirty="0" smtClean="0">
                <a:solidFill>
                  <a:schemeClr val="tx2">
                    <a:lumMod val="40000"/>
                    <a:lumOff val="60000"/>
                  </a:schemeClr>
                </a:solidFill>
              </a:rPr>
              <a:t>alanı</a:t>
            </a:r>
            <a:endParaRPr lang="tr-TR" dirty="0">
              <a:solidFill>
                <a:schemeClr val="tx2">
                  <a:lumMod val="40000"/>
                  <a:lumOff val="60000"/>
                </a:schemeClr>
              </a:solidFill>
            </a:endParaRPr>
          </a:p>
          <a:p>
            <a:r>
              <a:rPr lang="tr-TR" sz="1800" dirty="0">
                <a:solidFill>
                  <a:schemeClr val="bg1">
                    <a:lumMod val="75000"/>
                  </a:schemeClr>
                </a:solidFill>
              </a:rPr>
              <a:t>Elektrik alan çizgileri</a:t>
            </a:r>
          </a:p>
          <a:p>
            <a:r>
              <a:rPr lang="tr-TR" sz="1800" dirty="0">
                <a:solidFill>
                  <a:schemeClr val="bg1">
                    <a:lumMod val="75000"/>
                  </a:schemeClr>
                </a:solidFill>
              </a:rPr>
              <a:t>Hatırlayalım:</a:t>
            </a:r>
          </a:p>
          <a:p>
            <a:pPr lvl="1"/>
            <a:r>
              <a:rPr lang="tr-TR" sz="1600" dirty="0">
                <a:solidFill>
                  <a:schemeClr val="bg1">
                    <a:lumMod val="75000"/>
                  </a:schemeClr>
                </a:solidFill>
              </a:rPr>
              <a:t>Yıldırım Oluşumu</a:t>
            </a:r>
          </a:p>
          <a:p>
            <a:pPr lvl="1"/>
            <a:r>
              <a:rPr lang="tr-TR" sz="1600" dirty="0">
                <a:solidFill>
                  <a:schemeClr val="bg1">
                    <a:lumMod val="75000"/>
                  </a:schemeClr>
                </a:solidFill>
              </a:rPr>
              <a:t>Faraday Kafesi</a:t>
            </a:r>
          </a:p>
          <a:p>
            <a:pPr lvl="1"/>
            <a:r>
              <a:rPr lang="tr-TR" sz="1600" dirty="0">
                <a:solidFill>
                  <a:schemeClr val="bg1">
                    <a:lumMod val="75000"/>
                  </a:schemeClr>
                </a:solidFill>
              </a:rPr>
              <a:t>Elektromanyetik Kalkanlanma</a:t>
            </a:r>
          </a:p>
          <a:p>
            <a:r>
              <a:rPr lang="tr-TR" sz="1800" dirty="0">
                <a:solidFill>
                  <a:schemeClr val="accent1">
                    <a:lumMod val="75000"/>
                  </a:schemeClr>
                </a:solidFill>
              </a:rPr>
              <a:t>Sınav soruları</a:t>
            </a:r>
          </a:p>
          <a:p>
            <a:r>
              <a:rPr lang="tr-TR" sz="1800" dirty="0">
                <a:solidFill>
                  <a:schemeClr val="tx1"/>
                </a:solidFill>
              </a:rPr>
              <a:t>Özet</a:t>
            </a:r>
          </a:p>
          <a:p>
            <a:endParaRPr lang="tr-TR" sz="1600" dirty="0" smtClean="0"/>
          </a:p>
          <a:p>
            <a:endParaRPr lang="tr-TR" sz="1600" dirty="0"/>
          </a:p>
        </p:txBody>
      </p:sp>
      <p:sp>
        <p:nvSpPr>
          <p:cNvPr id="8" name="TextBox 7"/>
          <p:cNvSpPr txBox="1"/>
          <p:nvPr/>
        </p:nvSpPr>
        <p:spPr>
          <a:xfrm>
            <a:off x="5783579" y="6180137"/>
            <a:ext cx="1755025" cy="516312"/>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2005</a:t>
            </a:r>
            <a:r>
              <a:rPr kumimoji="0" lang="tr-TR" sz="2000" b="0" i="0" u="none" strike="noStrike" kern="1200" cap="none" spc="10" normalizeH="0" noProof="0" dirty="0" smtClean="0">
                <a:ln>
                  <a:noFill/>
                </a:ln>
                <a:solidFill>
                  <a:schemeClr val="tx1">
                    <a:lumMod val="65000"/>
                    <a:lumOff val="35000"/>
                  </a:schemeClr>
                </a:solidFill>
                <a:effectLst/>
                <a:uLnTx/>
                <a:uFillTx/>
                <a:latin typeface="+mn-lt"/>
                <a:ea typeface="+mn-ea"/>
                <a:cs typeface="+mn-cs"/>
              </a:rPr>
              <a:t> ÖSS</a:t>
            </a:r>
            <a:endPar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pic>
        <p:nvPicPr>
          <p:cNvPr id="9" name="Content Placeholder 3"/>
          <p:cNvPicPr/>
          <p:nvPr/>
        </p:nvPicPr>
        <p:blipFill rotWithShape="1">
          <a:blip r:embed="rId3"/>
          <a:srcRect l="52166" t="18888" r="12552" b="14497"/>
          <a:stretch/>
        </p:blipFill>
        <p:spPr>
          <a:xfrm>
            <a:off x="443350" y="1052650"/>
            <a:ext cx="3597310" cy="5434647"/>
          </a:xfrm>
          <a:prstGeom prst="rect">
            <a:avLst/>
          </a:prstGeom>
        </p:spPr>
      </p:pic>
      <p:sp>
        <p:nvSpPr>
          <p:cNvPr id="10" name="Oval 9"/>
          <p:cNvSpPr/>
          <p:nvPr/>
        </p:nvSpPr>
        <p:spPr>
          <a:xfrm>
            <a:off x="157600" y="5286188"/>
            <a:ext cx="571500" cy="514350"/>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18909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a:srcRect l="51714" t="19868" r="16192" b="14033"/>
          <a:stretch/>
        </p:blipFill>
        <p:spPr>
          <a:xfrm>
            <a:off x="0" y="646812"/>
            <a:ext cx="3689187" cy="6078376"/>
          </a:xfrm>
          <a:prstGeom prst="rect">
            <a:avLst/>
          </a:prstGeom>
        </p:spPr>
      </p:pic>
      <p:sp>
        <p:nvSpPr>
          <p:cNvPr id="5" name="Title 1"/>
          <p:cNvSpPr>
            <a:spLocks noGrp="1"/>
          </p:cNvSpPr>
          <p:nvPr>
            <p:ph type="title"/>
          </p:nvPr>
        </p:nvSpPr>
        <p:spPr>
          <a:xfrm>
            <a:off x="0" y="0"/>
            <a:ext cx="9692640" cy="818262"/>
          </a:xfrm>
        </p:spPr>
        <p:txBody>
          <a:bodyPr/>
          <a:lstStyle/>
          <a:p>
            <a:r>
              <a:rPr lang="tr-TR" dirty="0" smtClean="0"/>
              <a:t>Soru Çözümü</a:t>
            </a:r>
            <a:endParaRPr lang="tr-TR" dirty="0"/>
          </a:p>
        </p:txBody>
      </p:sp>
      <p:sp>
        <p:nvSpPr>
          <p:cNvPr id="6" name="Oval 5"/>
          <p:cNvSpPr/>
          <p:nvPr/>
        </p:nvSpPr>
        <p:spPr>
          <a:xfrm>
            <a:off x="1165860" y="5977890"/>
            <a:ext cx="571500" cy="514350"/>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endParaRPr lang="tr-TR" sz="1800" dirty="0" smtClean="0">
              <a:solidFill>
                <a:schemeClr val="tx1"/>
              </a:solidFill>
            </a:endParaRPr>
          </a:p>
          <a:p>
            <a:r>
              <a:rPr lang="tr-TR" sz="1800" dirty="0" smtClean="0">
                <a:solidFill>
                  <a:schemeClr val="bg1">
                    <a:lumMod val="75000"/>
                  </a:schemeClr>
                </a:solidFill>
              </a:rPr>
              <a:t>Yıldırım </a:t>
            </a:r>
            <a:r>
              <a:rPr lang="tr-TR" sz="1800" dirty="0">
                <a:solidFill>
                  <a:schemeClr val="bg1">
                    <a:lumMod val="75000"/>
                  </a:schemeClr>
                </a:solidFill>
              </a:rPr>
              <a:t>düşen araba</a:t>
            </a:r>
          </a:p>
          <a:p>
            <a:r>
              <a:rPr lang="tr-TR" sz="1800" dirty="0">
                <a:solidFill>
                  <a:schemeClr val="tx2">
                    <a:lumMod val="40000"/>
                    <a:lumOff val="60000"/>
                  </a:schemeClr>
                </a:solidFill>
              </a:rPr>
              <a:t>Hatırlayalım:</a:t>
            </a:r>
          </a:p>
          <a:p>
            <a:pPr lvl="1"/>
            <a:r>
              <a:rPr lang="tr-TR" sz="1600" dirty="0">
                <a:solidFill>
                  <a:schemeClr val="tx2">
                    <a:lumMod val="40000"/>
                    <a:lumOff val="60000"/>
                  </a:schemeClr>
                </a:solidFill>
              </a:rPr>
              <a:t>Elektrik </a:t>
            </a:r>
            <a:r>
              <a:rPr lang="tr-TR" sz="1600" dirty="0" smtClean="0">
                <a:solidFill>
                  <a:schemeClr val="tx2">
                    <a:lumMod val="40000"/>
                    <a:lumOff val="60000"/>
                  </a:schemeClr>
                </a:solidFill>
              </a:rPr>
              <a:t>alanı</a:t>
            </a:r>
            <a:endParaRPr lang="tr-TR" dirty="0">
              <a:solidFill>
                <a:schemeClr val="tx2">
                  <a:lumMod val="40000"/>
                  <a:lumOff val="60000"/>
                </a:schemeClr>
              </a:solidFill>
            </a:endParaRPr>
          </a:p>
          <a:p>
            <a:r>
              <a:rPr lang="tr-TR" sz="1800" dirty="0">
                <a:solidFill>
                  <a:schemeClr val="bg1">
                    <a:lumMod val="75000"/>
                  </a:schemeClr>
                </a:solidFill>
              </a:rPr>
              <a:t>Elektrik alan çizgileri</a:t>
            </a:r>
          </a:p>
          <a:p>
            <a:r>
              <a:rPr lang="tr-TR" sz="1800" dirty="0">
                <a:solidFill>
                  <a:schemeClr val="bg1">
                    <a:lumMod val="75000"/>
                  </a:schemeClr>
                </a:solidFill>
              </a:rPr>
              <a:t>Hatırlayalım:</a:t>
            </a:r>
          </a:p>
          <a:p>
            <a:pPr lvl="1"/>
            <a:r>
              <a:rPr lang="tr-TR" sz="1600" dirty="0">
                <a:solidFill>
                  <a:schemeClr val="bg1">
                    <a:lumMod val="75000"/>
                  </a:schemeClr>
                </a:solidFill>
              </a:rPr>
              <a:t>Yıldırım Oluşumu</a:t>
            </a:r>
          </a:p>
          <a:p>
            <a:pPr lvl="1"/>
            <a:r>
              <a:rPr lang="tr-TR" sz="1600" dirty="0">
                <a:solidFill>
                  <a:schemeClr val="bg1">
                    <a:lumMod val="75000"/>
                  </a:schemeClr>
                </a:solidFill>
              </a:rPr>
              <a:t>Faraday Kafesi</a:t>
            </a:r>
          </a:p>
          <a:p>
            <a:pPr lvl="1"/>
            <a:r>
              <a:rPr lang="tr-TR" sz="1600" dirty="0">
                <a:solidFill>
                  <a:schemeClr val="bg1">
                    <a:lumMod val="75000"/>
                  </a:schemeClr>
                </a:solidFill>
              </a:rPr>
              <a:t>Elektromanyetik Kalkanlanma</a:t>
            </a:r>
          </a:p>
          <a:p>
            <a:r>
              <a:rPr lang="tr-TR" sz="1800" dirty="0">
                <a:solidFill>
                  <a:schemeClr val="accent1">
                    <a:lumMod val="75000"/>
                  </a:schemeClr>
                </a:solidFill>
              </a:rPr>
              <a:t>Sınav soruları</a:t>
            </a:r>
          </a:p>
          <a:p>
            <a:r>
              <a:rPr lang="tr-TR" sz="1800" dirty="0">
                <a:solidFill>
                  <a:schemeClr val="tx1"/>
                </a:solidFill>
              </a:rPr>
              <a:t>Özet</a:t>
            </a:r>
          </a:p>
          <a:p>
            <a:endParaRPr lang="tr-TR" sz="1600" dirty="0" smtClean="0"/>
          </a:p>
          <a:p>
            <a:endParaRPr lang="tr-TR" sz="1600" dirty="0"/>
          </a:p>
        </p:txBody>
      </p:sp>
      <p:sp>
        <p:nvSpPr>
          <p:cNvPr id="8" name="TextBox 7"/>
          <p:cNvSpPr txBox="1"/>
          <p:nvPr/>
        </p:nvSpPr>
        <p:spPr>
          <a:xfrm>
            <a:off x="5783579" y="6180137"/>
            <a:ext cx="1755025" cy="516312"/>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2005</a:t>
            </a:r>
            <a:r>
              <a:rPr kumimoji="0" lang="tr-TR" sz="2000" b="0" i="0" u="none" strike="noStrike" kern="1200" cap="none" spc="10" normalizeH="0" noProof="0" dirty="0" smtClean="0">
                <a:ln>
                  <a:noFill/>
                </a:ln>
                <a:solidFill>
                  <a:schemeClr val="tx1">
                    <a:lumMod val="65000"/>
                    <a:lumOff val="35000"/>
                  </a:schemeClr>
                </a:solidFill>
                <a:effectLst/>
                <a:uLnTx/>
                <a:uFillTx/>
                <a:latin typeface="+mn-lt"/>
                <a:ea typeface="+mn-ea"/>
                <a:cs typeface="+mn-cs"/>
              </a:rPr>
              <a:t> ÖSS</a:t>
            </a:r>
            <a:endPar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Tree>
    <p:extLst>
      <p:ext uri="{BB962C8B-B14F-4D97-AF65-F5344CB8AC3E}">
        <p14:creationId xmlns:p14="http://schemas.microsoft.com/office/powerpoint/2010/main" val="1890409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l="40100" t="40500" r="16803" b="17090"/>
          <a:stretch/>
        </p:blipFill>
        <p:spPr>
          <a:xfrm>
            <a:off x="0" y="818262"/>
            <a:ext cx="6452482" cy="5079618"/>
          </a:xfrm>
          <a:prstGeom prst="rect">
            <a:avLst/>
          </a:prstGeom>
        </p:spPr>
      </p:pic>
      <p:sp>
        <p:nvSpPr>
          <p:cNvPr id="5" name="Title 1"/>
          <p:cNvSpPr>
            <a:spLocks noGrp="1"/>
          </p:cNvSpPr>
          <p:nvPr>
            <p:ph type="title"/>
          </p:nvPr>
        </p:nvSpPr>
        <p:spPr>
          <a:xfrm>
            <a:off x="0" y="0"/>
            <a:ext cx="9692640" cy="818262"/>
          </a:xfrm>
        </p:spPr>
        <p:txBody>
          <a:bodyPr/>
          <a:lstStyle/>
          <a:p>
            <a:r>
              <a:rPr lang="tr-TR" dirty="0" smtClean="0"/>
              <a:t>Soru Çözümü</a:t>
            </a:r>
            <a:endParaRPr lang="tr-TR" dirty="0"/>
          </a:p>
        </p:txBody>
      </p:sp>
      <p:sp>
        <p:nvSpPr>
          <p:cNvPr id="6" name="Oval 5"/>
          <p:cNvSpPr/>
          <p:nvPr/>
        </p:nvSpPr>
        <p:spPr>
          <a:xfrm>
            <a:off x="3383280" y="4800600"/>
            <a:ext cx="571500" cy="537210"/>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endParaRPr lang="tr-TR" sz="1800" dirty="0">
              <a:solidFill>
                <a:schemeClr val="tx1"/>
              </a:solidFill>
            </a:endParaRPr>
          </a:p>
          <a:p>
            <a:r>
              <a:rPr lang="tr-TR" sz="1800" dirty="0">
                <a:solidFill>
                  <a:schemeClr val="bg1">
                    <a:lumMod val="75000"/>
                  </a:schemeClr>
                </a:solidFill>
              </a:rPr>
              <a:t>Yıldırım düşen araba</a:t>
            </a:r>
          </a:p>
          <a:p>
            <a:r>
              <a:rPr lang="tr-TR" sz="1800" dirty="0">
                <a:solidFill>
                  <a:schemeClr val="tx2">
                    <a:lumMod val="40000"/>
                    <a:lumOff val="60000"/>
                  </a:schemeClr>
                </a:solidFill>
              </a:rPr>
              <a:t>Hatırlayalım:</a:t>
            </a:r>
          </a:p>
          <a:p>
            <a:pPr lvl="1"/>
            <a:r>
              <a:rPr lang="tr-TR" sz="1600" dirty="0">
                <a:solidFill>
                  <a:schemeClr val="tx2">
                    <a:lumMod val="40000"/>
                    <a:lumOff val="60000"/>
                  </a:schemeClr>
                </a:solidFill>
              </a:rPr>
              <a:t>Elektrik </a:t>
            </a:r>
            <a:r>
              <a:rPr lang="tr-TR" sz="1600" dirty="0" smtClean="0">
                <a:solidFill>
                  <a:schemeClr val="tx2">
                    <a:lumMod val="40000"/>
                    <a:lumOff val="60000"/>
                  </a:schemeClr>
                </a:solidFill>
              </a:rPr>
              <a:t>alanı</a:t>
            </a:r>
            <a:endParaRPr lang="tr-TR" dirty="0">
              <a:solidFill>
                <a:schemeClr val="tx2">
                  <a:lumMod val="40000"/>
                  <a:lumOff val="60000"/>
                </a:schemeClr>
              </a:solidFill>
            </a:endParaRPr>
          </a:p>
          <a:p>
            <a:r>
              <a:rPr lang="tr-TR" sz="1800" dirty="0">
                <a:solidFill>
                  <a:schemeClr val="bg1">
                    <a:lumMod val="75000"/>
                  </a:schemeClr>
                </a:solidFill>
              </a:rPr>
              <a:t>Elektrik alan çizgileri</a:t>
            </a:r>
          </a:p>
          <a:p>
            <a:r>
              <a:rPr lang="tr-TR" sz="1800" dirty="0">
                <a:solidFill>
                  <a:schemeClr val="bg1">
                    <a:lumMod val="75000"/>
                  </a:schemeClr>
                </a:solidFill>
              </a:rPr>
              <a:t>Hatırlayalım:</a:t>
            </a:r>
          </a:p>
          <a:p>
            <a:pPr lvl="1"/>
            <a:r>
              <a:rPr lang="tr-TR" sz="1600" dirty="0">
                <a:solidFill>
                  <a:schemeClr val="bg1">
                    <a:lumMod val="75000"/>
                  </a:schemeClr>
                </a:solidFill>
              </a:rPr>
              <a:t>Yıldırım Oluşumu</a:t>
            </a:r>
          </a:p>
          <a:p>
            <a:pPr lvl="1"/>
            <a:r>
              <a:rPr lang="tr-TR" sz="1600" dirty="0">
                <a:solidFill>
                  <a:schemeClr val="bg1">
                    <a:lumMod val="75000"/>
                  </a:schemeClr>
                </a:solidFill>
              </a:rPr>
              <a:t>Faraday Kafesi</a:t>
            </a:r>
          </a:p>
          <a:p>
            <a:pPr lvl="1"/>
            <a:r>
              <a:rPr lang="tr-TR" sz="1600" dirty="0">
                <a:solidFill>
                  <a:schemeClr val="bg1">
                    <a:lumMod val="75000"/>
                  </a:schemeClr>
                </a:solidFill>
              </a:rPr>
              <a:t>Elektromanyetik Kalkanlanma</a:t>
            </a:r>
          </a:p>
          <a:p>
            <a:r>
              <a:rPr lang="tr-TR" sz="1800" dirty="0">
                <a:solidFill>
                  <a:schemeClr val="accent1">
                    <a:lumMod val="75000"/>
                  </a:schemeClr>
                </a:solidFill>
              </a:rPr>
              <a:t>Sınav soruları</a:t>
            </a:r>
          </a:p>
          <a:p>
            <a:r>
              <a:rPr lang="tr-TR" sz="1800" dirty="0">
                <a:solidFill>
                  <a:schemeClr val="tx1"/>
                </a:solidFill>
              </a:rPr>
              <a:t>Özet</a:t>
            </a:r>
          </a:p>
          <a:p>
            <a:endParaRPr lang="tr-TR" sz="1600" dirty="0" smtClean="0"/>
          </a:p>
          <a:p>
            <a:endParaRPr lang="tr-TR" sz="1600" dirty="0"/>
          </a:p>
        </p:txBody>
      </p:sp>
    </p:spTree>
    <p:extLst>
      <p:ext uri="{BB962C8B-B14F-4D97-AF65-F5344CB8AC3E}">
        <p14:creationId xmlns:p14="http://schemas.microsoft.com/office/powerpoint/2010/main" val="1448706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a:srcRect l="12589" t="38972" r="41561" b="22820"/>
          <a:stretch/>
        </p:blipFill>
        <p:spPr>
          <a:xfrm>
            <a:off x="0" y="818262"/>
            <a:ext cx="6316410" cy="4210938"/>
          </a:xfrm>
          <a:prstGeom prst="rect">
            <a:avLst/>
          </a:prstGeom>
        </p:spPr>
      </p:pic>
      <p:sp>
        <p:nvSpPr>
          <p:cNvPr id="5" name="Title 1"/>
          <p:cNvSpPr>
            <a:spLocks noGrp="1"/>
          </p:cNvSpPr>
          <p:nvPr>
            <p:ph type="title"/>
          </p:nvPr>
        </p:nvSpPr>
        <p:spPr>
          <a:xfrm>
            <a:off x="0" y="0"/>
            <a:ext cx="9692640" cy="818262"/>
          </a:xfrm>
        </p:spPr>
        <p:txBody>
          <a:bodyPr/>
          <a:lstStyle/>
          <a:p>
            <a:r>
              <a:rPr lang="tr-TR" dirty="0" smtClean="0"/>
              <a:t>Soru Çözümü</a:t>
            </a:r>
            <a:endParaRPr lang="tr-TR" dirty="0"/>
          </a:p>
        </p:txBody>
      </p:sp>
      <p:sp>
        <p:nvSpPr>
          <p:cNvPr id="6" name="Oval 5"/>
          <p:cNvSpPr/>
          <p:nvPr/>
        </p:nvSpPr>
        <p:spPr>
          <a:xfrm>
            <a:off x="4080510" y="4366260"/>
            <a:ext cx="571500" cy="537210"/>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endParaRPr lang="tr-TR" sz="1800" dirty="0">
              <a:solidFill>
                <a:schemeClr val="tx1"/>
              </a:solidFill>
            </a:endParaRPr>
          </a:p>
          <a:p>
            <a:r>
              <a:rPr lang="tr-TR" sz="1800" dirty="0">
                <a:solidFill>
                  <a:schemeClr val="bg1">
                    <a:lumMod val="75000"/>
                  </a:schemeClr>
                </a:solidFill>
              </a:rPr>
              <a:t>Yıldırım düşen araba</a:t>
            </a:r>
          </a:p>
          <a:p>
            <a:r>
              <a:rPr lang="tr-TR" sz="1800" dirty="0">
                <a:solidFill>
                  <a:schemeClr val="tx2">
                    <a:lumMod val="40000"/>
                    <a:lumOff val="60000"/>
                  </a:schemeClr>
                </a:solidFill>
              </a:rPr>
              <a:t>Hatırlayalım:</a:t>
            </a:r>
          </a:p>
          <a:p>
            <a:pPr lvl="1"/>
            <a:r>
              <a:rPr lang="tr-TR" sz="1600" dirty="0">
                <a:solidFill>
                  <a:schemeClr val="tx2">
                    <a:lumMod val="40000"/>
                    <a:lumOff val="60000"/>
                  </a:schemeClr>
                </a:solidFill>
              </a:rPr>
              <a:t>Elektrik </a:t>
            </a:r>
            <a:r>
              <a:rPr lang="tr-TR" sz="1600" dirty="0" smtClean="0">
                <a:solidFill>
                  <a:schemeClr val="tx2">
                    <a:lumMod val="40000"/>
                    <a:lumOff val="60000"/>
                  </a:schemeClr>
                </a:solidFill>
              </a:rPr>
              <a:t>alanı</a:t>
            </a:r>
            <a:endParaRPr lang="tr-TR" dirty="0">
              <a:solidFill>
                <a:schemeClr val="tx2">
                  <a:lumMod val="40000"/>
                  <a:lumOff val="60000"/>
                </a:schemeClr>
              </a:solidFill>
            </a:endParaRPr>
          </a:p>
          <a:p>
            <a:r>
              <a:rPr lang="tr-TR" sz="1800" dirty="0">
                <a:solidFill>
                  <a:schemeClr val="bg1">
                    <a:lumMod val="75000"/>
                  </a:schemeClr>
                </a:solidFill>
              </a:rPr>
              <a:t>Elektrik alan çizgileri</a:t>
            </a:r>
          </a:p>
          <a:p>
            <a:r>
              <a:rPr lang="tr-TR" sz="1800" dirty="0">
                <a:solidFill>
                  <a:schemeClr val="bg1">
                    <a:lumMod val="75000"/>
                  </a:schemeClr>
                </a:solidFill>
              </a:rPr>
              <a:t>Hatırlayalım:</a:t>
            </a:r>
          </a:p>
          <a:p>
            <a:pPr lvl="1"/>
            <a:r>
              <a:rPr lang="tr-TR" sz="1600" dirty="0">
                <a:solidFill>
                  <a:schemeClr val="bg1">
                    <a:lumMod val="75000"/>
                  </a:schemeClr>
                </a:solidFill>
              </a:rPr>
              <a:t>Yıldırım Oluşumu</a:t>
            </a:r>
          </a:p>
          <a:p>
            <a:pPr lvl="1"/>
            <a:r>
              <a:rPr lang="tr-TR" sz="1600" dirty="0">
                <a:solidFill>
                  <a:schemeClr val="bg1">
                    <a:lumMod val="75000"/>
                  </a:schemeClr>
                </a:solidFill>
              </a:rPr>
              <a:t>Faraday Kafesi</a:t>
            </a:r>
          </a:p>
          <a:p>
            <a:pPr lvl="1"/>
            <a:r>
              <a:rPr lang="tr-TR" sz="1600" dirty="0">
                <a:solidFill>
                  <a:schemeClr val="bg1">
                    <a:lumMod val="75000"/>
                  </a:schemeClr>
                </a:solidFill>
              </a:rPr>
              <a:t>Elektromanyetik Kalkanlanma</a:t>
            </a:r>
          </a:p>
          <a:p>
            <a:r>
              <a:rPr lang="tr-TR" sz="1800" dirty="0">
                <a:solidFill>
                  <a:schemeClr val="accent1">
                    <a:lumMod val="75000"/>
                  </a:schemeClr>
                </a:solidFill>
              </a:rPr>
              <a:t>Sınav soruları</a:t>
            </a:r>
          </a:p>
          <a:p>
            <a:r>
              <a:rPr lang="tr-TR" sz="1800" dirty="0">
                <a:solidFill>
                  <a:schemeClr val="tx1"/>
                </a:solidFill>
              </a:rPr>
              <a:t>Özet</a:t>
            </a:r>
          </a:p>
          <a:p>
            <a:endParaRPr lang="tr-TR" sz="1600" dirty="0" smtClean="0"/>
          </a:p>
          <a:p>
            <a:endParaRPr lang="tr-TR" sz="1600" dirty="0"/>
          </a:p>
        </p:txBody>
      </p:sp>
    </p:spTree>
    <p:extLst>
      <p:ext uri="{BB962C8B-B14F-4D97-AF65-F5344CB8AC3E}">
        <p14:creationId xmlns:p14="http://schemas.microsoft.com/office/powerpoint/2010/main" val="1511890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l="13200" t="34769" r="41867" b="28934"/>
          <a:stretch/>
        </p:blipFill>
        <p:spPr>
          <a:xfrm>
            <a:off x="0" y="905734"/>
            <a:ext cx="6822679" cy="4409216"/>
          </a:xfrm>
          <a:prstGeom prst="rect">
            <a:avLst/>
          </a:prstGeom>
        </p:spPr>
      </p:pic>
      <p:sp>
        <p:nvSpPr>
          <p:cNvPr id="5" name="Title 1"/>
          <p:cNvSpPr>
            <a:spLocks noGrp="1"/>
          </p:cNvSpPr>
          <p:nvPr>
            <p:ph type="title"/>
          </p:nvPr>
        </p:nvSpPr>
        <p:spPr>
          <a:xfrm>
            <a:off x="0" y="0"/>
            <a:ext cx="9692640" cy="818262"/>
          </a:xfrm>
        </p:spPr>
        <p:txBody>
          <a:bodyPr/>
          <a:lstStyle/>
          <a:p>
            <a:r>
              <a:rPr lang="tr-TR" dirty="0" smtClean="0"/>
              <a:t>Soru Çözümü</a:t>
            </a:r>
            <a:endParaRPr lang="tr-TR" dirty="0"/>
          </a:p>
        </p:txBody>
      </p:sp>
      <p:sp>
        <p:nvSpPr>
          <p:cNvPr id="6" name="Oval 5"/>
          <p:cNvSpPr/>
          <p:nvPr/>
        </p:nvSpPr>
        <p:spPr>
          <a:xfrm>
            <a:off x="2457450" y="4594860"/>
            <a:ext cx="571500" cy="537210"/>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endParaRPr lang="tr-TR" sz="1800" dirty="0">
              <a:solidFill>
                <a:schemeClr val="tx1"/>
              </a:solidFill>
            </a:endParaRPr>
          </a:p>
          <a:p>
            <a:r>
              <a:rPr lang="tr-TR" sz="1800" dirty="0">
                <a:solidFill>
                  <a:schemeClr val="bg1">
                    <a:lumMod val="75000"/>
                  </a:schemeClr>
                </a:solidFill>
              </a:rPr>
              <a:t>Yıldırım düşen araba</a:t>
            </a:r>
          </a:p>
          <a:p>
            <a:r>
              <a:rPr lang="tr-TR" sz="1800" dirty="0">
                <a:solidFill>
                  <a:schemeClr val="tx2">
                    <a:lumMod val="40000"/>
                    <a:lumOff val="60000"/>
                  </a:schemeClr>
                </a:solidFill>
              </a:rPr>
              <a:t>Hatırlayalım:</a:t>
            </a:r>
          </a:p>
          <a:p>
            <a:pPr lvl="1"/>
            <a:r>
              <a:rPr lang="tr-TR" sz="1600" dirty="0">
                <a:solidFill>
                  <a:schemeClr val="tx2">
                    <a:lumMod val="40000"/>
                    <a:lumOff val="60000"/>
                  </a:schemeClr>
                </a:solidFill>
              </a:rPr>
              <a:t>Elektrik </a:t>
            </a:r>
            <a:r>
              <a:rPr lang="tr-TR" sz="1600" dirty="0" smtClean="0">
                <a:solidFill>
                  <a:schemeClr val="tx2">
                    <a:lumMod val="40000"/>
                    <a:lumOff val="60000"/>
                  </a:schemeClr>
                </a:solidFill>
              </a:rPr>
              <a:t>alanı</a:t>
            </a:r>
            <a:endParaRPr lang="tr-TR" dirty="0">
              <a:solidFill>
                <a:schemeClr val="tx2">
                  <a:lumMod val="40000"/>
                  <a:lumOff val="60000"/>
                </a:schemeClr>
              </a:solidFill>
            </a:endParaRPr>
          </a:p>
          <a:p>
            <a:r>
              <a:rPr lang="tr-TR" sz="1800" dirty="0">
                <a:solidFill>
                  <a:schemeClr val="bg1">
                    <a:lumMod val="75000"/>
                  </a:schemeClr>
                </a:solidFill>
              </a:rPr>
              <a:t>Elektrik alan çizgileri</a:t>
            </a:r>
          </a:p>
          <a:p>
            <a:r>
              <a:rPr lang="tr-TR" sz="1800" dirty="0">
                <a:solidFill>
                  <a:schemeClr val="bg1">
                    <a:lumMod val="75000"/>
                  </a:schemeClr>
                </a:solidFill>
              </a:rPr>
              <a:t>Hatırlayalım:</a:t>
            </a:r>
          </a:p>
          <a:p>
            <a:pPr lvl="1"/>
            <a:r>
              <a:rPr lang="tr-TR" sz="1600" dirty="0">
                <a:solidFill>
                  <a:schemeClr val="bg1">
                    <a:lumMod val="75000"/>
                  </a:schemeClr>
                </a:solidFill>
              </a:rPr>
              <a:t>Yıldırım Oluşumu</a:t>
            </a:r>
          </a:p>
          <a:p>
            <a:pPr lvl="1"/>
            <a:r>
              <a:rPr lang="tr-TR" sz="1600" dirty="0">
                <a:solidFill>
                  <a:schemeClr val="bg1">
                    <a:lumMod val="75000"/>
                  </a:schemeClr>
                </a:solidFill>
              </a:rPr>
              <a:t>Faraday Kafesi</a:t>
            </a:r>
          </a:p>
          <a:p>
            <a:pPr lvl="1"/>
            <a:r>
              <a:rPr lang="tr-TR" sz="1600" dirty="0">
                <a:solidFill>
                  <a:schemeClr val="bg1">
                    <a:lumMod val="75000"/>
                  </a:schemeClr>
                </a:solidFill>
              </a:rPr>
              <a:t>Elektromanyetik Kalkanlanma</a:t>
            </a:r>
          </a:p>
          <a:p>
            <a:r>
              <a:rPr lang="tr-TR" sz="1800" dirty="0">
                <a:solidFill>
                  <a:schemeClr val="accent1">
                    <a:lumMod val="75000"/>
                  </a:schemeClr>
                </a:solidFill>
              </a:rPr>
              <a:t>Sınav soruları</a:t>
            </a:r>
          </a:p>
          <a:p>
            <a:r>
              <a:rPr lang="tr-TR" sz="1800" dirty="0">
                <a:solidFill>
                  <a:schemeClr val="tx1"/>
                </a:solidFill>
              </a:rPr>
              <a:t>Özet</a:t>
            </a:r>
          </a:p>
          <a:p>
            <a:endParaRPr lang="tr-TR" sz="1600" dirty="0" smtClean="0"/>
          </a:p>
          <a:p>
            <a:endParaRPr lang="tr-TR" sz="1600" dirty="0"/>
          </a:p>
        </p:txBody>
      </p:sp>
    </p:spTree>
    <p:extLst>
      <p:ext uri="{BB962C8B-B14F-4D97-AF65-F5344CB8AC3E}">
        <p14:creationId xmlns:p14="http://schemas.microsoft.com/office/powerpoint/2010/main" val="901922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a:srcRect l="12895" t="57693" r="42173" b="13650"/>
          <a:stretch/>
        </p:blipFill>
        <p:spPr>
          <a:xfrm>
            <a:off x="201912" y="1109431"/>
            <a:ext cx="7633873" cy="3894831"/>
          </a:xfrm>
          <a:prstGeom prst="rect">
            <a:avLst/>
          </a:prstGeom>
        </p:spPr>
      </p:pic>
      <p:sp>
        <p:nvSpPr>
          <p:cNvPr id="5" name="Title 1"/>
          <p:cNvSpPr>
            <a:spLocks noGrp="1"/>
          </p:cNvSpPr>
          <p:nvPr>
            <p:ph type="title"/>
          </p:nvPr>
        </p:nvSpPr>
        <p:spPr>
          <a:xfrm>
            <a:off x="0" y="0"/>
            <a:ext cx="9692640" cy="818262"/>
          </a:xfrm>
        </p:spPr>
        <p:txBody>
          <a:bodyPr/>
          <a:lstStyle/>
          <a:p>
            <a:r>
              <a:rPr lang="tr-TR" dirty="0" smtClean="0"/>
              <a:t>Soru Çözümü</a:t>
            </a:r>
            <a:endParaRPr lang="tr-TR" dirty="0"/>
          </a:p>
        </p:txBody>
      </p:sp>
      <p:sp>
        <p:nvSpPr>
          <p:cNvPr id="6" name="Oval 5"/>
          <p:cNvSpPr/>
          <p:nvPr/>
        </p:nvSpPr>
        <p:spPr>
          <a:xfrm>
            <a:off x="201912" y="4297680"/>
            <a:ext cx="571500" cy="537210"/>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endParaRPr lang="tr-TR" sz="1800" dirty="0">
              <a:solidFill>
                <a:schemeClr val="tx1"/>
              </a:solidFill>
            </a:endParaRPr>
          </a:p>
          <a:p>
            <a:r>
              <a:rPr lang="tr-TR" sz="1800" dirty="0">
                <a:solidFill>
                  <a:schemeClr val="bg1">
                    <a:lumMod val="75000"/>
                  </a:schemeClr>
                </a:solidFill>
              </a:rPr>
              <a:t>Yıldırım düşen araba</a:t>
            </a:r>
          </a:p>
          <a:p>
            <a:r>
              <a:rPr lang="tr-TR" sz="1800" dirty="0">
                <a:solidFill>
                  <a:schemeClr val="tx2">
                    <a:lumMod val="40000"/>
                    <a:lumOff val="60000"/>
                  </a:schemeClr>
                </a:solidFill>
              </a:rPr>
              <a:t>Hatırlayalım:</a:t>
            </a:r>
          </a:p>
          <a:p>
            <a:pPr lvl="1"/>
            <a:r>
              <a:rPr lang="tr-TR" sz="1600" dirty="0">
                <a:solidFill>
                  <a:schemeClr val="tx2">
                    <a:lumMod val="40000"/>
                    <a:lumOff val="60000"/>
                  </a:schemeClr>
                </a:solidFill>
              </a:rPr>
              <a:t>Elektrik </a:t>
            </a:r>
            <a:r>
              <a:rPr lang="tr-TR" sz="1600" dirty="0" smtClean="0">
                <a:solidFill>
                  <a:schemeClr val="tx2">
                    <a:lumMod val="40000"/>
                    <a:lumOff val="60000"/>
                  </a:schemeClr>
                </a:solidFill>
              </a:rPr>
              <a:t>alanı</a:t>
            </a:r>
            <a:endParaRPr lang="tr-TR" dirty="0">
              <a:solidFill>
                <a:schemeClr val="tx2">
                  <a:lumMod val="40000"/>
                  <a:lumOff val="60000"/>
                </a:schemeClr>
              </a:solidFill>
            </a:endParaRPr>
          </a:p>
          <a:p>
            <a:r>
              <a:rPr lang="tr-TR" sz="1800" dirty="0">
                <a:solidFill>
                  <a:schemeClr val="bg1">
                    <a:lumMod val="75000"/>
                  </a:schemeClr>
                </a:solidFill>
              </a:rPr>
              <a:t>Elektrik alan çizgileri</a:t>
            </a:r>
          </a:p>
          <a:p>
            <a:r>
              <a:rPr lang="tr-TR" sz="1800" dirty="0">
                <a:solidFill>
                  <a:schemeClr val="bg1">
                    <a:lumMod val="75000"/>
                  </a:schemeClr>
                </a:solidFill>
              </a:rPr>
              <a:t>Hatırlayalım:</a:t>
            </a:r>
          </a:p>
          <a:p>
            <a:pPr lvl="1"/>
            <a:r>
              <a:rPr lang="tr-TR" sz="1600" dirty="0">
                <a:solidFill>
                  <a:schemeClr val="bg1">
                    <a:lumMod val="75000"/>
                  </a:schemeClr>
                </a:solidFill>
              </a:rPr>
              <a:t>Yıldırım Oluşumu</a:t>
            </a:r>
          </a:p>
          <a:p>
            <a:pPr lvl="1"/>
            <a:r>
              <a:rPr lang="tr-TR" sz="1600" dirty="0">
                <a:solidFill>
                  <a:schemeClr val="bg1">
                    <a:lumMod val="75000"/>
                  </a:schemeClr>
                </a:solidFill>
              </a:rPr>
              <a:t>Faraday Kafesi</a:t>
            </a:r>
          </a:p>
          <a:p>
            <a:pPr lvl="1"/>
            <a:r>
              <a:rPr lang="tr-TR" sz="1600" dirty="0">
                <a:solidFill>
                  <a:schemeClr val="bg1">
                    <a:lumMod val="75000"/>
                  </a:schemeClr>
                </a:solidFill>
              </a:rPr>
              <a:t>Elektromanyetik Kalkanlanma</a:t>
            </a:r>
          </a:p>
          <a:p>
            <a:r>
              <a:rPr lang="tr-TR" sz="1800" dirty="0">
                <a:solidFill>
                  <a:schemeClr val="accent1">
                    <a:lumMod val="75000"/>
                  </a:schemeClr>
                </a:solidFill>
              </a:rPr>
              <a:t>Sınav soruları</a:t>
            </a:r>
          </a:p>
          <a:p>
            <a:r>
              <a:rPr lang="tr-TR" sz="1800" dirty="0">
                <a:solidFill>
                  <a:schemeClr val="tx1"/>
                </a:solidFill>
              </a:rPr>
              <a:t>Özet</a:t>
            </a:r>
          </a:p>
          <a:p>
            <a:endParaRPr lang="tr-TR" sz="1600" dirty="0" smtClean="0"/>
          </a:p>
          <a:p>
            <a:endParaRPr lang="tr-TR" sz="1600" dirty="0"/>
          </a:p>
        </p:txBody>
      </p:sp>
    </p:spTree>
    <p:extLst>
      <p:ext uri="{BB962C8B-B14F-4D97-AF65-F5344CB8AC3E}">
        <p14:creationId xmlns:p14="http://schemas.microsoft.com/office/powerpoint/2010/main" val="2875104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a:srcRect l="12896" t="26665" r="42478" b="22439"/>
          <a:stretch/>
        </p:blipFill>
        <p:spPr>
          <a:xfrm>
            <a:off x="0" y="818262"/>
            <a:ext cx="6356568" cy="5799708"/>
          </a:xfrm>
          <a:prstGeom prst="rect">
            <a:avLst/>
          </a:prstGeom>
        </p:spPr>
      </p:pic>
      <p:sp>
        <p:nvSpPr>
          <p:cNvPr id="5" name="Title 1"/>
          <p:cNvSpPr>
            <a:spLocks noGrp="1"/>
          </p:cNvSpPr>
          <p:nvPr>
            <p:ph type="title"/>
          </p:nvPr>
        </p:nvSpPr>
        <p:spPr>
          <a:xfrm>
            <a:off x="0" y="0"/>
            <a:ext cx="9692640" cy="818262"/>
          </a:xfrm>
        </p:spPr>
        <p:txBody>
          <a:bodyPr/>
          <a:lstStyle/>
          <a:p>
            <a:r>
              <a:rPr lang="tr-TR" dirty="0" smtClean="0"/>
              <a:t>Soru Çözümü</a:t>
            </a:r>
            <a:endParaRPr lang="tr-TR" dirty="0"/>
          </a:p>
        </p:txBody>
      </p:sp>
      <p:sp>
        <p:nvSpPr>
          <p:cNvPr id="6" name="Oval 5"/>
          <p:cNvSpPr/>
          <p:nvPr/>
        </p:nvSpPr>
        <p:spPr>
          <a:xfrm>
            <a:off x="0" y="5989320"/>
            <a:ext cx="571500" cy="537210"/>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endParaRPr lang="tr-TR" sz="1800" dirty="0">
              <a:solidFill>
                <a:schemeClr val="tx1"/>
              </a:solidFill>
            </a:endParaRPr>
          </a:p>
          <a:p>
            <a:r>
              <a:rPr lang="tr-TR" sz="1800" dirty="0">
                <a:solidFill>
                  <a:schemeClr val="bg1">
                    <a:lumMod val="75000"/>
                  </a:schemeClr>
                </a:solidFill>
              </a:rPr>
              <a:t>Yıldırım düşen araba</a:t>
            </a:r>
          </a:p>
          <a:p>
            <a:r>
              <a:rPr lang="tr-TR" sz="1800" dirty="0">
                <a:solidFill>
                  <a:schemeClr val="tx2">
                    <a:lumMod val="40000"/>
                    <a:lumOff val="60000"/>
                  </a:schemeClr>
                </a:solidFill>
              </a:rPr>
              <a:t>Hatırlayalım:</a:t>
            </a:r>
          </a:p>
          <a:p>
            <a:pPr lvl="1"/>
            <a:r>
              <a:rPr lang="tr-TR" sz="1600" dirty="0">
                <a:solidFill>
                  <a:schemeClr val="tx2">
                    <a:lumMod val="40000"/>
                    <a:lumOff val="60000"/>
                  </a:schemeClr>
                </a:solidFill>
              </a:rPr>
              <a:t>Elektrik </a:t>
            </a:r>
            <a:r>
              <a:rPr lang="tr-TR" sz="1600" dirty="0" smtClean="0">
                <a:solidFill>
                  <a:schemeClr val="tx2">
                    <a:lumMod val="40000"/>
                    <a:lumOff val="60000"/>
                  </a:schemeClr>
                </a:solidFill>
              </a:rPr>
              <a:t>alanı</a:t>
            </a:r>
            <a:endParaRPr lang="tr-TR" dirty="0">
              <a:solidFill>
                <a:schemeClr val="tx2">
                  <a:lumMod val="40000"/>
                  <a:lumOff val="60000"/>
                </a:schemeClr>
              </a:solidFill>
            </a:endParaRPr>
          </a:p>
          <a:p>
            <a:r>
              <a:rPr lang="tr-TR" sz="1800" dirty="0">
                <a:solidFill>
                  <a:schemeClr val="bg1">
                    <a:lumMod val="75000"/>
                  </a:schemeClr>
                </a:solidFill>
              </a:rPr>
              <a:t>Elektrik alan çizgileri</a:t>
            </a:r>
          </a:p>
          <a:p>
            <a:r>
              <a:rPr lang="tr-TR" sz="1800" dirty="0">
                <a:solidFill>
                  <a:schemeClr val="bg1">
                    <a:lumMod val="75000"/>
                  </a:schemeClr>
                </a:solidFill>
              </a:rPr>
              <a:t>Hatırlayalım:</a:t>
            </a:r>
          </a:p>
          <a:p>
            <a:pPr lvl="1"/>
            <a:r>
              <a:rPr lang="tr-TR" sz="1600" dirty="0">
                <a:solidFill>
                  <a:schemeClr val="bg1">
                    <a:lumMod val="75000"/>
                  </a:schemeClr>
                </a:solidFill>
              </a:rPr>
              <a:t>Yıldırım Oluşumu</a:t>
            </a:r>
          </a:p>
          <a:p>
            <a:pPr lvl="1"/>
            <a:r>
              <a:rPr lang="tr-TR" sz="1600" dirty="0">
                <a:solidFill>
                  <a:schemeClr val="bg1">
                    <a:lumMod val="75000"/>
                  </a:schemeClr>
                </a:solidFill>
              </a:rPr>
              <a:t>Faraday Kafesi</a:t>
            </a:r>
          </a:p>
          <a:p>
            <a:pPr lvl="1"/>
            <a:r>
              <a:rPr lang="tr-TR" sz="1600" dirty="0">
                <a:solidFill>
                  <a:schemeClr val="bg1">
                    <a:lumMod val="75000"/>
                  </a:schemeClr>
                </a:solidFill>
              </a:rPr>
              <a:t>Elektromanyetik Kalkanlanma</a:t>
            </a:r>
          </a:p>
          <a:p>
            <a:r>
              <a:rPr lang="tr-TR" sz="1800" dirty="0">
                <a:solidFill>
                  <a:schemeClr val="accent1">
                    <a:lumMod val="75000"/>
                  </a:schemeClr>
                </a:solidFill>
              </a:rPr>
              <a:t>Sınav soruları</a:t>
            </a:r>
          </a:p>
          <a:p>
            <a:r>
              <a:rPr lang="tr-TR" sz="1800" dirty="0">
                <a:solidFill>
                  <a:schemeClr val="tx1"/>
                </a:solidFill>
              </a:rPr>
              <a:t>Özet</a:t>
            </a:r>
          </a:p>
          <a:p>
            <a:endParaRPr lang="tr-TR" sz="1600" dirty="0" smtClean="0"/>
          </a:p>
          <a:p>
            <a:endParaRPr lang="tr-TR" sz="1600" dirty="0"/>
          </a:p>
        </p:txBody>
      </p:sp>
    </p:spTree>
    <p:extLst>
      <p:ext uri="{BB962C8B-B14F-4D97-AF65-F5344CB8AC3E}">
        <p14:creationId xmlns:p14="http://schemas.microsoft.com/office/powerpoint/2010/main" val="3259596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a:srcRect l="13200" t="12991" r="40644" b="17854"/>
          <a:stretch/>
        </p:blipFill>
        <p:spPr>
          <a:xfrm>
            <a:off x="0" y="818261"/>
            <a:ext cx="5109210" cy="6124287"/>
          </a:xfrm>
          <a:prstGeom prst="rect">
            <a:avLst/>
          </a:prstGeom>
        </p:spPr>
      </p:pic>
      <p:sp>
        <p:nvSpPr>
          <p:cNvPr id="5" name="Title 1"/>
          <p:cNvSpPr>
            <a:spLocks noGrp="1"/>
          </p:cNvSpPr>
          <p:nvPr>
            <p:ph type="title"/>
          </p:nvPr>
        </p:nvSpPr>
        <p:spPr>
          <a:xfrm>
            <a:off x="0" y="0"/>
            <a:ext cx="9692640" cy="818262"/>
          </a:xfrm>
        </p:spPr>
        <p:txBody>
          <a:bodyPr/>
          <a:lstStyle/>
          <a:p>
            <a:r>
              <a:rPr lang="tr-TR" dirty="0" smtClean="0"/>
              <a:t>Soru Çözümü</a:t>
            </a:r>
            <a:endParaRPr lang="tr-TR" dirty="0"/>
          </a:p>
        </p:txBody>
      </p:sp>
      <p:sp>
        <p:nvSpPr>
          <p:cNvPr id="6" name="Oval 5"/>
          <p:cNvSpPr/>
          <p:nvPr/>
        </p:nvSpPr>
        <p:spPr>
          <a:xfrm>
            <a:off x="0" y="4526280"/>
            <a:ext cx="571500" cy="537210"/>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endParaRPr lang="tr-TR" sz="1800" dirty="0">
              <a:solidFill>
                <a:schemeClr val="tx1"/>
              </a:solidFill>
            </a:endParaRPr>
          </a:p>
          <a:p>
            <a:r>
              <a:rPr lang="tr-TR" sz="1800" dirty="0">
                <a:solidFill>
                  <a:schemeClr val="bg1">
                    <a:lumMod val="75000"/>
                  </a:schemeClr>
                </a:solidFill>
              </a:rPr>
              <a:t>Yıldırım düşen araba</a:t>
            </a:r>
          </a:p>
          <a:p>
            <a:r>
              <a:rPr lang="tr-TR" sz="1800" dirty="0">
                <a:solidFill>
                  <a:schemeClr val="tx2">
                    <a:lumMod val="40000"/>
                    <a:lumOff val="60000"/>
                  </a:schemeClr>
                </a:solidFill>
              </a:rPr>
              <a:t>Hatırlayalım:</a:t>
            </a:r>
          </a:p>
          <a:p>
            <a:pPr lvl="1"/>
            <a:r>
              <a:rPr lang="tr-TR" sz="1600" dirty="0">
                <a:solidFill>
                  <a:schemeClr val="tx2">
                    <a:lumMod val="40000"/>
                    <a:lumOff val="60000"/>
                  </a:schemeClr>
                </a:solidFill>
              </a:rPr>
              <a:t>Elektrik </a:t>
            </a:r>
            <a:r>
              <a:rPr lang="tr-TR" sz="1600" dirty="0" smtClean="0">
                <a:solidFill>
                  <a:schemeClr val="tx2">
                    <a:lumMod val="40000"/>
                    <a:lumOff val="60000"/>
                  </a:schemeClr>
                </a:solidFill>
              </a:rPr>
              <a:t>alanı</a:t>
            </a:r>
            <a:endParaRPr lang="tr-TR" dirty="0">
              <a:solidFill>
                <a:schemeClr val="tx2">
                  <a:lumMod val="40000"/>
                  <a:lumOff val="60000"/>
                </a:schemeClr>
              </a:solidFill>
            </a:endParaRPr>
          </a:p>
          <a:p>
            <a:r>
              <a:rPr lang="tr-TR" sz="1800" dirty="0">
                <a:solidFill>
                  <a:schemeClr val="bg1">
                    <a:lumMod val="75000"/>
                  </a:schemeClr>
                </a:solidFill>
              </a:rPr>
              <a:t>Elektrik alan çizgileri</a:t>
            </a:r>
          </a:p>
          <a:p>
            <a:r>
              <a:rPr lang="tr-TR" sz="1800" dirty="0">
                <a:solidFill>
                  <a:schemeClr val="bg1">
                    <a:lumMod val="75000"/>
                  </a:schemeClr>
                </a:solidFill>
              </a:rPr>
              <a:t>Hatırlayalım:</a:t>
            </a:r>
          </a:p>
          <a:p>
            <a:pPr lvl="1"/>
            <a:r>
              <a:rPr lang="tr-TR" sz="1600" dirty="0">
                <a:solidFill>
                  <a:schemeClr val="bg1">
                    <a:lumMod val="75000"/>
                  </a:schemeClr>
                </a:solidFill>
              </a:rPr>
              <a:t>Yıldırım Oluşumu</a:t>
            </a:r>
          </a:p>
          <a:p>
            <a:pPr lvl="1"/>
            <a:r>
              <a:rPr lang="tr-TR" sz="1600" dirty="0">
                <a:solidFill>
                  <a:schemeClr val="bg1">
                    <a:lumMod val="75000"/>
                  </a:schemeClr>
                </a:solidFill>
              </a:rPr>
              <a:t>Faraday Kafesi</a:t>
            </a:r>
          </a:p>
          <a:p>
            <a:pPr lvl="1"/>
            <a:r>
              <a:rPr lang="tr-TR" sz="1600" dirty="0">
                <a:solidFill>
                  <a:schemeClr val="bg1">
                    <a:lumMod val="75000"/>
                  </a:schemeClr>
                </a:solidFill>
              </a:rPr>
              <a:t>Elektromanyetik Kalkanlanma</a:t>
            </a:r>
          </a:p>
          <a:p>
            <a:r>
              <a:rPr lang="tr-TR" sz="1800" dirty="0">
                <a:solidFill>
                  <a:schemeClr val="accent1">
                    <a:lumMod val="75000"/>
                  </a:schemeClr>
                </a:solidFill>
              </a:rPr>
              <a:t>Sınav soruları</a:t>
            </a:r>
          </a:p>
          <a:p>
            <a:r>
              <a:rPr lang="tr-TR" sz="1800" dirty="0">
                <a:solidFill>
                  <a:schemeClr val="tx1"/>
                </a:solidFill>
              </a:rPr>
              <a:t>Özet</a:t>
            </a:r>
          </a:p>
          <a:p>
            <a:endParaRPr lang="tr-TR" sz="1600" dirty="0" smtClean="0"/>
          </a:p>
          <a:p>
            <a:endParaRPr lang="tr-TR" sz="1600" dirty="0"/>
          </a:p>
        </p:txBody>
      </p:sp>
    </p:spTree>
    <p:extLst>
      <p:ext uri="{BB962C8B-B14F-4D97-AF65-F5344CB8AC3E}">
        <p14:creationId xmlns:p14="http://schemas.microsoft.com/office/powerpoint/2010/main" val="201180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692640" cy="818262"/>
          </a:xfrm>
        </p:spPr>
        <p:txBody>
          <a:bodyPr/>
          <a:lstStyle/>
          <a:p>
            <a:r>
              <a:rPr lang="tr-TR" dirty="0" smtClean="0"/>
              <a:t>Soru Çözümü</a:t>
            </a:r>
            <a:endParaRPr lang="tr-TR" dirty="0"/>
          </a:p>
        </p:txBody>
      </p:sp>
      <p:sp>
        <p:nvSpPr>
          <p:cNvPr id="7"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endParaRPr lang="tr-TR" sz="1800" dirty="0">
              <a:solidFill>
                <a:schemeClr val="tx1"/>
              </a:solidFill>
            </a:endParaRPr>
          </a:p>
          <a:p>
            <a:r>
              <a:rPr lang="tr-TR" sz="1800" dirty="0">
                <a:solidFill>
                  <a:schemeClr val="bg1">
                    <a:lumMod val="75000"/>
                  </a:schemeClr>
                </a:solidFill>
              </a:rPr>
              <a:t>Yıldırım düşen araba</a:t>
            </a:r>
          </a:p>
          <a:p>
            <a:r>
              <a:rPr lang="tr-TR" sz="1800" dirty="0">
                <a:solidFill>
                  <a:schemeClr val="tx2">
                    <a:lumMod val="40000"/>
                    <a:lumOff val="60000"/>
                  </a:schemeClr>
                </a:solidFill>
              </a:rPr>
              <a:t>Hatırlayalım:</a:t>
            </a:r>
          </a:p>
          <a:p>
            <a:pPr lvl="1"/>
            <a:r>
              <a:rPr lang="tr-TR" sz="1600" dirty="0">
                <a:solidFill>
                  <a:schemeClr val="tx2">
                    <a:lumMod val="40000"/>
                    <a:lumOff val="60000"/>
                  </a:schemeClr>
                </a:solidFill>
              </a:rPr>
              <a:t>Elektrik </a:t>
            </a:r>
            <a:r>
              <a:rPr lang="tr-TR" sz="1600" dirty="0" smtClean="0">
                <a:solidFill>
                  <a:schemeClr val="tx2">
                    <a:lumMod val="40000"/>
                    <a:lumOff val="60000"/>
                  </a:schemeClr>
                </a:solidFill>
              </a:rPr>
              <a:t>alanı</a:t>
            </a:r>
            <a:endParaRPr lang="tr-TR" dirty="0">
              <a:solidFill>
                <a:schemeClr val="tx2">
                  <a:lumMod val="40000"/>
                  <a:lumOff val="60000"/>
                </a:schemeClr>
              </a:solidFill>
            </a:endParaRPr>
          </a:p>
          <a:p>
            <a:r>
              <a:rPr lang="tr-TR" sz="1800" dirty="0">
                <a:solidFill>
                  <a:schemeClr val="bg1">
                    <a:lumMod val="75000"/>
                  </a:schemeClr>
                </a:solidFill>
              </a:rPr>
              <a:t>Elektrik alan çizgileri</a:t>
            </a:r>
          </a:p>
          <a:p>
            <a:r>
              <a:rPr lang="tr-TR" sz="1800" dirty="0">
                <a:solidFill>
                  <a:schemeClr val="bg1">
                    <a:lumMod val="75000"/>
                  </a:schemeClr>
                </a:solidFill>
              </a:rPr>
              <a:t>Hatırlayalım:</a:t>
            </a:r>
          </a:p>
          <a:p>
            <a:pPr lvl="1"/>
            <a:r>
              <a:rPr lang="tr-TR" sz="1600" dirty="0">
                <a:solidFill>
                  <a:schemeClr val="bg1">
                    <a:lumMod val="75000"/>
                  </a:schemeClr>
                </a:solidFill>
              </a:rPr>
              <a:t>Yıldırım Oluşumu</a:t>
            </a:r>
          </a:p>
          <a:p>
            <a:pPr lvl="1"/>
            <a:r>
              <a:rPr lang="tr-TR" sz="1600" dirty="0">
                <a:solidFill>
                  <a:schemeClr val="bg1">
                    <a:lumMod val="75000"/>
                  </a:schemeClr>
                </a:solidFill>
              </a:rPr>
              <a:t>Faraday Kafesi</a:t>
            </a:r>
          </a:p>
          <a:p>
            <a:pPr lvl="1"/>
            <a:r>
              <a:rPr lang="tr-TR" sz="1600" dirty="0">
                <a:solidFill>
                  <a:schemeClr val="bg1">
                    <a:lumMod val="75000"/>
                  </a:schemeClr>
                </a:solidFill>
              </a:rPr>
              <a:t>Elektromanyetik Kalkanlanma</a:t>
            </a:r>
          </a:p>
          <a:p>
            <a:r>
              <a:rPr lang="tr-TR" sz="1800" dirty="0">
                <a:solidFill>
                  <a:schemeClr val="accent1">
                    <a:lumMod val="75000"/>
                  </a:schemeClr>
                </a:solidFill>
              </a:rPr>
              <a:t>Sınav soruları</a:t>
            </a:r>
          </a:p>
          <a:p>
            <a:r>
              <a:rPr lang="tr-TR" sz="1800" dirty="0">
                <a:solidFill>
                  <a:schemeClr val="tx1"/>
                </a:solidFill>
              </a:rPr>
              <a:t>Özet</a:t>
            </a:r>
          </a:p>
          <a:p>
            <a:endParaRPr lang="tr-TR" sz="1600" dirty="0" smtClean="0"/>
          </a:p>
          <a:p>
            <a:endParaRPr lang="tr-TR" sz="1600" dirty="0"/>
          </a:p>
        </p:txBody>
      </p:sp>
      <p:pic>
        <p:nvPicPr>
          <p:cNvPr id="3" name="Picture 2"/>
          <p:cNvPicPr>
            <a:picLocks noChangeAspect="1"/>
          </p:cNvPicPr>
          <p:nvPr/>
        </p:nvPicPr>
        <p:blipFill rotWithShape="1">
          <a:blip r:embed="rId3"/>
          <a:srcRect l="51056" t="23099" r="26973" b="33784"/>
          <a:stretch/>
        </p:blipFill>
        <p:spPr>
          <a:xfrm>
            <a:off x="451316" y="818262"/>
            <a:ext cx="4395004" cy="5390453"/>
          </a:xfrm>
          <a:prstGeom prst="rect">
            <a:avLst/>
          </a:prstGeom>
        </p:spPr>
      </p:pic>
      <p:sp>
        <p:nvSpPr>
          <p:cNvPr id="8" name="Oval 7"/>
          <p:cNvSpPr/>
          <p:nvPr/>
        </p:nvSpPr>
        <p:spPr>
          <a:xfrm>
            <a:off x="785611" y="5671505"/>
            <a:ext cx="571500" cy="537210"/>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TextBox 8"/>
          <p:cNvSpPr txBox="1"/>
          <p:nvPr/>
        </p:nvSpPr>
        <p:spPr>
          <a:xfrm>
            <a:off x="5783579" y="6180137"/>
            <a:ext cx="1755025" cy="516312"/>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2015</a:t>
            </a:r>
            <a:r>
              <a:rPr kumimoji="0" lang="tr-TR" sz="2000" b="0" i="0" u="none" strike="noStrike" kern="1200" cap="none" spc="10" normalizeH="0" noProof="0" dirty="0" smtClean="0">
                <a:ln>
                  <a:noFill/>
                </a:ln>
                <a:solidFill>
                  <a:schemeClr val="tx1">
                    <a:lumMod val="65000"/>
                    <a:lumOff val="35000"/>
                  </a:schemeClr>
                </a:solidFill>
                <a:effectLst/>
                <a:uLnTx/>
                <a:uFillTx/>
                <a:latin typeface="+mn-lt"/>
                <a:ea typeface="+mn-ea"/>
                <a:cs typeface="+mn-cs"/>
              </a:rPr>
              <a:t> LYS</a:t>
            </a:r>
            <a:endPar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Tree>
    <p:extLst>
      <p:ext uri="{BB962C8B-B14F-4D97-AF65-F5344CB8AC3E}">
        <p14:creationId xmlns:p14="http://schemas.microsoft.com/office/powerpoint/2010/main" val="569727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692640" cy="818262"/>
          </a:xfrm>
        </p:spPr>
        <p:txBody>
          <a:bodyPr/>
          <a:lstStyle/>
          <a:p>
            <a:r>
              <a:rPr lang="tr-TR" dirty="0" smtClean="0"/>
              <a:t>Soru Çözümü</a:t>
            </a:r>
            <a:endParaRPr lang="tr-TR" dirty="0"/>
          </a:p>
        </p:txBody>
      </p:sp>
      <p:sp>
        <p:nvSpPr>
          <p:cNvPr id="7"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endParaRPr lang="tr-TR" sz="1800" dirty="0">
              <a:solidFill>
                <a:schemeClr val="tx1"/>
              </a:solidFill>
            </a:endParaRPr>
          </a:p>
          <a:p>
            <a:r>
              <a:rPr lang="tr-TR" sz="1800" dirty="0">
                <a:solidFill>
                  <a:schemeClr val="bg1">
                    <a:lumMod val="75000"/>
                  </a:schemeClr>
                </a:solidFill>
              </a:rPr>
              <a:t>Yıldırım düşen araba</a:t>
            </a:r>
          </a:p>
          <a:p>
            <a:r>
              <a:rPr lang="tr-TR" sz="1800" dirty="0">
                <a:solidFill>
                  <a:schemeClr val="tx2">
                    <a:lumMod val="40000"/>
                    <a:lumOff val="60000"/>
                  </a:schemeClr>
                </a:solidFill>
              </a:rPr>
              <a:t>Hatırlayalım:</a:t>
            </a:r>
          </a:p>
          <a:p>
            <a:pPr lvl="1"/>
            <a:r>
              <a:rPr lang="tr-TR" sz="1600" dirty="0">
                <a:solidFill>
                  <a:schemeClr val="tx2">
                    <a:lumMod val="40000"/>
                    <a:lumOff val="60000"/>
                  </a:schemeClr>
                </a:solidFill>
              </a:rPr>
              <a:t>Elektrik </a:t>
            </a:r>
            <a:r>
              <a:rPr lang="tr-TR" sz="1600" dirty="0" smtClean="0">
                <a:solidFill>
                  <a:schemeClr val="tx2">
                    <a:lumMod val="40000"/>
                    <a:lumOff val="60000"/>
                  </a:schemeClr>
                </a:solidFill>
              </a:rPr>
              <a:t>alanı</a:t>
            </a:r>
            <a:endParaRPr lang="tr-TR" dirty="0">
              <a:solidFill>
                <a:schemeClr val="tx2">
                  <a:lumMod val="40000"/>
                  <a:lumOff val="60000"/>
                </a:schemeClr>
              </a:solidFill>
            </a:endParaRPr>
          </a:p>
          <a:p>
            <a:r>
              <a:rPr lang="tr-TR" sz="1800" dirty="0">
                <a:solidFill>
                  <a:schemeClr val="bg1">
                    <a:lumMod val="75000"/>
                  </a:schemeClr>
                </a:solidFill>
              </a:rPr>
              <a:t>Elektrik alan çizgileri</a:t>
            </a:r>
          </a:p>
          <a:p>
            <a:r>
              <a:rPr lang="tr-TR" sz="1800" dirty="0">
                <a:solidFill>
                  <a:schemeClr val="bg1">
                    <a:lumMod val="75000"/>
                  </a:schemeClr>
                </a:solidFill>
              </a:rPr>
              <a:t>Hatırlayalım:</a:t>
            </a:r>
          </a:p>
          <a:p>
            <a:pPr lvl="1"/>
            <a:r>
              <a:rPr lang="tr-TR" sz="1600" dirty="0">
                <a:solidFill>
                  <a:schemeClr val="bg1">
                    <a:lumMod val="75000"/>
                  </a:schemeClr>
                </a:solidFill>
              </a:rPr>
              <a:t>Yıldırım Oluşumu</a:t>
            </a:r>
          </a:p>
          <a:p>
            <a:pPr lvl="1"/>
            <a:r>
              <a:rPr lang="tr-TR" sz="1600" dirty="0">
                <a:solidFill>
                  <a:schemeClr val="bg1">
                    <a:lumMod val="75000"/>
                  </a:schemeClr>
                </a:solidFill>
              </a:rPr>
              <a:t>Faraday Kafesi</a:t>
            </a:r>
          </a:p>
          <a:p>
            <a:pPr lvl="1"/>
            <a:r>
              <a:rPr lang="tr-TR" sz="1600" dirty="0">
                <a:solidFill>
                  <a:schemeClr val="bg1">
                    <a:lumMod val="75000"/>
                  </a:schemeClr>
                </a:solidFill>
              </a:rPr>
              <a:t>Elektromanyetik Kalkanlanma</a:t>
            </a:r>
          </a:p>
          <a:p>
            <a:r>
              <a:rPr lang="tr-TR" sz="1800" dirty="0">
                <a:solidFill>
                  <a:schemeClr val="accent1">
                    <a:lumMod val="75000"/>
                  </a:schemeClr>
                </a:solidFill>
              </a:rPr>
              <a:t>Sınav soruları</a:t>
            </a:r>
          </a:p>
          <a:p>
            <a:r>
              <a:rPr lang="tr-TR" sz="1800" dirty="0">
                <a:solidFill>
                  <a:schemeClr val="tx1"/>
                </a:solidFill>
              </a:rPr>
              <a:t>Özet</a:t>
            </a:r>
          </a:p>
          <a:p>
            <a:endParaRPr lang="tr-TR" sz="1600" dirty="0" smtClean="0"/>
          </a:p>
          <a:p>
            <a:endParaRPr lang="tr-TR" sz="1600" dirty="0"/>
          </a:p>
        </p:txBody>
      </p:sp>
      <p:pic>
        <p:nvPicPr>
          <p:cNvPr id="2" name="Picture 1"/>
          <p:cNvPicPr>
            <a:picLocks noChangeAspect="1"/>
          </p:cNvPicPr>
          <p:nvPr/>
        </p:nvPicPr>
        <p:blipFill rotWithShape="1">
          <a:blip r:embed="rId3"/>
          <a:srcRect l="51141" t="41423" r="26516" b="17928"/>
          <a:stretch/>
        </p:blipFill>
        <p:spPr>
          <a:xfrm>
            <a:off x="285750" y="929968"/>
            <a:ext cx="4832962" cy="5495546"/>
          </a:xfrm>
          <a:prstGeom prst="rect">
            <a:avLst/>
          </a:prstGeom>
        </p:spPr>
      </p:pic>
      <p:sp>
        <p:nvSpPr>
          <p:cNvPr id="8" name="Oval 7"/>
          <p:cNvSpPr/>
          <p:nvPr/>
        </p:nvSpPr>
        <p:spPr>
          <a:xfrm>
            <a:off x="1532238" y="5378897"/>
            <a:ext cx="571500" cy="537210"/>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TextBox 8"/>
          <p:cNvSpPr txBox="1"/>
          <p:nvPr/>
        </p:nvSpPr>
        <p:spPr>
          <a:xfrm>
            <a:off x="5783579" y="6180137"/>
            <a:ext cx="1755025" cy="516312"/>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2014</a:t>
            </a:r>
            <a:r>
              <a:rPr kumimoji="0" lang="tr-TR" sz="2000" b="0" i="0" u="none" strike="noStrike" kern="1200" cap="none" spc="10" normalizeH="0" noProof="0" dirty="0" smtClean="0">
                <a:ln>
                  <a:noFill/>
                </a:ln>
                <a:solidFill>
                  <a:schemeClr val="tx1">
                    <a:lumMod val="65000"/>
                    <a:lumOff val="35000"/>
                  </a:schemeClr>
                </a:solidFill>
                <a:effectLst/>
                <a:uLnTx/>
                <a:uFillTx/>
                <a:latin typeface="+mn-lt"/>
                <a:ea typeface="+mn-ea"/>
                <a:cs typeface="+mn-cs"/>
              </a:rPr>
              <a:t> LYS</a:t>
            </a:r>
            <a:endPar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Tree>
    <p:extLst>
      <p:ext uri="{BB962C8B-B14F-4D97-AF65-F5344CB8AC3E}">
        <p14:creationId xmlns:p14="http://schemas.microsoft.com/office/powerpoint/2010/main" val="3240376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890" y="148093"/>
            <a:ext cx="10017252" cy="1428929"/>
          </a:xfrm>
        </p:spPr>
        <p:txBody>
          <a:bodyPr/>
          <a:lstStyle/>
          <a:p>
            <a:r>
              <a:rPr lang="tr-TR" dirty="0" smtClean="0"/>
              <a:t>Kazanımlar</a:t>
            </a:r>
            <a:endParaRPr lang="tr-TR" dirty="0"/>
          </a:p>
        </p:txBody>
      </p:sp>
      <p:sp>
        <p:nvSpPr>
          <p:cNvPr id="4" name="Rectangle 3"/>
          <p:cNvSpPr/>
          <p:nvPr/>
        </p:nvSpPr>
        <p:spPr>
          <a:xfrm>
            <a:off x="461483" y="1992667"/>
            <a:ext cx="10704577" cy="2631490"/>
          </a:xfrm>
          <a:prstGeom prst="rect">
            <a:avLst/>
          </a:prstGeom>
        </p:spPr>
        <p:txBody>
          <a:bodyPr wrap="square">
            <a:spAutoFit/>
          </a:bodyPr>
          <a:lstStyle/>
          <a:p>
            <a:pPr>
              <a:lnSpc>
                <a:spcPct val="200000"/>
              </a:lnSpc>
              <a:spcBef>
                <a:spcPts val="600"/>
              </a:spcBef>
              <a:spcAft>
                <a:spcPts val="600"/>
              </a:spcAft>
            </a:pPr>
            <a:r>
              <a:rPr lang="tr-TR" sz="2000" spc="10" dirty="0"/>
              <a:t>11.2.1. Elektriksel Kuvvet ve Elektrik </a:t>
            </a:r>
            <a:r>
              <a:rPr lang="tr-TR" sz="2000" spc="10" dirty="0" smtClean="0"/>
              <a:t>Alan</a:t>
            </a:r>
            <a:endParaRPr lang="tr-TR" sz="2000" spc="10" dirty="0"/>
          </a:p>
          <a:p>
            <a:endParaRPr lang="tr-TR" sz="2000" spc="10" dirty="0"/>
          </a:p>
          <a:p>
            <a:pPr marL="339725"/>
            <a:r>
              <a:rPr lang="tr-TR" sz="2000" spc="10" dirty="0"/>
              <a:t>11.2.1.2. Noktasal yük için elektrik alanı açıklar. </a:t>
            </a:r>
            <a:endParaRPr lang="en-US" sz="2000" spc="10" dirty="0"/>
          </a:p>
          <a:p>
            <a:pPr marL="339725"/>
            <a:endParaRPr lang="en-US" sz="2000" spc="10" dirty="0"/>
          </a:p>
          <a:p>
            <a:pPr marL="339725"/>
            <a:endParaRPr lang="tr-TR" sz="2000" spc="10" dirty="0"/>
          </a:p>
          <a:p>
            <a:pPr marL="339725"/>
            <a:r>
              <a:rPr lang="tr-TR" sz="2000" spc="10" dirty="0"/>
              <a:t>11.2.1.3. Noktasal yüklerde elektriksel kuvvet ve elektrik alanı ile ilgili hesaplamalar yapar. </a:t>
            </a:r>
          </a:p>
        </p:txBody>
      </p:sp>
    </p:spTree>
    <p:extLst>
      <p:ext uri="{BB962C8B-B14F-4D97-AF65-F5344CB8AC3E}">
        <p14:creationId xmlns:p14="http://schemas.microsoft.com/office/powerpoint/2010/main" val="14354030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92037"/>
          </a:xfrm>
        </p:spPr>
        <p:txBody>
          <a:bodyPr/>
          <a:lstStyle/>
          <a:p>
            <a:r>
              <a:rPr lang="tr-TR" dirty="0" smtClean="0"/>
              <a:t>Neler Öğrendik?</a:t>
            </a:r>
            <a:endParaRPr lang="tr-TR" dirty="0"/>
          </a:p>
        </p:txBody>
      </p:sp>
      <p:sp>
        <p:nvSpPr>
          <p:cNvPr id="6" name="Rectangle 5"/>
          <p:cNvSpPr/>
          <p:nvPr/>
        </p:nvSpPr>
        <p:spPr>
          <a:xfrm>
            <a:off x="0" y="2066807"/>
            <a:ext cx="10704577" cy="2323713"/>
          </a:xfrm>
          <a:prstGeom prst="rect">
            <a:avLst/>
          </a:prstGeom>
        </p:spPr>
        <p:txBody>
          <a:bodyPr wrap="square">
            <a:spAutoFit/>
          </a:bodyPr>
          <a:lstStyle/>
          <a:p>
            <a:pPr>
              <a:lnSpc>
                <a:spcPct val="200000"/>
              </a:lnSpc>
              <a:spcBef>
                <a:spcPts val="600"/>
              </a:spcBef>
              <a:spcAft>
                <a:spcPts val="600"/>
              </a:spcAft>
            </a:pPr>
            <a:r>
              <a:rPr lang="tr-TR" sz="2000" spc="10" dirty="0"/>
              <a:t>11.2.1. Elektriksel Kuvvet ve Elektrik </a:t>
            </a:r>
            <a:r>
              <a:rPr lang="tr-TR" sz="2000" spc="10" dirty="0" smtClean="0"/>
              <a:t>Alan</a:t>
            </a:r>
            <a:endParaRPr lang="tr-TR" sz="2000" spc="10" dirty="0"/>
          </a:p>
          <a:p>
            <a:endParaRPr lang="tr-TR" sz="2000" spc="10" dirty="0"/>
          </a:p>
          <a:p>
            <a:pPr marL="339725"/>
            <a:r>
              <a:rPr lang="tr-TR" sz="2000" spc="10" dirty="0"/>
              <a:t>11.2.1.2. Noktasal yük için elektrik alanı açıklar. </a:t>
            </a:r>
          </a:p>
          <a:p>
            <a:pPr marL="339725"/>
            <a:endParaRPr lang="tr-TR" sz="2000" spc="10" dirty="0"/>
          </a:p>
          <a:p>
            <a:pPr marL="339725"/>
            <a:r>
              <a:rPr lang="tr-TR" sz="2000" spc="10" dirty="0"/>
              <a:t>11.2.1.3. Noktasal yüklerde elektriksel kuvvet ve elektrik alanı ile ilgili hesaplamalar yapar. </a:t>
            </a:r>
          </a:p>
        </p:txBody>
      </p:sp>
    </p:spTree>
    <p:extLst>
      <p:ext uri="{BB962C8B-B14F-4D97-AF65-F5344CB8AC3E}">
        <p14:creationId xmlns:p14="http://schemas.microsoft.com/office/powerpoint/2010/main" val="33051260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7637" y="-192786"/>
            <a:ext cx="6270498" cy="914897"/>
          </a:xfrm>
        </p:spPr>
        <p:txBody>
          <a:bodyPr/>
          <a:lstStyle/>
          <a:p>
            <a:r>
              <a:rPr lang="tr-TR" dirty="0" smtClean="0"/>
              <a:t>Özet</a:t>
            </a:r>
            <a:endParaRPr lang="tr-TR" dirty="0"/>
          </a:p>
        </p:txBody>
      </p:sp>
      <p:sp>
        <p:nvSpPr>
          <p:cNvPr id="3" name="Content Placeholder 2"/>
          <p:cNvSpPr>
            <a:spLocks noGrp="1"/>
          </p:cNvSpPr>
          <p:nvPr>
            <p:ph idx="1"/>
          </p:nvPr>
        </p:nvSpPr>
        <p:spPr>
          <a:xfrm>
            <a:off x="347472" y="960894"/>
            <a:ext cx="8595360" cy="5897106"/>
          </a:xfrm>
        </p:spPr>
        <p:txBody>
          <a:bodyPr>
            <a:normAutofit/>
          </a:bodyPr>
          <a:lstStyle/>
          <a:p>
            <a:pPr marL="0" indent="0">
              <a:buNone/>
            </a:pPr>
            <a:endParaRPr lang="tr-TR" sz="2600" dirty="0" smtClean="0">
              <a:solidFill>
                <a:schemeClr val="tx1"/>
              </a:solidFill>
            </a:endParaRPr>
          </a:p>
          <a:p>
            <a:endParaRPr lang="tr-TR" sz="2100" b="1" dirty="0">
              <a:solidFill>
                <a:srgbClr val="00B0F0"/>
              </a:solidFill>
              <a:latin typeface="+mj-lt"/>
              <a:ea typeface="+mj-ea"/>
              <a:cs typeface="+mj-cs"/>
            </a:endParaRPr>
          </a:p>
          <a:p>
            <a:pPr marL="0" indent="0">
              <a:buNone/>
            </a:pPr>
            <a:endParaRPr lang="tr-TR" dirty="0"/>
          </a:p>
        </p:txBody>
      </p:sp>
      <p:pic>
        <p:nvPicPr>
          <p:cNvPr id="4" name="Picture 2" descr="lightening on ca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568" y="1509915"/>
            <a:ext cx="2780229" cy="1563277"/>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234101" y="584085"/>
            <a:ext cx="3163330" cy="925830"/>
          </a:xfrm>
          <a:prstGeom prst="rect">
            <a:avLst/>
          </a:prstGeom>
        </p:spPr>
        <p:txBody>
          <a:bodyPr vert="horz" lIns="91440" tIns="27432" rIns="91440" bIns="45720" rtlCol="0" anchor="b">
            <a:normAutofit fontScale="47500" lnSpcReduction="20000"/>
          </a:bodyPr>
          <a:lst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a:lstStyle>
          <a:p>
            <a:r>
              <a:rPr lang="tr-TR" spc="10" dirty="0">
                <a:solidFill>
                  <a:srgbClr val="00B0F0"/>
                </a:solidFill>
              </a:rPr>
              <a:t>Arabanın içindeyken arabanıza yıldırım düşse ne olur?</a:t>
            </a:r>
            <a:endParaRPr lang="tr-TR" dirty="0">
              <a:solidFill>
                <a:srgbClr val="00B0F0"/>
              </a:solidFill>
            </a:endParaRPr>
          </a:p>
        </p:txBody>
      </p:sp>
      <p:sp>
        <p:nvSpPr>
          <p:cNvPr id="6" name="Title 1"/>
          <p:cNvSpPr txBox="1">
            <a:spLocks/>
          </p:cNvSpPr>
          <p:nvPr/>
        </p:nvSpPr>
        <p:spPr>
          <a:xfrm>
            <a:off x="3758562" y="3259822"/>
            <a:ext cx="2867512" cy="584030"/>
          </a:xfrm>
          <a:prstGeom prst="rect">
            <a:avLst/>
          </a:prstGeom>
        </p:spPr>
        <p:txBody>
          <a:bodyPr vert="horz" lIns="91440" tIns="27432" rIns="91440" bIns="45720" rtlCol="0" anchor="b">
            <a:noAutofit/>
          </a:bodyPr>
          <a:lst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a:lstStyle>
          <a:p>
            <a:r>
              <a:rPr lang="tr-TR" sz="2800" spc="10" dirty="0">
                <a:solidFill>
                  <a:srgbClr val="00B0F0"/>
                </a:solidFill>
              </a:rPr>
              <a:t>Elektrik</a:t>
            </a:r>
            <a:r>
              <a:rPr lang="tr-TR" sz="5400" dirty="0" smtClean="0"/>
              <a:t> </a:t>
            </a:r>
            <a:r>
              <a:rPr lang="tr-TR" sz="2800" spc="10" dirty="0">
                <a:solidFill>
                  <a:srgbClr val="00B0F0"/>
                </a:solidFill>
              </a:rPr>
              <a:t>Alan</a:t>
            </a:r>
          </a:p>
        </p:txBody>
      </p:sp>
      <p:pic>
        <p:nvPicPr>
          <p:cNvPr id="7" name="Picture 6"/>
          <p:cNvPicPr>
            <a:picLocks noChangeAspect="1"/>
          </p:cNvPicPr>
          <p:nvPr/>
        </p:nvPicPr>
        <p:blipFill>
          <a:blip r:embed="rId3"/>
          <a:stretch>
            <a:fillRect/>
          </a:stretch>
        </p:blipFill>
        <p:spPr>
          <a:xfrm>
            <a:off x="4552108" y="3814465"/>
            <a:ext cx="1376320" cy="1344642"/>
          </a:xfrm>
          <a:prstGeom prst="rect">
            <a:avLst/>
          </a:prstGeom>
        </p:spPr>
      </p:pic>
      <p:pic>
        <p:nvPicPr>
          <p:cNvPr id="8" name="Picture 7"/>
          <p:cNvPicPr>
            <a:picLocks noChangeAspect="1"/>
          </p:cNvPicPr>
          <p:nvPr/>
        </p:nvPicPr>
        <p:blipFill>
          <a:blip r:embed="rId4"/>
          <a:stretch>
            <a:fillRect/>
          </a:stretch>
        </p:blipFill>
        <p:spPr>
          <a:xfrm>
            <a:off x="4492886" y="5233947"/>
            <a:ext cx="1398864" cy="1408537"/>
          </a:xfrm>
          <a:prstGeom prst="rect">
            <a:avLst/>
          </a:prstGeom>
        </p:spPr>
      </p:pic>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r="68878" b="8878"/>
          <a:stretch/>
        </p:blipFill>
        <p:spPr>
          <a:xfrm>
            <a:off x="6298498" y="5239844"/>
            <a:ext cx="1979473" cy="1396742"/>
          </a:xfrm>
          <a:prstGeom prst="rect">
            <a:avLst/>
          </a:prstGeom>
        </p:spPr>
      </p:pic>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34426" r="36293" b="11371"/>
          <a:stretch/>
        </p:blipFill>
        <p:spPr>
          <a:xfrm>
            <a:off x="6298498" y="3764785"/>
            <a:ext cx="1979473" cy="1444001"/>
          </a:xfrm>
          <a:prstGeom prst="rect">
            <a:avLst/>
          </a:prstGeom>
        </p:spPr>
      </p:pic>
      <p:pic>
        <p:nvPicPr>
          <p:cNvPr id="11" name="Content Placeholder 3"/>
          <p:cNvPicPr>
            <a:picLocks noChangeAspect="1"/>
          </p:cNvPicPr>
          <p:nvPr/>
        </p:nvPicPr>
        <p:blipFill rotWithShape="1">
          <a:blip r:embed="rId5">
            <a:extLst>
              <a:ext uri="{28A0092B-C50C-407E-A947-70E740481C1C}">
                <a14:useLocalDpi xmlns:a14="http://schemas.microsoft.com/office/drawing/2010/main" val="0"/>
              </a:ext>
            </a:extLst>
          </a:blip>
          <a:srcRect l="65258" b="14538"/>
          <a:stretch/>
        </p:blipFill>
        <p:spPr>
          <a:xfrm>
            <a:off x="8587585" y="4369130"/>
            <a:ext cx="2499754" cy="1481956"/>
          </a:xfrm>
          <a:prstGeom prst="rect">
            <a:avLst/>
          </a:prstGeom>
        </p:spPr>
      </p:pic>
      <p:pic>
        <p:nvPicPr>
          <p:cNvPr id="12" name="Content Placeholder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7902" y="5110108"/>
            <a:ext cx="3418534" cy="1218729"/>
          </a:xfrm>
          <a:prstGeom prst="rect">
            <a:avLst/>
          </a:prstGeom>
        </p:spPr>
      </p:pic>
      <p:pic>
        <p:nvPicPr>
          <p:cNvPr id="13" name="Picture 2" descr="elektrik alan formülleri ile ilgili görsel sonuc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5070" y="4115885"/>
            <a:ext cx="3531366" cy="63033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faraday cage ile ilgili görsel sonucu"/>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33090" y="1509915"/>
            <a:ext cx="1785650" cy="1535162"/>
          </a:xfrm>
          <a:prstGeom prst="rect">
            <a:avLst/>
          </a:prstGeom>
          <a:noFill/>
          <a:extLst>
            <a:ext uri="{909E8E84-426E-40DD-AFC4-6F175D3DCCD1}">
              <a14:hiddenFill xmlns:a14="http://schemas.microsoft.com/office/drawing/2010/main">
                <a:solidFill>
                  <a:srgbClr val="FFFFFF"/>
                </a:solidFill>
              </a14:hiddenFill>
            </a:ext>
          </a:extLst>
        </p:spPr>
      </p:pic>
      <p:sp>
        <p:nvSpPr>
          <p:cNvPr id="15" name="Title 1"/>
          <p:cNvSpPr txBox="1">
            <a:spLocks/>
          </p:cNvSpPr>
          <p:nvPr/>
        </p:nvSpPr>
        <p:spPr>
          <a:xfrm>
            <a:off x="3886436" y="627378"/>
            <a:ext cx="3163330" cy="549021"/>
          </a:xfrm>
          <a:prstGeom prst="rect">
            <a:avLst/>
          </a:prstGeom>
        </p:spPr>
        <p:txBody>
          <a:bodyPr vert="horz" lIns="91440" tIns="27432" rIns="91440" bIns="45720" rtlCol="0" anchor="b">
            <a:normAutofit/>
          </a:bodyPr>
          <a:lst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a:lstStyle>
          <a:p>
            <a:r>
              <a:rPr lang="tr-TR" sz="2100" spc="10" dirty="0" smtClean="0">
                <a:solidFill>
                  <a:srgbClr val="00B0F0"/>
                </a:solidFill>
              </a:rPr>
              <a:t>Faraday Kafesi </a:t>
            </a:r>
            <a:endParaRPr lang="tr-TR" sz="2100" dirty="0">
              <a:solidFill>
                <a:srgbClr val="00B0F0"/>
              </a:solidFill>
            </a:endParaRPr>
          </a:p>
        </p:txBody>
      </p:sp>
      <p:pic>
        <p:nvPicPr>
          <p:cNvPr id="2050" name="Picture 2" descr="Faraday kafesi alÃ¼minyum folyonun Ã¼stÃ¼nde telefon duruyo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459692" y="1525370"/>
            <a:ext cx="1636557" cy="1674940"/>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p:cNvSpPr txBox="1">
            <a:spLocks/>
          </p:cNvSpPr>
          <p:nvPr/>
        </p:nvSpPr>
        <p:spPr>
          <a:xfrm>
            <a:off x="7160675" y="817535"/>
            <a:ext cx="3163330" cy="549021"/>
          </a:xfrm>
          <a:prstGeom prst="rect">
            <a:avLst/>
          </a:prstGeom>
        </p:spPr>
        <p:txBody>
          <a:bodyPr vert="horz" lIns="91440" tIns="27432" rIns="91440" bIns="45720" rtlCol="0" anchor="b">
            <a:normAutofit fontScale="92500" lnSpcReduction="10000"/>
          </a:bodyPr>
          <a:lst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a:lstStyle>
          <a:p>
            <a:r>
              <a:rPr lang="tr-TR" sz="2100" spc="10" dirty="0" smtClean="0">
                <a:solidFill>
                  <a:srgbClr val="00B0F0"/>
                </a:solidFill>
              </a:rPr>
              <a:t>Elektromanyetik Kalkanlanma</a:t>
            </a:r>
            <a:endParaRPr lang="tr-TR" sz="2100" dirty="0">
              <a:solidFill>
                <a:srgbClr val="00B0F0"/>
              </a:solidFill>
            </a:endParaRPr>
          </a:p>
        </p:txBody>
      </p:sp>
    </p:spTree>
    <p:extLst>
      <p:ext uri="{BB962C8B-B14F-4D97-AF65-F5344CB8AC3E}">
        <p14:creationId xmlns:p14="http://schemas.microsoft.com/office/powerpoint/2010/main" val="51676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ppt_x"/>
                                          </p:val>
                                        </p:tav>
                                        <p:tav tm="100000">
                                          <p:val>
                                            <p:strVal val="#ppt_x"/>
                                          </p:val>
                                        </p:tav>
                                      </p:tavLst>
                                    </p:anim>
                                    <p:anim calcmode="lin" valueType="num">
                                      <p:cBhvr additive="base">
                                        <p:cTn id="40" dur="500" fill="hold"/>
                                        <p:tgtEl>
                                          <p:spTgt spid="11"/>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ppt_x"/>
                                          </p:val>
                                        </p:tav>
                                        <p:tav tm="100000">
                                          <p:val>
                                            <p:strVal val="#ppt_x"/>
                                          </p:val>
                                        </p:tav>
                                      </p:tavLst>
                                    </p:anim>
                                    <p:anim calcmode="lin" valueType="num">
                                      <p:cBhvr additive="base">
                                        <p:cTn id="48" dur="500" fill="hold"/>
                                        <p:tgtEl>
                                          <p:spTgt spid="13"/>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14"/>
                                        </p:tgtEl>
                                        <p:attrNameLst>
                                          <p:attrName>style.visibility</p:attrName>
                                        </p:attrNameLst>
                                      </p:cBhvr>
                                      <p:to>
                                        <p:strVal val="visible"/>
                                      </p:to>
                                    </p:set>
                                    <p:anim calcmode="lin" valueType="num">
                                      <p:cBhvr additive="base">
                                        <p:cTn id="51" dur="500" fill="hold"/>
                                        <p:tgtEl>
                                          <p:spTgt spid="14"/>
                                        </p:tgtEl>
                                        <p:attrNameLst>
                                          <p:attrName>ppt_x</p:attrName>
                                        </p:attrNameLst>
                                      </p:cBhvr>
                                      <p:tavLst>
                                        <p:tav tm="0">
                                          <p:val>
                                            <p:strVal val="#ppt_x"/>
                                          </p:val>
                                        </p:tav>
                                        <p:tav tm="100000">
                                          <p:val>
                                            <p:strVal val="#ppt_x"/>
                                          </p:val>
                                        </p:tav>
                                      </p:tavLst>
                                    </p:anim>
                                    <p:anim calcmode="lin" valueType="num">
                                      <p:cBhvr additive="base">
                                        <p:cTn id="52" dur="500" fill="hold"/>
                                        <p:tgtEl>
                                          <p:spTgt spid="14"/>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additive="base">
                                        <p:cTn id="55" dur="500" fill="hold"/>
                                        <p:tgtEl>
                                          <p:spTgt spid="15"/>
                                        </p:tgtEl>
                                        <p:attrNameLst>
                                          <p:attrName>ppt_x</p:attrName>
                                        </p:attrNameLst>
                                      </p:cBhvr>
                                      <p:tavLst>
                                        <p:tav tm="0">
                                          <p:val>
                                            <p:strVal val="#ppt_x"/>
                                          </p:val>
                                        </p:tav>
                                        <p:tav tm="100000">
                                          <p:val>
                                            <p:strVal val="#ppt_x"/>
                                          </p:val>
                                        </p:tav>
                                      </p:tavLst>
                                    </p:anim>
                                    <p:anim calcmode="lin" valueType="num">
                                      <p:cBhvr additive="base">
                                        <p:cTn id="56" dur="500" fill="hold"/>
                                        <p:tgtEl>
                                          <p:spTgt spid="15"/>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2050"/>
                                        </p:tgtEl>
                                        <p:attrNameLst>
                                          <p:attrName>style.visibility</p:attrName>
                                        </p:attrNameLst>
                                      </p:cBhvr>
                                      <p:to>
                                        <p:strVal val="visible"/>
                                      </p:to>
                                    </p:set>
                                    <p:anim calcmode="lin" valueType="num">
                                      <p:cBhvr additive="base">
                                        <p:cTn id="59" dur="500" fill="hold"/>
                                        <p:tgtEl>
                                          <p:spTgt spid="2050"/>
                                        </p:tgtEl>
                                        <p:attrNameLst>
                                          <p:attrName>ppt_x</p:attrName>
                                        </p:attrNameLst>
                                      </p:cBhvr>
                                      <p:tavLst>
                                        <p:tav tm="0">
                                          <p:val>
                                            <p:strVal val="#ppt_x"/>
                                          </p:val>
                                        </p:tav>
                                        <p:tav tm="100000">
                                          <p:val>
                                            <p:strVal val="#ppt_x"/>
                                          </p:val>
                                        </p:tav>
                                      </p:tavLst>
                                    </p:anim>
                                    <p:anim calcmode="lin" valueType="num">
                                      <p:cBhvr additive="base">
                                        <p:cTn id="60" dur="500" fill="hold"/>
                                        <p:tgtEl>
                                          <p:spTgt spid="2050"/>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additive="base">
                                        <p:cTn id="63" dur="500" fill="hold"/>
                                        <p:tgtEl>
                                          <p:spTgt spid="17"/>
                                        </p:tgtEl>
                                        <p:attrNameLst>
                                          <p:attrName>ppt_x</p:attrName>
                                        </p:attrNameLst>
                                      </p:cBhvr>
                                      <p:tavLst>
                                        <p:tav tm="0">
                                          <p:val>
                                            <p:strVal val="#ppt_x"/>
                                          </p:val>
                                        </p:tav>
                                        <p:tav tm="100000">
                                          <p:val>
                                            <p:strVal val="#ppt_x"/>
                                          </p:val>
                                        </p:tav>
                                      </p:tavLst>
                                    </p:anim>
                                    <p:anim calcmode="lin" valueType="num">
                                      <p:cBhvr additive="base">
                                        <p:cTn id="6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15" grpId="0"/>
      <p:bldP spid="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1085960"/>
          </a:xfrm>
        </p:spPr>
        <p:txBody>
          <a:bodyPr/>
          <a:lstStyle/>
          <a:p>
            <a:r>
              <a:rPr lang="tr-TR" dirty="0" smtClean="0"/>
              <a:t>Gelecek hafta</a:t>
            </a:r>
            <a:endParaRPr lang="tr-TR" dirty="0"/>
          </a:p>
        </p:txBody>
      </p:sp>
      <p:sp>
        <p:nvSpPr>
          <p:cNvPr id="7" name="Content Placeholder 2"/>
          <p:cNvSpPr>
            <a:spLocks noGrp="1"/>
          </p:cNvSpPr>
          <p:nvPr>
            <p:ph idx="1"/>
          </p:nvPr>
        </p:nvSpPr>
        <p:spPr>
          <a:xfrm>
            <a:off x="171373" y="1600006"/>
            <a:ext cx="9208008" cy="3745547"/>
          </a:xfrm>
        </p:spPr>
        <p:txBody>
          <a:bodyPr>
            <a:normAutofit fontScale="92500" lnSpcReduction="20000"/>
          </a:bodyPr>
          <a:lstStyle/>
          <a:p>
            <a:pPr marL="82296" indent="0">
              <a:buNone/>
            </a:pPr>
            <a:r>
              <a:rPr lang="tr-TR" dirty="0" smtClean="0">
                <a:solidFill>
                  <a:schemeClr val="tx1"/>
                </a:solidFill>
              </a:rPr>
              <a:t>11.2.2. Elektriksel Potansiyel</a:t>
            </a:r>
          </a:p>
          <a:p>
            <a:pPr marL="82296" indent="0">
              <a:buNone/>
            </a:pPr>
            <a:r>
              <a:rPr lang="tr-TR" dirty="0" smtClean="0">
                <a:solidFill>
                  <a:schemeClr val="tx1"/>
                </a:solidFill>
              </a:rPr>
              <a:t>11.2.2.1. Noktasal yükler için elektriksel potansiyel enerji, elektriksel 	potansiyel, elektriksel potansiyel farkı ve elektriksel iş kavramlarını 	açıklar.</a:t>
            </a:r>
          </a:p>
          <a:p>
            <a:pPr marL="82296" indent="0">
              <a:buNone/>
            </a:pPr>
            <a:r>
              <a:rPr lang="tr-TR" dirty="0" smtClean="0">
                <a:solidFill>
                  <a:schemeClr val="tx1"/>
                </a:solidFill>
              </a:rPr>
              <a:t>	a. Kavramların günlük hayat örnekleri ile açıklanması sağlanır.</a:t>
            </a:r>
          </a:p>
          <a:p>
            <a:pPr marL="82296" indent="0">
              <a:buNone/>
            </a:pPr>
            <a:r>
              <a:rPr lang="tr-TR" dirty="0" smtClean="0">
                <a:solidFill>
                  <a:schemeClr val="tx1"/>
                </a:solidFill>
              </a:rPr>
              <a:t>	b. Öğrencilerin, noktasal yüklerin bir noktada oluşturduğu elektrik 	potansiyeli ve eş potansiyel yüzeylerini tanımlamaları sağlanır. </a:t>
            </a:r>
          </a:p>
          <a:p>
            <a:pPr marL="82296" indent="0">
              <a:buNone/>
            </a:pPr>
            <a:r>
              <a:rPr lang="tr-TR" dirty="0" smtClean="0">
                <a:solidFill>
                  <a:schemeClr val="tx1"/>
                </a:solidFill>
              </a:rPr>
              <a:t>11.2.2.2. Düzgün bir elektrik alan içinde iki nokta arasındaki potansiyel farkını hesaplar.</a:t>
            </a:r>
          </a:p>
          <a:p>
            <a:pPr marL="82296" indent="0">
              <a:buNone/>
            </a:pPr>
            <a:r>
              <a:rPr lang="tr-TR" dirty="0" smtClean="0">
                <a:solidFill>
                  <a:schemeClr val="tx1"/>
                </a:solidFill>
              </a:rPr>
              <a:t>11.2.2.3. Noktasal yükler için elektriksel potansiyel enerji, elektriksel potansiyel, elektriksel potansiyel farkı ve elektriksel iş ile ilgili hesaplamalar yapar.</a:t>
            </a:r>
          </a:p>
        </p:txBody>
      </p:sp>
    </p:spTree>
    <p:extLst>
      <p:ext uri="{BB962C8B-B14F-4D97-AF65-F5344CB8AC3E}">
        <p14:creationId xmlns:p14="http://schemas.microsoft.com/office/powerpoint/2010/main" val="16610487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172" y="0"/>
            <a:ext cx="6270498" cy="914897"/>
          </a:xfrm>
        </p:spPr>
        <p:txBody>
          <a:bodyPr/>
          <a:lstStyle/>
          <a:p>
            <a:r>
              <a:rPr lang="tr-TR" dirty="0" smtClean="0"/>
              <a:t>Neler öğreneceğiz?</a:t>
            </a:r>
            <a:endParaRPr lang="tr-TR" dirty="0"/>
          </a:p>
        </p:txBody>
      </p:sp>
      <p:sp>
        <p:nvSpPr>
          <p:cNvPr id="3" name="Content Placeholder 2"/>
          <p:cNvSpPr>
            <a:spLocks noGrp="1"/>
          </p:cNvSpPr>
          <p:nvPr>
            <p:ph idx="1"/>
          </p:nvPr>
        </p:nvSpPr>
        <p:spPr>
          <a:xfrm>
            <a:off x="347472" y="960894"/>
            <a:ext cx="8595360" cy="5897106"/>
          </a:xfrm>
        </p:spPr>
        <p:txBody>
          <a:bodyPr>
            <a:normAutofit/>
          </a:bodyPr>
          <a:lstStyle/>
          <a:p>
            <a:r>
              <a:rPr lang="tr-TR" sz="2600" dirty="0" smtClean="0">
                <a:solidFill>
                  <a:schemeClr val="tx1"/>
                </a:solidFill>
              </a:rPr>
              <a:t>Yıldırım düşen araba</a:t>
            </a:r>
          </a:p>
          <a:p>
            <a:r>
              <a:rPr lang="tr-TR" sz="2600" dirty="0" smtClean="0">
                <a:solidFill>
                  <a:schemeClr val="tx1"/>
                </a:solidFill>
              </a:rPr>
              <a:t>Hatırlayalım: </a:t>
            </a:r>
          </a:p>
          <a:p>
            <a:pPr lvl="1"/>
            <a:r>
              <a:rPr lang="tr-TR" sz="2400" dirty="0" smtClean="0">
                <a:solidFill>
                  <a:schemeClr val="tx1"/>
                </a:solidFill>
              </a:rPr>
              <a:t>Elektrik alanı</a:t>
            </a:r>
          </a:p>
          <a:p>
            <a:r>
              <a:rPr lang="tr-TR" sz="2600" dirty="0" smtClean="0">
                <a:solidFill>
                  <a:schemeClr val="tx1"/>
                </a:solidFill>
              </a:rPr>
              <a:t>Elektrik alan çizgileri</a:t>
            </a:r>
          </a:p>
          <a:p>
            <a:r>
              <a:rPr lang="tr-TR" sz="2600" dirty="0" smtClean="0">
                <a:solidFill>
                  <a:schemeClr val="tx1"/>
                </a:solidFill>
              </a:rPr>
              <a:t>Hatırlayalım:</a:t>
            </a:r>
          </a:p>
          <a:p>
            <a:pPr lvl="1"/>
            <a:r>
              <a:rPr lang="tr-TR" sz="2400" dirty="0" smtClean="0">
                <a:solidFill>
                  <a:schemeClr val="tx1"/>
                </a:solidFill>
              </a:rPr>
              <a:t>Yıldırım Oluşumu</a:t>
            </a:r>
          </a:p>
          <a:p>
            <a:pPr lvl="1"/>
            <a:r>
              <a:rPr lang="tr-TR" sz="2400" dirty="0" smtClean="0">
                <a:solidFill>
                  <a:schemeClr val="tx1"/>
                </a:solidFill>
              </a:rPr>
              <a:t>Faraday Kafesi</a:t>
            </a:r>
          </a:p>
          <a:p>
            <a:pPr lvl="1"/>
            <a:r>
              <a:rPr lang="tr-TR" sz="2400" dirty="0" smtClean="0">
                <a:solidFill>
                  <a:schemeClr val="tx1"/>
                </a:solidFill>
              </a:rPr>
              <a:t>Elektromanyetik Kalkanlanma</a:t>
            </a:r>
          </a:p>
          <a:p>
            <a:r>
              <a:rPr lang="tr-TR" sz="2600" dirty="0" smtClean="0">
                <a:solidFill>
                  <a:schemeClr val="tx1"/>
                </a:solidFill>
              </a:rPr>
              <a:t>Sınav soruları</a:t>
            </a:r>
          </a:p>
          <a:p>
            <a:r>
              <a:rPr lang="tr-TR" sz="2600" dirty="0" smtClean="0">
                <a:solidFill>
                  <a:schemeClr val="tx1"/>
                </a:solidFill>
              </a:rPr>
              <a:t>Özet</a:t>
            </a:r>
          </a:p>
          <a:p>
            <a:endParaRPr lang="tr-TR" dirty="0" smtClean="0"/>
          </a:p>
          <a:p>
            <a:pPr marL="0" indent="0">
              <a:buNone/>
            </a:pPr>
            <a:endParaRPr lang="tr-TR" dirty="0"/>
          </a:p>
        </p:txBody>
      </p:sp>
    </p:spTree>
    <p:extLst>
      <p:ext uri="{BB962C8B-B14F-4D97-AF65-F5344CB8AC3E}">
        <p14:creationId xmlns:p14="http://schemas.microsoft.com/office/powerpoint/2010/main" val="40692247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925830"/>
          </a:xfrm>
        </p:spPr>
        <p:txBody>
          <a:bodyPr/>
          <a:lstStyle/>
          <a:p>
            <a:r>
              <a:rPr lang="tr-TR" dirty="0" smtClean="0"/>
              <a:t>Yıldırım Düşen Araba</a:t>
            </a:r>
            <a:endParaRPr lang="tr-TR" dirty="0"/>
          </a:p>
        </p:txBody>
      </p:sp>
      <p:pic>
        <p:nvPicPr>
          <p:cNvPr id="1026" name="Picture 2" descr="lightening on car ile ilgili görsel sonucu"/>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925831"/>
            <a:ext cx="5690108" cy="319945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0" y="4327813"/>
            <a:ext cx="6733309" cy="2427317"/>
          </a:xfrm>
          <a:prstGeom prst="rect">
            <a:avLst/>
          </a:prstGeom>
          <a:solidFill>
            <a:schemeClr val="bg1"/>
          </a:solidFill>
          <a:ln w="28575">
            <a:noFill/>
          </a:ln>
        </p:spPr>
        <p:txBody>
          <a:bodyPr vert="horz" wrap="square" lIns="91440" tIns="45720" rIns="91440" bIns="45720" rtlCol="0">
            <a:normAutofit fontScale="77500" lnSpcReduction="2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noProof="0" dirty="0" smtClean="0">
                <a:solidFill>
                  <a:schemeClr val="tx1">
                    <a:lumMod val="65000"/>
                    <a:lumOff val="35000"/>
                  </a:schemeClr>
                </a:solidFill>
              </a:rPr>
              <a:t>Arabanın içindeyken arabanıza yıldırım düşse ne olur? Arabanız zarar görür mü? Siz zarar görür müsünüz? </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dirty="0" smtClean="0">
                <a:ln>
                  <a:noFill/>
                </a:ln>
                <a:solidFill>
                  <a:schemeClr val="tx1">
                    <a:lumMod val="65000"/>
                    <a:lumOff val="35000"/>
                  </a:schemeClr>
                </a:solidFill>
                <a:effectLst/>
                <a:uLnTx/>
                <a:uFillTx/>
                <a:latin typeface="+mn-lt"/>
                <a:ea typeface="+mn-ea"/>
                <a:cs typeface="+mn-cs"/>
              </a:rPr>
              <a:t>Not: Yıldırım Hiroşimaya atılan</a:t>
            </a:r>
            <a:r>
              <a:rPr kumimoji="0" lang="tr-TR" sz="2600" b="0" i="0" u="none" strike="noStrike" kern="1200" cap="none" spc="10" normalizeH="0" dirty="0" smtClean="0">
                <a:ln>
                  <a:noFill/>
                </a:ln>
                <a:solidFill>
                  <a:schemeClr val="tx1">
                    <a:lumMod val="65000"/>
                    <a:lumOff val="35000"/>
                  </a:schemeClr>
                </a:solidFill>
                <a:effectLst/>
                <a:uLnTx/>
                <a:uFillTx/>
                <a:latin typeface="+mn-lt"/>
                <a:ea typeface="+mn-ea"/>
                <a:cs typeface="+mn-cs"/>
              </a:rPr>
              <a:t> atom bombasından yaklaşık 100 kat fazla enerjiye sahiptir.</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noProof="0" dirty="0" smtClean="0">
                <a:solidFill>
                  <a:schemeClr val="tx1">
                    <a:lumMod val="65000"/>
                    <a:lumOff val="35000"/>
                  </a:schemeClr>
                </a:solidFill>
              </a:rPr>
              <a:t>Video izleyelim.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dirty="0" smtClean="0">
                <a:ln>
                  <a:noFill/>
                </a:ln>
                <a:solidFill>
                  <a:schemeClr val="tx1">
                    <a:lumMod val="65000"/>
                    <a:lumOff val="35000"/>
                  </a:schemeClr>
                </a:solidFill>
                <a:effectLst/>
                <a:uLnTx/>
                <a:uFillTx/>
                <a:latin typeface="+mn-lt"/>
                <a:ea typeface="+mn-ea"/>
                <a:cs typeface="+mn-cs"/>
              </a:rPr>
              <a:t>Neden araba etkilenmedi?</a:t>
            </a: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5"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endParaRPr lang="tr-TR" sz="1800" dirty="0" smtClean="0">
              <a:solidFill>
                <a:schemeClr val="tx1"/>
              </a:solidFill>
            </a:endParaRPr>
          </a:p>
          <a:p>
            <a:r>
              <a:rPr lang="tr-TR" sz="1800" dirty="0" smtClean="0">
                <a:solidFill>
                  <a:schemeClr val="accent1">
                    <a:lumMod val="75000"/>
                  </a:schemeClr>
                </a:solidFill>
              </a:rPr>
              <a:t>Yıldırım düşen araba</a:t>
            </a:r>
          </a:p>
          <a:p>
            <a:r>
              <a:rPr lang="tr-TR" sz="1800" dirty="0" smtClean="0">
                <a:solidFill>
                  <a:schemeClr val="tx1"/>
                </a:solidFill>
              </a:rPr>
              <a:t>Hatırlayalım:</a:t>
            </a:r>
          </a:p>
          <a:p>
            <a:pPr lvl="1"/>
            <a:r>
              <a:rPr lang="tr-TR" sz="1600" dirty="0" smtClean="0">
                <a:solidFill>
                  <a:schemeClr val="tx1"/>
                </a:solidFill>
              </a:rPr>
              <a:t>Elektrik alanı</a:t>
            </a:r>
          </a:p>
          <a:p>
            <a:r>
              <a:rPr lang="tr-TR" sz="1800" dirty="0" smtClean="0">
                <a:solidFill>
                  <a:schemeClr val="tx1"/>
                </a:solidFill>
              </a:rPr>
              <a:t>Elektrik alan çizgileri</a:t>
            </a:r>
          </a:p>
          <a:p>
            <a:r>
              <a:rPr lang="tr-TR" sz="1800" dirty="0" smtClean="0">
                <a:solidFill>
                  <a:schemeClr val="tx1"/>
                </a:solidFill>
              </a:rPr>
              <a:t>Hatırlayalım:</a:t>
            </a:r>
          </a:p>
          <a:p>
            <a:pPr lvl="1"/>
            <a:r>
              <a:rPr lang="tr-TR" sz="1600" dirty="0" smtClean="0">
                <a:solidFill>
                  <a:schemeClr val="tx1"/>
                </a:solidFill>
              </a:rPr>
              <a:t>Yıldırım Oluşumu</a:t>
            </a:r>
          </a:p>
          <a:p>
            <a:pPr lvl="1"/>
            <a:r>
              <a:rPr lang="tr-TR" sz="1600" dirty="0" smtClean="0">
                <a:solidFill>
                  <a:schemeClr val="tx1"/>
                </a:solidFill>
              </a:rPr>
              <a:t>Faraday Kafesi</a:t>
            </a:r>
          </a:p>
          <a:p>
            <a:pPr lvl="1"/>
            <a:r>
              <a:rPr lang="tr-TR" sz="1600" dirty="0" smtClean="0">
                <a:solidFill>
                  <a:schemeClr val="tx1"/>
                </a:solidFill>
              </a:rPr>
              <a:t>Elektromanyetik Kalkanlanma</a:t>
            </a:r>
          </a:p>
          <a:p>
            <a:r>
              <a:rPr lang="tr-TR" sz="1800" dirty="0" smtClean="0">
                <a:solidFill>
                  <a:schemeClr val="tx1"/>
                </a:solidFill>
              </a:rPr>
              <a:t>Sınav soruları</a:t>
            </a:r>
          </a:p>
          <a:p>
            <a:r>
              <a:rPr lang="tr-TR" sz="1800" dirty="0" smtClean="0">
                <a:solidFill>
                  <a:schemeClr val="tx1"/>
                </a:solidFill>
              </a:rPr>
              <a:t>Özet</a:t>
            </a:r>
          </a:p>
          <a:p>
            <a:endParaRPr lang="tr-TR" sz="1600" dirty="0" smtClean="0"/>
          </a:p>
          <a:p>
            <a:endParaRPr lang="tr-TR" sz="1600" dirty="0"/>
          </a:p>
        </p:txBody>
      </p:sp>
    </p:spTree>
    <p:extLst>
      <p:ext uri="{BB962C8B-B14F-4D97-AF65-F5344CB8AC3E}">
        <p14:creationId xmlns:p14="http://schemas.microsoft.com/office/powerpoint/2010/main" val="748381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6588"/>
            <a:ext cx="9692640" cy="1019382"/>
          </a:xfrm>
        </p:spPr>
        <p:txBody>
          <a:bodyPr>
            <a:normAutofit fontScale="90000"/>
          </a:bodyPr>
          <a:lstStyle/>
          <a:p>
            <a:r>
              <a:rPr lang="tr-TR" dirty="0" smtClean="0"/>
              <a:t>Hatırlayalım:</a:t>
            </a:r>
            <a:br>
              <a:rPr lang="tr-TR" dirty="0" smtClean="0"/>
            </a:br>
            <a:r>
              <a:rPr lang="tr-TR" dirty="0" smtClean="0"/>
              <a:t> </a:t>
            </a:r>
            <a:r>
              <a:rPr lang="tr-TR" sz="2800" dirty="0" smtClean="0"/>
              <a:t>Elektrik Alanı</a:t>
            </a:r>
            <a:endParaRPr lang="tr-TR" sz="2800" dirty="0"/>
          </a:p>
        </p:txBody>
      </p:sp>
      <p:sp>
        <p:nvSpPr>
          <p:cNvPr id="6"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endParaRPr lang="tr-TR" sz="1800" dirty="0" smtClean="0">
              <a:solidFill>
                <a:schemeClr val="tx1"/>
              </a:solidFill>
            </a:endParaRPr>
          </a:p>
          <a:p>
            <a:r>
              <a:rPr lang="tr-TR" sz="1800" dirty="0" smtClean="0">
                <a:solidFill>
                  <a:schemeClr val="bg1">
                    <a:lumMod val="75000"/>
                  </a:schemeClr>
                </a:solidFill>
              </a:rPr>
              <a:t>Yıldırım düşen araba</a:t>
            </a:r>
          </a:p>
          <a:p>
            <a:r>
              <a:rPr lang="tr-TR" sz="1800" dirty="0">
                <a:solidFill>
                  <a:schemeClr val="accent1">
                    <a:lumMod val="75000"/>
                  </a:schemeClr>
                </a:solidFill>
              </a:rPr>
              <a:t>Hatırlayalım:</a:t>
            </a:r>
          </a:p>
          <a:p>
            <a:pPr lvl="1"/>
            <a:r>
              <a:rPr lang="tr-TR" sz="1600" dirty="0" smtClean="0">
                <a:solidFill>
                  <a:schemeClr val="accent1">
                    <a:lumMod val="75000"/>
                  </a:schemeClr>
                </a:solidFill>
              </a:rPr>
              <a:t>Elektrik alanı</a:t>
            </a:r>
            <a:endParaRPr lang="tr-TR" sz="1800" dirty="0" smtClean="0">
              <a:solidFill>
                <a:schemeClr val="accent1">
                  <a:lumMod val="75000"/>
                </a:schemeClr>
              </a:solidFill>
            </a:endParaRPr>
          </a:p>
          <a:p>
            <a:r>
              <a:rPr lang="tr-TR" sz="1800" dirty="0" smtClean="0">
                <a:solidFill>
                  <a:schemeClr val="tx1"/>
                </a:solidFill>
              </a:rPr>
              <a:t>Elektrik alan çizgileri</a:t>
            </a:r>
          </a:p>
          <a:p>
            <a:r>
              <a:rPr lang="tr-TR" sz="1800" dirty="0" smtClean="0">
                <a:solidFill>
                  <a:schemeClr val="tx1"/>
                </a:solidFill>
              </a:rPr>
              <a:t>Hatırlayalım:</a:t>
            </a:r>
          </a:p>
          <a:p>
            <a:pPr lvl="1"/>
            <a:r>
              <a:rPr lang="tr-TR" sz="1600" dirty="0" smtClean="0">
                <a:solidFill>
                  <a:schemeClr val="tx1"/>
                </a:solidFill>
              </a:rPr>
              <a:t>Yıldırım Oluşumu</a:t>
            </a:r>
          </a:p>
          <a:p>
            <a:pPr lvl="1"/>
            <a:r>
              <a:rPr lang="tr-TR" sz="1600" dirty="0" smtClean="0">
                <a:solidFill>
                  <a:schemeClr val="tx1"/>
                </a:solidFill>
              </a:rPr>
              <a:t>Faraday Kafesi</a:t>
            </a:r>
          </a:p>
          <a:p>
            <a:pPr lvl="1"/>
            <a:r>
              <a:rPr lang="tr-TR" sz="1600" dirty="0" smtClean="0">
                <a:solidFill>
                  <a:schemeClr val="tx1"/>
                </a:solidFill>
              </a:rPr>
              <a:t>Elektromanyetik Kalkanlanma</a:t>
            </a:r>
          </a:p>
          <a:p>
            <a:r>
              <a:rPr lang="tr-TR" sz="1800" dirty="0" smtClean="0">
                <a:solidFill>
                  <a:schemeClr val="tx1"/>
                </a:solidFill>
              </a:rPr>
              <a:t>Sınav soruları</a:t>
            </a:r>
          </a:p>
          <a:p>
            <a:r>
              <a:rPr lang="tr-TR" sz="1800" dirty="0" smtClean="0">
                <a:solidFill>
                  <a:schemeClr val="tx1"/>
                </a:solidFill>
              </a:rPr>
              <a:t>Özet</a:t>
            </a:r>
          </a:p>
          <a:p>
            <a:endParaRPr lang="tr-TR" sz="1600" dirty="0" smtClean="0"/>
          </a:p>
          <a:p>
            <a:endParaRPr lang="tr-TR" sz="1600" dirty="0"/>
          </a:p>
        </p:txBody>
      </p:sp>
      <p:sp>
        <p:nvSpPr>
          <p:cNvPr id="5" name="TextBox 4"/>
          <p:cNvSpPr txBox="1"/>
          <p:nvPr/>
        </p:nvSpPr>
        <p:spPr>
          <a:xfrm>
            <a:off x="284206" y="1334530"/>
            <a:ext cx="7710616" cy="5523470"/>
          </a:xfrm>
          <a:prstGeom prst="rect">
            <a:avLst/>
          </a:prstGeom>
          <a:solidFill>
            <a:schemeClr val="bg1"/>
          </a:solidFill>
          <a:ln w="28575">
            <a:noFill/>
          </a:ln>
        </p:spPr>
        <p:txBody>
          <a:bodyPr vert="horz" wrap="square" lIns="91440" tIns="45720" rIns="91440" bIns="45720" rtlCol="0">
            <a:normAutofit fontScale="92500" lnSpcReduction="2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tx1">
                    <a:lumMod val="65000"/>
                    <a:lumOff val="35000"/>
                  </a:schemeClr>
                </a:solidFill>
              </a:rPr>
              <a:t>Elektrik alanı, elektrik yüklerinin etkisini gösterdiği alanlardır. </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Elektrik</a:t>
            </a:r>
            <a:r>
              <a:rPr kumimoji="0" lang="tr-TR" sz="2600" b="0" i="0" u="none" strike="noStrike" kern="1200" cap="none" spc="10" normalizeH="0" noProof="0" dirty="0" smtClean="0">
                <a:ln>
                  <a:noFill/>
                </a:ln>
                <a:solidFill>
                  <a:schemeClr val="tx1">
                    <a:lumMod val="65000"/>
                    <a:lumOff val="35000"/>
                  </a:schemeClr>
                </a:solidFill>
                <a:effectLst/>
                <a:uLnTx/>
                <a:uFillTx/>
                <a:latin typeface="+mn-lt"/>
                <a:ea typeface="+mn-ea"/>
                <a:cs typeface="+mn-cs"/>
              </a:rPr>
              <a:t> alanı içerisine yük konulursa, yüke elektriksel kuvvet etki eder.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lumMod val="65000"/>
                    <a:lumOff val="35000"/>
                  </a:schemeClr>
                </a:solidFill>
              </a:rPr>
              <a:t>Birim elektriksel yüke </a:t>
            </a:r>
            <a:r>
              <a:rPr lang="tr-TR" sz="2600" spc="10" dirty="0" smtClean="0">
                <a:solidFill>
                  <a:schemeClr val="tx1">
                    <a:lumMod val="65000"/>
                    <a:lumOff val="35000"/>
                  </a:schemeClr>
                </a:solidFill>
              </a:rPr>
              <a:t>(+1C</a:t>
            </a:r>
            <a:r>
              <a:rPr lang="tr-TR" sz="2600" spc="10" dirty="0">
                <a:solidFill>
                  <a:schemeClr val="tx1">
                    <a:lumMod val="65000"/>
                    <a:lumOff val="35000"/>
                  </a:schemeClr>
                </a:solidFill>
              </a:rPr>
              <a:t>) etki eden </a:t>
            </a:r>
            <a:r>
              <a:rPr lang="tr-TR" sz="2600" spc="10" dirty="0" smtClean="0">
                <a:solidFill>
                  <a:schemeClr val="tx1">
                    <a:lumMod val="65000"/>
                    <a:lumOff val="35000"/>
                  </a:schemeClr>
                </a:solidFill>
              </a:rPr>
              <a:t>elektriksel </a:t>
            </a:r>
            <a:r>
              <a:rPr lang="tr-TR" sz="2600" spc="10" dirty="0">
                <a:solidFill>
                  <a:schemeClr val="tx1">
                    <a:lumMod val="65000"/>
                    <a:lumOff val="35000"/>
                  </a:schemeClr>
                </a:solidFill>
              </a:rPr>
              <a:t>k</a:t>
            </a:r>
            <a:r>
              <a:rPr lang="tr-TR" sz="2600" spc="10" dirty="0" smtClean="0">
                <a:solidFill>
                  <a:schemeClr val="tx1">
                    <a:lumMod val="65000"/>
                    <a:lumOff val="35000"/>
                  </a:schemeClr>
                </a:solidFill>
              </a:rPr>
              <a:t>uvvettir.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65000"/>
                    <a:lumOff val="35000"/>
                  </a:schemeClr>
                </a:solidFill>
              </a:rPr>
              <a:t>Elektrik </a:t>
            </a:r>
            <a:r>
              <a:rPr lang="tr-TR" sz="2600" spc="10" dirty="0">
                <a:solidFill>
                  <a:schemeClr val="tx1">
                    <a:lumMod val="65000"/>
                    <a:lumOff val="35000"/>
                  </a:schemeClr>
                </a:solidFill>
              </a:rPr>
              <a:t>a</a:t>
            </a:r>
            <a:r>
              <a:rPr lang="tr-TR" sz="2600" spc="10" dirty="0" smtClean="0">
                <a:solidFill>
                  <a:schemeClr val="tx1">
                    <a:lumMod val="65000"/>
                    <a:lumOff val="35000"/>
                  </a:schemeClr>
                </a:solidFill>
              </a:rPr>
              <a:t>lan çizgileri</a:t>
            </a:r>
          </a:p>
          <a:p>
            <a:pPr marL="182880" indent="-182880">
              <a:lnSpc>
                <a:spcPct val="95000"/>
              </a:lnSpc>
              <a:spcBef>
                <a:spcPts val="1400"/>
              </a:spcBef>
              <a:spcAft>
                <a:spcPts val="200"/>
              </a:spcAft>
              <a:buClr>
                <a:schemeClr val="accent1"/>
              </a:buClr>
              <a:buSzPct val="80000"/>
              <a:buFont typeface="Arial" pitchFamily="34" charset="0"/>
              <a:buChar char="•"/>
            </a:pPr>
            <a:endParaRPr lang="tr-TR" sz="2600" spc="10" dirty="0">
              <a:solidFill>
                <a:schemeClr val="tx1">
                  <a:lumMod val="65000"/>
                  <a:lumOff val="3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endParaRPr lang="tr-TR" sz="2600" spc="10" dirty="0" smtClean="0">
              <a:solidFill>
                <a:schemeClr val="tx1">
                  <a:lumMod val="65000"/>
                  <a:lumOff val="3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endParaRPr lang="tr-TR" sz="2600" spc="10" dirty="0">
              <a:solidFill>
                <a:schemeClr val="tx1">
                  <a:lumMod val="65000"/>
                  <a:lumOff val="3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endParaRPr lang="tr-TR" sz="2600" spc="10" dirty="0" smtClean="0">
              <a:solidFill>
                <a:schemeClr val="tx1">
                  <a:lumMod val="65000"/>
                  <a:lumOff val="35000"/>
                </a:schemeClr>
              </a:solidFill>
            </a:endParaRPr>
          </a:p>
          <a:p>
            <a:pPr>
              <a:lnSpc>
                <a:spcPct val="95000"/>
              </a:lnSpc>
              <a:spcBef>
                <a:spcPts val="1400"/>
              </a:spcBef>
              <a:spcAft>
                <a:spcPts val="200"/>
              </a:spcAft>
              <a:buClr>
                <a:schemeClr val="accent1"/>
              </a:buClr>
              <a:buSzPct val="80000"/>
            </a:pPr>
            <a:r>
              <a:rPr lang="tr-TR" sz="2600" spc="10" dirty="0" smtClean="0">
                <a:solidFill>
                  <a:schemeClr val="tx1">
                    <a:lumMod val="65000"/>
                    <a:lumOff val="35000"/>
                  </a:schemeClr>
                </a:solidFill>
              </a:rPr>
              <a:t>+ </a:t>
            </a:r>
            <a:r>
              <a:rPr lang="tr-TR" sz="2600" spc="10" dirty="0">
                <a:solidFill>
                  <a:schemeClr val="tx1">
                    <a:lumMod val="65000"/>
                    <a:lumOff val="35000"/>
                  </a:schemeClr>
                </a:solidFill>
              </a:rPr>
              <a:t>yüklerde </a:t>
            </a:r>
            <a:r>
              <a:rPr lang="tr-TR" sz="2600" spc="10" dirty="0" smtClean="0">
                <a:solidFill>
                  <a:schemeClr val="tx1">
                    <a:lumMod val="65000"/>
                    <a:lumOff val="35000"/>
                  </a:schemeClr>
                </a:solidFill>
              </a:rPr>
              <a:t>dışarı                    </a:t>
            </a:r>
            <a:r>
              <a:rPr lang="tr-TR" sz="2600" spc="10" dirty="0">
                <a:solidFill>
                  <a:schemeClr val="tx1">
                    <a:lumMod val="65000"/>
                    <a:lumOff val="35000"/>
                  </a:schemeClr>
                </a:solidFill>
              </a:rPr>
              <a:t>- yüklerde içeri </a:t>
            </a:r>
            <a:endParaRPr lang="tr-TR" sz="2600" spc="10" dirty="0" smtClean="0">
              <a:solidFill>
                <a:schemeClr val="tx1">
                  <a:lumMod val="65000"/>
                  <a:lumOff val="35000"/>
                </a:schemeClr>
              </a:solidFill>
            </a:endParaRPr>
          </a:p>
          <a:p>
            <a:pPr>
              <a:lnSpc>
                <a:spcPct val="95000"/>
              </a:lnSpc>
              <a:spcBef>
                <a:spcPts val="1400"/>
              </a:spcBef>
              <a:spcAft>
                <a:spcPts val="200"/>
              </a:spcAft>
              <a:buClr>
                <a:schemeClr val="accent1"/>
              </a:buClr>
              <a:buSzPct val="80000"/>
            </a:pPr>
            <a:r>
              <a:rPr lang="tr-TR" sz="2600" spc="10" dirty="0" smtClean="0">
                <a:solidFill>
                  <a:schemeClr val="tx1">
                    <a:lumMod val="65000"/>
                    <a:lumOff val="35000"/>
                  </a:schemeClr>
                </a:solidFill>
              </a:rPr>
              <a:t>olacak şekilde </a:t>
            </a:r>
            <a:r>
              <a:rPr lang="tr-TR" sz="2600" spc="10" dirty="0">
                <a:solidFill>
                  <a:schemeClr val="tx1">
                    <a:lumMod val="65000"/>
                    <a:lumOff val="35000"/>
                  </a:schemeClr>
                </a:solidFill>
              </a:rPr>
              <a:t>modellenmiştir</a:t>
            </a:r>
            <a:r>
              <a:rPr lang="tr-TR" sz="2600" spc="10" dirty="0" smtClean="0">
                <a:solidFill>
                  <a:schemeClr val="tx1">
                    <a:lumMod val="65000"/>
                    <a:lumOff val="35000"/>
                  </a:schemeClr>
                </a:solidFill>
              </a:rPr>
              <a:t>.</a:t>
            </a:r>
            <a:endParaRPr lang="tr-TR" sz="2600" spc="10" dirty="0">
              <a:solidFill>
                <a:schemeClr val="tx1">
                  <a:lumMod val="65000"/>
                  <a:lumOff val="35000"/>
                </a:schemeClr>
              </a:solidFill>
            </a:endParaRP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pic>
        <p:nvPicPr>
          <p:cNvPr id="8" name="Picture 7"/>
          <p:cNvPicPr>
            <a:picLocks noChangeAspect="1"/>
          </p:cNvPicPr>
          <p:nvPr/>
        </p:nvPicPr>
        <p:blipFill>
          <a:blip r:embed="rId3"/>
          <a:stretch>
            <a:fillRect/>
          </a:stretch>
        </p:blipFill>
        <p:spPr>
          <a:xfrm>
            <a:off x="1169979" y="4096264"/>
            <a:ext cx="1754168" cy="1713794"/>
          </a:xfrm>
          <a:prstGeom prst="rect">
            <a:avLst/>
          </a:prstGeom>
        </p:spPr>
      </p:pic>
      <p:pic>
        <p:nvPicPr>
          <p:cNvPr id="9" name="Picture 8"/>
          <p:cNvPicPr>
            <a:picLocks noChangeAspect="1"/>
          </p:cNvPicPr>
          <p:nvPr/>
        </p:nvPicPr>
        <p:blipFill>
          <a:blip r:embed="rId4"/>
          <a:stretch>
            <a:fillRect/>
          </a:stretch>
        </p:blipFill>
        <p:spPr>
          <a:xfrm>
            <a:off x="4585111" y="3994272"/>
            <a:ext cx="1748747" cy="1760839"/>
          </a:xfrm>
          <a:prstGeom prst="rect">
            <a:avLst/>
          </a:prstGeom>
        </p:spPr>
      </p:pic>
    </p:spTree>
    <p:extLst>
      <p:ext uri="{BB962C8B-B14F-4D97-AF65-F5344CB8AC3E}">
        <p14:creationId xmlns:p14="http://schemas.microsoft.com/office/powerpoint/2010/main" val="361526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1019382"/>
          </a:xfrm>
        </p:spPr>
        <p:txBody>
          <a:bodyPr/>
          <a:lstStyle/>
          <a:p>
            <a:r>
              <a:rPr lang="tr-TR" dirty="0" smtClean="0"/>
              <a:t>Elektrik Alan Çizgileri</a:t>
            </a:r>
            <a:endParaRPr lang="tr-TR" dirty="0"/>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r="68878" b="8878"/>
          <a:stretch/>
        </p:blipFill>
        <p:spPr>
          <a:xfrm>
            <a:off x="1398685" y="2035837"/>
            <a:ext cx="4719338" cy="3330028"/>
          </a:xfrm>
          <a:prstGeom prst="rect">
            <a:avLst/>
          </a:prstGeom>
        </p:spPr>
      </p:pic>
      <p:sp>
        <p:nvSpPr>
          <p:cNvPr id="6"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endParaRPr lang="tr-TR" sz="1800" dirty="0" smtClean="0">
              <a:solidFill>
                <a:schemeClr val="tx1"/>
              </a:solidFill>
            </a:endParaRPr>
          </a:p>
          <a:p>
            <a:r>
              <a:rPr lang="tr-TR" sz="1800" dirty="0" smtClean="0">
                <a:solidFill>
                  <a:schemeClr val="bg1">
                    <a:lumMod val="75000"/>
                  </a:schemeClr>
                </a:solidFill>
              </a:rPr>
              <a:t>Yıldırım düşen araba</a:t>
            </a:r>
          </a:p>
          <a:p>
            <a:r>
              <a:rPr lang="tr-TR" sz="1800" dirty="0">
                <a:solidFill>
                  <a:schemeClr val="tx2">
                    <a:lumMod val="40000"/>
                    <a:lumOff val="60000"/>
                  </a:schemeClr>
                </a:solidFill>
              </a:rPr>
              <a:t>Hatırlayalım:</a:t>
            </a:r>
          </a:p>
          <a:p>
            <a:pPr lvl="1"/>
            <a:r>
              <a:rPr lang="tr-TR" sz="1600" dirty="0" smtClean="0">
                <a:solidFill>
                  <a:schemeClr val="tx2">
                    <a:lumMod val="40000"/>
                    <a:lumOff val="60000"/>
                  </a:schemeClr>
                </a:solidFill>
              </a:rPr>
              <a:t>Elektrik alanı</a:t>
            </a:r>
            <a:endParaRPr lang="tr-TR" sz="1800" dirty="0" smtClean="0">
              <a:solidFill>
                <a:schemeClr val="tx2">
                  <a:lumMod val="40000"/>
                  <a:lumOff val="60000"/>
                </a:schemeClr>
              </a:solidFill>
            </a:endParaRPr>
          </a:p>
          <a:p>
            <a:r>
              <a:rPr lang="tr-TR" sz="1800" dirty="0" smtClean="0">
                <a:solidFill>
                  <a:schemeClr val="accent1">
                    <a:lumMod val="75000"/>
                  </a:schemeClr>
                </a:solidFill>
              </a:rPr>
              <a:t>Elektrik alan çizgileri</a:t>
            </a:r>
          </a:p>
          <a:p>
            <a:r>
              <a:rPr lang="tr-TR" sz="1800" dirty="0" smtClean="0">
                <a:solidFill>
                  <a:schemeClr val="tx1"/>
                </a:solidFill>
              </a:rPr>
              <a:t>Hatırlayalım:</a:t>
            </a:r>
          </a:p>
          <a:p>
            <a:pPr lvl="1"/>
            <a:r>
              <a:rPr lang="tr-TR" sz="1600" dirty="0" smtClean="0">
                <a:solidFill>
                  <a:schemeClr val="tx1"/>
                </a:solidFill>
              </a:rPr>
              <a:t>Yıldırım Oluşumu</a:t>
            </a:r>
          </a:p>
          <a:p>
            <a:pPr lvl="1"/>
            <a:r>
              <a:rPr lang="tr-TR" sz="1600" dirty="0" smtClean="0">
                <a:solidFill>
                  <a:schemeClr val="tx1"/>
                </a:solidFill>
              </a:rPr>
              <a:t>Faraday Kafesi</a:t>
            </a:r>
          </a:p>
          <a:p>
            <a:pPr lvl="1"/>
            <a:r>
              <a:rPr lang="tr-TR" sz="1600" dirty="0" smtClean="0">
                <a:solidFill>
                  <a:schemeClr val="tx1"/>
                </a:solidFill>
              </a:rPr>
              <a:t>Elektromanyetik Kalkanlanma</a:t>
            </a:r>
          </a:p>
          <a:p>
            <a:r>
              <a:rPr lang="tr-TR" sz="1800" dirty="0" smtClean="0">
                <a:solidFill>
                  <a:schemeClr val="tx1"/>
                </a:solidFill>
              </a:rPr>
              <a:t>Sınav soruları</a:t>
            </a:r>
          </a:p>
          <a:p>
            <a:r>
              <a:rPr lang="tr-TR" sz="1800" dirty="0" smtClean="0">
                <a:solidFill>
                  <a:schemeClr val="tx1"/>
                </a:solidFill>
              </a:rPr>
              <a:t>Özet</a:t>
            </a:r>
          </a:p>
          <a:p>
            <a:endParaRPr lang="tr-TR" sz="1600" dirty="0" smtClean="0"/>
          </a:p>
          <a:p>
            <a:endParaRPr lang="tr-TR" sz="1600" dirty="0"/>
          </a:p>
        </p:txBody>
      </p:sp>
    </p:spTree>
    <p:extLst>
      <p:ext uri="{BB962C8B-B14F-4D97-AF65-F5344CB8AC3E}">
        <p14:creationId xmlns:p14="http://schemas.microsoft.com/office/powerpoint/2010/main" val="4193910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34426" r="36293" b="11371"/>
          <a:stretch/>
        </p:blipFill>
        <p:spPr>
          <a:xfrm>
            <a:off x="1261872" y="1613130"/>
            <a:ext cx="5121679" cy="3736200"/>
          </a:xfrm>
          <a:prstGeom prst="rect">
            <a:avLst/>
          </a:prstGeom>
        </p:spPr>
      </p:pic>
      <p:sp>
        <p:nvSpPr>
          <p:cNvPr id="5" name="Title 1"/>
          <p:cNvSpPr txBox="1">
            <a:spLocks/>
          </p:cNvSpPr>
          <p:nvPr/>
        </p:nvSpPr>
        <p:spPr>
          <a:xfrm>
            <a:off x="0" y="0"/>
            <a:ext cx="9692640" cy="1019382"/>
          </a:xfrm>
          <a:prstGeom prst="rect">
            <a:avLst/>
          </a:prstGeom>
        </p:spPr>
        <p:txBody>
          <a:bodyPr vert="horz" lIns="91440" tIns="27432" rIns="91440" bIns="45720" rtlCol="0" anchor="b">
            <a:normAutofit/>
          </a:bodyPr>
          <a:lst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a:lstStyle>
          <a:p>
            <a:r>
              <a:rPr lang="tr-TR" dirty="0" smtClean="0"/>
              <a:t>Elektrik Alan Çizgileri</a:t>
            </a:r>
            <a:endParaRPr lang="tr-TR" dirty="0"/>
          </a:p>
        </p:txBody>
      </p:sp>
      <p:sp>
        <p:nvSpPr>
          <p:cNvPr id="6"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endParaRPr lang="tr-TR" sz="1800" dirty="0" smtClean="0">
              <a:solidFill>
                <a:schemeClr val="tx1"/>
              </a:solidFill>
            </a:endParaRPr>
          </a:p>
          <a:p>
            <a:r>
              <a:rPr lang="tr-TR" sz="1800" dirty="0" smtClean="0">
                <a:solidFill>
                  <a:schemeClr val="tx2">
                    <a:lumMod val="40000"/>
                    <a:lumOff val="60000"/>
                  </a:schemeClr>
                </a:solidFill>
              </a:rPr>
              <a:t>Yıldırım düşen araba</a:t>
            </a:r>
          </a:p>
          <a:p>
            <a:r>
              <a:rPr lang="tr-TR" sz="1800" dirty="0">
                <a:solidFill>
                  <a:schemeClr val="tx2">
                    <a:lumMod val="40000"/>
                    <a:lumOff val="60000"/>
                  </a:schemeClr>
                </a:solidFill>
              </a:rPr>
              <a:t>Hatırlayalım:</a:t>
            </a:r>
          </a:p>
          <a:p>
            <a:pPr lvl="1"/>
            <a:r>
              <a:rPr lang="tr-TR" sz="1600" dirty="0" smtClean="0">
                <a:solidFill>
                  <a:schemeClr val="tx2">
                    <a:lumMod val="40000"/>
                    <a:lumOff val="60000"/>
                  </a:schemeClr>
                </a:solidFill>
              </a:rPr>
              <a:t>Elektrik alanı</a:t>
            </a:r>
            <a:endParaRPr lang="tr-TR" sz="1800" dirty="0" smtClean="0">
              <a:solidFill>
                <a:schemeClr val="tx2">
                  <a:lumMod val="40000"/>
                  <a:lumOff val="60000"/>
                </a:schemeClr>
              </a:solidFill>
            </a:endParaRPr>
          </a:p>
          <a:p>
            <a:r>
              <a:rPr lang="tr-TR" sz="1800" dirty="0" smtClean="0">
                <a:solidFill>
                  <a:schemeClr val="accent1">
                    <a:lumMod val="75000"/>
                  </a:schemeClr>
                </a:solidFill>
              </a:rPr>
              <a:t>Elektrik alan çizgileri</a:t>
            </a:r>
          </a:p>
          <a:p>
            <a:r>
              <a:rPr lang="tr-TR" sz="1800" dirty="0" smtClean="0">
                <a:solidFill>
                  <a:schemeClr val="tx1"/>
                </a:solidFill>
              </a:rPr>
              <a:t>Hatırlayalım:</a:t>
            </a:r>
          </a:p>
          <a:p>
            <a:pPr lvl="1"/>
            <a:r>
              <a:rPr lang="tr-TR" sz="1600" dirty="0" smtClean="0">
                <a:solidFill>
                  <a:schemeClr val="tx1"/>
                </a:solidFill>
              </a:rPr>
              <a:t>Yıldırım Oluşumu</a:t>
            </a:r>
          </a:p>
          <a:p>
            <a:pPr lvl="1"/>
            <a:r>
              <a:rPr lang="tr-TR" sz="1600" dirty="0" smtClean="0">
                <a:solidFill>
                  <a:schemeClr val="tx1"/>
                </a:solidFill>
              </a:rPr>
              <a:t>Faraday Kafesi</a:t>
            </a:r>
          </a:p>
          <a:p>
            <a:pPr lvl="1"/>
            <a:r>
              <a:rPr lang="tr-TR" sz="1600" dirty="0" smtClean="0">
                <a:solidFill>
                  <a:schemeClr val="tx1"/>
                </a:solidFill>
              </a:rPr>
              <a:t>Elektromanyetik Kalkanlanma</a:t>
            </a:r>
          </a:p>
          <a:p>
            <a:r>
              <a:rPr lang="tr-TR" sz="1800" dirty="0" smtClean="0">
                <a:solidFill>
                  <a:schemeClr val="tx1"/>
                </a:solidFill>
              </a:rPr>
              <a:t>Sınav soruları</a:t>
            </a:r>
          </a:p>
          <a:p>
            <a:r>
              <a:rPr lang="tr-TR" sz="1800" dirty="0" smtClean="0">
                <a:solidFill>
                  <a:schemeClr val="tx1"/>
                </a:solidFill>
              </a:rPr>
              <a:t>Özet</a:t>
            </a:r>
          </a:p>
          <a:p>
            <a:endParaRPr lang="tr-TR" sz="1600" dirty="0" smtClean="0"/>
          </a:p>
          <a:p>
            <a:endParaRPr lang="tr-TR" sz="1600" dirty="0"/>
          </a:p>
        </p:txBody>
      </p:sp>
    </p:spTree>
    <p:extLst>
      <p:ext uri="{BB962C8B-B14F-4D97-AF65-F5344CB8AC3E}">
        <p14:creationId xmlns:p14="http://schemas.microsoft.com/office/powerpoint/2010/main" val="1828326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l="65258" b="14538"/>
          <a:stretch/>
        </p:blipFill>
        <p:spPr>
          <a:xfrm>
            <a:off x="953262" y="1664208"/>
            <a:ext cx="5846063" cy="3465784"/>
          </a:xfrm>
          <a:prstGeom prst="rect">
            <a:avLst/>
          </a:prstGeom>
        </p:spPr>
      </p:pic>
      <p:sp>
        <p:nvSpPr>
          <p:cNvPr id="5" name="Title 1"/>
          <p:cNvSpPr txBox="1">
            <a:spLocks/>
          </p:cNvSpPr>
          <p:nvPr/>
        </p:nvSpPr>
        <p:spPr>
          <a:xfrm>
            <a:off x="-86868" y="0"/>
            <a:ext cx="9692640" cy="1019382"/>
          </a:xfrm>
          <a:prstGeom prst="rect">
            <a:avLst/>
          </a:prstGeom>
        </p:spPr>
        <p:txBody>
          <a:bodyPr vert="horz" lIns="91440" tIns="27432" rIns="91440" bIns="45720" rtlCol="0" anchor="b">
            <a:normAutofit/>
          </a:bodyPr>
          <a:lst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a:lstStyle>
          <a:p>
            <a:r>
              <a:rPr lang="tr-TR" dirty="0" smtClean="0"/>
              <a:t>Elektrik Alan Çizgileri</a:t>
            </a:r>
            <a:endParaRPr lang="tr-TR" dirty="0"/>
          </a:p>
        </p:txBody>
      </p:sp>
      <p:sp>
        <p:nvSpPr>
          <p:cNvPr id="6" name="Content Placeholder 2"/>
          <p:cNvSpPr txBox="1">
            <a:spLocks/>
          </p:cNvSpPr>
          <p:nvPr/>
        </p:nvSpPr>
        <p:spPr>
          <a:xfrm>
            <a:off x="8275320" y="0"/>
            <a:ext cx="2994660" cy="6857999"/>
          </a:xfrm>
          <a:prstGeom prst="rect">
            <a:avLst/>
          </a:prstGeom>
          <a:ln>
            <a:solidFill>
              <a:srgbClr val="00B0F0"/>
            </a:solidFill>
          </a:ln>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tr-TR" sz="1800" dirty="0" smtClean="0">
              <a:solidFill>
                <a:schemeClr val="tx1"/>
              </a:solidFill>
            </a:endParaRPr>
          </a:p>
          <a:p>
            <a:endParaRPr lang="tr-TR" sz="1800" dirty="0">
              <a:solidFill>
                <a:schemeClr val="tx1"/>
              </a:solidFill>
            </a:endParaRPr>
          </a:p>
          <a:p>
            <a:endParaRPr lang="tr-TR" sz="1800" dirty="0" smtClean="0">
              <a:solidFill>
                <a:schemeClr val="tx1"/>
              </a:solidFill>
            </a:endParaRPr>
          </a:p>
          <a:p>
            <a:r>
              <a:rPr lang="tr-TR" sz="1800" dirty="0" smtClean="0">
                <a:solidFill>
                  <a:schemeClr val="bg1">
                    <a:lumMod val="75000"/>
                  </a:schemeClr>
                </a:solidFill>
              </a:rPr>
              <a:t>Yıldırım düşen araba</a:t>
            </a:r>
          </a:p>
          <a:p>
            <a:r>
              <a:rPr lang="tr-TR" sz="1800" dirty="0">
                <a:solidFill>
                  <a:schemeClr val="tx2">
                    <a:lumMod val="40000"/>
                    <a:lumOff val="60000"/>
                  </a:schemeClr>
                </a:solidFill>
              </a:rPr>
              <a:t>Hatırlayalım:</a:t>
            </a:r>
          </a:p>
          <a:p>
            <a:pPr lvl="1"/>
            <a:r>
              <a:rPr lang="tr-TR" sz="1600" dirty="0" smtClean="0">
                <a:solidFill>
                  <a:schemeClr val="tx2">
                    <a:lumMod val="40000"/>
                    <a:lumOff val="60000"/>
                  </a:schemeClr>
                </a:solidFill>
              </a:rPr>
              <a:t>Elektrik alanı</a:t>
            </a:r>
            <a:endParaRPr lang="tr-TR" dirty="0">
              <a:solidFill>
                <a:schemeClr val="tx2">
                  <a:lumMod val="40000"/>
                  <a:lumOff val="60000"/>
                </a:schemeClr>
              </a:solidFill>
            </a:endParaRPr>
          </a:p>
          <a:p>
            <a:r>
              <a:rPr lang="tr-TR" sz="1800" dirty="0" smtClean="0">
                <a:solidFill>
                  <a:schemeClr val="accent1">
                    <a:lumMod val="75000"/>
                  </a:schemeClr>
                </a:solidFill>
              </a:rPr>
              <a:t>Elektrik alan çizgileri</a:t>
            </a:r>
          </a:p>
          <a:p>
            <a:r>
              <a:rPr lang="tr-TR" sz="1800" dirty="0" smtClean="0">
                <a:solidFill>
                  <a:schemeClr val="tx1"/>
                </a:solidFill>
              </a:rPr>
              <a:t>Hatırlayalım:</a:t>
            </a:r>
          </a:p>
          <a:p>
            <a:pPr lvl="1"/>
            <a:r>
              <a:rPr lang="tr-TR" sz="1600" dirty="0" smtClean="0">
                <a:solidFill>
                  <a:schemeClr val="tx1"/>
                </a:solidFill>
              </a:rPr>
              <a:t>Yıldırım Oluşumu</a:t>
            </a:r>
          </a:p>
          <a:p>
            <a:pPr lvl="1"/>
            <a:r>
              <a:rPr lang="tr-TR" sz="1600" dirty="0" smtClean="0">
                <a:solidFill>
                  <a:schemeClr val="tx1"/>
                </a:solidFill>
              </a:rPr>
              <a:t>Faraday Kafesi</a:t>
            </a:r>
          </a:p>
          <a:p>
            <a:pPr lvl="1"/>
            <a:r>
              <a:rPr lang="tr-TR" sz="1600" dirty="0" smtClean="0">
                <a:solidFill>
                  <a:schemeClr val="tx1"/>
                </a:solidFill>
              </a:rPr>
              <a:t>Elektromanyetik Kalkanlanma</a:t>
            </a:r>
          </a:p>
          <a:p>
            <a:r>
              <a:rPr lang="tr-TR" sz="1800" dirty="0" smtClean="0">
                <a:solidFill>
                  <a:schemeClr val="tx1"/>
                </a:solidFill>
              </a:rPr>
              <a:t>Sınav soruları</a:t>
            </a:r>
          </a:p>
          <a:p>
            <a:r>
              <a:rPr lang="tr-TR" sz="1800" dirty="0" smtClean="0">
                <a:solidFill>
                  <a:schemeClr val="tx1"/>
                </a:solidFill>
              </a:rPr>
              <a:t>Özet</a:t>
            </a:r>
          </a:p>
          <a:p>
            <a:endParaRPr lang="tr-TR" sz="1600" dirty="0" smtClean="0"/>
          </a:p>
          <a:p>
            <a:endParaRPr lang="tr-TR" sz="1600" dirty="0"/>
          </a:p>
        </p:txBody>
      </p:sp>
    </p:spTree>
    <p:extLst>
      <p:ext uri="{BB962C8B-B14F-4D97-AF65-F5344CB8AC3E}">
        <p14:creationId xmlns:p14="http://schemas.microsoft.com/office/powerpoint/2010/main" val="941188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View">
  <a:themeElements>
    <a:clrScheme name="View">
      <a:dk1>
        <a:sysClr val="windowText" lastClr="000000"/>
      </a:dk1>
      <a:lt1>
        <a:sysClr val="window" lastClr="FFFFFF"/>
      </a:lt1>
      <a:dk2>
        <a:srgbClr val="666666"/>
      </a:dk2>
      <a:lt2>
        <a:srgbClr val="D2D2D2"/>
      </a:lt2>
      <a:accent1>
        <a:srgbClr val="FF388C"/>
      </a:accent1>
      <a:accent2>
        <a:srgbClr val="D70D5E"/>
      </a:accent2>
      <a:accent3>
        <a:srgbClr val="98037E"/>
      </a:accent3>
      <a:accent4>
        <a:srgbClr val="68027D"/>
      </a:accent4>
      <a:accent5>
        <a:srgbClr val="095ACA"/>
      </a:accent5>
      <a:accent6>
        <a:srgbClr val="063597"/>
      </a:accent6>
      <a:hlink>
        <a:srgbClr val="17BBFD"/>
      </a:hlink>
      <a:folHlink>
        <a:srgbClr val="FF79C2"/>
      </a:folHlink>
    </a:clrScheme>
    <a:fontScheme name="View">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txDef>
      <a:spPr>
        <a:ln>
          <a:solidFill>
            <a:srgbClr val="00B0F0"/>
          </a:solidFill>
        </a:ln>
      </a:spPr>
      <a:bodyPr vert="horz" lIns="91440" tIns="45720" rIns="91440" bIns="45720" rtlCol="0">
        <a:normAutofit/>
      </a:bodyPr>
      <a:lstStyle>
        <a:defPPr>
          <a:defRPr sz="1800" dirty="0" smtClean="0">
            <a:solidFill>
              <a:schemeClr val="tx1"/>
            </a:solidFill>
          </a:defRPr>
        </a:defPPr>
      </a:lstStyle>
    </a:txDef>
  </a:objectDefaults>
  <a:extraClrSchemeLst/>
  <a:extLst>
    <a:ext uri="{05A4C25C-085E-4340-85A3-A5531E510DB2}">
      <thm15:themeFamily xmlns:thm15="http://schemas.microsoft.com/office/thememl/2012/main" name="View" id="{BA0EB5A6-F2D4-4F82-977B-64ADEE4A2A69}" vid="{23C5FE65-18CC-4A65-9EBC-B05E331504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TM03457515[[fn=View]]</Template>
  <TotalTime>2685</TotalTime>
  <Words>1213</Words>
  <Application>Microsoft Office PowerPoint</Application>
  <PresentationFormat>Widescreen</PresentationFormat>
  <Paragraphs>492</Paragraphs>
  <Slides>32</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Calibri</vt:lpstr>
      <vt:lpstr>Cambria Math</vt:lpstr>
      <vt:lpstr>Century Schoolbook</vt:lpstr>
      <vt:lpstr>Tahoma</vt:lpstr>
      <vt:lpstr>Wingdings 2</vt:lpstr>
      <vt:lpstr>View</vt:lpstr>
      <vt:lpstr>       Elektrik Alan  </vt:lpstr>
      <vt:lpstr>Proton Elektronu Çeker mi? Aralarındaki Mesafe Ne Kadar? </vt:lpstr>
      <vt:lpstr>Kazanımlar</vt:lpstr>
      <vt:lpstr>Neler öğreneceğiz?</vt:lpstr>
      <vt:lpstr>Yıldırım Düşen Araba</vt:lpstr>
      <vt:lpstr>Hatırlayalım:  Elektrik Alanı</vt:lpstr>
      <vt:lpstr>Elektrik Alan Çizgileri</vt:lpstr>
      <vt:lpstr>PowerPoint Presentation</vt:lpstr>
      <vt:lpstr>PowerPoint Presentation</vt:lpstr>
      <vt:lpstr>Kendimizi Deneyelim?</vt:lpstr>
      <vt:lpstr>Hatırlayalım:  Yıldırım Nasıl Oluşur?</vt:lpstr>
      <vt:lpstr>Hatırlayalım:  Faraday Kafesi</vt:lpstr>
      <vt:lpstr>Deneyelim:  Elektromanyetik Kalkanlanma</vt:lpstr>
      <vt:lpstr>Cevaplayalım</vt:lpstr>
      <vt:lpstr>Elektrik Alan:  Birim ve Formül</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Neler Öğrendik?</vt:lpstr>
      <vt:lpstr>Özet</vt:lpstr>
      <vt:lpstr>Gelecek hafta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Lise Öğrencilerinin Basit Elektrik Devreleri ve Geometrik Optik Konusundaki Kavram Yanılgıları</dc:title>
  <dc:creator>Dilber</dc:creator>
  <cp:lastModifiedBy>Dilber</cp:lastModifiedBy>
  <cp:revision>192</cp:revision>
  <dcterms:created xsi:type="dcterms:W3CDTF">2016-08-15T13:01:36Z</dcterms:created>
  <dcterms:modified xsi:type="dcterms:W3CDTF">2019-02-25T09:15:17Z</dcterms:modified>
</cp:coreProperties>
</file>