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3" r:id="rId1"/>
  </p:sldMasterIdLst>
  <p:notesMasterIdLst>
    <p:notesMasterId r:id="rId45"/>
  </p:notesMasterIdLst>
  <p:sldIdLst>
    <p:sldId id="365" r:id="rId2"/>
    <p:sldId id="366" r:id="rId3"/>
    <p:sldId id="367" r:id="rId4"/>
    <p:sldId id="372" r:id="rId5"/>
    <p:sldId id="389" r:id="rId6"/>
    <p:sldId id="390" r:id="rId7"/>
    <p:sldId id="391" r:id="rId8"/>
    <p:sldId id="392" r:id="rId9"/>
    <p:sldId id="393" r:id="rId10"/>
    <p:sldId id="394" r:id="rId11"/>
    <p:sldId id="395" r:id="rId12"/>
    <p:sldId id="397" r:id="rId13"/>
    <p:sldId id="398" r:id="rId14"/>
    <p:sldId id="396" r:id="rId15"/>
    <p:sldId id="399" r:id="rId16"/>
    <p:sldId id="400" r:id="rId17"/>
    <p:sldId id="401" r:id="rId18"/>
    <p:sldId id="402" r:id="rId19"/>
    <p:sldId id="403" r:id="rId20"/>
    <p:sldId id="358" r:id="rId21"/>
    <p:sldId id="359" r:id="rId22"/>
    <p:sldId id="360" r:id="rId23"/>
    <p:sldId id="361" r:id="rId24"/>
    <p:sldId id="362" r:id="rId25"/>
    <p:sldId id="363" r:id="rId26"/>
    <p:sldId id="364" r:id="rId27"/>
    <p:sldId id="373" r:id="rId28"/>
    <p:sldId id="376" r:id="rId29"/>
    <p:sldId id="377" r:id="rId30"/>
    <p:sldId id="378" r:id="rId31"/>
    <p:sldId id="379" r:id="rId32"/>
    <p:sldId id="380" r:id="rId33"/>
    <p:sldId id="381" r:id="rId34"/>
    <p:sldId id="382" r:id="rId35"/>
    <p:sldId id="383" r:id="rId36"/>
    <p:sldId id="385" r:id="rId37"/>
    <p:sldId id="386" r:id="rId38"/>
    <p:sldId id="387" r:id="rId39"/>
    <p:sldId id="388" r:id="rId40"/>
    <p:sldId id="369" r:id="rId41"/>
    <p:sldId id="270" r:id="rId42"/>
    <p:sldId id="371" r:id="rId43"/>
    <p:sldId id="370" r:id="rId4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B" lastIdx="3" clrIdx="0">
    <p:extLst>
      <p:ext uri="{19B8F6BF-5375-455C-9EA6-DF929625EA0E}">
        <p15:presenceInfo xmlns:p15="http://schemas.microsoft.com/office/powerpoint/2012/main" userId="Auth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86600" autoAdjust="0"/>
  </p:normalViewPr>
  <p:slideViewPr>
    <p:cSldViewPr snapToGrid="0">
      <p:cViewPr varScale="1">
        <p:scale>
          <a:sx n="97" d="100"/>
          <a:sy n="97" d="100"/>
        </p:scale>
        <p:origin x="2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ED1A8-8F54-4CFC-A53A-4B1CACC2D8B3}" type="datetimeFigureOut">
              <a:rPr lang="tr-TR" smtClean="0"/>
              <a:t>30.12.2016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7CE48-F3B0-4932-B93F-8E112BAB35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735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Derse</a:t>
            </a:r>
            <a:r>
              <a:rPr lang="en-US" dirty="0" smtClean="0"/>
              <a:t> </a:t>
            </a:r>
            <a:r>
              <a:rPr lang="en-US" dirty="0" err="1" smtClean="0"/>
              <a:t>baişıyoruz</a:t>
            </a:r>
            <a:r>
              <a:rPr lang="en-US" dirty="0" smtClean="0"/>
              <a:t>. İlk </a:t>
            </a:r>
            <a:r>
              <a:rPr lang="en-US" dirty="0" err="1" smtClean="0"/>
              <a:t>Sunu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6578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0021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107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3745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3657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7722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48498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5273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25509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028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722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Kazanımların</a:t>
            </a:r>
            <a:r>
              <a:rPr lang="en-US" dirty="0" smtClean="0"/>
              <a:t> </a:t>
            </a:r>
            <a:r>
              <a:rPr lang="en-US" dirty="0" err="1" smtClean="0"/>
              <a:t>önemini</a:t>
            </a:r>
            <a:r>
              <a:rPr lang="en-US" dirty="0" smtClean="0"/>
              <a:t> </a:t>
            </a:r>
            <a:r>
              <a:rPr lang="en-US" dirty="0" err="1" smtClean="0"/>
              <a:t>vurgulayalım</a:t>
            </a:r>
            <a:r>
              <a:rPr lang="en-US" dirty="0" smtClean="0"/>
              <a:t>. </a:t>
            </a:r>
            <a:r>
              <a:rPr lang="en-US" dirty="0" err="1" smtClean="0"/>
              <a:t>Niye</a:t>
            </a:r>
            <a:r>
              <a:rPr lang="en-US" dirty="0" smtClean="0"/>
              <a:t> </a:t>
            </a:r>
            <a:r>
              <a:rPr lang="en-US" dirty="0" err="1" smtClean="0"/>
              <a:t>paylaşmaya</a:t>
            </a:r>
            <a:r>
              <a:rPr lang="en-US" dirty="0" smtClean="0"/>
              <a:t> </a:t>
            </a:r>
            <a:r>
              <a:rPr lang="en-US" dirty="0" err="1" smtClean="0"/>
              <a:t>değer</a:t>
            </a:r>
            <a:r>
              <a:rPr lang="en-US" dirty="0" smtClean="0"/>
              <a:t> </a:t>
            </a:r>
            <a:r>
              <a:rPr lang="en-US" dirty="0" err="1" smtClean="0"/>
              <a:t>görüyoruz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11403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8468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0517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1489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3474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2591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0766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2690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3623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A160B30-60EE-45FA-8251-617A49E60C36}" type="datetimeFigureOut">
              <a:rPr lang="tr-TR" smtClean="0"/>
              <a:t>30.12.2016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9"/>
            <a:ext cx="64008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70"/>
            <a:ext cx="2743200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285448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4"/>
            <a:ext cx="10822035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43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9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30.12.2016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1338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6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5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4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30.12.2016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2" y="379945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4" y="381004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9715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8" y="753534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60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8" y="3959866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4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30.12.2016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2" y="379945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4" y="381004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476251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1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7546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6" y="1124705"/>
            <a:ext cx="10146187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9" y="3648319"/>
            <a:ext cx="10144655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7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30.12.2016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2" y="378887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4" y="381004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9996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3" y="762003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9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30.12.2016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9127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3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9" y="4191004"/>
            <a:ext cx="3451583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9" y="2362200"/>
            <a:ext cx="345158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9" y="4873768"/>
            <a:ext cx="3451583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6" y="4191004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7" y="4873767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2" y="4191004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7" y="2362200"/>
            <a:ext cx="34478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2" y="4873765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30.12.2016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9505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63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30.12.2016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5780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70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9" y="745071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5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30.12.2016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2" y="381004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4" y="381004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975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30.12.2016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248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753537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6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4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30.12.2016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2" y="381005"/>
            <a:ext cx="6991492" cy="36406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4" y="381004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1760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3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63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30.12.2016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33795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11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3132670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70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30.12.2016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313321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30.12.2016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9388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30.12.2016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511850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1" y="746763"/>
            <a:ext cx="6510619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203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30.12.2016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468088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7" y="751245"/>
            <a:ext cx="3644963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203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30.12.2016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7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4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4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60B30-60EE-45FA-8251-617A49E60C36}" type="datetimeFigureOut">
              <a:rPr lang="tr-TR" smtClean="0"/>
              <a:t>30.12.2016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9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4499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  <p:sldLayoutId id="2147483976" r:id="rId13"/>
    <p:sldLayoutId id="2147483977" r:id="rId14"/>
    <p:sldLayoutId id="2147483978" r:id="rId15"/>
    <p:sldLayoutId id="2147483979" r:id="rId16"/>
    <p:sldLayoutId id="2147483980" r:id="rId17"/>
  </p:sldLayoutIdLst>
  <p:txStyles>
    <p:titleStyle>
      <a:lvl1pPr algn="r" defTabSz="914377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40.png"/><Relationship Id="rId4" Type="http://schemas.openxmlformats.org/officeDocument/2006/relationships/image" Target="../media/image32.pn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37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6256" y="2202427"/>
            <a:ext cx="9448800" cy="203292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11. </a:t>
            </a:r>
            <a:r>
              <a:rPr lang="tr-TR" dirty="0" smtClean="0"/>
              <a:t>Sınıf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KUVVET </a:t>
            </a:r>
            <a:r>
              <a:rPr lang="tr-TR" cap="none" dirty="0" smtClean="0"/>
              <a:t>ve</a:t>
            </a:r>
            <a:r>
              <a:rPr lang="en-US" dirty="0" smtClean="0"/>
              <a:t> HAREKET </a:t>
            </a:r>
            <a:r>
              <a:rPr lang="tr-TR" dirty="0" smtClean="0"/>
              <a:t>ünitesi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cap="none" dirty="0" smtClean="0"/>
              <a:t>Tork</a:t>
            </a:r>
            <a:endParaRPr lang="tr-TR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50723" y="5469653"/>
            <a:ext cx="9448800" cy="685800"/>
          </a:xfrm>
        </p:spPr>
        <p:txBody>
          <a:bodyPr/>
          <a:lstStyle/>
          <a:p>
            <a:pPr algn="ctr"/>
            <a:r>
              <a:rPr lang="tr-TR" dirty="0" smtClean="0"/>
              <a:t>Doç. </a:t>
            </a:r>
            <a:r>
              <a:rPr lang="en-US" dirty="0" smtClean="0"/>
              <a:t>Dr. Ali ERYILMAZ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8099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8309" y="665840"/>
            <a:ext cx="5391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Tork (</a:t>
            </a:r>
            <a:r>
              <a:rPr lang="en-US" sz="2800" b="1" dirty="0" err="1" smtClean="0"/>
              <a:t>Kuvvet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Momenti</a:t>
            </a:r>
            <a:r>
              <a:rPr lang="en-US" sz="2800" b="1" dirty="0" smtClean="0"/>
              <a:t>)</a:t>
            </a:r>
            <a:endParaRPr lang="tr-TR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605347" y="2104753"/>
            <a:ext cx="607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Aktivite Sonuçlarını Özetleyelim</a:t>
            </a:r>
            <a:endParaRPr lang="tr-TR" dirty="0"/>
          </a:p>
        </p:txBody>
      </p:sp>
      <p:sp>
        <p:nvSpPr>
          <p:cNvPr id="3" name="TextBox 2"/>
          <p:cNvSpPr txBox="1"/>
          <p:nvPr/>
        </p:nvSpPr>
        <p:spPr>
          <a:xfrm>
            <a:off x="3605347" y="2671121"/>
            <a:ext cx="7306491" cy="1286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Moment 	Dönme eksenine dik kuvvet ile doğru orantılı</a:t>
            </a:r>
          </a:p>
          <a:p>
            <a:pPr marL="1828800" indent="-1828800">
              <a:lnSpc>
                <a:spcPct val="150000"/>
              </a:lnSpc>
            </a:pPr>
            <a:r>
              <a:rPr lang="tr-TR" dirty="0" smtClean="0"/>
              <a:t>Moment	Uygulanan kuvvetin dönme eksenine dik uzaklığı ile doğru orantılı</a:t>
            </a:r>
            <a:endParaRPr lang="tr-TR" dirty="0"/>
          </a:p>
        </p:txBody>
      </p:sp>
      <p:grpSp>
        <p:nvGrpSpPr>
          <p:cNvPr id="22" name="Group 21"/>
          <p:cNvGrpSpPr/>
          <p:nvPr/>
        </p:nvGrpSpPr>
        <p:grpSpPr>
          <a:xfrm>
            <a:off x="3796937" y="4020558"/>
            <a:ext cx="2964468" cy="979397"/>
            <a:chOff x="3796937" y="4020558"/>
            <a:chExt cx="2964468" cy="979397"/>
          </a:xfrm>
        </p:grpSpPr>
        <p:grpSp>
          <p:nvGrpSpPr>
            <p:cNvPr id="14" name="Group 13"/>
            <p:cNvGrpSpPr/>
            <p:nvPr/>
          </p:nvGrpSpPr>
          <p:grpSpPr>
            <a:xfrm>
              <a:off x="3796937" y="4020558"/>
              <a:ext cx="1896772" cy="510351"/>
              <a:chOff x="3796937" y="4499527"/>
              <a:chExt cx="1896772" cy="51035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3796937" y="4519749"/>
                    <a:ext cx="435429" cy="4461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groupChr>
                            <m:groupChrPr>
                              <m:chr m:val="→"/>
                              <m:pos m:val="top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1"/>
                                </m:rPr>
                                <a:rPr lang="tr-T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groupCh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96937" y="4519749"/>
                    <a:ext cx="435429" cy="44614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2676" t="-13699" r="-25352" b="-21918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4110440" y="4688898"/>
                    <a:ext cx="23724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10440" y="4688898"/>
                    <a:ext cx="237244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7692" r="-7692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4788317" y="4499527"/>
                    <a:ext cx="435429" cy="4461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groupChr>
                            <m:groupChrPr>
                              <m:chr m:val="→"/>
                              <m:pos m:val="top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1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groupCh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88317" y="4499527"/>
                    <a:ext cx="435429" cy="44614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1111" t="-13699" r="-25000" b="-21918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TextBox 9"/>
              <p:cNvSpPr txBox="1"/>
              <p:nvPr/>
            </p:nvSpPr>
            <p:spPr>
              <a:xfrm>
                <a:off x="5084665" y="464054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</a:t>
                </a:r>
                <a:endParaRPr lang="tr-T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5258280" y="4500660"/>
                    <a:ext cx="435429" cy="4461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groupChr>
                            <m:groupChrPr>
                              <m:chr m:val="→"/>
                              <m:pos m:val="top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1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groupCh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58280" y="4500660"/>
                    <a:ext cx="435429" cy="44614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2676" t="-13699" r="-25352" b="-21918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4271556" y="4506680"/>
                    <a:ext cx="435429" cy="4461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groupChr>
                            <m:groupChrPr>
                              <m:chr m:val="→"/>
                              <m:pos m:val="top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1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groupCh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71556" y="4506680"/>
                    <a:ext cx="435429" cy="44614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2676" t="-13699" r="-25352" b="-21918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4585059" y="4675829"/>
                    <a:ext cx="23724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85059" y="4675829"/>
                    <a:ext cx="237244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7692" r="-7692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880721" y="4683710"/>
                  <a:ext cx="68416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0721" y="4683710"/>
                  <a:ext cx="684162" cy="276999"/>
                </a:xfrm>
                <a:prstGeom prst="rect">
                  <a:avLst/>
                </a:prstGeom>
                <a:blipFill>
                  <a:blip r:embed="rId9"/>
                  <a:stretch>
                    <a:fillRect b="-1087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4820981" y="4650161"/>
                  <a:ext cx="43729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0981" y="4650161"/>
                  <a:ext cx="437299" cy="276999"/>
                </a:xfrm>
                <a:prstGeom prst="rect">
                  <a:avLst/>
                </a:prstGeom>
                <a:blipFill>
                  <a:blip r:embed="rId10"/>
                  <a:stretch>
                    <a:fillRect b="-4444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403051" y="4648270"/>
                  <a:ext cx="39966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3051" y="4648270"/>
                  <a:ext cx="399660" cy="276999"/>
                </a:xfrm>
                <a:prstGeom prst="rect">
                  <a:avLst/>
                </a:prstGeom>
                <a:blipFill>
                  <a:blip r:embed="rId11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/>
            <p:cNvSpPr txBox="1"/>
            <p:nvPr/>
          </p:nvSpPr>
          <p:spPr>
            <a:xfrm>
              <a:off x="4558932" y="4630623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=</a:t>
              </a:r>
              <a:endParaRPr lang="tr-TR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65917" y="4162596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=</a:t>
              </a:r>
              <a:endParaRPr lang="tr-TR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12106" y="4141984"/>
              <a:ext cx="949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r.F.Sin</a:t>
              </a:r>
              <a:r>
                <a:rPr lang="en-US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Ɵ</a:t>
              </a:r>
              <a:endParaRPr lang="tr-TR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92647" y="4615560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</a:t>
              </a:r>
              <a:endParaRPr lang="tr-TR" dirty="0"/>
            </a:p>
          </p:txBody>
        </p:sp>
      </p:grpSp>
      <p:sp>
        <p:nvSpPr>
          <p:cNvPr id="25" name="Multiply 24"/>
          <p:cNvSpPr/>
          <p:nvPr/>
        </p:nvSpPr>
        <p:spPr>
          <a:xfrm>
            <a:off x="6622101" y="5228912"/>
            <a:ext cx="1541736" cy="1197526"/>
          </a:xfrm>
          <a:prstGeom prst="mathMultiply">
            <a:avLst/>
          </a:prstGeom>
          <a:solidFill>
            <a:schemeClr val="accent1">
              <a:alpha val="47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622100" y="5666458"/>
                <a:ext cx="8236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 smtClean="0"/>
                  <a:t> =</a:t>
                </a:r>
                <a:endParaRPr lang="tr-TR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100" y="5666458"/>
                <a:ext cx="823623" cy="276999"/>
              </a:xfrm>
              <a:prstGeom prst="rect">
                <a:avLst/>
              </a:prstGeom>
              <a:blipFill>
                <a:blip r:embed="rId12"/>
                <a:stretch>
                  <a:fillRect t="-28889" r="-17037" b="-5111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487991" y="5649040"/>
                <a:ext cx="10258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𝐽𝑜𝑢𝑙𝑒</m:t>
                        </m:r>
                      </m:e>
                    </m:d>
                  </m:oMath>
                </a14:m>
                <a:r>
                  <a:rPr lang="en-US" dirty="0" smtClean="0"/>
                  <a:t>   ?</a:t>
                </a:r>
                <a:endParaRPr lang="tr-TR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991" y="5649040"/>
                <a:ext cx="1025858" cy="276999"/>
              </a:xfrm>
              <a:prstGeom prst="rect">
                <a:avLst/>
              </a:prstGeom>
              <a:blipFill>
                <a:blip r:embed="rId13"/>
                <a:stretch>
                  <a:fillRect l="-2367" t="-28889" r="-12426" b="-5111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Multiply 27"/>
          <p:cNvSpPr/>
          <p:nvPr/>
        </p:nvSpPr>
        <p:spPr>
          <a:xfrm>
            <a:off x="3682010" y="5238715"/>
            <a:ext cx="1541736" cy="1197526"/>
          </a:xfrm>
          <a:prstGeom prst="mathMultiply">
            <a:avLst/>
          </a:prstGeom>
          <a:solidFill>
            <a:schemeClr val="accent1">
              <a:alpha val="47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TextBox 28"/>
          <p:cNvSpPr txBox="1"/>
          <p:nvPr/>
        </p:nvSpPr>
        <p:spPr>
          <a:xfrm>
            <a:off x="3917134" y="5693679"/>
            <a:ext cx="6363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Tork =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617556" y="5676261"/>
                <a:ext cx="4905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ş   ?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556" y="5676261"/>
                <a:ext cx="490519" cy="276999"/>
              </a:xfrm>
              <a:prstGeom prst="rect">
                <a:avLst/>
              </a:prstGeom>
              <a:blipFill>
                <a:blip r:embed="rId14"/>
                <a:stretch>
                  <a:fillRect l="-13580" t="-6522" r="-9877" b="-2826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74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5" grpId="0" animBg="1"/>
      <p:bldP spid="26" grpId="0"/>
      <p:bldP spid="27" grpId="0"/>
      <p:bldP spid="28" grpId="0" animBg="1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8309" y="665840"/>
            <a:ext cx="5391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Tork (</a:t>
            </a:r>
            <a:r>
              <a:rPr lang="en-US" sz="2800" b="1" dirty="0" err="1" smtClean="0"/>
              <a:t>Kuvvet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Momenti</a:t>
            </a:r>
            <a:r>
              <a:rPr lang="en-US" sz="2800" b="1" dirty="0" smtClean="0"/>
              <a:t>)</a:t>
            </a:r>
            <a:endParaRPr lang="tr-TR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605347" y="2238103"/>
            <a:ext cx="607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Kuvvetin</a:t>
            </a:r>
            <a:r>
              <a:rPr lang="en-US" b="1" dirty="0" smtClean="0"/>
              <a:t> </a:t>
            </a:r>
            <a:r>
              <a:rPr lang="en-US" b="1" dirty="0" err="1" smtClean="0"/>
              <a:t>Hangi</a:t>
            </a:r>
            <a:r>
              <a:rPr lang="en-US" b="1" dirty="0" smtClean="0"/>
              <a:t> </a:t>
            </a:r>
            <a:r>
              <a:rPr lang="en-US" b="1" dirty="0" err="1" smtClean="0"/>
              <a:t>Büyüklüğünü</a:t>
            </a:r>
            <a:r>
              <a:rPr lang="en-US" b="1" dirty="0" smtClean="0"/>
              <a:t> </a:t>
            </a:r>
            <a:r>
              <a:rPr lang="en-US" b="1" dirty="0" err="1" smtClean="0"/>
              <a:t>Alalım</a:t>
            </a:r>
            <a:r>
              <a:rPr lang="en-US" b="1" dirty="0" smtClean="0"/>
              <a:t>?</a:t>
            </a:r>
            <a:endParaRPr lang="tr-TR" dirty="0"/>
          </a:p>
        </p:txBody>
      </p:sp>
      <p:grpSp>
        <p:nvGrpSpPr>
          <p:cNvPr id="22" name="Group 21"/>
          <p:cNvGrpSpPr/>
          <p:nvPr/>
        </p:nvGrpSpPr>
        <p:grpSpPr>
          <a:xfrm>
            <a:off x="3679716" y="2769261"/>
            <a:ext cx="2964468" cy="586276"/>
            <a:chOff x="3796937" y="4020558"/>
            <a:chExt cx="2964468" cy="940151"/>
          </a:xfrm>
        </p:grpSpPr>
        <p:grpSp>
          <p:nvGrpSpPr>
            <p:cNvPr id="14" name="Group 13"/>
            <p:cNvGrpSpPr/>
            <p:nvPr/>
          </p:nvGrpSpPr>
          <p:grpSpPr>
            <a:xfrm>
              <a:off x="3796937" y="4020558"/>
              <a:ext cx="1896772" cy="510351"/>
              <a:chOff x="3796937" y="4499527"/>
              <a:chExt cx="1896772" cy="51035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3796937" y="4519749"/>
                    <a:ext cx="435429" cy="4461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groupChr>
                            <m:groupChrPr>
                              <m:chr m:val="→"/>
                              <m:pos m:val="top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1"/>
                                </m:rPr>
                                <a:rPr lang="tr-T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groupCh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96937" y="4519749"/>
                    <a:ext cx="435429" cy="44614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2676" t="-21739" r="-25352" b="-93478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4110440" y="4688898"/>
                    <a:ext cx="23724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10440" y="4688898"/>
                    <a:ext cx="237244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7692" r="-7692" b="-60714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4788317" y="4499527"/>
                    <a:ext cx="435429" cy="4461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groupChr>
                            <m:groupChrPr>
                              <m:chr m:val="→"/>
                              <m:pos m:val="top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1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groupCh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88317" y="4499527"/>
                    <a:ext cx="435429" cy="44614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1111" t="-21739" r="-25000" b="-93478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TextBox 9"/>
              <p:cNvSpPr txBox="1"/>
              <p:nvPr/>
            </p:nvSpPr>
            <p:spPr>
              <a:xfrm>
                <a:off x="5084665" y="464054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</a:t>
                </a:r>
                <a:endParaRPr lang="tr-T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5258280" y="4500660"/>
                    <a:ext cx="435429" cy="4461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groupChr>
                            <m:groupChrPr>
                              <m:chr m:val="→"/>
                              <m:pos m:val="top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1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groupCh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58280" y="4500660"/>
                    <a:ext cx="435429" cy="44614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1111" t="-21739" r="-25000" b="-93478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4271556" y="4506680"/>
                    <a:ext cx="435429" cy="4461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groupChr>
                            <m:groupChrPr>
                              <m:chr m:val="→"/>
                              <m:pos m:val="top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1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groupCh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71556" y="4506680"/>
                    <a:ext cx="435429" cy="44614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1111" t="-21739" r="-25000" b="-93478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4585059" y="4675829"/>
                    <a:ext cx="23724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85059" y="4675829"/>
                    <a:ext cx="237244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0256" r="-5128" b="-58621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5" name="TextBox 14"/>
            <p:cNvSpPr txBox="1"/>
            <p:nvPr/>
          </p:nvSpPr>
          <p:spPr>
            <a:xfrm>
              <a:off x="3880721" y="4683710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tr-TR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03051" y="4648270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tr-TR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65917" y="4162596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=</a:t>
              </a:r>
              <a:endParaRPr lang="tr-TR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12106" y="4141984"/>
              <a:ext cx="949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r.F.Sin</a:t>
              </a:r>
              <a:r>
                <a:rPr lang="en-US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Ɵ</a:t>
              </a:r>
              <a:endParaRPr lang="tr-TR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716987" y="3811587"/>
            <a:ext cx="3816375" cy="1376263"/>
            <a:chOff x="3716987" y="3811587"/>
            <a:chExt cx="3816375" cy="1376263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716987" y="3811587"/>
              <a:ext cx="3283572" cy="909638"/>
            </a:xfrm>
            <a:prstGeom prst="rect">
              <a:avLst/>
            </a:prstGeom>
          </p:spPr>
        </p:pic>
        <p:cxnSp>
          <p:nvCxnSpPr>
            <p:cNvPr id="24" name="Straight Arrow Connector 23"/>
            <p:cNvCxnSpPr>
              <a:endCxn id="44" idx="5"/>
            </p:cNvCxnSpPr>
            <p:nvPr/>
          </p:nvCxnSpPr>
          <p:spPr>
            <a:xfrm>
              <a:off x="6426200" y="4114800"/>
              <a:ext cx="919024" cy="884912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endCxn id="44" idx="6"/>
            </p:cNvCxnSpPr>
            <p:nvPr/>
          </p:nvCxnSpPr>
          <p:spPr>
            <a:xfrm>
              <a:off x="6248678" y="4545508"/>
              <a:ext cx="1284684" cy="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endCxn id="44" idx="4"/>
            </p:cNvCxnSpPr>
            <p:nvPr/>
          </p:nvCxnSpPr>
          <p:spPr>
            <a:xfrm>
              <a:off x="6869497" y="3903166"/>
              <a:ext cx="21523" cy="1284684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44" idx="7"/>
              <a:endCxn id="44" idx="3"/>
            </p:cNvCxnSpPr>
            <p:nvPr/>
          </p:nvCxnSpPr>
          <p:spPr>
            <a:xfrm flipH="1">
              <a:off x="6436816" y="4091304"/>
              <a:ext cx="908408" cy="908408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6248678" y="3903166"/>
              <a:ext cx="1284684" cy="1284684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3175"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02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8309" y="665840"/>
            <a:ext cx="5391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Tork (</a:t>
            </a:r>
            <a:r>
              <a:rPr lang="en-US" sz="2800" b="1" dirty="0" err="1" smtClean="0"/>
              <a:t>Kuvvet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Momenti</a:t>
            </a:r>
            <a:r>
              <a:rPr lang="en-US" sz="2800" b="1" dirty="0" smtClean="0"/>
              <a:t>)</a:t>
            </a:r>
            <a:endParaRPr lang="tr-TR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605347" y="2238103"/>
            <a:ext cx="607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Hangi</a:t>
            </a:r>
            <a:r>
              <a:rPr lang="en-US" b="1" dirty="0" smtClean="0"/>
              <a:t> </a:t>
            </a:r>
            <a:r>
              <a:rPr lang="en-US" b="1" dirty="0" err="1" smtClean="0"/>
              <a:t>Uzunluğu</a:t>
            </a:r>
            <a:r>
              <a:rPr lang="en-US" b="1" dirty="0" smtClean="0"/>
              <a:t> </a:t>
            </a:r>
            <a:r>
              <a:rPr lang="en-US" b="1" dirty="0" err="1" smtClean="0"/>
              <a:t>Alalım</a:t>
            </a:r>
            <a:r>
              <a:rPr lang="en-US" b="1" dirty="0" smtClean="0"/>
              <a:t>?</a:t>
            </a:r>
            <a:endParaRPr lang="tr-TR" dirty="0"/>
          </a:p>
        </p:txBody>
      </p:sp>
      <p:grpSp>
        <p:nvGrpSpPr>
          <p:cNvPr id="22" name="Group 21"/>
          <p:cNvGrpSpPr/>
          <p:nvPr/>
        </p:nvGrpSpPr>
        <p:grpSpPr>
          <a:xfrm>
            <a:off x="3679716" y="2769261"/>
            <a:ext cx="2964468" cy="586276"/>
            <a:chOff x="3796937" y="4020558"/>
            <a:chExt cx="2964468" cy="940151"/>
          </a:xfrm>
        </p:grpSpPr>
        <p:grpSp>
          <p:nvGrpSpPr>
            <p:cNvPr id="14" name="Group 13"/>
            <p:cNvGrpSpPr/>
            <p:nvPr/>
          </p:nvGrpSpPr>
          <p:grpSpPr>
            <a:xfrm>
              <a:off x="3796937" y="4020558"/>
              <a:ext cx="1896772" cy="510351"/>
              <a:chOff x="3796937" y="4499527"/>
              <a:chExt cx="1896772" cy="51035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3796937" y="4519749"/>
                    <a:ext cx="435429" cy="4461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groupChr>
                            <m:groupChrPr>
                              <m:chr m:val="→"/>
                              <m:pos m:val="top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1"/>
                                </m:rPr>
                                <a:rPr lang="tr-T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groupCh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96937" y="4519749"/>
                    <a:ext cx="435429" cy="44614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2676" t="-21739" r="-25352" b="-93478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4110440" y="4688898"/>
                    <a:ext cx="23724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10440" y="4688898"/>
                    <a:ext cx="237244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7692" r="-7692" b="-60714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4788317" y="4499527"/>
                    <a:ext cx="435429" cy="4461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groupChr>
                            <m:groupChrPr>
                              <m:chr m:val="→"/>
                              <m:pos m:val="top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1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groupCh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88317" y="4499527"/>
                    <a:ext cx="435429" cy="44614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1111" t="-21739" r="-25000" b="-93478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TextBox 9"/>
              <p:cNvSpPr txBox="1"/>
              <p:nvPr/>
            </p:nvSpPr>
            <p:spPr>
              <a:xfrm>
                <a:off x="5084665" y="464054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</a:t>
                </a:r>
                <a:endParaRPr lang="tr-T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5258280" y="4500660"/>
                    <a:ext cx="435429" cy="4461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groupChr>
                            <m:groupChrPr>
                              <m:chr m:val="→"/>
                              <m:pos m:val="top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1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groupCh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58280" y="4500660"/>
                    <a:ext cx="435429" cy="44614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1111" t="-21739" r="-25000" b="-93478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4271556" y="4506680"/>
                    <a:ext cx="435429" cy="4461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groupChr>
                            <m:groupChrPr>
                              <m:chr m:val="→"/>
                              <m:pos m:val="top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1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groupCh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71556" y="4506680"/>
                    <a:ext cx="435429" cy="44614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1111" t="-21739" r="-25000" b="-93478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4585059" y="4675829"/>
                    <a:ext cx="23724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85059" y="4675829"/>
                    <a:ext cx="237244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0256" r="-5128" b="-58621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5" name="TextBox 14"/>
            <p:cNvSpPr txBox="1"/>
            <p:nvPr/>
          </p:nvSpPr>
          <p:spPr>
            <a:xfrm>
              <a:off x="3880721" y="4683710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tr-TR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03051" y="4648270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tr-TR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65917" y="4162596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=</a:t>
              </a:r>
              <a:endParaRPr lang="tr-TR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12106" y="4141984"/>
              <a:ext cx="949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r.F.Sin</a:t>
              </a:r>
              <a:r>
                <a:rPr lang="en-US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Ɵ</a:t>
              </a:r>
              <a:endParaRPr lang="tr-TR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705380" y="3711176"/>
            <a:ext cx="3317477" cy="1591867"/>
            <a:chOff x="3705380" y="3711176"/>
            <a:chExt cx="3317477" cy="159186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705380" y="3881437"/>
              <a:ext cx="3283572" cy="909638"/>
            </a:xfrm>
            <a:prstGeom prst="rect">
              <a:avLst/>
            </a:prstGeom>
          </p:spPr>
        </p:pic>
        <p:cxnSp>
          <p:nvCxnSpPr>
            <p:cNvPr id="24" name="Straight Arrow Connector 23"/>
            <p:cNvCxnSpPr/>
            <p:nvPr/>
          </p:nvCxnSpPr>
          <p:spPr>
            <a:xfrm flipV="1">
              <a:off x="6876651" y="4019549"/>
              <a:ext cx="9525" cy="523875"/>
            </a:xfrm>
            <a:prstGeom prst="straightConnector1">
              <a:avLst/>
            </a:prstGeom>
            <a:ln w="571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5566564" y="4019549"/>
              <a:ext cx="9525" cy="523875"/>
            </a:xfrm>
            <a:prstGeom prst="straightConnector1">
              <a:avLst/>
            </a:prstGeom>
            <a:ln w="571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 flipV="1">
              <a:off x="6609357" y="4073525"/>
              <a:ext cx="273644" cy="457200"/>
            </a:xfrm>
            <a:prstGeom prst="straightConnector1">
              <a:avLst/>
            </a:prstGeom>
            <a:ln w="571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 flipV="1">
              <a:off x="5292824" y="4073524"/>
              <a:ext cx="273644" cy="457200"/>
            </a:xfrm>
            <a:prstGeom prst="straightConnector1">
              <a:avLst/>
            </a:prstGeom>
            <a:ln w="571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074908" y="3711176"/>
              <a:ext cx="6206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F</a:t>
              </a:r>
              <a:r>
                <a:rPr lang="en-US" sz="1200" baseline="-25000" dirty="0" smtClean="0"/>
                <a:t>1</a:t>
              </a:r>
              <a:r>
                <a:rPr lang="en-US" sz="1200" dirty="0" smtClean="0"/>
                <a:t>    F</a:t>
              </a:r>
              <a:r>
                <a:rPr lang="en-US" sz="1200" baseline="-25000" dirty="0" smtClean="0"/>
                <a:t>2</a:t>
              </a:r>
              <a:endParaRPr lang="tr-TR" sz="1200" baseline="-25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402174" y="3711176"/>
              <a:ext cx="6206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F</a:t>
              </a:r>
              <a:r>
                <a:rPr lang="en-US" sz="1200" baseline="-25000" dirty="0" smtClean="0"/>
                <a:t>3</a:t>
              </a:r>
              <a:r>
                <a:rPr lang="en-US" sz="1200" dirty="0" smtClean="0"/>
                <a:t>    F</a:t>
              </a:r>
              <a:r>
                <a:rPr lang="en-US" sz="1200" baseline="-25000" dirty="0" smtClean="0"/>
                <a:t>4</a:t>
              </a:r>
              <a:endParaRPr lang="tr-TR" sz="1200" baseline="-25000" dirty="0"/>
            </a:p>
          </p:txBody>
        </p:sp>
        <p:sp>
          <p:nvSpPr>
            <p:cNvPr id="36" name="Left Brace 35"/>
            <p:cNvSpPr/>
            <p:nvPr/>
          </p:nvSpPr>
          <p:spPr>
            <a:xfrm rot="16200000">
              <a:off x="4719833" y="4225142"/>
              <a:ext cx="309787" cy="138348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7" name="Left Brace 36"/>
            <p:cNvSpPr/>
            <p:nvPr/>
          </p:nvSpPr>
          <p:spPr>
            <a:xfrm rot="16200000">
              <a:off x="5378099" y="3798141"/>
              <a:ext cx="309787" cy="2700017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162800" y="3689448"/>
            <a:ext cx="2864226" cy="1573268"/>
            <a:chOff x="7162800" y="3689448"/>
            <a:chExt cx="2864226" cy="15732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162800" y="3923704"/>
              <a:ext cx="2857500" cy="848321"/>
            </a:xfrm>
            <a:prstGeom prst="rect">
              <a:avLst/>
            </a:prstGeom>
          </p:spPr>
        </p:pic>
        <p:cxnSp>
          <p:nvCxnSpPr>
            <p:cNvPr id="18" name="Straight Arrow Connector 17"/>
            <p:cNvCxnSpPr/>
            <p:nvPr/>
          </p:nvCxnSpPr>
          <p:spPr>
            <a:xfrm flipV="1">
              <a:off x="9906000" y="4019549"/>
              <a:ext cx="9525" cy="523875"/>
            </a:xfrm>
            <a:prstGeom prst="straightConnector1">
              <a:avLst/>
            </a:prstGeom>
            <a:ln w="571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7929163" y="4019549"/>
              <a:ext cx="9525" cy="523875"/>
            </a:xfrm>
            <a:prstGeom prst="straightConnector1">
              <a:avLst/>
            </a:prstGeom>
            <a:ln w="571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 flipV="1">
              <a:off x="7646390" y="4079081"/>
              <a:ext cx="273644" cy="457200"/>
            </a:xfrm>
            <a:prstGeom prst="straightConnector1">
              <a:avLst/>
            </a:prstGeom>
            <a:ln w="571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 flipV="1">
              <a:off x="9629280" y="4079874"/>
              <a:ext cx="273644" cy="457200"/>
            </a:xfrm>
            <a:prstGeom prst="straightConnector1">
              <a:avLst/>
            </a:prstGeom>
            <a:ln w="571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439207" y="3689448"/>
              <a:ext cx="6880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</a:t>
              </a:r>
              <a:r>
                <a:rPr lang="en-US" sz="1400" baseline="-25000" dirty="0" smtClean="0"/>
                <a:t>5</a:t>
              </a:r>
              <a:r>
                <a:rPr lang="en-US" sz="1400" dirty="0" smtClean="0"/>
                <a:t>    F</a:t>
              </a:r>
              <a:r>
                <a:rPr lang="en-US" sz="1400" baseline="-25000" dirty="0" smtClean="0"/>
                <a:t>6</a:t>
              </a:r>
              <a:endParaRPr lang="tr-TR" sz="1400" baseline="-25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339017" y="3689448"/>
              <a:ext cx="6880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</a:t>
              </a:r>
              <a:r>
                <a:rPr lang="en-US" sz="1400" baseline="-25000" dirty="0" smtClean="0"/>
                <a:t>7</a:t>
              </a:r>
              <a:r>
                <a:rPr lang="en-US" sz="1400" dirty="0" smtClean="0"/>
                <a:t>    F</a:t>
              </a:r>
              <a:r>
                <a:rPr lang="en-US" sz="1400" baseline="-25000" dirty="0" smtClean="0"/>
                <a:t>8</a:t>
              </a:r>
              <a:endParaRPr lang="tr-TR" sz="1400" baseline="-25000" dirty="0"/>
            </a:p>
          </p:txBody>
        </p:sp>
        <p:sp>
          <p:nvSpPr>
            <p:cNvPr id="38" name="Left Brace 37"/>
            <p:cNvSpPr/>
            <p:nvPr/>
          </p:nvSpPr>
          <p:spPr>
            <a:xfrm rot="16200000">
              <a:off x="8436656" y="3757814"/>
              <a:ext cx="309787" cy="2700017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9" name="Left Brace 38"/>
            <p:cNvSpPr/>
            <p:nvPr/>
          </p:nvSpPr>
          <p:spPr>
            <a:xfrm rot="16200000">
              <a:off x="9111660" y="4241879"/>
              <a:ext cx="309787" cy="1350009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99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8309" y="665840"/>
            <a:ext cx="5391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Tork (</a:t>
            </a:r>
            <a:r>
              <a:rPr lang="en-US" sz="2800" b="1" dirty="0" err="1" smtClean="0"/>
              <a:t>Kuvvet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Momenti</a:t>
            </a:r>
            <a:r>
              <a:rPr lang="en-US" sz="2800" b="1" dirty="0" smtClean="0"/>
              <a:t>)</a:t>
            </a:r>
            <a:endParaRPr lang="tr-TR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605347" y="2238103"/>
            <a:ext cx="607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Hangi</a:t>
            </a:r>
            <a:r>
              <a:rPr lang="en-US" b="1" dirty="0" smtClean="0"/>
              <a:t> </a:t>
            </a:r>
            <a:r>
              <a:rPr lang="en-US" b="1" dirty="0" err="1" smtClean="0"/>
              <a:t>Açıyı</a:t>
            </a:r>
            <a:r>
              <a:rPr lang="en-US" b="1" dirty="0" smtClean="0"/>
              <a:t> </a:t>
            </a:r>
            <a:r>
              <a:rPr lang="en-US" b="1" dirty="0" err="1" smtClean="0"/>
              <a:t>Alalım</a:t>
            </a:r>
            <a:r>
              <a:rPr lang="en-US" b="1" dirty="0" smtClean="0"/>
              <a:t>?</a:t>
            </a:r>
            <a:endParaRPr lang="tr-TR" dirty="0"/>
          </a:p>
        </p:txBody>
      </p:sp>
      <p:grpSp>
        <p:nvGrpSpPr>
          <p:cNvPr id="22" name="Group 21"/>
          <p:cNvGrpSpPr/>
          <p:nvPr/>
        </p:nvGrpSpPr>
        <p:grpSpPr>
          <a:xfrm>
            <a:off x="3679716" y="2769261"/>
            <a:ext cx="2964468" cy="586276"/>
            <a:chOff x="3796937" y="4020558"/>
            <a:chExt cx="2964468" cy="940151"/>
          </a:xfrm>
        </p:grpSpPr>
        <p:grpSp>
          <p:nvGrpSpPr>
            <p:cNvPr id="14" name="Group 13"/>
            <p:cNvGrpSpPr/>
            <p:nvPr/>
          </p:nvGrpSpPr>
          <p:grpSpPr>
            <a:xfrm>
              <a:off x="3796937" y="4020558"/>
              <a:ext cx="1896772" cy="510351"/>
              <a:chOff x="3796937" y="4499527"/>
              <a:chExt cx="1896772" cy="51035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3796937" y="4519749"/>
                    <a:ext cx="435429" cy="4461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groupChr>
                            <m:groupChrPr>
                              <m:chr m:val="→"/>
                              <m:pos m:val="top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1"/>
                                </m:rPr>
                                <a:rPr lang="tr-T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groupCh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96937" y="4519749"/>
                    <a:ext cx="435429" cy="44614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2676" t="-21739" r="-25352" b="-93478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4110440" y="4688898"/>
                    <a:ext cx="23724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10440" y="4688898"/>
                    <a:ext cx="237244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7692" r="-7692" b="-60714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4788317" y="4499527"/>
                    <a:ext cx="435429" cy="4461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groupChr>
                            <m:groupChrPr>
                              <m:chr m:val="→"/>
                              <m:pos m:val="top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1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groupCh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88317" y="4499527"/>
                    <a:ext cx="435429" cy="44614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1111" t="-21739" r="-25000" b="-93478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TextBox 9"/>
              <p:cNvSpPr txBox="1"/>
              <p:nvPr/>
            </p:nvSpPr>
            <p:spPr>
              <a:xfrm>
                <a:off x="5084665" y="464054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</a:t>
                </a:r>
                <a:endParaRPr lang="tr-T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5258280" y="4500660"/>
                    <a:ext cx="435429" cy="4461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groupChr>
                            <m:groupChrPr>
                              <m:chr m:val="→"/>
                              <m:pos m:val="top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1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groupCh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58280" y="4500660"/>
                    <a:ext cx="435429" cy="44614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1111" t="-21739" r="-25000" b="-93478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4271556" y="4506680"/>
                    <a:ext cx="435429" cy="4461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groupChr>
                            <m:groupChrPr>
                              <m:chr m:val="→"/>
                              <m:pos m:val="top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1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groupCh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71556" y="4506680"/>
                    <a:ext cx="435429" cy="44614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1111" t="-21739" r="-25000" b="-93478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4585059" y="4675829"/>
                    <a:ext cx="23724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85059" y="4675829"/>
                    <a:ext cx="237244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0256" r="-5128" b="-58621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5" name="TextBox 14"/>
            <p:cNvSpPr txBox="1"/>
            <p:nvPr/>
          </p:nvSpPr>
          <p:spPr>
            <a:xfrm>
              <a:off x="3880721" y="4683710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tr-TR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03051" y="4648270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tr-TR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65917" y="4162596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=</a:t>
              </a:r>
              <a:endParaRPr lang="tr-TR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12106" y="4141984"/>
              <a:ext cx="949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r.F.Sin</a:t>
              </a:r>
              <a:r>
                <a:rPr lang="en-US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Ɵ</a:t>
              </a:r>
              <a:endParaRPr lang="tr-TR" dirty="0"/>
            </a:p>
          </p:txBody>
        </p:sp>
      </p:grpSp>
      <p:pic>
        <p:nvPicPr>
          <p:cNvPr id="31" name="Picture 2" descr="çemberde kosinüs ve sinüs değerleri ile ilgili görsel sonucu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863" y="2422769"/>
            <a:ext cx="3970318" cy="397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3500" y="4160495"/>
            <a:ext cx="2880684" cy="168039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98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8309" y="665840"/>
            <a:ext cx="5391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Tork (</a:t>
            </a:r>
            <a:r>
              <a:rPr lang="en-US" sz="2800" b="1" dirty="0" err="1" smtClean="0"/>
              <a:t>Kuvvet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Momenti</a:t>
            </a:r>
            <a:r>
              <a:rPr lang="en-US" sz="2800" b="1" dirty="0" smtClean="0"/>
              <a:t>)</a:t>
            </a:r>
            <a:endParaRPr lang="tr-TR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634916" y="1750685"/>
            <a:ext cx="607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Torkun Yönü ve </a:t>
            </a:r>
            <a:r>
              <a:rPr lang="tr-TR" b="1" dirty="0" err="1" smtClean="0"/>
              <a:t>Dönderme</a:t>
            </a:r>
            <a:r>
              <a:rPr lang="tr-TR" b="1" dirty="0" smtClean="0"/>
              <a:t> Yönü</a:t>
            </a:r>
            <a:endParaRPr lang="tr-TR" dirty="0"/>
          </a:p>
        </p:txBody>
      </p:sp>
      <p:pic>
        <p:nvPicPr>
          <p:cNvPr id="31" name="Picture 2" descr="çemberde kosinüs ve sinüs değerleri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316" y="3723928"/>
            <a:ext cx="2979618" cy="297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8316" y="2790478"/>
            <a:ext cx="1600200" cy="933450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2634916" y="4871954"/>
            <a:ext cx="5598446" cy="946151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noFill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0715" y="4895809"/>
            <a:ext cx="1584496" cy="583676"/>
          </a:xfrm>
          <a:prstGeom prst="rect">
            <a:avLst/>
          </a:prstGeom>
        </p:spPr>
      </p:pic>
      <p:cxnSp>
        <p:nvCxnSpPr>
          <p:cNvPr id="37" name="Straight Arrow Connector 36"/>
          <p:cNvCxnSpPr>
            <a:endCxn id="35" idx="5"/>
          </p:cNvCxnSpPr>
          <p:nvPr/>
        </p:nvCxnSpPr>
        <p:spPr>
          <a:xfrm>
            <a:off x="4158053" y="5090368"/>
            <a:ext cx="443477" cy="56781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7722" y="5879855"/>
            <a:ext cx="1584496" cy="583676"/>
          </a:xfrm>
          <a:prstGeom prst="rect">
            <a:avLst/>
          </a:prstGeom>
        </p:spPr>
      </p:pic>
      <p:cxnSp>
        <p:nvCxnSpPr>
          <p:cNvPr id="44" name="Straight Arrow Connector 43"/>
          <p:cNvCxnSpPr>
            <a:endCxn id="41" idx="6"/>
          </p:cNvCxnSpPr>
          <p:nvPr/>
        </p:nvCxnSpPr>
        <p:spPr>
          <a:xfrm>
            <a:off x="4069396" y="6350781"/>
            <a:ext cx="619928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4072389" y="4954571"/>
            <a:ext cx="619928" cy="824327"/>
          </a:xfrm>
          <a:prstGeom prst="ellipse">
            <a:avLst/>
          </a:prstGeom>
          <a:solidFill>
            <a:schemeClr val="bg1">
              <a:alpha val="0"/>
            </a:schemeClr>
          </a:solidFill>
          <a:ln w="31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1" name="Oval 40"/>
          <p:cNvSpPr/>
          <p:nvPr/>
        </p:nvSpPr>
        <p:spPr>
          <a:xfrm>
            <a:off x="4069396" y="5938617"/>
            <a:ext cx="619928" cy="824327"/>
          </a:xfrm>
          <a:prstGeom prst="ellipse">
            <a:avLst/>
          </a:prstGeom>
          <a:solidFill>
            <a:schemeClr val="bg1">
              <a:alpha val="0"/>
            </a:schemeClr>
          </a:solidFill>
          <a:ln w="31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8" name="TextBox 47"/>
          <p:cNvSpPr txBox="1"/>
          <p:nvPr/>
        </p:nvSpPr>
        <p:spPr>
          <a:xfrm>
            <a:off x="4892727" y="4938439"/>
            <a:ext cx="13708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/>
              <a:t>Dışarı Doğru</a:t>
            </a:r>
          </a:p>
          <a:p>
            <a:endParaRPr lang="tr-TR" sz="1600" dirty="0" smtClean="0"/>
          </a:p>
          <a:p>
            <a:r>
              <a:rPr lang="tr-TR" sz="1600" dirty="0" smtClean="0"/>
              <a:t>İçeri Doğru</a:t>
            </a:r>
            <a:endParaRPr lang="tr-TR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4971441" y="6124977"/>
            <a:ext cx="1451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Sıfır</a:t>
            </a:r>
            <a:r>
              <a:rPr lang="en-US" sz="1600" dirty="0" smtClean="0"/>
              <a:t>. </a:t>
            </a:r>
            <a:r>
              <a:rPr lang="en-US" sz="1600" dirty="0" err="1" smtClean="0"/>
              <a:t>Yön</a:t>
            </a:r>
            <a:r>
              <a:rPr lang="en-US" sz="1600" dirty="0" smtClean="0"/>
              <a:t> yok.</a:t>
            </a:r>
            <a:endParaRPr lang="tr-TR" sz="1600" dirty="0"/>
          </a:p>
        </p:txBody>
      </p:sp>
      <p:sp>
        <p:nvSpPr>
          <p:cNvPr id="57" name="Rectangle 56"/>
          <p:cNvSpPr/>
          <p:nvPr/>
        </p:nvSpPr>
        <p:spPr>
          <a:xfrm>
            <a:off x="2634916" y="2464103"/>
            <a:ext cx="5598446" cy="1108137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noFill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0715" y="2654205"/>
            <a:ext cx="1584496" cy="583676"/>
          </a:xfrm>
          <a:prstGeom prst="rect">
            <a:avLst/>
          </a:prstGeom>
        </p:spPr>
      </p:pic>
      <p:cxnSp>
        <p:nvCxnSpPr>
          <p:cNvPr id="25" name="Straight Arrow Connector 24"/>
          <p:cNvCxnSpPr>
            <a:endCxn id="27" idx="4"/>
          </p:cNvCxnSpPr>
          <p:nvPr/>
        </p:nvCxnSpPr>
        <p:spPr>
          <a:xfrm>
            <a:off x="4371967" y="2712967"/>
            <a:ext cx="10386" cy="824327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072389" y="2712967"/>
            <a:ext cx="619928" cy="824327"/>
          </a:xfrm>
          <a:prstGeom prst="ellipse">
            <a:avLst/>
          </a:prstGeom>
          <a:solidFill>
            <a:schemeClr val="bg1">
              <a:alpha val="0"/>
            </a:schemeClr>
          </a:solidFill>
          <a:ln w="31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TextBox 17"/>
          <p:cNvSpPr txBox="1"/>
          <p:nvPr/>
        </p:nvSpPr>
        <p:spPr>
          <a:xfrm>
            <a:off x="4898504" y="2495023"/>
            <a:ext cx="13708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/>
              <a:t>Dışarı Doğru</a:t>
            </a:r>
          </a:p>
          <a:p>
            <a:endParaRPr lang="tr-TR" sz="1600" dirty="0" smtClean="0"/>
          </a:p>
          <a:p>
            <a:endParaRPr lang="tr-TR" sz="1600" dirty="0" smtClean="0"/>
          </a:p>
          <a:p>
            <a:r>
              <a:rPr lang="tr-TR" sz="1600" dirty="0" smtClean="0"/>
              <a:t>İçeri Doğru</a:t>
            </a:r>
            <a:endParaRPr lang="tr-TR" sz="1600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8158" y="2578092"/>
            <a:ext cx="420802" cy="39422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8158" y="3162313"/>
            <a:ext cx="382003" cy="38200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5794" y="4947052"/>
            <a:ext cx="420802" cy="39422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3246" y="5390355"/>
            <a:ext cx="382003" cy="382003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2634916" y="3643097"/>
            <a:ext cx="5598446" cy="1108137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noFill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0715" y="3709483"/>
            <a:ext cx="1584496" cy="583676"/>
          </a:xfrm>
          <a:prstGeom prst="rect">
            <a:avLst/>
          </a:prstGeom>
        </p:spPr>
      </p:pic>
      <p:cxnSp>
        <p:nvCxnSpPr>
          <p:cNvPr id="34" name="Straight Arrow Connector 33"/>
          <p:cNvCxnSpPr>
            <a:stCxn id="28" idx="7"/>
            <a:endCxn id="28" idx="3"/>
          </p:cNvCxnSpPr>
          <p:nvPr/>
        </p:nvCxnSpPr>
        <p:spPr>
          <a:xfrm flipH="1">
            <a:off x="4163176" y="3888965"/>
            <a:ext cx="438355" cy="58288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4072389" y="3768245"/>
            <a:ext cx="619928" cy="824327"/>
          </a:xfrm>
          <a:prstGeom prst="ellipse">
            <a:avLst/>
          </a:prstGeom>
          <a:solidFill>
            <a:schemeClr val="bg1">
              <a:alpha val="0"/>
            </a:schemeClr>
          </a:solidFill>
          <a:ln w="31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7" name="TextBox 46"/>
          <p:cNvSpPr txBox="1"/>
          <p:nvPr/>
        </p:nvSpPr>
        <p:spPr>
          <a:xfrm>
            <a:off x="4898504" y="3641799"/>
            <a:ext cx="13708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/>
              <a:t>Dışarı Doğru</a:t>
            </a:r>
          </a:p>
          <a:p>
            <a:endParaRPr lang="tr-TR" sz="1600" dirty="0" smtClean="0"/>
          </a:p>
          <a:p>
            <a:endParaRPr lang="tr-TR" sz="1600" dirty="0" smtClean="0"/>
          </a:p>
          <a:p>
            <a:r>
              <a:rPr lang="tr-TR" sz="1600" dirty="0" smtClean="0"/>
              <a:t>İçeri Doğru</a:t>
            </a:r>
            <a:endParaRPr lang="tr-TR" sz="1600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4577" y="3661861"/>
            <a:ext cx="420802" cy="39422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4577" y="4318672"/>
            <a:ext cx="382003" cy="38200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6654084" y="3648327"/>
            <a:ext cx="15792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/>
              <a:t>Okun Ucu</a:t>
            </a:r>
          </a:p>
          <a:p>
            <a:endParaRPr lang="tr-TR" sz="1600" dirty="0" smtClean="0"/>
          </a:p>
          <a:p>
            <a:endParaRPr lang="tr-TR" sz="1600" dirty="0" smtClean="0"/>
          </a:p>
          <a:p>
            <a:r>
              <a:rPr lang="tr-TR" sz="1600" dirty="0" smtClean="0"/>
              <a:t>Okun Kuyruğu</a:t>
            </a:r>
            <a:endParaRPr lang="tr-TR" sz="1600" dirty="0"/>
          </a:p>
        </p:txBody>
      </p:sp>
      <p:sp>
        <p:nvSpPr>
          <p:cNvPr id="60" name="Rectangle 59"/>
          <p:cNvSpPr/>
          <p:nvPr/>
        </p:nvSpPr>
        <p:spPr>
          <a:xfrm>
            <a:off x="2634916" y="5914554"/>
            <a:ext cx="5598446" cy="91014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noFill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8823478" y="2092593"/>
            <a:ext cx="2964468" cy="586276"/>
            <a:chOff x="3796937" y="4020558"/>
            <a:chExt cx="2964468" cy="940151"/>
          </a:xfrm>
        </p:grpSpPr>
        <p:grpSp>
          <p:nvGrpSpPr>
            <p:cNvPr id="62" name="Group 61"/>
            <p:cNvGrpSpPr/>
            <p:nvPr/>
          </p:nvGrpSpPr>
          <p:grpSpPr>
            <a:xfrm>
              <a:off x="3796937" y="4020558"/>
              <a:ext cx="1896772" cy="510351"/>
              <a:chOff x="3796937" y="4499527"/>
              <a:chExt cx="1896772" cy="51035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/>
                  <p:cNvSpPr txBox="1"/>
                  <p:nvPr/>
                </p:nvSpPr>
                <p:spPr>
                  <a:xfrm>
                    <a:off x="3796937" y="4519749"/>
                    <a:ext cx="435429" cy="4461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groupChr>
                            <m:groupChrPr>
                              <m:chr m:val="→"/>
                              <m:pos m:val="top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1"/>
                                </m:rPr>
                                <a:rPr lang="tr-T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groupCh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67" name="TextBox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96937" y="4519749"/>
                    <a:ext cx="435429" cy="44614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1111" t="-21739" r="-25000" b="-93478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/>
                  <p:cNvSpPr txBox="1"/>
                  <p:nvPr/>
                </p:nvSpPr>
                <p:spPr>
                  <a:xfrm>
                    <a:off x="4110440" y="4688898"/>
                    <a:ext cx="23724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68" name="TextBox 6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10440" y="4688898"/>
                    <a:ext cx="237244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0256" r="-5128" b="-60714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/>
                  <p:cNvSpPr txBox="1"/>
                  <p:nvPr/>
                </p:nvSpPr>
                <p:spPr>
                  <a:xfrm>
                    <a:off x="4788317" y="4499527"/>
                    <a:ext cx="435429" cy="4461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groupChr>
                            <m:groupChrPr>
                              <m:chr m:val="→"/>
                              <m:pos m:val="top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1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groupCh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69" name="TextBox 6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88317" y="4499527"/>
                    <a:ext cx="435429" cy="446148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1268" t="-21739" r="-26761" b="-93478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0" name="TextBox 69"/>
              <p:cNvSpPr txBox="1"/>
              <p:nvPr/>
            </p:nvSpPr>
            <p:spPr>
              <a:xfrm>
                <a:off x="5084665" y="464054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</a:t>
                </a:r>
                <a:endParaRPr lang="tr-T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5258280" y="4500660"/>
                    <a:ext cx="435429" cy="4461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groupChr>
                            <m:groupChrPr>
                              <m:chr m:val="→"/>
                              <m:pos m:val="top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1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groupCh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71" name="TextBox 7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58280" y="4500660"/>
                    <a:ext cx="435429" cy="446148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1111" t="-21739" r="-25000" b="-93478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4271556" y="4506680"/>
                    <a:ext cx="435429" cy="4461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groupChr>
                            <m:groupChrPr>
                              <m:chr m:val="→"/>
                              <m:pos m:val="top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1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groupCh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72" name="TextBox 7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71556" y="4506680"/>
                    <a:ext cx="435429" cy="446148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1111" t="-21739" r="-25000" b="-93478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4585059" y="4675829"/>
                    <a:ext cx="23724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73" name="TextBox 7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85059" y="4675829"/>
                    <a:ext cx="237244" cy="2769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0256" r="-5128" b="-58621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3" name="TextBox 62"/>
            <p:cNvSpPr txBox="1"/>
            <p:nvPr/>
          </p:nvSpPr>
          <p:spPr>
            <a:xfrm>
              <a:off x="3880721" y="4683710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tr-TR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403051" y="4648270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tr-TR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565917" y="4162596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=</a:t>
              </a:r>
              <a:endParaRPr lang="tr-TR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812106" y="4141984"/>
              <a:ext cx="949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r.F.Sin</a:t>
              </a:r>
              <a:r>
                <a:rPr lang="en-US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Ɵ</a:t>
              </a:r>
              <a:endParaRPr lang="tr-TR" dirty="0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99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8309" y="665840"/>
            <a:ext cx="5391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smtClean="0"/>
              <a:t>Tork (Kuvvet Momenti)</a:t>
            </a:r>
            <a:endParaRPr lang="tr-TR" sz="2800" b="1"/>
          </a:p>
        </p:txBody>
      </p:sp>
      <p:sp>
        <p:nvSpPr>
          <p:cNvPr id="2" name="TextBox 1"/>
          <p:cNvSpPr txBox="1"/>
          <p:nvPr/>
        </p:nvSpPr>
        <p:spPr>
          <a:xfrm>
            <a:off x="2634916" y="1750685"/>
            <a:ext cx="607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Toplam Tork</a:t>
            </a:r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2767263" y="2719137"/>
            <a:ext cx="6146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Vektörel büyüklük olduğu için vektörel olarak toplanır.</a:t>
            </a:r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2851484" y="3729789"/>
            <a:ext cx="35670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tr-TR" dirty="0" err="1" smtClean="0"/>
              <a:t>F</a:t>
            </a:r>
            <a:r>
              <a:rPr lang="tr-TR" baseline="-25000" dirty="0" err="1" smtClean="0"/>
              <a:t>net</a:t>
            </a:r>
            <a:r>
              <a:rPr lang="tr-TR" dirty="0" smtClean="0"/>
              <a:t> = 0 ise V = 0 veya V sabit</a:t>
            </a:r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Σ </a:t>
            </a:r>
            <a:r>
              <a:rPr lang="tr-TR" dirty="0" err="1" smtClean="0"/>
              <a:t>M</a:t>
            </a:r>
            <a:r>
              <a:rPr lang="tr-TR" baseline="-25000" dirty="0" err="1" smtClean="0"/>
              <a:t>net</a:t>
            </a:r>
            <a:r>
              <a:rPr lang="tr-TR" dirty="0" smtClean="0"/>
              <a:t> = 0 ise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ω = 0 veya ω sabit</a:t>
            </a:r>
            <a:endParaRPr lang="tr-TR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029240" y="3729789"/>
            <a:ext cx="156411" cy="12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3139853" y="4606514"/>
            <a:ext cx="156411" cy="12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5447976" y="3744926"/>
            <a:ext cx="156411" cy="12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380054" y="4622428"/>
            <a:ext cx="156411" cy="12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17889" y="3539613"/>
            <a:ext cx="4795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Statik </a:t>
            </a:r>
            <a:r>
              <a:rPr lang="tr-TR" dirty="0" smtClean="0"/>
              <a:t>Denge</a:t>
            </a:r>
            <a:r>
              <a:rPr lang="en-US" dirty="0" smtClean="0"/>
              <a:t> (V = 0 </a:t>
            </a:r>
            <a:r>
              <a:rPr lang="en-US" dirty="0" err="1" smtClean="0"/>
              <a:t>ve</a:t>
            </a:r>
            <a:r>
              <a:rPr lang="en-US" dirty="0" smtClean="0"/>
              <a:t>/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ω =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Dinamik </a:t>
            </a:r>
            <a:r>
              <a:rPr lang="tr-TR" dirty="0" smtClean="0"/>
              <a:t>Denge</a:t>
            </a:r>
            <a:r>
              <a:rPr lang="en-US" dirty="0"/>
              <a:t> </a:t>
            </a:r>
            <a:r>
              <a:rPr lang="en-US" dirty="0" smtClean="0"/>
              <a:t>(V </a:t>
            </a:r>
            <a:r>
              <a:rPr lang="en-US" dirty="0" err="1" smtClean="0"/>
              <a:t>sabit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/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ω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sabit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tr-TR" dirty="0"/>
          </a:p>
        </p:txBody>
      </p:sp>
      <p:cxnSp>
        <p:nvCxnSpPr>
          <p:cNvPr id="12" name="Curved Connector 11"/>
          <p:cNvCxnSpPr>
            <a:stCxn id="6" idx="0"/>
          </p:cNvCxnSpPr>
          <p:nvPr/>
        </p:nvCxnSpPr>
        <p:spPr>
          <a:xfrm rot="5400000" flipH="1" flipV="1">
            <a:off x="5688567" y="2626725"/>
            <a:ext cx="49483" cy="215664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flipV="1">
            <a:off x="4634985" y="3756958"/>
            <a:ext cx="2156647" cy="84955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>
            <a:off x="5536465" y="4004187"/>
            <a:ext cx="1255167" cy="50881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flipV="1">
            <a:off x="5604387" y="4606514"/>
            <a:ext cx="1187245" cy="2794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8681587" y="4389980"/>
            <a:ext cx="156411" cy="12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0490721" y="4451814"/>
            <a:ext cx="156411" cy="12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96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8309" y="665840"/>
            <a:ext cx="5391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Tork (Kuvvet Momenti)</a:t>
            </a:r>
            <a:endParaRPr lang="tr-TR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282962" y="1612462"/>
            <a:ext cx="607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Toplam Tork: Hesaplayalım!!!</a:t>
            </a:r>
            <a:endParaRPr lang="tr-TR" dirty="0"/>
          </a:p>
        </p:txBody>
      </p:sp>
      <p:pic>
        <p:nvPicPr>
          <p:cNvPr id="15" name="Picture 2" descr="http://img-aws.ehowcdn.com/615x200/cme/cme_public_images/www_ehow_com/photos.demandstudios.com/getty/article/235/117/481696801_X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86" y="2120017"/>
            <a:ext cx="6799692" cy="460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6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8309" y="527611"/>
            <a:ext cx="5391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Hangi Tarafa Kapanıyordu?</a:t>
            </a:r>
          </a:p>
          <a:p>
            <a:r>
              <a:rPr lang="tr-TR" sz="2800" b="1" dirty="0" smtClean="0"/>
              <a:t>Evimizi Su Basmasın!!!</a:t>
            </a:r>
            <a:endParaRPr lang="tr-TR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677" y="1538261"/>
            <a:ext cx="2238375" cy="2038350"/>
          </a:xfrm>
          <a:prstGeom prst="rect">
            <a:avLst/>
          </a:prstGeom>
        </p:spPr>
      </p:pic>
      <p:pic>
        <p:nvPicPr>
          <p:cNvPr id="1030" name="Picture 6" descr="Image result for muslu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749" y="1601326"/>
            <a:ext cx="22383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muslu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532" y="1581097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muslu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121" y="356102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muslu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936" y="1421254"/>
            <a:ext cx="22383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muslu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98" y="4292279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muslu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696" y="4207089"/>
            <a:ext cx="1402526" cy="140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muslu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122" y="4354376"/>
            <a:ext cx="1874994" cy="110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musluk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119" y="4398483"/>
            <a:ext cx="1033463" cy="11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5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8309" y="665840"/>
            <a:ext cx="5391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Hangi Tarafa Açılıyordu?</a:t>
            </a:r>
            <a:endParaRPr lang="en-US" sz="2800" b="1" dirty="0" smtClean="0"/>
          </a:p>
          <a:p>
            <a:r>
              <a:rPr lang="en-US" sz="2800" b="1" dirty="0" err="1" smtClean="0"/>
              <a:t>Vidamızı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Kırmayalım</a:t>
            </a:r>
            <a:r>
              <a:rPr lang="en-US" sz="2800" b="1" dirty="0" smtClean="0"/>
              <a:t>!!!</a:t>
            </a:r>
            <a:endParaRPr lang="tr-T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677" y="1864894"/>
            <a:ext cx="5115304" cy="3831540"/>
          </a:xfrm>
          <a:prstGeom prst="rect">
            <a:avLst/>
          </a:prstGeom>
        </p:spPr>
      </p:pic>
      <p:pic>
        <p:nvPicPr>
          <p:cNvPr id="3074" name="Picture 2" descr="Image result for bijon tek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244" y="3487479"/>
            <a:ext cx="5728383" cy="321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62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83889" y="498692"/>
            <a:ext cx="3815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Günün Özeti</a:t>
            </a:r>
            <a:endParaRPr lang="tr-TR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383889" y="2024681"/>
            <a:ext cx="49607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Musluk Hangi Tarafa Kapanıyordu?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Vida Hangi Tarafa Açılıyordu?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Tork (Kuvvet Momenti) Keşfedelim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Tork (Kuvvet Momenti)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Tork (Kuvvet Momenti) Yönü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Toplam Tork (Kuvvet Momenti)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Evimizi Su Basmasın!!!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Vidamızı Kırmayalım!!!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84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52334" y="722279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Ne Öğreneceğiz: KAZANIMLAR</a:t>
            </a:r>
            <a:endParaRPr lang="tr-T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688257" y="2656428"/>
            <a:ext cx="105303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000" dirty="0"/>
          </a:p>
        </p:txBody>
      </p:sp>
      <p:sp>
        <p:nvSpPr>
          <p:cNvPr id="3" name="Rectangle 2"/>
          <p:cNvSpPr/>
          <p:nvPr/>
        </p:nvSpPr>
        <p:spPr>
          <a:xfrm>
            <a:off x="688257" y="2095989"/>
            <a:ext cx="11179278" cy="3883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tr-TR" b="1" dirty="0" smtClean="0"/>
              <a:t>1.</a:t>
            </a:r>
            <a:r>
              <a:rPr lang="en-US" b="1" dirty="0" smtClean="0"/>
              <a:t>8</a:t>
            </a:r>
            <a:r>
              <a:rPr lang="tr-TR" b="1" dirty="0" smtClean="0"/>
              <a:t>. </a:t>
            </a:r>
            <a:r>
              <a:rPr lang="en-US" b="1" dirty="0" smtClean="0"/>
              <a:t>Tork</a:t>
            </a:r>
            <a:endParaRPr lang="tr-TR" b="1" dirty="0" smtClean="0"/>
          </a:p>
          <a:p>
            <a:pPr marL="973138" indent="-973138">
              <a:lnSpc>
                <a:spcPct val="200000"/>
              </a:lnSpc>
            </a:pPr>
            <a:r>
              <a:rPr lang="tr-TR" dirty="0"/>
              <a:t>11.1.8.1. Kuvvetin etkisinden yola çıkarak torku (kuvvet momentini) açıklar ve örnekler verir.</a:t>
            </a:r>
          </a:p>
          <a:p>
            <a:pPr marL="973138" indent="-973138">
              <a:lnSpc>
                <a:spcPct val="200000"/>
              </a:lnSpc>
            </a:pPr>
            <a:r>
              <a:rPr lang="tr-TR" dirty="0"/>
              <a:t>11.1.8.2. Torkun bağlı olduğu değişkenleri analiz eder ve tork vektörünün yönünü belirler.</a:t>
            </a:r>
          </a:p>
          <a:p>
            <a:pPr marL="1200150" indent="-285750">
              <a:lnSpc>
                <a:spcPct val="200000"/>
              </a:lnSpc>
            </a:pPr>
            <a:r>
              <a:rPr lang="tr-TR" dirty="0"/>
              <a:t>a. Öğrencilerin deney yaparak ve simülasyonlar kullanarak torkun bağlı olduğu değişkenler ile ilgili sonuçlar çıkarmaları sağlanır.</a:t>
            </a:r>
          </a:p>
          <a:p>
            <a:pPr marL="973138" indent="-973138">
              <a:lnSpc>
                <a:spcPct val="200000"/>
              </a:lnSpc>
            </a:pPr>
            <a:r>
              <a:rPr lang="tr-TR" dirty="0"/>
              <a:t>11.1.8.3. Tork kavramı ile ilgili günlük hayattan problem durumları ortaya koyar ve çözüm yolları üretir.</a:t>
            </a:r>
          </a:p>
        </p:txBody>
      </p:sp>
    </p:spTree>
    <p:extLst>
      <p:ext uri="{BB962C8B-B14F-4D97-AF65-F5344CB8AC3E}">
        <p14:creationId xmlns:p14="http://schemas.microsoft.com/office/powerpoint/2010/main" val="42880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986" y="1808493"/>
            <a:ext cx="3987749" cy="49092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6132982" y="5929167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TextBox 7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Soru Çözümü</a:t>
            </a:r>
            <a:endParaRPr lang="tr-TR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19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229" y="1330841"/>
            <a:ext cx="4150442" cy="52884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5130093" y="5948832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TextBox 7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Soru Çözümü</a:t>
            </a:r>
            <a:endParaRPr lang="tr-TR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86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502" y="1183546"/>
            <a:ext cx="4077776" cy="54652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7706143" y="5526045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TextBox 7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Soru Çözümü</a:t>
            </a:r>
            <a:endParaRPr lang="tr-TR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4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100" y="1330841"/>
            <a:ext cx="5678477" cy="51706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4904643" y="5703026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TextBox 7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Soru Çözümü</a:t>
            </a:r>
            <a:endParaRPr lang="tr-TR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3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874" y="1330841"/>
            <a:ext cx="4844384" cy="54823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6595099" y="5634200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TextBox 7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Soru Çözümü</a:t>
            </a:r>
            <a:endParaRPr lang="tr-TR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11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217" y="1330841"/>
            <a:ext cx="3822138" cy="53763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5125217" y="4975438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TextBox 7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Soru Çözümü</a:t>
            </a:r>
            <a:endParaRPr lang="tr-TR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41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462" y="1419224"/>
            <a:ext cx="3133572" cy="54418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5630456" y="5781685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TextBox 7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Soru Çözümü</a:t>
            </a:r>
            <a:endParaRPr lang="tr-TR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49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674" y="1291829"/>
            <a:ext cx="3392185" cy="55228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5475846" y="5309736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TextBox 7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Soru Çözümü</a:t>
            </a:r>
            <a:endParaRPr lang="tr-TR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8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46" y="1330841"/>
            <a:ext cx="4396863" cy="54780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5240839" y="5594872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Soru Çözümü</a:t>
            </a:r>
            <a:endParaRPr lang="tr-TR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33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549" y="1330841"/>
            <a:ext cx="3806985" cy="55118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7036469" y="5240911"/>
            <a:ext cx="1547092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Soru Çözümü</a:t>
            </a:r>
            <a:endParaRPr lang="tr-TR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20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83889" y="498692"/>
            <a:ext cx="3815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Neler Yapacağız?</a:t>
            </a:r>
            <a:endParaRPr lang="tr-TR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383889" y="2024681"/>
            <a:ext cx="49607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Musluk Hangi Tarafa Kapanıyordu?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Vida Hangi Tarafa Açılıyordu?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Tork (Kuvvet Momenti) Keşfedelim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Tork (Kuvvet Momenti)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Tork (Kuvvet Momenti) Yönü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Toplam Tork (Kuvvet Momenti)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Evimizi Su Basmasın!!!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Vidamızı Kırmayalım!!!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Soru Çözümü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047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819" y="1330841"/>
            <a:ext cx="4761271" cy="54754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5087223" y="5476885"/>
            <a:ext cx="1923177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Soru Çözümü</a:t>
            </a:r>
            <a:endParaRPr lang="tr-TR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74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349" y="1792956"/>
            <a:ext cx="5230205" cy="41671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6977476" y="4995104"/>
            <a:ext cx="701518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Soru Çözümü</a:t>
            </a:r>
            <a:endParaRPr lang="tr-TR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01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792" y="1080033"/>
            <a:ext cx="3740769" cy="57562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4699819" y="6165143"/>
            <a:ext cx="3156155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Soru Çözümü</a:t>
            </a:r>
            <a:endParaRPr lang="tr-TR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24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687" y="1330841"/>
            <a:ext cx="3879345" cy="55025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5610791" y="6069884"/>
            <a:ext cx="57369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Soru Çözümü</a:t>
            </a:r>
            <a:endParaRPr lang="tr-TR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75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792" y="1330841"/>
            <a:ext cx="3996408" cy="55134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4842792" y="6040704"/>
            <a:ext cx="3426137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Soru Çözümü</a:t>
            </a:r>
            <a:endParaRPr lang="tr-TR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47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792" y="1330841"/>
            <a:ext cx="5264769" cy="53507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7547746" y="5811181"/>
            <a:ext cx="1222628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Soru Çözümü</a:t>
            </a:r>
            <a:endParaRPr lang="tr-TR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4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190" y="1041713"/>
            <a:ext cx="3719878" cy="57489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7980365" y="6135646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Soru Çözümü</a:t>
            </a:r>
            <a:endParaRPr lang="tr-TR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34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21" y="1330841"/>
            <a:ext cx="5049940" cy="54555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7862379" y="5889840"/>
            <a:ext cx="583531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Soru Çözümü</a:t>
            </a:r>
            <a:endParaRPr lang="tr-TR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98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661" y="1330841"/>
            <a:ext cx="3250023" cy="53952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5846766" y="5821015"/>
            <a:ext cx="1025982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Soru Çözümü</a:t>
            </a:r>
            <a:endParaRPr lang="tr-TR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96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805" y="1730229"/>
            <a:ext cx="4556336" cy="43718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5246999" y="5349066"/>
            <a:ext cx="632692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Soru Çözümü</a:t>
            </a:r>
            <a:endParaRPr lang="tr-TR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66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1137" y="493751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Geçen Hafta Neler Öğrendik?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60291" y="1235456"/>
            <a:ext cx="55027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Hangisi Daha Yukarı Zıplar?</a:t>
            </a:r>
          </a:p>
          <a:p>
            <a:pPr marL="285744" indent="-285744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“Momentum Ne Zaman Korunur” Keşfedelim</a:t>
            </a:r>
          </a:p>
          <a:p>
            <a:pPr marL="285744" indent="-285744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Momentum Ne Zaman Korunur</a:t>
            </a:r>
          </a:p>
          <a:p>
            <a:pPr marL="285744" indent="-285744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Çarpışma Türleri</a:t>
            </a:r>
          </a:p>
          <a:p>
            <a:pPr marL="285744" indent="-285744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Elastik Çarpışma</a:t>
            </a:r>
          </a:p>
          <a:p>
            <a:pPr marL="285744" indent="-285744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Tamamen İnelastik Çarpışma</a:t>
            </a:r>
          </a:p>
          <a:p>
            <a:pPr marL="285744" indent="-285744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Momentum: Dene-Çöz</a:t>
            </a:r>
          </a:p>
          <a:p>
            <a:pPr marL="285744" indent="-285744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Hangisi Daha Yukarı Zıplar?</a:t>
            </a:r>
          </a:p>
          <a:p>
            <a:pPr marL="285744" indent="-285744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Günün Özeti</a:t>
            </a:r>
          </a:p>
          <a:p>
            <a:pPr marL="285744" indent="-285744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Soru Çözümü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5435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8257" y="2656428"/>
            <a:ext cx="105303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000" dirty="0"/>
          </a:p>
        </p:txBody>
      </p:sp>
      <p:sp>
        <p:nvSpPr>
          <p:cNvPr id="3" name="Rectangle 2"/>
          <p:cNvSpPr/>
          <p:nvPr/>
        </p:nvSpPr>
        <p:spPr>
          <a:xfrm>
            <a:off x="688257" y="2095989"/>
            <a:ext cx="11179278" cy="3883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tr-TR" b="1" dirty="0"/>
              <a:t>1.</a:t>
            </a:r>
            <a:r>
              <a:rPr lang="en-US" b="1" dirty="0"/>
              <a:t>8</a:t>
            </a:r>
            <a:r>
              <a:rPr lang="tr-TR" b="1" dirty="0"/>
              <a:t>. </a:t>
            </a:r>
            <a:r>
              <a:rPr lang="en-US" b="1" dirty="0"/>
              <a:t>Tork</a:t>
            </a:r>
            <a:endParaRPr lang="tr-TR" b="1" dirty="0"/>
          </a:p>
          <a:p>
            <a:pPr marL="973138" indent="-973138">
              <a:lnSpc>
                <a:spcPct val="200000"/>
              </a:lnSpc>
            </a:pPr>
            <a:r>
              <a:rPr lang="tr-TR" dirty="0"/>
              <a:t>11.1.8.1. Kuvvetin etkisinden yola çıkarak torku (kuvvet momentini) açıklar ve örnekler verir.</a:t>
            </a:r>
          </a:p>
          <a:p>
            <a:pPr marL="973138" indent="-973138">
              <a:lnSpc>
                <a:spcPct val="200000"/>
              </a:lnSpc>
            </a:pPr>
            <a:r>
              <a:rPr lang="tr-TR" dirty="0"/>
              <a:t>11.1.8.2. Torkun bağlı olduğu değişkenleri analiz eder ve tork vektörünün yönünü belirler.</a:t>
            </a:r>
          </a:p>
          <a:p>
            <a:pPr marL="1200150" indent="-285750">
              <a:lnSpc>
                <a:spcPct val="200000"/>
              </a:lnSpc>
            </a:pPr>
            <a:r>
              <a:rPr lang="tr-TR" dirty="0"/>
              <a:t>a. Öğrencilerin deney yaparak ve simülasyonlar kullanarak torkun bağlı olduğu değişkenler ile ilgili sonuçlar çıkarmaları sağlanır.</a:t>
            </a:r>
          </a:p>
          <a:p>
            <a:pPr marL="973138" indent="-973138">
              <a:lnSpc>
                <a:spcPct val="200000"/>
              </a:lnSpc>
            </a:pPr>
            <a:r>
              <a:rPr lang="tr-TR" dirty="0"/>
              <a:t>11.1.8.3. Tork kavramı ile ilgili günlük hayattan problem durumları ortaya koyar ve çözüm yolları üretir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696909" y="1458469"/>
            <a:ext cx="10513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</a:t>
            </a:r>
            <a:r>
              <a:rPr lang="en-US" sz="2800" b="1" dirty="0" smtClean="0"/>
              <a:t>UG</a:t>
            </a:r>
            <a:r>
              <a:rPr lang="tr-TR" sz="2800" b="1" dirty="0" smtClean="0"/>
              <a:t>ÜN</a:t>
            </a:r>
            <a:r>
              <a:rPr lang="en-US" sz="2800" b="1" dirty="0" smtClean="0"/>
              <a:t> NE ÖĞRENDİK?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414801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407" y="1430879"/>
            <a:ext cx="8704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ÖNÜMÜZDEKİ HAFTA NE ÖĞRENECEĞİZ?</a:t>
            </a:r>
            <a:endParaRPr lang="tr-T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597407" y="1865611"/>
            <a:ext cx="10704577" cy="499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/>
              <a:t>1.9. </a:t>
            </a:r>
            <a:r>
              <a:rPr lang="en-US" b="1" dirty="0" err="1" smtClean="0"/>
              <a:t>Denge</a:t>
            </a:r>
            <a:endParaRPr lang="en-US" b="1" dirty="0" smtClean="0"/>
          </a:p>
          <a:p>
            <a:pPr marL="973138" indent="-973138">
              <a:lnSpc>
                <a:spcPct val="200000"/>
              </a:lnSpc>
            </a:pPr>
            <a:r>
              <a:rPr lang="tr-TR" dirty="0" smtClean="0"/>
              <a:t>11.1.9.1</a:t>
            </a:r>
            <a:r>
              <a:rPr lang="tr-TR" dirty="0"/>
              <a:t>. Cisimlerin denge durumunu analiz eder.</a:t>
            </a:r>
          </a:p>
          <a:p>
            <a:pPr marL="973138" indent="-973138">
              <a:lnSpc>
                <a:spcPct val="200000"/>
              </a:lnSpc>
            </a:pPr>
            <a:r>
              <a:rPr lang="tr-TR" dirty="0"/>
              <a:t>11.1.9.2. Kuvvetlerin dengesi ile ilgili günlük hayattan problem durumları ortaya koyar ve çözüm yolları üretir.</a:t>
            </a:r>
          </a:p>
          <a:p>
            <a:pPr marL="973138" indent="-973138">
              <a:lnSpc>
                <a:spcPct val="200000"/>
              </a:lnSpc>
            </a:pPr>
            <a:r>
              <a:rPr lang="tr-TR" dirty="0"/>
              <a:t>11.1.9.3. Cisimlerin kütle ve ağırlık merkezlerinin yerini karşılaştırır.</a:t>
            </a:r>
          </a:p>
          <a:p>
            <a:pPr marL="1258888" indent="-285750">
              <a:lnSpc>
                <a:spcPct val="200000"/>
              </a:lnSpc>
            </a:pPr>
            <a:r>
              <a:rPr lang="tr-TR" dirty="0"/>
              <a:t>a. Öğrencilerin günlük hayattaki cisimlerin kütle ve ağırlık merkezlerinin yerlerini hesaplamaları sağlanır.</a:t>
            </a:r>
          </a:p>
          <a:p>
            <a:pPr marL="1258888" indent="-285750">
              <a:lnSpc>
                <a:spcPct val="200000"/>
              </a:lnSpc>
            </a:pPr>
            <a:r>
              <a:rPr lang="tr-TR" dirty="0"/>
              <a:t>b. Kütle ve ağırlık merkezlerinin birbirlerinin yerine kullanılamayacağı durumlar vurgulanır.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417495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407" y="1430879"/>
            <a:ext cx="8704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SON</a:t>
            </a:r>
            <a:r>
              <a:rPr lang="tr-TR" sz="2800" b="1" dirty="0" smtClean="0"/>
              <a:t> HAFTA NE ÖĞRENECEĞİZ?</a:t>
            </a:r>
            <a:endParaRPr lang="tr-T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597407" y="2406385"/>
            <a:ext cx="10704577" cy="3883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/>
              <a:t>1.9. </a:t>
            </a:r>
            <a:r>
              <a:rPr lang="en-US" b="1" dirty="0" err="1" smtClean="0"/>
              <a:t>Denge</a:t>
            </a:r>
            <a:endParaRPr lang="en-US" b="1" dirty="0" smtClean="0"/>
          </a:p>
          <a:p>
            <a:pPr marL="973138" indent="-973138">
              <a:lnSpc>
                <a:spcPct val="200000"/>
              </a:lnSpc>
            </a:pPr>
            <a:r>
              <a:rPr lang="tr-TR" dirty="0"/>
              <a:t>11.1.9.4. Günlük hayatta kullanılan basit makinelerin işlevlerini açıklar.</a:t>
            </a:r>
          </a:p>
          <a:p>
            <a:pPr marL="1258888" indent="-285750">
              <a:lnSpc>
                <a:spcPct val="200000"/>
              </a:lnSpc>
            </a:pPr>
            <a:r>
              <a:rPr lang="tr-TR" dirty="0"/>
              <a:t>a. Basit makinelerin kaldıraç, basit makara, palanga, eğik düzlem, vida, çıkrık, çark ve kasnak ile sınırlı kalınır.</a:t>
            </a:r>
          </a:p>
          <a:p>
            <a:pPr marL="973138" indent="-973138">
              <a:lnSpc>
                <a:spcPct val="200000"/>
              </a:lnSpc>
            </a:pPr>
            <a:r>
              <a:rPr lang="tr-TR" dirty="0"/>
              <a:t>11.1.9.5. Denge koşullarını günlük hayatta kullanılan basit makinelere uygular ve verim hesabı yapar.</a:t>
            </a:r>
          </a:p>
          <a:p>
            <a:pPr marL="973138" indent="-973138">
              <a:lnSpc>
                <a:spcPct val="200000"/>
              </a:lnSpc>
            </a:pPr>
            <a:r>
              <a:rPr lang="tr-TR" dirty="0"/>
              <a:t>11.1.9.6. Günlük hayattaki bir problemi çözebilecek basit makine tasarlar ve yapar.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38353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704" y="2609093"/>
            <a:ext cx="9717024" cy="14206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sz="4800" dirty="0" smtClean="0"/>
              <a:t>Önümüzdeki Hafta Görüşürüz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0704" y="4405995"/>
            <a:ext cx="9717024" cy="142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tr-TR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sz="4800" dirty="0" smtClean="0"/>
              <a:t>Düzenli Çalışalım ve </a:t>
            </a:r>
            <a:r>
              <a:rPr lang="tr-TR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93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8309" y="665840"/>
            <a:ext cx="5391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Hangi Tarafa Kapanıyordu?</a:t>
            </a:r>
            <a:endParaRPr lang="tr-TR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677" y="1538261"/>
            <a:ext cx="2238375" cy="2038350"/>
          </a:xfrm>
          <a:prstGeom prst="rect">
            <a:avLst/>
          </a:prstGeom>
        </p:spPr>
      </p:pic>
      <p:pic>
        <p:nvPicPr>
          <p:cNvPr id="1030" name="Picture 6" descr="Image result for muslu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749" y="1601326"/>
            <a:ext cx="22383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muslu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532" y="1581097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muslu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121" y="356102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muslu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210" y="1522673"/>
            <a:ext cx="22383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muslu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98" y="4292279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muslu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696" y="4207089"/>
            <a:ext cx="1402526" cy="140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muslu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122" y="4354376"/>
            <a:ext cx="1874994" cy="110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musluk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119" y="4398483"/>
            <a:ext cx="1033463" cy="11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36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3924" y="353019"/>
            <a:ext cx="5391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Hangi Tarafa Kapanıyordu?</a:t>
            </a:r>
          </a:p>
          <a:p>
            <a:r>
              <a:rPr lang="tr-TR" sz="2800" b="1" dirty="0" smtClean="0"/>
              <a:t>Bilmezseniz!!!</a:t>
            </a:r>
            <a:endParaRPr lang="tr-TR" sz="2800" b="1" dirty="0"/>
          </a:p>
        </p:txBody>
      </p:sp>
      <p:pic>
        <p:nvPicPr>
          <p:cNvPr id="1026" name="Picture 2" descr="Image result for evı su bast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988" y="1488729"/>
            <a:ext cx="4759872" cy="388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8999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8309" y="665840"/>
            <a:ext cx="5391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Hangi Tarafa Açılıyordu?</a:t>
            </a:r>
            <a:endParaRPr lang="tr-T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677" y="1864894"/>
            <a:ext cx="5115304" cy="3831540"/>
          </a:xfrm>
          <a:prstGeom prst="rect">
            <a:avLst/>
          </a:prstGeom>
        </p:spPr>
      </p:pic>
      <p:pic>
        <p:nvPicPr>
          <p:cNvPr id="3074" name="Picture 2" descr="Image result for bijon tek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244" y="3487479"/>
            <a:ext cx="5728383" cy="321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20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8309" y="665840"/>
            <a:ext cx="5391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Hangi Tarafa Açılıyordu?</a:t>
            </a:r>
          </a:p>
          <a:p>
            <a:r>
              <a:rPr lang="tr-TR" sz="2800" b="1" dirty="0" smtClean="0"/>
              <a:t>Bilemezseniz!!!</a:t>
            </a:r>
            <a:endParaRPr lang="tr-TR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579" y="1992261"/>
            <a:ext cx="4879158" cy="3253482"/>
          </a:xfrm>
          <a:prstGeom prst="rect">
            <a:avLst/>
          </a:prstGeom>
        </p:spPr>
      </p:pic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029" y="3359888"/>
            <a:ext cx="5180438" cy="330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67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8309" y="665840"/>
            <a:ext cx="5391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Tork (Kuvvet Momenti)</a:t>
            </a:r>
            <a:endParaRPr lang="tr-TR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944981" y="2481943"/>
            <a:ext cx="607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Aktivite Zamanı: </a:t>
            </a:r>
            <a:r>
              <a:rPr lang="tr-TR" dirty="0" smtClean="0"/>
              <a:t>Kapıyı en kolay nasıl açarım.</a:t>
            </a:r>
            <a:endParaRPr 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196" y="3279729"/>
            <a:ext cx="5055598" cy="26582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352419"/>
            <a:ext cx="2324175" cy="5509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Musluk Hangi Tarafa Kapanıyordu?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Vida Hangi Tarafa Açılıyordu?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Tork (Kuvvet Momenti) Keşfedelim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Tork (Kuvvet Momenti) Yönü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Toplam Tork (Kuvvet Momenti)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Evimizi Su Basmasın!!!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Vidamızı Kırmayalım!!!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8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9947</TotalTime>
  <Words>2482</Words>
  <Application>Microsoft Office PowerPoint</Application>
  <PresentationFormat>Widescreen</PresentationFormat>
  <Paragraphs>629</Paragraphs>
  <Slides>43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Cambria Math</vt:lpstr>
      <vt:lpstr>Century Gothic</vt:lpstr>
      <vt:lpstr>Wingdings</vt:lpstr>
      <vt:lpstr>Vapor Trail</vt:lpstr>
      <vt:lpstr>11. Sınıf: KUVVET ve HAREKET ünitesi   Tork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Ali Eryılmaz</cp:lastModifiedBy>
  <cp:revision>337</cp:revision>
  <dcterms:created xsi:type="dcterms:W3CDTF">2016-04-01T12:40:28Z</dcterms:created>
  <dcterms:modified xsi:type="dcterms:W3CDTF">2016-12-30T15:54:41Z</dcterms:modified>
</cp:coreProperties>
</file>