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39"/>
  </p:notesMasterIdLst>
  <p:sldIdLst>
    <p:sldId id="259" r:id="rId2"/>
    <p:sldId id="263" r:id="rId3"/>
    <p:sldId id="265" r:id="rId4"/>
    <p:sldId id="320" r:id="rId5"/>
    <p:sldId id="328" r:id="rId6"/>
    <p:sldId id="351" r:id="rId7"/>
    <p:sldId id="329" r:id="rId8"/>
    <p:sldId id="347" r:id="rId9"/>
    <p:sldId id="357" r:id="rId10"/>
    <p:sldId id="330" r:id="rId11"/>
    <p:sldId id="331" r:id="rId12"/>
    <p:sldId id="352" r:id="rId13"/>
    <p:sldId id="348" r:id="rId14"/>
    <p:sldId id="362" r:id="rId15"/>
    <p:sldId id="353" r:id="rId16"/>
    <p:sldId id="354" r:id="rId17"/>
    <p:sldId id="355" r:id="rId18"/>
    <p:sldId id="359" r:id="rId19"/>
    <p:sldId id="332" r:id="rId20"/>
    <p:sldId id="333" r:id="rId21"/>
    <p:sldId id="334" r:id="rId22"/>
    <p:sldId id="363" r:id="rId23"/>
    <p:sldId id="335" r:id="rId24"/>
    <p:sldId id="360" r:id="rId25"/>
    <p:sldId id="356" r:id="rId26"/>
    <p:sldId id="358" r:id="rId27"/>
    <p:sldId id="361" r:id="rId28"/>
    <p:sldId id="336" r:id="rId29"/>
    <p:sldId id="365" r:id="rId30"/>
    <p:sldId id="337" r:id="rId31"/>
    <p:sldId id="364" r:id="rId32"/>
    <p:sldId id="339" r:id="rId33"/>
    <p:sldId id="340" r:id="rId34"/>
    <p:sldId id="345" r:id="rId35"/>
    <p:sldId id="326" r:id="rId36"/>
    <p:sldId id="327" r:id="rId37"/>
    <p:sldId id="26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2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921"/>
    <a:srgbClr val="810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93" autoAdjust="0"/>
  </p:normalViewPr>
  <p:slideViewPr>
    <p:cSldViewPr snapToGrid="0">
      <p:cViewPr varScale="1">
        <p:scale>
          <a:sx n="97" d="100"/>
          <a:sy n="97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https://phet.colorado.edu/tr/simulation/legacy/bending-light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Hem </a:t>
            </a:r>
            <a:r>
              <a:rPr lang="en-US" dirty="0" err="1" smtClean="0"/>
              <a:t>yansıma</a:t>
            </a:r>
            <a:r>
              <a:rPr lang="en-US" dirty="0" smtClean="0"/>
              <a:t> hem de </a:t>
            </a:r>
            <a:r>
              <a:rPr lang="en-US" dirty="0" err="1" smtClean="0"/>
              <a:t>kırılmanın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gösterelim</a:t>
            </a:r>
            <a:r>
              <a:rPr lang="en-US" dirty="0" smtClean="0"/>
              <a:t>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07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</a:t>
            </a:r>
            <a:r>
              <a:rPr lang="tr-TR" sz="1200" dirty="0" smtClean="0"/>
              <a:t>Işığın </a:t>
            </a:r>
            <a:r>
              <a:rPr lang="en-US" sz="1200" dirty="0" err="1" smtClean="0"/>
              <a:t>sürati</a:t>
            </a:r>
            <a:r>
              <a:rPr lang="tr-TR" sz="1200" dirty="0" smtClean="0"/>
              <a:t> her zaman c’dir ve değişmez. Işığın bir saydam ortamı geçme ortalama </a:t>
            </a:r>
            <a:r>
              <a:rPr lang="en-US" sz="1200" dirty="0" err="1" smtClean="0"/>
              <a:t>sürati</a:t>
            </a:r>
            <a:r>
              <a:rPr lang="tr-TR" sz="1200" dirty="0" smtClean="0"/>
              <a:t> hesaplanabilir.</a:t>
            </a:r>
            <a:r>
              <a:rPr lang="en-US" sz="1200" dirty="0" smtClean="0"/>
              <a:t>” </a:t>
            </a:r>
            <a:r>
              <a:rPr lang="en-US" sz="1200" dirty="0" err="1" smtClean="0"/>
              <a:t>Işık</a:t>
            </a:r>
            <a:r>
              <a:rPr lang="en-US" sz="1200" dirty="0" smtClean="0"/>
              <a:t> </a:t>
            </a:r>
            <a:r>
              <a:rPr lang="en-US" sz="1200" dirty="0" err="1" smtClean="0"/>
              <a:t>ancak</a:t>
            </a:r>
            <a:r>
              <a:rPr lang="en-US" sz="1200" dirty="0" smtClean="0"/>
              <a:t> </a:t>
            </a:r>
            <a:r>
              <a:rPr lang="en-US" sz="1200" dirty="0" err="1" smtClean="0"/>
              <a:t>ışık</a:t>
            </a:r>
            <a:r>
              <a:rPr lang="en-US" sz="1200" dirty="0" smtClean="0"/>
              <a:t> </a:t>
            </a:r>
            <a:r>
              <a:rPr lang="en-US" sz="1200" dirty="0" err="1" smtClean="0"/>
              <a:t>süratinde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var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olabilir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Diğer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süratlerde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var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olamaz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Hesaplanan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ortalama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ışık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sürati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bir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saydam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ortamın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genişliğinin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ışığın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ortamı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geçmek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için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harcadığı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zamana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oranı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olarak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hesaplanıyor</a:t>
            </a:r>
            <a:r>
              <a:rPr lang="en-US" sz="1200" baseline="0" dirty="0" smtClean="0"/>
              <a:t>. Bu </a:t>
            </a:r>
            <a:r>
              <a:rPr lang="en-US" sz="1200" baseline="0" dirty="0" err="1" smtClean="0"/>
              <a:t>gerçek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ortalama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sürat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değildir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Çünkü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giren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ışık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ile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çıkan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ışık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aynı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ışık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değil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ışık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içeride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defalarca</a:t>
            </a:r>
            <a:r>
              <a:rPr lang="en-US" sz="1200" baseline="0" dirty="0" smtClean="0"/>
              <a:t> yok </a:t>
            </a:r>
            <a:r>
              <a:rPr lang="en-US" sz="1200" baseline="0" dirty="0" err="1" smtClean="0"/>
              <a:t>olup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tekrar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oluşuyor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ama</a:t>
            </a:r>
            <a:r>
              <a:rPr lang="en-US" sz="1200" baseline="0" dirty="0" smtClean="0"/>
              <a:t> biz </a:t>
            </a:r>
            <a:r>
              <a:rPr lang="en-US" sz="1200" baseline="0" dirty="0" err="1" smtClean="0"/>
              <a:t>sürekli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varmış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gibi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ortalamasını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hesaplıyoruz</a:t>
            </a:r>
            <a:r>
              <a:rPr lang="en-US" sz="1200" baseline="0" dirty="0" smtClean="0"/>
              <a:t>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99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http://ophysics.com/l18.html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94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21.04.2018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K&#305;r&#305;lmaSnell.xls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jpeg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bending-light_en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vIIYBPC77V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ophysics.com/l18.html" TargetMode="Externa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www.youtube.com/watch?v=ifbCsha7Sy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phet.colorado.edu/tr/simulation/legacy/bending-light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/>
          <a:lstStyle/>
          <a:p>
            <a:r>
              <a:rPr lang="tr-TR" dirty="0" smtClean="0"/>
              <a:t>Kırılma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3305"/>
            <a:ext cx="9448800" cy="685800"/>
          </a:xfrm>
        </p:spPr>
        <p:txBody>
          <a:bodyPr/>
          <a:lstStyle/>
          <a:p>
            <a:r>
              <a:rPr lang="en-US" dirty="0" smtClean="0"/>
              <a:t>Prof. Dr. Ali ERYILMAZ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290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Ortamın Kırıcılık İndisi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46555" y="2035499"/>
                <a:ext cx="5692877" cy="257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r>
                  <a:rPr lang="tr-TR" sz="2400" dirty="0" smtClean="0"/>
                  <a:t>c: Işığın sürati</a:t>
                </a:r>
              </a:p>
              <a:p>
                <a:endParaRPr lang="tr-TR" sz="2400" dirty="0" smtClean="0"/>
              </a:p>
              <a:p>
                <a:pPr marL="401638" indent="-401638"/>
                <a:r>
                  <a:rPr lang="tr-TR" sz="2400" dirty="0" smtClean="0"/>
                  <a:t>v</a:t>
                </a:r>
                <a:r>
                  <a:rPr lang="tr-TR" sz="2400" baseline="-25000" dirty="0" smtClean="0"/>
                  <a:t>1</a:t>
                </a:r>
                <a:r>
                  <a:rPr lang="tr-TR" sz="2400" dirty="0" smtClean="0"/>
                  <a:t>: </a:t>
                </a:r>
                <a:r>
                  <a:rPr lang="tr-TR" sz="2400" dirty="0"/>
                  <a:t>I</a:t>
                </a:r>
                <a:r>
                  <a:rPr lang="tr-TR" sz="2400" dirty="0" smtClean="0"/>
                  <a:t>şığın, kırıcılık indisi  n</a:t>
                </a:r>
                <a:r>
                  <a:rPr lang="tr-TR" sz="2400" baseline="-25000" dirty="0" smtClean="0"/>
                  <a:t>1</a:t>
                </a:r>
                <a:r>
                  <a:rPr lang="tr-TR" sz="2400" dirty="0" smtClean="0"/>
                  <a:t> olan ortamındaki </a:t>
                </a:r>
                <a:r>
                  <a:rPr lang="tr-TR" sz="2400" b="1" dirty="0" smtClean="0"/>
                  <a:t>ortalama</a:t>
                </a:r>
                <a:r>
                  <a:rPr lang="tr-TR" sz="2400" dirty="0" smtClean="0"/>
                  <a:t> sürati</a:t>
                </a:r>
                <a:endParaRPr lang="tr-T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55" y="2035499"/>
                <a:ext cx="5692877" cy="2571538"/>
              </a:xfrm>
              <a:prstGeom prst="rect">
                <a:avLst/>
              </a:prstGeom>
              <a:blipFill>
                <a:blip r:embed="rId4"/>
                <a:stretch>
                  <a:fillRect l="-1713" b="-45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00805"/>
              </p:ext>
            </p:extLst>
          </p:nvPr>
        </p:nvGraphicFramePr>
        <p:xfrm>
          <a:off x="8378471" y="1472175"/>
          <a:ext cx="3361249" cy="520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Worksheet" r:id="rId5" imgW="2219305" imgH="3438605" progId="Excel.Sheet.12">
                  <p:embed/>
                </p:oleObj>
              </mc:Choice>
              <mc:Fallback>
                <p:oleObj name="Worksheet" r:id="rId5" imgW="2219305" imgH="34386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78471" y="1472175"/>
                        <a:ext cx="3361249" cy="5207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2500" y="5213237"/>
            <a:ext cx="57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tr-TR" sz="2800" dirty="0" err="1" smtClean="0"/>
              <a:t>şığın</a:t>
            </a:r>
            <a:r>
              <a:rPr lang="tr-TR" sz="2800" dirty="0" smtClean="0"/>
              <a:t> </a:t>
            </a:r>
            <a:r>
              <a:rPr lang="tr-TR" sz="2800" b="1" dirty="0" smtClean="0"/>
              <a:t>ortalama</a:t>
            </a:r>
            <a:r>
              <a:rPr lang="tr-TR" sz="2800" dirty="0" smtClean="0"/>
              <a:t> hızı</a:t>
            </a:r>
            <a:r>
              <a:rPr lang="en-US" sz="2800" dirty="0" smtClean="0"/>
              <a:t> ne </a:t>
            </a:r>
            <a:r>
              <a:rPr lang="en-US" sz="2800" dirty="0" err="1" smtClean="0"/>
              <a:t>demektir</a:t>
            </a:r>
            <a:r>
              <a:rPr lang="en-US" sz="2800" dirty="0" smtClean="0"/>
              <a:t>?</a:t>
            </a:r>
            <a:endParaRPr lang="tr-T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71297" y="4987746"/>
            <a:ext cx="559139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Işığın sürati her zaman c’dir ve değişmez. Işığın bir saydam ortamı geçme ortalama sürati hesaplanabilir.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76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Aktivite: </a:t>
            </a:r>
            <a:r>
              <a:rPr lang="tr-TR" sz="2800" b="1" dirty="0" err="1" smtClean="0"/>
              <a:t>Snell</a:t>
            </a:r>
            <a:r>
              <a:rPr lang="tr-TR" sz="2800" b="1" dirty="0" smtClean="0"/>
              <a:t> Yasası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09" y="1969850"/>
            <a:ext cx="5952972" cy="4458983"/>
          </a:xfrm>
          <a:prstGeom prst="rect">
            <a:avLst/>
          </a:prstGeom>
        </p:spPr>
      </p:pic>
      <p:sp>
        <p:nvSpPr>
          <p:cNvPr id="16" name="TextBox 15">
            <a:hlinkClick r:id="rId3" action="ppaction://hlinkfile"/>
          </p:cNvPr>
          <p:cNvSpPr txBox="1"/>
          <p:nvPr/>
        </p:nvSpPr>
        <p:spPr>
          <a:xfrm>
            <a:off x="5791200" y="3676122"/>
            <a:ext cx="199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Hazırı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Var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9424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5304" y="118452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Snell</a:t>
            </a:r>
            <a:r>
              <a:rPr lang="tr-TR" sz="2800" b="1" dirty="0" smtClean="0"/>
              <a:t> Yasası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0115" y="49109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Fermat</a:t>
            </a:r>
            <a:r>
              <a:rPr lang="tr-TR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252525"/>
                </a:solidFill>
                <a:latin typeface="Arial" panose="020B0604020202020204" pitchFamily="34" charset="0"/>
              </a:rPr>
              <a:t>ilkesine</a:t>
            </a:r>
            <a:r>
              <a:rPr lang="tr-TR" sz="2400" dirty="0">
                <a:solidFill>
                  <a:srgbClr val="252525"/>
                </a:solidFill>
                <a:latin typeface="Arial" panose="020B0604020202020204" pitchFamily="34" charset="0"/>
              </a:rPr>
              <a:t> göre </a:t>
            </a:r>
            <a:r>
              <a:rPr lang="tr-TR" sz="2400" i="1" dirty="0">
                <a:solidFill>
                  <a:srgbClr val="252525"/>
                </a:solidFill>
                <a:latin typeface="Arial" panose="020B0604020202020204" pitchFamily="34" charset="0"/>
              </a:rPr>
              <a:t>bir ışık ışını herhangi iki nokta arasında ilerlerken, izlediği yol en az zamanı gerektiren yoldur.</a:t>
            </a:r>
            <a:endParaRPr lang="tr-TR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082156" y="232525"/>
            <a:ext cx="5031185" cy="4315775"/>
            <a:chOff x="8499752" y="1838631"/>
            <a:chExt cx="3386446" cy="33939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9752" y="1838631"/>
              <a:ext cx="3319236" cy="3393994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1113657" y="2998769"/>
              <a:ext cx="6912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Sahil</a:t>
              </a:r>
              <a:endParaRPr lang="tr-TR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093993" y="3368101"/>
              <a:ext cx="7922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Deniz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16824" y="4835061"/>
                <a:ext cx="978153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824" y="4835061"/>
                <a:ext cx="978153" cy="566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116824" y="5511154"/>
                <a:ext cx="978153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824" y="5511154"/>
                <a:ext cx="978153" cy="566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048702" y="232525"/>
            <a:ext cx="5031185" cy="4315775"/>
            <a:chOff x="8499752" y="1838631"/>
            <a:chExt cx="3386446" cy="33939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9752" y="1838631"/>
              <a:ext cx="3319236" cy="3393994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1113657" y="2998769"/>
              <a:ext cx="6912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Sahil</a:t>
              </a:r>
              <a:endParaRPr lang="tr-TR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093993" y="3368101"/>
              <a:ext cx="7922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Deniz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Snell</a:t>
            </a:r>
            <a:r>
              <a:rPr lang="tr-TR" sz="2800" b="1" dirty="0" smtClean="0"/>
              <a:t> Yasası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77" y="1999349"/>
            <a:ext cx="2466975" cy="18478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499752" y="1838631"/>
            <a:ext cx="3543758" cy="3393994"/>
            <a:chOff x="8578410" y="2684207"/>
            <a:chExt cx="3543758" cy="33939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8410" y="2684207"/>
              <a:ext cx="3319236" cy="339399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1329963" y="3844345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Sahil</a:t>
              </a:r>
              <a:endParaRPr lang="tr-T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29963" y="4213677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Deniz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64193" y="4955624"/>
                <a:ext cx="4065332" cy="1367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𝑆𝑖𝑛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endParaRPr lang="tr-TR" sz="3600" dirty="0"/>
              </a:p>
              <a:p>
                <a:r>
                  <a:rPr lang="en-US" sz="3600" dirty="0" smtClean="0"/>
                  <a:t> </a:t>
                </a:r>
                <a:endParaRPr lang="tr-TR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93" y="4955624"/>
                <a:ext cx="4065332" cy="1367106"/>
              </a:xfrm>
              <a:prstGeom prst="rect">
                <a:avLst/>
              </a:prstGeom>
              <a:blipFill>
                <a:blip r:embed="rId4"/>
                <a:stretch>
                  <a:fillRect l="-150" t="-8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19663" y="5601957"/>
                <a:ext cx="2477249" cy="580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663" y="5601957"/>
                <a:ext cx="2477249" cy="580800"/>
              </a:xfrm>
              <a:prstGeom prst="rect">
                <a:avLst/>
              </a:prstGeom>
              <a:blipFill>
                <a:blip r:embed="rId5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ultiply 13"/>
          <p:cNvSpPr/>
          <p:nvPr/>
        </p:nvSpPr>
        <p:spPr>
          <a:xfrm>
            <a:off x="6419850" y="4803224"/>
            <a:ext cx="942975" cy="1197526"/>
          </a:xfrm>
          <a:prstGeom prst="mathMultiply">
            <a:avLst/>
          </a:prstGeom>
          <a:solidFill>
            <a:schemeClr val="accent1">
              <a:alpha val="4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4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710" y="433910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Snell</a:t>
            </a:r>
            <a:r>
              <a:rPr lang="tr-TR" sz="2800" b="1" dirty="0" smtClean="0"/>
              <a:t> Yasası</a:t>
            </a:r>
            <a:r>
              <a:rPr lang="en-US" sz="2800" b="1" dirty="0"/>
              <a:t> 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Uygulama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17410" name="Picture 2" descr="http://img-aws.ehowcdn.com/615x200/cme/cme_public_images/www_ehow_com/photos.demandstudios.com/getty/article/235/117/48169680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55" y="905068"/>
            <a:ext cx="8773109" cy="59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808" y="661603"/>
            <a:ext cx="156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Cevap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pic>
        <p:nvPicPr>
          <p:cNvPr id="8194" name="Picture 2" descr="https://s-media-cache-ak0.pinimg.com/originals/59/38/1b/59381b8b53aeb630c3c8ad74212933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49" y="1342387"/>
            <a:ext cx="702945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2872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5" y="1014013"/>
            <a:ext cx="434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Işığın</a:t>
            </a:r>
            <a:r>
              <a:rPr lang="en-US" sz="2800" b="1" dirty="0" smtClean="0"/>
              <a:t> </a:t>
            </a:r>
            <a:r>
              <a:rPr lang="tr-TR" sz="2800" b="1" dirty="0" smtClean="0"/>
              <a:t>Kırılma</a:t>
            </a:r>
            <a:r>
              <a:rPr lang="en-US" sz="2800" b="1" dirty="0" err="1" smtClean="0"/>
              <a:t>sı</a:t>
            </a:r>
            <a:r>
              <a:rPr lang="en-US" sz="2800" b="1" dirty="0" smtClean="0"/>
              <a:t> - </a:t>
            </a:r>
            <a:r>
              <a:rPr lang="en-US" sz="2800" b="1" dirty="0" err="1" smtClean="0"/>
              <a:t>Cevap</a:t>
            </a:r>
            <a:endParaRPr lang="tr-TR" sz="2800" b="1" dirty="0"/>
          </a:p>
        </p:txBody>
      </p:sp>
      <p:pic>
        <p:nvPicPr>
          <p:cNvPr id="1032" name="Picture 8" descr="Işığın Kırılması Nedir? - Işığın Kırılmas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56" y="1717706"/>
            <a:ext cx="6038956" cy="50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74655" y="3619815"/>
            <a:ext cx="293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Peki</a:t>
            </a:r>
            <a:r>
              <a:rPr lang="en-US" dirty="0" smtClean="0"/>
              <a:t>, </a:t>
            </a:r>
            <a:r>
              <a:rPr lang="en-US" dirty="0" err="1" smtClean="0"/>
              <a:t>balık</a:t>
            </a:r>
            <a:r>
              <a:rPr lang="en-US" dirty="0" smtClean="0"/>
              <a:t> </a:t>
            </a:r>
            <a:r>
              <a:rPr lang="en-US" dirty="0" err="1" smtClean="0"/>
              <a:t>bizi</a:t>
            </a:r>
            <a:r>
              <a:rPr lang="en-US" dirty="0" smtClean="0"/>
              <a:t> </a:t>
            </a:r>
            <a:r>
              <a:rPr lang="en-US" dirty="0" err="1" smtClean="0"/>
              <a:t>görebilir</a:t>
            </a:r>
            <a:r>
              <a:rPr lang="en-US" dirty="0" smtClean="0"/>
              <a:t> mi?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19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2075" y="1166801"/>
            <a:ext cx="500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Işığın</a:t>
            </a:r>
            <a:r>
              <a:rPr lang="en-US" sz="2800" b="1" dirty="0"/>
              <a:t> </a:t>
            </a:r>
            <a:r>
              <a:rPr lang="tr-TR" sz="2800" b="1" dirty="0"/>
              <a:t>Kırılma</a:t>
            </a:r>
            <a:r>
              <a:rPr lang="en-US" sz="2800" b="1" dirty="0" err="1"/>
              <a:t>sı</a:t>
            </a:r>
            <a:r>
              <a:rPr lang="en-US" sz="2800" b="1" dirty="0"/>
              <a:t> - </a:t>
            </a:r>
            <a:r>
              <a:rPr lang="en-US" sz="2800" b="1" dirty="0" err="1"/>
              <a:t>Cevap</a:t>
            </a:r>
            <a:endParaRPr lang="tr-TR" sz="2800" b="1" dirty="0"/>
          </a:p>
        </p:txBody>
      </p:sp>
      <p:pic>
        <p:nvPicPr>
          <p:cNvPr id="1026" name="Picture 2" descr="http://img03.blogcu.com/images/m/e/r/merakediyorumgrubu/bc07fb6d08b41b70c8372ab28d84a4e4_1321525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51" y="1341000"/>
            <a:ext cx="2199130" cy="26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ırılm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316" y="4168722"/>
            <a:ext cx="16002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67" y="2124029"/>
            <a:ext cx="2505075" cy="1819275"/>
          </a:xfrm>
          <a:prstGeom prst="rect">
            <a:avLst/>
          </a:prstGeom>
        </p:spPr>
      </p:pic>
      <p:pic>
        <p:nvPicPr>
          <p:cNvPr id="1036" name="Picture 12" descr="refraction of light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04" y="4811321"/>
            <a:ext cx="18288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6776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290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Gerçek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Olabilir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378471" y="1472175"/>
          <a:ext cx="3361249" cy="520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Worksheet" r:id="rId3" imgW="2219305" imgH="3438605" progId="Excel.Sheet.12">
                  <p:embed/>
                </p:oleObj>
              </mc:Choice>
              <mc:Fallback>
                <p:oleObj name="Worksheet" r:id="rId3" imgW="2219305" imgH="3438605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8471" y="1472175"/>
                        <a:ext cx="3361249" cy="5207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4" name="Picture 36" descr="http://www.nature.com/nature/journal/v455/n7211/images/455299a-f1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18" y="2189917"/>
            <a:ext cx="5654841" cy="32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10" name="Multiply 9"/>
          <p:cNvSpPr/>
          <p:nvPr/>
        </p:nvSpPr>
        <p:spPr>
          <a:xfrm>
            <a:off x="4975761" y="2022537"/>
            <a:ext cx="3402710" cy="4122493"/>
          </a:xfrm>
          <a:prstGeom prst="mathMultiply">
            <a:avLst/>
          </a:prstGeom>
          <a:solidFill>
            <a:schemeClr val="accent1">
              <a:alpha val="5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2754630" y="5955030"/>
            <a:ext cx="509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Ama negatif kırıcılık indeksi 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0852" y="1132000"/>
            <a:ext cx="360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Gök Kuşağı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Niye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599" y="165038"/>
            <a:ext cx="4248774" cy="2234033"/>
          </a:xfrm>
          <a:prstGeom prst="rect">
            <a:avLst/>
          </a:prstGeom>
        </p:spPr>
      </p:pic>
      <p:pic>
        <p:nvPicPr>
          <p:cNvPr id="3084" name="Picture 12" descr="rainbow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30" y="2399071"/>
            <a:ext cx="7958950" cy="44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45846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 </a:t>
            </a:r>
            <a:r>
              <a:rPr lang="en-US" sz="2800" b="1" dirty="0" err="1" smtClean="0"/>
              <a:t>Öğreneceğiz</a:t>
            </a:r>
            <a:r>
              <a:rPr lang="en-US" sz="2800" b="1" dirty="0" smtClean="0"/>
              <a:t>: </a:t>
            </a:r>
            <a:r>
              <a:rPr lang="tr-TR" sz="2800" b="1" dirty="0" smtClean="0"/>
              <a:t>KAZANIM</a:t>
            </a:r>
            <a:r>
              <a:rPr lang="en-US" sz="2800" b="1" dirty="0" smtClean="0"/>
              <a:t>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2095989"/>
            <a:ext cx="111792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10.4.6.1.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Kırılma kavramını açıklar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kırılma olayına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örnekler verir.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su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dalgalarında kırılma olayından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yararlanarak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kırılmasını açıklamaları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bir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ortamın kırıcılık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indisinin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bağlı olduğu değişkenleri irdelemeleri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c. Deney veya simülasyonlar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kullanılarak </a:t>
            </a:r>
            <a:r>
              <a:rPr lang="tr-TR" dirty="0" err="1">
                <a:solidFill>
                  <a:srgbClr val="4F4B4C"/>
                </a:solidFill>
                <a:latin typeface="Arial" panose="020B0604020202020204" pitchFamily="34" charset="0"/>
              </a:rPr>
              <a:t>Snell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yasasına ulaşılır. </a:t>
            </a:r>
          </a:p>
          <a:p>
            <a:pPr marL="747713" indent="-236538"/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ç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 </a:t>
            </a:r>
            <a:r>
              <a:rPr lang="tr-TR" dirty="0" err="1">
                <a:solidFill>
                  <a:srgbClr val="4F4B4C"/>
                </a:solidFill>
                <a:latin typeface="Arial" panose="020B0604020202020204" pitchFamily="34" charset="0"/>
              </a:rPr>
              <a:t>Snell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yasası ile ilgili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ç.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Kırıcılık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indisinin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ortamdaki ortalama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hızı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boşluktaki hızı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ile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ilişkili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bir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bağıl değişken olduğuna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vurgu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yapılır.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endParaRPr lang="tr-TR" dirty="0" smtClean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10.4.6.2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Işığın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tam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yansıma olayını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r açısını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analiz eder.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deney yaparak veya simülasyonlar kullanarak 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olayı</a:t>
            </a:r>
            <a:r>
              <a:rPr lang="fr-FR" dirty="0" smtClean="0">
                <a:solidFill>
                  <a:srgbClr val="4F4B4C"/>
                </a:solidFill>
                <a:latin typeface="Arial" panose="020B0604020202020204" pitchFamily="34" charset="0"/>
              </a:rPr>
              <a:t>n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fr-FR" dirty="0" smtClean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4F4B4C"/>
                </a:solidFill>
                <a:latin typeface="Arial" panose="020B0604020202020204" pitchFamily="34" charset="0"/>
              </a:rPr>
              <a:t>ve</a:t>
            </a:r>
            <a:r>
              <a:rPr lang="fr-F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sınır açısını yorumlamaları sağlanır.</a:t>
            </a:r>
            <a:endParaRPr lang="fr-F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olayını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kullanarak günlük hayatta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karşılaştıkları olayları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(serap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olayı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gibi)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yorumlamaları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c. 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r açısı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hesabi ile ilgili 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92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13" y="2300893"/>
            <a:ext cx="6535855" cy="367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1277" y="984516"/>
            <a:ext cx="7394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76619" y="1976284"/>
            <a:ext cx="25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Geçemediği En Küçük Açıyı Bulun.</a:t>
            </a:r>
            <a:endParaRPr lang="tr-TR" dirty="0"/>
          </a:p>
        </p:txBody>
      </p:sp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5830529" y="3891550"/>
            <a:ext cx="19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Yapılmışı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</a:t>
            </a:r>
            <a:endParaRPr lang="tr-T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81277" y="1819165"/>
            <a:ext cx="535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Işığı Diğer Yönden Yollayalım.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53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/>
              <a:t>Tam Yansıma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074" name="Picture 2" descr="su dalgasının kırılma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40" y="1829926"/>
            <a:ext cx="5427515" cy="28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5818" y="4994787"/>
            <a:ext cx="728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Işığın diğer ortama geçemeyip tamamen yansıması olayıdır. 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2684206" y="5722374"/>
            <a:ext cx="855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Yalnız kırıcılık indisi büyük olan ortamdan küçük olan ortama geçerken olur.</a:t>
            </a:r>
          </a:p>
          <a:p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8888361" y="3026066"/>
            <a:ext cx="3146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Kritik Açı: </a:t>
            </a:r>
            <a:r>
              <a:rPr lang="tr-TR" dirty="0" smtClean="0"/>
              <a:t>Işığın diğer ortama geçemediği en küçük gelme açısıdır. </a:t>
            </a:r>
          </a:p>
          <a:p>
            <a:endParaRPr lang="tr-TR" dirty="0" smtClean="0"/>
          </a:p>
          <a:p>
            <a:r>
              <a:rPr lang="tr-TR" dirty="0" smtClean="0"/>
              <a:t>Veya kırılma açısını 90</a:t>
            </a:r>
            <a:r>
              <a:rPr lang="tr-TR" baseline="30000" dirty="0" smtClean="0"/>
              <a:t>o</a:t>
            </a:r>
            <a:r>
              <a:rPr lang="tr-TR" dirty="0" smtClean="0"/>
              <a:t> derece yapan açıdır.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58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Tam Yansıma – Balık Bizi Görüyor!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62" y="1800428"/>
            <a:ext cx="8026859" cy="47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Serap Olayı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6" name="5 Resim" descr="4953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9342" y="1760876"/>
            <a:ext cx="6976920" cy="46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Serap Olayı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050" name="Picture 2" descr="kırılma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34" y="1871002"/>
            <a:ext cx="5499081" cy="39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7596788" y="6127932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hlinkClick r:id="rId2"/>
              </a:rPr>
              <a:t>https://www.youtube.com/watch?v=vIIYBPC77VI</a:t>
            </a:r>
            <a:r>
              <a:rPr lang="tr-TR" sz="1400" dirty="0" smtClean="0"/>
              <a:t>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5790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233" y="919589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Gök Kuşağı</a:t>
            </a:r>
            <a:r>
              <a:rPr lang="en-US" sz="2800" b="1" dirty="0" smtClean="0"/>
              <a:t> - </a:t>
            </a:r>
            <a:r>
              <a:rPr lang="en-US" sz="2800" b="1" dirty="0" err="1" smtClean="0"/>
              <a:t>Cevap</a:t>
            </a:r>
            <a:endParaRPr lang="tr-TR" sz="2800" b="1" dirty="0"/>
          </a:p>
        </p:txBody>
      </p:sp>
      <p:pic>
        <p:nvPicPr>
          <p:cNvPr id="3076" name="Picture 4" descr="refraction of ligh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53" y="656972"/>
            <a:ext cx="3306096" cy="23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ainbow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41" y="1442809"/>
            <a:ext cx="2757321" cy="15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qph.is.quoracdn.net/main-qimg-5bcf2799ae4affb1feddbcbe6dba6944?convert_to_webp=tru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5" y="2961138"/>
            <a:ext cx="6013017" cy="38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2349" y="3903344"/>
            <a:ext cx="264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Görmek İçin Üzerine Basın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9306822" y="6488668"/>
            <a:ext cx="2662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http://ophysics.com/l18.html</a:t>
            </a:r>
          </a:p>
        </p:txBody>
      </p:sp>
    </p:spTree>
    <p:extLst>
      <p:ext uri="{BB962C8B-B14F-4D97-AF65-F5344CB8AC3E}">
        <p14:creationId xmlns:p14="http://schemas.microsoft.com/office/powerpoint/2010/main" val="4836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233" y="919589"/>
            <a:ext cx="600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Gök Kuşağı – Gerçek Olabilir Mi?</a:t>
            </a:r>
            <a:endParaRPr lang="tr-TR" sz="2800" b="1" dirty="0"/>
          </a:p>
        </p:txBody>
      </p:sp>
      <p:pic>
        <p:nvPicPr>
          <p:cNvPr id="6146" name="Picture 2" descr="refraction c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23" y="2297335"/>
            <a:ext cx="3824747" cy="28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9" name="Multiply 8"/>
          <p:cNvSpPr/>
          <p:nvPr/>
        </p:nvSpPr>
        <p:spPr>
          <a:xfrm>
            <a:off x="2959511" y="1442809"/>
            <a:ext cx="6744928" cy="4672856"/>
          </a:xfrm>
          <a:prstGeom prst="mathMultiply">
            <a:avLst/>
          </a:prstGeom>
          <a:solidFill>
            <a:schemeClr val="accent1">
              <a:alpha val="5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4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233" y="919589"/>
            <a:ext cx="600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Nerelerde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Kullanılıyor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6" name="5 Resim" descr="cd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653" y="2073727"/>
            <a:ext cx="2034454" cy="1728192"/>
          </a:xfrm>
          <a:prstGeom prst="rect">
            <a:avLst/>
          </a:prstGeom>
        </p:spPr>
      </p:pic>
      <p:pic>
        <p:nvPicPr>
          <p:cNvPr id="7" name="6 Resim" descr="s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038" y="2231504"/>
            <a:ext cx="2896004" cy="1267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8645" y="3951207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Elmas</a:t>
            </a:r>
            <a:r>
              <a:rPr lang="en-US" dirty="0" smtClean="0"/>
              <a:t> </a:t>
            </a:r>
            <a:r>
              <a:rPr lang="en-US" dirty="0" err="1" smtClean="0"/>
              <a:t>Parlatma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6638288" y="3620753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Optik</a:t>
            </a:r>
            <a:r>
              <a:rPr lang="en-US" dirty="0" smtClean="0"/>
              <a:t> Fiber </a:t>
            </a:r>
            <a:r>
              <a:rPr lang="en-US" dirty="0" err="1" smtClean="0"/>
              <a:t>Kablolar</a:t>
            </a:r>
            <a:endParaRPr lang="tr-TR" dirty="0"/>
          </a:p>
        </p:txBody>
      </p:sp>
      <p:pic>
        <p:nvPicPr>
          <p:cNvPr id="11" name="4 Resim" descr="stream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5283" y="4863880"/>
            <a:ext cx="3293882" cy="1920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8530" y="4863880"/>
            <a:ext cx="119936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Laser </a:t>
            </a:r>
            <a:r>
              <a:rPr lang="en-US" dirty="0" err="1" smtClean="0"/>
              <a:t>Işını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5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Günün Özeti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064" y="2216649"/>
            <a:ext cx="2346182" cy="1719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85" y="3935988"/>
            <a:ext cx="3747495" cy="2807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104" y="3999931"/>
            <a:ext cx="3265714" cy="285806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545762" y="4842310"/>
            <a:ext cx="6800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Sahil</a:t>
            </a:r>
            <a:endParaRPr lang="tr-T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70387" y="5335707"/>
            <a:ext cx="7794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Deniz</a:t>
            </a:r>
            <a:endParaRPr lang="tr-T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42240" y="2173997"/>
                <a:ext cx="4065332" cy="1367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𝑆𝑖𝑛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endParaRPr lang="tr-TR" sz="3600" dirty="0"/>
              </a:p>
              <a:p>
                <a:r>
                  <a:rPr lang="en-US" sz="3600" dirty="0" smtClean="0"/>
                  <a:t> </a:t>
                </a:r>
                <a:endParaRPr lang="tr-TR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240" y="2173997"/>
                <a:ext cx="4065332" cy="1367106"/>
              </a:xfrm>
              <a:prstGeom prst="rect">
                <a:avLst/>
              </a:prstGeom>
              <a:blipFill>
                <a:blip r:embed="rId5"/>
                <a:stretch>
                  <a:fillRect l="-150" t="-8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ultiply 14"/>
          <p:cNvSpPr/>
          <p:nvPr/>
        </p:nvSpPr>
        <p:spPr>
          <a:xfrm>
            <a:off x="5797897" y="2021597"/>
            <a:ext cx="942975" cy="1197526"/>
          </a:xfrm>
          <a:prstGeom prst="mathMultiply">
            <a:avLst/>
          </a:prstGeom>
          <a:solidFill>
            <a:schemeClr val="accent1">
              <a:alpha val="4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7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4667" y="497851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Günün Özeti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16" name="Picture 4" descr="kırılm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65" y="1626713"/>
            <a:ext cx="16002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efraction of ligh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55" y="1626713"/>
            <a:ext cx="18288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şığın Kırılması Nedir? - Işığın Kırılması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/>
          <a:stretch/>
        </p:blipFill>
        <p:spPr bwMode="auto">
          <a:xfrm>
            <a:off x="7968234" y="1595021"/>
            <a:ext cx="3022919" cy="204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291" y="4166926"/>
            <a:ext cx="4248774" cy="2234033"/>
          </a:xfrm>
          <a:prstGeom prst="rect">
            <a:avLst/>
          </a:prstGeom>
        </p:spPr>
      </p:pic>
      <p:pic>
        <p:nvPicPr>
          <p:cNvPr id="20" name="Picture 2" descr="su dalgasının kırılması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94" y="4166926"/>
            <a:ext cx="4182002" cy="22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024" y="1560576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NELER YAPACAĞIZ?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3024" y="2083796"/>
            <a:ext cx="759561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Haftanın Özeti: Küresel Aynalar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Kırılma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Su-Işığın Kırılması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Ortamın </a:t>
            </a:r>
            <a:r>
              <a:rPr lang="tr-TR" dirty="0"/>
              <a:t>K</a:t>
            </a:r>
            <a:r>
              <a:rPr lang="tr-TR" dirty="0" smtClean="0"/>
              <a:t>ırıcılık İndisi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Aktivite: </a:t>
            </a:r>
            <a:r>
              <a:rPr lang="tr-TR" dirty="0" err="1" smtClean="0"/>
              <a:t>Snell</a:t>
            </a:r>
            <a:r>
              <a:rPr lang="tr-TR" dirty="0" smtClean="0"/>
              <a:t> Yasası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Gök Kuşağı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Aktivite: Işık Her Zaman Her Saydamdan Geçer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Tam Yansıma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Serap Olayı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1750757"/>
            <a:ext cx="4486275" cy="445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1155" y="613532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 YGS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3" name="Oval 2"/>
          <p:cNvSpPr/>
          <p:nvPr/>
        </p:nvSpPr>
        <p:spPr>
          <a:xfrm>
            <a:off x="4811354" y="5894746"/>
            <a:ext cx="1495425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0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36" y="1899906"/>
            <a:ext cx="4449096" cy="48007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67225" y="5885529"/>
            <a:ext cx="1495425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2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670" y="1734148"/>
            <a:ext cx="4552335" cy="49353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03529" y="5510834"/>
            <a:ext cx="1575766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3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026" y="1762811"/>
            <a:ext cx="4742620" cy="49273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7530" y="5560530"/>
            <a:ext cx="1495425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4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9136" y="297247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781" y="934066"/>
            <a:ext cx="3797148" cy="58327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36391" y="5759312"/>
            <a:ext cx="1247775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909" y="1458469"/>
            <a:ext cx="1051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</a:t>
            </a:r>
            <a:r>
              <a:rPr lang="en-US" sz="2800" b="1" dirty="0" smtClean="0"/>
              <a:t>UG</a:t>
            </a:r>
            <a:r>
              <a:rPr lang="tr-TR" sz="2800" b="1" dirty="0" smtClean="0"/>
              <a:t>ÜN</a:t>
            </a:r>
            <a:r>
              <a:rPr lang="en-US" sz="2800" b="1" dirty="0" smtClean="0"/>
              <a:t> NE ÖĞRENDİK?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2095989"/>
            <a:ext cx="111792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10.4.6.1.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Kırılma kavramını açıklar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kırılma olayına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örnekler verir.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su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dalgalarında kırılma olayından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yararlanarak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kırılmasını açıklamaları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bir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ortamın kırıcılık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indisinin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bağlı olduğu değişkenleri irdelemeleri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c. Deney veya simülasyonlar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kullanılarak </a:t>
            </a:r>
            <a:r>
              <a:rPr lang="tr-TR" dirty="0" err="1">
                <a:solidFill>
                  <a:srgbClr val="4F4B4C"/>
                </a:solidFill>
                <a:latin typeface="Arial" panose="020B0604020202020204" pitchFamily="34" charset="0"/>
              </a:rPr>
              <a:t>Snell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yasasına ulaşılır. </a:t>
            </a:r>
          </a:p>
          <a:p>
            <a:pPr marL="747713" indent="-236538"/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ç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 </a:t>
            </a:r>
            <a:r>
              <a:rPr lang="tr-TR" dirty="0" err="1">
                <a:solidFill>
                  <a:srgbClr val="4F4B4C"/>
                </a:solidFill>
                <a:latin typeface="Arial" panose="020B0604020202020204" pitchFamily="34" charset="0"/>
              </a:rPr>
              <a:t>Snell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yasası ile ilgili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ç.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Kırıcılık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indisinin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ortamdaki ortalama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hızı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boşluktaki hızı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ile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ilişkili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bir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bağıl değişken olduğuna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vurgu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yapılır.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endParaRPr lang="tr-TR" dirty="0" smtClean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10.4.6.2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Işığın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tam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yansıma olayını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r açısını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analiz eder.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deney yaparak veya simülasyonlar kullanarak 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olayı</a:t>
            </a:r>
            <a:r>
              <a:rPr lang="fr-FR" dirty="0" smtClean="0">
                <a:solidFill>
                  <a:srgbClr val="4F4B4C"/>
                </a:solidFill>
                <a:latin typeface="Arial" panose="020B0604020202020204" pitchFamily="34" charset="0"/>
              </a:rPr>
              <a:t>n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fr-FR" dirty="0" smtClean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4F4B4C"/>
                </a:solidFill>
                <a:latin typeface="Arial" panose="020B0604020202020204" pitchFamily="34" charset="0"/>
              </a:rPr>
              <a:t>ve</a:t>
            </a:r>
            <a:r>
              <a:rPr lang="fr-F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sınır açısını yorumlamaları sağlanır.</a:t>
            </a:r>
            <a:endParaRPr lang="fr-F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olayını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kullanarak günlük hayatta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karşılaştıkları olayları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(serap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olayı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gibi)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yorumlamaları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c. 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r açısı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hesabi ile ilgili 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08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517" y="1779251"/>
            <a:ext cx="1127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ÖNÜMÜZDEKİ HAFTA</a:t>
            </a:r>
            <a:r>
              <a:rPr lang="en-US" sz="2800" b="1" dirty="0" smtClean="0"/>
              <a:t> NE 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3177537"/>
            <a:ext cx="11179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10.4.6.3.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Işığın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paralel yüzlü ortamdan geçerken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izlediği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yolu çizer 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bağlı olduğu değişkenleri açıklar.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1376363" indent="-236538">
              <a:buAutoNum type="alphaLcPeriod"/>
            </a:pP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Işığın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paralel yüzlü ortamlardan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geçişi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ile ilgili 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</a:p>
          <a:p>
            <a:pPr marL="747713" indent="-236538"/>
            <a:endParaRPr lang="tr-TR" dirty="0" smtClean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endParaRPr lang="tr-TR" dirty="0" smtClean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10.4.6.4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Farklı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ortamda bulunan bir cismin görünür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uzaklığını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etkileyen sebepleri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analiz eder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</a:t>
            </a:r>
          </a:p>
          <a:p>
            <a:pPr marL="1376363" indent="-236538"/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a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deney yaparak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izlediği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yolu çizmelerine ve günlük hayatta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gözlemlenen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olaylarla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ilişki kurmalarına fırsat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verilir.</a:t>
            </a:r>
          </a:p>
          <a:p>
            <a:pPr marL="137636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Görünür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uzaklıkla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ilgili 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girilmez.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95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sz="4800" dirty="0" err="1" smtClean="0"/>
              <a:t>Önümüzdeki</a:t>
            </a:r>
            <a:r>
              <a:rPr lang="en-US" sz="4800" dirty="0" smtClean="0"/>
              <a:t> </a:t>
            </a:r>
            <a:r>
              <a:rPr lang="en-US" sz="4800" dirty="0" err="1" smtClean="0"/>
              <a:t>Hafta</a:t>
            </a:r>
            <a:r>
              <a:rPr lang="en-US" sz="4800" dirty="0" smtClean="0"/>
              <a:t> </a:t>
            </a:r>
            <a:r>
              <a:rPr lang="tr-TR" sz="4800" dirty="0" smtClean="0"/>
              <a:t>Görüş</a:t>
            </a:r>
            <a:r>
              <a:rPr lang="en-US" sz="4800" dirty="0" err="1" smtClean="0"/>
              <a:t>ürüz</a:t>
            </a:r>
            <a:r>
              <a:rPr lang="tr-TR" sz="4800" dirty="0" smtClean="0"/>
              <a:t>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2026" y="1132000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12025" y="2133600"/>
            <a:ext cx="9252155" cy="4247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dirty="0"/>
              <a:t>10.4.5. Küresel Aynalar 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dirty="0"/>
              <a:t>10.4.5.1. Küresel aynalarda odak noktası, merkez ve tepe noktasını kullanarak özel ışınları çizer ve görüntünün özellikleri hakkında çıkarımlar yapar. 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dirty="0"/>
              <a:t>a. Öğrencilerin özel ışınların kullanılma sebepleri açıklamaları sağlanır. 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dirty="0"/>
              <a:t>b. Öğrencilerin özel ışınlardan faydalanarak görüntü oluşturmaları ve oluşan görüntünün özelliklerini yorumlamaları sağlanır. 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dirty="0"/>
              <a:t>c. Gerçek ve sanal görüntü arasındaki farklar vurgulanır. </a:t>
            </a:r>
          </a:p>
          <a:p>
            <a:pPr marL="357188" indent="-357188"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dirty="0"/>
              <a:t>ç. Öğrencilerin günlük hayatta karşılaştıkları küresel ayna gibi davranan maddelere veya cisimlere örnekler vermeleri sağlanır. </a:t>
            </a:r>
          </a:p>
          <a:p>
            <a:pPr marL="712788" indent="-349250"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5472" y="533784"/>
            <a:ext cx="416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Niye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Böyle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Görülüyor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8194" name="Picture 2" descr="https://s-media-cache-ak0.pinimg.com/originals/59/38/1b/59381b8b53aeb630c3c8ad74212933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49" y="1342387"/>
            <a:ext cx="702945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1026" name="Picture 2" descr="http://img03.blogcu.com/images/m/e/r/merakediyorumgrubu/bc07fb6d08b41b70c8372ab28d84a4e4_1321525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51" y="1341000"/>
            <a:ext cx="2199130" cy="26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ırılm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316" y="4168722"/>
            <a:ext cx="16002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67" y="2124029"/>
            <a:ext cx="2505075" cy="1819275"/>
          </a:xfrm>
          <a:prstGeom prst="rect">
            <a:avLst/>
          </a:prstGeom>
        </p:spPr>
      </p:pic>
      <p:pic>
        <p:nvPicPr>
          <p:cNvPr id="1036" name="Picture 12" descr="refraction of light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04" y="4811321"/>
            <a:ext cx="18288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57399" y="1014013"/>
            <a:ext cx="416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Niye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Böyle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Görülüyor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7457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915" y="1537233"/>
            <a:ext cx="407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Dalgasının</a:t>
            </a:r>
            <a:r>
              <a:rPr lang="en-US" sz="2800" b="1" dirty="0" smtClean="0"/>
              <a:t> </a:t>
            </a:r>
            <a:r>
              <a:rPr lang="tr-TR" sz="2800" b="1" dirty="0" smtClean="0"/>
              <a:t>Kırılması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73681" y="2133599"/>
            <a:ext cx="8118218" cy="3097161"/>
            <a:chOff x="3273681" y="2133599"/>
            <a:chExt cx="8118218" cy="30971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3681" y="2133599"/>
              <a:ext cx="7506314" cy="309716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60955" y="3411167"/>
              <a:ext cx="747251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Sığ</a:t>
              </a:r>
              <a:endParaRPr lang="tr-TR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60955" y="3780499"/>
              <a:ext cx="64893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Derin</a:t>
              </a:r>
              <a:endParaRPr lang="tr-TR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290047" y="3860945"/>
              <a:ext cx="1101851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Az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Kırıcı</a:t>
              </a:r>
              <a:endParaRPr lang="tr-TR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40886" y="3374402"/>
              <a:ext cx="1151013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Çok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kırıcı</a:t>
              </a:r>
              <a:endParaRPr lang="tr-TR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09452" y="1537233"/>
            <a:ext cx="259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Işığın</a:t>
            </a:r>
            <a:r>
              <a:rPr lang="en-US" sz="2800" b="1" dirty="0" smtClean="0"/>
              <a:t> </a:t>
            </a:r>
            <a:r>
              <a:rPr lang="tr-TR" sz="2800" b="1" dirty="0" smtClean="0"/>
              <a:t>Kırılması</a:t>
            </a:r>
            <a:endParaRPr lang="tr-TR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03164" y="5534527"/>
            <a:ext cx="5847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Biz </a:t>
            </a:r>
            <a:r>
              <a:rPr lang="en-US" sz="4000" dirty="0" err="1" smtClean="0"/>
              <a:t>Bunu</a:t>
            </a:r>
            <a:r>
              <a:rPr lang="en-US" sz="4000" dirty="0" smtClean="0"/>
              <a:t> </a:t>
            </a:r>
            <a:r>
              <a:rPr lang="en-US" sz="4000" dirty="0" err="1" smtClean="0"/>
              <a:t>Biliyormuşuz</a:t>
            </a:r>
            <a:r>
              <a:rPr lang="en-US" sz="4000" dirty="0" smtClean="0"/>
              <a:t>!!!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7955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Işığın Kırılması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4098" name="Picture 2" descr="http://www.scubatr.com/images/dersler/scubatr.com.suveis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21" y="2131142"/>
            <a:ext cx="21145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474" y="2131141"/>
            <a:ext cx="3262412" cy="239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1168" y="4923824"/>
            <a:ext cx="619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Işığın</a:t>
            </a:r>
            <a:r>
              <a:rPr lang="en-US" sz="2400" dirty="0" smtClean="0"/>
              <a:t> </a:t>
            </a:r>
            <a:r>
              <a:rPr lang="en-US" sz="2400" dirty="0" err="1" smtClean="0"/>
              <a:t>saydam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ortamdan</a:t>
            </a:r>
            <a:r>
              <a:rPr lang="en-US" sz="2400" dirty="0" smtClean="0"/>
              <a:t> </a:t>
            </a:r>
            <a:r>
              <a:rPr lang="en-US" sz="2400" dirty="0" err="1" smtClean="0"/>
              <a:t>başka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saydam</a:t>
            </a:r>
            <a:r>
              <a:rPr lang="en-US" sz="2400" dirty="0" smtClean="0"/>
              <a:t> </a:t>
            </a:r>
            <a:r>
              <a:rPr lang="en-US" sz="2400" dirty="0" err="1" smtClean="0"/>
              <a:t>ortama</a:t>
            </a:r>
            <a:r>
              <a:rPr lang="en-US" sz="2400" dirty="0" smtClean="0"/>
              <a:t> </a:t>
            </a:r>
            <a:r>
              <a:rPr lang="en-US" sz="2400" dirty="0" err="1" smtClean="0"/>
              <a:t>geçerken</a:t>
            </a:r>
            <a:r>
              <a:rPr lang="en-US" sz="2400" dirty="0" smtClean="0"/>
              <a:t> </a:t>
            </a:r>
            <a:r>
              <a:rPr lang="en-US" sz="2400" dirty="0" err="1" smtClean="0"/>
              <a:t>yön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/</a:t>
            </a:r>
            <a:r>
              <a:rPr lang="en-US" sz="2400" dirty="0" err="1" smtClean="0"/>
              <a:t>veya</a:t>
            </a:r>
            <a:r>
              <a:rPr lang="en-US" sz="2400" dirty="0" smtClean="0"/>
              <a:t> </a:t>
            </a:r>
            <a:r>
              <a:rPr lang="en-US" sz="2400" dirty="0" err="1" smtClean="0"/>
              <a:t>ortalama</a:t>
            </a:r>
            <a:r>
              <a:rPr lang="en-US" sz="2400" dirty="0" smtClean="0"/>
              <a:t> </a:t>
            </a:r>
            <a:r>
              <a:rPr lang="en-US" sz="2400" dirty="0" err="1" smtClean="0"/>
              <a:t>süratini</a:t>
            </a:r>
            <a:r>
              <a:rPr lang="en-US" sz="2400" dirty="0" smtClean="0"/>
              <a:t> </a:t>
            </a:r>
            <a:r>
              <a:rPr lang="en-US" sz="2400" dirty="0" err="1" smtClean="0"/>
              <a:t>değiştirmesine</a:t>
            </a:r>
            <a:r>
              <a:rPr lang="en-US" sz="2400" dirty="0" smtClean="0"/>
              <a:t> </a:t>
            </a:r>
            <a:r>
              <a:rPr lang="en-US" sz="2400" b="1" dirty="0" smtClean="0"/>
              <a:t>KIRILMA</a:t>
            </a:r>
            <a:r>
              <a:rPr lang="en-US" sz="2400" dirty="0" smtClean="0"/>
              <a:t> </a:t>
            </a:r>
            <a:r>
              <a:rPr lang="en-US" sz="2400" dirty="0" err="1" smtClean="0"/>
              <a:t>denir</a:t>
            </a:r>
            <a:r>
              <a:rPr lang="en-US" sz="2400" dirty="0" smtClean="0"/>
              <a:t>.</a:t>
            </a:r>
            <a:endParaRPr lang="tr-T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290048" y="2600325"/>
            <a:ext cx="152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Araba </a:t>
            </a:r>
            <a:r>
              <a:rPr lang="en-US" dirty="0" err="1" smtClean="0"/>
              <a:t>resim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871" y="2131141"/>
            <a:ext cx="2776866" cy="232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886" y="4923824"/>
            <a:ext cx="2842174" cy="18763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18558" y="2600325"/>
            <a:ext cx="45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118558" y="3200400"/>
            <a:ext cx="336884" cy="238440"/>
          </a:xfrm>
          <a:prstGeom prst="rect">
            <a:avLst/>
          </a:prstGeom>
          <a:solidFill>
            <a:srgbClr val="AF0921"/>
          </a:solidFill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9697453" y="5197642"/>
            <a:ext cx="421105" cy="15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046369" y="5841311"/>
            <a:ext cx="421105" cy="15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5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Işığın Kırılması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379" y="1777947"/>
            <a:ext cx="4415343" cy="32356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18558" y="2600325"/>
            <a:ext cx="45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9697453" y="5197642"/>
            <a:ext cx="421105" cy="15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046369" y="5818451"/>
            <a:ext cx="421105" cy="15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31458" y="4899286"/>
                <a:ext cx="472931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: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Gelme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Açısı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’ : </a:t>
                </a:r>
                <a:r>
                  <a:rPr lang="en-US" dirty="0" err="1" smtClean="0"/>
                  <a:t>Yansıma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Açısı</a:t>
                </a:r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: </a:t>
                </a:r>
                <a:r>
                  <a:rPr lang="en-US" dirty="0" err="1" smtClean="0"/>
                  <a:t>Kırılma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Açısı</a:t>
                </a:r>
                <a:endParaRPr lang="tr-T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458" y="4899286"/>
                <a:ext cx="4729315" cy="1477328"/>
              </a:xfrm>
              <a:prstGeom prst="rect">
                <a:avLst/>
              </a:prstGeom>
              <a:blipFill>
                <a:blip r:embed="rId5"/>
                <a:stretch>
                  <a:fillRect t="-2479" b="-57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07469" y="2815768"/>
                <a:ext cx="35160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469" y="2815768"/>
                <a:ext cx="35160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21471" y="4483357"/>
                <a:ext cx="28412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sz="1400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71" y="4483357"/>
                <a:ext cx="284129" cy="307777"/>
              </a:xfrm>
              <a:prstGeom prst="rect">
                <a:avLst/>
              </a:prstGeom>
              <a:blipFill>
                <a:blip r:embed="rId7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60799" y="2762391"/>
                <a:ext cx="42178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99" y="2762391"/>
                <a:ext cx="42178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461803" y="4262306"/>
            <a:ext cx="145473" cy="168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1400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6114445" y="483168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/>
              <a:t>https://phet.colorado.edu/tr/simulation/legacy/bending-light</a:t>
            </a:r>
          </a:p>
        </p:txBody>
      </p:sp>
    </p:spTree>
    <p:extLst>
      <p:ext uri="{BB962C8B-B14F-4D97-AF65-F5344CB8AC3E}">
        <p14:creationId xmlns:p14="http://schemas.microsoft.com/office/powerpoint/2010/main" val="5265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4525</TotalTime>
  <Words>2029</Words>
  <Application>Microsoft Office PowerPoint</Application>
  <PresentationFormat>Widescreen</PresentationFormat>
  <Paragraphs>493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Aldhabi</vt:lpstr>
      <vt:lpstr>Arial</vt:lpstr>
      <vt:lpstr>Arial Narrow</vt:lpstr>
      <vt:lpstr>Calibri</vt:lpstr>
      <vt:lpstr>Cambria Math</vt:lpstr>
      <vt:lpstr>Century Gothic</vt:lpstr>
      <vt:lpstr>Wingdings</vt:lpstr>
      <vt:lpstr>Vapor Trail</vt:lpstr>
      <vt:lpstr>Worksheet</vt:lpstr>
      <vt:lpstr>Kırılma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224</cp:revision>
  <dcterms:created xsi:type="dcterms:W3CDTF">2016-04-01T12:40:28Z</dcterms:created>
  <dcterms:modified xsi:type="dcterms:W3CDTF">2018-04-21T11:38:17Z</dcterms:modified>
</cp:coreProperties>
</file>