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9" r:id="rId4"/>
  </p:sldMasterIdLst>
  <p:notesMasterIdLst>
    <p:notesMasterId r:id="rId51"/>
  </p:notesMasterIdLst>
  <p:sldIdLst>
    <p:sldId id="256" r:id="rId5"/>
    <p:sldId id="318" r:id="rId6"/>
    <p:sldId id="319" r:id="rId7"/>
    <p:sldId id="357" r:id="rId8"/>
    <p:sldId id="301" r:id="rId9"/>
    <p:sldId id="333" r:id="rId10"/>
    <p:sldId id="388" r:id="rId11"/>
    <p:sldId id="397" r:id="rId12"/>
    <p:sldId id="378" r:id="rId13"/>
    <p:sldId id="377" r:id="rId14"/>
    <p:sldId id="391" r:id="rId15"/>
    <p:sldId id="380" r:id="rId16"/>
    <p:sldId id="396" r:id="rId17"/>
    <p:sldId id="398" r:id="rId18"/>
    <p:sldId id="399" r:id="rId19"/>
    <p:sldId id="354" r:id="rId20"/>
    <p:sldId id="320" r:id="rId21"/>
    <p:sldId id="390" r:id="rId22"/>
    <p:sldId id="336" r:id="rId23"/>
    <p:sldId id="345" r:id="rId24"/>
    <p:sldId id="370" r:id="rId25"/>
    <p:sldId id="347" r:id="rId26"/>
    <p:sldId id="348" r:id="rId27"/>
    <p:sldId id="385" r:id="rId28"/>
    <p:sldId id="382" r:id="rId29"/>
    <p:sldId id="342" r:id="rId30"/>
    <p:sldId id="373" r:id="rId31"/>
    <p:sldId id="394" r:id="rId32"/>
    <p:sldId id="395" r:id="rId33"/>
    <p:sldId id="353" r:id="rId34"/>
    <p:sldId id="351" r:id="rId35"/>
    <p:sldId id="352" r:id="rId36"/>
    <p:sldId id="381" r:id="rId37"/>
    <p:sldId id="374" r:id="rId38"/>
    <p:sldId id="400" r:id="rId39"/>
    <p:sldId id="335" r:id="rId40"/>
    <p:sldId id="340" r:id="rId41"/>
    <p:sldId id="359" r:id="rId42"/>
    <p:sldId id="338" r:id="rId43"/>
    <p:sldId id="358" r:id="rId44"/>
    <p:sldId id="360" r:id="rId45"/>
    <p:sldId id="401" r:id="rId46"/>
    <p:sldId id="402" r:id="rId47"/>
    <p:sldId id="317" r:id="rId48"/>
    <p:sldId id="299" r:id="rId49"/>
    <p:sldId id="36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zm yldz" initials="gy" lastIdx="1" clrIdx="0">
    <p:extLst/>
  </p:cmAuthor>
  <p:cmAuthor id="2" name="Merve" initials="M" lastIdx="1" clrIdx="1">
    <p:extLst>
      <p:ext uri="{19B8F6BF-5375-455C-9EA6-DF929625EA0E}">
        <p15:presenceInfo xmlns:p15="http://schemas.microsoft.com/office/powerpoint/2012/main" userId="Merve" providerId="None"/>
      </p:ext>
    </p:extLst>
  </p:cmAuthor>
  <p:cmAuthor id="3" name="labuser" initials="l" lastIdx="1" clrIdx="2">
    <p:extLst>
      <p:ext uri="{19B8F6BF-5375-455C-9EA6-DF929625EA0E}">
        <p15:presenceInfo xmlns:p15="http://schemas.microsoft.com/office/powerpoint/2012/main" userId="lab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62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91" autoAdjust="0"/>
    <p:restoredTop sz="94343" autoAdjust="0"/>
  </p:normalViewPr>
  <p:slideViewPr>
    <p:cSldViewPr snapToGrid="0">
      <p:cViewPr varScale="1">
        <p:scale>
          <a:sx n="73" d="100"/>
          <a:sy n="73" d="100"/>
        </p:scale>
        <p:origin x="144"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166608\Documents\Downloads\Illuminance%20Experiment%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a:t>Illuminance</a:t>
            </a:r>
            <a:r>
              <a:rPr lang="tr-TR" baseline="0"/>
              <a:t> versus Distance </a:t>
            </a:r>
            <a:endParaRPr lang="tr-TR"/>
          </a:p>
        </c:rich>
      </c:tx>
      <c:layout/>
      <c:overlay val="0"/>
    </c:title>
    <c:autoTitleDeleted val="0"/>
    <c:plotArea>
      <c:layout/>
      <c:scatterChart>
        <c:scatterStyle val="smoothMarker"/>
        <c:varyColors val="0"/>
        <c:ser>
          <c:idx val="0"/>
          <c:order val="0"/>
          <c:trendline>
            <c:trendlineType val="power"/>
            <c:dispRSqr val="1"/>
            <c:dispEq val="1"/>
            <c:trendlineLbl>
              <c:layout>
                <c:manualLayout>
                  <c:x val="-0.15354959843502736"/>
                  <c:y val="-0.37213138077366498"/>
                </c:manualLayout>
              </c:layout>
              <c:numFmt formatCode="General" sourceLinked="0"/>
            </c:trendlineLbl>
          </c:trendline>
          <c:xVal>
            <c:numRef>
              <c:f>'[Illuminance Experiment data.xlsx]My measurement'!$B$2:$B$14</c:f>
              <c:numCache>
                <c:formatCode>General</c:formatCode>
                <c:ptCount val="13"/>
                <c:pt idx="0">
                  <c:v>25</c:v>
                </c:pt>
                <c:pt idx="1">
                  <c:v>30</c:v>
                </c:pt>
                <c:pt idx="2">
                  <c:v>35</c:v>
                </c:pt>
                <c:pt idx="3">
                  <c:v>40</c:v>
                </c:pt>
                <c:pt idx="4">
                  <c:v>45</c:v>
                </c:pt>
                <c:pt idx="5">
                  <c:v>50</c:v>
                </c:pt>
                <c:pt idx="6">
                  <c:v>55</c:v>
                </c:pt>
                <c:pt idx="7">
                  <c:v>60</c:v>
                </c:pt>
                <c:pt idx="8">
                  <c:v>65</c:v>
                </c:pt>
                <c:pt idx="9">
                  <c:v>70</c:v>
                </c:pt>
                <c:pt idx="10">
                  <c:v>75</c:v>
                </c:pt>
                <c:pt idx="11">
                  <c:v>80</c:v>
                </c:pt>
                <c:pt idx="12">
                  <c:v>85</c:v>
                </c:pt>
              </c:numCache>
            </c:numRef>
          </c:xVal>
          <c:yVal>
            <c:numRef>
              <c:f>'[Illuminance Experiment data.xlsx]My measurement'!$C$2:$C$14</c:f>
              <c:numCache>
                <c:formatCode>General</c:formatCode>
                <c:ptCount val="13"/>
                <c:pt idx="0">
                  <c:v>236</c:v>
                </c:pt>
                <c:pt idx="1">
                  <c:v>185</c:v>
                </c:pt>
                <c:pt idx="2">
                  <c:v>154</c:v>
                </c:pt>
                <c:pt idx="3">
                  <c:v>120</c:v>
                </c:pt>
                <c:pt idx="4">
                  <c:v>97</c:v>
                </c:pt>
                <c:pt idx="5">
                  <c:v>82</c:v>
                </c:pt>
                <c:pt idx="6">
                  <c:v>70</c:v>
                </c:pt>
                <c:pt idx="7">
                  <c:v>58</c:v>
                </c:pt>
                <c:pt idx="8">
                  <c:v>47</c:v>
                </c:pt>
                <c:pt idx="9">
                  <c:v>41</c:v>
                </c:pt>
                <c:pt idx="10">
                  <c:v>34</c:v>
                </c:pt>
                <c:pt idx="11">
                  <c:v>30</c:v>
                </c:pt>
                <c:pt idx="12">
                  <c:v>27</c:v>
                </c:pt>
              </c:numCache>
            </c:numRef>
          </c:yVal>
          <c:smooth val="1"/>
          <c:extLst>
            <c:ext xmlns:c16="http://schemas.microsoft.com/office/drawing/2014/chart" uri="{C3380CC4-5D6E-409C-BE32-E72D297353CC}">
              <c16:uniqueId val="{00000000-1D28-4B1B-8B79-8A543B9E3D79}"/>
            </c:ext>
          </c:extLst>
        </c:ser>
        <c:dLbls>
          <c:showLegendKey val="0"/>
          <c:showVal val="0"/>
          <c:showCatName val="0"/>
          <c:showSerName val="0"/>
          <c:showPercent val="0"/>
          <c:showBubbleSize val="0"/>
        </c:dLbls>
        <c:axId val="130234256"/>
        <c:axId val="130234816"/>
      </c:scatterChart>
      <c:valAx>
        <c:axId val="130234256"/>
        <c:scaling>
          <c:orientation val="minMax"/>
        </c:scaling>
        <c:delete val="0"/>
        <c:axPos val="b"/>
        <c:title>
          <c:tx>
            <c:rich>
              <a:bodyPr/>
              <a:lstStyle/>
              <a:p>
                <a:pPr>
                  <a:defRPr/>
                </a:pPr>
                <a:r>
                  <a:rPr lang="tr-TR"/>
                  <a:t>Distance(cm)</a:t>
                </a:r>
              </a:p>
            </c:rich>
          </c:tx>
          <c:layout/>
          <c:overlay val="0"/>
        </c:title>
        <c:numFmt formatCode="General" sourceLinked="1"/>
        <c:majorTickMark val="out"/>
        <c:minorTickMark val="none"/>
        <c:tickLblPos val="nextTo"/>
        <c:crossAx val="130234816"/>
        <c:crosses val="autoZero"/>
        <c:crossBetween val="midCat"/>
      </c:valAx>
      <c:valAx>
        <c:axId val="130234816"/>
        <c:scaling>
          <c:orientation val="minMax"/>
        </c:scaling>
        <c:delete val="0"/>
        <c:axPos val="l"/>
        <c:majorGridlines/>
        <c:title>
          <c:tx>
            <c:rich>
              <a:bodyPr rot="-5400000" vert="horz"/>
              <a:lstStyle/>
              <a:p>
                <a:pPr>
                  <a:defRPr/>
                </a:pPr>
                <a:r>
                  <a:rPr lang="tr-TR"/>
                  <a:t>Illuminace(lüx)</a:t>
                </a:r>
              </a:p>
            </c:rich>
          </c:tx>
          <c:layout/>
          <c:overlay val="0"/>
        </c:title>
        <c:numFmt formatCode="General" sourceLinked="1"/>
        <c:majorTickMark val="out"/>
        <c:minorTickMark val="none"/>
        <c:tickLblPos val="nextTo"/>
        <c:crossAx val="13023425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56B78-BDDE-474C-BCF7-6FCFB14D1107}" type="datetimeFigureOut">
              <a:rPr lang="en-US" smtClean="0"/>
              <a:pPr/>
              <a:t>4/2/2016</a:t>
            </a:fld>
            <a:endParaRPr lang="en-US"/>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B6AC4-A0F0-4B2B-802D-47CA08120D97}" type="slidenum">
              <a:rPr lang="en-US" smtClean="0"/>
              <a:pPr/>
              <a:t>‹#›</a:t>
            </a:fld>
            <a:endParaRPr lang="en-US"/>
          </a:p>
        </p:txBody>
      </p:sp>
    </p:spTree>
    <p:extLst>
      <p:ext uri="{BB962C8B-B14F-4D97-AF65-F5344CB8AC3E}">
        <p14:creationId xmlns:p14="http://schemas.microsoft.com/office/powerpoint/2010/main" val="10349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A3BB6AC4-A0F0-4B2B-802D-47CA08120D97}" type="slidenum">
              <a:rPr lang="en-US" smtClean="0"/>
              <a:pPr/>
              <a:t>1</a:t>
            </a:fld>
            <a:endParaRPr lang="en-US"/>
          </a:p>
        </p:txBody>
      </p:sp>
    </p:spTree>
    <p:extLst>
      <p:ext uri="{BB962C8B-B14F-4D97-AF65-F5344CB8AC3E}">
        <p14:creationId xmlns:p14="http://schemas.microsoft.com/office/powerpoint/2010/main" val="1241927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B6AC4-A0F0-4B2B-802D-47CA08120D97}" type="slidenum">
              <a:rPr lang="en-US" smtClean="0"/>
              <a:pPr/>
              <a:t>5</a:t>
            </a:fld>
            <a:endParaRPr lang="en-US"/>
          </a:p>
        </p:txBody>
      </p:sp>
    </p:spTree>
    <p:extLst>
      <p:ext uri="{BB962C8B-B14F-4D97-AF65-F5344CB8AC3E}">
        <p14:creationId xmlns:p14="http://schemas.microsoft.com/office/powerpoint/2010/main" val="2436309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Evet arkadaşlar</a:t>
            </a:r>
            <a:r>
              <a:rPr lang="tr-TR" baseline="0" dirty="0" smtClean="0"/>
              <a:t> dalgaları </a:t>
            </a:r>
            <a:r>
              <a:rPr lang="tr-TR" baseline="0" dirty="0" err="1" smtClean="0"/>
              <a:t>gectıgımız</a:t>
            </a:r>
            <a:r>
              <a:rPr lang="tr-TR" baseline="0" dirty="0" smtClean="0"/>
              <a:t> haftalarda işlediniz </a:t>
            </a:r>
            <a:br>
              <a:rPr lang="tr-TR" baseline="0" dirty="0" smtClean="0"/>
            </a:br>
            <a:r>
              <a:rPr lang="tr-TR" baseline="0" dirty="0" smtClean="0"/>
              <a:t>mekanik dalga neydi? Peki elektromanyetik dalga </a:t>
            </a:r>
            <a:r>
              <a:rPr lang="tr-TR" baseline="0" dirty="0" err="1" smtClean="0"/>
              <a:t>neydı</a:t>
            </a:r>
            <a:r>
              <a:rPr lang="tr-TR" baseline="0" dirty="0" smtClean="0"/>
              <a:t>?</a:t>
            </a:r>
          </a:p>
          <a:p>
            <a:r>
              <a:rPr lang="tr-TR" baseline="0" dirty="0" smtClean="0"/>
              <a:t>Evet </a:t>
            </a:r>
            <a:r>
              <a:rPr lang="tr-TR" baseline="0" dirty="0" err="1" smtClean="0"/>
              <a:t>cok</a:t>
            </a:r>
            <a:r>
              <a:rPr lang="tr-TR" baseline="0" dirty="0" smtClean="0"/>
              <a:t> güzel elektromanyetik dalgaları 12.sınıfta </a:t>
            </a:r>
            <a:r>
              <a:rPr lang="tr-TR" baseline="0" dirty="0" err="1" smtClean="0"/>
              <a:t>goreceksınız</a:t>
            </a:r>
            <a:r>
              <a:rPr lang="tr-TR" baseline="0" dirty="0" smtClean="0"/>
              <a:t> ama </a:t>
            </a:r>
            <a:r>
              <a:rPr lang="tr-TR" baseline="0" dirty="0" err="1" smtClean="0"/>
              <a:t>bır</a:t>
            </a:r>
            <a:r>
              <a:rPr lang="tr-TR" baseline="0" dirty="0" smtClean="0"/>
              <a:t> kaba taslak </a:t>
            </a:r>
            <a:r>
              <a:rPr lang="tr-TR" baseline="0" dirty="0" err="1" smtClean="0"/>
              <a:t>uzerınden</a:t>
            </a:r>
            <a:r>
              <a:rPr lang="tr-TR" baseline="0" dirty="0" smtClean="0"/>
              <a:t> </a:t>
            </a:r>
            <a:r>
              <a:rPr lang="tr-TR" baseline="0" dirty="0" err="1" smtClean="0"/>
              <a:t>gecelım</a:t>
            </a:r>
            <a:r>
              <a:rPr lang="tr-TR" baseline="0" dirty="0" smtClean="0"/>
              <a:t> bakalım</a:t>
            </a:r>
            <a:endParaRPr lang="tr-TR" dirty="0"/>
          </a:p>
        </p:txBody>
      </p:sp>
      <p:sp>
        <p:nvSpPr>
          <p:cNvPr id="4" name="Slayt Numarası Yer Tutucusu 3"/>
          <p:cNvSpPr>
            <a:spLocks noGrp="1"/>
          </p:cNvSpPr>
          <p:nvPr>
            <p:ph type="sldNum" sz="quarter" idx="10"/>
          </p:nvPr>
        </p:nvSpPr>
        <p:spPr/>
        <p:txBody>
          <a:bodyPr/>
          <a:lstStyle/>
          <a:p>
            <a:fld id="{A3BB6AC4-A0F0-4B2B-802D-47CA08120D97}" type="slidenum">
              <a:rPr lang="en-US" smtClean="0"/>
              <a:pPr/>
              <a:t>6</a:t>
            </a:fld>
            <a:endParaRPr lang="en-US"/>
          </a:p>
        </p:txBody>
      </p:sp>
    </p:spTree>
    <p:extLst>
      <p:ext uri="{BB962C8B-B14F-4D97-AF65-F5344CB8AC3E}">
        <p14:creationId xmlns:p14="http://schemas.microsoft.com/office/powerpoint/2010/main" val="3954294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3BB6AC4-A0F0-4B2B-802D-47CA08120D97}" type="slidenum">
              <a:rPr lang="en-US" smtClean="0"/>
              <a:pPr/>
              <a:t>10</a:t>
            </a:fld>
            <a:endParaRPr lang="en-US"/>
          </a:p>
        </p:txBody>
      </p:sp>
    </p:spTree>
    <p:extLst>
      <p:ext uri="{BB962C8B-B14F-4D97-AF65-F5344CB8AC3E}">
        <p14:creationId xmlns:p14="http://schemas.microsoft.com/office/powerpoint/2010/main" val="4059260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B6AC4-A0F0-4B2B-802D-47CA08120D97}" type="slidenum">
              <a:rPr lang="en-US" smtClean="0"/>
              <a:pPr/>
              <a:t>19</a:t>
            </a:fld>
            <a:endParaRPr lang="en-US"/>
          </a:p>
        </p:txBody>
      </p:sp>
    </p:spTree>
    <p:extLst>
      <p:ext uri="{BB962C8B-B14F-4D97-AF65-F5344CB8AC3E}">
        <p14:creationId xmlns:p14="http://schemas.microsoft.com/office/powerpoint/2010/main" val="120627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BB6AC4-A0F0-4B2B-802D-47CA08120D97}" type="slidenum">
              <a:rPr lang="en-US" smtClean="0"/>
              <a:pPr/>
              <a:t>20</a:t>
            </a:fld>
            <a:endParaRPr lang="en-US"/>
          </a:p>
        </p:txBody>
      </p:sp>
    </p:spTree>
    <p:extLst>
      <p:ext uri="{BB962C8B-B14F-4D97-AF65-F5344CB8AC3E}">
        <p14:creationId xmlns:p14="http://schemas.microsoft.com/office/powerpoint/2010/main" val="1587909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lvl="1"/>
            <a:r>
              <a:rPr lang="en-US" dirty="0" smtClean="0"/>
              <a:t>A common </a:t>
            </a:r>
            <a:r>
              <a:rPr lang="en-US" b="1" dirty="0" smtClean="0"/>
              <a:t>40 watt</a:t>
            </a:r>
            <a:r>
              <a:rPr lang="en-US" dirty="0" smtClean="0"/>
              <a:t> lamp gives about </a:t>
            </a:r>
            <a:r>
              <a:rPr lang="en-US" b="1" dirty="0" smtClean="0"/>
              <a:t>35 cd.</a:t>
            </a:r>
            <a:r>
              <a:rPr lang="en-US" dirty="0" smtClean="0"/>
              <a:t> </a:t>
            </a:r>
          </a:p>
          <a:p>
            <a:pPr lvl="1"/>
            <a:r>
              <a:rPr lang="en-US" dirty="0" smtClean="0"/>
              <a:t>A </a:t>
            </a:r>
            <a:r>
              <a:rPr lang="en-US" b="1" dirty="0" smtClean="0"/>
              <a:t>100 watt</a:t>
            </a:r>
            <a:r>
              <a:rPr lang="en-US" dirty="0" smtClean="0"/>
              <a:t> lamp gives visible light intensity of about </a:t>
            </a:r>
            <a:r>
              <a:rPr lang="en-US" b="1" dirty="0" smtClean="0"/>
              <a:t>130cd</a:t>
            </a:r>
            <a:r>
              <a:rPr lang="en-US" dirty="0" smtClean="0"/>
              <a:t>. </a:t>
            </a:r>
          </a:p>
          <a:p>
            <a:pPr lvl="1"/>
            <a:r>
              <a:rPr lang="en-US" dirty="0" smtClean="0"/>
              <a:t>A </a:t>
            </a:r>
            <a:r>
              <a:rPr lang="en-US" b="1" dirty="0" smtClean="0"/>
              <a:t>40 watt</a:t>
            </a:r>
            <a:r>
              <a:rPr lang="en-US" dirty="0" smtClean="0"/>
              <a:t> fluorescent lamp gives about </a:t>
            </a:r>
            <a:r>
              <a:rPr lang="en-US" b="1" dirty="0" smtClean="0"/>
              <a:t>200 cd</a:t>
            </a:r>
            <a:r>
              <a:rPr lang="en-US" dirty="0" smtClean="0"/>
              <a:t> of visible light intensity.</a:t>
            </a:r>
          </a:p>
          <a:p>
            <a:endParaRPr lang="en-US" dirty="0"/>
          </a:p>
        </p:txBody>
      </p:sp>
      <p:sp>
        <p:nvSpPr>
          <p:cNvPr id="4" name="Slayt Numarası Yer Tutucusu 3"/>
          <p:cNvSpPr>
            <a:spLocks noGrp="1"/>
          </p:cNvSpPr>
          <p:nvPr>
            <p:ph type="sldNum" sz="quarter" idx="10"/>
          </p:nvPr>
        </p:nvSpPr>
        <p:spPr/>
        <p:txBody>
          <a:bodyPr/>
          <a:lstStyle/>
          <a:p>
            <a:fld id="{A3BB6AC4-A0F0-4B2B-802D-47CA08120D97}" type="slidenum">
              <a:rPr lang="en-US" smtClean="0"/>
              <a:pPr/>
              <a:t>21</a:t>
            </a:fld>
            <a:endParaRPr lang="en-US"/>
          </a:p>
        </p:txBody>
      </p:sp>
    </p:spTree>
    <p:extLst>
      <p:ext uri="{BB962C8B-B14F-4D97-AF65-F5344CB8AC3E}">
        <p14:creationId xmlns:p14="http://schemas.microsoft.com/office/powerpoint/2010/main" val="4264229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Ilk </a:t>
            </a:r>
            <a:r>
              <a:rPr lang="en-US" dirty="0" err="1" smtClean="0"/>
              <a:t>dsoıru</a:t>
            </a:r>
            <a:r>
              <a:rPr lang="en-US" dirty="0" smtClean="0"/>
              <a:t> </a:t>
            </a:r>
            <a:r>
              <a:rPr lang="en-US" dirty="0" err="1" smtClean="0"/>
              <a:t>olsun</a:t>
            </a:r>
            <a:endParaRPr lang="en-US" dirty="0"/>
          </a:p>
        </p:txBody>
      </p:sp>
      <p:sp>
        <p:nvSpPr>
          <p:cNvPr id="4" name="Slide Number Placeholder 3"/>
          <p:cNvSpPr>
            <a:spLocks noGrp="1"/>
          </p:cNvSpPr>
          <p:nvPr>
            <p:ph type="sldNum" sz="quarter" idx="10"/>
          </p:nvPr>
        </p:nvSpPr>
        <p:spPr/>
        <p:txBody>
          <a:bodyPr/>
          <a:lstStyle/>
          <a:p>
            <a:fld id="{A3BB6AC4-A0F0-4B2B-802D-47CA08120D97}" type="slidenum">
              <a:rPr lang="en-US" smtClean="0"/>
              <a:pPr/>
              <a:t>37</a:t>
            </a:fld>
            <a:endParaRPr lang="en-US"/>
          </a:p>
        </p:txBody>
      </p:sp>
    </p:spTree>
    <p:extLst>
      <p:ext uri="{BB962C8B-B14F-4D97-AF65-F5344CB8AC3E}">
        <p14:creationId xmlns:p14="http://schemas.microsoft.com/office/powerpoint/2010/main" val="1056201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a:p>
        </p:txBody>
      </p:sp>
      <p:sp>
        <p:nvSpPr>
          <p:cNvPr id="4" name="Slayt Numarası Yer Tutucusu 3"/>
          <p:cNvSpPr>
            <a:spLocks noGrp="1"/>
          </p:cNvSpPr>
          <p:nvPr>
            <p:ph type="sldNum" sz="quarter" idx="10"/>
          </p:nvPr>
        </p:nvSpPr>
        <p:spPr/>
        <p:txBody>
          <a:bodyPr/>
          <a:lstStyle/>
          <a:p>
            <a:fld id="{A3BB6AC4-A0F0-4B2B-802D-47CA08120D97}" type="slidenum">
              <a:rPr lang="en-US" smtClean="0"/>
              <a:pPr/>
              <a:t>46</a:t>
            </a:fld>
            <a:endParaRPr lang="en-US"/>
          </a:p>
        </p:txBody>
      </p:sp>
    </p:spTree>
    <p:extLst>
      <p:ext uri="{BB962C8B-B14F-4D97-AF65-F5344CB8AC3E}">
        <p14:creationId xmlns:p14="http://schemas.microsoft.com/office/powerpoint/2010/main" val="22988879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tr-TR" smtClean="0"/>
              <a:t>Asıl başlık stili için tıklatın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353680670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3CE058A0-D644-4EA7-BD58-B0C801E22CC6}" type="datetime1">
              <a:rPr lang="en-US" smtClean="0"/>
              <a:pPr/>
              <a:t>4/2/2016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151198102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tr-TR" smtClean="0"/>
              <a:t>Asıl başlık stili için tıklatın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35943116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tr-TR" smtClean="0"/>
              <a:t>Asıl başlık stili için tıklatın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340785248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3309879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E058A0-D644-4EA7-BD58-B0C801E22CC6}" type="datetime1">
              <a:rPr lang="en-US" smtClean="0"/>
              <a:pPr/>
              <a:t>4/2/2016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345449685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E058A0-D644-4EA7-BD58-B0C801E22CC6}" type="datetime1">
              <a:rPr lang="en-US" smtClean="0"/>
              <a:pPr/>
              <a:t>4/2/2016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273104773"/>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4474830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43154571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3CE058A0-D644-4EA7-BD58-B0C801E22CC6}" type="datetime1">
              <a:rPr lang="en-US" smtClean="0"/>
              <a:pPr/>
              <a:t>4/2/2016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90432473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70628918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3CE058A0-D644-4EA7-BD58-B0C801E22CC6}" type="datetime1">
              <a:rPr lang="en-US" smtClean="0"/>
              <a:pPr/>
              <a:t>4/2/2016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38876901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3CE058A0-D644-4EA7-BD58-B0C801E22CC6}" type="datetime1">
              <a:rPr lang="en-US" smtClean="0"/>
              <a:pPr/>
              <a:t>4/2/2016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1683095587"/>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3CE058A0-D644-4EA7-BD58-B0C801E22CC6}" type="datetime1">
              <a:rPr lang="en-US" smtClean="0"/>
              <a:pPr/>
              <a:t>4/2/2016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192232451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3CE058A0-D644-4EA7-BD58-B0C801E22CC6}" type="datetime1">
              <a:rPr lang="en-US" smtClean="0"/>
              <a:pPr/>
              <a:t>4/2/2016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652648576"/>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058A0-D644-4EA7-BD58-B0C801E22CC6}" type="datetime1">
              <a:rPr lang="en-US" smtClean="0"/>
              <a:pPr/>
              <a:t>4/2/2016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55506419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3CE058A0-D644-4EA7-BD58-B0C801E22CC6}" type="datetime1">
              <a:rPr lang="en-US" smtClean="0"/>
              <a:pPr/>
              <a:t>4/2/2016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229911678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tr-TR" smtClean="0"/>
              <a:t>Resim eklemek için simgeyi tıklatın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3CE058A0-D644-4EA7-BD58-B0C801E22CC6}" type="datetime1">
              <a:rPr lang="en-US" smtClean="0"/>
              <a:pPr/>
              <a:t>4/2/2016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410640583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3CE058A0-D644-4EA7-BD58-B0C801E22CC6}" type="datetime1">
              <a:rPr lang="en-US" smtClean="0"/>
              <a:pPr/>
              <a:t>4/2/2016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33A77FA5-53E3-48B0-B616-41C00B8FB419}" type="slidenum">
              <a:rPr lang="en-US" smtClean="0"/>
              <a:pPr/>
              <a:t>‹#›</a:t>
            </a:fld>
            <a:endParaRPr lang="en-US" dirty="0"/>
          </a:p>
        </p:txBody>
      </p:sp>
    </p:spTree>
    <p:extLst>
      <p:ext uri="{BB962C8B-B14F-4D97-AF65-F5344CB8AC3E}">
        <p14:creationId xmlns:p14="http://schemas.microsoft.com/office/powerpoint/2010/main" val="138592364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http://www.gluehwuermchen.de/PICS/rl_pics/glowworm_rl.jpg" TargetMode="External"/><Relationship Id="rId2" Type="http://schemas.openxmlformats.org/officeDocument/2006/relationships/image" Target="../media/image14.jpeg"/><Relationship Id="rId1" Type="http://schemas.openxmlformats.org/officeDocument/2006/relationships/slideLayout" Target="../slideLayouts/slideLayout5.xml"/><Relationship Id="rId5" Type="http://schemas.openxmlformats.org/officeDocument/2006/relationships/image" Target="http://tbn0.google.com/images?q=tbn:O4-bLHN1yJQYQM:http://gregrob.ca/TLR/lamp.jpg"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54954" y="2099733"/>
            <a:ext cx="9495727" cy="2677648"/>
          </a:xfrm>
        </p:spPr>
        <p:txBody>
          <a:bodyPr>
            <a:noAutofit/>
          </a:bodyPr>
          <a:lstStyle/>
          <a:p>
            <a:r>
              <a:rPr lang="en-US" sz="4400" dirty="0" smtClean="0"/>
              <a:t>10.4.1</a:t>
            </a:r>
            <a:r>
              <a:rPr lang="en-US" sz="4400" dirty="0"/>
              <a:t>. </a:t>
            </a:r>
            <a:r>
              <a:rPr lang="en-US" sz="4400" dirty="0" err="1"/>
              <a:t>Aydınlanma</a:t>
            </a:r>
            <a:r>
              <a:rPr lang="en-US" sz="1400" b="1" i="1" dirty="0"/>
              <a:t/>
            </a:r>
            <a:br>
              <a:rPr lang="en-US" sz="1400" b="1" i="1" dirty="0"/>
            </a:br>
            <a:r>
              <a:rPr lang="en-US" sz="1400" dirty="0"/>
              <a:t>10.4.1.1. </a:t>
            </a:r>
            <a:r>
              <a:rPr lang="en-US" sz="1400" dirty="0" err="1"/>
              <a:t>Işığın</a:t>
            </a:r>
            <a:r>
              <a:rPr lang="en-US" sz="1400" dirty="0"/>
              <a:t> </a:t>
            </a:r>
            <a:r>
              <a:rPr lang="en-US" sz="1400" dirty="0" err="1"/>
              <a:t>doğası</a:t>
            </a:r>
            <a:r>
              <a:rPr lang="en-US" sz="1400" dirty="0"/>
              <a:t> </a:t>
            </a:r>
            <a:r>
              <a:rPr lang="en-US" sz="1400" dirty="0" err="1"/>
              <a:t>ile</a:t>
            </a:r>
            <a:r>
              <a:rPr lang="en-US" sz="1400" dirty="0"/>
              <a:t> </a:t>
            </a:r>
            <a:r>
              <a:rPr lang="en-US" sz="1400" dirty="0" err="1"/>
              <a:t>ilgili</a:t>
            </a:r>
            <a:r>
              <a:rPr lang="en-US" sz="1400" dirty="0"/>
              <a:t> </a:t>
            </a:r>
            <a:r>
              <a:rPr lang="en-US" sz="1400" dirty="0" err="1"/>
              <a:t>bilgilerin</a:t>
            </a:r>
            <a:r>
              <a:rPr lang="en-US" sz="1400" dirty="0"/>
              <a:t> </a:t>
            </a:r>
            <a:r>
              <a:rPr lang="en-US" sz="1400" dirty="0" err="1"/>
              <a:t>tarihsel</a:t>
            </a:r>
            <a:r>
              <a:rPr lang="en-US" sz="1400" dirty="0"/>
              <a:t> </a:t>
            </a:r>
            <a:r>
              <a:rPr lang="en-US" sz="1400" dirty="0" err="1"/>
              <a:t>süreç</a:t>
            </a:r>
            <a:r>
              <a:rPr lang="en-US" sz="1400" dirty="0"/>
              <a:t> </a:t>
            </a:r>
            <a:r>
              <a:rPr lang="en-US" sz="1400" dirty="0" err="1"/>
              <a:t>içindeki</a:t>
            </a:r>
            <a:r>
              <a:rPr lang="en-US" sz="1400" dirty="0"/>
              <a:t> </a:t>
            </a:r>
            <a:r>
              <a:rPr lang="en-US" sz="1400" dirty="0" err="1"/>
              <a:t>değişimini</a:t>
            </a:r>
            <a:r>
              <a:rPr lang="en-US" sz="1400" dirty="0"/>
              <a:t> </a:t>
            </a:r>
            <a:r>
              <a:rPr lang="en-US" sz="1400" dirty="0" err="1"/>
              <a:t>farkeder</a:t>
            </a:r>
            <a:r>
              <a:rPr lang="en-US" sz="1400" dirty="0"/>
              <a:t>.</a:t>
            </a:r>
            <a:br>
              <a:rPr lang="en-US" sz="1400" dirty="0"/>
            </a:br>
            <a:r>
              <a:rPr lang="en-US" sz="1400" dirty="0"/>
              <a:t>a. </a:t>
            </a:r>
            <a:r>
              <a:rPr lang="en-US" sz="1400" dirty="0" err="1"/>
              <a:t>Dalga</a:t>
            </a:r>
            <a:r>
              <a:rPr lang="en-US" sz="1400" dirty="0"/>
              <a:t> </a:t>
            </a:r>
            <a:r>
              <a:rPr lang="en-US" sz="1400" dirty="0" err="1"/>
              <a:t>ve</a:t>
            </a:r>
            <a:r>
              <a:rPr lang="en-US" sz="1400" dirty="0"/>
              <a:t> </a:t>
            </a:r>
            <a:r>
              <a:rPr lang="en-US" sz="1400" dirty="0" err="1"/>
              <a:t>tanecik</a:t>
            </a:r>
            <a:r>
              <a:rPr lang="en-US" sz="1400" dirty="0"/>
              <a:t> </a:t>
            </a:r>
            <a:r>
              <a:rPr lang="en-US" sz="1400" dirty="0" err="1"/>
              <a:t>teorisinden</a:t>
            </a:r>
            <a:r>
              <a:rPr lang="en-US" sz="1400" dirty="0"/>
              <a:t> </a:t>
            </a:r>
            <a:r>
              <a:rPr lang="en-US" sz="1400" dirty="0" err="1"/>
              <a:t>bahsedilir</a:t>
            </a:r>
            <a:r>
              <a:rPr lang="en-US" sz="1400" dirty="0"/>
              <a:t>, </a:t>
            </a:r>
            <a:r>
              <a:rPr lang="en-US" sz="1400" dirty="0" err="1"/>
              <a:t>ayrıntılara</a:t>
            </a:r>
            <a:r>
              <a:rPr lang="en-US" sz="1400" dirty="0"/>
              <a:t> </a:t>
            </a:r>
            <a:r>
              <a:rPr lang="en-US" sz="1400" dirty="0" err="1"/>
              <a:t>girilmez</a:t>
            </a:r>
            <a:r>
              <a:rPr lang="en-US" sz="1400" dirty="0"/>
              <a:t>.</a:t>
            </a:r>
            <a:br>
              <a:rPr lang="en-US" sz="1400" dirty="0"/>
            </a:br>
            <a:r>
              <a:rPr lang="en-US" sz="1400" dirty="0"/>
              <a:t>b. </a:t>
            </a:r>
            <a:r>
              <a:rPr lang="en-US" sz="1400" dirty="0" err="1"/>
              <a:t>Işığın</a:t>
            </a:r>
            <a:r>
              <a:rPr lang="en-US" sz="1400" dirty="0"/>
              <a:t> </a:t>
            </a:r>
            <a:r>
              <a:rPr lang="en-US" sz="1400" dirty="0" err="1"/>
              <a:t>dalga</a:t>
            </a:r>
            <a:r>
              <a:rPr lang="en-US" sz="1400" dirty="0"/>
              <a:t> </a:t>
            </a:r>
            <a:r>
              <a:rPr lang="en-US" sz="1400" dirty="0" err="1"/>
              <a:t>özelliği</a:t>
            </a:r>
            <a:r>
              <a:rPr lang="en-US" sz="1400" dirty="0"/>
              <a:t> </a:t>
            </a:r>
            <a:r>
              <a:rPr lang="en-US" sz="1400" dirty="0" err="1"/>
              <a:t>ile</a:t>
            </a:r>
            <a:r>
              <a:rPr lang="en-US" sz="1400" dirty="0"/>
              <a:t> </a:t>
            </a:r>
            <a:r>
              <a:rPr lang="en-US" sz="1400" dirty="0" err="1"/>
              <a:t>su</a:t>
            </a:r>
            <a:r>
              <a:rPr lang="en-US" sz="1400" dirty="0"/>
              <a:t> </a:t>
            </a:r>
            <a:r>
              <a:rPr lang="en-US" sz="1400" dirty="0" err="1"/>
              <a:t>dalgalarının</a:t>
            </a:r>
            <a:r>
              <a:rPr lang="en-US" sz="1400" dirty="0"/>
              <a:t> </a:t>
            </a:r>
            <a:r>
              <a:rPr lang="en-US" sz="1400" dirty="0" err="1"/>
              <a:t>benzerlikleri</a:t>
            </a:r>
            <a:r>
              <a:rPr lang="en-US" sz="1400" dirty="0"/>
              <a:t> </a:t>
            </a:r>
            <a:r>
              <a:rPr lang="en-US" sz="1400" dirty="0" err="1"/>
              <a:t>vurgulanır</a:t>
            </a:r>
            <a:r>
              <a:rPr lang="en-US" sz="1400" dirty="0"/>
              <a:t>.</a:t>
            </a:r>
            <a:br>
              <a:rPr lang="en-US" sz="1400" dirty="0"/>
            </a:br>
            <a:r>
              <a:rPr lang="en-US" sz="1400" dirty="0"/>
              <a:t>10.4.1.2. </a:t>
            </a:r>
            <a:r>
              <a:rPr lang="en-US" sz="1400" dirty="0" err="1"/>
              <a:t>Işık</a:t>
            </a:r>
            <a:r>
              <a:rPr lang="en-US" sz="1400" dirty="0"/>
              <a:t> </a:t>
            </a:r>
            <a:r>
              <a:rPr lang="en-US" sz="1400" dirty="0" err="1"/>
              <a:t>şiddeti</a:t>
            </a:r>
            <a:r>
              <a:rPr lang="en-US" sz="1400" dirty="0"/>
              <a:t>, </a:t>
            </a:r>
            <a:r>
              <a:rPr lang="en-US" sz="1400" dirty="0" err="1"/>
              <a:t>ışık</a:t>
            </a:r>
            <a:r>
              <a:rPr lang="en-US" sz="1400" dirty="0"/>
              <a:t> </a:t>
            </a:r>
            <a:r>
              <a:rPr lang="en-US" sz="1400" dirty="0" err="1"/>
              <a:t>akısı</a:t>
            </a:r>
            <a:r>
              <a:rPr lang="en-US" sz="1400" dirty="0"/>
              <a:t> </a:t>
            </a:r>
            <a:r>
              <a:rPr lang="en-US" sz="1400" dirty="0" err="1"/>
              <a:t>ve</a:t>
            </a:r>
            <a:r>
              <a:rPr lang="en-US" sz="1400" dirty="0"/>
              <a:t> </a:t>
            </a:r>
            <a:r>
              <a:rPr lang="en-US" sz="1400" dirty="0" err="1"/>
              <a:t>aydınlanma</a:t>
            </a:r>
            <a:r>
              <a:rPr lang="en-US" sz="1400" dirty="0"/>
              <a:t> </a:t>
            </a:r>
            <a:r>
              <a:rPr lang="en-US" sz="1400" dirty="0" err="1"/>
              <a:t>şiddeti</a:t>
            </a:r>
            <a:r>
              <a:rPr lang="en-US" sz="1400" dirty="0"/>
              <a:t> </a:t>
            </a:r>
            <a:r>
              <a:rPr lang="en-US" sz="1400" dirty="0" err="1"/>
              <a:t>kavramlarını</a:t>
            </a:r>
            <a:r>
              <a:rPr lang="en-US" sz="1400" dirty="0"/>
              <a:t> </a:t>
            </a:r>
            <a:r>
              <a:rPr lang="en-US" sz="1400" dirty="0" err="1"/>
              <a:t>açıklayarak</a:t>
            </a:r>
            <a:r>
              <a:rPr lang="en-US" sz="1400" dirty="0"/>
              <a:t> </a:t>
            </a:r>
            <a:r>
              <a:rPr lang="en-US" sz="1400" dirty="0" err="1"/>
              <a:t>birbirleri</a:t>
            </a:r>
            <a:r>
              <a:rPr lang="en-US" sz="1400" dirty="0"/>
              <a:t> </a:t>
            </a:r>
            <a:r>
              <a:rPr lang="en-US" sz="1400" dirty="0" err="1" smtClean="0"/>
              <a:t>ile</a:t>
            </a:r>
            <a:r>
              <a:rPr lang="tr-TR" sz="1400" dirty="0" smtClean="0"/>
              <a:t> </a:t>
            </a:r>
            <a:r>
              <a:rPr lang="en-US" sz="1400" dirty="0" err="1" smtClean="0"/>
              <a:t>ilişkilendirir</a:t>
            </a:r>
            <a:r>
              <a:rPr lang="en-US" sz="1400" dirty="0"/>
              <a:t>.</a:t>
            </a:r>
            <a:br>
              <a:rPr lang="en-US" sz="1400" dirty="0"/>
            </a:br>
            <a:r>
              <a:rPr lang="en-US" sz="1400" dirty="0"/>
              <a:t>a. </a:t>
            </a:r>
            <a:r>
              <a:rPr lang="en-US" sz="1400" dirty="0" err="1"/>
              <a:t>Deney</a:t>
            </a:r>
            <a:r>
              <a:rPr lang="en-US" sz="1400" dirty="0"/>
              <a:t> </a:t>
            </a:r>
            <a:r>
              <a:rPr lang="en-US" sz="1400" dirty="0" err="1"/>
              <a:t>yaparak</a:t>
            </a:r>
            <a:r>
              <a:rPr lang="en-US" sz="1400" dirty="0"/>
              <a:t> </a:t>
            </a:r>
            <a:r>
              <a:rPr lang="en-US" sz="1400" dirty="0" err="1"/>
              <a:t>aydınlanma</a:t>
            </a:r>
            <a:r>
              <a:rPr lang="en-US" sz="1400" dirty="0"/>
              <a:t> </a:t>
            </a:r>
            <a:r>
              <a:rPr lang="en-US" sz="1400" dirty="0" err="1"/>
              <a:t>şiddeti</a:t>
            </a:r>
            <a:r>
              <a:rPr lang="en-US" sz="1400" dirty="0"/>
              <a:t> </a:t>
            </a:r>
            <a:r>
              <a:rPr lang="en-US" sz="1400" dirty="0" err="1"/>
              <a:t>ile</a:t>
            </a:r>
            <a:r>
              <a:rPr lang="en-US" sz="1400" dirty="0"/>
              <a:t> </a:t>
            </a:r>
            <a:r>
              <a:rPr lang="en-US" sz="1400" dirty="0" err="1"/>
              <a:t>ışık</a:t>
            </a:r>
            <a:r>
              <a:rPr lang="en-US" sz="1400" dirty="0"/>
              <a:t> </a:t>
            </a:r>
            <a:r>
              <a:rPr lang="en-US" sz="1400" dirty="0" err="1"/>
              <a:t>şiddeti</a:t>
            </a:r>
            <a:r>
              <a:rPr lang="en-US" sz="1400" dirty="0"/>
              <a:t>, </a:t>
            </a:r>
            <a:r>
              <a:rPr lang="en-US" sz="1400" dirty="0" err="1"/>
              <a:t>uzaklık</a:t>
            </a:r>
            <a:r>
              <a:rPr lang="en-US" sz="1400" dirty="0"/>
              <a:t> </a:t>
            </a:r>
            <a:r>
              <a:rPr lang="en-US" sz="1400" dirty="0" err="1"/>
              <a:t>ve</a:t>
            </a:r>
            <a:r>
              <a:rPr lang="en-US" sz="1400" dirty="0"/>
              <a:t> </a:t>
            </a:r>
            <a:r>
              <a:rPr lang="en-US" sz="1400" dirty="0" err="1"/>
              <a:t>açı</a:t>
            </a:r>
            <a:r>
              <a:rPr lang="en-US" sz="1400" dirty="0"/>
              <a:t> </a:t>
            </a:r>
            <a:r>
              <a:rPr lang="en-US" sz="1400" dirty="0" err="1"/>
              <a:t>arasında</a:t>
            </a:r>
            <a:r>
              <a:rPr lang="en-US" sz="1400" dirty="0"/>
              <a:t> </a:t>
            </a:r>
            <a:r>
              <a:rPr lang="en-US" sz="1400" dirty="0" err="1" smtClean="0"/>
              <a:t>ilişki</a:t>
            </a:r>
            <a:r>
              <a:rPr lang="tr-TR" sz="1400" dirty="0" smtClean="0"/>
              <a:t> </a:t>
            </a:r>
            <a:r>
              <a:rPr lang="en-US" sz="1400" dirty="0" err="1" smtClean="0"/>
              <a:t>kurulur</a:t>
            </a:r>
            <a:r>
              <a:rPr lang="en-US" sz="1400" dirty="0"/>
              <a:t>.</a:t>
            </a:r>
            <a:br>
              <a:rPr lang="en-US" sz="1400" dirty="0"/>
            </a:br>
            <a:r>
              <a:rPr lang="en-US" sz="1400" dirty="0"/>
              <a:t>b. </a:t>
            </a:r>
            <a:r>
              <a:rPr lang="en-US" sz="1400" dirty="0" err="1"/>
              <a:t>Işık</a:t>
            </a:r>
            <a:r>
              <a:rPr lang="en-US" sz="1400" dirty="0"/>
              <a:t> </a:t>
            </a:r>
            <a:r>
              <a:rPr lang="en-US" sz="1400" dirty="0" err="1"/>
              <a:t>şiddeti</a:t>
            </a:r>
            <a:r>
              <a:rPr lang="en-US" sz="1400" dirty="0"/>
              <a:t>, </a:t>
            </a:r>
            <a:r>
              <a:rPr lang="en-US" sz="1400" dirty="0" err="1"/>
              <a:t>ışık</a:t>
            </a:r>
            <a:r>
              <a:rPr lang="en-US" sz="1400" dirty="0"/>
              <a:t> </a:t>
            </a:r>
            <a:r>
              <a:rPr lang="en-US" sz="1400" dirty="0" err="1"/>
              <a:t>akısı</a:t>
            </a:r>
            <a:r>
              <a:rPr lang="en-US" sz="1400" dirty="0"/>
              <a:t> </a:t>
            </a:r>
            <a:r>
              <a:rPr lang="en-US" sz="1400" dirty="0" err="1"/>
              <a:t>ve</a:t>
            </a:r>
            <a:r>
              <a:rPr lang="en-US" sz="1400" dirty="0"/>
              <a:t> </a:t>
            </a:r>
            <a:r>
              <a:rPr lang="en-US" sz="1400" dirty="0" err="1"/>
              <a:t>aydınlanma</a:t>
            </a:r>
            <a:r>
              <a:rPr lang="en-US" sz="1400" dirty="0"/>
              <a:t> </a:t>
            </a:r>
            <a:r>
              <a:rPr lang="en-US" sz="1400" dirty="0" err="1"/>
              <a:t>şiddeti</a:t>
            </a:r>
            <a:r>
              <a:rPr lang="en-US" sz="1400" dirty="0"/>
              <a:t> </a:t>
            </a:r>
            <a:r>
              <a:rPr lang="en-US" sz="1400" dirty="0" err="1"/>
              <a:t>kavramları</a:t>
            </a:r>
            <a:r>
              <a:rPr lang="en-US" sz="1400" dirty="0"/>
              <a:t> </a:t>
            </a:r>
            <a:r>
              <a:rPr lang="en-US" sz="1400" dirty="0" err="1"/>
              <a:t>ile</a:t>
            </a:r>
            <a:r>
              <a:rPr lang="en-US" sz="1400" dirty="0"/>
              <a:t> </a:t>
            </a:r>
            <a:r>
              <a:rPr lang="en-US" sz="1400" dirty="0" err="1"/>
              <a:t>ilgili</a:t>
            </a:r>
            <a:r>
              <a:rPr lang="en-US" sz="1400" dirty="0"/>
              <a:t> </a:t>
            </a:r>
            <a:r>
              <a:rPr lang="en-US" sz="1400" dirty="0" err="1" smtClean="0"/>
              <a:t>matematiksel</a:t>
            </a:r>
            <a:r>
              <a:rPr lang="tr-TR" sz="1400" dirty="0" smtClean="0"/>
              <a:t> </a:t>
            </a:r>
            <a:r>
              <a:rPr lang="en-US" sz="1400" dirty="0" err="1" smtClean="0"/>
              <a:t>işlemlere</a:t>
            </a:r>
            <a:r>
              <a:rPr lang="en-US" sz="1400" dirty="0" smtClean="0"/>
              <a:t> </a:t>
            </a:r>
            <a:r>
              <a:rPr lang="en-US" sz="1400" dirty="0" err="1"/>
              <a:t>girilmez</a:t>
            </a:r>
            <a:r>
              <a:rPr lang="en-US" sz="1400" dirty="0"/>
              <a:t>.</a:t>
            </a:r>
          </a:p>
        </p:txBody>
      </p:sp>
      <p:sp>
        <p:nvSpPr>
          <p:cNvPr id="3" name="Alt Başlık 2"/>
          <p:cNvSpPr>
            <a:spLocks noGrp="1"/>
          </p:cNvSpPr>
          <p:nvPr>
            <p:ph type="subTitle" idx="1"/>
          </p:nvPr>
        </p:nvSpPr>
        <p:spPr>
          <a:xfrm>
            <a:off x="1154955" y="5396796"/>
            <a:ext cx="8825658" cy="861420"/>
          </a:xfrm>
        </p:spPr>
        <p:txBody>
          <a:bodyPr>
            <a:normAutofit/>
          </a:bodyPr>
          <a:lstStyle/>
          <a:p>
            <a:r>
              <a:rPr lang="tr-TR" dirty="0" smtClean="0"/>
              <a:t>Merve DÜRİYE BİÇMEN</a:t>
            </a:r>
          </a:p>
          <a:p>
            <a:endParaRPr lang="en-US" dirty="0"/>
          </a:p>
        </p:txBody>
      </p:sp>
      <p:sp>
        <p:nvSpPr>
          <p:cNvPr id="5" name="Slayt Numarası Yer Tutucusu 4"/>
          <p:cNvSpPr>
            <a:spLocks noGrp="1"/>
          </p:cNvSpPr>
          <p:nvPr>
            <p:ph type="sldNum" sz="quarter" idx="12"/>
          </p:nvPr>
        </p:nvSpPr>
        <p:spPr/>
        <p:txBody>
          <a:bodyPr/>
          <a:lstStyle/>
          <a:p>
            <a:fld id="{33A77FA5-53E3-48B0-B616-41C00B8FB419}" type="slidenum">
              <a:rPr lang="en-US" smtClean="0"/>
              <a:pPr/>
              <a:t>1</a:t>
            </a:fld>
            <a:endParaRPr lang="en-US" dirty="0"/>
          </a:p>
        </p:txBody>
      </p:sp>
    </p:spTree>
    <p:extLst>
      <p:ext uri="{BB962C8B-B14F-4D97-AF65-F5344CB8AC3E}">
        <p14:creationId xmlns:p14="http://schemas.microsoft.com/office/powerpoint/2010/main" val="2115586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33A77FA5-53E3-48B0-B616-41C00B8FB419}" type="slidenum">
              <a:rPr lang="en-US" smtClean="0"/>
              <a:pPr/>
              <a:t>10</a:t>
            </a:fld>
            <a:endParaRPr lang="en-US" dirty="0"/>
          </a:p>
        </p:txBody>
      </p:sp>
      <p:sp>
        <p:nvSpPr>
          <p:cNvPr id="4" name="Metin Yer Tutucusu 2"/>
          <p:cNvSpPr txBox="1">
            <a:spLocks/>
          </p:cNvSpPr>
          <p:nvPr/>
        </p:nvSpPr>
        <p:spPr>
          <a:xfrm>
            <a:off x="1085850" y="487154"/>
            <a:ext cx="4825157" cy="57626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tr-TR" sz="2000" b="1" dirty="0" smtClean="0">
                <a:solidFill>
                  <a:schemeClr val="accent1">
                    <a:lumMod val="60000"/>
                    <a:lumOff val="40000"/>
                  </a:schemeClr>
                </a:solidFill>
              </a:rPr>
              <a:t>Elektromanyetik dalga spektrumu</a:t>
            </a:r>
            <a:endParaRPr lang="tr-TR" sz="2000" b="1" dirty="0">
              <a:solidFill>
                <a:schemeClr val="accent1">
                  <a:lumMod val="60000"/>
                  <a:lumOff val="40000"/>
                </a:schemeClr>
              </a:solidFill>
            </a:endParaRPr>
          </a:p>
        </p:txBody>
      </p:sp>
      <p:pic>
        <p:nvPicPr>
          <p:cNvPr id="1026" name="Picture 2" descr="https://upload.wikimedia.org/wikipedia/commons/6/6a/Eletromanyetik_dalga_tayf%C4%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280" y="1063416"/>
            <a:ext cx="9977454" cy="533793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8189347" y="4381757"/>
            <a:ext cx="3239347"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tr-TR" dirty="0" smtClean="0"/>
              <a:t>Peki </a:t>
            </a:r>
            <a:r>
              <a:rPr lang="en-US" dirty="0" err="1" smtClean="0"/>
              <a:t>tüm</a:t>
            </a:r>
            <a:r>
              <a:rPr lang="en-US" dirty="0" smtClean="0"/>
              <a:t> </a:t>
            </a:r>
            <a:r>
              <a:rPr lang="en-US" dirty="0" err="1" smtClean="0"/>
              <a:t>ışık</a:t>
            </a:r>
            <a:r>
              <a:rPr lang="en-US" dirty="0" smtClean="0"/>
              <a:t> </a:t>
            </a:r>
            <a:r>
              <a:rPr lang="en-US" dirty="0" err="1" smtClean="0"/>
              <a:t>dalgalarının</a:t>
            </a:r>
            <a:r>
              <a:rPr lang="en-US" dirty="0" smtClean="0"/>
              <a:t> </a:t>
            </a:r>
            <a:r>
              <a:rPr lang="tr-TR" dirty="0" smtClean="0"/>
              <a:t>hızı ?</a:t>
            </a:r>
            <a:endParaRPr lang="en-US" dirty="0" smtClean="0"/>
          </a:p>
          <a:p>
            <a:pPr algn="ctr"/>
            <a:endParaRPr lang="tr-TR" dirty="0" smtClean="0"/>
          </a:p>
          <a:p>
            <a:pPr algn="ctr"/>
            <a:r>
              <a:rPr lang="en-US" dirty="0" err="1" smtClean="0"/>
              <a:t>Sabittir</a:t>
            </a:r>
            <a:r>
              <a:rPr lang="en-US" dirty="0" smtClean="0"/>
              <a:t>, </a:t>
            </a:r>
            <a:r>
              <a:rPr lang="en-US" dirty="0" err="1" smtClean="0"/>
              <a:t>değişmez</a:t>
            </a:r>
            <a:r>
              <a:rPr lang="en-US" dirty="0" smtClean="0"/>
              <a:t> </a:t>
            </a:r>
            <a:r>
              <a:rPr lang="en-US" dirty="0" err="1" smtClean="0"/>
              <a:t>ve</a:t>
            </a:r>
            <a:r>
              <a:rPr lang="en-US" dirty="0" smtClean="0"/>
              <a:t> s</a:t>
            </a:r>
            <a:r>
              <a:rPr lang="tr-TR" dirty="0" err="1" smtClean="0"/>
              <a:t>aniyede</a:t>
            </a:r>
            <a:r>
              <a:rPr lang="tr-TR" dirty="0" smtClean="0"/>
              <a:t> 300,000 km</a:t>
            </a:r>
            <a:r>
              <a:rPr lang="en-US" dirty="0" smtClean="0"/>
              <a:t>’</a:t>
            </a:r>
            <a:r>
              <a:rPr lang="en-US" dirty="0" err="1" smtClean="0"/>
              <a:t>dir</a:t>
            </a:r>
            <a:endParaRPr lang="tr-TR" dirty="0"/>
          </a:p>
        </p:txBody>
      </p:sp>
    </p:spTree>
    <p:extLst>
      <p:ext uri="{BB962C8B-B14F-4D97-AF65-F5344CB8AC3E}">
        <p14:creationId xmlns:p14="http://schemas.microsoft.com/office/powerpoint/2010/main" val="401240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en-US" dirty="0"/>
          </a:p>
        </p:txBody>
      </p:sp>
      <p:sp>
        <p:nvSpPr>
          <p:cNvPr id="3" name="Text Placeholder 2"/>
          <p:cNvSpPr>
            <a:spLocks noGrp="1"/>
          </p:cNvSpPr>
          <p:nvPr>
            <p:ph type="body" idx="1"/>
          </p:nvPr>
        </p:nvSpPr>
        <p:spPr/>
        <p:txBody>
          <a:bodyPr/>
          <a:lstStyle/>
          <a:p>
            <a:pPr algn="ctr"/>
            <a:r>
              <a:rPr lang="tr-TR" dirty="0" smtClean="0"/>
              <a:t>Sadece dalga modeli 	</a:t>
            </a:r>
            <a:endParaRPr lang="en-US" dirty="0"/>
          </a:p>
        </p:txBody>
      </p:sp>
      <p:sp>
        <p:nvSpPr>
          <p:cNvPr id="4" name="Text Placeholder 3"/>
          <p:cNvSpPr>
            <a:spLocks noGrp="1"/>
          </p:cNvSpPr>
          <p:nvPr>
            <p:ph type="body" sz="half" idx="15"/>
          </p:nvPr>
        </p:nvSpPr>
        <p:spPr/>
        <p:txBody>
          <a:bodyPr>
            <a:normAutofit fontScale="92500" lnSpcReduction="10000"/>
          </a:bodyPr>
          <a:lstStyle/>
          <a:p>
            <a:pPr marL="285750" indent="-285750">
              <a:buFont typeface="Wingdings" panose="05000000000000000000" pitchFamily="2" charset="2"/>
              <a:buChar char="Ø"/>
            </a:pPr>
            <a:r>
              <a:rPr lang="tr-TR" dirty="0" smtClean="0"/>
              <a:t>Işığın renklerine ayrılması </a:t>
            </a:r>
          </a:p>
          <a:p>
            <a:pPr marL="285750" indent="-285750">
              <a:buFont typeface="Wingdings" panose="05000000000000000000" pitchFamily="2" charset="2"/>
              <a:buChar char="Ø"/>
            </a:pPr>
            <a:r>
              <a:rPr lang="tr-TR" dirty="0" smtClean="0"/>
              <a:t>Girişim</a:t>
            </a:r>
          </a:p>
          <a:p>
            <a:pPr marL="285750" indent="-285750">
              <a:buFont typeface="Wingdings" panose="05000000000000000000" pitchFamily="2" charset="2"/>
              <a:buChar char="Ø"/>
            </a:pPr>
            <a:r>
              <a:rPr lang="tr-TR" dirty="0" smtClean="0"/>
              <a:t>Kırınım</a:t>
            </a:r>
          </a:p>
          <a:p>
            <a:pPr marL="285750" indent="-285750">
              <a:buFont typeface="Wingdings" panose="05000000000000000000" pitchFamily="2" charset="2"/>
              <a:buChar char="Ø"/>
            </a:pPr>
            <a:endParaRPr lang="tr-TR" dirty="0"/>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Isığın aynı anda hem kırılması hem de yansıması</a:t>
            </a:r>
            <a:endParaRPr lang="en-US" dirty="0" smtClean="0"/>
          </a:p>
          <a:p>
            <a:pPr marL="285750" indent="-285750">
              <a:buFont typeface="Wingdings" panose="05000000000000000000" pitchFamily="2" charset="2"/>
              <a:buChar char="Ø"/>
            </a:pPr>
            <a:r>
              <a:rPr lang="en-US" dirty="0" err="1" smtClean="0"/>
              <a:t>Işığın</a:t>
            </a:r>
            <a:r>
              <a:rPr lang="en-US" dirty="0" smtClean="0"/>
              <a:t> </a:t>
            </a:r>
            <a:r>
              <a:rPr lang="en-US" dirty="0" err="1" smtClean="0"/>
              <a:t>birbiri</a:t>
            </a:r>
            <a:r>
              <a:rPr lang="en-US" dirty="0" smtClean="0"/>
              <a:t> </a:t>
            </a:r>
            <a:r>
              <a:rPr lang="en-US" dirty="0" err="1" smtClean="0"/>
              <a:t>içinden</a:t>
            </a:r>
            <a:r>
              <a:rPr lang="en-US" dirty="0" smtClean="0"/>
              <a:t> </a:t>
            </a:r>
            <a:r>
              <a:rPr lang="en-US" dirty="0" err="1" smtClean="0"/>
              <a:t>bozulmadan</a:t>
            </a:r>
            <a:r>
              <a:rPr lang="en-US" dirty="0" smtClean="0"/>
              <a:t> </a:t>
            </a:r>
            <a:r>
              <a:rPr lang="en-US" dirty="0" err="1" smtClean="0"/>
              <a:t>geçmesi</a:t>
            </a:r>
            <a:endParaRPr lang="tr-TR" dirty="0" smtClean="0"/>
          </a:p>
          <a:p>
            <a:endParaRPr lang="tr-TR" dirty="0" smtClean="0"/>
          </a:p>
          <a:p>
            <a:endParaRPr lang="en-US" dirty="0"/>
          </a:p>
        </p:txBody>
      </p:sp>
      <p:sp>
        <p:nvSpPr>
          <p:cNvPr id="5" name="Text Placeholder 4"/>
          <p:cNvSpPr>
            <a:spLocks noGrp="1"/>
          </p:cNvSpPr>
          <p:nvPr>
            <p:ph type="body" sz="quarter" idx="3"/>
          </p:nvPr>
        </p:nvSpPr>
        <p:spPr/>
        <p:txBody>
          <a:bodyPr/>
          <a:lstStyle/>
          <a:p>
            <a:pPr algn="ctr"/>
            <a:r>
              <a:rPr lang="tr-TR" dirty="0" smtClean="0"/>
              <a:t>Sadece tanecik </a:t>
            </a:r>
            <a:r>
              <a:rPr lang="tr-TR" dirty="0"/>
              <a:t>modeli 	</a:t>
            </a:r>
            <a:endParaRPr lang="en-US" dirty="0"/>
          </a:p>
        </p:txBody>
      </p:sp>
      <p:sp>
        <p:nvSpPr>
          <p:cNvPr id="6" name="Text Placeholder 5"/>
          <p:cNvSpPr>
            <a:spLocks noGrp="1"/>
          </p:cNvSpPr>
          <p:nvPr>
            <p:ph type="body" sz="half" idx="16"/>
          </p:nvPr>
        </p:nvSpPr>
        <p:spPr/>
        <p:txBody>
          <a:bodyPr/>
          <a:lstStyle/>
          <a:p>
            <a:pPr marL="285750" indent="-285750">
              <a:buFont typeface="Wingdings" panose="05000000000000000000" pitchFamily="2" charset="2"/>
              <a:buChar char="Ø"/>
            </a:pPr>
            <a:r>
              <a:rPr lang="tr-TR" dirty="0" smtClean="0"/>
              <a:t>Siyah cisim ışıması</a:t>
            </a:r>
          </a:p>
          <a:p>
            <a:pPr marL="285750" indent="-285750">
              <a:buFont typeface="Wingdings" panose="05000000000000000000" pitchFamily="2" charset="2"/>
              <a:buChar char="Ø"/>
            </a:pPr>
            <a:r>
              <a:rPr lang="tr-TR" dirty="0" smtClean="0"/>
              <a:t>Fotoelektrik olay</a:t>
            </a:r>
          </a:p>
          <a:p>
            <a:pPr marL="285750" indent="-285750">
              <a:buFont typeface="Wingdings" panose="05000000000000000000" pitchFamily="2" charset="2"/>
              <a:buChar char="Ø"/>
            </a:pPr>
            <a:r>
              <a:rPr lang="tr-TR" dirty="0" smtClean="0"/>
              <a:t>Compton olayı</a:t>
            </a:r>
          </a:p>
          <a:p>
            <a:endParaRPr lang="en-US" dirty="0"/>
          </a:p>
        </p:txBody>
      </p:sp>
      <p:sp>
        <p:nvSpPr>
          <p:cNvPr id="7" name="Text Placeholder 6"/>
          <p:cNvSpPr>
            <a:spLocks noGrp="1"/>
          </p:cNvSpPr>
          <p:nvPr>
            <p:ph type="body" sz="quarter" idx="13"/>
          </p:nvPr>
        </p:nvSpPr>
        <p:spPr/>
        <p:txBody>
          <a:bodyPr/>
          <a:lstStyle/>
          <a:p>
            <a:pPr algn="ctr"/>
            <a:r>
              <a:rPr lang="tr-TR" dirty="0" smtClean="0"/>
              <a:t>Hem tanecik hem de dalga modeli </a:t>
            </a:r>
            <a:endParaRPr lang="en-US" dirty="0"/>
          </a:p>
        </p:txBody>
      </p:sp>
      <p:sp>
        <p:nvSpPr>
          <p:cNvPr id="8" name="Text Placeholder 7"/>
          <p:cNvSpPr>
            <a:spLocks noGrp="1"/>
          </p:cNvSpPr>
          <p:nvPr>
            <p:ph type="body" sz="half" idx="17"/>
          </p:nvPr>
        </p:nvSpPr>
        <p:spPr/>
        <p:txBody>
          <a:bodyPr/>
          <a:lstStyle/>
          <a:p>
            <a:pPr marL="285750" indent="-285750">
              <a:buFont typeface="Wingdings" panose="05000000000000000000" pitchFamily="2" charset="2"/>
              <a:buChar char="Ø"/>
            </a:pPr>
            <a:r>
              <a:rPr lang="tr-TR" dirty="0" smtClean="0"/>
              <a:t>Işığın basıncı </a:t>
            </a:r>
          </a:p>
          <a:p>
            <a:pPr marL="285750" indent="-285750">
              <a:buFont typeface="Wingdings" panose="05000000000000000000" pitchFamily="2" charset="2"/>
              <a:buChar char="Ø"/>
            </a:pPr>
            <a:r>
              <a:rPr lang="tr-TR" dirty="0" smtClean="0"/>
              <a:t>Aydınlanma </a:t>
            </a:r>
          </a:p>
          <a:p>
            <a:pPr marL="285750" indent="-285750">
              <a:buFont typeface="Wingdings" panose="05000000000000000000" pitchFamily="2" charset="2"/>
              <a:buChar char="Ø"/>
            </a:pPr>
            <a:r>
              <a:rPr lang="tr-TR" dirty="0"/>
              <a:t>Işığın </a:t>
            </a:r>
            <a:r>
              <a:rPr lang="en-US" dirty="0" err="1" smtClean="0"/>
              <a:t>yansıması</a:t>
            </a:r>
            <a:endParaRPr lang="tr-TR" dirty="0"/>
          </a:p>
          <a:p>
            <a:pPr marL="285750" indent="-285750">
              <a:buFont typeface="Wingdings" panose="05000000000000000000" pitchFamily="2" charset="2"/>
              <a:buChar char="Ø"/>
            </a:pPr>
            <a:r>
              <a:rPr lang="tr-TR" dirty="0" smtClean="0"/>
              <a:t>Işığın kırılması</a:t>
            </a:r>
            <a:endParaRPr lang="en-US" dirty="0" smtClean="0"/>
          </a:p>
          <a:p>
            <a:pPr marL="285750" indent="-285750">
              <a:buFont typeface="Wingdings" panose="05000000000000000000" pitchFamily="2" charset="2"/>
              <a:buChar char="Ø"/>
            </a:pPr>
            <a:r>
              <a:rPr lang="en-US" dirty="0" err="1" smtClean="0"/>
              <a:t>Gölge</a:t>
            </a:r>
            <a:r>
              <a:rPr lang="en-US" dirty="0" smtClean="0"/>
              <a:t> </a:t>
            </a:r>
            <a:r>
              <a:rPr lang="en-US" dirty="0" err="1" smtClean="0"/>
              <a:t>ve</a:t>
            </a:r>
            <a:r>
              <a:rPr lang="en-US" dirty="0" smtClean="0"/>
              <a:t> </a:t>
            </a:r>
            <a:r>
              <a:rPr lang="en-US" dirty="0" err="1" smtClean="0"/>
              <a:t>yarı</a:t>
            </a:r>
            <a:r>
              <a:rPr lang="en-US" dirty="0" smtClean="0"/>
              <a:t> </a:t>
            </a:r>
            <a:r>
              <a:rPr lang="en-US" dirty="0" err="1" smtClean="0"/>
              <a:t>gölge</a:t>
            </a:r>
            <a:r>
              <a:rPr lang="en-US" dirty="0" smtClean="0"/>
              <a:t> </a:t>
            </a:r>
            <a:r>
              <a:rPr lang="en-US" dirty="0" err="1" smtClean="0"/>
              <a:t>oluşumu</a:t>
            </a:r>
            <a:endParaRPr lang="tr-TR" dirty="0" smtClean="0"/>
          </a:p>
          <a:p>
            <a:pPr marL="285750" indent="-285750">
              <a:buFont typeface="Wingdings" panose="05000000000000000000" pitchFamily="2" charset="2"/>
              <a:buChar char="Ø"/>
            </a:pPr>
            <a:endParaRPr lang="tr-TR" dirty="0" smtClean="0"/>
          </a:p>
          <a:p>
            <a:endParaRPr lang="en-US" dirty="0"/>
          </a:p>
        </p:txBody>
      </p:sp>
      <p:sp>
        <p:nvSpPr>
          <p:cNvPr id="9" name="Slide Number Placeholder 8"/>
          <p:cNvSpPr>
            <a:spLocks noGrp="1"/>
          </p:cNvSpPr>
          <p:nvPr>
            <p:ph type="sldNum" sz="quarter" idx="12"/>
          </p:nvPr>
        </p:nvSpPr>
        <p:spPr/>
        <p:txBody>
          <a:bodyPr/>
          <a:lstStyle/>
          <a:p>
            <a:fld id="{33A77FA5-53E3-48B0-B616-41C00B8FB419}" type="slidenum">
              <a:rPr lang="en-US" smtClean="0"/>
              <a:pPr/>
              <a:t>11</a:t>
            </a:fld>
            <a:endParaRPr lang="en-US" dirty="0"/>
          </a:p>
        </p:txBody>
      </p:sp>
      <p:pic>
        <p:nvPicPr>
          <p:cNvPr id="1026" name="Picture 2" descr="http://www.siyahpanjur.com/wp-content/uploads/2015/06/Siyah-Panjur-8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29" r="5656"/>
          <a:stretch/>
        </p:blipFill>
        <p:spPr bwMode="auto">
          <a:xfrm>
            <a:off x="2746115" y="3429040"/>
            <a:ext cx="1610436" cy="1038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www.lisefizik.com/lise4/resimler/waterdiffrac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079" y="4102634"/>
            <a:ext cx="1081307" cy="870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www.fizik.net.tr/site/wp-content/uploads/2014/11/compton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9095" y="4468036"/>
            <a:ext cx="2060475" cy="1309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603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tr-TR" dirty="0"/>
          </a:p>
        </p:txBody>
      </p:sp>
      <p:sp>
        <p:nvSpPr>
          <p:cNvPr id="3" name="Metin Yer Tutucusu 2"/>
          <p:cNvSpPr>
            <a:spLocks noGrp="1"/>
          </p:cNvSpPr>
          <p:nvPr>
            <p:ph type="body" idx="1"/>
          </p:nvPr>
        </p:nvSpPr>
        <p:spPr/>
        <p:txBody>
          <a:bodyPr/>
          <a:lstStyle/>
          <a:p>
            <a:r>
              <a:rPr lang="tr-TR" sz="2000" dirty="0" smtClean="0"/>
              <a:t>Işık veren nesneler</a:t>
            </a:r>
            <a:endParaRPr lang="tr-TR" sz="2000" dirty="0"/>
          </a:p>
        </p:txBody>
      </p:sp>
      <p:sp>
        <p:nvSpPr>
          <p:cNvPr id="4" name="İçerik Yer Tutucusu 3"/>
          <p:cNvSpPr>
            <a:spLocks noGrp="1"/>
          </p:cNvSpPr>
          <p:nvPr>
            <p:ph sz="half" idx="2"/>
          </p:nvPr>
        </p:nvSpPr>
        <p:spPr/>
        <p:txBody>
          <a:bodyPr/>
          <a:lstStyle/>
          <a:p>
            <a:pPr marL="0" indent="0">
              <a:buNone/>
            </a:pPr>
            <a:r>
              <a:rPr lang="tr-TR" dirty="0" smtClean="0"/>
              <a:t>Kendi </a:t>
            </a:r>
            <a:r>
              <a:rPr lang="tr-TR" dirty="0"/>
              <a:t>görünür </a:t>
            </a:r>
            <a:r>
              <a:rPr lang="tr-TR" dirty="0" smtClean="0"/>
              <a:t>ışıklarını kendileri üretip etrafa yayan nesnelerdir. Güneş, yıldızlar, ampuller, televizyon ekranları bunlara örnektir. </a:t>
            </a:r>
            <a:endParaRPr lang="tr-TR" dirty="0"/>
          </a:p>
        </p:txBody>
      </p:sp>
      <p:sp>
        <p:nvSpPr>
          <p:cNvPr id="5" name="Metin Yer Tutucusu 4"/>
          <p:cNvSpPr>
            <a:spLocks noGrp="1"/>
          </p:cNvSpPr>
          <p:nvPr>
            <p:ph type="body" sz="quarter" idx="3"/>
          </p:nvPr>
        </p:nvSpPr>
        <p:spPr/>
        <p:txBody>
          <a:bodyPr/>
          <a:lstStyle/>
          <a:p>
            <a:r>
              <a:rPr lang="tr-TR" sz="2000" dirty="0" smtClean="0"/>
              <a:t>Işık vermeyen nesneler</a:t>
            </a:r>
            <a:endParaRPr lang="tr-TR" sz="2000" dirty="0"/>
          </a:p>
        </p:txBody>
      </p:sp>
      <p:sp>
        <p:nvSpPr>
          <p:cNvPr id="6" name="İçerik Yer Tutucusu 5"/>
          <p:cNvSpPr>
            <a:spLocks noGrp="1"/>
          </p:cNvSpPr>
          <p:nvPr>
            <p:ph sz="quarter" idx="4"/>
          </p:nvPr>
        </p:nvSpPr>
        <p:spPr/>
        <p:txBody>
          <a:bodyPr/>
          <a:lstStyle/>
          <a:p>
            <a:pPr marL="0" indent="0">
              <a:buNone/>
            </a:pPr>
            <a:r>
              <a:rPr lang="tr-TR" dirty="0"/>
              <a:t>Kendi </a:t>
            </a:r>
            <a:r>
              <a:rPr lang="tr-TR" dirty="0" smtClean="0"/>
              <a:t>görünür ışıklarını </a:t>
            </a:r>
            <a:r>
              <a:rPr lang="tr-TR" dirty="0"/>
              <a:t>kendileri </a:t>
            </a:r>
            <a:r>
              <a:rPr lang="tr-TR" dirty="0" smtClean="0"/>
              <a:t>üretmeyen nesnelerdir. Bu nesneler bir kaynaktan aydınlatıldığı için onları görürüz. Ay, bu tür nesnelere </a:t>
            </a:r>
            <a:r>
              <a:rPr lang="tr-TR" smtClean="0"/>
              <a:t>bir örnektir. </a:t>
            </a:r>
            <a:endParaRPr lang="tr-TR" dirty="0"/>
          </a:p>
        </p:txBody>
      </p:sp>
      <p:sp>
        <p:nvSpPr>
          <p:cNvPr id="7" name="Slayt Numarası Yer Tutucusu 6"/>
          <p:cNvSpPr>
            <a:spLocks noGrp="1"/>
          </p:cNvSpPr>
          <p:nvPr>
            <p:ph type="sldNum" sz="quarter" idx="12"/>
          </p:nvPr>
        </p:nvSpPr>
        <p:spPr/>
        <p:txBody>
          <a:bodyPr/>
          <a:lstStyle/>
          <a:p>
            <a:fld id="{33A77FA5-53E3-48B0-B616-41C00B8FB419}" type="slidenum">
              <a:rPr lang="en-US" smtClean="0"/>
              <a:pPr/>
              <a:t>12</a:t>
            </a:fld>
            <a:endParaRPr lang="en-US" dirty="0"/>
          </a:p>
        </p:txBody>
      </p:sp>
      <p:pic>
        <p:nvPicPr>
          <p:cNvPr id="8" name="Picture 23" descr="http://www.gluehwuermchen.de/PICS/rl_pics/glowworm_rl.jpg"/>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129492" y="4659431"/>
            <a:ext cx="1850619" cy="16796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2" descr="http://tbn0.google.com/images?q=tbn:O4-bLHN1yJQYQM:http://gregrob.ca/TLR/lamp.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240059" y="4152631"/>
            <a:ext cx="1719617" cy="1407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06716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Hatırlayalım </a:t>
            </a:r>
            <a:endParaRPr lang="en-US" dirty="0"/>
          </a:p>
        </p:txBody>
      </p:sp>
      <p:sp>
        <p:nvSpPr>
          <p:cNvPr id="4" name="Slide Number Placeholder 3"/>
          <p:cNvSpPr>
            <a:spLocks noGrp="1"/>
          </p:cNvSpPr>
          <p:nvPr>
            <p:ph type="sldNum" sz="quarter" idx="12"/>
          </p:nvPr>
        </p:nvSpPr>
        <p:spPr/>
        <p:txBody>
          <a:bodyPr/>
          <a:lstStyle/>
          <a:p>
            <a:fld id="{33A77FA5-53E3-48B0-B616-41C00B8FB419}" type="slidenum">
              <a:rPr lang="en-US" smtClean="0"/>
              <a:pPr/>
              <a:t>13</a:t>
            </a:fld>
            <a:endParaRPr lang="en-US" dirty="0"/>
          </a:p>
        </p:txBody>
      </p:sp>
      <p:pic>
        <p:nvPicPr>
          <p:cNvPr id="7" name="Picture 4" descr="http://www.lokmanbas.net/sites/default/files/ders-notlari/mumdan-cikan-isik-isinlar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571" y="2376427"/>
            <a:ext cx="1543050" cy="2000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11031" y="2376427"/>
            <a:ext cx="4758514" cy="369332"/>
          </a:xfrm>
          <a:prstGeom prst="rect">
            <a:avLst/>
          </a:prstGeom>
          <a:noFill/>
        </p:spPr>
        <p:txBody>
          <a:bodyPr wrap="square" rtlCol="0">
            <a:spAutoFit/>
          </a:bodyPr>
          <a:lstStyle/>
          <a:p>
            <a:r>
              <a:rPr lang="en-US" dirty="0" smtClean="0"/>
              <a:t>I</a:t>
            </a:r>
            <a:r>
              <a:rPr lang="tr-TR" dirty="0" err="1" smtClean="0"/>
              <a:t>şığın</a:t>
            </a:r>
            <a:r>
              <a:rPr lang="tr-TR" dirty="0" smtClean="0"/>
              <a:t> nasıl yayıldığını fark etiniz mi?</a:t>
            </a:r>
            <a:endParaRPr lang="en-US" dirty="0"/>
          </a:p>
        </p:txBody>
      </p:sp>
      <p:sp>
        <p:nvSpPr>
          <p:cNvPr id="13" name="TextBox 12"/>
          <p:cNvSpPr txBox="1"/>
          <p:nvPr/>
        </p:nvSpPr>
        <p:spPr>
          <a:xfrm>
            <a:off x="3472839" y="3718553"/>
            <a:ext cx="4712516" cy="2585323"/>
          </a:xfrm>
          <a:prstGeom prst="rect">
            <a:avLst/>
          </a:prstGeom>
          <a:noFill/>
        </p:spPr>
        <p:txBody>
          <a:bodyPr wrap="square" rtlCol="0">
            <a:spAutoFit/>
          </a:bodyPr>
          <a:lstStyle/>
          <a:p>
            <a:pPr marL="285750" indent="-285750">
              <a:buFont typeface="Wingdings" panose="05000000000000000000" pitchFamily="2" charset="2"/>
              <a:buChar char="Ø"/>
            </a:pPr>
            <a:r>
              <a:rPr lang="tr-TR" dirty="0" smtClean="0"/>
              <a:t>Işık</a:t>
            </a:r>
            <a:r>
              <a:rPr lang="tr-TR" dirty="0" smtClean="0"/>
              <a:t>, her yöne ve</a:t>
            </a:r>
            <a:r>
              <a:rPr lang="en-US" dirty="0" smtClean="0"/>
              <a:t> </a:t>
            </a:r>
            <a:r>
              <a:rPr lang="en-US" dirty="0" err="1" smtClean="0"/>
              <a:t>aynı</a:t>
            </a:r>
            <a:r>
              <a:rPr lang="en-US" dirty="0" smtClean="0"/>
              <a:t> </a:t>
            </a:r>
            <a:r>
              <a:rPr lang="en-US" dirty="0" err="1" smtClean="0"/>
              <a:t>ortamda</a:t>
            </a:r>
            <a:r>
              <a:rPr lang="en-US" dirty="0" smtClean="0"/>
              <a:t> </a:t>
            </a:r>
            <a:r>
              <a:rPr lang="tr-TR" dirty="0" smtClean="0"/>
              <a:t> bir doğru boyunca yayılır.</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tr-TR" dirty="0" smtClean="0"/>
          </a:p>
          <a:p>
            <a:pPr marL="285750" indent="-285750">
              <a:buFont typeface="Wingdings" panose="05000000000000000000" pitchFamily="2" charset="2"/>
              <a:buChar char="Ø"/>
            </a:pPr>
            <a:r>
              <a:rPr lang="en-US" dirty="0" smtClean="0"/>
              <a:t>Su </a:t>
            </a:r>
            <a:r>
              <a:rPr lang="en-US" dirty="0" err="1" smtClean="0"/>
              <a:t>dalgalarında</a:t>
            </a:r>
            <a:r>
              <a:rPr lang="en-US" dirty="0" smtClean="0"/>
              <a:t> </a:t>
            </a:r>
            <a:r>
              <a:rPr lang="en-US" dirty="0" err="1" smtClean="0"/>
              <a:t>yayılma</a:t>
            </a:r>
            <a:r>
              <a:rPr lang="en-US" dirty="0" smtClean="0"/>
              <a:t> </a:t>
            </a:r>
            <a:r>
              <a:rPr lang="en-US" dirty="0" err="1" smtClean="0"/>
              <a:t>doğrultusunu</a:t>
            </a:r>
            <a:r>
              <a:rPr lang="en-US" dirty="0" smtClean="0"/>
              <a:t> </a:t>
            </a:r>
            <a:r>
              <a:rPr lang="en-US" dirty="0" err="1" smtClean="0"/>
              <a:t>göstermek</a:t>
            </a:r>
            <a:r>
              <a:rPr lang="en-US" dirty="0" smtClean="0"/>
              <a:t> </a:t>
            </a:r>
            <a:r>
              <a:rPr lang="en-US" dirty="0" err="1" smtClean="0"/>
              <a:t>için</a:t>
            </a:r>
            <a:r>
              <a:rPr lang="en-US" dirty="0" smtClean="0"/>
              <a:t> </a:t>
            </a:r>
            <a:r>
              <a:rPr lang="en-US" dirty="0" err="1" smtClean="0"/>
              <a:t>dalga</a:t>
            </a:r>
            <a:r>
              <a:rPr lang="en-US" dirty="0" smtClean="0"/>
              <a:t> </a:t>
            </a:r>
            <a:r>
              <a:rPr lang="en-US" dirty="0" err="1" smtClean="0"/>
              <a:t>öncülleri</a:t>
            </a:r>
            <a:r>
              <a:rPr lang="en-US" dirty="0" smtClean="0"/>
              <a:t> </a:t>
            </a:r>
            <a:r>
              <a:rPr lang="en-US" dirty="0" err="1" smtClean="0"/>
              <a:t>kullanırken</a:t>
            </a:r>
            <a:r>
              <a:rPr lang="en-US" dirty="0" smtClean="0"/>
              <a:t> </a:t>
            </a:r>
            <a:r>
              <a:rPr lang="en-US" dirty="0" err="1" smtClean="0"/>
              <a:t>ışıkta</a:t>
            </a:r>
            <a:r>
              <a:rPr lang="en-US" dirty="0" smtClean="0"/>
              <a:t> </a:t>
            </a:r>
            <a:r>
              <a:rPr lang="en-US" dirty="0" err="1" smtClean="0"/>
              <a:t>dalga</a:t>
            </a:r>
            <a:r>
              <a:rPr lang="en-US" dirty="0" smtClean="0"/>
              <a:t> </a:t>
            </a:r>
            <a:r>
              <a:rPr lang="en-US" dirty="0" err="1" smtClean="0"/>
              <a:t>öncüllerine</a:t>
            </a:r>
            <a:r>
              <a:rPr lang="en-US" dirty="0" smtClean="0"/>
              <a:t> </a:t>
            </a:r>
            <a:r>
              <a:rPr lang="en-US" dirty="0" err="1" smtClean="0"/>
              <a:t>dik</a:t>
            </a:r>
            <a:r>
              <a:rPr lang="en-US" dirty="0" smtClean="0"/>
              <a:t> </a:t>
            </a:r>
            <a:r>
              <a:rPr lang="en-US" dirty="0" err="1" smtClean="0"/>
              <a:t>olan</a:t>
            </a:r>
            <a:r>
              <a:rPr lang="en-US" dirty="0" smtClean="0"/>
              <a:t> </a:t>
            </a:r>
            <a:r>
              <a:rPr lang="en-US" dirty="0" err="1" smtClean="0"/>
              <a:t>ışınlar</a:t>
            </a:r>
            <a:r>
              <a:rPr lang="en-US" dirty="0" smtClean="0"/>
              <a:t> </a:t>
            </a:r>
            <a:r>
              <a:rPr lang="en-US" dirty="0" err="1" smtClean="0"/>
              <a:t>kullanılır</a:t>
            </a:r>
            <a:r>
              <a:rPr lang="en-US" dirty="0" smtClean="0"/>
              <a:t>. Her </a:t>
            </a:r>
            <a:r>
              <a:rPr lang="en-US" dirty="0" err="1" smtClean="0"/>
              <a:t>iki</a:t>
            </a:r>
            <a:r>
              <a:rPr lang="en-US" dirty="0" smtClean="0"/>
              <a:t> </a:t>
            </a:r>
            <a:r>
              <a:rPr lang="en-US" dirty="0" err="1" smtClean="0"/>
              <a:t>gösterim</a:t>
            </a:r>
            <a:r>
              <a:rPr lang="en-US" dirty="0" smtClean="0"/>
              <a:t> de </a:t>
            </a:r>
            <a:r>
              <a:rPr lang="en-US" dirty="0" err="1" smtClean="0"/>
              <a:t>bir</a:t>
            </a:r>
            <a:r>
              <a:rPr lang="en-US" dirty="0" smtClean="0"/>
              <a:t> </a:t>
            </a:r>
            <a:r>
              <a:rPr lang="en-US" dirty="0" err="1" smtClean="0"/>
              <a:t>modeldir</a:t>
            </a:r>
            <a:r>
              <a:rPr lang="en-US" dirty="0" smtClean="0"/>
              <a:t>.</a:t>
            </a:r>
            <a:r>
              <a:rPr lang="tr-TR" dirty="0" smtClean="0"/>
              <a:t> </a:t>
            </a:r>
            <a:endParaRPr lang="en-US" dirty="0"/>
          </a:p>
        </p:txBody>
      </p:sp>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75279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Hatırlayalım </a:t>
            </a:r>
            <a:endParaRPr lang="en-US" dirty="0"/>
          </a:p>
        </p:txBody>
      </p:sp>
      <p:sp>
        <p:nvSpPr>
          <p:cNvPr id="4" name="Slide Number Placeholder 3"/>
          <p:cNvSpPr>
            <a:spLocks noGrp="1"/>
          </p:cNvSpPr>
          <p:nvPr>
            <p:ph type="sldNum" sz="quarter" idx="12"/>
          </p:nvPr>
        </p:nvSpPr>
        <p:spPr/>
        <p:txBody>
          <a:bodyPr/>
          <a:lstStyle/>
          <a:p>
            <a:fld id="{33A77FA5-53E3-48B0-B616-41C00B8FB419}" type="slidenum">
              <a:rPr lang="en-US" smtClean="0"/>
              <a:pPr/>
              <a:t>14</a:t>
            </a:fld>
            <a:endParaRPr lang="en-US" dirty="0"/>
          </a:p>
        </p:txBody>
      </p:sp>
      <p:pic>
        <p:nvPicPr>
          <p:cNvPr id="1026" name="Picture 2" descr="https://optics.synopsys.com/images/learn/giod/waveray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943" y="2674937"/>
            <a:ext cx="4475418" cy="3634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88447" y="4747099"/>
            <a:ext cx="2051914" cy="1631216"/>
          </a:xfrm>
          <a:prstGeom prst="rect">
            <a:avLst/>
          </a:prstGeom>
          <a:solidFill>
            <a:schemeClr val="bg1"/>
          </a:solidFill>
        </p:spPr>
        <p:txBody>
          <a:bodyPr wrap="square" rtlCol="0">
            <a:spAutoFit/>
          </a:bodyPr>
          <a:lstStyle/>
          <a:p>
            <a:r>
              <a:rPr lang="en-US" sz="2000" dirty="0" err="1" smtClean="0"/>
              <a:t>Dalga</a:t>
            </a:r>
            <a:r>
              <a:rPr lang="en-US" sz="2000" dirty="0" smtClean="0"/>
              <a:t> </a:t>
            </a:r>
            <a:r>
              <a:rPr lang="en-US" sz="2000" dirty="0" err="1" smtClean="0"/>
              <a:t>öncülleri</a:t>
            </a:r>
            <a:r>
              <a:rPr lang="en-US" sz="2000" dirty="0" smtClean="0"/>
              <a:t> </a:t>
            </a:r>
            <a:r>
              <a:rPr lang="en-US" sz="2000" dirty="0" err="1" smtClean="0"/>
              <a:t>kaynaktan</a:t>
            </a:r>
            <a:r>
              <a:rPr lang="en-US" sz="2000" dirty="0" smtClean="0"/>
              <a:t> çembersel </a:t>
            </a:r>
            <a:r>
              <a:rPr lang="en-US" sz="2000" dirty="0" err="1" smtClean="0"/>
              <a:t>olarak</a:t>
            </a:r>
            <a:r>
              <a:rPr lang="en-US" sz="2000" dirty="0" smtClean="0"/>
              <a:t> </a:t>
            </a:r>
            <a:r>
              <a:rPr lang="en-US" sz="2000" dirty="0" err="1" smtClean="0"/>
              <a:t>genişliyor</a:t>
            </a:r>
            <a:r>
              <a:rPr lang="en-US" sz="2000" dirty="0" smtClean="0"/>
              <a:t>.</a:t>
            </a:r>
            <a:endParaRPr lang="tr-TR" sz="2000" dirty="0"/>
          </a:p>
        </p:txBody>
      </p:sp>
      <p:sp>
        <p:nvSpPr>
          <p:cNvPr id="16" name="TextBox 15"/>
          <p:cNvSpPr txBox="1"/>
          <p:nvPr/>
        </p:nvSpPr>
        <p:spPr>
          <a:xfrm>
            <a:off x="3807902" y="2868381"/>
            <a:ext cx="1653702" cy="1323439"/>
          </a:xfrm>
          <a:prstGeom prst="rect">
            <a:avLst/>
          </a:prstGeom>
          <a:solidFill>
            <a:schemeClr val="bg1"/>
          </a:solidFill>
        </p:spPr>
        <p:txBody>
          <a:bodyPr wrap="square" rtlCol="0">
            <a:spAutoFit/>
          </a:bodyPr>
          <a:lstStyle/>
          <a:p>
            <a:r>
              <a:rPr lang="en-US" sz="2000" dirty="0" err="1" smtClean="0"/>
              <a:t>Işınlar</a:t>
            </a:r>
            <a:r>
              <a:rPr lang="en-US" sz="2000" dirty="0" smtClean="0"/>
              <a:t>, </a:t>
            </a:r>
            <a:r>
              <a:rPr lang="en-US" sz="2000" dirty="0" err="1" smtClean="0"/>
              <a:t>dalga</a:t>
            </a:r>
            <a:r>
              <a:rPr lang="en-US" sz="2000" dirty="0" smtClean="0"/>
              <a:t> </a:t>
            </a:r>
            <a:r>
              <a:rPr lang="en-US" sz="2000" dirty="0" err="1" smtClean="0"/>
              <a:t>öncüllerine</a:t>
            </a:r>
            <a:r>
              <a:rPr lang="en-US" sz="2000" dirty="0" smtClean="0"/>
              <a:t> </a:t>
            </a:r>
            <a:r>
              <a:rPr lang="en-US" sz="2000" dirty="0" err="1" smtClean="0"/>
              <a:t>diktir</a:t>
            </a:r>
            <a:r>
              <a:rPr lang="en-US" sz="2000" dirty="0" smtClean="0"/>
              <a:t>. </a:t>
            </a:r>
            <a:endParaRPr lang="tr-TR" sz="2000" dirty="0"/>
          </a:p>
        </p:txBody>
      </p:sp>
      <p:sp>
        <p:nvSpPr>
          <p:cNvPr id="5" name="TextBox 4"/>
          <p:cNvSpPr txBox="1"/>
          <p:nvPr/>
        </p:nvSpPr>
        <p:spPr>
          <a:xfrm>
            <a:off x="5840361" y="2498735"/>
            <a:ext cx="297289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solidFill>
                  <a:srgbClr val="FF0000"/>
                </a:solidFill>
              </a:rPr>
              <a:t>Kırmızı</a:t>
            </a:r>
            <a:r>
              <a:rPr lang="en-US" sz="2000" dirty="0" smtClean="0">
                <a:solidFill>
                  <a:srgbClr val="FF0000"/>
                </a:solidFill>
              </a:rPr>
              <a:t> </a:t>
            </a:r>
            <a:r>
              <a:rPr lang="en-US" sz="2000" dirty="0" err="1" smtClean="0">
                <a:solidFill>
                  <a:srgbClr val="FF0000"/>
                </a:solidFill>
              </a:rPr>
              <a:t>çizgiler</a:t>
            </a:r>
            <a:r>
              <a:rPr lang="en-US" sz="2000" dirty="0" smtClean="0">
                <a:solidFill>
                  <a:srgbClr val="FF0000"/>
                </a:solidFill>
              </a:rPr>
              <a:t> </a:t>
            </a:r>
            <a:r>
              <a:rPr lang="en-US" sz="2000" dirty="0" err="1" smtClean="0">
                <a:solidFill>
                  <a:srgbClr val="FF0000"/>
                </a:solidFill>
              </a:rPr>
              <a:t>dalga</a:t>
            </a:r>
            <a:r>
              <a:rPr lang="en-US" sz="2000" dirty="0" smtClean="0">
                <a:solidFill>
                  <a:srgbClr val="FF0000"/>
                </a:solidFill>
              </a:rPr>
              <a:t> </a:t>
            </a:r>
            <a:r>
              <a:rPr lang="en-US" sz="2000" dirty="0" err="1" smtClean="0">
                <a:solidFill>
                  <a:srgbClr val="FF0000"/>
                </a:solidFill>
              </a:rPr>
              <a:t>öncüllerini</a:t>
            </a:r>
            <a:endParaRPr lang="en-US" sz="2000" dirty="0" smtClean="0">
              <a:solidFill>
                <a:srgbClr val="FF0000"/>
              </a:solidFill>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smtClean="0"/>
              <a:t>Siyah</a:t>
            </a:r>
            <a:r>
              <a:rPr lang="en-US" sz="2000" dirty="0" smtClean="0"/>
              <a:t> </a:t>
            </a:r>
            <a:r>
              <a:rPr lang="en-US" sz="2000" dirty="0" err="1" smtClean="0"/>
              <a:t>oklar</a:t>
            </a:r>
            <a:r>
              <a:rPr lang="en-US" sz="2000" dirty="0" smtClean="0"/>
              <a:t> </a:t>
            </a:r>
            <a:r>
              <a:rPr lang="en-US" sz="2000" dirty="0" err="1" smtClean="0"/>
              <a:t>ışın</a:t>
            </a:r>
            <a:r>
              <a:rPr lang="en-US" sz="2000" dirty="0" smtClean="0"/>
              <a:t> </a:t>
            </a:r>
            <a:r>
              <a:rPr lang="en-US" sz="2000" dirty="0" err="1" smtClean="0"/>
              <a:t>modellerini</a:t>
            </a:r>
            <a:endParaRPr lang="en-US" sz="2000" dirty="0" smtClean="0"/>
          </a:p>
          <a:p>
            <a:endParaRPr lang="en-US" sz="2000" dirty="0"/>
          </a:p>
          <a:p>
            <a:r>
              <a:rPr lang="en-US" sz="2000" dirty="0" smtClean="0"/>
              <a:t>    </a:t>
            </a:r>
            <a:r>
              <a:rPr lang="en-US" sz="2000" dirty="0" err="1" smtClean="0"/>
              <a:t>gösterir</a:t>
            </a:r>
            <a:r>
              <a:rPr lang="en-US" sz="2000" dirty="0" smtClean="0"/>
              <a:t>.</a:t>
            </a:r>
            <a:endParaRPr lang="tr-TR" sz="2000" dirty="0"/>
          </a:p>
        </p:txBody>
      </p:sp>
      <p:sp>
        <p:nvSpPr>
          <p:cNvPr id="9"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34012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Hatırlayalım </a:t>
            </a:r>
            <a:endParaRPr lang="en-US" dirty="0"/>
          </a:p>
        </p:txBody>
      </p:sp>
      <p:sp>
        <p:nvSpPr>
          <p:cNvPr id="4" name="Slide Number Placeholder 3"/>
          <p:cNvSpPr>
            <a:spLocks noGrp="1"/>
          </p:cNvSpPr>
          <p:nvPr>
            <p:ph type="sldNum" sz="quarter" idx="12"/>
          </p:nvPr>
        </p:nvSpPr>
        <p:spPr/>
        <p:txBody>
          <a:bodyPr/>
          <a:lstStyle/>
          <a:p>
            <a:fld id="{33A77FA5-53E3-48B0-B616-41C00B8FB419}" type="slidenum">
              <a:rPr lang="en-US" smtClean="0"/>
              <a:pPr/>
              <a:t>15</a:t>
            </a:fld>
            <a:endParaRPr lang="en-US" dirty="0"/>
          </a:p>
        </p:txBody>
      </p:sp>
      <p:cxnSp>
        <p:nvCxnSpPr>
          <p:cNvPr id="7" name="Straight Connector 6"/>
          <p:cNvCxnSpPr/>
          <p:nvPr/>
        </p:nvCxnSpPr>
        <p:spPr>
          <a:xfrm>
            <a:off x="4778482" y="3839503"/>
            <a:ext cx="0" cy="21680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5211100" y="3824757"/>
            <a:ext cx="0" cy="21680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a:off x="5584727" y="3839503"/>
            <a:ext cx="0" cy="21680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6002598" y="3839503"/>
            <a:ext cx="0" cy="21680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a:off x="6435217" y="3839503"/>
            <a:ext cx="0" cy="216801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p:nvPr/>
        </p:nvCxnSpPr>
        <p:spPr>
          <a:xfrm>
            <a:off x="4778482" y="4925966"/>
            <a:ext cx="2285999" cy="0"/>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3967316" y="2467043"/>
            <a:ext cx="3908323" cy="646331"/>
          </a:xfrm>
          <a:prstGeom prst="rect">
            <a:avLst/>
          </a:prstGeom>
          <a:noFill/>
        </p:spPr>
        <p:txBody>
          <a:bodyPr wrap="square" rtlCol="0">
            <a:spAutoFit/>
          </a:bodyPr>
          <a:lstStyle/>
          <a:p>
            <a:r>
              <a:rPr lang="en-US" dirty="0" err="1" smtClean="0"/>
              <a:t>Dalga</a:t>
            </a:r>
            <a:r>
              <a:rPr lang="en-US" dirty="0" smtClean="0"/>
              <a:t> </a:t>
            </a:r>
            <a:r>
              <a:rPr lang="en-US" dirty="0" err="1" smtClean="0"/>
              <a:t>öncülleri</a:t>
            </a:r>
            <a:r>
              <a:rPr lang="en-US" dirty="0" smtClean="0"/>
              <a:t> </a:t>
            </a:r>
            <a:r>
              <a:rPr lang="en-US" dirty="0" err="1" smtClean="0"/>
              <a:t>modellerini</a:t>
            </a:r>
            <a:r>
              <a:rPr lang="en-US" dirty="0" smtClean="0"/>
              <a:t> </a:t>
            </a:r>
            <a:r>
              <a:rPr lang="en-US" dirty="0" err="1" smtClean="0"/>
              <a:t>ışın</a:t>
            </a:r>
            <a:r>
              <a:rPr lang="en-US" dirty="0" smtClean="0"/>
              <a:t> </a:t>
            </a:r>
            <a:r>
              <a:rPr lang="en-US" dirty="0" err="1" smtClean="0"/>
              <a:t>modeline</a:t>
            </a:r>
            <a:r>
              <a:rPr lang="en-US" dirty="0" smtClean="0"/>
              <a:t> </a:t>
            </a:r>
            <a:r>
              <a:rPr lang="en-US" dirty="0" err="1" smtClean="0"/>
              <a:t>çevirebilir</a:t>
            </a:r>
            <a:r>
              <a:rPr lang="en-US" dirty="0" smtClean="0"/>
              <a:t> </a:t>
            </a:r>
            <a:r>
              <a:rPr lang="en-US" dirty="0" err="1" smtClean="0"/>
              <a:t>misiniz</a:t>
            </a:r>
            <a:r>
              <a:rPr lang="en-US" dirty="0" smtClean="0"/>
              <a:t>?</a:t>
            </a:r>
            <a:endParaRPr lang="tr-TR" dirty="0"/>
          </a:p>
        </p:txBody>
      </p:sp>
      <p:sp>
        <p:nvSpPr>
          <p:cNvPr id="16"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421993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tr-TR" dirty="0"/>
          </a:p>
        </p:txBody>
      </p:sp>
      <p:sp>
        <p:nvSpPr>
          <p:cNvPr id="3" name="Metin Yer Tutucusu 2"/>
          <p:cNvSpPr>
            <a:spLocks noGrp="1"/>
          </p:cNvSpPr>
          <p:nvPr>
            <p:ph type="body" idx="1"/>
          </p:nvPr>
        </p:nvSpPr>
        <p:spPr/>
        <p:txBody>
          <a:bodyPr/>
          <a:lstStyle/>
          <a:p>
            <a:r>
              <a:rPr lang="tr-TR" dirty="0" smtClean="0"/>
              <a:t>Su dalgaları	</a:t>
            </a:r>
            <a:endParaRPr lang="tr-TR" dirty="0"/>
          </a:p>
        </p:txBody>
      </p:sp>
      <p:sp>
        <p:nvSpPr>
          <p:cNvPr id="4" name="İçerik Yer Tutucusu 3"/>
          <p:cNvSpPr>
            <a:spLocks noGrp="1"/>
          </p:cNvSpPr>
          <p:nvPr>
            <p:ph sz="half" idx="2"/>
          </p:nvPr>
        </p:nvSpPr>
        <p:spPr/>
        <p:txBody>
          <a:bodyPr/>
          <a:lstStyle/>
          <a:p>
            <a:r>
              <a:rPr lang="tr-TR" dirty="0" smtClean="0"/>
              <a:t>Hem enine hem de boyuna dalgalardır. </a:t>
            </a:r>
          </a:p>
          <a:p>
            <a:r>
              <a:rPr lang="tr-TR" dirty="0" smtClean="0"/>
              <a:t>Mekanik dalgalardır.</a:t>
            </a:r>
            <a:endParaRPr lang="tr-TR" dirty="0"/>
          </a:p>
        </p:txBody>
      </p:sp>
      <p:sp>
        <p:nvSpPr>
          <p:cNvPr id="5" name="Metin Yer Tutucusu 4"/>
          <p:cNvSpPr>
            <a:spLocks noGrp="1"/>
          </p:cNvSpPr>
          <p:nvPr>
            <p:ph type="body" sz="quarter" idx="3"/>
          </p:nvPr>
        </p:nvSpPr>
        <p:spPr/>
        <p:txBody>
          <a:bodyPr/>
          <a:lstStyle/>
          <a:p>
            <a:r>
              <a:rPr lang="tr-TR" dirty="0" smtClean="0"/>
              <a:t>Işığın dalga modeli </a:t>
            </a:r>
            <a:endParaRPr lang="tr-TR" dirty="0"/>
          </a:p>
        </p:txBody>
      </p:sp>
      <p:sp>
        <p:nvSpPr>
          <p:cNvPr id="6" name="İçerik Yer Tutucusu 5"/>
          <p:cNvSpPr>
            <a:spLocks noGrp="1"/>
          </p:cNvSpPr>
          <p:nvPr>
            <p:ph sz="quarter" idx="4"/>
          </p:nvPr>
        </p:nvSpPr>
        <p:spPr/>
        <p:txBody>
          <a:bodyPr/>
          <a:lstStyle/>
          <a:p>
            <a:r>
              <a:rPr lang="tr-TR" dirty="0" smtClean="0"/>
              <a:t>Işık dalgası enine dalgalardır.</a:t>
            </a:r>
          </a:p>
          <a:p>
            <a:r>
              <a:rPr lang="tr-TR" dirty="0" smtClean="0"/>
              <a:t>Elektromanyetik dalgalardır</a:t>
            </a:r>
          </a:p>
          <a:p>
            <a:endParaRPr lang="tr-TR" dirty="0"/>
          </a:p>
        </p:txBody>
      </p:sp>
      <p:sp>
        <p:nvSpPr>
          <p:cNvPr id="7" name="Slayt Numarası Yer Tutucusu 6"/>
          <p:cNvSpPr>
            <a:spLocks noGrp="1"/>
          </p:cNvSpPr>
          <p:nvPr>
            <p:ph type="sldNum" sz="quarter" idx="12"/>
          </p:nvPr>
        </p:nvSpPr>
        <p:spPr/>
        <p:txBody>
          <a:bodyPr/>
          <a:lstStyle/>
          <a:p>
            <a:fld id="{33A77FA5-53E3-48B0-B616-41C00B8FB419}" type="slidenum">
              <a:rPr lang="en-US" smtClean="0"/>
              <a:pPr/>
              <a:t>16</a:t>
            </a:fld>
            <a:endParaRPr lang="en-US" dirty="0"/>
          </a:p>
        </p:txBody>
      </p:sp>
      <p:sp>
        <p:nvSpPr>
          <p:cNvPr id="8" name="TextBox 7"/>
          <p:cNvSpPr txBox="1"/>
          <p:nvPr/>
        </p:nvSpPr>
        <p:spPr>
          <a:xfrm>
            <a:off x="4292066" y="4424904"/>
            <a:ext cx="2575665" cy="203132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tr-TR" dirty="0"/>
              <a:t>Işık dalgası,</a:t>
            </a:r>
          </a:p>
          <a:p>
            <a:r>
              <a:rPr lang="tr-TR" dirty="0"/>
              <a:t>Su dalgasının gösterdiği bütün özellikleri </a:t>
            </a:r>
            <a:r>
              <a:rPr lang="tr-TR" dirty="0" smtClean="0"/>
              <a:t>istinasız gösterir.</a:t>
            </a:r>
            <a:endParaRPr lang="en-US" dirty="0" smtClean="0"/>
          </a:p>
          <a:p>
            <a:endParaRPr lang="en-US" dirty="0"/>
          </a:p>
          <a:p>
            <a:r>
              <a:rPr lang="en-US" dirty="0" err="1" smtClean="0"/>
              <a:t>Bunlar</a:t>
            </a:r>
            <a:r>
              <a:rPr lang="en-US" dirty="0" smtClean="0"/>
              <a:t> </a:t>
            </a:r>
            <a:r>
              <a:rPr lang="en-US" dirty="0" err="1" smtClean="0"/>
              <a:t>nelerdir</a:t>
            </a:r>
            <a:r>
              <a:rPr lang="en-US" dirty="0" smtClean="0"/>
              <a:t>?</a:t>
            </a:r>
            <a:endParaRPr lang="en-US" dirty="0"/>
          </a:p>
        </p:txBody>
      </p:sp>
    </p:spTree>
    <p:extLst>
      <p:ext uri="{BB962C8B-B14F-4D97-AF65-F5344CB8AC3E}">
        <p14:creationId xmlns:p14="http://schemas.microsoft.com/office/powerpoint/2010/main" val="367944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tr-TR" dirty="0"/>
          </a:p>
        </p:txBody>
      </p:sp>
      <p:pic>
        <p:nvPicPr>
          <p:cNvPr id="8" name="İçerik Yer Tutucusu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91536" y="2684835"/>
            <a:ext cx="2768303" cy="3418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lide Number Placeholder 6"/>
          <p:cNvSpPr>
            <a:spLocks noGrp="1"/>
          </p:cNvSpPr>
          <p:nvPr>
            <p:ph type="sldNum" sz="quarter" idx="12"/>
          </p:nvPr>
        </p:nvSpPr>
        <p:spPr/>
        <p:txBody>
          <a:bodyPr/>
          <a:lstStyle/>
          <a:p>
            <a:fld id="{33A77FA5-53E3-48B0-B616-41C00B8FB419}" type="slidenum">
              <a:rPr lang="en-US" smtClean="0"/>
              <a:pPr/>
              <a:t>17</a:t>
            </a:fld>
            <a:endParaRPr lang="en-US" dirty="0"/>
          </a:p>
        </p:txBody>
      </p:sp>
      <p:sp>
        <p:nvSpPr>
          <p:cNvPr id="6" name="Dikdörtgen 5"/>
          <p:cNvSpPr/>
          <p:nvPr/>
        </p:nvSpPr>
        <p:spPr>
          <a:xfrm>
            <a:off x="4830096" y="4300432"/>
            <a:ext cx="3799438" cy="369332"/>
          </a:xfrm>
          <a:prstGeom prst="rect">
            <a:avLst/>
          </a:prstGeom>
        </p:spPr>
        <p:txBody>
          <a:bodyPr wrap="none">
            <a:spAutoFit/>
          </a:bodyPr>
          <a:lstStyle/>
          <a:p>
            <a:r>
              <a:rPr lang="tr-TR" dirty="0"/>
              <a:t>ANLAŞILMAYAN </a:t>
            </a:r>
            <a:r>
              <a:rPr lang="tr-TR" dirty="0" smtClean="0"/>
              <a:t>B</a:t>
            </a:r>
            <a:r>
              <a:rPr lang="en-US" dirty="0" smtClean="0"/>
              <a:t>İ</a:t>
            </a:r>
            <a:r>
              <a:rPr lang="tr-TR" dirty="0" smtClean="0"/>
              <a:t>R </a:t>
            </a:r>
            <a:r>
              <a:rPr lang="tr-TR" dirty="0"/>
              <a:t>YER VAR MI?</a:t>
            </a:r>
          </a:p>
        </p:txBody>
      </p:sp>
      <p:sp>
        <p:nvSpPr>
          <p:cNvPr id="10"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165954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en-US" dirty="0"/>
          </a:p>
        </p:txBody>
      </p:sp>
      <p:sp>
        <p:nvSpPr>
          <p:cNvPr id="3" name="Text Placeholder 2"/>
          <p:cNvSpPr>
            <a:spLocks noGrp="1"/>
          </p:cNvSpPr>
          <p:nvPr>
            <p:ph type="body" idx="1"/>
          </p:nvPr>
        </p:nvSpPr>
        <p:spPr>
          <a:xfrm>
            <a:off x="581193" y="2250892"/>
            <a:ext cx="7637256" cy="536005"/>
          </a:xfrm>
        </p:spPr>
        <p:txBody>
          <a:bodyPr/>
          <a:lstStyle/>
          <a:p>
            <a:endParaRPr lang="tr-TR" sz="2000" b="1" dirty="0">
              <a:solidFill>
                <a:schemeClr val="accent2">
                  <a:lumMod val="60000"/>
                  <a:lumOff val="40000"/>
                </a:schemeClr>
              </a:solidFill>
            </a:endParaRPr>
          </a:p>
        </p:txBody>
      </p:sp>
      <p:sp>
        <p:nvSpPr>
          <p:cNvPr id="7" name="Slide Number Placeholder 6"/>
          <p:cNvSpPr>
            <a:spLocks noGrp="1"/>
          </p:cNvSpPr>
          <p:nvPr>
            <p:ph type="sldNum" sz="quarter" idx="12"/>
          </p:nvPr>
        </p:nvSpPr>
        <p:spPr/>
        <p:txBody>
          <a:bodyPr/>
          <a:lstStyle/>
          <a:p>
            <a:fld id="{33A77FA5-53E3-48B0-B616-41C00B8FB419}" type="slidenum">
              <a:rPr lang="en-US" smtClean="0"/>
              <a:pPr/>
              <a:t>18</a:t>
            </a:fld>
            <a:endParaRPr lang="en-US" dirty="0"/>
          </a:p>
        </p:txBody>
      </p:sp>
      <p:sp>
        <p:nvSpPr>
          <p:cNvPr id="15" name="Rectangle 14"/>
          <p:cNvSpPr/>
          <p:nvPr/>
        </p:nvSpPr>
        <p:spPr>
          <a:xfrm>
            <a:off x="3086268" y="4320537"/>
            <a:ext cx="4460879" cy="40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chemeClr val="accent2">
                    <a:lumMod val="60000"/>
                    <a:lumOff val="40000"/>
                  </a:schemeClr>
                </a:solidFill>
              </a:rPr>
              <a:t>NELER O</a:t>
            </a:r>
            <a:r>
              <a:rPr lang="en-US" b="1" dirty="0" smtClean="0">
                <a:solidFill>
                  <a:schemeClr val="accent2">
                    <a:lumMod val="60000"/>
                    <a:lumOff val="40000"/>
                  </a:schemeClr>
                </a:solidFill>
              </a:rPr>
              <a:t>Ğ</a:t>
            </a:r>
            <a:r>
              <a:rPr lang="tr-TR" b="1" dirty="0" smtClean="0">
                <a:solidFill>
                  <a:schemeClr val="accent2">
                    <a:lumMod val="60000"/>
                    <a:lumOff val="40000"/>
                  </a:schemeClr>
                </a:solidFill>
              </a:rPr>
              <a:t>REND</a:t>
            </a:r>
            <a:r>
              <a:rPr lang="en-US" b="1" dirty="0" smtClean="0">
                <a:solidFill>
                  <a:schemeClr val="accent2">
                    <a:lumMod val="60000"/>
                    <a:lumOff val="40000"/>
                  </a:schemeClr>
                </a:solidFill>
              </a:rPr>
              <a:t>İ</a:t>
            </a:r>
            <a:r>
              <a:rPr lang="tr-TR" b="1" dirty="0" smtClean="0">
                <a:solidFill>
                  <a:schemeClr val="accent2">
                    <a:lumMod val="60000"/>
                    <a:lumOff val="40000"/>
                  </a:schemeClr>
                </a:solidFill>
              </a:rPr>
              <a:t>K?</a:t>
            </a:r>
            <a:endParaRPr lang="tr-TR" b="1" dirty="0">
              <a:solidFill>
                <a:schemeClr val="accent2">
                  <a:lumMod val="60000"/>
                  <a:lumOff val="40000"/>
                </a:schemeClr>
              </a:solidFill>
            </a:endParaRPr>
          </a:p>
        </p:txBody>
      </p:sp>
      <p:pic>
        <p:nvPicPr>
          <p:cNvPr id="9"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3" y="3273262"/>
            <a:ext cx="2505075" cy="3048000"/>
          </a:xfrm>
          <a:prstGeom prst="rect">
            <a:avLst/>
          </a:prstGeom>
        </p:spPr>
      </p:pic>
      <p:sp>
        <p:nvSpPr>
          <p:cNvPr id="4" name="Rectangle 3"/>
          <p:cNvSpPr/>
          <p:nvPr/>
        </p:nvSpPr>
        <p:spPr>
          <a:xfrm>
            <a:off x="3086268" y="5053335"/>
            <a:ext cx="6096000" cy="646331"/>
          </a:xfrm>
          <a:prstGeom prst="rect">
            <a:avLst/>
          </a:prstGeom>
        </p:spPr>
        <p:txBody>
          <a:bodyPr>
            <a:spAutoFit/>
          </a:bodyPr>
          <a:lstStyle/>
          <a:p>
            <a:r>
              <a:rPr lang="tr-TR" dirty="0"/>
              <a:t>Işığı ve yapısını </a:t>
            </a:r>
            <a:r>
              <a:rPr lang="tr-TR" dirty="0" smtClean="0"/>
              <a:t>anladık</a:t>
            </a:r>
            <a:r>
              <a:rPr lang="en-US" dirty="0" smtClean="0"/>
              <a:t>.</a:t>
            </a:r>
            <a:endParaRPr lang="tr-TR" dirty="0"/>
          </a:p>
          <a:p>
            <a:r>
              <a:rPr lang="tr-TR" dirty="0"/>
              <a:t>O halde şimdi ışığı nasıl </a:t>
            </a:r>
            <a:r>
              <a:rPr lang="tr-TR" dirty="0" smtClean="0"/>
              <a:t>ölçebileceğimize bakalım. </a:t>
            </a:r>
            <a:endParaRPr lang="en-US" dirty="0"/>
          </a:p>
        </p:txBody>
      </p:sp>
    </p:spTree>
    <p:extLst>
      <p:ext uri="{BB962C8B-B14F-4D97-AF65-F5344CB8AC3E}">
        <p14:creationId xmlns:p14="http://schemas.microsoft.com/office/powerpoint/2010/main" val="409103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Işık</a:t>
            </a:r>
            <a:r>
              <a:rPr lang="en-US" dirty="0"/>
              <a:t> </a:t>
            </a:r>
            <a:r>
              <a:rPr lang="en-US" dirty="0" err="1"/>
              <a:t>Şiddeti</a:t>
            </a:r>
            <a:endParaRPr lang="en-US" dirty="0"/>
          </a:p>
        </p:txBody>
      </p:sp>
      <p:pic>
        <p:nvPicPr>
          <p:cNvPr id="8" name="Picture 2" descr="http://cdn.enbilgi.com/portakal-ile-mum-bitmis-hali.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09517" y="3314043"/>
            <a:ext cx="2002216" cy="2037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3A77FA5-53E3-48B0-B616-41C00B8FB419}" type="slidenum">
              <a:rPr lang="en-US" smtClean="0"/>
              <a:pPr/>
              <a:t>19</a:t>
            </a:fld>
            <a:endParaRPr lang="en-US" dirty="0"/>
          </a:p>
        </p:txBody>
      </p:sp>
      <p:sp>
        <p:nvSpPr>
          <p:cNvPr id="11" name="Rectangle 10"/>
          <p:cNvSpPr/>
          <p:nvPr/>
        </p:nvSpPr>
        <p:spPr>
          <a:xfrm>
            <a:off x="853303" y="2467043"/>
            <a:ext cx="7931888" cy="646331"/>
          </a:xfrm>
          <a:prstGeom prst="rect">
            <a:avLst/>
          </a:prstGeom>
        </p:spPr>
        <p:txBody>
          <a:bodyPr wrap="square">
            <a:spAutoFit/>
          </a:bodyPr>
          <a:lstStyle/>
          <a:p>
            <a:pPr algn="ctr"/>
            <a:r>
              <a:rPr lang="tr-TR" dirty="0" smtClean="0"/>
              <a:t>Mumun çevreye verdiği ışıkla </a:t>
            </a:r>
            <a:r>
              <a:rPr lang="tr-TR" dirty="0" err="1" smtClean="0"/>
              <a:t>amp</a:t>
            </a:r>
            <a:r>
              <a:rPr lang="en-US" dirty="0" smtClean="0"/>
              <a:t>u</a:t>
            </a:r>
            <a:r>
              <a:rPr lang="tr-TR" dirty="0" err="1" smtClean="0"/>
              <a:t>lün</a:t>
            </a:r>
            <a:r>
              <a:rPr lang="tr-TR" dirty="0" smtClean="0"/>
              <a:t> verdiği ışığı karşılaştıralım.</a:t>
            </a:r>
            <a:r>
              <a:rPr lang="en-US" dirty="0" smtClean="0"/>
              <a:t> </a:t>
            </a:r>
            <a:r>
              <a:rPr lang="en-US" dirty="0" err="1" smtClean="0"/>
              <a:t>Hangisi</a:t>
            </a:r>
            <a:r>
              <a:rPr lang="en-US" dirty="0" smtClean="0"/>
              <a:t> </a:t>
            </a:r>
            <a:r>
              <a:rPr lang="en-US" dirty="0" err="1" smtClean="0"/>
              <a:t>daha</a:t>
            </a:r>
            <a:r>
              <a:rPr lang="en-US" dirty="0" smtClean="0"/>
              <a:t> </a:t>
            </a:r>
            <a:r>
              <a:rPr lang="en-US" dirty="0" err="1" smtClean="0"/>
              <a:t>şiddetli</a:t>
            </a:r>
            <a:r>
              <a:rPr lang="en-US" dirty="0" smtClean="0"/>
              <a:t> </a:t>
            </a:r>
            <a:r>
              <a:rPr lang="en-US" dirty="0" err="1" smtClean="0"/>
              <a:t>ışık</a:t>
            </a:r>
            <a:r>
              <a:rPr lang="en-US" dirty="0" smtClean="0"/>
              <a:t> </a:t>
            </a:r>
            <a:r>
              <a:rPr lang="en-US" dirty="0" err="1" smtClean="0"/>
              <a:t>verir</a:t>
            </a:r>
            <a:r>
              <a:rPr lang="en-US" dirty="0" smtClean="0"/>
              <a:t>?</a:t>
            </a:r>
            <a:r>
              <a:rPr lang="tr-TR" dirty="0" smtClean="0"/>
              <a:t> </a:t>
            </a:r>
            <a:endParaRPr lang="en-US" dirty="0"/>
          </a:p>
        </p:txBody>
      </p:sp>
      <p:pic>
        <p:nvPicPr>
          <p:cNvPr id="12" name="Picture 2" descr="http://www.godslastmessage.com/wp-content/uploads/2015/02/That-Lightbulb-Moment-%E2%80%93-How-To-Make-Your-Business-Idea%E2%80%99s-A-Reality.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8" r="45066"/>
          <a:stretch/>
        </p:blipFill>
        <p:spPr bwMode="auto">
          <a:xfrm>
            <a:off x="5934318" y="3194966"/>
            <a:ext cx="1568287" cy="21563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7" name="Dikdörtgen 2"/>
          <p:cNvSpPr/>
          <p:nvPr/>
        </p:nvSpPr>
        <p:spPr>
          <a:xfrm>
            <a:off x="2688557" y="5765884"/>
            <a:ext cx="4591980" cy="507831"/>
          </a:xfrm>
          <a:prstGeom prst="rect">
            <a:avLst/>
          </a:prstGeom>
        </p:spPr>
        <p:txBody>
          <a:bodyPr wrap="square">
            <a:spAutoFit/>
          </a:bodyPr>
          <a:lstStyle/>
          <a:p>
            <a:pPr algn="ctr">
              <a:lnSpc>
                <a:spcPct val="150000"/>
              </a:lnSpc>
            </a:pPr>
            <a:r>
              <a:rPr lang="tr-TR" dirty="0" err="1" smtClean="0">
                <a:cs typeface="Helvetica" panose="020B0604020202020204" pitchFamily="34" charset="0"/>
              </a:rPr>
              <a:t>Ampülün</a:t>
            </a:r>
            <a:r>
              <a:rPr lang="tr-TR" dirty="0" smtClean="0">
                <a:cs typeface="Helvetica" panose="020B0604020202020204" pitchFamily="34" charset="0"/>
              </a:rPr>
              <a:t> </a:t>
            </a:r>
            <a:r>
              <a:rPr lang="tr-TR" dirty="0">
                <a:cs typeface="Helvetica" panose="020B0604020202020204" pitchFamily="34" charset="0"/>
              </a:rPr>
              <a:t>ışık şiddeti daha büyüktür.  </a:t>
            </a:r>
          </a:p>
        </p:txBody>
      </p:sp>
      <p:sp>
        <p:nvSpPr>
          <p:cNvPr id="9"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strike="sngStrike" dirty="0" smtClean="0">
                <a:solidFill>
                  <a:schemeClr val="accent2">
                    <a:lumMod val="60000"/>
                    <a:lumOff val="40000"/>
                  </a:schemeClr>
                </a:solidFill>
              </a:rPr>
              <a:t>------------------------------</a:t>
            </a:r>
            <a:endParaRPr lang="tr-TR" b="1" strike="sngStrike"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dirty="0">
                <a:solidFill>
                  <a:schemeClr val="accent1">
                    <a:lumMod val="40000"/>
                    <a:lumOff val="60000"/>
                  </a:schemeClr>
                </a:solidFill>
              </a:rPr>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74731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Ders </a:t>
            </a:r>
            <a:r>
              <a:rPr lang="tr-TR" dirty="0" smtClean="0"/>
              <a:t>İzlencesi</a:t>
            </a:r>
            <a:endParaRPr lang="tr-TR" dirty="0"/>
          </a:p>
        </p:txBody>
      </p:sp>
      <p:sp>
        <p:nvSpPr>
          <p:cNvPr id="3" name="İçerik Yer Tutucusu 2"/>
          <p:cNvSpPr>
            <a:spLocks noGrp="1"/>
          </p:cNvSpPr>
          <p:nvPr>
            <p:ph idx="1"/>
          </p:nvPr>
        </p:nvSpPr>
        <p:spPr/>
        <p:txBody>
          <a:bodyPr>
            <a:normAutofit fontScale="85000" lnSpcReduction="20000"/>
          </a:bodyPr>
          <a:lstStyle/>
          <a:p>
            <a:r>
              <a:rPr lang="tr-TR" dirty="0" smtClean="0"/>
              <a:t>Önceki dersin tekrarı (Duygu)</a:t>
            </a:r>
          </a:p>
          <a:p>
            <a:r>
              <a:rPr lang="tr-TR" dirty="0" smtClean="0"/>
              <a:t>Ev aydınlatmasında kullanılan araçlar</a:t>
            </a:r>
          </a:p>
          <a:p>
            <a:r>
              <a:rPr lang="tr-TR" dirty="0" smtClean="0"/>
              <a:t>Işığın tarihsel süreci</a:t>
            </a:r>
          </a:p>
          <a:p>
            <a:r>
              <a:rPr lang="tr-TR" dirty="0" smtClean="0"/>
              <a:t>Işık şiddeti</a:t>
            </a:r>
          </a:p>
          <a:p>
            <a:r>
              <a:rPr lang="tr-TR" dirty="0" smtClean="0"/>
              <a:t>Işık akısı</a:t>
            </a:r>
          </a:p>
          <a:p>
            <a:r>
              <a:rPr lang="tr-TR" dirty="0"/>
              <a:t>Aktivite </a:t>
            </a:r>
            <a:endParaRPr lang="tr-TR" dirty="0" smtClean="0"/>
          </a:p>
          <a:p>
            <a:r>
              <a:rPr lang="tr-TR" dirty="0" smtClean="0"/>
              <a:t>Aydınlanma şiddeti</a:t>
            </a:r>
          </a:p>
          <a:p>
            <a:r>
              <a:rPr lang="tr-TR" dirty="0"/>
              <a:t>Ev aydınlatmasında kullanılan </a:t>
            </a:r>
            <a:r>
              <a:rPr lang="tr-TR" dirty="0" smtClean="0"/>
              <a:t>araçlara dönüş</a:t>
            </a:r>
            <a:endParaRPr lang="tr-TR" dirty="0"/>
          </a:p>
          <a:p>
            <a:r>
              <a:rPr lang="tr-TR" dirty="0" smtClean="0"/>
              <a:t>Günlük hayat örnekleri</a:t>
            </a:r>
          </a:p>
          <a:p>
            <a:r>
              <a:rPr lang="tr-TR" dirty="0" smtClean="0"/>
              <a:t>Soru çözümü</a:t>
            </a:r>
          </a:p>
          <a:p>
            <a:r>
              <a:rPr lang="tr-TR" dirty="0" smtClean="0"/>
              <a:t>Ders özeti </a:t>
            </a:r>
            <a:endParaRPr lang="tr-TR"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2</a:t>
            </a:fld>
            <a:endParaRPr lang="en-US" dirty="0"/>
          </a:p>
        </p:txBody>
      </p:sp>
    </p:spTree>
    <p:extLst>
      <p:ext uri="{BB962C8B-B14F-4D97-AF65-F5344CB8AC3E}">
        <p14:creationId xmlns:p14="http://schemas.microsoft.com/office/powerpoint/2010/main" val="37844328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Işık</a:t>
            </a:r>
            <a:r>
              <a:rPr lang="en-US" dirty="0"/>
              <a:t> </a:t>
            </a:r>
            <a:r>
              <a:rPr lang="en-US" dirty="0" err="1"/>
              <a:t>Şiddeti</a:t>
            </a:r>
            <a:endParaRPr lang="en-US" dirty="0"/>
          </a:p>
        </p:txBody>
      </p:sp>
      <p:sp>
        <p:nvSpPr>
          <p:cNvPr id="5" name="Slide Number Placeholder 4"/>
          <p:cNvSpPr>
            <a:spLocks noGrp="1"/>
          </p:cNvSpPr>
          <p:nvPr>
            <p:ph type="sldNum" sz="quarter" idx="12"/>
          </p:nvPr>
        </p:nvSpPr>
        <p:spPr/>
        <p:txBody>
          <a:bodyPr/>
          <a:lstStyle/>
          <a:p>
            <a:fld id="{33A77FA5-53E3-48B0-B616-41C00B8FB419}" type="slidenum">
              <a:rPr lang="en-US" smtClean="0"/>
              <a:pPr/>
              <a:t>20</a:t>
            </a:fld>
            <a:endParaRPr lang="en-US" dirty="0"/>
          </a:p>
        </p:txBody>
      </p:sp>
      <p:sp>
        <p:nvSpPr>
          <p:cNvPr id="11" name="Rectangle 10"/>
          <p:cNvSpPr/>
          <p:nvPr/>
        </p:nvSpPr>
        <p:spPr>
          <a:xfrm>
            <a:off x="3704439" y="2719536"/>
            <a:ext cx="4650934" cy="3416320"/>
          </a:xfrm>
          <a:prstGeom prst="rect">
            <a:avLst/>
          </a:prstGeom>
        </p:spPr>
        <p:txBody>
          <a:bodyPr wrap="square">
            <a:spAutoFit/>
          </a:bodyPr>
          <a:lstStyle/>
          <a:p>
            <a:pPr marL="285750" indent="-285750">
              <a:lnSpc>
                <a:spcPct val="150000"/>
              </a:lnSpc>
              <a:buFont typeface="Arial" panose="020B0604020202020204" pitchFamily="34" charset="0"/>
              <a:buChar char="•"/>
            </a:pPr>
            <a:r>
              <a:rPr lang="tr-TR" b="1" dirty="0" err="1" smtClean="0">
                <a:cs typeface="Helvetica" panose="020B0604020202020204" pitchFamily="34" charset="0"/>
              </a:rPr>
              <a:t>Amp</a:t>
            </a:r>
            <a:r>
              <a:rPr lang="en-US" b="1" dirty="0" smtClean="0">
                <a:cs typeface="Helvetica" panose="020B0604020202020204" pitchFamily="34" charset="0"/>
              </a:rPr>
              <a:t>u</a:t>
            </a:r>
            <a:r>
              <a:rPr lang="tr-TR" b="1" dirty="0" smtClean="0">
                <a:cs typeface="Helvetica" panose="020B0604020202020204" pitchFamily="34" charset="0"/>
              </a:rPr>
              <a:t>l ile mumun </a:t>
            </a:r>
            <a:r>
              <a:rPr lang="tr-TR" b="1" dirty="0" smtClean="0">
                <a:solidFill>
                  <a:schemeClr val="accent1">
                    <a:lumMod val="40000"/>
                    <a:lumOff val="60000"/>
                  </a:schemeClr>
                </a:solidFill>
                <a:cs typeface="Helvetica" panose="020B0604020202020204" pitchFamily="34" charset="0"/>
              </a:rPr>
              <a:t>ışık </a:t>
            </a:r>
            <a:r>
              <a:rPr lang="tr-TR" b="1" dirty="0">
                <a:solidFill>
                  <a:schemeClr val="accent1">
                    <a:lumMod val="40000"/>
                    <a:lumOff val="60000"/>
                  </a:schemeClr>
                </a:solidFill>
                <a:cs typeface="Helvetica" panose="020B0604020202020204" pitchFamily="34" charset="0"/>
              </a:rPr>
              <a:t>şiddetleri </a:t>
            </a:r>
            <a:r>
              <a:rPr lang="tr-TR" dirty="0">
                <a:cs typeface="Helvetica" panose="020B0604020202020204" pitchFamily="34" charset="0"/>
              </a:rPr>
              <a:t>farklıdır. </a:t>
            </a:r>
            <a:endParaRPr lang="en-US" dirty="0" smtClean="0">
              <a:cs typeface="Helvetica" panose="020B0604020202020204" pitchFamily="34" charset="0"/>
            </a:endParaRPr>
          </a:p>
          <a:p>
            <a:pPr marL="285750" indent="-285750">
              <a:lnSpc>
                <a:spcPct val="150000"/>
              </a:lnSpc>
              <a:buFont typeface="Arial" panose="020B0604020202020204" pitchFamily="34" charset="0"/>
              <a:buChar char="•"/>
            </a:pPr>
            <a:r>
              <a:rPr lang="tr-TR" dirty="0" smtClean="0">
                <a:cs typeface="Helvetica" panose="020B0604020202020204" pitchFamily="34" charset="0"/>
              </a:rPr>
              <a:t>Bir ışık kaynağının birim zamanda yaydığı ışık enerjisine </a:t>
            </a:r>
            <a:r>
              <a:rPr lang="tr-TR" dirty="0" smtClean="0">
                <a:solidFill>
                  <a:schemeClr val="accent2"/>
                </a:solidFill>
                <a:cs typeface="Helvetica" panose="020B0604020202020204" pitchFamily="34" charset="0"/>
              </a:rPr>
              <a:t>ışık şiddeti </a:t>
            </a:r>
            <a:r>
              <a:rPr lang="tr-TR" dirty="0" smtClean="0">
                <a:cs typeface="Helvetica" panose="020B0604020202020204" pitchFamily="34" charset="0"/>
              </a:rPr>
              <a:t>denir.</a:t>
            </a:r>
          </a:p>
          <a:p>
            <a:pPr marL="285750" indent="-285750">
              <a:lnSpc>
                <a:spcPct val="150000"/>
              </a:lnSpc>
              <a:buFont typeface="Arial" panose="020B0604020202020204" pitchFamily="34" charset="0"/>
              <a:buChar char="•"/>
            </a:pPr>
            <a:r>
              <a:rPr lang="tr-TR" dirty="0">
                <a:cs typeface="Helvetica" panose="020B0604020202020204" pitchFamily="34" charset="0"/>
              </a:rPr>
              <a:t>Işık şiddetinin birimi </a:t>
            </a:r>
            <a:r>
              <a:rPr lang="tr-TR" dirty="0" err="1" smtClean="0">
                <a:cs typeface="Helvetica" panose="020B0604020202020204" pitchFamily="34" charset="0"/>
              </a:rPr>
              <a:t>candela’dır</a:t>
            </a:r>
            <a:r>
              <a:rPr lang="en-US" dirty="0" smtClean="0">
                <a:cs typeface="Helvetica" panose="020B0604020202020204" pitchFamily="34" charset="0"/>
              </a:rPr>
              <a:t> </a:t>
            </a:r>
            <a:r>
              <a:rPr lang="en-US" dirty="0" err="1" smtClean="0">
                <a:cs typeface="Helvetica" panose="020B0604020202020204" pitchFamily="34" charset="0"/>
              </a:rPr>
              <a:t>ve</a:t>
            </a:r>
            <a:r>
              <a:rPr lang="en-US" dirty="0" smtClean="0">
                <a:cs typeface="Helvetica" panose="020B0604020202020204" pitchFamily="34" charset="0"/>
              </a:rPr>
              <a:t> </a:t>
            </a:r>
            <a:r>
              <a:rPr lang="tr-TR" dirty="0" smtClean="0">
                <a:cs typeface="Helvetica" panose="020B0604020202020204" pitchFamily="34" charset="0"/>
              </a:rPr>
              <a:t>cd</a:t>
            </a:r>
            <a:r>
              <a:rPr lang="en-US" dirty="0" smtClean="0">
                <a:cs typeface="Helvetica" panose="020B0604020202020204" pitchFamily="34" charset="0"/>
              </a:rPr>
              <a:t> </a:t>
            </a:r>
            <a:r>
              <a:rPr lang="en-US" dirty="0" err="1" smtClean="0">
                <a:cs typeface="Helvetica" panose="020B0604020202020204" pitchFamily="34" charset="0"/>
              </a:rPr>
              <a:t>ile</a:t>
            </a:r>
            <a:r>
              <a:rPr lang="en-US" dirty="0" smtClean="0">
                <a:cs typeface="Helvetica" panose="020B0604020202020204" pitchFamily="34" charset="0"/>
              </a:rPr>
              <a:t> </a:t>
            </a:r>
            <a:r>
              <a:rPr lang="en-US" dirty="0" err="1" smtClean="0">
                <a:cs typeface="Helvetica" panose="020B0604020202020204" pitchFamily="34" charset="0"/>
              </a:rPr>
              <a:t>gösterilir</a:t>
            </a:r>
            <a:r>
              <a:rPr lang="en-US" dirty="0" smtClean="0">
                <a:cs typeface="Helvetica" panose="020B0604020202020204" pitchFamily="34" charset="0"/>
              </a:rPr>
              <a:t>.</a:t>
            </a:r>
            <a:endParaRPr lang="en-US" dirty="0">
              <a:cs typeface="Helvetica" panose="020B0604020202020204" pitchFamily="34" charset="0"/>
            </a:endParaRPr>
          </a:p>
          <a:p>
            <a:pPr>
              <a:lnSpc>
                <a:spcPct val="150000"/>
              </a:lnSpc>
            </a:pPr>
            <a:endParaRPr lang="tr-TR" dirty="0" smtClean="0">
              <a:cs typeface="Helvetica" panose="020B0604020202020204" pitchFamily="34" charset="0"/>
            </a:endParaRPr>
          </a:p>
          <a:p>
            <a:pPr>
              <a:lnSpc>
                <a:spcPct val="150000"/>
              </a:lnSpc>
            </a:pPr>
            <a:endParaRPr lang="tr-TR" dirty="0">
              <a:cs typeface="Helvetica" panose="020B0604020202020204" pitchFamily="34" charset="0"/>
            </a:endParaRPr>
          </a:p>
        </p:txBody>
      </p:sp>
      <p:sp>
        <p:nvSpPr>
          <p:cNvPr id="12" name="Rectangle 5"/>
          <p:cNvSpPr/>
          <p:nvPr/>
        </p:nvSpPr>
        <p:spPr>
          <a:xfrm>
            <a:off x="3994212" y="5212526"/>
            <a:ext cx="3082895" cy="923330"/>
          </a:xfrm>
          <a:prstGeom prst="rect">
            <a:avLst/>
          </a:prstGeom>
        </p:spPr>
        <p:txBody>
          <a:bodyPr wrap="none">
            <a:spAutoFit/>
          </a:bodyPr>
          <a:lstStyle/>
          <a:p>
            <a:r>
              <a:rPr lang="tr-TR" dirty="0">
                <a:cs typeface="Helvetica" panose="020B0604020202020204" pitchFamily="34" charset="0"/>
              </a:rPr>
              <a:t>Işık </a:t>
            </a:r>
            <a:r>
              <a:rPr lang="tr-TR" dirty="0" smtClean="0">
                <a:cs typeface="Helvetica" panose="020B0604020202020204" pitchFamily="34" charset="0"/>
              </a:rPr>
              <a:t>şiddeti,</a:t>
            </a:r>
            <a:r>
              <a:rPr lang="en-US" dirty="0" smtClean="0">
                <a:cs typeface="Helvetica" panose="020B0604020202020204" pitchFamily="34" charset="0"/>
              </a:rPr>
              <a:t> </a:t>
            </a:r>
            <a:r>
              <a:rPr lang="tr-TR" sz="5400" dirty="0" smtClean="0">
                <a:latin typeface="Adobe Caslon Pro" panose="0205050205050A020403" pitchFamily="18" charset="-94"/>
                <a:cs typeface="Helvetica" panose="020B0604020202020204" pitchFamily="34" charset="0"/>
              </a:rPr>
              <a:t>I</a:t>
            </a:r>
            <a:r>
              <a:rPr lang="tr-TR" dirty="0" smtClean="0">
                <a:cs typeface="Helvetica" panose="020B0604020202020204" pitchFamily="34" charset="0"/>
              </a:rPr>
              <a:t> ile gösterilir. </a:t>
            </a:r>
            <a:endParaRPr lang="tr-TR" dirty="0">
              <a:cs typeface="Helvetica" panose="020B0604020202020204" pitchFamily="34" charset="0"/>
            </a:endParaRPr>
          </a:p>
        </p:txBody>
      </p:sp>
      <p:pic>
        <p:nvPicPr>
          <p:cNvPr id="1026" name="Picture 2" descr="http://www.godslastmessage.com/wp-content/uploads/2015/02/That-Lightbulb-Moment-%E2%80%93-How-To-Make-Your-Business-Idea%E2%80%99s-A-Realit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 r="45066"/>
          <a:stretch/>
        </p:blipFill>
        <p:spPr bwMode="auto">
          <a:xfrm>
            <a:off x="1331258" y="2603499"/>
            <a:ext cx="1503381" cy="2067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strike="sngStrike" dirty="0" smtClean="0">
                <a:solidFill>
                  <a:schemeClr val="accent2">
                    <a:lumMod val="60000"/>
                    <a:lumOff val="40000"/>
                  </a:schemeClr>
                </a:solidFill>
              </a:rPr>
              <a:t>------------------------------</a:t>
            </a:r>
            <a:endParaRPr lang="tr-TR" b="1" strike="sngStrike"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dirty="0">
                <a:solidFill>
                  <a:schemeClr val="accent1">
                    <a:lumMod val="40000"/>
                    <a:lumOff val="60000"/>
                  </a:schemeClr>
                </a:solidFill>
              </a:rPr>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822908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Aydınlanma</a:t>
            </a:r>
            <a:r>
              <a:rPr lang="en-US" dirty="0" smtClean="0"/>
              <a:t> – </a:t>
            </a:r>
            <a:r>
              <a:rPr lang="en-US" dirty="0" err="1" smtClean="0"/>
              <a:t>Işık</a:t>
            </a:r>
            <a:r>
              <a:rPr lang="en-US" dirty="0" smtClean="0"/>
              <a:t> </a:t>
            </a:r>
            <a:r>
              <a:rPr lang="en-US" dirty="0" err="1" smtClean="0"/>
              <a:t>Şiddeti</a:t>
            </a:r>
            <a:endParaRPr lang="en-US" dirty="0"/>
          </a:p>
        </p:txBody>
      </p:sp>
      <p:sp>
        <p:nvSpPr>
          <p:cNvPr id="3" name="İçerik Yer Tutucusu 2"/>
          <p:cNvSpPr>
            <a:spLocks noGrp="1"/>
          </p:cNvSpPr>
          <p:nvPr>
            <p:ph idx="1"/>
          </p:nvPr>
        </p:nvSpPr>
        <p:spPr>
          <a:xfrm>
            <a:off x="1154955" y="2603500"/>
            <a:ext cx="6186372" cy="3416300"/>
          </a:xfrm>
        </p:spPr>
        <p:txBody>
          <a:bodyPr/>
          <a:lstStyle/>
          <a:p>
            <a:r>
              <a:rPr lang="tr-TR" b="1" dirty="0" smtClean="0">
                <a:solidFill>
                  <a:schemeClr val="accent1">
                    <a:lumMod val="60000"/>
                    <a:lumOff val="40000"/>
                  </a:schemeClr>
                </a:solidFill>
              </a:rPr>
              <a:t>Işık şiddeti </a:t>
            </a:r>
            <a:r>
              <a:rPr lang="tr-TR" dirty="0" smtClean="0"/>
              <a:t>bir kaynağın parlaklığıyla ilgilidir.</a:t>
            </a:r>
            <a:endParaRPr lang="en-US" dirty="0" smtClean="0"/>
          </a:p>
          <a:p>
            <a:endParaRPr lang="tr-TR" dirty="0" smtClean="0"/>
          </a:p>
          <a:p>
            <a:r>
              <a:rPr lang="tr-TR" dirty="0" smtClean="0"/>
              <a:t>Mesela </a:t>
            </a:r>
          </a:p>
          <a:p>
            <a:pPr lvl="1"/>
            <a:r>
              <a:rPr lang="tr-TR" dirty="0" smtClean="0"/>
              <a:t>40 watt’lık bir </a:t>
            </a:r>
            <a:r>
              <a:rPr lang="en-US" dirty="0" err="1" smtClean="0"/>
              <a:t>ampul</a:t>
            </a:r>
            <a:r>
              <a:rPr lang="en-US" dirty="0" smtClean="0"/>
              <a:t>,</a:t>
            </a:r>
            <a:r>
              <a:rPr lang="tr-TR" dirty="0" smtClean="0"/>
              <a:t> 35 cd şiddetindedir. </a:t>
            </a:r>
          </a:p>
          <a:p>
            <a:pPr lvl="1"/>
            <a:r>
              <a:rPr lang="tr-TR" dirty="0" smtClean="0"/>
              <a:t>100 watt’lık bir </a:t>
            </a:r>
            <a:r>
              <a:rPr lang="en-US" dirty="0" err="1" smtClean="0"/>
              <a:t>ampulün</a:t>
            </a:r>
            <a:r>
              <a:rPr lang="tr-TR" dirty="0" smtClean="0"/>
              <a:t> ışık şiddeti 130 cd’dır. </a:t>
            </a:r>
          </a:p>
          <a:p>
            <a:pPr lvl="1"/>
            <a:r>
              <a:rPr lang="tr-TR" dirty="0" smtClean="0"/>
              <a:t>40 watt’lık bir floresan lambanın ışık şiddeti 200 cd’dır. </a:t>
            </a:r>
          </a:p>
          <a:p>
            <a:pPr lvl="1"/>
            <a:endParaRPr lang="en-US" dirty="0" smtClean="0"/>
          </a:p>
          <a:p>
            <a:pPr lvl="1"/>
            <a:endParaRPr lang="en-US"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21</a:t>
            </a:fld>
            <a:endParaRPr lang="en-US" dirty="0"/>
          </a:p>
        </p:txBody>
      </p:sp>
      <p:sp>
        <p:nvSpPr>
          <p:cNvPr id="6" name="TextBox 5"/>
          <p:cNvSpPr txBox="1"/>
          <p:nvPr/>
        </p:nvSpPr>
        <p:spPr>
          <a:xfrm>
            <a:off x="1268360" y="5509926"/>
            <a:ext cx="2536723" cy="646331"/>
          </a:xfrm>
          <a:prstGeom prst="rect">
            <a:avLst/>
          </a:prstGeom>
          <a:noFill/>
        </p:spPr>
        <p:txBody>
          <a:bodyPr wrap="square" rtlCol="0">
            <a:spAutoFit/>
          </a:bodyPr>
          <a:lstStyle/>
          <a:p>
            <a:r>
              <a:rPr lang="en-US" dirty="0" err="1" smtClean="0"/>
              <a:t>Hangi</a:t>
            </a:r>
            <a:r>
              <a:rPr lang="en-US" dirty="0" smtClean="0"/>
              <a:t> </a:t>
            </a:r>
            <a:r>
              <a:rPr lang="en-US" dirty="0" err="1" smtClean="0"/>
              <a:t>ışık</a:t>
            </a:r>
            <a:r>
              <a:rPr lang="en-US" dirty="0" smtClean="0"/>
              <a:t> </a:t>
            </a:r>
            <a:r>
              <a:rPr lang="en-US" dirty="0" err="1" smtClean="0"/>
              <a:t>kaynağı</a:t>
            </a:r>
            <a:r>
              <a:rPr lang="en-US" dirty="0" smtClean="0"/>
              <a:t> </a:t>
            </a:r>
            <a:r>
              <a:rPr lang="en-US" dirty="0" err="1" smtClean="0"/>
              <a:t>daha</a:t>
            </a:r>
            <a:r>
              <a:rPr lang="en-US" dirty="0" smtClean="0"/>
              <a:t> </a:t>
            </a:r>
            <a:r>
              <a:rPr lang="en-US" dirty="0" err="1" smtClean="0"/>
              <a:t>verimlidir</a:t>
            </a:r>
            <a:r>
              <a:rPr lang="en-US" dirty="0" smtClean="0"/>
              <a:t>?</a:t>
            </a:r>
            <a:endParaRPr lang="tr-TR" dirty="0"/>
          </a:p>
        </p:txBody>
      </p:sp>
      <p:sp>
        <p:nvSpPr>
          <p:cNvPr id="7" name="TextBox 6"/>
          <p:cNvSpPr txBox="1"/>
          <p:nvPr/>
        </p:nvSpPr>
        <p:spPr>
          <a:xfrm>
            <a:off x="4267297" y="5176888"/>
            <a:ext cx="3918057" cy="2031325"/>
          </a:xfrm>
          <a:prstGeom prst="rect">
            <a:avLst/>
          </a:prstGeom>
          <a:noFill/>
        </p:spPr>
        <p:txBody>
          <a:bodyPr wrap="square" rtlCol="0">
            <a:spAutoFit/>
          </a:bodyPr>
          <a:lstStyle/>
          <a:p>
            <a:r>
              <a:rPr lang="en-US" dirty="0" smtClean="0"/>
              <a:t>35 cd/ 40 watt     = 0,875 cd/W</a:t>
            </a:r>
          </a:p>
          <a:p>
            <a:endParaRPr lang="en-US" dirty="0" smtClean="0"/>
          </a:p>
          <a:p>
            <a:r>
              <a:rPr lang="en-US" dirty="0" smtClean="0"/>
              <a:t>130 cd/ 100 watt = 1,3 </a:t>
            </a:r>
            <a:r>
              <a:rPr lang="en-US" dirty="0"/>
              <a:t>cd/W</a:t>
            </a:r>
          </a:p>
          <a:p>
            <a:endParaRPr lang="tr-TR" dirty="0" smtClean="0"/>
          </a:p>
          <a:p>
            <a:r>
              <a:rPr lang="en-US" dirty="0" smtClean="0"/>
              <a:t>200 </a:t>
            </a:r>
            <a:r>
              <a:rPr lang="en-US" dirty="0"/>
              <a:t>cd/ 40 </a:t>
            </a:r>
            <a:r>
              <a:rPr lang="en-US" dirty="0" smtClean="0"/>
              <a:t>watt   </a:t>
            </a:r>
            <a:r>
              <a:rPr lang="en-US" dirty="0"/>
              <a:t>= </a:t>
            </a:r>
            <a:r>
              <a:rPr lang="en-US" dirty="0" smtClean="0"/>
              <a:t>5 </a:t>
            </a:r>
            <a:r>
              <a:rPr lang="en-US" dirty="0"/>
              <a:t>cd/W</a:t>
            </a:r>
          </a:p>
          <a:p>
            <a:endParaRPr lang="tr-TR" dirty="0"/>
          </a:p>
          <a:p>
            <a:r>
              <a:rPr lang="en-US" dirty="0" smtClean="0"/>
              <a:t> </a:t>
            </a:r>
            <a:endParaRPr lang="tr-TR" dirty="0"/>
          </a:p>
        </p:txBody>
      </p:sp>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strike="sngStrike" dirty="0" smtClean="0">
                <a:solidFill>
                  <a:schemeClr val="accent2">
                    <a:lumMod val="60000"/>
                    <a:lumOff val="40000"/>
                  </a:schemeClr>
                </a:solidFill>
              </a:rPr>
              <a:t>------------------------------</a:t>
            </a:r>
            <a:endParaRPr lang="tr-TR" b="1" strike="sngStrike"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dirty="0">
                <a:solidFill>
                  <a:schemeClr val="accent1">
                    <a:lumMod val="40000"/>
                    <a:lumOff val="60000"/>
                  </a:schemeClr>
                </a:solidFill>
              </a:rPr>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17848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smtClean="0"/>
              <a:t> – </a:t>
            </a:r>
            <a:r>
              <a:rPr lang="en-US" dirty="0" err="1" smtClean="0"/>
              <a:t>Işık</a:t>
            </a:r>
            <a:r>
              <a:rPr lang="en-US" dirty="0" smtClean="0"/>
              <a:t> </a:t>
            </a:r>
            <a:r>
              <a:rPr lang="en-US" dirty="0" err="1" smtClean="0"/>
              <a:t>Akısı</a:t>
            </a:r>
            <a:endParaRPr lang="en-US" dirty="0"/>
          </a:p>
        </p:txBody>
      </p:sp>
      <p:sp>
        <p:nvSpPr>
          <p:cNvPr id="3" name="Text Placeholder 2"/>
          <p:cNvSpPr>
            <a:spLocks noGrp="1"/>
          </p:cNvSpPr>
          <p:nvPr>
            <p:ph type="body" idx="1"/>
          </p:nvPr>
        </p:nvSpPr>
        <p:spPr>
          <a:xfrm>
            <a:off x="1154955" y="2493818"/>
            <a:ext cx="7844838" cy="685944"/>
          </a:xfrm>
        </p:spPr>
        <p:txBody>
          <a:bodyPr/>
          <a:lstStyle/>
          <a:p>
            <a:r>
              <a:rPr lang="tr-TR" sz="1600" dirty="0" smtClean="0"/>
              <a:t>İki ışık kaynağının karşına, dik olacak şekilde, birer kitap koydum. </a:t>
            </a:r>
          </a:p>
          <a:p>
            <a:r>
              <a:rPr lang="tr-TR" sz="1600" dirty="0" smtClean="0"/>
              <a:t>Hangi kitap daha fazla aydınlanır? </a:t>
            </a:r>
            <a:endParaRPr lang="en-US" sz="160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154954" y="3614466"/>
            <a:ext cx="1834067" cy="2405334"/>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36430" y="3855974"/>
            <a:ext cx="1922318" cy="1922318"/>
          </a:xfrm>
        </p:spPr>
      </p:pic>
      <p:sp>
        <p:nvSpPr>
          <p:cNvPr id="7" name="Slide Number Placeholder 6"/>
          <p:cNvSpPr>
            <a:spLocks noGrp="1"/>
          </p:cNvSpPr>
          <p:nvPr>
            <p:ph type="sldNum" sz="quarter" idx="12"/>
          </p:nvPr>
        </p:nvSpPr>
        <p:spPr/>
        <p:txBody>
          <a:bodyPr/>
          <a:lstStyle/>
          <a:p>
            <a:fld id="{33A77FA5-53E3-48B0-B616-41C00B8FB419}" type="slidenum">
              <a:rPr lang="en-US" smtClean="0"/>
              <a:pPr/>
              <a:t>22</a:t>
            </a:fld>
            <a:endParaRPr lang="en-US" dirty="0"/>
          </a:p>
        </p:txBody>
      </p:sp>
      <p:sp>
        <p:nvSpPr>
          <p:cNvPr id="11"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dirty="0">
                <a:solidFill>
                  <a:schemeClr val="accent1">
                    <a:lumMod val="40000"/>
                    <a:lumOff val="60000"/>
                  </a:schemeClr>
                </a:solidFill>
              </a:rPr>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30522656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Işık</a:t>
            </a:r>
            <a:r>
              <a:rPr lang="en-US" dirty="0"/>
              <a:t> </a:t>
            </a:r>
            <a:r>
              <a:rPr lang="en-US" dirty="0" err="1"/>
              <a:t>Akısı</a:t>
            </a:r>
            <a:endParaRPr lang="en-US" dirty="0"/>
          </a:p>
        </p:txBody>
      </p:sp>
      <p:sp>
        <p:nvSpPr>
          <p:cNvPr id="5" name="Text Placeholder 4"/>
          <p:cNvSpPr>
            <a:spLocks noGrp="1"/>
          </p:cNvSpPr>
          <p:nvPr>
            <p:ph type="body" idx="1"/>
          </p:nvPr>
        </p:nvSpPr>
        <p:spPr/>
        <p:txBody>
          <a:bodyPr/>
          <a:lstStyle/>
          <a:p>
            <a:r>
              <a:rPr lang="tr-TR" dirty="0" smtClean="0"/>
              <a:t>Işık akısı</a:t>
            </a:r>
            <a:endParaRPr lang="en-US" dirty="0"/>
          </a:p>
        </p:txBody>
      </p:sp>
      <p:sp>
        <p:nvSpPr>
          <p:cNvPr id="4" name="Content Placeholder 3"/>
          <p:cNvSpPr>
            <a:spLocks noGrp="1"/>
          </p:cNvSpPr>
          <p:nvPr>
            <p:ph sz="half" idx="2"/>
          </p:nvPr>
        </p:nvSpPr>
        <p:spPr>
          <a:xfrm>
            <a:off x="1154953" y="3179762"/>
            <a:ext cx="7386373" cy="2840039"/>
          </a:xfrm>
        </p:spPr>
        <p:txBody>
          <a:bodyPr/>
          <a:lstStyle/>
          <a:p>
            <a:r>
              <a:rPr lang="tr-TR" dirty="0" smtClean="0"/>
              <a:t>Evet kitap örneğinde, </a:t>
            </a:r>
          </a:p>
          <a:p>
            <a:pPr marL="0" indent="0">
              <a:buNone/>
            </a:pPr>
            <a:r>
              <a:rPr lang="tr-TR" dirty="0" smtClean="0"/>
              <a:t>ışık kaynaklarından çıkıp dik olarak kitaba çarpan ışık ışınlarının miktarına ışık akısı deniyor.</a:t>
            </a:r>
            <a:endParaRPr lang="en-US" dirty="0" smtClean="0"/>
          </a:p>
          <a:p>
            <a:pPr marL="0" indent="0">
              <a:buNone/>
            </a:pPr>
            <a:endParaRPr lang="tr-TR" dirty="0" smtClean="0"/>
          </a:p>
          <a:p>
            <a:r>
              <a:rPr lang="en-US" dirty="0" err="1"/>
              <a:t>Işık</a:t>
            </a:r>
            <a:r>
              <a:rPr lang="en-US" dirty="0"/>
              <a:t> </a:t>
            </a:r>
            <a:r>
              <a:rPr lang="en-US" dirty="0" err="1"/>
              <a:t>akısının</a:t>
            </a:r>
            <a:r>
              <a:rPr lang="en-US" dirty="0"/>
              <a:t> </a:t>
            </a:r>
            <a:r>
              <a:rPr lang="en-US" dirty="0" err="1"/>
              <a:t>sembolü</a:t>
            </a:r>
            <a:r>
              <a:rPr lang="en-US" dirty="0"/>
              <a:t> </a:t>
            </a:r>
            <a:r>
              <a:rPr lang="el-GR" b="1" dirty="0"/>
              <a:t>Φ</a:t>
            </a:r>
          </a:p>
          <a:p>
            <a:r>
              <a:rPr lang="en-US" dirty="0" err="1" smtClean="0"/>
              <a:t>birimi</a:t>
            </a:r>
            <a:r>
              <a:rPr lang="en-US" dirty="0" smtClean="0"/>
              <a:t> </a:t>
            </a:r>
            <a:r>
              <a:rPr lang="en-US" dirty="0" err="1"/>
              <a:t>uluslararası</a:t>
            </a:r>
            <a:r>
              <a:rPr lang="en-US" dirty="0"/>
              <a:t> SI </a:t>
            </a:r>
            <a:r>
              <a:rPr lang="en-US" dirty="0" err="1"/>
              <a:t>birim</a:t>
            </a:r>
            <a:r>
              <a:rPr lang="en-US" dirty="0"/>
              <a:t> </a:t>
            </a:r>
            <a:r>
              <a:rPr lang="en-US" dirty="0" err="1" smtClean="0"/>
              <a:t>sisteminde</a:t>
            </a:r>
            <a:r>
              <a:rPr lang="en-US" dirty="0" smtClean="0"/>
              <a:t> </a:t>
            </a:r>
            <a:r>
              <a:rPr lang="en-US" b="1" dirty="0" err="1" smtClean="0"/>
              <a:t>lümen</a:t>
            </a:r>
            <a:r>
              <a:rPr lang="tr-TR" b="1" dirty="0" smtClean="0"/>
              <a:t> </a:t>
            </a:r>
            <a:r>
              <a:rPr lang="en-US" dirty="0" smtClean="0"/>
              <a:t>(lm) </a:t>
            </a:r>
            <a:r>
              <a:rPr lang="en-US" dirty="0" err="1" smtClean="0"/>
              <a:t>dir</a:t>
            </a:r>
            <a:r>
              <a:rPr lang="tr-TR" dirty="0" smtClean="0"/>
              <a:t>.</a:t>
            </a:r>
          </a:p>
          <a:p>
            <a:pPr marL="0" indent="0">
              <a:buNone/>
            </a:pPr>
            <a:endParaRPr lang="en-US" dirty="0"/>
          </a:p>
        </p:txBody>
      </p:sp>
      <p:sp>
        <p:nvSpPr>
          <p:cNvPr id="7" name="Slide Number Placeholder 6"/>
          <p:cNvSpPr>
            <a:spLocks noGrp="1"/>
          </p:cNvSpPr>
          <p:nvPr>
            <p:ph type="sldNum" sz="quarter" idx="12"/>
          </p:nvPr>
        </p:nvSpPr>
        <p:spPr/>
        <p:txBody>
          <a:bodyPr/>
          <a:lstStyle/>
          <a:p>
            <a:fld id="{33A77FA5-53E3-48B0-B616-41C00B8FB419}" type="slidenum">
              <a:rPr lang="en-US" smtClean="0"/>
              <a:pPr/>
              <a:t>23</a:t>
            </a:fld>
            <a:endParaRPr lang="en-US" dirty="0"/>
          </a:p>
        </p:txBody>
      </p:sp>
      <p:sp>
        <p:nvSpPr>
          <p:cNvPr id="9"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dirty="0">
                <a:solidFill>
                  <a:schemeClr val="accent1">
                    <a:lumMod val="40000"/>
                    <a:lumOff val="60000"/>
                  </a:schemeClr>
                </a:solidFill>
              </a:rPr>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6430481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Işık</a:t>
            </a:r>
            <a:r>
              <a:rPr lang="en-US" dirty="0"/>
              <a:t> </a:t>
            </a:r>
            <a:r>
              <a:rPr lang="en-US" dirty="0" err="1"/>
              <a:t>Akısı</a:t>
            </a:r>
            <a:endParaRPr lang="tr-TR" dirty="0"/>
          </a:p>
        </p:txBody>
      </p:sp>
      <mc:AlternateContent xmlns:mc="http://schemas.openxmlformats.org/markup-compatibility/2006" xmlns:a14="http://schemas.microsoft.com/office/drawing/2010/main">
        <mc:Choice Requires="a14">
          <p:sp>
            <p:nvSpPr>
              <p:cNvPr id="4" name="İçerik Yer Tutucusu 3"/>
              <p:cNvSpPr>
                <a:spLocks noGrp="1"/>
              </p:cNvSpPr>
              <p:nvPr>
                <p:ph sz="half" idx="2"/>
              </p:nvPr>
            </p:nvSpPr>
            <p:spPr>
              <a:xfrm>
                <a:off x="1154954" y="2702092"/>
                <a:ext cx="4825158" cy="2840039"/>
              </a:xfrm>
            </p:spPr>
            <p:txBody>
              <a:bodyPr>
                <a:normAutofit/>
              </a:bodyPr>
              <a:lstStyle/>
              <a:p>
                <a:pPr marL="0" indent="0">
                  <a:buNone/>
                </a:pPr>
                <a:r>
                  <a:rPr lang="en-US" sz="2000" dirty="0" err="1"/>
                  <a:t>Bir</a:t>
                </a:r>
                <a:r>
                  <a:rPr lang="en-US" sz="2000" dirty="0"/>
                  <a:t> </a:t>
                </a:r>
                <a:r>
                  <a:rPr lang="en-US" sz="2000" dirty="0" err="1"/>
                  <a:t>ışık</a:t>
                </a:r>
                <a:r>
                  <a:rPr lang="en-US" sz="2000" dirty="0"/>
                  <a:t> </a:t>
                </a:r>
                <a:r>
                  <a:rPr lang="en-US" sz="2000" dirty="0" err="1"/>
                  <a:t>kaynağının</a:t>
                </a:r>
                <a:r>
                  <a:rPr lang="en-US" sz="2000" dirty="0"/>
                  <a:t> </a:t>
                </a:r>
                <a:r>
                  <a:rPr lang="en-US" sz="2000" dirty="0" err="1"/>
                  <a:t>karşısına</a:t>
                </a:r>
                <a:r>
                  <a:rPr lang="en-US" sz="2000" dirty="0"/>
                  <a:t> </a:t>
                </a:r>
                <a:r>
                  <a:rPr lang="en-US" sz="2000" dirty="0" err="1"/>
                  <a:t>dik</a:t>
                </a:r>
                <a:r>
                  <a:rPr lang="en-US" sz="2000" dirty="0"/>
                  <a:t> </a:t>
                </a:r>
                <a:r>
                  <a:rPr lang="en-US" sz="2000" dirty="0" err="1"/>
                  <a:t>olarak</a:t>
                </a:r>
                <a:r>
                  <a:rPr lang="en-US" sz="2000" dirty="0"/>
                  <a:t> </a:t>
                </a:r>
                <a:r>
                  <a:rPr lang="en-US" sz="2000" dirty="0" err="1"/>
                  <a:t>konulan</a:t>
                </a:r>
                <a:r>
                  <a:rPr lang="en-US" sz="2000" dirty="0"/>
                  <a:t> </a:t>
                </a:r>
                <a:r>
                  <a:rPr lang="en-US" sz="2000" dirty="0" err="1"/>
                  <a:t>yüzeye</a:t>
                </a:r>
                <a:r>
                  <a:rPr lang="en-US" sz="2000" dirty="0"/>
                  <a:t> </a:t>
                </a:r>
                <a:r>
                  <a:rPr lang="en-US" sz="2000" dirty="0" err="1"/>
                  <a:t>birim</a:t>
                </a:r>
                <a:r>
                  <a:rPr lang="en-US" sz="2000" dirty="0"/>
                  <a:t> </a:t>
                </a:r>
                <a:r>
                  <a:rPr lang="en-US" sz="2000" dirty="0" err="1" smtClean="0"/>
                  <a:t>zamanda</a:t>
                </a:r>
                <a:r>
                  <a:rPr lang="tr-TR" sz="2000" dirty="0" smtClean="0"/>
                  <a:t> </a:t>
                </a:r>
                <a:r>
                  <a:rPr lang="en-US" sz="2000" dirty="0" err="1" smtClean="0"/>
                  <a:t>çarpan</a:t>
                </a:r>
                <a:r>
                  <a:rPr lang="en-US" sz="2000" dirty="0" smtClean="0"/>
                  <a:t> </a:t>
                </a:r>
                <a:r>
                  <a:rPr lang="en-US" sz="2000" dirty="0" err="1"/>
                  <a:t>ışık</a:t>
                </a:r>
                <a:r>
                  <a:rPr lang="en-US" sz="2000" dirty="0"/>
                  <a:t> </a:t>
                </a:r>
                <a:r>
                  <a:rPr lang="en-US" sz="2000" dirty="0" err="1"/>
                  <a:t>ışınlarının</a:t>
                </a:r>
                <a:r>
                  <a:rPr lang="en-US" sz="2000" dirty="0"/>
                  <a:t> </a:t>
                </a:r>
                <a:r>
                  <a:rPr lang="en-US" sz="2000" dirty="0" err="1"/>
                  <a:t>miktarına</a:t>
                </a:r>
                <a:r>
                  <a:rPr lang="en-US" sz="2000" dirty="0"/>
                  <a:t> </a:t>
                </a:r>
                <a:r>
                  <a:rPr lang="en-US" sz="2000" b="1" dirty="0" err="1">
                    <a:solidFill>
                      <a:schemeClr val="accent2">
                        <a:lumMod val="60000"/>
                        <a:lumOff val="40000"/>
                      </a:schemeClr>
                    </a:solidFill>
                  </a:rPr>
                  <a:t>ışık</a:t>
                </a:r>
                <a:r>
                  <a:rPr lang="en-US" sz="2000" b="1" dirty="0">
                    <a:solidFill>
                      <a:schemeClr val="accent2">
                        <a:lumMod val="60000"/>
                        <a:lumOff val="40000"/>
                      </a:schemeClr>
                    </a:solidFill>
                  </a:rPr>
                  <a:t> </a:t>
                </a:r>
                <a:r>
                  <a:rPr lang="en-US" sz="2000" b="1" dirty="0" err="1">
                    <a:solidFill>
                      <a:schemeClr val="accent2">
                        <a:lumMod val="60000"/>
                        <a:lumOff val="40000"/>
                      </a:schemeClr>
                    </a:solidFill>
                  </a:rPr>
                  <a:t>akısı</a:t>
                </a:r>
                <a:r>
                  <a:rPr lang="en-US" sz="2000" b="1" dirty="0">
                    <a:solidFill>
                      <a:schemeClr val="accent2">
                        <a:lumMod val="60000"/>
                        <a:lumOff val="40000"/>
                      </a:schemeClr>
                    </a:solidFill>
                  </a:rPr>
                  <a:t> </a:t>
                </a:r>
                <a:r>
                  <a:rPr lang="en-US" sz="2000" dirty="0" err="1"/>
                  <a:t>denir</a:t>
                </a:r>
                <a:r>
                  <a:rPr lang="tr-TR" sz="2000" dirty="0"/>
                  <a:t>.</a:t>
                </a:r>
                <a:r>
                  <a:rPr lang="en-US" sz="2000" b="1" dirty="0"/>
                  <a:t> </a:t>
                </a:r>
                <a:endParaRPr lang="tr-TR" sz="2000" b="1" dirty="0" smtClean="0"/>
              </a:p>
              <a:p>
                <a:endParaRPr lang="tr-TR" sz="2000" b="1" dirty="0"/>
              </a:p>
              <a:p>
                <a:pPr marL="0" indent="0">
                  <a:buNone/>
                </a:pPr>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𝜱</m:t>
                      </m:r>
                      <m:r>
                        <a:rPr lang="en-US" sz="2000" b="1" i="1">
                          <a:latin typeface="Cambria Math" panose="02040503050406030204" pitchFamily="18" charset="0"/>
                        </a:rPr>
                        <m:t>=</m:t>
                      </m:r>
                      <m:r>
                        <a:rPr lang="en-US" sz="2000" b="1" i="1">
                          <a:latin typeface="Cambria Math" panose="02040503050406030204" pitchFamily="18" charset="0"/>
                        </a:rPr>
                        <m:t>𝑨𝑰</m:t>
                      </m:r>
                      <m:r>
                        <a:rPr lang="en-US" sz="2000" b="1" i="1">
                          <a:latin typeface="Cambria Math" panose="02040503050406030204" pitchFamily="18" charset="0"/>
                        </a:rPr>
                        <m:t>=</m:t>
                      </m:r>
                      <m:r>
                        <a:rPr lang="en-US" sz="2000" b="1" i="1">
                          <a:latin typeface="Cambria Math" panose="02040503050406030204" pitchFamily="18" charset="0"/>
                        </a:rPr>
                        <m:t>𝟒</m:t>
                      </m:r>
                      <m:r>
                        <a:rPr lang="en-US" sz="2000" b="1" i="1">
                          <a:latin typeface="Cambria Math" panose="02040503050406030204" pitchFamily="18" charset="0"/>
                        </a:rPr>
                        <m:t>𝝅</m:t>
                      </m:r>
                      <m:r>
                        <a:rPr lang="en-US" sz="2000" b="1" i="1">
                          <a:latin typeface="Cambria Math" panose="02040503050406030204" pitchFamily="18" charset="0"/>
                        </a:rPr>
                        <m:t>𝑰</m:t>
                      </m:r>
                    </m:oMath>
                  </m:oMathPara>
                </a14:m>
                <a:endParaRPr lang="en-US" sz="2000" b="1" dirty="0"/>
              </a:p>
              <a:p>
                <a:pPr marL="0" indent="0">
                  <a:buNone/>
                </a:pPr>
                <a:endParaRPr lang="en-US" sz="2000" dirty="0"/>
              </a:p>
              <a:p>
                <a:pPr marL="0" indent="0">
                  <a:buNone/>
                </a:pPr>
                <a:endParaRPr lang="tr-TR" sz="2000" dirty="0"/>
              </a:p>
              <a:p>
                <a:endParaRPr lang="tr-TR" sz="2000" dirty="0"/>
              </a:p>
            </p:txBody>
          </p:sp>
        </mc:Choice>
        <mc:Fallback xmlns="">
          <p:sp>
            <p:nvSpPr>
              <p:cNvPr id="4" name="İçerik Yer Tutucusu 3"/>
              <p:cNvSpPr>
                <a:spLocks noGrp="1" noRot="1" noChangeAspect="1" noMove="1" noResize="1" noEditPoints="1" noAdjustHandles="1" noChangeArrowheads="1" noChangeShapeType="1" noTextEdit="1"/>
              </p:cNvSpPr>
              <p:nvPr>
                <p:ph sz="half" idx="2"/>
              </p:nvPr>
            </p:nvSpPr>
            <p:spPr>
              <a:xfrm>
                <a:off x="1154954" y="2702092"/>
                <a:ext cx="4825158" cy="2840039"/>
              </a:xfrm>
              <a:blipFill>
                <a:blip r:embed="rId2"/>
                <a:stretch>
                  <a:fillRect l="-1263" t="-1073"/>
                </a:stretch>
              </a:blipFill>
            </p:spPr>
            <p:txBody>
              <a:bodyPr/>
              <a:lstStyle/>
              <a:p>
                <a:r>
                  <a:rPr lang="tr-TR">
                    <a:noFill/>
                  </a:rPr>
                  <a:t> </a:t>
                </a:r>
              </a:p>
            </p:txBody>
          </p:sp>
        </mc:Fallback>
      </mc:AlternateContent>
      <p:sp>
        <p:nvSpPr>
          <p:cNvPr id="7" name="Slayt Numarası Yer Tutucusu 6"/>
          <p:cNvSpPr>
            <a:spLocks noGrp="1"/>
          </p:cNvSpPr>
          <p:nvPr>
            <p:ph type="sldNum" sz="quarter" idx="12"/>
          </p:nvPr>
        </p:nvSpPr>
        <p:spPr/>
        <p:txBody>
          <a:bodyPr/>
          <a:lstStyle/>
          <a:p>
            <a:fld id="{33A77FA5-53E3-48B0-B616-41C00B8FB419}" type="slidenum">
              <a:rPr lang="en-US" smtClean="0"/>
              <a:pPr/>
              <a:t>24</a:t>
            </a:fld>
            <a:endParaRPr lang="en-US" dirty="0"/>
          </a:p>
        </p:txBody>
      </p:sp>
      <p:pic>
        <p:nvPicPr>
          <p:cNvPr id="8" name="İçerik Yer Tutucusu 4"/>
          <p:cNvPicPr>
            <a:picLocks noGrp="1" noChangeAspect="1"/>
          </p:cNvPicPr>
          <p:nvPr>
            <p:ph sz="quarter" idx="4"/>
          </p:nvPr>
        </p:nvPicPr>
        <p:blipFill rotWithShape="1">
          <a:blip r:embed="rId3"/>
          <a:srcRect l="16761" t="23664" r="65945" b="44377"/>
          <a:stretch/>
        </p:blipFill>
        <p:spPr>
          <a:xfrm>
            <a:off x="8940591" y="3213308"/>
            <a:ext cx="2672289" cy="2776462"/>
          </a:xfrm>
          <a:prstGeom prst="rect">
            <a:avLst/>
          </a:prstGeom>
        </p:spPr>
      </p:pic>
      <p:sp>
        <p:nvSpPr>
          <p:cNvPr id="9" name="Dikdörtgen 8"/>
          <p:cNvSpPr/>
          <p:nvPr/>
        </p:nvSpPr>
        <p:spPr>
          <a:xfrm>
            <a:off x="6208712" y="3447377"/>
            <a:ext cx="2731879" cy="2308324"/>
          </a:xfrm>
          <a:prstGeom prst="rect">
            <a:avLst/>
          </a:prstGeom>
        </p:spPr>
        <p:txBody>
          <a:bodyPr wrap="square">
            <a:spAutoFit/>
          </a:bodyPr>
          <a:lstStyle/>
          <a:p>
            <a:r>
              <a:rPr lang="en-US" dirty="0" err="1" smtClean="0">
                <a:solidFill>
                  <a:schemeClr val="accent2">
                    <a:lumMod val="60000"/>
                    <a:lumOff val="40000"/>
                  </a:schemeClr>
                </a:solidFill>
              </a:rPr>
              <a:t>Bir</a:t>
            </a:r>
            <a:r>
              <a:rPr lang="en-US" dirty="0" smtClean="0">
                <a:solidFill>
                  <a:schemeClr val="accent2">
                    <a:lumMod val="60000"/>
                    <a:lumOff val="40000"/>
                  </a:schemeClr>
                </a:solidFill>
              </a:rPr>
              <a:t> </a:t>
            </a:r>
            <a:r>
              <a:rPr lang="tr-TR" dirty="0" smtClean="0">
                <a:solidFill>
                  <a:schemeClr val="accent2">
                    <a:lumMod val="60000"/>
                    <a:lumOff val="40000"/>
                  </a:schemeClr>
                </a:solidFill>
              </a:rPr>
              <a:t>Lümen</a:t>
            </a:r>
            <a:r>
              <a:rPr lang="tr-TR" dirty="0"/>
              <a:t>; yarıçapı 1 m olan kürenin merkezine konmuş ışık şiddeti 1 cd olan kaynağın kürenin yüzeyi üzerindeki 1 m</a:t>
            </a:r>
            <a:r>
              <a:rPr lang="tr-TR" baseline="30000" dirty="0"/>
              <a:t>2</a:t>
            </a:r>
            <a:r>
              <a:rPr lang="tr-TR" dirty="0"/>
              <a:t> </a:t>
            </a:r>
            <a:r>
              <a:rPr lang="tr-TR" dirty="0" err="1"/>
              <a:t>lik</a:t>
            </a:r>
            <a:r>
              <a:rPr lang="tr-TR" dirty="0"/>
              <a:t> alana gelen ışık </a:t>
            </a:r>
            <a:r>
              <a:rPr lang="tr-TR" dirty="0" smtClean="0"/>
              <a:t>akısıdır</a:t>
            </a:r>
            <a:r>
              <a:rPr lang="en-US" dirty="0" smtClean="0"/>
              <a:t>.</a:t>
            </a:r>
            <a:endParaRPr lang="tr-TR" dirty="0"/>
          </a:p>
        </p:txBody>
      </p:sp>
    </p:spTree>
    <p:extLst>
      <p:ext uri="{BB962C8B-B14F-4D97-AF65-F5344CB8AC3E}">
        <p14:creationId xmlns:p14="http://schemas.microsoft.com/office/powerpoint/2010/main" val="386756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Işık</a:t>
            </a:r>
            <a:r>
              <a:rPr lang="en-US" dirty="0"/>
              <a:t> </a:t>
            </a:r>
            <a:r>
              <a:rPr lang="en-US" dirty="0" err="1"/>
              <a:t>Akısı</a:t>
            </a:r>
            <a:endParaRPr lang="tr-TR" dirty="0"/>
          </a:p>
        </p:txBody>
      </p:sp>
      <p:sp>
        <p:nvSpPr>
          <p:cNvPr id="3" name="Metin Yer Tutucusu 2"/>
          <p:cNvSpPr>
            <a:spLocks noGrp="1"/>
          </p:cNvSpPr>
          <p:nvPr>
            <p:ph type="body" idx="1"/>
          </p:nvPr>
        </p:nvSpPr>
        <p:spPr/>
        <p:txBody>
          <a:bodyPr/>
          <a:lstStyle/>
          <a:p>
            <a:r>
              <a:rPr lang="tr-TR" dirty="0"/>
              <a:t>1400 </a:t>
            </a:r>
            <a:r>
              <a:rPr lang="tr-TR" dirty="0" err="1" smtClean="0"/>
              <a:t>AnsiLümen</a:t>
            </a:r>
            <a:r>
              <a:rPr lang="tr-TR" dirty="0" smtClean="0"/>
              <a:t> - 3,500 TL</a:t>
            </a:r>
            <a:endParaRPr lang="tr-TR" dirty="0"/>
          </a:p>
        </p:txBody>
      </p:sp>
      <p:pic>
        <p:nvPicPr>
          <p:cNvPr id="8" name="İçerik Yer Tutucusu 7"/>
          <p:cNvPicPr>
            <a:picLocks noGrp="1" noChangeAspect="1"/>
          </p:cNvPicPr>
          <p:nvPr>
            <p:ph sz="half" idx="2"/>
          </p:nvPr>
        </p:nvPicPr>
        <p:blipFill rotWithShape="1">
          <a:blip r:embed="rId2"/>
          <a:srcRect l="12225" t="31885" r="61907" b="36332"/>
          <a:stretch/>
        </p:blipFill>
        <p:spPr>
          <a:xfrm>
            <a:off x="1533983" y="3179762"/>
            <a:ext cx="3248166" cy="2243799"/>
          </a:xfrm>
          <a:prstGeom prst="rect">
            <a:avLst/>
          </a:prstGeom>
        </p:spPr>
      </p:pic>
      <p:sp>
        <p:nvSpPr>
          <p:cNvPr id="5" name="Metin Yer Tutucusu 4"/>
          <p:cNvSpPr>
            <a:spLocks noGrp="1"/>
          </p:cNvSpPr>
          <p:nvPr>
            <p:ph type="body" sz="quarter" idx="3"/>
          </p:nvPr>
        </p:nvSpPr>
        <p:spPr/>
        <p:txBody>
          <a:bodyPr/>
          <a:lstStyle/>
          <a:p>
            <a:r>
              <a:rPr lang="tr-TR" dirty="0"/>
              <a:t>100 </a:t>
            </a:r>
            <a:r>
              <a:rPr lang="tr-TR" dirty="0" err="1" smtClean="0"/>
              <a:t>AnsiLümen</a:t>
            </a:r>
            <a:r>
              <a:rPr lang="tr-TR" dirty="0" smtClean="0"/>
              <a:t> - 700 TL</a:t>
            </a:r>
            <a:endParaRPr lang="tr-TR" dirty="0"/>
          </a:p>
        </p:txBody>
      </p:sp>
      <p:pic>
        <p:nvPicPr>
          <p:cNvPr id="10" name="İçerik Yer Tutucusu 9"/>
          <p:cNvPicPr>
            <a:picLocks noGrp="1" noChangeAspect="1"/>
          </p:cNvPicPr>
          <p:nvPr>
            <p:ph sz="quarter" idx="4"/>
          </p:nvPr>
        </p:nvPicPr>
        <p:blipFill rotWithShape="1">
          <a:blip r:embed="rId3"/>
          <a:srcRect l="12468" t="28849" r="61506" b="29389"/>
          <a:stretch/>
        </p:blipFill>
        <p:spPr>
          <a:xfrm>
            <a:off x="7042244" y="3179762"/>
            <a:ext cx="2874123" cy="2592958"/>
          </a:xfrm>
          <a:prstGeom prst="rect">
            <a:avLst/>
          </a:prstGeom>
        </p:spPr>
      </p:pic>
      <p:sp>
        <p:nvSpPr>
          <p:cNvPr id="7" name="Slayt Numarası Yer Tutucusu 6"/>
          <p:cNvSpPr>
            <a:spLocks noGrp="1"/>
          </p:cNvSpPr>
          <p:nvPr>
            <p:ph type="sldNum" sz="quarter" idx="12"/>
          </p:nvPr>
        </p:nvSpPr>
        <p:spPr/>
        <p:txBody>
          <a:bodyPr/>
          <a:lstStyle/>
          <a:p>
            <a:fld id="{33A77FA5-53E3-48B0-B616-41C00B8FB419}" type="slidenum">
              <a:rPr lang="en-US" smtClean="0"/>
              <a:pPr/>
              <a:t>25</a:t>
            </a:fld>
            <a:endParaRPr lang="en-US" dirty="0"/>
          </a:p>
        </p:txBody>
      </p:sp>
      <p:sp>
        <p:nvSpPr>
          <p:cNvPr id="9" name="Dikdörtgen 8"/>
          <p:cNvSpPr/>
          <p:nvPr/>
        </p:nvSpPr>
        <p:spPr>
          <a:xfrm>
            <a:off x="1154954" y="6019801"/>
            <a:ext cx="4570547" cy="369332"/>
          </a:xfrm>
          <a:prstGeom prst="rect">
            <a:avLst/>
          </a:prstGeom>
        </p:spPr>
        <p:txBody>
          <a:bodyPr wrap="none">
            <a:spAutoFit/>
          </a:bodyPr>
          <a:lstStyle/>
          <a:p>
            <a:r>
              <a:rPr lang="tr-TR" dirty="0" err="1" smtClean="0">
                <a:solidFill>
                  <a:srgbClr val="111111"/>
                </a:solidFill>
                <a:latin typeface="Open Sans"/>
              </a:rPr>
              <a:t>Ansi</a:t>
            </a:r>
            <a:r>
              <a:rPr lang="tr-TR" dirty="0" smtClean="0">
                <a:solidFill>
                  <a:srgbClr val="111111"/>
                </a:solidFill>
                <a:latin typeface="Open Sans"/>
              </a:rPr>
              <a:t>: </a:t>
            </a:r>
            <a:r>
              <a:rPr lang="tr-TR" dirty="0" err="1" smtClean="0">
                <a:solidFill>
                  <a:srgbClr val="111111"/>
                </a:solidFill>
                <a:latin typeface="Open Sans"/>
              </a:rPr>
              <a:t>American</a:t>
            </a:r>
            <a:r>
              <a:rPr lang="tr-TR" dirty="0" smtClean="0">
                <a:solidFill>
                  <a:srgbClr val="111111"/>
                </a:solidFill>
                <a:latin typeface="Open Sans"/>
              </a:rPr>
              <a:t> </a:t>
            </a:r>
            <a:r>
              <a:rPr lang="tr-TR" dirty="0" err="1">
                <a:solidFill>
                  <a:srgbClr val="111111"/>
                </a:solidFill>
                <a:latin typeface="Open Sans"/>
              </a:rPr>
              <a:t>National</a:t>
            </a:r>
            <a:r>
              <a:rPr lang="tr-TR" dirty="0">
                <a:solidFill>
                  <a:srgbClr val="111111"/>
                </a:solidFill>
                <a:latin typeface="Open Sans"/>
              </a:rPr>
              <a:t> </a:t>
            </a:r>
            <a:r>
              <a:rPr lang="tr-TR" dirty="0" err="1">
                <a:solidFill>
                  <a:srgbClr val="111111"/>
                </a:solidFill>
                <a:latin typeface="Open Sans"/>
              </a:rPr>
              <a:t>Standarts</a:t>
            </a:r>
            <a:r>
              <a:rPr lang="tr-TR" dirty="0">
                <a:solidFill>
                  <a:srgbClr val="111111"/>
                </a:solidFill>
                <a:latin typeface="Open Sans"/>
              </a:rPr>
              <a:t> </a:t>
            </a:r>
            <a:r>
              <a:rPr lang="tr-TR" dirty="0" err="1">
                <a:solidFill>
                  <a:srgbClr val="111111"/>
                </a:solidFill>
                <a:latin typeface="Open Sans"/>
              </a:rPr>
              <a:t>Instıtute</a:t>
            </a:r>
            <a:endParaRPr lang="tr-TR" dirty="0"/>
          </a:p>
        </p:txBody>
      </p:sp>
    </p:spTree>
    <p:extLst>
      <p:ext uri="{BB962C8B-B14F-4D97-AF65-F5344CB8AC3E}">
        <p14:creationId xmlns:p14="http://schemas.microsoft.com/office/powerpoint/2010/main" val="904134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a:t> – </a:t>
            </a:r>
            <a:r>
              <a:rPr lang="en-US" dirty="0" err="1"/>
              <a:t>Aydınlanma</a:t>
            </a:r>
            <a:r>
              <a:rPr lang="en-US" dirty="0"/>
              <a:t> </a:t>
            </a:r>
            <a:r>
              <a:rPr lang="en-US" dirty="0" err="1"/>
              <a:t>Şiddeti</a:t>
            </a:r>
            <a:endParaRPr lang="en-US" dirty="0"/>
          </a:p>
        </p:txBody>
      </p:sp>
      <p:pic>
        <p:nvPicPr>
          <p:cNvPr id="5" name="Content Placeholder 4"/>
          <p:cNvPicPr>
            <a:picLocks noGrp="1" noChangeAspect="1"/>
          </p:cNvPicPr>
          <p:nvPr>
            <p:ph idx="1"/>
          </p:nvPr>
        </p:nvPicPr>
        <p:blipFill rotWithShape="1">
          <a:blip r:embed="rId2"/>
          <a:srcRect l="21010" t="52827" r="20535" b="26399"/>
          <a:stretch/>
        </p:blipFill>
        <p:spPr>
          <a:xfrm>
            <a:off x="736979" y="4479811"/>
            <a:ext cx="7847463" cy="1742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2"/>
          </p:nvPr>
        </p:nvSpPr>
        <p:spPr/>
        <p:txBody>
          <a:bodyPr/>
          <a:lstStyle/>
          <a:p>
            <a:fld id="{33A77FA5-53E3-48B0-B616-41C00B8FB419}" type="slidenum">
              <a:rPr lang="en-US" smtClean="0"/>
              <a:pPr/>
              <a:t>26</a:t>
            </a:fld>
            <a:endParaRPr lang="en-US" dirty="0"/>
          </a:p>
        </p:txBody>
      </p:sp>
      <p:sp>
        <p:nvSpPr>
          <p:cNvPr id="3" name="Rectangle 2"/>
          <p:cNvSpPr/>
          <p:nvPr/>
        </p:nvSpPr>
        <p:spPr>
          <a:xfrm>
            <a:off x="736979" y="2593262"/>
            <a:ext cx="7626927" cy="1477328"/>
          </a:xfrm>
          <a:prstGeom prst="rect">
            <a:avLst/>
          </a:prstGeom>
        </p:spPr>
        <p:txBody>
          <a:bodyPr wrap="square">
            <a:spAutoFit/>
          </a:bodyPr>
          <a:lstStyle/>
          <a:p>
            <a:r>
              <a:rPr lang="en-US" dirty="0" err="1" smtClean="0"/>
              <a:t>Peki</a:t>
            </a:r>
            <a:r>
              <a:rPr lang="en-US" dirty="0" smtClean="0"/>
              <a:t>;</a:t>
            </a:r>
          </a:p>
          <a:p>
            <a:endParaRPr lang="en-US" dirty="0"/>
          </a:p>
          <a:p>
            <a:r>
              <a:rPr lang="en-US" dirty="0" err="1" smtClean="0"/>
              <a:t>Aynı</a:t>
            </a:r>
            <a:r>
              <a:rPr lang="en-US" dirty="0" smtClean="0"/>
              <a:t> </a:t>
            </a:r>
            <a:r>
              <a:rPr lang="tr-TR" dirty="0" smtClean="0"/>
              <a:t>ışık </a:t>
            </a:r>
            <a:r>
              <a:rPr lang="tr-TR" dirty="0"/>
              <a:t>kaynağının karşına, </a:t>
            </a:r>
            <a:r>
              <a:rPr lang="en-US" dirty="0" err="1" smtClean="0"/>
              <a:t>aynı</a:t>
            </a:r>
            <a:r>
              <a:rPr lang="en-US" dirty="0" smtClean="0"/>
              <a:t> </a:t>
            </a:r>
            <a:r>
              <a:rPr lang="en-US" dirty="0" err="1" smtClean="0"/>
              <a:t>büyüklükteki</a:t>
            </a:r>
            <a:r>
              <a:rPr lang="en-US" dirty="0" smtClean="0"/>
              <a:t> </a:t>
            </a:r>
            <a:r>
              <a:rPr lang="en-US" dirty="0" err="1" smtClean="0"/>
              <a:t>kitapları</a:t>
            </a:r>
            <a:r>
              <a:rPr lang="en-US" dirty="0" smtClean="0"/>
              <a:t> </a:t>
            </a:r>
            <a:r>
              <a:rPr lang="en-US" dirty="0" err="1" smtClean="0"/>
              <a:t>aşağıdaki</a:t>
            </a:r>
            <a:r>
              <a:rPr lang="en-US" dirty="0" smtClean="0"/>
              <a:t> </a:t>
            </a:r>
            <a:r>
              <a:rPr lang="en-US" dirty="0" err="1" smtClean="0"/>
              <a:t>gibi</a:t>
            </a:r>
            <a:r>
              <a:rPr lang="en-US" dirty="0" smtClean="0"/>
              <a:t> </a:t>
            </a:r>
            <a:r>
              <a:rPr lang="en-US" dirty="0" err="1" smtClean="0"/>
              <a:t>yerleştirdim</a:t>
            </a:r>
            <a:r>
              <a:rPr lang="tr-TR" dirty="0" smtClean="0"/>
              <a:t>. Hangi </a:t>
            </a:r>
            <a:r>
              <a:rPr lang="tr-TR" dirty="0"/>
              <a:t>kitap daha fazla aydınlanır? </a:t>
            </a:r>
            <a:endParaRPr lang="tr-TR" dirty="0"/>
          </a:p>
          <a:p>
            <a:r>
              <a:rPr lang="en-US" dirty="0" err="1" smtClean="0"/>
              <a:t>Peki</a:t>
            </a:r>
            <a:r>
              <a:rPr lang="en-US" dirty="0" smtClean="0"/>
              <a:t> </a:t>
            </a:r>
            <a:r>
              <a:rPr lang="en-US" dirty="0" err="1" smtClean="0"/>
              <a:t>kitabı</a:t>
            </a:r>
            <a:r>
              <a:rPr lang="en-US" dirty="0" smtClean="0"/>
              <a:t> </a:t>
            </a:r>
            <a:r>
              <a:rPr lang="en-US" dirty="0" err="1" smtClean="0"/>
              <a:t>büyütürsem</a:t>
            </a:r>
            <a:r>
              <a:rPr lang="en-US" dirty="0" smtClean="0"/>
              <a:t> ne </a:t>
            </a:r>
            <a:r>
              <a:rPr lang="en-US" dirty="0" err="1" smtClean="0"/>
              <a:t>olur</a:t>
            </a:r>
            <a:r>
              <a:rPr lang="en-US" dirty="0" smtClean="0"/>
              <a:t>?</a:t>
            </a:r>
            <a:endParaRPr lang="en-US" dirty="0"/>
          </a:p>
        </p:txBody>
      </p:sp>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dirty="0">
                <a:solidFill>
                  <a:schemeClr val="accent1">
                    <a:lumMod val="40000"/>
                    <a:lumOff val="60000"/>
                  </a:schemeClr>
                </a:solidFill>
              </a:rPr>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219115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Aydınlanma</a:t>
            </a:r>
            <a:r>
              <a:rPr lang="en-US" dirty="0" smtClean="0"/>
              <a:t> – </a:t>
            </a:r>
            <a:r>
              <a:rPr lang="en-US" dirty="0" err="1" smtClean="0"/>
              <a:t>Aydınlanma</a:t>
            </a:r>
            <a:r>
              <a:rPr lang="en-US" dirty="0" smtClean="0"/>
              <a:t> </a:t>
            </a:r>
            <a:r>
              <a:rPr lang="en-US" dirty="0" err="1" smtClean="0"/>
              <a:t>Şiddeti</a:t>
            </a:r>
            <a:endParaRPr lang="en-US" dirty="0"/>
          </a:p>
        </p:txBody>
      </p:sp>
      <p:pic>
        <p:nvPicPr>
          <p:cNvPr id="5" name="Picture 147"/>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4967785" y="2844505"/>
            <a:ext cx="3799189" cy="2364202"/>
          </a:xfrm>
          <a:prstGeom prst="rect">
            <a:avLst/>
          </a:prstGeom>
          <a:noFill/>
          <a:ln>
            <a:noFill/>
          </a:ln>
        </p:spPr>
      </p:pic>
      <p:sp>
        <p:nvSpPr>
          <p:cNvPr id="4" name="Slayt Numarası Yer Tutucusu 3"/>
          <p:cNvSpPr>
            <a:spLocks noGrp="1"/>
          </p:cNvSpPr>
          <p:nvPr>
            <p:ph type="sldNum" sz="quarter" idx="12"/>
          </p:nvPr>
        </p:nvSpPr>
        <p:spPr/>
        <p:txBody>
          <a:bodyPr/>
          <a:lstStyle/>
          <a:p>
            <a:fld id="{33A77FA5-53E3-48B0-B616-41C00B8FB419}" type="slidenum">
              <a:rPr lang="en-US" smtClean="0"/>
              <a:pPr/>
              <a:t>27</a:t>
            </a:fld>
            <a:endParaRPr lang="en-US" dirty="0"/>
          </a:p>
        </p:txBody>
      </p:sp>
      <p:sp>
        <p:nvSpPr>
          <p:cNvPr id="3" name="Dikdörtgen 2"/>
          <p:cNvSpPr/>
          <p:nvPr/>
        </p:nvSpPr>
        <p:spPr>
          <a:xfrm>
            <a:off x="1154954" y="2844505"/>
            <a:ext cx="3812831" cy="2862322"/>
          </a:xfrm>
          <a:prstGeom prst="rect">
            <a:avLst/>
          </a:prstGeom>
        </p:spPr>
        <p:txBody>
          <a:bodyPr wrap="square">
            <a:spAutoFit/>
          </a:bodyPr>
          <a:lstStyle/>
          <a:p>
            <a:pPr marL="285750" indent="-285750">
              <a:buFont typeface="Wingdings" panose="05000000000000000000" pitchFamily="2" charset="2"/>
              <a:buChar char="Ø"/>
            </a:pPr>
            <a:r>
              <a:rPr lang="tr-TR" dirty="0"/>
              <a:t>Birim yüzeye düşen ışık akısı miktarına da </a:t>
            </a:r>
            <a:r>
              <a:rPr lang="tr-TR" b="1" dirty="0">
                <a:solidFill>
                  <a:schemeClr val="accent2">
                    <a:lumMod val="60000"/>
                    <a:lumOff val="40000"/>
                  </a:schemeClr>
                </a:solidFill>
              </a:rPr>
              <a:t>aydınlanma şiddeti </a:t>
            </a:r>
            <a:r>
              <a:rPr lang="tr-TR" dirty="0"/>
              <a:t>denir. </a:t>
            </a:r>
            <a:endParaRPr lang="en-US" dirty="0" smtClean="0"/>
          </a:p>
          <a:p>
            <a:pPr marL="285750" indent="-285750">
              <a:buFont typeface="Wingdings" panose="05000000000000000000" pitchFamily="2" charset="2"/>
              <a:buChar char="Ø"/>
            </a:pPr>
            <a:endParaRPr lang="tr-TR" dirty="0" smtClean="0"/>
          </a:p>
          <a:p>
            <a:pPr marL="285750" indent="-285750">
              <a:buFont typeface="Wingdings" panose="05000000000000000000" pitchFamily="2" charset="2"/>
              <a:buChar char="Ø"/>
            </a:pPr>
            <a:r>
              <a:rPr lang="tr-TR" dirty="0" smtClean="0"/>
              <a:t>Aydınlanma </a:t>
            </a:r>
            <a:r>
              <a:rPr lang="tr-TR" dirty="0"/>
              <a:t>şiddeti E ile gösterilir ve birimi SI birim sisteminde lüks (</a:t>
            </a:r>
            <a:r>
              <a:rPr lang="tr-TR" dirty="0" smtClean="0"/>
              <a:t>lx)</a:t>
            </a:r>
            <a:r>
              <a:rPr lang="en-US" dirty="0" smtClean="0"/>
              <a:t> </a:t>
            </a:r>
            <a:r>
              <a:rPr lang="tr-TR" dirty="0" smtClean="0"/>
              <a:t>tür</a:t>
            </a:r>
          </a:p>
          <a:p>
            <a:pPr marL="285750" indent="-285750">
              <a:buFont typeface="Wingdings" panose="05000000000000000000" pitchFamily="2" charset="2"/>
              <a:buChar char="Ø"/>
            </a:pPr>
            <a:endParaRPr lang="tr-TR" dirty="0" smtClean="0"/>
          </a:p>
          <a:p>
            <a:endParaRPr lang="tr-TR" dirty="0"/>
          </a:p>
          <a:p>
            <a:endParaRPr lang="tr-TR" dirty="0"/>
          </a:p>
        </p:txBody>
      </p:sp>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dirty="0">
                <a:solidFill>
                  <a:schemeClr val="accent1">
                    <a:lumMod val="40000"/>
                    <a:lumOff val="60000"/>
                  </a:schemeClr>
                </a:solidFill>
              </a:rPr>
              <a:t>Aktivite</a:t>
            </a:r>
            <a:r>
              <a:rPr lang="tr-TR" dirty="0"/>
              <a:t>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40761540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a:t> – </a:t>
            </a:r>
            <a:r>
              <a:rPr lang="en-US" dirty="0" err="1"/>
              <a:t>Aydınlanma</a:t>
            </a:r>
            <a:r>
              <a:rPr lang="en-US" dirty="0"/>
              <a:t> </a:t>
            </a:r>
            <a:r>
              <a:rPr lang="en-US" dirty="0" err="1"/>
              <a:t>Şiddeti</a:t>
            </a:r>
            <a:endParaRPr lang="en-US" dirty="0"/>
          </a:p>
        </p:txBody>
      </p:sp>
      <p:sp>
        <p:nvSpPr>
          <p:cNvPr id="5" name="Slide Number Placeholder 4"/>
          <p:cNvSpPr>
            <a:spLocks noGrp="1"/>
          </p:cNvSpPr>
          <p:nvPr>
            <p:ph type="sldNum" sz="quarter" idx="12"/>
          </p:nvPr>
        </p:nvSpPr>
        <p:spPr/>
        <p:txBody>
          <a:bodyPr/>
          <a:lstStyle/>
          <a:p>
            <a:fld id="{33A77FA5-53E3-48B0-B616-41C00B8FB419}" type="slidenum">
              <a:rPr lang="en-US" smtClean="0"/>
              <a:pPr/>
              <a:t>28</a:t>
            </a:fld>
            <a:endParaRPr lang="en-US" dirty="0"/>
          </a:p>
        </p:txBody>
      </p:sp>
      <p:graphicFrame>
        <p:nvGraphicFramePr>
          <p:cNvPr id="9" name="Content Placeholder 8"/>
          <p:cNvGraphicFramePr>
            <a:graphicFrameLocks noGrp="1"/>
          </p:cNvGraphicFramePr>
          <p:nvPr>
            <p:ph sz="half" idx="1"/>
            <p:extLst>
              <p:ext uri="{D42A27DB-BD31-4B8C-83A1-F6EECF244321}">
                <p14:modId xmlns:p14="http://schemas.microsoft.com/office/powerpoint/2010/main" val="1205251644"/>
              </p:ext>
            </p:extLst>
          </p:nvPr>
        </p:nvGraphicFramePr>
        <p:xfrm>
          <a:off x="1503947" y="2414528"/>
          <a:ext cx="4066674" cy="4063500"/>
        </p:xfrm>
        <a:graphic>
          <a:graphicData uri="http://schemas.openxmlformats.org/drawingml/2006/table">
            <a:tbl>
              <a:tblPr>
                <a:tableStyleId>{5C22544A-7EE6-4342-B048-85BDC9FD1C3A}</a:tableStyleId>
              </a:tblPr>
              <a:tblGrid>
                <a:gridCol w="2058135">
                  <a:extLst>
                    <a:ext uri="{9D8B030D-6E8A-4147-A177-3AD203B41FA5}">
                      <a16:colId xmlns:a16="http://schemas.microsoft.com/office/drawing/2014/main" val="20000"/>
                    </a:ext>
                  </a:extLst>
                </a:gridCol>
                <a:gridCol w="2008539">
                  <a:extLst>
                    <a:ext uri="{9D8B030D-6E8A-4147-A177-3AD203B41FA5}">
                      <a16:colId xmlns:a16="http://schemas.microsoft.com/office/drawing/2014/main" val="20001"/>
                    </a:ext>
                  </a:extLst>
                </a:gridCol>
              </a:tblGrid>
              <a:tr h="294189">
                <a:tc>
                  <a:txBody>
                    <a:bodyPr/>
                    <a:lstStyle/>
                    <a:p>
                      <a:pPr algn="ctr" fontAlgn="ctr"/>
                      <a:r>
                        <a:rPr lang="en-US" sz="1800" u="none" strike="noStrike">
                          <a:effectLst/>
                        </a:rPr>
                        <a:t>Distance(m) </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Illuminance(lüx)</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0"/>
                  </a:ext>
                </a:extLst>
              </a:tr>
              <a:tr h="219315">
                <a:tc>
                  <a:txBody>
                    <a:bodyPr/>
                    <a:lstStyle/>
                    <a:p>
                      <a:pPr algn="ctr" fontAlgn="ctr"/>
                      <a:r>
                        <a:rPr lang="en-US" sz="1800" u="none" strike="noStrike">
                          <a:effectLst/>
                        </a:rPr>
                        <a:t>25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236</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1"/>
                  </a:ext>
                </a:extLst>
              </a:tr>
              <a:tr h="219315">
                <a:tc>
                  <a:txBody>
                    <a:bodyPr/>
                    <a:lstStyle/>
                    <a:p>
                      <a:pPr algn="ctr" fontAlgn="ctr"/>
                      <a:r>
                        <a:rPr lang="en-US" sz="1800" u="none" strike="noStrike">
                          <a:effectLst/>
                        </a:rPr>
                        <a:t>30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185</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2"/>
                  </a:ext>
                </a:extLst>
              </a:tr>
              <a:tr h="219315">
                <a:tc>
                  <a:txBody>
                    <a:bodyPr/>
                    <a:lstStyle/>
                    <a:p>
                      <a:pPr algn="ctr" fontAlgn="ctr"/>
                      <a:r>
                        <a:rPr lang="en-US" sz="1800" u="none" strike="noStrike">
                          <a:effectLst/>
                        </a:rPr>
                        <a:t>35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154</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3"/>
                  </a:ext>
                </a:extLst>
              </a:tr>
              <a:tr h="219315">
                <a:tc>
                  <a:txBody>
                    <a:bodyPr/>
                    <a:lstStyle/>
                    <a:p>
                      <a:pPr algn="ctr" fontAlgn="ctr"/>
                      <a:r>
                        <a:rPr lang="en-US" sz="1800" u="none" strike="noStrike">
                          <a:effectLst/>
                        </a:rPr>
                        <a:t>40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120</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4"/>
                  </a:ext>
                </a:extLst>
              </a:tr>
              <a:tr h="219315">
                <a:tc>
                  <a:txBody>
                    <a:bodyPr/>
                    <a:lstStyle/>
                    <a:p>
                      <a:pPr algn="ctr" fontAlgn="ctr"/>
                      <a:r>
                        <a:rPr lang="en-US" sz="1800" u="none" strike="noStrike">
                          <a:effectLst/>
                        </a:rPr>
                        <a:t>45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97</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5"/>
                  </a:ext>
                </a:extLst>
              </a:tr>
              <a:tr h="219315">
                <a:tc>
                  <a:txBody>
                    <a:bodyPr/>
                    <a:lstStyle/>
                    <a:p>
                      <a:pPr algn="ctr" fontAlgn="ctr"/>
                      <a:r>
                        <a:rPr lang="en-US" sz="1800" u="none" strike="noStrike">
                          <a:effectLst/>
                        </a:rPr>
                        <a:t>50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82</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6"/>
                  </a:ext>
                </a:extLst>
              </a:tr>
              <a:tr h="219315">
                <a:tc>
                  <a:txBody>
                    <a:bodyPr/>
                    <a:lstStyle/>
                    <a:p>
                      <a:pPr algn="ctr" fontAlgn="ctr"/>
                      <a:r>
                        <a:rPr lang="en-US" sz="1800" u="none" strike="noStrike">
                          <a:effectLst/>
                        </a:rPr>
                        <a:t>55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70</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7"/>
                  </a:ext>
                </a:extLst>
              </a:tr>
              <a:tr h="219315">
                <a:tc>
                  <a:txBody>
                    <a:bodyPr/>
                    <a:lstStyle/>
                    <a:p>
                      <a:pPr algn="ctr" fontAlgn="ctr"/>
                      <a:r>
                        <a:rPr lang="en-US" sz="1800" u="none" strike="noStrike">
                          <a:effectLst/>
                        </a:rPr>
                        <a:t>60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58</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8"/>
                  </a:ext>
                </a:extLst>
              </a:tr>
              <a:tr h="219315">
                <a:tc>
                  <a:txBody>
                    <a:bodyPr/>
                    <a:lstStyle/>
                    <a:p>
                      <a:pPr algn="ctr" fontAlgn="ctr"/>
                      <a:r>
                        <a:rPr lang="en-US" sz="1800" u="none" strike="noStrike">
                          <a:effectLst/>
                        </a:rPr>
                        <a:t>65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47</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09"/>
                  </a:ext>
                </a:extLst>
              </a:tr>
              <a:tr h="219315">
                <a:tc>
                  <a:txBody>
                    <a:bodyPr/>
                    <a:lstStyle/>
                    <a:p>
                      <a:pPr algn="ctr" fontAlgn="ctr"/>
                      <a:r>
                        <a:rPr lang="en-US" sz="1800" u="none" strike="noStrike">
                          <a:effectLst/>
                        </a:rPr>
                        <a:t>70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41</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10"/>
                  </a:ext>
                </a:extLst>
              </a:tr>
              <a:tr h="219315">
                <a:tc>
                  <a:txBody>
                    <a:bodyPr/>
                    <a:lstStyle/>
                    <a:p>
                      <a:pPr algn="ctr" fontAlgn="ctr"/>
                      <a:r>
                        <a:rPr lang="en-US" sz="1800" u="none" strike="noStrike">
                          <a:effectLst/>
                        </a:rPr>
                        <a:t>75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34</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11"/>
                  </a:ext>
                </a:extLst>
              </a:tr>
              <a:tr h="219315">
                <a:tc>
                  <a:txBody>
                    <a:bodyPr/>
                    <a:lstStyle/>
                    <a:p>
                      <a:pPr algn="ctr" fontAlgn="ctr"/>
                      <a:r>
                        <a:rPr lang="en-US" sz="1800" u="none" strike="noStrike">
                          <a:effectLst/>
                        </a:rPr>
                        <a:t>80</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a:effectLst/>
                        </a:rPr>
                        <a:t>30</a:t>
                      </a:r>
                      <a:endParaRPr lang="en-US" sz="1800" b="0" i="0" u="none" strike="noStrike">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12"/>
                  </a:ext>
                </a:extLst>
              </a:tr>
              <a:tr h="219315">
                <a:tc>
                  <a:txBody>
                    <a:bodyPr/>
                    <a:lstStyle/>
                    <a:p>
                      <a:pPr algn="ctr" fontAlgn="ctr"/>
                      <a:r>
                        <a:rPr lang="en-US" sz="1800" u="none" strike="noStrike">
                          <a:effectLst/>
                        </a:rPr>
                        <a:t>85</a:t>
                      </a:r>
                      <a:endParaRPr lang="en-US" sz="1800" b="0" i="0" u="none" strike="noStrike">
                        <a:solidFill>
                          <a:srgbClr val="000000"/>
                        </a:solidFill>
                        <a:effectLst/>
                        <a:latin typeface="Calibri" panose="020F0502020204030204" pitchFamily="34" charset="0"/>
                      </a:endParaRPr>
                    </a:p>
                  </a:txBody>
                  <a:tcPr marL="15627" marR="15627" marT="15627" marB="0" anchor="ctr"/>
                </a:tc>
                <a:tc>
                  <a:txBody>
                    <a:bodyPr/>
                    <a:lstStyle/>
                    <a:p>
                      <a:pPr algn="ctr" fontAlgn="ctr"/>
                      <a:r>
                        <a:rPr lang="en-US" sz="1800" u="none" strike="noStrike" dirty="0">
                          <a:effectLst/>
                        </a:rPr>
                        <a:t>27</a:t>
                      </a:r>
                      <a:endParaRPr lang="en-US" sz="1800" b="0" i="0" u="none" strike="noStrike" dirty="0">
                        <a:solidFill>
                          <a:srgbClr val="000000"/>
                        </a:solidFill>
                        <a:effectLst/>
                        <a:latin typeface="Calibri" panose="020F0502020204030204" pitchFamily="34" charset="0"/>
                      </a:endParaRPr>
                    </a:p>
                  </a:txBody>
                  <a:tcPr marL="15627" marR="15627" marT="15627" marB="0" anchor="ctr"/>
                </a:tc>
                <a:extLst>
                  <a:ext uri="{0D108BD9-81ED-4DB2-BD59-A6C34878D82A}">
                    <a16:rowId xmlns:a16="http://schemas.microsoft.com/office/drawing/2014/main" val="10013"/>
                  </a:ext>
                </a:extLst>
              </a:tr>
            </a:tbl>
          </a:graphicData>
        </a:graphic>
      </p:graphicFrame>
      <p:graphicFrame>
        <p:nvGraphicFramePr>
          <p:cNvPr id="10" name="Content Placeholder 9"/>
          <p:cNvGraphicFramePr>
            <a:graphicFrameLocks noGrp="1"/>
          </p:cNvGraphicFramePr>
          <p:nvPr>
            <p:ph sz="half" idx="2"/>
            <p:extLst>
              <p:ext uri="{D42A27DB-BD31-4B8C-83A1-F6EECF244321}">
                <p14:modId xmlns:p14="http://schemas.microsoft.com/office/powerpoint/2010/main" val="2713602757"/>
              </p:ext>
            </p:extLst>
          </p:nvPr>
        </p:nvGraphicFramePr>
        <p:xfrm>
          <a:off x="6063916" y="2538663"/>
          <a:ext cx="5473265" cy="383807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1497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a:t> – </a:t>
            </a:r>
            <a:r>
              <a:rPr lang="en-US" dirty="0" err="1"/>
              <a:t>Aydınlanma</a:t>
            </a:r>
            <a:r>
              <a:rPr lang="en-US" dirty="0"/>
              <a:t> </a:t>
            </a:r>
            <a:r>
              <a:rPr lang="en-US" dirty="0" err="1"/>
              <a:t>Şiddeti</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154955" y="2603500"/>
                <a:ext cx="3580012" cy="3416300"/>
              </a:xfrm>
            </p:spPr>
            <p:txBody>
              <a:bodyPr>
                <a:normAutofit/>
              </a:bodyPr>
              <a:lstStyle/>
              <a:p>
                <a:pPr marL="0" indent="0">
                  <a:buNone/>
                </a:pPr>
                <a:endParaRPr lang="tr-TR" b="0" i="1" dirty="0" smtClean="0">
                  <a:latin typeface="Cambria Math" panose="02040503050406030204" pitchFamily="18" charset="0"/>
                  <a:cs typeface="Arial" pitchFamily="34" charset="0"/>
                </a:endParaRPr>
              </a:p>
              <a:p>
                <a:pPr marL="0" indent="0">
                  <a:buNone/>
                </a:pPr>
                <a:r>
                  <a:rPr lang="tr-TR" sz="2800" dirty="0">
                    <a:solidFill>
                      <a:schemeClr val="tx1"/>
                    </a:solidFill>
                    <a:cs typeface="GothicE" panose="00000400000000000000" pitchFamily="2" charset="0"/>
                  </a:rPr>
                  <a:t>aydınlanma şiddeti uzaklığın karesiyle ters orantılıdır.  </a:t>
                </a:r>
                <a:endParaRPr lang="tr-TR" sz="2800" dirty="0" smtClean="0">
                  <a:solidFill>
                    <a:schemeClr val="tx1"/>
                  </a:solidFill>
                  <a:latin typeface="Cambria Math" panose="02040503050406030204" pitchFamily="18" charset="0"/>
                  <a:cs typeface="Arial" pitchFamily="34" charset="0"/>
                </a:endParaRPr>
              </a:p>
              <a:p>
                <a:pPr marL="0" indent="0">
                  <a:buNone/>
                </a:pPr>
                <a14:m>
                  <m:oMath xmlns:m="http://schemas.openxmlformats.org/officeDocument/2006/math">
                    <m:r>
                      <a:rPr lang="tr-TR" sz="3200" b="1" i="0" smtClean="0">
                        <a:solidFill>
                          <a:schemeClr val="accent2">
                            <a:lumMod val="60000"/>
                            <a:lumOff val="40000"/>
                          </a:schemeClr>
                        </a:solidFill>
                        <a:latin typeface="Cambria Math" panose="02040503050406030204" pitchFamily="18" charset="0"/>
                        <a:cs typeface="Arial" pitchFamily="34" charset="0"/>
                      </a:rPr>
                      <m:t>𝐄</m:t>
                    </m:r>
                    <m:r>
                      <a:rPr lang="tr-TR" sz="3200" b="1" i="0" smtClean="0">
                        <a:solidFill>
                          <a:schemeClr val="accent2">
                            <a:lumMod val="60000"/>
                            <a:lumOff val="40000"/>
                          </a:schemeClr>
                        </a:solidFill>
                        <a:latin typeface="Cambria Math" panose="02040503050406030204" pitchFamily="18" charset="0"/>
                        <a:cs typeface="Arial" pitchFamily="34" charset="0"/>
                      </a:rPr>
                      <m:t>= </m:t>
                    </m:r>
                    <m:f>
                      <m:fPr>
                        <m:ctrlPr>
                          <a:rPr lang="tr-TR" sz="3200" smtClean="0">
                            <a:solidFill>
                              <a:schemeClr val="accent2">
                                <a:lumMod val="60000"/>
                                <a:lumOff val="40000"/>
                              </a:schemeClr>
                            </a:solidFill>
                            <a:latin typeface="Cambria Math" panose="02040503050406030204" pitchFamily="18" charset="0"/>
                            <a:cs typeface="Arial" pitchFamily="34" charset="0"/>
                          </a:rPr>
                        </m:ctrlPr>
                      </m:fPr>
                      <m:num>
                        <m:r>
                          <m:rPr>
                            <m:sty m:val="p"/>
                          </m:rPr>
                          <a:rPr lang="tr-TR" sz="3200" b="0" i="0" smtClean="0">
                            <a:solidFill>
                              <a:schemeClr val="accent2">
                                <a:lumMod val="60000"/>
                                <a:lumOff val="40000"/>
                              </a:schemeClr>
                            </a:solidFill>
                            <a:latin typeface="Cambria Math" panose="02040503050406030204" pitchFamily="18" charset="0"/>
                            <a:cs typeface="Arial" pitchFamily="34" charset="0"/>
                          </a:rPr>
                          <m:t>I</m:t>
                        </m:r>
                      </m:num>
                      <m:den>
                        <m:sSup>
                          <m:sSupPr>
                            <m:ctrlPr>
                              <a:rPr lang="tr-TR" sz="3200" smtClean="0">
                                <a:solidFill>
                                  <a:schemeClr val="accent2">
                                    <a:lumMod val="60000"/>
                                    <a:lumOff val="40000"/>
                                  </a:schemeClr>
                                </a:solidFill>
                                <a:latin typeface="Cambria Math" panose="02040503050406030204" pitchFamily="18" charset="0"/>
                                <a:cs typeface="Arial" pitchFamily="34" charset="0"/>
                              </a:rPr>
                            </m:ctrlPr>
                          </m:sSupPr>
                          <m:e>
                            <m:r>
                              <m:rPr>
                                <m:sty m:val="p"/>
                              </m:rPr>
                              <a:rPr lang="tr-TR" sz="3200" b="0" i="0" smtClean="0">
                                <a:solidFill>
                                  <a:schemeClr val="accent2">
                                    <a:lumMod val="60000"/>
                                    <a:lumOff val="40000"/>
                                  </a:schemeClr>
                                </a:solidFill>
                                <a:latin typeface="Cambria Math" panose="02040503050406030204" pitchFamily="18" charset="0"/>
                                <a:cs typeface="Arial" pitchFamily="34" charset="0"/>
                              </a:rPr>
                              <m:t>d</m:t>
                            </m:r>
                          </m:e>
                          <m:sup>
                            <m:r>
                              <a:rPr lang="tr-TR" sz="3200" b="0" i="0" smtClean="0">
                                <a:solidFill>
                                  <a:schemeClr val="accent2">
                                    <a:lumMod val="60000"/>
                                    <a:lumOff val="40000"/>
                                  </a:schemeClr>
                                </a:solidFill>
                                <a:latin typeface="Cambria Math" panose="02040503050406030204" pitchFamily="18" charset="0"/>
                                <a:cs typeface="Arial" pitchFamily="34" charset="0"/>
                              </a:rPr>
                              <m:t>2</m:t>
                            </m:r>
                          </m:sup>
                        </m:sSup>
                      </m:den>
                    </m:f>
                  </m:oMath>
                </a14:m>
                <a:r>
                  <a:rPr lang="en-US" sz="3000" dirty="0" smtClean="0">
                    <a:solidFill>
                      <a:schemeClr val="accent2">
                        <a:lumMod val="60000"/>
                        <a:lumOff val="40000"/>
                      </a:schemeClr>
                    </a:solidFill>
                    <a:latin typeface="Arial" pitchFamily="34" charset="0"/>
                    <a:cs typeface="Arial" pitchFamily="34" charset="0"/>
                  </a:rPr>
                  <a:t> cosƟ</a:t>
                </a:r>
                <a:endParaRPr lang="tr-TR" sz="3000" dirty="0" smtClean="0">
                  <a:solidFill>
                    <a:schemeClr val="accent2">
                      <a:lumMod val="60000"/>
                      <a:lumOff val="40000"/>
                    </a:schemeClr>
                  </a:solidFill>
                  <a:latin typeface="Arial" pitchFamily="34" charset="0"/>
                  <a:cs typeface="Arial" pitchFamily="34" charset="0"/>
                </a:endParaRPr>
              </a:p>
              <a:p>
                <a:endParaRPr lang="en-US" sz="3200" b="1" dirty="0">
                  <a:solidFill>
                    <a:schemeClr val="accent2">
                      <a:lumMod val="60000"/>
                      <a:lumOff val="40000"/>
                    </a:schemeClr>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154955" y="2603500"/>
                <a:ext cx="3580012" cy="3416300"/>
              </a:xfrm>
              <a:blipFill>
                <a:blip r:embed="rId2"/>
                <a:stretch>
                  <a:fillRect l="-3401" r="-3231"/>
                </a:stretch>
              </a:blipFill>
            </p:spPr>
            <p:txBody>
              <a:bodyPr/>
              <a:lstStyle/>
              <a:p>
                <a:r>
                  <a:rPr lang="tr-TR">
                    <a:noFill/>
                  </a:rPr>
                  <a:t> </a:t>
                </a:r>
              </a:p>
            </p:txBody>
          </p:sp>
        </mc:Fallback>
      </mc:AlternateContent>
      <p:sp>
        <p:nvSpPr>
          <p:cNvPr id="4" name="Slide Number Placeholder 3"/>
          <p:cNvSpPr>
            <a:spLocks noGrp="1"/>
          </p:cNvSpPr>
          <p:nvPr>
            <p:ph type="sldNum" sz="quarter" idx="12"/>
          </p:nvPr>
        </p:nvSpPr>
        <p:spPr/>
        <p:txBody>
          <a:bodyPr/>
          <a:lstStyle/>
          <a:p>
            <a:fld id="{33A77FA5-53E3-48B0-B616-41C00B8FB419}" type="slidenum">
              <a:rPr lang="en-US" smtClean="0"/>
              <a:pPr/>
              <a:t>29</a:t>
            </a:fld>
            <a:endParaRPr lang="en-US" dirty="0"/>
          </a:p>
        </p:txBody>
      </p:sp>
      <p:pic>
        <p:nvPicPr>
          <p:cNvPr id="6" name="Picture 147"/>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4967785" y="2844505"/>
            <a:ext cx="3799189" cy="2364202"/>
          </a:xfrm>
          <a:prstGeom prst="rect">
            <a:avLst/>
          </a:prstGeom>
          <a:noFill/>
          <a:ln>
            <a:noFill/>
          </a:ln>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dirty="0">
                <a:solidFill>
                  <a:schemeClr val="accent1">
                    <a:lumMod val="40000"/>
                    <a:lumOff val="60000"/>
                  </a:schemeClr>
                </a:solidFill>
              </a:rPr>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37254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Aydınlanma</a:t>
            </a:r>
            <a:endParaRPr lang="tr-TR" dirty="0"/>
          </a:p>
        </p:txBody>
      </p:sp>
      <p:sp>
        <p:nvSpPr>
          <p:cNvPr id="3" name="İçerik Yer Tutucusu 2"/>
          <p:cNvSpPr>
            <a:spLocks noGrp="1"/>
          </p:cNvSpPr>
          <p:nvPr>
            <p:ph sz="half" idx="1"/>
          </p:nvPr>
        </p:nvSpPr>
        <p:spPr/>
        <p:txBody>
          <a:bodyPr/>
          <a:lstStyle/>
          <a:p>
            <a:pPr marL="0" indent="0">
              <a:lnSpc>
                <a:spcPct val="200000"/>
              </a:lnSpc>
              <a:buNone/>
            </a:pPr>
            <a:endParaRPr lang="tr-TR" b="1" dirty="0" smtClean="0">
              <a:solidFill>
                <a:schemeClr val="accent1">
                  <a:lumMod val="40000"/>
                  <a:lumOff val="60000"/>
                </a:schemeClr>
              </a:solidFill>
            </a:endParaRPr>
          </a:p>
          <a:p>
            <a:pPr marL="0" indent="0">
              <a:lnSpc>
                <a:spcPct val="200000"/>
              </a:lnSpc>
              <a:buNone/>
            </a:pPr>
            <a:r>
              <a:rPr lang="tr-TR" b="1" dirty="0" smtClean="0">
                <a:solidFill>
                  <a:schemeClr val="accent1">
                    <a:lumMod val="40000"/>
                    <a:lumOff val="60000"/>
                  </a:schemeClr>
                </a:solidFill>
              </a:rPr>
              <a:t>EGER </a:t>
            </a:r>
            <a:r>
              <a:rPr lang="tr-TR" b="1" dirty="0">
                <a:solidFill>
                  <a:schemeClr val="accent1">
                    <a:lumMod val="40000"/>
                    <a:lumOff val="60000"/>
                  </a:schemeClr>
                </a:solidFill>
              </a:rPr>
              <a:t>DERSI AKTIF BIR ŞEKILDE TAKIP EDERSENIZ …. GÜNÜN YILDIZI SIZ OLABILIRSINIZ!!</a:t>
            </a:r>
          </a:p>
          <a:p>
            <a:pPr>
              <a:lnSpc>
                <a:spcPct val="200000"/>
              </a:lnSpc>
            </a:pPr>
            <a:endParaRPr lang="tr-TR" b="1" dirty="0"/>
          </a:p>
        </p:txBody>
      </p:sp>
      <p:pic>
        <p:nvPicPr>
          <p:cNvPr id="6" name="Picture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212190" y="2867244"/>
            <a:ext cx="4817458" cy="2888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layt Numarası Yer Tutucusu 4"/>
          <p:cNvSpPr>
            <a:spLocks noGrp="1"/>
          </p:cNvSpPr>
          <p:nvPr>
            <p:ph type="sldNum" sz="quarter" idx="12"/>
          </p:nvPr>
        </p:nvSpPr>
        <p:spPr/>
        <p:txBody>
          <a:bodyPr/>
          <a:lstStyle/>
          <a:p>
            <a:fld id="{33A77FA5-53E3-48B0-B616-41C00B8FB419}" type="slidenum">
              <a:rPr lang="en-US" smtClean="0"/>
              <a:pPr/>
              <a:t>3</a:t>
            </a:fld>
            <a:endParaRPr lang="en-US" dirty="0"/>
          </a:p>
        </p:txBody>
      </p:sp>
    </p:spTree>
    <p:extLst>
      <p:ext uri="{BB962C8B-B14F-4D97-AF65-F5344CB8AC3E}">
        <p14:creationId xmlns:p14="http://schemas.microsoft.com/office/powerpoint/2010/main" val="24433175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Aydınlanma</a:t>
            </a:r>
            <a:r>
              <a:rPr lang="en-US" dirty="0"/>
              <a:t> – </a:t>
            </a:r>
            <a:r>
              <a:rPr lang="en-US" dirty="0" err="1"/>
              <a:t>Aydınlanma</a:t>
            </a:r>
            <a:r>
              <a:rPr lang="en-US" dirty="0"/>
              <a:t> </a:t>
            </a:r>
            <a:r>
              <a:rPr lang="en-US" dirty="0" err="1"/>
              <a:t>Şiddeti</a:t>
            </a:r>
            <a:endParaRPr lang="tr-TR" dirty="0"/>
          </a:p>
        </p:txBody>
      </p:sp>
      <p:sp>
        <p:nvSpPr>
          <p:cNvPr id="3" name="İçerik Yer Tutucusu 2"/>
          <p:cNvSpPr>
            <a:spLocks noGrp="1"/>
          </p:cNvSpPr>
          <p:nvPr>
            <p:ph idx="1"/>
          </p:nvPr>
        </p:nvSpPr>
        <p:spPr/>
        <p:txBody>
          <a:bodyPr>
            <a:normAutofit lnSpcReduction="10000"/>
          </a:bodyPr>
          <a:lstStyle/>
          <a:p>
            <a:r>
              <a:rPr lang="en-US" b="1" dirty="0" err="1" smtClean="0">
                <a:solidFill>
                  <a:schemeClr val="accent1">
                    <a:lumMod val="40000"/>
                    <a:lumOff val="60000"/>
                  </a:schemeClr>
                </a:solidFill>
              </a:rPr>
              <a:t>Aydınlanma</a:t>
            </a:r>
            <a:r>
              <a:rPr lang="en-US" b="1" dirty="0" smtClean="0">
                <a:solidFill>
                  <a:schemeClr val="accent1">
                    <a:lumMod val="40000"/>
                    <a:lumOff val="60000"/>
                  </a:schemeClr>
                </a:solidFill>
              </a:rPr>
              <a:t> </a:t>
            </a:r>
            <a:r>
              <a:rPr lang="tr-TR" b="1" dirty="0" smtClean="0">
                <a:solidFill>
                  <a:schemeClr val="accent1">
                    <a:lumMod val="40000"/>
                    <a:lumOff val="60000"/>
                  </a:schemeClr>
                </a:solidFill>
              </a:rPr>
              <a:t>ş</a:t>
            </a:r>
            <a:r>
              <a:rPr lang="en-US" b="1" dirty="0" err="1" smtClean="0">
                <a:solidFill>
                  <a:schemeClr val="accent1">
                    <a:lumMod val="40000"/>
                    <a:lumOff val="60000"/>
                  </a:schemeClr>
                </a:solidFill>
              </a:rPr>
              <a:t>iddeti</a:t>
            </a:r>
            <a:r>
              <a:rPr lang="en-US" b="1" dirty="0" smtClean="0">
                <a:solidFill>
                  <a:schemeClr val="accent1">
                    <a:lumMod val="40000"/>
                    <a:lumOff val="60000"/>
                  </a:schemeClr>
                </a:solidFill>
              </a:rPr>
              <a:t> </a:t>
            </a:r>
            <a:r>
              <a:rPr lang="tr-TR" dirty="0" smtClean="0"/>
              <a:t>nasıl aklımızda kalır?</a:t>
            </a:r>
            <a:endParaRPr lang="en-US" dirty="0" smtClean="0"/>
          </a:p>
          <a:p>
            <a:endParaRPr lang="tr-TR" dirty="0" smtClean="0"/>
          </a:p>
          <a:p>
            <a:r>
              <a:rPr lang="tr-TR" dirty="0" smtClean="0"/>
              <a:t>Evimizin penceresini ve oradan 1 saniyede</a:t>
            </a:r>
          </a:p>
          <a:p>
            <a:pPr marL="0" indent="0">
              <a:buNone/>
            </a:pPr>
            <a:r>
              <a:rPr lang="tr-TR" dirty="0" smtClean="0"/>
              <a:t>içeri girmek isteyen rüzgar miktarını düşünelim!</a:t>
            </a:r>
            <a:endParaRPr lang="en-US" dirty="0" smtClean="0"/>
          </a:p>
          <a:p>
            <a:pPr marL="0" indent="0">
              <a:buNone/>
            </a:pPr>
            <a:endParaRPr lang="tr-TR" dirty="0" smtClean="0"/>
          </a:p>
          <a:p>
            <a:pPr lvl="1"/>
            <a:r>
              <a:rPr lang="tr-TR" dirty="0" smtClean="0"/>
              <a:t>Rüzgar daha şiddetli olursa </a:t>
            </a:r>
          </a:p>
          <a:p>
            <a:pPr indent="-285750"/>
            <a:r>
              <a:rPr lang="tr-TR" dirty="0" smtClean="0"/>
              <a:t>Eve giren hava da o kadar çok olur </a:t>
            </a:r>
            <a:endParaRPr lang="en-US" dirty="0" smtClean="0"/>
          </a:p>
          <a:p>
            <a:pPr indent="-285750"/>
            <a:endParaRPr lang="tr-TR" dirty="0" smtClean="0"/>
          </a:p>
          <a:p>
            <a:pPr lvl="1"/>
            <a:r>
              <a:rPr lang="tr-TR" dirty="0" smtClean="0"/>
              <a:t>Pencere rüzgara paralel olsa ne değişirdi?</a:t>
            </a:r>
          </a:p>
          <a:p>
            <a:pPr lvl="1"/>
            <a:endParaRPr lang="tr-TR" dirty="0" smtClean="0"/>
          </a:p>
          <a:p>
            <a:endParaRPr lang="tr-TR" dirty="0" smtClean="0"/>
          </a:p>
          <a:p>
            <a:endParaRPr lang="tr-TR"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30</a:t>
            </a:fld>
            <a:endParaRPr lang="en-US" dirty="0"/>
          </a:p>
        </p:txBody>
      </p:sp>
      <p:pic>
        <p:nvPicPr>
          <p:cNvPr id="6" name="Resim 5"/>
          <p:cNvPicPr>
            <a:picLocks noChangeAspect="1"/>
          </p:cNvPicPr>
          <p:nvPr/>
        </p:nvPicPr>
        <p:blipFill rotWithShape="1">
          <a:blip r:embed="rId2" cstate="print">
            <a:extLst>
              <a:ext uri="{28A0092B-C50C-407E-A947-70E740481C1C}">
                <a14:useLocalDpi xmlns:a14="http://schemas.microsoft.com/office/drawing/2010/main" val="0"/>
              </a:ext>
            </a:extLst>
          </a:blip>
          <a:srcRect r="24746"/>
          <a:stretch/>
        </p:blipFill>
        <p:spPr>
          <a:xfrm>
            <a:off x="6407287" y="2467043"/>
            <a:ext cx="2348785" cy="2353056"/>
          </a:xfrm>
          <a:prstGeom prst="rect">
            <a:avLst/>
          </a:prstGeom>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dirty="0">
                <a:solidFill>
                  <a:schemeClr val="accent1">
                    <a:lumMod val="40000"/>
                    <a:lumOff val="60000"/>
                  </a:schemeClr>
                </a:solidFill>
              </a:rPr>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223859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endParaRPr lang="en-US" dirty="0"/>
          </a:p>
        </p:txBody>
      </p:sp>
      <p:sp>
        <p:nvSpPr>
          <p:cNvPr id="3" name="Text Placeholder 2"/>
          <p:cNvSpPr>
            <a:spLocks noGrp="1"/>
          </p:cNvSpPr>
          <p:nvPr>
            <p:ph type="body" idx="1"/>
          </p:nvPr>
        </p:nvSpPr>
        <p:spPr>
          <a:xfrm>
            <a:off x="1154954" y="4696620"/>
            <a:ext cx="3050438" cy="576262"/>
          </a:xfrm>
        </p:spPr>
        <p:txBody>
          <a:bodyPr/>
          <a:lstStyle/>
          <a:p>
            <a:r>
              <a:rPr lang="tr-TR" dirty="0"/>
              <a:t>Işık </a:t>
            </a:r>
            <a:endParaRPr lang="tr-TR" dirty="0" smtClean="0"/>
          </a:p>
          <a:p>
            <a:r>
              <a:rPr lang="tr-TR" dirty="0" smtClean="0"/>
              <a:t>Şiddeti</a:t>
            </a:r>
            <a:endParaRPr lang="en-US" dirty="0"/>
          </a:p>
        </p:txBody>
      </p:sp>
      <p:sp>
        <p:nvSpPr>
          <p:cNvPr id="5" name="Text Placeholder 4"/>
          <p:cNvSpPr>
            <a:spLocks noGrp="1"/>
          </p:cNvSpPr>
          <p:nvPr>
            <p:ph type="body" sz="half" idx="18"/>
          </p:nvPr>
        </p:nvSpPr>
        <p:spPr>
          <a:xfrm>
            <a:off x="1154954" y="5272882"/>
            <a:ext cx="3050438" cy="917952"/>
          </a:xfrm>
        </p:spPr>
        <p:txBody>
          <a:bodyPr/>
          <a:lstStyle/>
          <a:p>
            <a:r>
              <a:rPr lang="tr-TR" dirty="0">
                <a:cs typeface="Helvetica" panose="020B0604020202020204" pitchFamily="34" charset="0"/>
              </a:rPr>
              <a:t>birimi </a:t>
            </a:r>
            <a:r>
              <a:rPr lang="tr-TR" b="1" dirty="0" err="1">
                <a:cs typeface="Helvetica" panose="020B0604020202020204" pitchFamily="34" charset="0"/>
              </a:rPr>
              <a:t>candela</a:t>
            </a:r>
            <a:r>
              <a:rPr lang="tr-TR" dirty="0">
                <a:cs typeface="Helvetica" panose="020B0604020202020204" pitchFamily="34" charset="0"/>
              </a:rPr>
              <a:t> (cd) </a:t>
            </a:r>
            <a:r>
              <a:rPr lang="tr-TR" dirty="0" err="1">
                <a:cs typeface="Helvetica" panose="020B0604020202020204" pitchFamily="34" charset="0"/>
              </a:rPr>
              <a:t>dır</a:t>
            </a:r>
            <a:r>
              <a:rPr lang="tr-TR" dirty="0">
                <a:cs typeface="Helvetica" panose="020B0604020202020204" pitchFamily="34" charset="0"/>
              </a:rPr>
              <a:t>.</a:t>
            </a:r>
            <a:endParaRPr lang="en-US" dirty="0"/>
          </a:p>
          <a:p>
            <a:endParaRPr lang="en-US" dirty="0"/>
          </a:p>
        </p:txBody>
      </p:sp>
      <p:sp>
        <p:nvSpPr>
          <p:cNvPr id="6" name="Text Placeholder 5"/>
          <p:cNvSpPr>
            <a:spLocks noGrp="1"/>
          </p:cNvSpPr>
          <p:nvPr>
            <p:ph type="body" sz="quarter" idx="3"/>
          </p:nvPr>
        </p:nvSpPr>
        <p:spPr>
          <a:xfrm>
            <a:off x="4568865" y="4696620"/>
            <a:ext cx="3050438" cy="576263"/>
          </a:xfrm>
        </p:spPr>
        <p:txBody>
          <a:bodyPr/>
          <a:lstStyle/>
          <a:p>
            <a:r>
              <a:rPr lang="tr-TR" dirty="0"/>
              <a:t>Işık </a:t>
            </a:r>
            <a:endParaRPr lang="tr-TR" dirty="0" smtClean="0"/>
          </a:p>
          <a:p>
            <a:r>
              <a:rPr lang="tr-TR" dirty="0" smtClean="0"/>
              <a:t>Akısı</a:t>
            </a:r>
            <a:endParaRPr lang="en-US" dirty="0"/>
          </a:p>
        </p:txBody>
      </p:sp>
      <p:sp>
        <p:nvSpPr>
          <p:cNvPr id="8" name="Text Placeholder 7"/>
          <p:cNvSpPr>
            <a:spLocks noGrp="1"/>
          </p:cNvSpPr>
          <p:nvPr>
            <p:ph type="body" sz="half" idx="19"/>
          </p:nvPr>
        </p:nvSpPr>
        <p:spPr>
          <a:xfrm>
            <a:off x="4570172" y="5272881"/>
            <a:ext cx="3050438" cy="917952"/>
          </a:xfrm>
        </p:spPr>
        <p:txBody>
          <a:bodyPr/>
          <a:lstStyle/>
          <a:p>
            <a:r>
              <a:rPr lang="en-US" dirty="0" err="1"/>
              <a:t>birim</a:t>
            </a:r>
            <a:r>
              <a:rPr lang="tr-TR" dirty="0"/>
              <a:t>i </a:t>
            </a:r>
            <a:r>
              <a:rPr lang="en-US" b="1" dirty="0" err="1"/>
              <a:t>lümen</a:t>
            </a:r>
            <a:r>
              <a:rPr lang="en-US" b="1" dirty="0"/>
              <a:t> </a:t>
            </a:r>
            <a:r>
              <a:rPr lang="en-US" dirty="0"/>
              <a:t>(lm</a:t>
            </a:r>
            <a:r>
              <a:rPr lang="en-US" dirty="0" smtClean="0"/>
              <a:t>) dir</a:t>
            </a:r>
            <a:r>
              <a:rPr lang="en-US" dirty="0"/>
              <a:t>.</a:t>
            </a:r>
          </a:p>
          <a:p>
            <a:endParaRPr lang="en-US" dirty="0"/>
          </a:p>
        </p:txBody>
      </p:sp>
      <p:sp>
        <p:nvSpPr>
          <p:cNvPr id="9" name="Text Placeholder 8"/>
          <p:cNvSpPr>
            <a:spLocks noGrp="1"/>
          </p:cNvSpPr>
          <p:nvPr>
            <p:ph type="body" sz="quarter" idx="13"/>
          </p:nvPr>
        </p:nvSpPr>
        <p:spPr>
          <a:xfrm>
            <a:off x="7982775" y="4696621"/>
            <a:ext cx="3051095" cy="576262"/>
          </a:xfrm>
        </p:spPr>
        <p:txBody>
          <a:bodyPr/>
          <a:lstStyle/>
          <a:p>
            <a:r>
              <a:rPr lang="tr-TR" dirty="0"/>
              <a:t>Aydınlanma </a:t>
            </a:r>
            <a:r>
              <a:rPr lang="tr-TR" dirty="0" smtClean="0"/>
              <a:t>Şiddeti</a:t>
            </a:r>
            <a:endParaRPr lang="en-US" dirty="0"/>
          </a:p>
        </p:txBody>
      </p:sp>
      <p:sp>
        <p:nvSpPr>
          <p:cNvPr id="11" name="Text Placeholder 10"/>
          <p:cNvSpPr>
            <a:spLocks noGrp="1"/>
          </p:cNvSpPr>
          <p:nvPr>
            <p:ph type="body" sz="half" idx="20"/>
          </p:nvPr>
        </p:nvSpPr>
        <p:spPr>
          <a:xfrm>
            <a:off x="7982775" y="5272880"/>
            <a:ext cx="3051096" cy="917952"/>
          </a:xfrm>
        </p:spPr>
        <p:txBody>
          <a:bodyPr/>
          <a:lstStyle/>
          <a:p>
            <a:r>
              <a:rPr lang="it-IT" dirty="0" smtClean="0"/>
              <a:t>birimi </a:t>
            </a:r>
            <a:r>
              <a:rPr lang="it-IT" b="1" dirty="0" smtClean="0"/>
              <a:t>lüks </a:t>
            </a:r>
            <a:r>
              <a:rPr lang="it-IT" dirty="0"/>
              <a:t>(lx</a:t>
            </a:r>
            <a:r>
              <a:rPr lang="it-IT" dirty="0" smtClean="0"/>
              <a:t>) tür</a:t>
            </a:r>
            <a:endParaRPr lang="en-US" dirty="0"/>
          </a:p>
        </p:txBody>
      </p:sp>
      <p:sp>
        <p:nvSpPr>
          <p:cNvPr id="12" name="Slide Number Placeholder 11"/>
          <p:cNvSpPr>
            <a:spLocks noGrp="1"/>
          </p:cNvSpPr>
          <p:nvPr>
            <p:ph type="sldNum" sz="quarter" idx="12"/>
          </p:nvPr>
        </p:nvSpPr>
        <p:spPr/>
        <p:txBody>
          <a:bodyPr/>
          <a:lstStyle/>
          <a:p>
            <a:fld id="{33A77FA5-53E3-48B0-B616-41C00B8FB419}" type="slidenum">
              <a:rPr lang="en-US" smtClean="0"/>
              <a:pPr/>
              <a:t>31</a:t>
            </a:fld>
            <a:endParaRPr lang="en-US" dirty="0"/>
          </a:p>
        </p:txBody>
      </p:sp>
      <p:pic>
        <p:nvPicPr>
          <p:cNvPr id="14" name="Picture 13"/>
          <p:cNvPicPr>
            <a:picLocks noChangeAspect="1"/>
          </p:cNvPicPr>
          <p:nvPr/>
        </p:nvPicPr>
        <p:blipFill rotWithShape="1">
          <a:blip r:embed="rId2"/>
          <a:srcRect l="68612" t="66533" r="28432" b="28010"/>
          <a:stretch/>
        </p:blipFill>
        <p:spPr>
          <a:xfrm>
            <a:off x="3135001" y="4512201"/>
            <a:ext cx="586090" cy="676257"/>
          </a:xfrm>
          <a:prstGeom prst="rect">
            <a:avLst/>
          </a:prstGeom>
        </p:spPr>
      </p:pic>
      <p:pic>
        <p:nvPicPr>
          <p:cNvPr id="17" name="Picture 16"/>
          <p:cNvPicPr>
            <a:picLocks noChangeAspect="1"/>
          </p:cNvPicPr>
          <p:nvPr/>
        </p:nvPicPr>
        <p:blipFill rotWithShape="1">
          <a:blip r:embed="rId3"/>
          <a:srcRect l="41872" t="36307" r="51024" b="53836"/>
          <a:stretch/>
        </p:blipFill>
        <p:spPr>
          <a:xfrm>
            <a:off x="10012387" y="4526873"/>
            <a:ext cx="763047" cy="661585"/>
          </a:xfrm>
          <a:prstGeom prst="rect">
            <a:avLst/>
          </a:prstGeom>
        </p:spPr>
      </p:pic>
      <p:pic>
        <p:nvPicPr>
          <p:cNvPr id="18" name="Picture 17"/>
          <p:cNvPicPr>
            <a:picLocks noChangeAspect="1"/>
          </p:cNvPicPr>
          <p:nvPr/>
        </p:nvPicPr>
        <p:blipFill rotWithShape="1">
          <a:blip r:embed="rId4"/>
          <a:srcRect l="43526" t="65949" r="50677" b="27279"/>
          <a:stretch/>
        </p:blipFill>
        <p:spPr>
          <a:xfrm>
            <a:off x="6645757" y="4526873"/>
            <a:ext cx="926265" cy="676257"/>
          </a:xfrm>
          <a:prstGeom prst="rect">
            <a:avLst/>
          </a:prstGeom>
        </p:spPr>
      </p:pic>
      <p:sp>
        <p:nvSpPr>
          <p:cNvPr id="19" name="Text Placeholder 2"/>
          <p:cNvSpPr txBox="1">
            <a:spLocks/>
          </p:cNvSpPr>
          <p:nvPr/>
        </p:nvSpPr>
        <p:spPr>
          <a:xfrm>
            <a:off x="1084612" y="2233494"/>
            <a:ext cx="5463444" cy="536005"/>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lumMod val="60000"/>
                    <a:lumOff val="4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tr-TR" sz="2200" dirty="0" smtClean="0"/>
              <a:t>BU NOKTALARA D</a:t>
            </a:r>
            <a:r>
              <a:rPr lang="en-US" sz="2200" dirty="0" smtClean="0"/>
              <a:t>İ</a:t>
            </a:r>
            <a:r>
              <a:rPr lang="tr-TR" sz="2200" dirty="0" smtClean="0"/>
              <a:t>KKAT EDEL</a:t>
            </a:r>
            <a:r>
              <a:rPr lang="en-US" sz="2200" dirty="0" smtClean="0"/>
              <a:t>İ</a:t>
            </a:r>
            <a:r>
              <a:rPr lang="tr-TR" sz="2200" dirty="0" smtClean="0"/>
              <a:t>M</a:t>
            </a:r>
            <a:endParaRPr lang="tr-TR" sz="2200" dirty="0"/>
          </a:p>
        </p:txBody>
      </p:sp>
      <p:sp>
        <p:nvSpPr>
          <p:cNvPr id="20" name="Dikdörtgen 19"/>
          <p:cNvSpPr/>
          <p:nvPr/>
        </p:nvSpPr>
        <p:spPr>
          <a:xfrm>
            <a:off x="4571303" y="2853921"/>
            <a:ext cx="3153036" cy="1477328"/>
          </a:xfrm>
          <a:prstGeom prst="rect">
            <a:avLst/>
          </a:prstGeom>
        </p:spPr>
        <p:txBody>
          <a:bodyPr wrap="square">
            <a:spAutoFit/>
          </a:bodyPr>
          <a:lstStyle/>
          <a:p>
            <a:r>
              <a:rPr lang="en-US" dirty="0"/>
              <a:t>Bir </a:t>
            </a:r>
            <a:r>
              <a:rPr lang="en-US" dirty="0" err="1"/>
              <a:t>ışık</a:t>
            </a:r>
            <a:r>
              <a:rPr lang="en-US" dirty="0"/>
              <a:t> </a:t>
            </a:r>
            <a:r>
              <a:rPr lang="en-US" dirty="0" err="1"/>
              <a:t>kaynağının</a:t>
            </a:r>
            <a:r>
              <a:rPr lang="en-US" dirty="0"/>
              <a:t> </a:t>
            </a:r>
            <a:r>
              <a:rPr lang="en-US" dirty="0" err="1"/>
              <a:t>karşısına</a:t>
            </a:r>
            <a:r>
              <a:rPr lang="en-US" dirty="0"/>
              <a:t> </a:t>
            </a:r>
            <a:r>
              <a:rPr lang="en-US" dirty="0" err="1"/>
              <a:t>dik</a:t>
            </a:r>
            <a:r>
              <a:rPr lang="en-US" dirty="0"/>
              <a:t> </a:t>
            </a:r>
            <a:r>
              <a:rPr lang="en-US" dirty="0" err="1"/>
              <a:t>olarak</a:t>
            </a:r>
            <a:r>
              <a:rPr lang="en-US" dirty="0"/>
              <a:t> </a:t>
            </a:r>
            <a:r>
              <a:rPr lang="en-US" dirty="0" err="1"/>
              <a:t>konulan</a:t>
            </a:r>
            <a:r>
              <a:rPr lang="en-US" dirty="0"/>
              <a:t> </a:t>
            </a:r>
            <a:r>
              <a:rPr lang="en-US" dirty="0" err="1"/>
              <a:t>yüzeye</a:t>
            </a:r>
            <a:r>
              <a:rPr lang="en-US" dirty="0"/>
              <a:t> </a:t>
            </a:r>
            <a:r>
              <a:rPr lang="en-US" dirty="0" err="1"/>
              <a:t>birim</a:t>
            </a:r>
            <a:r>
              <a:rPr lang="en-US" dirty="0"/>
              <a:t> </a:t>
            </a:r>
            <a:r>
              <a:rPr lang="en-US" dirty="0" err="1"/>
              <a:t>zamanda</a:t>
            </a:r>
            <a:endParaRPr lang="en-US" dirty="0"/>
          </a:p>
          <a:p>
            <a:r>
              <a:rPr lang="en-US" dirty="0" err="1"/>
              <a:t>çarpan</a:t>
            </a:r>
            <a:r>
              <a:rPr lang="en-US" dirty="0"/>
              <a:t> </a:t>
            </a:r>
            <a:r>
              <a:rPr lang="en-US" dirty="0" err="1"/>
              <a:t>ışık</a:t>
            </a:r>
            <a:r>
              <a:rPr lang="en-US" dirty="0"/>
              <a:t> </a:t>
            </a:r>
            <a:r>
              <a:rPr lang="en-US" dirty="0" err="1"/>
              <a:t>ışınlarının</a:t>
            </a:r>
            <a:r>
              <a:rPr lang="en-US" dirty="0"/>
              <a:t> </a:t>
            </a:r>
            <a:r>
              <a:rPr lang="en-US" dirty="0" err="1"/>
              <a:t>miktarına</a:t>
            </a:r>
            <a:r>
              <a:rPr lang="en-US" dirty="0"/>
              <a:t> </a:t>
            </a:r>
            <a:r>
              <a:rPr lang="en-US" b="1" dirty="0" err="1"/>
              <a:t>ışık</a:t>
            </a:r>
            <a:r>
              <a:rPr lang="en-US" b="1" dirty="0"/>
              <a:t> </a:t>
            </a:r>
            <a:r>
              <a:rPr lang="en-US" b="1" dirty="0" err="1"/>
              <a:t>akısı</a:t>
            </a:r>
            <a:r>
              <a:rPr lang="en-US" b="1" dirty="0"/>
              <a:t> </a:t>
            </a:r>
            <a:r>
              <a:rPr lang="en-US" dirty="0" err="1"/>
              <a:t>denir</a:t>
            </a:r>
            <a:r>
              <a:rPr lang="tr-TR" dirty="0" smtClean="0"/>
              <a:t>.</a:t>
            </a:r>
            <a:endParaRPr lang="tr-TR" dirty="0"/>
          </a:p>
        </p:txBody>
      </p:sp>
      <p:sp>
        <p:nvSpPr>
          <p:cNvPr id="21" name="Dikdörtgen 20"/>
          <p:cNvSpPr/>
          <p:nvPr/>
        </p:nvSpPr>
        <p:spPr>
          <a:xfrm>
            <a:off x="1084611" y="2859588"/>
            <a:ext cx="3196040" cy="923330"/>
          </a:xfrm>
          <a:prstGeom prst="rect">
            <a:avLst/>
          </a:prstGeom>
        </p:spPr>
        <p:txBody>
          <a:bodyPr wrap="square">
            <a:spAutoFit/>
          </a:bodyPr>
          <a:lstStyle/>
          <a:p>
            <a:r>
              <a:rPr lang="tr-TR" dirty="0">
                <a:cs typeface="Helvetica" panose="020B0604020202020204" pitchFamily="34" charset="0"/>
              </a:rPr>
              <a:t>Bir ışık kaynağının birim zamanda yaydığı ışık enerjisine ışık şiddeti denir</a:t>
            </a:r>
            <a:r>
              <a:rPr lang="tr-TR" dirty="0" smtClean="0">
                <a:cs typeface="Helvetica" panose="020B0604020202020204" pitchFamily="34" charset="0"/>
              </a:rPr>
              <a:t>.</a:t>
            </a:r>
            <a:endParaRPr lang="tr-TR" dirty="0">
              <a:cs typeface="Helvetica" panose="020B0604020202020204" pitchFamily="34" charset="0"/>
            </a:endParaRPr>
          </a:p>
        </p:txBody>
      </p:sp>
      <p:sp>
        <p:nvSpPr>
          <p:cNvPr id="22" name="Dikdörtgen 21"/>
          <p:cNvSpPr/>
          <p:nvPr/>
        </p:nvSpPr>
        <p:spPr>
          <a:xfrm>
            <a:off x="8014992" y="2859588"/>
            <a:ext cx="3175748" cy="923330"/>
          </a:xfrm>
          <a:prstGeom prst="rect">
            <a:avLst/>
          </a:prstGeom>
        </p:spPr>
        <p:txBody>
          <a:bodyPr wrap="square">
            <a:spAutoFit/>
          </a:bodyPr>
          <a:lstStyle/>
          <a:p>
            <a:r>
              <a:rPr lang="tr-TR" dirty="0"/>
              <a:t>Birim yüzeye düşen ışık akısı </a:t>
            </a:r>
            <a:endParaRPr lang="tr-TR" dirty="0" smtClean="0"/>
          </a:p>
          <a:p>
            <a:r>
              <a:rPr lang="tr-TR" dirty="0" smtClean="0"/>
              <a:t>miktarına </a:t>
            </a:r>
            <a:r>
              <a:rPr lang="tr-TR" dirty="0"/>
              <a:t>da </a:t>
            </a:r>
            <a:r>
              <a:rPr lang="tr-TR" b="1" dirty="0"/>
              <a:t>aydınlanma </a:t>
            </a:r>
            <a:endParaRPr lang="tr-TR" b="1" dirty="0" smtClean="0"/>
          </a:p>
          <a:p>
            <a:r>
              <a:rPr lang="tr-TR" b="1" dirty="0" smtClean="0"/>
              <a:t>şiddeti </a:t>
            </a:r>
            <a:r>
              <a:rPr lang="tr-TR" dirty="0"/>
              <a:t>denir. </a:t>
            </a:r>
          </a:p>
        </p:txBody>
      </p:sp>
    </p:spTree>
    <p:extLst>
      <p:ext uri="{BB962C8B-B14F-4D97-AF65-F5344CB8AC3E}">
        <p14:creationId xmlns:p14="http://schemas.microsoft.com/office/powerpoint/2010/main" val="17131328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p>
        </p:txBody>
      </p:sp>
      <p:pic>
        <p:nvPicPr>
          <p:cNvPr id="8" name="İçerik Yer Tutucusu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691536" y="2684835"/>
            <a:ext cx="2768303" cy="34186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Slide Number Placeholder 6"/>
          <p:cNvSpPr>
            <a:spLocks noGrp="1"/>
          </p:cNvSpPr>
          <p:nvPr>
            <p:ph type="sldNum" sz="quarter" idx="12"/>
          </p:nvPr>
        </p:nvSpPr>
        <p:spPr/>
        <p:txBody>
          <a:bodyPr/>
          <a:lstStyle/>
          <a:p>
            <a:fld id="{33A77FA5-53E3-48B0-B616-41C00B8FB419}" type="slidenum">
              <a:rPr lang="en-US" smtClean="0"/>
              <a:pPr/>
              <a:t>32</a:t>
            </a:fld>
            <a:endParaRPr lang="en-US" dirty="0"/>
          </a:p>
        </p:txBody>
      </p:sp>
      <p:sp>
        <p:nvSpPr>
          <p:cNvPr id="6" name="Dikdörtgen 5"/>
          <p:cNvSpPr/>
          <p:nvPr/>
        </p:nvSpPr>
        <p:spPr>
          <a:xfrm>
            <a:off x="4830096" y="4300432"/>
            <a:ext cx="3799438" cy="369332"/>
          </a:xfrm>
          <a:prstGeom prst="rect">
            <a:avLst/>
          </a:prstGeom>
        </p:spPr>
        <p:txBody>
          <a:bodyPr wrap="none">
            <a:spAutoFit/>
          </a:bodyPr>
          <a:lstStyle/>
          <a:p>
            <a:r>
              <a:rPr lang="tr-TR" dirty="0"/>
              <a:t>ANLAŞILMAYAN </a:t>
            </a:r>
            <a:r>
              <a:rPr lang="tr-TR" dirty="0" smtClean="0"/>
              <a:t>B</a:t>
            </a:r>
            <a:r>
              <a:rPr lang="en-US" dirty="0" smtClean="0"/>
              <a:t>İ</a:t>
            </a:r>
            <a:r>
              <a:rPr lang="tr-TR" dirty="0" smtClean="0"/>
              <a:t>R </a:t>
            </a:r>
            <a:r>
              <a:rPr lang="tr-TR" dirty="0"/>
              <a:t>YER VAR MI?</a:t>
            </a:r>
          </a:p>
        </p:txBody>
      </p:sp>
    </p:spTree>
    <p:extLst>
      <p:ext uri="{BB962C8B-B14F-4D97-AF65-F5344CB8AC3E}">
        <p14:creationId xmlns:p14="http://schemas.microsoft.com/office/powerpoint/2010/main" val="3824268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p>
        </p:txBody>
      </p:sp>
      <p:pic>
        <p:nvPicPr>
          <p:cNvPr id="7"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142"/>
          <a:stretch/>
        </p:blipFill>
        <p:spPr>
          <a:xfrm>
            <a:off x="1154954" y="2467043"/>
            <a:ext cx="3485801" cy="4019266"/>
          </a:xfrm>
        </p:spPr>
      </p:pic>
      <p:sp>
        <p:nvSpPr>
          <p:cNvPr id="4" name="Slayt Numarası Yer Tutucusu 3"/>
          <p:cNvSpPr>
            <a:spLocks noGrp="1"/>
          </p:cNvSpPr>
          <p:nvPr>
            <p:ph type="sldNum" sz="quarter" idx="12"/>
          </p:nvPr>
        </p:nvSpPr>
        <p:spPr/>
        <p:txBody>
          <a:bodyPr/>
          <a:lstStyle/>
          <a:p>
            <a:fld id="{33A77FA5-53E3-48B0-B616-41C00B8FB419}" type="slidenum">
              <a:rPr lang="en-US" smtClean="0"/>
              <a:pPr/>
              <a:t>33</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 t="27440" r="52444" b="18915"/>
          <a:stretch/>
        </p:blipFill>
        <p:spPr>
          <a:xfrm rot="5400000">
            <a:off x="5561291" y="2518590"/>
            <a:ext cx="4854956" cy="3080483"/>
          </a:xfrm>
          <a:prstGeom prst="rect">
            <a:avLst/>
          </a:prstGeom>
        </p:spPr>
      </p:pic>
    </p:spTree>
    <p:extLst>
      <p:ext uri="{BB962C8B-B14F-4D97-AF65-F5344CB8AC3E}">
        <p14:creationId xmlns:p14="http://schemas.microsoft.com/office/powerpoint/2010/main" val="37689716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endParaRPr lang="en-US" dirty="0"/>
          </a:p>
        </p:txBody>
      </p:sp>
      <p:sp>
        <p:nvSpPr>
          <p:cNvPr id="3" name="Text Placeholder 2"/>
          <p:cNvSpPr>
            <a:spLocks noGrp="1"/>
          </p:cNvSpPr>
          <p:nvPr>
            <p:ph type="body" idx="1"/>
          </p:nvPr>
        </p:nvSpPr>
        <p:spPr>
          <a:xfrm>
            <a:off x="581193" y="2250892"/>
            <a:ext cx="7637256" cy="536005"/>
          </a:xfrm>
        </p:spPr>
        <p:txBody>
          <a:bodyPr/>
          <a:lstStyle/>
          <a:p>
            <a:endParaRPr lang="tr-TR" sz="2000" b="1" dirty="0">
              <a:solidFill>
                <a:schemeClr val="accent2">
                  <a:lumMod val="60000"/>
                  <a:lumOff val="40000"/>
                </a:schemeClr>
              </a:solidFill>
            </a:endParaRPr>
          </a:p>
        </p:txBody>
      </p:sp>
      <p:sp>
        <p:nvSpPr>
          <p:cNvPr id="7" name="Slide Number Placeholder 6"/>
          <p:cNvSpPr>
            <a:spLocks noGrp="1"/>
          </p:cNvSpPr>
          <p:nvPr>
            <p:ph type="sldNum" sz="quarter" idx="12"/>
          </p:nvPr>
        </p:nvSpPr>
        <p:spPr/>
        <p:txBody>
          <a:bodyPr/>
          <a:lstStyle/>
          <a:p>
            <a:fld id="{33A77FA5-53E3-48B0-B616-41C00B8FB419}" type="slidenum">
              <a:rPr lang="en-US" smtClean="0"/>
              <a:pPr/>
              <a:t>34</a:t>
            </a:fld>
            <a:endParaRPr lang="en-US" dirty="0"/>
          </a:p>
        </p:txBody>
      </p:sp>
      <p:sp>
        <p:nvSpPr>
          <p:cNvPr id="15" name="Rectangle 14"/>
          <p:cNvSpPr/>
          <p:nvPr/>
        </p:nvSpPr>
        <p:spPr>
          <a:xfrm>
            <a:off x="3086268" y="4320537"/>
            <a:ext cx="4460879" cy="4080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tr-TR" b="1" dirty="0" smtClean="0">
                <a:solidFill>
                  <a:schemeClr val="accent2">
                    <a:lumMod val="60000"/>
                    <a:lumOff val="40000"/>
                  </a:schemeClr>
                </a:solidFill>
              </a:rPr>
              <a:t>NELER O</a:t>
            </a:r>
            <a:r>
              <a:rPr lang="en-US" b="1" dirty="0" smtClean="0">
                <a:solidFill>
                  <a:schemeClr val="accent2">
                    <a:lumMod val="60000"/>
                    <a:lumOff val="40000"/>
                  </a:schemeClr>
                </a:solidFill>
              </a:rPr>
              <a:t>Ğ</a:t>
            </a:r>
            <a:r>
              <a:rPr lang="tr-TR" b="1" dirty="0" smtClean="0">
                <a:solidFill>
                  <a:schemeClr val="accent2">
                    <a:lumMod val="60000"/>
                    <a:lumOff val="40000"/>
                  </a:schemeClr>
                </a:solidFill>
              </a:rPr>
              <a:t>REND</a:t>
            </a:r>
            <a:r>
              <a:rPr lang="en-US" b="1" dirty="0" smtClean="0">
                <a:solidFill>
                  <a:schemeClr val="accent2">
                    <a:lumMod val="60000"/>
                    <a:lumOff val="40000"/>
                  </a:schemeClr>
                </a:solidFill>
              </a:rPr>
              <a:t>İ</a:t>
            </a:r>
            <a:r>
              <a:rPr lang="tr-TR" b="1" dirty="0" smtClean="0">
                <a:solidFill>
                  <a:schemeClr val="accent2">
                    <a:lumMod val="60000"/>
                    <a:lumOff val="40000"/>
                  </a:schemeClr>
                </a:solidFill>
              </a:rPr>
              <a:t>K?</a:t>
            </a:r>
            <a:endParaRPr lang="tr-TR" b="1" dirty="0">
              <a:solidFill>
                <a:schemeClr val="accent2">
                  <a:lumMod val="60000"/>
                  <a:lumOff val="40000"/>
                </a:schemeClr>
              </a:solidFill>
            </a:endParaRPr>
          </a:p>
        </p:txBody>
      </p:sp>
      <p:pic>
        <p:nvPicPr>
          <p:cNvPr id="9"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193" y="3273262"/>
            <a:ext cx="2505075" cy="3048000"/>
          </a:xfrm>
          <a:prstGeom prst="rect">
            <a:avLst/>
          </a:prstGeom>
        </p:spPr>
      </p:pic>
    </p:spTree>
    <p:extLst>
      <p:ext uri="{BB962C8B-B14F-4D97-AF65-F5344CB8AC3E}">
        <p14:creationId xmlns:p14="http://schemas.microsoft.com/office/powerpoint/2010/main" val="1564429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smtClean="0"/>
              <a:t> - </a:t>
            </a:r>
            <a:r>
              <a:rPr lang="en-US" dirty="0" err="1" smtClean="0"/>
              <a:t>Tekrar</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955" y="3397372"/>
            <a:ext cx="6617446" cy="2622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2"/>
          </p:nvPr>
        </p:nvSpPr>
        <p:spPr/>
        <p:txBody>
          <a:bodyPr/>
          <a:lstStyle/>
          <a:p>
            <a:fld id="{33A77FA5-53E3-48B0-B616-41C00B8FB419}" type="slidenum">
              <a:rPr lang="en-US" smtClean="0"/>
              <a:pPr/>
              <a:t>35</a:t>
            </a:fld>
            <a:endParaRPr lang="en-US" dirty="0"/>
          </a:p>
        </p:txBody>
      </p:sp>
      <p:sp>
        <p:nvSpPr>
          <p:cNvPr id="6"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dirty="0">
                <a:solidFill>
                  <a:schemeClr val="accent1">
                    <a:lumMod val="40000"/>
                    <a:lumOff val="60000"/>
                  </a:schemeClr>
                </a:solidFill>
              </a:rPr>
              <a:t>Ev aydınlatmasında kullanılan </a:t>
            </a:r>
            <a:r>
              <a:rPr lang="tr-TR" dirty="0" smtClean="0">
                <a:solidFill>
                  <a:schemeClr val="accent1">
                    <a:lumMod val="40000"/>
                    <a:lumOff val="60000"/>
                  </a:schemeClr>
                </a:solidFill>
              </a:rPr>
              <a:t>araçla</a:t>
            </a:r>
            <a:endParaRPr lang="tr-TR" dirty="0">
              <a:solidFill>
                <a:schemeClr val="accent1">
                  <a:lumMod val="40000"/>
                  <a:lumOff val="60000"/>
                </a:schemeClr>
              </a:solidFill>
            </a:endParaRPr>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
        <p:nvSpPr>
          <p:cNvPr id="7" name="Rectangle 6"/>
          <p:cNvSpPr/>
          <p:nvPr/>
        </p:nvSpPr>
        <p:spPr>
          <a:xfrm>
            <a:off x="1154954" y="2638278"/>
            <a:ext cx="5684569" cy="646331"/>
          </a:xfrm>
          <a:prstGeom prst="rect">
            <a:avLst/>
          </a:prstGeom>
        </p:spPr>
        <p:txBody>
          <a:bodyPr wrap="none">
            <a:spAutoFit/>
          </a:bodyPr>
          <a:lstStyle/>
          <a:p>
            <a:r>
              <a:rPr lang="tr-TR" dirty="0" smtClean="0"/>
              <a:t>Evimizi aydınlatmak için bir çok araç kullanırız</a:t>
            </a:r>
          </a:p>
          <a:p>
            <a:r>
              <a:rPr lang="tr-TR" dirty="0" smtClean="0"/>
              <a:t>Peki seçim yaparken neye dikkat etmem gerekir?</a:t>
            </a:r>
            <a:endParaRPr lang="en-US" dirty="0"/>
          </a:p>
        </p:txBody>
      </p:sp>
    </p:spTree>
    <p:extLst>
      <p:ext uri="{BB962C8B-B14F-4D97-AF65-F5344CB8AC3E}">
        <p14:creationId xmlns:p14="http://schemas.microsoft.com/office/powerpoint/2010/main" val="10007658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smtClean="0"/>
              <a:t> - </a:t>
            </a:r>
            <a:r>
              <a:rPr lang="en-US" dirty="0" err="1" smtClean="0"/>
              <a:t>Sorular</a:t>
            </a:r>
            <a:endParaRPr lang="en-US" dirty="0"/>
          </a:p>
        </p:txBody>
      </p:sp>
      <p:sp>
        <p:nvSpPr>
          <p:cNvPr id="3" name="Content Placeholder 2"/>
          <p:cNvSpPr>
            <a:spLocks noGrp="1"/>
          </p:cNvSpPr>
          <p:nvPr>
            <p:ph idx="1"/>
          </p:nvPr>
        </p:nvSpPr>
        <p:spPr>
          <a:xfrm>
            <a:off x="1154955" y="2603500"/>
            <a:ext cx="7844838" cy="3416300"/>
          </a:xfrm>
        </p:spPr>
        <p:txBody>
          <a:bodyPr/>
          <a:lstStyle/>
          <a:p>
            <a:pPr marL="0" lvl="0" indent="0" defTabSz="914400" eaLnBrk="0" fontAlgn="base" hangingPunct="0">
              <a:spcBef>
                <a:spcPct val="0"/>
              </a:spcBef>
              <a:spcAft>
                <a:spcPct val="0"/>
              </a:spcAft>
              <a:buClrTx/>
              <a:buSzTx/>
              <a:buNone/>
            </a:pPr>
            <a:endParaRPr lang="tr-TR" altLang="en-US" b="1" dirty="0" smtClean="0">
              <a:solidFill>
                <a:schemeClr val="tx1"/>
              </a:solidFill>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tr-TR" altLang="en-US" b="1" dirty="0">
              <a:solidFill>
                <a:schemeClr val="tx1"/>
              </a:solidFill>
              <a:ea typeface="Calibri" panose="020F0502020204030204" pitchFamily="34" charset="0"/>
              <a:cs typeface="Times New Roman" panose="02020603050405020304" pitchFamily="18" charset="0"/>
            </a:endParaRPr>
          </a:p>
          <a:p>
            <a:pPr marL="0" lvl="0" indent="0" defTabSz="914400" eaLnBrk="0" fontAlgn="base" hangingPunct="0">
              <a:spcBef>
                <a:spcPct val="0"/>
              </a:spcBef>
              <a:spcAft>
                <a:spcPct val="0"/>
              </a:spcAft>
              <a:buClrTx/>
              <a:buSzTx/>
              <a:buNone/>
            </a:pPr>
            <a:endParaRPr lang="tr-TR" altLang="en-US" b="1" dirty="0" smtClean="0">
              <a:solidFill>
                <a:schemeClr val="tx1"/>
              </a:solidFill>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33A77FA5-53E3-48B0-B616-41C00B8FB419}" type="slidenum">
              <a:rPr lang="en-US" smtClean="0"/>
              <a:pPr/>
              <a:t>36</a:t>
            </a:fld>
            <a:endParaRPr lang="en-US" dirty="0"/>
          </a:p>
        </p:txBody>
      </p:sp>
      <p:pic>
        <p:nvPicPr>
          <p:cNvPr id="7" name="Resim 6"/>
          <p:cNvPicPr/>
          <p:nvPr/>
        </p:nvPicPr>
        <p:blipFill rotWithShape="1">
          <a:blip r:embed="rId2"/>
          <a:srcRect l="51828" t="27355" r="24630" b="51329"/>
          <a:stretch/>
        </p:blipFill>
        <p:spPr bwMode="auto">
          <a:xfrm>
            <a:off x="1154954" y="2907276"/>
            <a:ext cx="5233822" cy="2664224"/>
          </a:xfrm>
          <a:prstGeom prst="rect">
            <a:avLst/>
          </a:prstGeom>
          <a:ln>
            <a:noFill/>
          </a:ln>
          <a:extLst>
            <a:ext uri="{53640926-AAD7-44D8-BBD7-CCE9431645EC}">
              <a14:shadowObscured xmlns:a14="http://schemas.microsoft.com/office/drawing/2010/main"/>
            </a:ext>
          </a:extLst>
        </p:spPr>
      </p:pic>
      <p:sp>
        <p:nvSpPr>
          <p:cNvPr id="6"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4786129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smtClean="0"/>
              <a:t> - </a:t>
            </a:r>
            <a:r>
              <a:rPr lang="en-US" dirty="0" err="1"/>
              <a:t>Sorular</a:t>
            </a:r>
            <a:endParaRPr lang="en-US" dirty="0"/>
          </a:p>
        </p:txBody>
      </p:sp>
      <p:pic>
        <p:nvPicPr>
          <p:cNvPr id="6" name="İçerik Yer Tutucusu 5"/>
          <p:cNvPicPr>
            <a:picLocks noGrp="1"/>
          </p:cNvPicPr>
          <p:nvPr>
            <p:ph idx="1"/>
          </p:nvPr>
        </p:nvPicPr>
        <p:blipFill rotWithShape="1">
          <a:blip r:embed="rId3"/>
          <a:srcRect l="24359" t="61563" r="51763" b="15052"/>
          <a:stretch/>
        </p:blipFill>
        <p:spPr bwMode="auto">
          <a:xfrm>
            <a:off x="1154954" y="2763592"/>
            <a:ext cx="5045652" cy="2778225"/>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33A77FA5-53E3-48B0-B616-41C00B8FB419}" type="slidenum">
              <a:rPr lang="en-US" smtClean="0"/>
              <a:pPr/>
              <a:t>37</a:t>
            </a:fld>
            <a:endParaRPr lang="en-US" dirty="0"/>
          </a:p>
        </p:txBody>
      </p:sp>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7498679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Sorular</a:t>
            </a:r>
            <a:endParaRPr lang="tr-TR" dirty="0"/>
          </a:p>
        </p:txBody>
      </p:sp>
      <p:pic>
        <p:nvPicPr>
          <p:cNvPr id="5" name="İçerik Yer Tutucusu 4"/>
          <p:cNvPicPr>
            <a:picLocks noGrp="1"/>
          </p:cNvPicPr>
          <p:nvPr>
            <p:ph idx="1"/>
          </p:nvPr>
        </p:nvPicPr>
        <p:blipFill rotWithShape="1">
          <a:blip r:embed="rId2"/>
          <a:srcRect l="23860" t="39803" r="53846" b="35291"/>
          <a:stretch/>
        </p:blipFill>
        <p:spPr bwMode="auto">
          <a:xfrm>
            <a:off x="1154954" y="2854201"/>
            <a:ext cx="4423584" cy="2778439"/>
          </a:xfrm>
          <a:prstGeom prst="rect">
            <a:avLst/>
          </a:prstGeom>
          <a:ln>
            <a:noFill/>
          </a:ln>
          <a:extLst>
            <a:ext uri="{53640926-AAD7-44D8-BBD7-CCE9431645EC}">
              <a14:shadowObscured xmlns:a14="http://schemas.microsoft.com/office/drawing/2010/main"/>
            </a:ext>
          </a:extLst>
        </p:spPr>
      </p:pic>
      <p:sp>
        <p:nvSpPr>
          <p:cNvPr id="4" name="Slayt Numarası Yer Tutucusu 3"/>
          <p:cNvSpPr>
            <a:spLocks noGrp="1"/>
          </p:cNvSpPr>
          <p:nvPr>
            <p:ph type="sldNum" sz="quarter" idx="12"/>
          </p:nvPr>
        </p:nvSpPr>
        <p:spPr/>
        <p:txBody>
          <a:bodyPr/>
          <a:lstStyle/>
          <a:p>
            <a:fld id="{33A77FA5-53E3-48B0-B616-41C00B8FB419}" type="slidenum">
              <a:rPr lang="en-US" smtClean="0"/>
              <a:pPr/>
              <a:t>38</a:t>
            </a:fld>
            <a:endParaRPr lang="en-US" dirty="0"/>
          </a:p>
        </p:txBody>
      </p:sp>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8864120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Sorular</a:t>
            </a:r>
            <a:endParaRPr lang="en-US" dirty="0"/>
          </a:p>
        </p:txBody>
      </p:sp>
      <p:pic>
        <p:nvPicPr>
          <p:cNvPr id="7" name="İçerik Yer Tutucusu 6"/>
          <p:cNvPicPr>
            <a:picLocks noGrp="1"/>
          </p:cNvPicPr>
          <p:nvPr>
            <p:ph idx="1"/>
          </p:nvPr>
        </p:nvPicPr>
        <p:blipFill rotWithShape="1">
          <a:blip r:embed="rId2"/>
          <a:srcRect l="51775" t="35700" r="22596" b="38711"/>
          <a:stretch/>
        </p:blipFill>
        <p:spPr bwMode="auto">
          <a:xfrm>
            <a:off x="1154953" y="2710688"/>
            <a:ext cx="5364299" cy="3011239"/>
          </a:xfrm>
          <a:prstGeom prst="rect">
            <a:avLst/>
          </a:prstGeom>
          <a:ln>
            <a:noFill/>
          </a:ln>
          <a:extLst>
            <a:ext uri="{53640926-AAD7-44D8-BBD7-CCE9431645EC}">
              <a14:shadowObscured xmlns:a14="http://schemas.microsoft.com/office/drawing/2010/main"/>
            </a:ext>
          </a:extLst>
        </p:spPr>
      </p:pic>
      <p:sp>
        <p:nvSpPr>
          <p:cNvPr id="4" name="Slide Number Placeholder 3"/>
          <p:cNvSpPr>
            <a:spLocks noGrp="1"/>
          </p:cNvSpPr>
          <p:nvPr>
            <p:ph type="sldNum" sz="quarter" idx="12"/>
          </p:nvPr>
        </p:nvSpPr>
        <p:spPr/>
        <p:txBody>
          <a:bodyPr/>
          <a:lstStyle/>
          <a:p>
            <a:fld id="{33A77FA5-53E3-48B0-B616-41C00B8FB419}" type="slidenum">
              <a:rPr lang="en-US" smtClean="0"/>
              <a:pPr/>
              <a:t>39</a:t>
            </a:fld>
            <a:endParaRPr lang="en-US" dirty="0"/>
          </a:p>
        </p:txBody>
      </p:sp>
      <p:sp>
        <p:nvSpPr>
          <p:cNvPr id="6"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4193299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Aydınlanma</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4955" y="3397372"/>
            <a:ext cx="6617446" cy="2622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p:cNvSpPr>
            <a:spLocks noGrp="1"/>
          </p:cNvSpPr>
          <p:nvPr>
            <p:ph type="sldNum" sz="quarter" idx="12"/>
          </p:nvPr>
        </p:nvSpPr>
        <p:spPr/>
        <p:txBody>
          <a:bodyPr/>
          <a:lstStyle/>
          <a:p>
            <a:fld id="{33A77FA5-53E3-48B0-B616-41C00B8FB419}" type="slidenum">
              <a:rPr lang="en-US" smtClean="0"/>
              <a:pPr/>
              <a:t>4</a:t>
            </a:fld>
            <a:endParaRPr lang="en-US" dirty="0"/>
          </a:p>
        </p:txBody>
      </p:sp>
      <p:sp>
        <p:nvSpPr>
          <p:cNvPr id="6"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dirty="0">
                <a:solidFill>
                  <a:schemeClr val="accent1">
                    <a:lumMod val="40000"/>
                    <a:lumOff val="60000"/>
                  </a:schemeClr>
                </a:solidFill>
              </a:rPr>
              <a:t>Ev aydınlatmasında kullanılan araçlar</a:t>
            </a:r>
          </a:p>
          <a:p>
            <a:pPr marL="285750" indent="-285750">
              <a:buFont typeface="Wingdings" panose="05000000000000000000" pitchFamily="2" charset="2"/>
              <a:buChar char="Ø"/>
            </a:pPr>
            <a:r>
              <a:rPr lang="tr-TR" dirty="0"/>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
        <p:nvSpPr>
          <p:cNvPr id="7" name="Rectangle 6"/>
          <p:cNvSpPr/>
          <p:nvPr/>
        </p:nvSpPr>
        <p:spPr>
          <a:xfrm>
            <a:off x="1154954" y="2638278"/>
            <a:ext cx="5684569" cy="646331"/>
          </a:xfrm>
          <a:prstGeom prst="rect">
            <a:avLst/>
          </a:prstGeom>
        </p:spPr>
        <p:txBody>
          <a:bodyPr wrap="none">
            <a:spAutoFit/>
          </a:bodyPr>
          <a:lstStyle/>
          <a:p>
            <a:r>
              <a:rPr lang="tr-TR" dirty="0" smtClean="0"/>
              <a:t>Evimizi aydınlatmak için bir çok araç kullanırız</a:t>
            </a:r>
          </a:p>
          <a:p>
            <a:r>
              <a:rPr lang="tr-TR" dirty="0" smtClean="0"/>
              <a:t>Peki seçim yaparken neye dikkat etmem gerekir?</a:t>
            </a:r>
            <a:endParaRPr lang="en-US" dirty="0"/>
          </a:p>
        </p:txBody>
      </p:sp>
    </p:spTree>
    <p:extLst>
      <p:ext uri="{BB962C8B-B14F-4D97-AF65-F5344CB8AC3E}">
        <p14:creationId xmlns:p14="http://schemas.microsoft.com/office/powerpoint/2010/main" val="25667792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Sorular</a:t>
            </a:r>
            <a:endParaRPr lang="tr-TR" dirty="0"/>
          </a:p>
        </p:txBody>
      </p:sp>
      <p:sp>
        <p:nvSpPr>
          <p:cNvPr id="4" name="İçerik Yer Tutucusu 3"/>
          <p:cNvSpPr>
            <a:spLocks noGrp="1"/>
          </p:cNvSpPr>
          <p:nvPr>
            <p:ph sz="half" idx="2"/>
          </p:nvPr>
        </p:nvSpPr>
        <p:spPr>
          <a:xfrm>
            <a:off x="1154954" y="3179762"/>
            <a:ext cx="4152105" cy="2840039"/>
          </a:xfrm>
        </p:spPr>
        <p:txBody>
          <a:bodyPr/>
          <a:lstStyle/>
          <a:p>
            <a:pPr marL="0" indent="0">
              <a:buNone/>
            </a:pPr>
            <a:r>
              <a:rPr lang="tr-TR" dirty="0" smtClean="0"/>
              <a:t>Yarıçapları </a:t>
            </a:r>
            <a:r>
              <a:rPr lang="tr-TR" dirty="0"/>
              <a:t>yandaki şekilde verilen K, L ve M kürelerinin merkezlerinde özdeş ve ışık şiddetleri I olan kaynaklar bulunmaktadır. Kürelerin iç yüzeylerindeki ışık akıları </a:t>
            </a:r>
            <a:r>
              <a:rPr lang="el-GR" dirty="0"/>
              <a:t>Φ</a:t>
            </a:r>
            <a:r>
              <a:rPr lang="tr-TR" dirty="0"/>
              <a:t>K , </a:t>
            </a:r>
            <a:r>
              <a:rPr lang="el-GR" dirty="0"/>
              <a:t>Φ</a:t>
            </a:r>
            <a:r>
              <a:rPr lang="tr-TR" dirty="0"/>
              <a:t>L , </a:t>
            </a:r>
            <a:r>
              <a:rPr lang="el-GR" dirty="0"/>
              <a:t>Φ</a:t>
            </a:r>
            <a:r>
              <a:rPr lang="tr-TR" dirty="0"/>
              <a:t>M ile aydınlanma şiddetleri EK , EL ve EM arasındaki ilişki nasıldır?</a:t>
            </a:r>
          </a:p>
        </p:txBody>
      </p:sp>
      <p:pic>
        <p:nvPicPr>
          <p:cNvPr id="10" name="İçerik Yer Tutucusu 9"/>
          <p:cNvPicPr>
            <a:picLocks noGrp="1"/>
          </p:cNvPicPr>
          <p:nvPr>
            <p:ph sz="quarter" idx="4"/>
          </p:nvPr>
        </p:nvPicPr>
        <p:blipFill rotWithShape="1">
          <a:blip r:embed="rId2"/>
          <a:srcRect l="52404" t="23945" r="23237" b="55815"/>
          <a:stretch/>
        </p:blipFill>
        <p:spPr bwMode="auto">
          <a:xfrm>
            <a:off x="5307059" y="3425425"/>
            <a:ext cx="3502027" cy="1635991"/>
          </a:xfrm>
          <a:prstGeom prst="rect">
            <a:avLst/>
          </a:prstGeom>
          <a:ln>
            <a:noFill/>
          </a:ln>
          <a:extLst>
            <a:ext uri="{53640926-AAD7-44D8-BBD7-CCE9431645EC}">
              <a14:shadowObscured xmlns:a14="http://schemas.microsoft.com/office/drawing/2010/main"/>
            </a:ext>
          </a:extLst>
        </p:spPr>
      </p:pic>
      <p:sp>
        <p:nvSpPr>
          <p:cNvPr id="7" name="Slayt Numarası Yer Tutucusu 6"/>
          <p:cNvSpPr>
            <a:spLocks noGrp="1"/>
          </p:cNvSpPr>
          <p:nvPr>
            <p:ph type="sldNum" sz="quarter" idx="12"/>
          </p:nvPr>
        </p:nvSpPr>
        <p:spPr/>
        <p:txBody>
          <a:bodyPr/>
          <a:lstStyle/>
          <a:p>
            <a:fld id="{33A77FA5-53E3-48B0-B616-41C00B8FB419}" type="slidenum">
              <a:rPr lang="en-US" smtClean="0"/>
              <a:pPr/>
              <a:t>40</a:t>
            </a:fld>
            <a:endParaRPr lang="en-US" dirty="0"/>
          </a:p>
        </p:txBody>
      </p:sp>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141810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Sorular</a:t>
            </a:r>
            <a:endParaRPr lang="tr-TR" dirty="0"/>
          </a:p>
        </p:txBody>
      </p:sp>
      <p:pic>
        <p:nvPicPr>
          <p:cNvPr id="5" name="İçerik Yer Tutucusu 4"/>
          <p:cNvPicPr>
            <a:picLocks noGrp="1"/>
          </p:cNvPicPr>
          <p:nvPr>
            <p:ph idx="1"/>
          </p:nvPr>
        </p:nvPicPr>
        <p:blipFill rotWithShape="1">
          <a:blip r:embed="rId2"/>
          <a:srcRect l="23813" t="49316" r="54808" b="20467"/>
          <a:stretch/>
        </p:blipFill>
        <p:spPr bwMode="auto">
          <a:xfrm>
            <a:off x="1154954" y="2467043"/>
            <a:ext cx="4407516" cy="3568442"/>
          </a:xfrm>
          <a:prstGeom prst="rect">
            <a:avLst/>
          </a:prstGeom>
          <a:ln>
            <a:noFill/>
          </a:ln>
          <a:extLst>
            <a:ext uri="{53640926-AAD7-44D8-BBD7-CCE9431645EC}">
              <a14:shadowObscured xmlns:a14="http://schemas.microsoft.com/office/drawing/2010/main"/>
            </a:ext>
          </a:extLst>
        </p:spPr>
      </p:pic>
      <p:sp>
        <p:nvSpPr>
          <p:cNvPr id="4" name="Slayt Numarası Yer Tutucusu 3"/>
          <p:cNvSpPr>
            <a:spLocks noGrp="1"/>
          </p:cNvSpPr>
          <p:nvPr>
            <p:ph type="sldNum" sz="quarter" idx="12"/>
          </p:nvPr>
        </p:nvSpPr>
        <p:spPr/>
        <p:txBody>
          <a:bodyPr/>
          <a:lstStyle/>
          <a:p>
            <a:fld id="{33A77FA5-53E3-48B0-B616-41C00B8FB419}" type="slidenum">
              <a:rPr lang="en-US" smtClean="0"/>
              <a:pPr/>
              <a:t>41</a:t>
            </a:fld>
            <a:endParaRPr lang="en-US" dirty="0"/>
          </a:p>
        </p:txBody>
      </p:sp>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498782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Sorular</a:t>
            </a:r>
            <a:endParaRPr lang="tr-TR"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42</a:t>
            </a:fld>
            <a:endParaRPr lang="en-US" dirty="0"/>
          </a:p>
        </p:txBody>
      </p:sp>
      <p:pic>
        <p:nvPicPr>
          <p:cNvPr id="5" name="İçerik Yer Tutucusu 4"/>
          <p:cNvPicPr>
            <a:picLocks noGrp="1"/>
          </p:cNvPicPr>
          <p:nvPr>
            <p:ph idx="1"/>
          </p:nvPr>
        </p:nvPicPr>
        <p:blipFill rotWithShape="1">
          <a:blip r:embed="rId2"/>
          <a:srcRect l="33013" t="18529" r="42628" b="29589"/>
          <a:stretch/>
        </p:blipFill>
        <p:spPr bwMode="auto">
          <a:xfrm>
            <a:off x="1154954" y="2381430"/>
            <a:ext cx="2852911" cy="3416300"/>
          </a:xfrm>
          <a:prstGeom prst="rect">
            <a:avLst/>
          </a:prstGeom>
          <a:ln>
            <a:noFill/>
          </a:ln>
          <a:extLst>
            <a:ext uri="{53640926-AAD7-44D8-BBD7-CCE9431645EC}">
              <a14:shadowObscured xmlns:a14="http://schemas.microsoft.com/office/drawing/2010/main"/>
            </a:ext>
          </a:extLst>
        </p:spPr>
      </p:pic>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41234312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Sorular</a:t>
            </a:r>
            <a:endParaRPr lang="tr-TR"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43</a:t>
            </a:fld>
            <a:endParaRPr lang="en-US" dirty="0"/>
          </a:p>
        </p:txBody>
      </p:sp>
      <p:pic>
        <p:nvPicPr>
          <p:cNvPr id="5" name="İçerik Yer Tutucusu 4"/>
          <p:cNvPicPr>
            <a:picLocks noGrp="1"/>
          </p:cNvPicPr>
          <p:nvPr>
            <p:ph idx="1"/>
          </p:nvPr>
        </p:nvPicPr>
        <p:blipFill rotWithShape="1">
          <a:blip r:embed="rId2"/>
          <a:srcRect l="33988" t="22532" r="41828" b="11346"/>
          <a:stretch/>
        </p:blipFill>
        <p:spPr bwMode="auto">
          <a:xfrm>
            <a:off x="1334921" y="2329180"/>
            <a:ext cx="2727628" cy="4192892"/>
          </a:xfrm>
          <a:prstGeom prst="rect">
            <a:avLst/>
          </a:prstGeom>
          <a:ln>
            <a:noFill/>
          </a:ln>
          <a:extLst>
            <a:ext uri="{53640926-AAD7-44D8-BBD7-CCE9431645EC}">
              <a14:shadowObscured xmlns:a14="http://schemas.microsoft.com/office/drawing/2010/main"/>
            </a:ext>
          </a:extLst>
        </p:spPr>
      </p:pic>
      <p:sp>
        <p:nvSpPr>
          <p:cNvPr id="7"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strike="sngStrike" dirty="0"/>
              <a:t>Işığın tarihsel süreci</a:t>
            </a:r>
          </a:p>
          <a:p>
            <a:pPr marL="285750" indent="-285750">
              <a:buFont typeface="Wingdings" panose="05000000000000000000" pitchFamily="2" charset="2"/>
              <a:buChar char="Ø"/>
            </a:pPr>
            <a:r>
              <a:rPr lang="tr-TR" strike="sngStrike" dirty="0"/>
              <a:t>Işık şiddeti</a:t>
            </a:r>
          </a:p>
          <a:p>
            <a:pPr marL="285750" indent="-285750">
              <a:buFont typeface="Wingdings" panose="05000000000000000000" pitchFamily="2" charset="2"/>
              <a:buChar char="Ø"/>
            </a:pPr>
            <a:r>
              <a:rPr lang="tr-TR" strike="sngStrike" dirty="0"/>
              <a:t>Işık akısı</a:t>
            </a:r>
          </a:p>
          <a:p>
            <a:pPr marL="285750" indent="-285750">
              <a:buFont typeface="Wingdings" panose="05000000000000000000" pitchFamily="2" charset="2"/>
              <a:buChar char="Ø"/>
            </a:pPr>
            <a:r>
              <a:rPr lang="tr-TR" strike="sngStrike" dirty="0"/>
              <a:t>Aktivite </a:t>
            </a:r>
          </a:p>
          <a:p>
            <a:pPr marL="285750" indent="-285750">
              <a:buFont typeface="Wingdings" panose="05000000000000000000" pitchFamily="2" charset="2"/>
              <a:buChar char="Ø"/>
            </a:pPr>
            <a:r>
              <a:rPr lang="tr-TR" strike="sngStrike" dirty="0"/>
              <a:t>Aydınlanma şiddeti</a:t>
            </a:r>
          </a:p>
          <a:p>
            <a:pPr marL="285750" indent="-285750">
              <a:buFont typeface="Wingdings" panose="05000000000000000000" pitchFamily="2" charset="2"/>
              <a:buChar char="Ø"/>
            </a:pPr>
            <a:r>
              <a:rPr lang="tr-TR" strike="sngStrike" dirty="0"/>
              <a:t>Ev aydınlatmasında kullanılan </a:t>
            </a:r>
            <a:r>
              <a:rPr lang="tr-TR" strike="sngStrike" dirty="0" smtClean="0"/>
              <a:t>araçla</a:t>
            </a:r>
            <a:endParaRPr lang="tr-TR" strike="sngStrike" dirty="0"/>
          </a:p>
          <a:p>
            <a:pPr marL="285750" indent="-285750">
              <a:buFont typeface="Wingdings" panose="05000000000000000000" pitchFamily="2" charset="2"/>
              <a:buChar char="Ø"/>
            </a:pPr>
            <a:r>
              <a:rPr lang="tr-TR" strike="sngStrike" dirty="0"/>
              <a:t>Günlük hayat örnekleri</a:t>
            </a:r>
          </a:p>
          <a:p>
            <a:pPr marL="285750" indent="-285750">
              <a:buFont typeface="Wingdings" panose="05000000000000000000" pitchFamily="2" charset="2"/>
              <a:buChar char="Ø"/>
            </a:pPr>
            <a:r>
              <a:rPr lang="tr-TR" dirty="0">
                <a:solidFill>
                  <a:schemeClr val="accent1">
                    <a:lumMod val="40000"/>
                    <a:lumOff val="60000"/>
                  </a:schemeClr>
                </a:solidFill>
              </a:rPr>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3327518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Aydınlanma</a:t>
            </a:r>
            <a:endParaRPr lang="en-US" dirty="0"/>
          </a:p>
        </p:txBody>
      </p:sp>
      <p:sp>
        <p:nvSpPr>
          <p:cNvPr id="3" name="İçerik Yer Tutucusu 2"/>
          <p:cNvSpPr>
            <a:spLocks noGrp="1"/>
          </p:cNvSpPr>
          <p:nvPr>
            <p:ph idx="1"/>
          </p:nvPr>
        </p:nvSpPr>
        <p:spPr>
          <a:xfrm>
            <a:off x="1395585" y="3775159"/>
            <a:ext cx="8825659" cy="3416300"/>
          </a:xfrm>
        </p:spPr>
        <p:txBody>
          <a:bodyPr>
            <a:normAutofit/>
          </a:bodyPr>
          <a:lstStyle/>
          <a:p>
            <a:pPr marL="0" indent="0">
              <a:buNone/>
            </a:pPr>
            <a:r>
              <a:rPr lang="tr-TR" b="1" dirty="0" smtClean="0">
                <a:solidFill>
                  <a:schemeClr val="accent2">
                    <a:lumMod val="60000"/>
                    <a:lumOff val="40000"/>
                  </a:schemeClr>
                </a:solidFill>
              </a:rPr>
              <a:t>GÜNÜN YILDIZI ?</a:t>
            </a:r>
          </a:p>
        </p:txBody>
      </p:sp>
      <p:sp>
        <p:nvSpPr>
          <p:cNvPr id="4" name="Slayt Numarası Yer Tutucusu 3"/>
          <p:cNvSpPr>
            <a:spLocks noGrp="1"/>
          </p:cNvSpPr>
          <p:nvPr>
            <p:ph type="sldNum" sz="quarter" idx="12"/>
          </p:nvPr>
        </p:nvSpPr>
        <p:spPr/>
        <p:txBody>
          <a:bodyPr/>
          <a:lstStyle/>
          <a:p>
            <a:fld id="{33A77FA5-53E3-48B0-B616-41C00B8FB419}" type="slidenum">
              <a:rPr lang="en-US" smtClean="0"/>
              <a:pPr/>
              <a:t>44</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485" y="2555985"/>
            <a:ext cx="4888408" cy="29273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19536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endParaRPr lang="en-US" dirty="0"/>
          </a:p>
        </p:txBody>
      </p:sp>
      <p:sp>
        <p:nvSpPr>
          <p:cNvPr id="4" name="Text Placeholder 3"/>
          <p:cNvSpPr>
            <a:spLocks noGrp="1"/>
          </p:cNvSpPr>
          <p:nvPr>
            <p:ph type="body" idx="1"/>
          </p:nvPr>
        </p:nvSpPr>
        <p:spPr/>
        <p:txBody>
          <a:bodyPr/>
          <a:lstStyle/>
          <a:p>
            <a:endParaRPr lang="tr-TR"/>
          </a:p>
        </p:txBody>
      </p:sp>
      <p:sp>
        <p:nvSpPr>
          <p:cNvPr id="5" name="Text Placeholder 4"/>
          <p:cNvSpPr>
            <a:spLocks noGrp="1"/>
          </p:cNvSpPr>
          <p:nvPr>
            <p:ph type="body" sz="quarter" idx="3"/>
          </p:nvPr>
        </p:nvSpPr>
        <p:spPr/>
        <p:txBody>
          <a:bodyPr/>
          <a:lstStyle/>
          <a:p>
            <a:endParaRPr lang="tr-TR"/>
          </a:p>
        </p:txBody>
      </p:sp>
      <p:sp>
        <p:nvSpPr>
          <p:cNvPr id="7" name="Slide Number Placeholder 6"/>
          <p:cNvSpPr>
            <a:spLocks noGrp="1"/>
          </p:cNvSpPr>
          <p:nvPr>
            <p:ph type="sldNum" sz="quarter" idx="12"/>
          </p:nvPr>
        </p:nvSpPr>
        <p:spPr/>
        <p:txBody>
          <a:bodyPr/>
          <a:lstStyle/>
          <a:p>
            <a:fld id="{33A77FA5-53E3-48B0-B616-41C00B8FB419}" type="slidenum">
              <a:rPr lang="en-US" smtClean="0"/>
              <a:pPr/>
              <a:t>45</a:t>
            </a:fld>
            <a:endParaRPr lang="en-US" dirty="0"/>
          </a:p>
        </p:txBody>
      </p:sp>
      <p:pic>
        <p:nvPicPr>
          <p:cNvPr id="3074" name="Picture 2" descr="http://iblog.milliyet.com.tr/imgroot/blogv7/Blog333/2011/09/12/18/313510-3-4-ed60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372262"/>
            <a:ext cx="6111414" cy="4404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3103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1154954" y="2099733"/>
            <a:ext cx="9495727" cy="2677648"/>
          </a:xfrm>
        </p:spPr>
        <p:txBody>
          <a:bodyPr>
            <a:noAutofit/>
          </a:bodyPr>
          <a:lstStyle/>
          <a:p>
            <a:r>
              <a:rPr lang="en-US" sz="4400" dirty="0" smtClean="0"/>
              <a:t>10.4.1</a:t>
            </a:r>
            <a:r>
              <a:rPr lang="en-US" sz="4400" dirty="0"/>
              <a:t>. </a:t>
            </a:r>
            <a:r>
              <a:rPr lang="en-US" sz="4400" dirty="0" err="1"/>
              <a:t>Aydınlanma</a:t>
            </a:r>
            <a:r>
              <a:rPr lang="en-US" sz="1400" b="1" i="1" dirty="0"/>
              <a:t/>
            </a:r>
            <a:br>
              <a:rPr lang="en-US" sz="1400" b="1" i="1" dirty="0"/>
            </a:br>
            <a:r>
              <a:rPr lang="en-US" sz="1400" dirty="0"/>
              <a:t>10.4.1.1. </a:t>
            </a:r>
            <a:r>
              <a:rPr lang="en-US" sz="1400" dirty="0" err="1"/>
              <a:t>Işığın</a:t>
            </a:r>
            <a:r>
              <a:rPr lang="en-US" sz="1400" dirty="0"/>
              <a:t> </a:t>
            </a:r>
            <a:r>
              <a:rPr lang="en-US" sz="1400" dirty="0" err="1"/>
              <a:t>doğası</a:t>
            </a:r>
            <a:r>
              <a:rPr lang="en-US" sz="1400" dirty="0"/>
              <a:t> </a:t>
            </a:r>
            <a:r>
              <a:rPr lang="en-US" sz="1400" dirty="0" err="1"/>
              <a:t>ile</a:t>
            </a:r>
            <a:r>
              <a:rPr lang="en-US" sz="1400" dirty="0"/>
              <a:t> </a:t>
            </a:r>
            <a:r>
              <a:rPr lang="en-US" sz="1400" dirty="0" err="1"/>
              <a:t>ilgili</a:t>
            </a:r>
            <a:r>
              <a:rPr lang="en-US" sz="1400" dirty="0"/>
              <a:t> </a:t>
            </a:r>
            <a:r>
              <a:rPr lang="en-US" sz="1400" dirty="0" err="1"/>
              <a:t>bilgilerin</a:t>
            </a:r>
            <a:r>
              <a:rPr lang="en-US" sz="1400" dirty="0"/>
              <a:t> </a:t>
            </a:r>
            <a:r>
              <a:rPr lang="en-US" sz="1400" dirty="0" err="1"/>
              <a:t>tarihsel</a:t>
            </a:r>
            <a:r>
              <a:rPr lang="en-US" sz="1400" dirty="0"/>
              <a:t> </a:t>
            </a:r>
            <a:r>
              <a:rPr lang="en-US" sz="1400" dirty="0" err="1"/>
              <a:t>süreç</a:t>
            </a:r>
            <a:r>
              <a:rPr lang="en-US" sz="1400" dirty="0"/>
              <a:t> </a:t>
            </a:r>
            <a:r>
              <a:rPr lang="en-US" sz="1400" dirty="0" err="1"/>
              <a:t>içindeki</a:t>
            </a:r>
            <a:r>
              <a:rPr lang="en-US" sz="1400" dirty="0"/>
              <a:t> </a:t>
            </a:r>
            <a:r>
              <a:rPr lang="en-US" sz="1400" dirty="0" err="1"/>
              <a:t>değişimini</a:t>
            </a:r>
            <a:r>
              <a:rPr lang="en-US" sz="1400" dirty="0"/>
              <a:t> </a:t>
            </a:r>
            <a:r>
              <a:rPr lang="en-US" sz="1400" dirty="0" err="1"/>
              <a:t>farkeder</a:t>
            </a:r>
            <a:r>
              <a:rPr lang="en-US" sz="1400" dirty="0"/>
              <a:t>.</a:t>
            </a:r>
            <a:br>
              <a:rPr lang="en-US" sz="1400" dirty="0"/>
            </a:br>
            <a:r>
              <a:rPr lang="en-US" sz="1400" dirty="0"/>
              <a:t>a. </a:t>
            </a:r>
            <a:r>
              <a:rPr lang="en-US" sz="1400" dirty="0" err="1"/>
              <a:t>Dalga</a:t>
            </a:r>
            <a:r>
              <a:rPr lang="en-US" sz="1400" dirty="0"/>
              <a:t> </a:t>
            </a:r>
            <a:r>
              <a:rPr lang="en-US" sz="1400" dirty="0" err="1"/>
              <a:t>ve</a:t>
            </a:r>
            <a:r>
              <a:rPr lang="en-US" sz="1400" dirty="0"/>
              <a:t> </a:t>
            </a:r>
            <a:r>
              <a:rPr lang="en-US" sz="1400" dirty="0" err="1"/>
              <a:t>tanecik</a:t>
            </a:r>
            <a:r>
              <a:rPr lang="en-US" sz="1400" dirty="0"/>
              <a:t> </a:t>
            </a:r>
            <a:r>
              <a:rPr lang="en-US" sz="1400" dirty="0" err="1"/>
              <a:t>teorisinden</a:t>
            </a:r>
            <a:r>
              <a:rPr lang="en-US" sz="1400" dirty="0"/>
              <a:t> </a:t>
            </a:r>
            <a:r>
              <a:rPr lang="en-US" sz="1400" dirty="0" err="1"/>
              <a:t>bahsedilir</a:t>
            </a:r>
            <a:r>
              <a:rPr lang="en-US" sz="1400" dirty="0"/>
              <a:t>, </a:t>
            </a:r>
            <a:r>
              <a:rPr lang="en-US" sz="1400" dirty="0" err="1"/>
              <a:t>ayrıntılara</a:t>
            </a:r>
            <a:r>
              <a:rPr lang="en-US" sz="1400" dirty="0"/>
              <a:t> </a:t>
            </a:r>
            <a:r>
              <a:rPr lang="en-US" sz="1400" dirty="0" err="1"/>
              <a:t>girilmez</a:t>
            </a:r>
            <a:r>
              <a:rPr lang="en-US" sz="1400" dirty="0"/>
              <a:t>.</a:t>
            </a:r>
            <a:br>
              <a:rPr lang="en-US" sz="1400" dirty="0"/>
            </a:br>
            <a:r>
              <a:rPr lang="en-US" sz="1400" dirty="0"/>
              <a:t>b. </a:t>
            </a:r>
            <a:r>
              <a:rPr lang="en-US" sz="1400" dirty="0" err="1"/>
              <a:t>Işığın</a:t>
            </a:r>
            <a:r>
              <a:rPr lang="en-US" sz="1400" dirty="0"/>
              <a:t> </a:t>
            </a:r>
            <a:r>
              <a:rPr lang="en-US" sz="1400" dirty="0" err="1"/>
              <a:t>dalga</a:t>
            </a:r>
            <a:r>
              <a:rPr lang="en-US" sz="1400" dirty="0"/>
              <a:t> </a:t>
            </a:r>
            <a:r>
              <a:rPr lang="en-US" sz="1400" dirty="0" err="1"/>
              <a:t>özelliği</a:t>
            </a:r>
            <a:r>
              <a:rPr lang="en-US" sz="1400" dirty="0"/>
              <a:t> </a:t>
            </a:r>
            <a:r>
              <a:rPr lang="en-US" sz="1400" dirty="0" err="1"/>
              <a:t>ile</a:t>
            </a:r>
            <a:r>
              <a:rPr lang="en-US" sz="1400" dirty="0"/>
              <a:t> </a:t>
            </a:r>
            <a:r>
              <a:rPr lang="en-US" sz="1400" dirty="0" err="1"/>
              <a:t>su</a:t>
            </a:r>
            <a:r>
              <a:rPr lang="en-US" sz="1400" dirty="0"/>
              <a:t> </a:t>
            </a:r>
            <a:r>
              <a:rPr lang="en-US" sz="1400" dirty="0" err="1"/>
              <a:t>dalgalarının</a:t>
            </a:r>
            <a:r>
              <a:rPr lang="en-US" sz="1400" dirty="0"/>
              <a:t> </a:t>
            </a:r>
            <a:r>
              <a:rPr lang="en-US" sz="1400" dirty="0" err="1"/>
              <a:t>benzerlikleri</a:t>
            </a:r>
            <a:r>
              <a:rPr lang="en-US" sz="1400" dirty="0"/>
              <a:t> </a:t>
            </a:r>
            <a:r>
              <a:rPr lang="en-US" sz="1400" dirty="0" err="1"/>
              <a:t>vurgulanır</a:t>
            </a:r>
            <a:r>
              <a:rPr lang="en-US" sz="1400" dirty="0"/>
              <a:t>.</a:t>
            </a:r>
            <a:br>
              <a:rPr lang="en-US" sz="1400" dirty="0"/>
            </a:br>
            <a:r>
              <a:rPr lang="en-US" sz="1400" dirty="0"/>
              <a:t>10.4.1.2. </a:t>
            </a:r>
            <a:r>
              <a:rPr lang="en-US" sz="1400" dirty="0" err="1"/>
              <a:t>Işık</a:t>
            </a:r>
            <a:r>
              <a:rPr lang="en-US" sz="1400" dirty="0"/>
              <a:t> </a:t>
            </a:r>
            <a:r>
              <a:rPr lang="en-US" sz="1400" dirty="0" err="1"/>
              <a:t>şiddeti</a:t>
            </a:r>
            <a:r>
              <a:rPr lang="en-US" sz="1400" dirty="0"/>
              <a:t>, </a:t>
            </a:r>
            <a:r>
              <a:rPr lang="en-US" sz="1400" dirty="0" err="1"/>
              <a:t>ışık</a:t>
            </a:r>
            <a:r>
              <a:rPr lang="en-US" sz="1400" dirty="0"/>
              <a:t> </a:t>
            </a:r>
            <a:r>
              <a:rPr lang="en-US" sz="1400" dirty="0" err="1"/>
              <a:t>akısı</a:t>
            </a:r>
            <a:r>
              <a:rPr lang="en-US" sz="1400" dirty="0"/>
              <a:t> </a:t>
            </a:r>
            <a:r>
              <a:rPr lang="en-US" sz="1400" dirty="0" err="1"/>
              <a:t>ve</a:t>
            </a:r>
            <a:r>
              <a:rPr lang="en-US" sz="1400" dirty="0"/>
              <a:t> </a:t>
            </a:r>
            <a:r>
              <a:rPr lang="en-US" sz="1400" dirty="0" err="1"/>
              <a:t>aydınlanma</a:t>
            </a:r>
            <a:r>
              <a:rPr lang="en-US" sz="1400" dirty="0"/>
              <a:t> </a:t>
            </a:r>
            <a:r>
              <a:rPr lang="en-US" sz="1400" dirty="0" err="1"/>
              <a:t>şiddeti</a:t>
            </a:r>
            <a:r>
              <a:rPr lang="en-US" sz="1400" dirty="0"/>
              <a:t> </a:t>
            </a:r>
            <a:r>
              <a:rPr lang="en-US" sz="1400" dirty="0" err="1"/>
              <a:t>kavramlarını</a:t>
            </a:r>
            <a:r>
              <a:rPr lang="en-US" sz="1400" dirty="0"/>
              <a:t> </a:t>
            </a:r>
            <a:r>
              <a:rPr lang="en-US" sz="1400" dirty="0" err="1"/>
              <a:t>açıklayarak</a:t>
            </a:r>
            <a:r>
              <a:rPr lang="en-US" sz="1400" dirty="0"/>
              <a:t> </a:t>
            </a:r>
            <a:r>
              <a:rPr lang="en-US" sz="1400" dirty="0" err="1"/>
              <a:t>birbirleri</a:t>
            </a:r>
            <a:r>
              <a:rPr lang="en-US" sz="1400" dirty="0"/>
              <a:t> </a:t>
            </a:r>
            <a:r>
              <a:rPr lang="en-US" sz="1400" dirty="0" err="1" smtClean="0"/>
              <a:t>ile</a:t>
            </a:r>
            <a:r>
              <a:rPr lang="tr-TR" sz="1400" dirty="0" smtClean="0"/>
              <a:t> </a:t>
            </a:r>
            <a:r>
              <a:rPr lang="en-US" sz="1400" dirty="0" err="1" smtClean="0"/>
              <a:t>ilişkilendirir</a:t>
            </a:r>
            <a:r>
              <a:rPr lang="en-US" sz="1400" dirty="0"/>
              <a:t>.</a:t>
            </a:r>
            <a:br>
              <a:rPr lang="en-US" sz="1400" dirty="0"/>
            </a:br>
            <a:r>
              <a:rPr lang="en-US" sz="1400" dirty="0"/>
              <a:t>a. </a:t>
            </a:r>
            <a:r>
              <a:rPr lang="en-US" sz="1400" dirty="0" err="1"/>
              <a:t>Deney</a:t>
            </a:r>
            <a:r>
              <a:rPr lang="en-US" sz="1400" dirty="0"/>
              <a:t> </a:t>
            </a:r>
            <a:r>
              <a:rPr lang="en-US" sz="1400" dirty="0" err="1"/>
              <a:t>yaparak</a:t>
            </a:r>
            <a:r>
              <a:rPr lang="en-US" sz="1400" dirty="0"/>
              <a:t> </a:t>
            </a:r>
            <a:r>
              <a:rPr lang="en-US" sz="1400" dirty="0" err="1"/>
              <a:t>aydınlanma</a:t>
            </a:r>
            <a:r>
              <a:rPr lang="en-US" sz="1400" dirty="0"/>
              <a:t> </a:t>
            </a:r>
            <a:r>
              <a:rPr lang="en-US" sz="1400" dirty="0" err="1"/>
              <a:t>şiddeti</a:t>
            </a:r>
            <a:r>
              <a:rPr lang="en-US" sz="1400" dirty="0"/>
              <a:t> </a:t>
            </a:r>
            <a:r>
              <a:rPr lang="en-US" sz="1400" dirty="0" err="1"/>
              <a:t>ile</a:t>
            </a:r>
            <a:r>
              <a:rPr lang="en-US" sz="1400" dirty="0"/>
              <a:t> </a:t>
            </a:r>
            <a:r>
              <a:rPr lang="en-US" sz="1400" dirty="0" err="1"/>
              <a:t>ışık</a:t>
            </a:r>
            <a:r>
              <a:rPr lang="en-US" sz="1400" dirty="0"/>
              <a:t> </a:t>
            </a:r>
            <a:r>
              <a:rPr lang="en-US" sz="1400" dirty="0" err="1"/>
              <a:t>şiddeti</a:t>
            </a:r>
            <a:r>
              <a:rPr lang="en-US" sz="1400" dirty="0"/>
              <a:t>, </a:t>
            </a:r>
            <a:r>
              <a:rPr lang="en-US" sz="1400" dirty="0" err="1"/>
              <a:t>uzaklık</a:t>
            </a:r>
            <a:r>
              <a:rPr lang="en-US" sz="1400" dirty="0"/>
              <a:t> </a:t>
            </a:r>
            <a:r>
              <a:rPr lang="en-US" sz="1400" dirty="0" err="1"/>
              <a:t>ve</a:t>
            </a:r>
            <a:r>
              <a:rPr lang="en-US" sz="1400" dirty="0"/>
              <a:t> </a:t>
            </a:r>
            <a:r>
              <a:rPr lang="en-US" sz="1400" dirty="0" err="1"/>
              <a:t>açı</a:t>
            </a:r>
            <a:r>
              <a:rPr lang="en-US" sz="1400" dirty="0"/>
              <a:t> </a:t>
            </a:r>
            <a:r>
              <a:rPr lang="en-US" sz="1400" dirty="0" err="1"/>
              <a:t>arasında</a:t>
            </a:r>
            <a:r>
              <a:rPr lang="en-US" sz="1400" dirty="0"/>
              <a:t> </a:t>
            </a:r>
            <a:r>
              <a:rPr lang="en-US" sz="1400" dirty="0" err="1" smtClean="0"/>
              <a:t>ilişki</a:t>
            </a:r>
            <a:r>
              <a:rPr lang="tr-TR" sz="1400" dirty="0" smtClean="0"/>
              <a:t> </a:t>
            </a:r>
            <a:r>
              <a:rPr lang="en-US" sz="1400" dirty="0" err="1" smtClean="0"/>
              <a:t>kurulur</a:t>
            </a:r>
            <a:r>
              <a:rPr lang="en-US" sz="1400" dirty="0"/>
              <a:t>.</a:t>
            </a:r>
            <a:br>
              <a:rPr lang="en-US" sz="1400" dirty="0"/>
            </a:br>
            <a:r>
              <a:rPr lang="en-US" sz="1400" dirty="0"/>
              <a:t>b. </a:t>
            </a:r>
            <a:r>
              <a:rPr lang="en-US" sz="1400" dirty="0" err="1"/>
              <a:t>Işık</a:t>
            </a:r>
            <a:r>
              <a:rPr lang="en-US" sz="1400" dirty="0"/>
              <a:t> </a:t>
            </a:r>
            <a:r>
              <a:rPr lang="en-US" sz="1400" dirty="0" err="1"/>
              <a:t>şiddeti</a:t>
            </a:r>
            <a:r>
              <a:rPr lang="en-US" sz="1400" dirty="0"/>
              <a:t>, </a:t>
            </a:r>
            <a:r>
              <a:rPr lang="en-US" sz="1400" dirty="0" err="1"/>
              <a:t>ışık</a:t>
            </a:r>
            <a:r>
              <a:rPr lang="en-US" sz="1400" dirty="0"/>
              <a:t> </a:t>
            </a:r>
            <a:r>
              <a:rPr lang="en-US" sz="1400" dirty="0" err="1"/>
              <a:t>akısı</a:t>
            </a:r>
            <a:r>
              <a:rPr lang="en-US" sz="1400" dirty="0"/>
              <a:t> </a:t>
            </a:r>
            <a:r>
              <a:rPr lang="en-US" sz="1400" dirty="0" err="1"/>
              <a:t>ve</a:t>
            </a:r>
            <a:r>
              <a:rPr lang="en-US" sz="1400" dirty="0"/>
              <a:t> </a:t>
            </a:r>
            <a:r>
              <a:rPr lang="en-US" sz="1400" dirty="0" err="1"/>
              <a:t>aydınlanma</a:t>
            </a:r>
            <a:r>
              <a:rPr lang="en-US" sz="1400" dirty="0"/>
              <a:t> </a:t>
            </a:r>
            <a:r>
              <a:rPr lang="en-US" sz="1400" dirty="0" err="1"/>
              <a:t>şiddeti</a:t>
            </a:r>
            <a:r>
              <a:rPr lang="en-US" sz="1400" dirty="0"/>
              <a:t> </a:t>
            </a:r>
            <a:r>
              <a:rPr lang="en-US" sz="1400" dirty="0" err="1"/>
              <a:t>kavramları</a:t>
            </a:r>
            <a:r>
              <a:rPr lang="en-US" sz="1400" dirty="0"/>
              <a:t> </a:t>
            </a:r>
            <a:r>
              <a:rPr lang="en-US" sz="1400" dirty="0" err="1"/>
              <a:t>ile</a:t>
            </a:r>
            <a:r>
              <a:rPr lang="en-US" sz="1400" dirty="0"/>
              <a:t> </a:t>
            </a:r>
            <a:r>
              <a:rPr lang="en-US" sz="1400" dirty="0" err="1"/>
              <a:t>ilgili</a:t>
            </a:r>
            <a:r>
              <a:rPr lang="en-US" sz="1400" dirty="0"/>
              <a:t> </a:t>
            </a:r>
            <a:r>
              <a:rPr lang="en-US" sz="1400" dirty="0" err="1" smtClean="0"/>
              <a:t>matematiksel</a:t>
            </a:r>
            <a:r>
              <a:rPr lang="tr-TR" sz="1400" dirty="0" smtClean="0"/>
              <a:t> </a:t>
            </a:r>
            <a:r>
              <a:rPr lang="en-US" sz="1400" dirty="0" err="1" smtClean="0"/>
              <a:t>işlemlere</a:t>
            </a:r>
            <a:r>
              <a:rPr lang="en-US" sz="1400" dirty="0" smtClean="0"/>
              <a:t> </a:t>
            </a:r>
            <a:r>
              <a:rPr lang="en-US" sz="1400" dirty="0" err="1"/>
              <a:t>girilmez</a:t>
            </a:r>
            <a:r>
              <a:rPr lang="en-US" sz="1400" dirty="0"/>
              <a:t>.</a:t>
            </a:r>
          </a:p>
        </p:txBody>
      </p:sp>
      <p:sp>
        <p:nvSpPr>
          <p:cNvPr id="3" name="Alt Başlık 2"/>
          <p:cNvSpPr>
            <a:spLocks noGrp="1"/>
          </p:cNvSpPr>
          <p:nvPr>
            <p:ph type="subTitle" idx="1"/>
          </p:nvPr>
        </p:nvSpPr>
        <p:spPr/>
        <p:txBody>
          <a:bodyPr>
            <a:normAutofit/>
          </a:bodyPr>
          <a:lstStyle/>
          <a:p>
            <a:endParaRPr lang="en-US" dirty="0"/>
          </a:p>
        </p:txBody>
      </p:sp>
      <p:sp>
        <p:nvSpPr>
          <p:cNvPr id="5" name="Slayt Numarası Yer Tutucusu 4"/>
          <p:cNvSpPr>
            <a:spLocks noGrp="1"/>
          </p:cNvSpPr>
          <p:nvPr>
            <p:ph type="sldNum" sz="quarter" idx="12"/>
          </p:nvPr>
        </p:nvSpPr>
        <p:spPr/>
        <p:txBody>
          <a:bodyPr/>
          <a:lstStyle/>
          <a:p>
            <a:fld id="{33A77FA5-53E3-48B0-B616-41C00B8FB419}" type="slidenum">
              <a:rPr lang="en-US" smtClean="0"/>
              <a:pPr/>
              <a:t>46</a:t>
            </a:fld>
            <a:endParaRPr lang="en-US" dirty="0"/>
          </a:p>
        </p:txBody>
      </p:sp>
    </p:spTree>
    <p:extLst>
      <p:ext uri="{BB962C8B-B14F-4D97-AF65-F5344CB8AC3E}">
        <p14:creationId xmlns:p14="http://schemas.microsoft.com/office/powerpoint/2010/main" val="1675013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Aydınlanma</a:t>
            </a:r>
            <a:r>
              <a:rPr lang="en-US" dirty="0" smtClean="0"/>
              <a:t> – </a:t>
            </a:r>
            <a:r>
              <a:rPr lang="en-US" dirty="0" err="1" smtClean="0"/>
              <a:t>Işığın</a:t>
            </a:r>
            <a:r>
              <a:rPr lang="en-US" dirty="0" smtClean="0"/>
              <a:t> </a:t>
            </a:r>
            <a:r>
              <a:rPr lang="en-US" dirty="0" err="1" smtClean="0"/>
              <a:t>Doğası</a:t>
            </a:r>
            <a:endParaRPr lang="tr-TR" dirty="0"/>
          </a:p>
        </p:txBody>
      </p:sp>
      <p:sp>
        <p:nvSpPr>
          <p:cNvPr id="4" name="Content Placeholder 3"/>
          <p:cNvSpPr>
            <a:spLocks noGrp="1"/>
          </p:cNvSpPr>
          <p:nvPr>
            <p:ph sz="half" idx="2"/>
          </p:nvPr>
        </p:nvSpPr>
        <p:spPr>
          <a:xfrm>
            <a:off x="1154953" y="3179762"/>
            <a:ext cx="7479891" cy="2840039"/>
          </a:xfrm>
        </p:spPr>
        <p:txBody>
          <a:bodyPr>
            <a:normAutofit/>
          </a:bodyPr>
          <a:lstStyle/>
          <a:p>
            <a:r>
              <a:rPr lang="tr-TR" dirty="0"/>
              <a:t>Işık da nedir ? </a:t>
            </a:r>
          </a:p>
          <a:p>
            <a:endParaRPr lang="tr-TR" dirty="0" smtClean="0"/>
          </a:p>
          <a:p>
            <a:r>
              <a:rPr lang="tr-TR" dirty="0" smtClean="0"/>
              <a:t>Gelin </a:t>
            </a:r>
            <a:r>
              <a:rPr lang="tr-TR" dirty="0"/>
              <a:t>bir video </a:t>
            </a:r>
            <a:r>
              <a:rPr lang="tr-TR" dirty="0" smtClean="0"/>
              <a:t>izleyelim</a:t>
            </a:r>
          </a:p>
          <a:p>
            <a:endParaRPr lang="tr-TR" dirty="0" smtClean="0"/>
          </a:p>
          <a:p>
            <a:r>
              <a:rPr lang="tr-TR" dirty="0" smtClean="0"/>
              <a:t>https</a:t>
            </a:r>
            <a:r>
              <a:rPr lang="tr-TR" dirty="0"/>
              <a:t>://</a:t>
            </a:r>
            <a:r>
              <a:rPr lang="tr-TR" dirty="0" smtClean="0"/>
              <a:t>www.youtube.com/watch?v=J1yIApZtLos</a:t>
            </a:r>
            <a:endParaRPr lang="tr-TR" dirty="0"/>
          </a:p>
          <a:p>
            <a:endParaRPr lang="tr-TR" dirty="0"/>
          </a:p>
          <a:p>
            <a:endParaRPr lang="tr-TR" dirty="0"/>
          </a:p>
        </p:txBody>
      </p:sp>
      <p:sp>
        <p:nvSpPr>
          <p:cNvPr id="7" name="Slide Number Placeholder 6"/>
          <p:cNvSpPr>
            <a:spLocks noGrp="1"/>
          </p:cNvSpPr>
          <p:nvPr>
            <p:ph type="sldNum" sz="quarter" idx="12"/>
          </p:nvPr>
        </p:nvSpPr>
        <p:spPr/>
        <p:txBody>
          <a:bodyPr/>
          <a:lstStyle/>
          <a:p>
            <a:fld id="{33A77FA5-53E3-48B0-B616-41C00B8FB419}" type="slidenum">
              <a:rPr lang="en-US" smtClean="0"/>
              <a:pPr/>
              <a:t>5</a:t>
            </a:fld>
            <a:endParaRPr lang="en-US" dirty="0"/>
          </a:p>
        </p:txBody>
      </p:sp>
      <p:pic>
        <p:nvPicPr>
          <p:cNvPr id="10" name="Resim 9"/>
          <p:cNvPicPr>
            <a:picLocks noChangeAspect="1"/>
          </p:cNvPicPr>
          <p:nvPr/>
        </p:nvPicPr>
        <p:blipFill rotWithShape="1">
          <a:blip r:embed="rId3"/>
          <a:srcRect l="35777" t="15267" r="18643" b="29018"/>
          <a:stretch/>
        </p:blipFill>
        <p:spPr>
          <a:xfrm>
            <a:off x="4430349" y="2467044"/>
            <a:ext cx="3103406" cy="2132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dirty="0"/>
              <a:t>Önceki dersin tekrarı </a:t>
            </a:r>
          </a:p>
          <a:p>
            <a:pPr marL="285750" indent="-285750">
              <a:buFont typeface="Wingdings" panose="05000000000000000000" pitchFamily="2" charset="2"/>
              <a:buChar char="Ø"/>
            </a:pPr>
            <a:r>
              <a:rPr lang="tr-TR" dirty="0"/>
              <a:t>Ev aydınlatmasında kullanılan araçlar</a:t>
            </a:r>
          </a:p>
          <a:p>
            <a:pPr marL="285750" indent="-285750">
              <a:buFont typeface="Wingdings" panose="05000000000000000000" pitchFamily="2" charset="2"/>
              <a:buChar char="Ø"/>
            </a:pPr>
            <a:r>
              <a:rPr lang="tr-TR" dirty="0"/>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98229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en-US" dirty="0"/>
          </a:p>
        </p:txBody>
      </p:sp>
      <p:sp>
        <p:nvSpPr>
          <p:cNvPr id="3" name="Content Placeholder 2"/>
          <p:cNvSpPr>
            <a:spLocks noGrp="1"/>
          </p:cNvSpPr>
          <p:nvPr>
            <p:ph idx="1"/>
          </p:nvPr>
        </p:nvSpPr>
        <p:spPr>
          <a:xfrm>
            <a:off x="590550" y="2603500"/>
            <a:ext cx="4718429" cy="3416300"/>
          </a:xfrm>
        </p:spPr>
        <p:txBody>
          <a:bodyPr>
            <a:normAutofit/>
          </a:bodyPr>
          <a:lstStyle/>
          <a:p>
            <a:r>
              <a:rPr lang="tr-TR" sz="1600" dirty="0" smtClean="0"/>
              <a:t>19. yy dan önce ışık, </a:t>
            </a:r>
          </a:p>
          <a:p>
            <a:pPr lvl="1"/>
            <a:r>
              <a:rPr lang="tr-TR" sz="1400" dirty="0" smtClean="0"/>
              <a:t>Bakılan cisimden yayılan veya </a:t>
            </a:r>
          </a:p>
          <a:p>
            <a:pPr lvl="1"/>
            <a:r>
              <a:rPr lang="tr-TR" sz="1400" dirty="0" smtClean="0"/>
              <a:t>Bakılan kişinin gözünden fışkıran </a:t>
            </a:r>
            <a:br>
              <a:rPr lang="tr-TR" sz="1400" dirty="0" smtClean="0"/>
            </a:br>
            <a:r>
              <a:rPr lang="tr-TR" sz="1400" dirty="0" smtClean="0"/>
              <a:t>bir parçacık sağanağı sanılıyordu. </a:t>
            </a:r>
          </a:p>
          <a:p>
            <a:r>
              <a:rPr lang="tr-TR" sz="1600" dirty="0" smtClean="0"/>
              <a:t>Newton, ışığın parçacıklardan oluştuğunu, ışık kaynaklarından yayılan bu parçacıkların göze girererek görme duygusunu oluşturduğunu söylemiştir. </a:t>
            </a:r>
          </a:p>
          <a:p>
            <a:endParaRPr lang="en-US" sz="1400" dirty="0"/>
          </a:p>
        </p:txBody>
      </p:sp>
      <p:sp>
        <p:nvSpPr>
          <p:cNvPr id="4" name="Slide Number Placeholder 3"/>
          <p:cNvSpPr>
            <a:spLocks noGrp="1"/>
          </p:cNvSpPr>
          <p:nvPr>
            <p:ph type="sldNum" sz="quarter" idx="12"/>
          </p:nvPr>
        </p:nvSpPr>
        <p:spPr/>
        <p:txBody>
          <a:bodyPr/>
          <a:lstStyle/>
          <a:p>
            <a:fld id="{33A77FA5-53E3-48B0-B616-41C00B8FB419}" type="slidenum">
              <a:rPr lang="en-US" smtClean="0"/>
              <a:pPr/>
              <a:t>6</a:t>
            </a:fld>
            <a:endParaRPr lang="en-US" dirty="0"/>
          </a:p>
        </p:txBody>
      </p:sp>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pic>
        <p:nvPicPr>
          <p:cNvPr id="7" name="Picture 6"/>
          <p:cNvPicPr>
            <a:picLocks noChangeAspect="1"/>
          </p:cNvPicPr>
          <p:nvPr/>
        </p:nvPicPr>
        <p:blipFill rotWithShape="1">
          <a:blip r:embed="rId3"/>
          <a:srcRect l="24584" t="30666" r="50851" b="25556"/>
          <a:stretch/>
        </p:blipFill>
        <p:spPr>
          <a:xfrm>
            <a:off x="5522012" y="2603500"/>
            <a:ext cx="3007839" cy="33502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59901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en-US" dirty="0"/>
          </a:p>
        </p:txBody>
      </p:sp>
      <p:sp>
        <p:nvSpPr>
          <p:cNvPr id="3" name="Content Placeholder 2"/>
          <p:cNvSpPr>
            <a:spLocks noGrp="1"/>
          </p:cNvSpPr>
          <p:nvPr>
            <p:ph sz="half" idx="1"/>
          </p:nvPr>
        </p:nvSpPr>
        <p:spPr/>
        <p:txBody>
          <a:bodyPr/>
          <a:lstStyle/>
          <a:p>
            <a:r>
              <a:rPr lang="tr-TR" dirty="0"/>
              <a:t>Huygens ise ışığın dalga olduğunu söylemiştir. </a:t>
            </a:r>
            <a:endParaRPr lang="tr-TR" dirty="0" smtClean="0"/>
          </a:p>
          <a:p>
            <a:r>
              <a:rPr lang="tr-TR" dirty="0" smtClean="0"/>
              <a:t>Uzun </a:t>
            </a:r>
            <a:r>
              <a:rPr lang="tr-TR" dirty="0"/>
              <a:t>bir süre ışığın dalga olduğu fikri </a:t>
            </a:r>
            <a:r>
              <a:rPr lang="tr-TR" dirty="0" smtClean="0"/>
              <a:t>kabul edilmemiştir, </a:t>
            </a:r>
            <a:r>
              <a:rPr lang="tr-TR" dirty="0"/>
              <a:t>çünkü kırılma, yansıma gibi olayları </a:t>
            </a:r>
            <a:r>
              <a:rPr lang="tr-TR" dirty="0" smtClean="0"/>
              <a:t>başarılı bir şekilde açıklamasına rağmen, bazı olayları açıklamada yetersiz kalmıştır. </a:t>
            </a:r>
            <a:endParaRPr lang="tr-TR" dirty="0"/>
          </a:p>
          <a:p>
            <a:endParaRPr lang="en-US" dirty="0"/>
          </a:p>
        </p:txBody>
      </p:sp>
      <p:sp>
        <p:nvSpPr>
          <p:cNvPr id="5" name="Slide Number Placeholder 4"/>
          <p:cNvSpPr>
            <a:spLocks noGrp="1"/>
          </p:cNvSpPr>
          <p:nvPr>
            <p:ph type="sldNum" sz="quarter" idx="12"/>
          </p:nvPr>
        </p:nvSpPr>
        <p:spPr/>
        <p:txBody>
          <a:bodyPr/>
          <a:lstStyle/>
          <a:p>
            <a:fld id="{33A77FA5-53E3-48B0-B616-41C00B8FB419}" type="slidenum">
              <a:rPr lang="en-US" smtClean="0"/>
              <a:pPr/>
              <a:t>7</a:t>
            </a:fld>
            <a:endParaRPr lang="en-US" dirty="0"/>
          </a:p>
        </p:txBody>
      </p:sp>
      <p:pic>
        <p:nvPicPr>
          <p:cNvPr id="6" name="Picture 5"/>
          <p:cNvPicPr>
            <a:picLocks noChangeAspect="1"/>
          </p:cNvPicPr>
          <p:nvPr/>
        </p:nvPicPr>
        <p:blipFill rotWithShape="1">
          <a:blip r:embed="rId2"/>
          <a:srcRect l="49823" t="30666" r="24860" b="25556"/>
          <a:stretch/>
        </p:blipFill>
        <p:spPr>
          <a:xfrm>
            <a:off x="5980111" y="2803430"/>
            <a:ext cx="2791081" cy="3016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3"/>
          <a:srcRect l="22969" t="38179" r="24096" b="28547"/>
          <a:stretch/>
        </p:blipFill>
        <p:spPr>
          <a:xfrm>
            <a:off x="1356595" y="4819567"/>
            <a:ext cx="4421875" cy="1737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37651055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en-US" dirty="0"/>
          </a:p>
        </p:txBody>
      </p:sp>
      <p:sp>
        <p:nvSpPr>
          <p:cNvPr id="3" name="Content Placeholder 2"/>
          <p:cNvSpPr>
            <a:spLocks noGrp="1"/>
          </p:cNvSpPr>
          <p:nvPr>
            <p:ph sz="half" idx="1"/>
          </p:nvPr>
        </p:nvSpPr>
        <p:spPr/>
        <p:txBody>
          <a:bodyPr/>
          <a:lstStyle/>
          <a:p>
            <a:r>
              <a:rPr lang="en-US" dirty="0"/>
              <a:t>1801’de Thomas Young </a:t>
            </a:r>
            <a:r>
              <a:rPr lang="en-US" dirty="0" err="1" smtClean="0"/>
              <a:t>ışığın</a:t>
            </a:r>
            <a:r>
              <a:rPr lang="tr-TR" dirty="0" smtClean="0"/>
              <a:t> </a:t>
            </a:r>
            <a:r>
              <a:rPr lang="en-US" dirty="0" err="1" smtClean="0"/>
              <a:t>dalga</a:t>
            </a:r>
            <a:r>
              <a:rPr lang="en-US" dirty="0" smtClean="0"/>
              <a:t> </a:t>
            </a:r>
            <a:r>
              <a:rPr lang="en-US" dirty="0" err="1"/>
              <a:t>teorisini</a:t>
            </a:r>
            <a:r>
              <a:rPr lang="en-US" dirty="0"/>
              <a:t> </a:t>
            </a:r>
            <a:r>
              <a:rPr lang="en-US" dirty="0" err="1"/>
              <a:t>doğrulayan</a:t>
            </a:r>
            <a:r>
              <a:rPr lang="en-US" dirty="0"/>
              <a:t> ilk </a:t>
            </a:r>
            <a:r>
              <a:rPr lang="en-US" dirty="0" err="1"/>
              <a:t>açık</a:t>
            </a:r>
            <a:r>
              <a:rPr lang="en-US" dirty="0"/>
              <a:t> </a:t>
            </a:r>
            <a:r>
              <a:rPr lang="en-US" dirty="0" err="1"/>
              <a:t>deneyini</a:t>
            </a:r>
            <a:r>
              <a:rPr lang="en-US" dirty="0"/>
              <a:t> </a:t>
            </a:r>
            <a:r>
              <a:rPr lang="en-US" dirty="0" err="1"/>
              <a:t>yaptı</a:t>
            </a:r>
            <a:r>
              <a:rPr lang="en-US" dirty="0"/>
              <a:t>. </a:t>
            </a:r>
            <a:endParaRPr lang="tr-TR" dirty="0" smtClean="0"/>
          </a:p>
          <a:p>
            <a:r>
              <a:rPr lang="tr-TR" dirty="0" smtClean="0"/>
              <a:t>1900lü yıllara gelindiğinde dalga modelinin de tek başına yeterli olmadığı açıkca anlaşıldı. </a:t>
            </a:r>
            <a:endParaRPr lang="en-US" dirty="0"/>
          </a:p>
        </p:txBody>
      </p:sp>
      <p:sp>
        <p:nvSpPr>
          <p:cNvPr id="5" name="Slide Number Placeholder 4"/>
          <p:cNvSpPr>
            <a:spLocks noGrp="1"/>
          </p:cNvSpPr>
          <p:nvPr>
            <p:ph type="sldNum" sz="quarter" idx="12"/>
          </p:nvPr>
        </p:nvSpPr>
        <p:spPr/>
        <p:txBody>
          <a:bodyPr/>
          <a:lstStyle/>
          <a:p>
            <a:fld id="{33A77FA5-53E3-48B0-B616-41C00B8FB419}" type="slidenum">
              <a:rPr lang="en-US" smtClean="0"/>
              <a:pPr/>
              <a:t>8</a:t>
            </a:fld>
            <a:endParaRPr lang="en-US" dirty="0"/>
          </a:p>
        </p:txBody>
      </p:sp>
      <p:pic>
        <p:nvPicPr>
          <p:cNvPr id="8" name="Picture 7"/>
          <p:cNvPicPr>
            <a:picLocks noChangeAspect="1"/>
          </p:cNvPicPr>
          <p:nvPr/>
        </p:nvPicPr>
        <p:blipFill rotWithShape="1">
          <a:blip r:embed="rId2"/>
          <a:srcRect l="317" t="16603" r="25611" b="7206"/>
          <a:stretch/>
        </p:blipFill>
        <p:spPr>
          <a:xfrm>
            <a:off x="5826529" y="2798003"/>
            <a:ext cx="2776998" cy="1785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3"/>
          <a:srcRect l="23131" t="31970" r="24545" b="22444"/>
          <a:stretch/>
        </p:blipFill>
        <p:spPr>
          <a:xfrm>
            <a:off x="1423360" y="4583283"/>
            <a:ext cx="3145791" cy="17129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2043910" y="6296239"/>
            <a:ext cx="1904689" cy="369332"/>
          </a:xfrm>
          <a:prstGeom prst="rect">
            <a:avLst/>
          </a:prstGeom>
          <a:noFill/>
        </p:spPr>
        <p:txBody>
          <a:bodyPr wrap="none" rtlCol="0">
            <a:spAutoFit/>
          </a:bodyPr>
          <a:lstStyle/>
          <a:p>
            <a:r>
              <a:rPr lang="tr-TR" dirty="0" smtClean="0"/>
              <a:t>Fotoelektrik etki</a:t>
            </a:r>
            <a:endParaRPr lang="en-US" dirty="0"/>
          </a:p>
        </p:txBody>
      </p:sp>
      <p:sp>
        <p:nvSpPr>
          <p:cNvPr id="13" name="TextBox 12"/>
          <p:cNvSpPr txBox="1"/>
          <p:nvPr/>
        </p:nvSpPr>
        <p:spPr>
          <a:xfrm>
            <a:off x="6282466" y="4840941"/>
            <a:ext cx="1489510" cy="369332"/>
          </a:xfrm>
          <a:prstGeom prst="rect">
            <a:avLst/>
          </a:prstGeom>
          <a:noFill/>
        </p:spPr>
        <p:txBody>
          <a:bodyPr wrap="none" rtlCol="0">
            <a:spAutoFit/>
          </a:bodyPr>
          <a:lstStyle/>
          <a:p>
            <a:r>
              <a:rPr lang="tr-TR" dirty="0" smtClean="0"/>
              <a:t>Girişim olayı</a:t>
            </a:r>
            <a:endParaRPr lang="en-US" dirty="0"/>
          </a:p>
        </p:txBody>
      </p:sp>
      <p:sp>
        <p:nvSpPr>
          <p:cNvPr id="12"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27488948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Aydınlanma</a:t>
            </a:r>
            <a:r>
              <a:rPr lang="en-US" dirty="0"/>
              <a:t> – </a:t>
            </a:r>
            <a:r>
              <a:rPr lang="en-US" dirty="0" err="1"/>
              <a:t>Işığın</a:t>
            </a:r>
            <a:r>
              <a:rPr lang="en-US" dirty="0"/>
              <a:t> </a:t>
            </a:r>
            <a:r>
              <a:rPr lang="en-US" dirty="0" err="1"/>
              <a:t>Doğası</a:t>
            </a:r>
            <a:endParaRPr lang="tr-TR" dirty="0"/>
          </a:p>
        </p:txBody>
      </p:sp>
      <p:sp>
        <p:nvSpPr>
          <p:cNvPr id="3" name="İçerik Yer Tutucusu 2"/>
          <p:cNvSpPr>
            <a:spLocks noGrp="1"/>
          </p:cNvSpPr>
          <p:nvPr>
            <p:ph idx="1"/>
          </p:nvPr>
        </p:nvSpPr>
        <p:spPr>
          <a:xfrm>
            <a:off x="1154955" y="2603500"/>
            <a:ext cx="4493677" cy="3416300"/>
          </a:xfrm>
        </p:spPr>
        <p:txBody>
          <a:bodyPr>
            <a:normAutofit/>
          </a:bodyPr>
          <a:lstStyle/>
          <a:p>
            <a:r>
              <a:rPr lang="tr-TR" dirty="0" smtClean="0"/>
              <a:t>Işık, elektromanyetik spektrum</a:t>
            </a:r>
            <a:r>
              <a:rPr lang="en-US" dirty="0" err="1" smtClean="0"/>
              <a:t>daki</a:t>
            </a:r>
            <a:r>
              <a:rPr lang="en-US" dirty="0" smtClean="0"/>
              <a:t> </a:t>
            </a:r>
            <a:r>
              <a:rPr lang="en-US" dirty="0" err="1" smtClean="0"/>
              <a:t>tüm</a:t>
            </a:r>
            <a:r>
              <a:rPr lang="tr-TR" dirty="0" smtClean="0"/>
              <a:t> dalgalar</a:t>
            </a:r>
            <a:r>
              <a:rPr lang="en-US" dirty="0" smtClean="0"/>
              <a:t>a</a:t>
            </a:r>
            <a:r>
              <a:rPr lang="tr-TR" dirty="0" smtClean="0"/>
              <a:t> verilen isimdir.</a:t>
            </a:r>
          </a:p>
          <a:p>
            <a:r>
              <a:rPr lang="tr-TR" dirty="0" smtClean="0"/>
              <a:t>Mesela radyo dalgaları gözümüzle algılayamadığımız ışıklardandır.</a:t>
            </a:r>
            <a:r>
              <a:rPr lang="en-US" dirty="0" smtClean="0"/>
              <a:t> </a:t>
            </a:r>
          </a:p>
          <a:p>
            <a:r>
              <a:rPr lang="en-US" dirty="0" err="1" smtClean="0"/>
              <a:t>Kırmızıdan</a:t>
            </a:r>
            <a:r>
              <a:rPr lang="en-US" dirty="0" smtClean="0"/>
              <a:t> mora </a:t>
            </a:r>
            <a:r>
              <a:rPr lang="en-US" dirty="0" err="1" smtClean="0"/>
              <a:t>kadar</a:t>
            </a:r>
            <a:r>
              <a:rPr lang="en-US" dirty="0" smtClean="0"/>
              <a:t> </a:t>
            </a:r>
            <a:r>
              <a:rPr lang="en-US" dirty="0" err="1" smtClean="0"/>
              <a:t>olan</a:t>
            </a:r>
            <a:r>
              <a:rPr lang="en-US" dirty="0" smtClean="0"/>
              <a:t> </a:t>
            </a:r>
            <a:r>
              <a:rPr lang="en-US" dirty="0" err="1" smtClean="0"/>
              <a:t>ışıklara</a:t>
            </a:r>
            <a:r>
              <a:rPr lang="en-US" dirty="0" smtClean="0"/>
              <a:t> </a:t>
            </a:r>
            <a:r>
              <a:rPr lang="en-US" dirty="0" err="1" smtClean="0"/>
              <a:t>ise</a:t>
            </a:r>
            <a:r>
              <a:rPr lang="en-US" dirty="0" smtClean="0"/>
              <a:t> </a:t>
            </a:r>
            <a:r>
              <a:rPr lang="en-US" dirty="0" err="1" smtClean="0"/>
              <a:t>görünür</a:t>
            </a:r>
            <a:r>
              <a:rPr lang="en-US" dirty="0" smtClean="0"/>
              <a:t> </a:t>
            </a:r>
            <a:r>
              <a:rPr lang="en-US" dirty="0" err="1" smtClean="0"/>
              <a:t>ışık</a:t>
            </a:r>
            <a:r>
              <a:rPr lang="en-US" dirty="0" smtClean="0"/>
              <a:t> </a:t>
            </a:r>
            <a:r>
              <a:rPr lang="en-US" dirty="0" err="1" smtClean="0"/>
              <a:t>denir</a:t>
            </a:r>
            <a:r>
              <a:rPr lang="en-US" dirty="0" smtClean="0"/>
              <a:t>.</a:t>
            </a:r>
            <a:endParaRPr lang="tr-TR" dirty="0" smtClean="0"/>
          </a:p>
          <a:p>
            <a:endParaRPr lang="tr-TR" dirty="0" smtClean="0"/>
          </a:p>
          <a:p>
            <a:r>
              <a:rPr lang="tr-TR" dirty="0" smtClean="0"/>
              <a:t>Peki, </a:t>
            </a:r>
            <a:br>
              <a:rPr lang="tr-TR" dirty="0" smtClean="0"/>
            </a:br>
            <a:r>
              <a:rPr lang="tr-TR" dirty="0" smtClean="0"/>
              <a:t>görü</a:t>
            </a:r>
            <a:r>
              <a:rPr lang="en-US" dirty="0" err="1" smtClean="0"/>
              <a:t>nür</a:t>
            </a:r>
            <a:r>
              <a:rPr lang="tr-TR" dirty="0" smtClean="0"/>
              <a:t> ışık </a:t>
            </a:r>
            <a:r>
              <a:rPr lang="tr-TR" dirty="0"/>
              <a:t>elektromanyetik spektrumun </a:t>
            </a:r>
            <a:r>
              <a:rPr lang="tr-TR" dirty="0" smtClean="0"/>
              <a:t>yüzde kaçını oluşturur</a:t>
            </a:r>
            <a:r>
              <a:rPr lang="en-US" dirty="0" smtClean="0"/>
              <a:t>?</a:t>
            </a:r>
            <a:endParaRPr lang="tr-TR" dirty="0"/>
          </a:p>
          <a:p>
            <a:endParaRPr lang="tr-TR" dirty="0"/>
          </a:p>
          <a:p>
            <a:endParaRPr lang="tr-TR" dirty="0"/>
          </a:p>
        </p:txBody>
      </p:sp>
      <p:sp>
        <p:nvSpPr>
          <p:cNvPr id="4" name="Slayt Numarası Yer Tutucusu 3"/>
          <p:cNvSpPr>
            <a:spLocks noGrp="1"/>
          </p:cNvSpPr>
          <p:nvPr>
            <p:ph type="sldNum" sz="quarter" idx="12"/>
          </p:nvPr>
        </p:nvSpPr>
        <p:spPr/>
        <p:txBody>
          <a:bodyPr/>
          <a:lstStyle/>
          <a:p>
            <a:fld id="{33A77FA5-53E3-48B0-B616-41C00B8FB419}" type="slidenum">
              <a:rPr lang="en-US" smtClean="0"/>
              <a:pPr/>
              <a:t>9</a:t>
            </a:fld>
            <a:endParaRPr lang="en-US" dirty="0"/>
          </a:p>
        </p:txBody>
      </p:sp>
      <p:pic>
        <p:nvPicPr>
          <p:cNvPr id="9" name="Picture 2" descr="https://upload.wikimedia.org/wikipedia/commons/6/6a/Eletromanyetik_dalga_tayf%C4%B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5660" y="3084394"/>
            <a:ext cx="3418318"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Content"/>
          <p:cNvSpPr>
            <a:spLocks/>
          </p:cNvSpPr>
          <p:nvPr/>
        </p:nvSpPr>
        <p:spPr>
          <a:xfrm>
            <a:off x="8999792" y="2467043"/>
            <a:ext cx="2611017" cy="3552757"/>
          </a:xfrm>
          <a:prstGeom prst="rect">
            <a:avLst/>
          </a:prstGeom>
          <a:solidFill>
            <a:srgbClr val="FFFF00"/>
          </a:solidFill>
          <a:ln w="31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rgbClr val="4F81BD">
              <a:shade val="50000"/>
            </a:srgbClr>
          </a:lnRef>
          <a:fillRef idx="1">
            <a:srgbClr val="4F81BD"/>
          </a:fillRef>
          <a:effectRef idx="0">
            <a:srgbClr val="4F81BD"/>
          </a:effectRef>
          <a:fontRef idx="minor">
            <a:srgbClr val="000000"/>
          </a:fontRef>
        </p:style>
        <p:txBody>
          <a:bodyPr lIns="91440" tIns="137160" rIns="91440" bIns="45720" rtlCol="0" anchor="t" anchorCtr="0">
            <a:normAutofit fontScale="85000" lnSpcReduction="10000"/>
          </a:bodyPr>
          <a:lstStyle/>
          <a:p>
            <a:pPr lvl="0" algn="ctr">
              <a:lnSpc>
                <a:spcPct val="150000"/>
              </a:lnSpc>
            </a:pPr>
            <a:r>
              <a:rPr lang="tr-TR" b="1" dirty="0">
                <a:solidFill>
                  <a:schemeClr val="accent2">
                    <a:lumMod val="60000"/>
                    <a:lumOff val="40000"/>
                  </a:schemeClr>
                </a:solidFill>
              </a:rPr>
              <a:t>Aydınlanma</a:t>
            </a:r>
          </a:p>
          <a:p>
            <a:pPr algn="ctr">
              <a:lnSpc>
                <a:spcPct val="150000"/>
              </a:lnSpc>
            </a:pPr>
            <a:r>
              <a:rPr lang="tr-TR" b="1" dirty="0" smtClean="0">
                <a:solidFill>
                  <a:schemeClr val="accent2">
                    <a:lumMod val="60000"/>
                    <a:lumOff val="40000"/>
                  </a:schemeClr>
                </a:solidFill>
              </a:rPr>
              <a:t>------------------------------</a:t>
            </a:r>
            <a:endParaRPr lang="tr-TR" b="1" dirty="0">
              <a:solidFill>
                <a:schemeClr val="accent2">
                  <a:lumMod val="60000"/>
                  <a:lumOff val="40000"/>
                </a:schemeClr>
              </a:solidFill>
            </a:endParaRPr>
          </a:p>
          <a:p>
            <a:pPr marL="285750" indent="-285750">
              <a:buFont typeface="Wingdings" panose="05000000000000000000" pitchFamily="2" charset="2"/>
              <a:buChar char="Ø"/>
            </a:pPr>
            <a:r>
              <a:rPr lang="tr-TR" strike="sngStrike" dirty="0"/>
              <a:t>Önceki dersin tekrarı </a:t>
            </a:r>
          </a:p>
          <a:p>
            <a:pPr marL="285750" indent="-285750">
              <a:buFont typeface="Wingdings" panose="05000000000000000000" pitchFamily="2" charset="2"/>
              <a:buChar char="Ø"/>
            </a:pPr>
            <a:r>
              <a:rPr lang="tr-TR" strike="sngStrike" dirty="0"/>
              <a:t>Ev aydınlatmasında kullanılan araçlar</a:t>
            </a:r>
          </a:p>
          <a:p>
            <a:pPr marL="285750" indent="-285750">
              <a:buFont typeface="Wingdings" panose="05000000000000000000" pitchFamily="2" charset="2"/>
              <a:buChar char="Ø"/>
            </a:pPr>
            <a:r>
              <a:rPr lang="tr-TR" dirty="0">
                <a:solidFill>
                  <a:schemeClr val="accent1">
                    <a:lumMod val="40000"/>
                    <a:lumOff val="60000"/>
                  </a:schemeClr>
                </a:solidFill>
              </a:rPr>
              <a:t>Işığın tarihsel süreci</a:t>
            </a:r>
          </a:p>
          <a:p>
            <a:pPr marL="285750" indent="-285750">
              <a:buFont typeface="Wingdings" panose="05000000000000000000" pitchFamily="2" charset="2"/>
              <a:buChar char="Ø"/>
            </a:pPr>
            <a:r>
              <a:rPr lang="tr-TR" dirty="0"/>
              <a:t>Işık şiddeti</a:t>
            </a:r>
          </a:p>
          <a:p>
            <a:pPr marL="285750" indent="-285750">
              <a:buFont typeface="Wingdings" panose="05000000000000000000" pitchFamily="2" charset="2"/>
              <a:buChar char="Ø"/>
            </a:pPr>
            <a:r>
              <a:rPr lang="tr-TR" dirty="0"/>
              <a:t>Işık akısı</a:t>
            </a:r>
          </a:p>
          <a:p>
            <a:pPr marL="285750" indent="-285750">
              <a:buFont typeface="Wingdings" panose="05000000000000000000" pitchFamily="2" charset="2"/>
              <a:buChar char="Ø"/>
            </a:pPr>
            <a:r>
              <a:rPr lang="tr-TR" dirty="0"/>
              <a:t>Aktivite </a:t>
            </a:r>
          </a:p>
          <a:p>
            <a:pPr marL="285750" indent="-285750">
              <a:buFont typeface="Wingdings" panose="05000000000000000000" pitchFamily="2" charset="2"/>
              <a:buChar char="Ø"/>
            </a:pPr>
            <a:r>
              <a:rPr lang="tr-TR" dirty="0"/>
              <a:t>Aydınlanma şiddeti</a:t>
            </a:r>
          </a:p>
          <a:p>
            <a:pPr marL="285750" indent="-285750">
              <a:buFont typeface="Wingdings" panose="05000000000000000000" pitchFamily="2" charset="2"/>
              <a:buChar char="Ø"/>
            </a:pPr>
            <a:r>
              <a:rPr lang="tr-TR" dirty="0"/>
              <a:t>Ev aydınlatmasında kullanılan </a:t>
            </a:r>
            <a:r>
              <a:rPr lang="tr-TR" dirty="0" smtClean="0"/>
              <a:t>araçla</a:t>
            </a:r>
            <a:endParaRPr lang="tr-TR" dirty="0"/>
          </a:p>
          <a:p>
            <a:pPr marL="285750" indent="-285750">
              <a:buFont typeface="Wingdings" panose="05000000000000000000" pitchFamily="2" charset="2"/>
              <a:buChar char="Ø"/>
            </a:pPr>
            <a:r>
              <a:rPr lang="tr-TR" dirty="0"/>
              <a:t>Günlük hayat örnekleri</a:t>
            </a:r>
          </a:p>
          <a:p>
            <a:pPr marL="285750" indent="-285750">
              <a:buFont typeface="Wingdings" panose="05000000000000000000" pitchFamily="2" charset="2"/>
              <a:buChar char="Ø"/>
            </a:pPr>
            <a:r>
              <a:rPr lang="tr-TR" dirty="0"/>
              <a:t>Soru çözümü</a:t>
            </a:r>
          </a:p>
          <a:p>
            <a:pPr marL="285750" indent="-285750">
              <a:buFont typeface="Wingdings" panose="05000000000000000000" pitchFamily="2" charset="2"/>
              <a:buChar char="Ø"/>
            </a:pPr>
            <a:r>
              <a:rPr lang="tr-TR" dirty="0"/>
              <a:t>Ders özeti </a:t>
            </a:r>
          </a:p>
        </p:txBody>
      </p:sp>
    </p:spTree>
    <p:extLst>
      <p:ext uri="{BB962C8B-B14F-4D97-AF65-F5344CB8AC3E}">
        <p14:creationId xmlns:p14="http://schemas.microsoft.com/office/powerpoint/2010/main" val="12443884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Toplantı Odası">
  <a:themeElements>
    <a:clrScheme name="İyon Toplantı Odası">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yon Toplantı Odası">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Toplantı Odası">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ontrol xmlns="http://schemas.microsoft.com/VisualStudio/2011/storyboarding/control">
  <Id Name="5e505f8e-b0aa-429a-bb4c-92ab0e8a8ee6" RevisionId="d2083f08-ba4f-4330-87aa-e4d23a4443d7" Stencil="172d6d98-e5c9-42e9-a209-79f7a94bbd38" StencilRevisionId="00000000-0000-0000-0000-000000000000" StencilVersion="0.0"/>
</Control>
</file>

<file path=customXml/item2.xml><?xml version="1.0" encoding="utf-8"?>
<Control xmlns="http://schemas.microsoft.com/VisualStudio/2011/storyboarding/control">
  <Id Name="System.Storyboarding.WindowsApps.WindowsAppsListBox" Revision="1" Stencil="System.Storyboarding.WindowsApps" StencilVersion="0.1"/>
</Control>
</file>

<file path=customXml/item3.xml><?xml version="1.0" encoding="utf-8"?>
<Control xmlns="http://schemas.microsoft.com/VisualStudio/2011/storyboarding/control">
  <Id Name="System.Storyboarding.Icons.DownArrow" Revision="1" Stencil="System.Storyboarding.Icons" StencilVersion="0.1"/>
</Control>
</file>

<file path=customXml/itemProps1.xml><?xml version="1.0" encoding="utf-8"?>
<ds:datastoreItem xmlns:ds="http://schemas.openxmlformats.org/officeDocument/2006/customXml" ds:itemID="{41543C3D-52E3-427D-9A71-0914BB5D6CAB}">
  <ds:schemaRefs>
    <ds:schemaRef ds:uri="http://schemas.microsoft.com/VisualStudio/2011/storyboarding/control"/>
  </ds:schemaRefs>
</ds:datastoreItem>
</file>

<file path=customXml/itemProps2.xml><?xml version="1.0" encoding="utf-8"?>
<ds:datastoreItem xmlns:ds="http://schemas.openxmlformats.org/officeDocument/2006/customXml" ds:itemID="{54D0402B-BFF8-43FB-9ED6-DE955BEE1AAF}">
  <ds:schemaRefs>
    <ds:schemaRef ds:uri="http://schemas.microsoft.com/VisualStudio/2011/storyboarding/control"/>
  </ds:schemaRefs>
</ds:datastoreItem>
</file>

<file path=customXml/itemProps3.xml><?xml version="1.0" encoding="utf-8"?>
<ds:datastoreItem xmlns:ds="http://schemas.openxmlformats.org/officeDocument/2006/customXml" ds:itemID="{B312C9A5-CCD4-4104-B628-D7D557EFB7DD}">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Ion Boardroom</Template>
  <TotalTime>3725</TotalTime>
  <Words>2052</Words>
  <Application>Microsoft Office PowerPoint</Application>
  <PresentationFormat>Geniş ekran</PresentationFormat>
  <Paragraphs>670</Paragraphs>
  <Slides>46</Slides>
  <Notes>9</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46</vt:i4>
      </vt:variant>
    </vt:vector>
  </HeadingPairs>
  <TitlesOfParts>
    <vt:vector size="58" baseType="lpstr">
      <vt:lpstr>Adobe Caslon Pro</vt:lpstr>
      <vt:lpstr>Arial</vt:lpstr>
      <vt:lpstr>Calibri</vt:lpstr>
      <vt:lpstr>Cambria Math</vt:lpstr>
      <vt:lpstr>Century Gothic</vt:lpstr>
      <vt:lpstr>GothicE</vt:lpstr>
      <vt:lpstr>Helvetica</vt:lpstr>
      <vt:lpstr>Open Sans</vt:lpstr>
      <vt:lpstr>Times New Roman</vt:lpstr>
      <vt:lpstr>Wingdings</vt:lpstr>
      <vt:lpstr>Wingdings 3</vt:lpstr>
      <vt:lpstr>İyon Toplantı Odası</vt:lpstr>
      <vt:lpstr>10.4.1. Aydınlanma 10.4.1.1. Işığın doğası ile ilgili bilgilerin tarihsel süreç içindeki değişimini farkeder. a. Dalga ve tanecik teorisinden bahsedilir, ayrıntılara girilmez. b. Işığın dalga özelliği ile su dalgalarının benzerlikleri vurgulanır. 10.4.1.2. Işık şiddeti, ışık akısı ve aydınlanma şiddeti kavramlarını açıklayarak birbirleri ile ilişkilendirir. a. Deney yaparak aydınlanma şiddeti ile ışık şiddeti, uzaklık ve açı arasında ilişki kurulur. b. Işık şiddeti, ışık akısı ve aydınlanma şiddeti kavramları ile ilgili matematiksel işlemlere girilmez.</vt:lpstr>
      <vt:lpstr>Ders İzlencesi</vt:lpstr>
      <vt:lpstr>Aydınlanma</vt:lpstr>
      <vt:lpstr>Aydınlanma</vt:lpstr>
      <vt:lpstr>Aydınlanma – Işığın Doğası</vt:lpstr>
      <vt:lpstr>Aydınlanma – Işığın Doğası</vt:lpstr>
      <vt:lpstr>Aydınlanma – Işığın Doğası</vt:lpstr>
      <vt:lpstr>Aydınlanma – Işığın Doğası</vt:lpstr>
      <vt:lpstr>Aydınlanma – Işığın Doğası</vt:lpstr>
      <vt:lpstr>PowerPoint Sunusu</vt:lpstr>
      <vt:lpstr>Aydınlanma – Işığın Doğası</vt:lpstr>
      <vt:lpstr>Aydınlanma – Işığın Doğası</vt:lpstr>
      <vt:lpstr>Hatırlayalım </vt:lpstr>
      <vt:lpstr>Hatırlayalım </vt:lpstr>
      <vt:lpstr>Hatırlayalım </vt:lpstr>
      <vt:lpstr>Aydınlanma – Işığın Doğası</vt:lpstr>
      <vt:lpstr>Aydınlanma – Işığın Doğası</vt:lpstr>
      <vt:lpstr>Aydınlanma – Işığın Doğası</vt:lpstr>
      <vt:lpstr>Aydınlanma – Işık Şiddeti</vt:lpstr>
      <vt:lpstr>Aydınlanma – Işık Şiddeti</vt:lpstr>
      <vt:lpstr>Aydınlanma – Işık Şiddeti</vt:lpstr>
      <vt:lpstr>Aydınlanma – Işık Akısı</vt:lpstr>
      <vt:lpstr>Aydınlanma – Işık Akısı</vt:lpstr>
      <vt:lpstr>Aydınlanma – Işık Akısı</vt:lpstr>
      <vt:lpstr>Aydınlanma – Işık Akısı</vt:lpstr>
      <vt:lpstr>Aydınlanma – Aydınlanma Şiddeti</vt:lpstr>
      <vt:lpstr>Aydınlanma – Aydınlanma Şiddeti</vt:lpstr>
      <vt:lpstr>Aydınlanma – Aydınlanma Şiddeti</vt:lpstr>
      <vt:lpstr>Aydınlanma – Aydınlanma Şiddeti</vt:lpstr>
      <vt:lpstr>Aydınlanma – Aydınlanma Şiddeti</vt:lpstr>
      <vt:lpstr>Aydınlanma</vt:lpstr>
      <vt:lpstr>Aydınlanma</vt:lpstr>
      <vt:lpstr>Aydınlanma</vt:lpstr>
      <vt:lpstr>Aydınlanma</vt:lpstr>
      <vt:lpstr>Aydınlanma - Tekrar</vt:lpstr>
      <vt:lpstr>Aydınlanma - Sorular</vt:lpstr>
      <vt:lpstr>Aydınlanma - Sorular</vt:lpstr>
      <vt:lpstr>Aydınlanma - Sorular</vt:lpstr>
      <vt:lpstr>Aydınlanma - Sorular</vt:lpstr>
      <vt:lpstr>Aydınlanma - Sorular</vt:lpstr>
      <vt:lpstr>Aydınlanma - Sorular</vt:lpstr>
      <vt:lpstr>Aydınlanma - Sorular</vt:lpstr>
      <vt:lpstr>Aydınlanma - Sorular</vt:lpstr>
      <vt:lpstr>Aydınlanma</vt:lpstr>
      <vt:lpstr>Aydınlanma</vt:lpstr>
      <vt:lpstr>10.4.1. Aydınlanma 10.4.1.1. Işığın doğası ile ilgili bilgilerin tarihsel süreç içindeki değişimini farkeder. a. Dalga ve tanecik teorisinden bahsedilir, ayrıntılara girilmez. b. Işığın dalga özelliği ile su dalgalarının benzerlikleri vurgulanır. 10.4.1.2. Işık şiddeti, ışık akısı ve aydınlanma şiddeti kavramlarını açıklayarak birbirleri ile ilişkilendirir. a. Deney yaparak aydınlanma şiddeti ile ışık şiddeti, uzaklık ve açı arasında ilişki kurulur. b. Işık şiddeti, ışık akısı ve aydınlanma şiddeti kavramları ile ilgili matematiksel işlemlere girilmez.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REFRACTION</dc:title>
  <dc:creator>mrv</dc:creator>
  <cp:lastModifiedBy>Merve</cp:lastModifiedBy>
  <cp:revision>305</cp:revision>
  <dcterms:created xsi:type="dcterms:W3CDTF">2015-04-04T17:36:11Z</dcterms:created>
  <dcterms:modified xsi:type="dcterms:W3CDTF">2016-04-02T06:01:13Z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