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3" r:id="rId1"/>
  </p:sldMasterIdLst>
  <p:notesMasterIdLst>
    <p:notesMasterId r:id="rId53"/>
  </p:notesMasterIdLst>
  <p:sldIdLst>
    <p:sldId id="259" r:id="rId2"/>
    <p:sldId id="265" r:id="rId3"/>
    <p:sldId id="263" r:id="rId4"/>
    <p:sldId id="268" r:id="rId5"/>
    <p:sldId id="285" r:id="rId6"/>
    <p:sldId id="277" r:id="rId7"/>
    <p:sldId id="278" r:id="rId8"/>
    <p:sldId id="276" r:id="rId9"/>
    <p:sldId id="279" r:id="rId10"/>
    <p:sldId id="283" r:id="rId11"/>
    <p:sldId id="282" r:id="rId12"/>
    <p:sldId id="286" r:id="rId13"/>
    <p:sldId id="280" r:id="rId14"/>
    <p:sldId id="303" r:id="rId15"/>
    <p:sldId id="271" r:id="rId16"/>
    <p:sldId id="287" r:id="rId17"/>
    <p:sldId id="288" r:id="rId18"/>
    <p:sldId id="301" r:id="rId19"/>
    <p:sldId id="313" r:id="rId20"/>
    <p:sldId id="304" r:id="rId21"/>
    <p:sldId id="308" r:id="rId22"/>
    <p:sldId id="319" r:id="rId23"/>
    <p:sldId id="306" r:id="rId24"/>
    <p:sldId id="310" r:id="rId25"/>
    <p:sldId id="321" r:id="rId26"/>
    <p:sldId id="311" r:id="rId27"/>
    <p:sldId id="312" r:id="rId28"/>
    <p:sldId id="307" r:id="rId29"/>
    <p:sldId id="275" r:id="rId30"/>
    <p:sldId id="309" r:id="rId31"/>
    <p:sldId id="320" r:id="rId32"/>
    <p:sldId id="273" r:id="rId33"/>
    <p:sldId id="314" r:id="rId34"/>
    <p:sldId id="272" r:id="rId35"/>
    <p:sldId id="316" r:id="rId36"/>
    <p:sldId id="315" r:id="rId37"/>
    <p:sldId id="322" r:id="rId38"/>
    <p:sldId id="317" r:id="rId39"/>
    <p:sldId id="332" r:id="rId40"/>
    <p:sldId id="323" r:id="rId41"/>
    <p:sldId id="331" r:id="rId42"/>
    <p:sldId id="329" r:id="rId43"/>
    <p:sldId id="328" r:id="rId44"/>
    <p:sldId id="327" r:id="rId45"/>
    <p:sldId id="324" r:id="rId46"/>
    <p:sldId id="326" r:id="rId47"/>
    <p:sldId id="330" r:id="rId48"/>
    <p:sldId id="325" r:id="rId49"/>
    <p:sldId id="333" r:id="rId50"/>
    <p:sldId id="300" r:id="rId51"/>
    <p:sldId id="270" r:id="rId5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B" lastIdx="3" clrIdx="0">
    <p:extLst>
      <p:ext uri="{19B8F6BF-5375-455C-9EA6-DF929625EA0E}">
        <p15:presenceInfo xmlns:p15="http://schemas.microsoft.com/office/powerpoint/2012/main" userId="Auth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14" autoAdjust="0"/>
    <p:restoredTop sz="86600" autoAdjust="0"/>
  </p:normalViewPr>
  <p:slideViewPr>
    <p:cSldViewPr snapToGrid="0">
      <p:cViewPr varScale="1">
        <p:scale>
          <a:sx n="79" d="100"/>
          <a:sy n="79" d="100"/>
        </p:scale>
        <p:origin x="120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elcan\Dropbox\FS_veri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tr-TR" b="1" dirty="0" smtClean="0">
                <a:solidFill>
                  <a:schemeClr val="tx1"/>
                </a:solidFill>
              </a:rPr>
              <a:t>Yaya</a:t>
            </a:r>
            <a:r>
              <a:rPr lang="tr-TR" b="1" baseline="0" dirty="0" smtClean="0">
                <a:solidFill>
                  <a:schemeClr val="tx1"/>
                </a:solidFill>
              </a:rPr>
              <a:t> U</a:t>
            </a:r>
            <a:r>
              <a:rPr lang="tr-TR" b="1" dirty="0" smtClean="0">
                <a:solidFill>
                  <a:schemeClr val="tx1"/>
                </a:solidFill>
              </a:rPr>
              <a:t>ygulanan</a:t>
            </a:r>
            <a:r>
              <a:rPr lang="tr-TR" b="1" baseline="0" dirty="0" smtClean="0">
                <a:solidFill>
                  <a:schemeClr val="tx1"/>
                </a:solidFill>
              </a:rPr>
              <a:t> </a:t>
            </a:r>
            <a:r>
              <a:rPr lang="tr-TR" b="1" baseline="0" dirty="0">
                <a:solidFill>
                  <a:schemeClr val="tx1"/>
                </a:solidFill>
              </a:rPr>
              <a:t>K</a:t>
            </a:r>
            <a:r>
              <a:rPr lang="tr-TR" b="1" dirty="0">
                <a:solidFill>
                  <a:schemeClr val="tx1"/>
                </a:solidFill>
              </a:rPr>
              <a:t>uvvet </a:t>
            </a:r>
            <a:r>
              <a:rPr lang="tr-TR" b="1" dirty="0" smtClean="0">
                <a:solidFill>
                  <a:schemeClr val="tx1"/>
                </a:solidFill>
              </a:rPr>
              <a:t>– Yayın Uzama Miktarı</a:t>
            </a:r>
            <a:endParaRPr lang="tr-TR" b="1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22571602247132161"/>
          <c:y val="1.50073631556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-0.2039120998310438"/>
                  <c:y val="4.4396636025816547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200" b="1" baseline="0" dirty="0"/>
                      <a:t>y = 20,639x - 0,003</a:t>
                    </a:r>
                    <a:br>
                      <a:rPr lang="en-US" sz="1200" b="1" baseline="0" dirty="0"/>
                    </a:br>
                    <a:r>
                      <a:rPr lang="en-US" sz="1200" b="1" baseline="0" dirty="0"/>
                      <a:t>R² = 0,9998</a:t>
                    </a:r>
                    <a:endParaRPr lang="en-US" sz="1200" b="1" dirty="0"/>
                  </a:p>
                </c:rich>
              </c:tx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tr-TR"/>
                </a:p>
              </c:txPr>
            </c:trendlineLbl>
          </c:trendline>
          <c:xVal>
            <c:numRef>
              <c:f>Sheet1!$B$2:$B$6</c:f>
              <c:numCache>
                <c:formatCode>General</c:formatCode>
                <c:ptCount val="5"/>
                <c:pt idx="0">
                  <c:v>2.47E-2</c:v>
                </c:pt>
                <c:pt idx="1">
                  <c:v>3.6299999999999999E-2</c:v>
                </c:pt>
                <c:pt idx="2">
                  <c:v>4.9000000000000002E-2</c:v>
                </c:pt>
                <c:pt idx="3">
                  <c:v>9.8699999999999996E-2</c:v>
                </c:pt>
                <c:pt idx="4">
                  <c:v>0.16869999999999999</c:v>
                </c:pt>
              </c:numCache>
            </c:numRef>
          </c:xVal>
          <c:yVal>
            <c:numRef>
              <c:f>Sheet1!$C$2:$C$6</c:f>
              <c:numCache>
                <c:formatCode>General</c:formatCode>
                <c:ptCount val="5"/>
                <c:pt idx="0">
                  <c:v>0.49</c:v>
                </c:pt>
                <c:pt idx="1">
                  <c:v>0.755</c:v>
                </c:pt>
                <c:pt idx="2">
                  <c:v>1.0289999999999999</c:v>
                </c:pt>
                <c:pt idx="3">
                  <c:v>2.0089999999999999</c:v>
                </c:pt>
                <c:pt idx="4">
                  <c:v>3.488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A2F1-4F3D-92FA-6EDD4E4E8F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74520992"/>
        <c:axId val="1474526432"/>
      </c:scatterChart>
      <c:valAx>
        <c:axId val="14745209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tr-TR" sz="1200">
                    <a:solidFill>
                      <a:schemeClr val="tx1"/>
                    </a:solidFill>
                  </a:rPr>
                  <a:t>Uzama</a:t>
                </a:r>
                <a:r>
                  <a:rPr lang="tr-TR" sz="1200" baseline="0">
                    <a:solidFill>
                      <a:schemeClr val="tx1"/>
                    </a:solidFill>
                  </a:rPr>
                  <a:t> miktarı (m)</a:t>
                </a:r>
                <a:endParaRPr lang="tr-TR" sz="1200">
                  <a:solidFill>
                    <a:schemeClr val="tx1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tr-T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1474526432"/>
        <c:crosses val="autoZero"/>
        <c:crossBetween val="midCat"/>
      </c:valAx>
      <c:valAx>
        <c:axId val="14745264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tr-TR" sz="1200">
                    <a:solidFill>
                      <a:schemeClr val="tx1"/>
                    </a:solidFill>
                  </a:rPr>
                  <a:t>Uygulanan</a:t>
                </a:r>
                <a:r>
                  <a:rPr lang="tr-TR" sz="1200" baseline="0">
                    <a:solidFill>
                      <a:schemeClr val="tx1"/>
                    </a:solidFill>
                  </a:rPr>
                  <a:t> K</a:t>
                </a:r>
                <a:r>
                  <a:rPr lang="tr-TR" sz="1200">
                    <a:solidFill>
                      <a:schemeClr val="tx1"/>
                    </a:solidFill>
                  </a:rPr>
                  <a:t>uvvet</a:t>
                </a:r>
                <a:r>
                  <a:rPr lang="tr-TR" sz="1200" baseline="0">
                    <a:solidFill>
                      <a:schemeClr val="tx1"/>
                    </a:solidFill>
                  </a:rPr>
                  <a:t> (N)</a:t>
                </a:r>
                <a:endParaRPr lang="tr-TR" sz="1200">
                  <a:solidFill>
                    <a:schemeClr val="tx1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tr-T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147452099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ED1A8-8F54-4CFC-A53A-4B1CACC2D8B3}" type="datetimeFigureOut">
              <a:rPr lang="tr-TR" smtClean="0"/>
              <a:t>3.12.2016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7CE48-F3B0-4932-B93F-8E112BAB35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350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GqgTNxfb1AU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9.Sınıftan</a:t>
            </a:r>
            <a:r>
              <a:rPr lang="tr-TR" baseline="0" dirty="0" smtClean="0"/>
              <a:t> hatırlatma ile geçiş – en genel iki tür, farklı biçimlerde bulunabilme ve bir biçimden diğerine dönüşebilme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77132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http://ophysics.com/e1.html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00827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http://ophysics.com/e1.html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3722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>
                <a:hlinkClick r:id="rId3"/>
              </a:rPr>
              <a:t>https://www.youtube.com/watch?v=GqgTNxfb1AU</a:t>
            </a:r>
            <a:r>
              <a:rPr lang="tr-TR" dirty="0" smtClean="0"/>
              <a:t> 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51743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42618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83662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Farklı yaylar getirerek bu yaylar arasında ne fark var hangisini </a:t>
            </a:r>
          </a:p>
          <a:p>
            <a:r>
              <a:rPr lang="tr-TR" dirty="0" smtClean="0"/>
              <a:t>10cm uzatmak daha çok kuvvet gerektiriyor soracağım. Burdan yay sabitlerinin büyüklüklerini karşılaştıracağız.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65482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>
                <a:solidFill>
                  <a:schemeClr val="bg1">
                    <a:lumMod val="50000"/>
                  </a:schemeClr>
                </a:solidFill>
              </a:rPr>
              <a:t>Bilim tarihinde Newton ile olan sorunlarından bahsedip Cosmos izlemelerini tavsiye edebilirim</a:t>
            </a:r>
            <a:r>
              <a:rPr lang="tr-TR" baseline="0" dirty="0" smtClean="0">
                <a:solidFill>
                  <a:schemeClr val="tx1"/>
                </a:solidFill>
              </a:rPr>
              <a:t> (4.bölümde).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25500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Soruyu güncellemedim henüz!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70635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http://ophysics.com/e1.html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14856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http://ophysics.com/e1.html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0934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CA160B30-60EE-45FA-8251-617A49E60C36}" type="datetimeFigureOut">
              <a:rPr lang="tr-TR" smtClean="0"/>
              <a:t>3.12.2016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9"/>
            <a:ext cx="6400800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70"/>
            <a:ext cx="2743200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285448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4"/>
            <a:ext cx="10822035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43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9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3.12.2016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1338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6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5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4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3.12.2016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2" y="379945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97153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8" y="753534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60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8" y="3959866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4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3.12.2016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2" y="379945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  <p:sp>
        <p:nvSpPr>
          <p:cNvPr id="9" name="TextBox 8"/>
          <p:cNvSpPr txBox="1"/>
          <p:nvPr/>
        </p:nvSpPr>
        <p:spPr>
          <a:xfrm>
            <a:off x="476251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1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375461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6" y="1124705"/>
            <a:ext cx="10146187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9" y="3648319"/>
            <a:ext cx="10144655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7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3.12.2016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2" y="378887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99962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3" y="762003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9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3.12.2016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91273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3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9" y="4191004"/>
            <a:ext cx="3451583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9" y="2362200"/>
            <a:ext cx="3451583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9" y="4873768"/>
            <a:ext cx="3451583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6" y="4191004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7" y="4873767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2" y="4191004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7" y="2362200"/>
            <a:ext cx="3447879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2" y="4873765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3.12.2016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95059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63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3.12.2016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57808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70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9" y="745071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5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3.12.2016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2" y="381004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9755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3.12.2016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2481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753537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6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4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3.12.2016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2" y="381005"/>
            <a:ext cx="6991492" cy="36406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1760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3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63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3.12.2016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33795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11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3132670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70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3.12.2016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313321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3.12.2016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9388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3.12.2016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511850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1" y="746763"/>
            <a:ext cx="6510619" cy="5471925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203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3.12.2016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468088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7" y="751245"/>
            <a:ext cx="3644963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203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3.12.2016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75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4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4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160B30-60EE-45FA-8251-617A49E60C36}" type="datetimeFigureOut">
              <a:rPr lang="tr-TR" smtClean="0"/>
              <a:t>3.12.2016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9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4499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4" r:id="rId1"/>
    <p:sldLayoutId id="2147483965" r:id="rId2"/>
    <p:sldLayoutId id="2147483966" r:id="rId3"/>
    <p:sldLayoutId id="2147483967" r:id="rId4"/>
    <p:sldLayoutId id="2147483968" r:id="rId5"/>
    <p:sldLayoutId id="2147483969" r:id="rId6"/>
    <p:sldLayoutId id="2147483970" r:id="rId7"/>
    <p:sldLayoutId id="2147483971" r:id="rId8"/>
    <p:sldLayoutId id="2147483972" r:id="rId9"/>
    <p:sldLayoutId id="2147483973" r:id="rId10"/>
    <p:sldLayoutId id="2147483974" r:id="rId11"/>
    <p:sldLayoutId id="2147483975" r:id="rId12"/>
    <p:sldLayoutId id="2147483976" r:id="rId13"/>
    <p:sldLayoutId id="2147483977" r:id="rId14"/>
    <p:sldLayoutId id="2147483978" r:id="rId15"/>
    <p:sldLayoutId id="2147483979" r:id="rId16"/>
    <p:sldLayoutId id="2147483980" r:id="rId17"/>
  </p:sldLayoutIdLst>
  <p:txStyles>
    <p:titleStyle>
      <a:lvl1pPr algn="r" defTabSz="914377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://www.physicsclassroom.com/mmedia/energy/ie.cf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0.png"/><Relationship Id="rId4" Type="http://schemas.openxmlformats.org/officeDocument/2006/relationships/image" Target="../media/image31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emf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86256" y="1839981"/>
            <a:ext cx="9448800" cy="1825096"/>
          </a:xfrm>
        </p:spPr>
        <p:txBody>
          <a:bodyPr/>
          <a:lstStyle/>
          <a:p>
            <a:r>
              <a:rPr lang="tr-TR" dirty="0" smtClean="0"/>
              <a:t>Enerji ve Hareket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083305"/>
            <a:ext cx="9448800" cy="685800"/>
          </a:xfrm>
        </p:spPr>
        <p:txBody>
          <a:bodyPr/>
          <a:lstStyle/>
          <a:p>
            <a:r>
              <a:rPr lang="tr-TR" dirty="0" smtClean="0"/>
              <a:t>Arş.Gör. Belkıs Garip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3054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993839" y="684086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Aktivite: Yay Sabitini Bulalım</a:t>
            </a:r>
            <a:endParaRPr lang="tr-TR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3845569" y="1330841"/>
                <a:ext cx="6611105" cy="12020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20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tr-TR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b="0" i="1" dirty="0">
                            <a:latin typeface="Cambria Math" panose="02040503050406030204" pitchFamily="18" charset="0"/>
                          </a:rPr>
                          <m:t>𝐹</m:t>
                        </m:r>
                        <m:r>
                          <a:rPr lang="tr-TR" b="0" i="1" baseline="-25000" dirty="0" smtClean="0">
                            <a:latin typeface="Cambria Math" panose="02040503050406030204" pitchFamily="18" charset="0"/>
                          </a:rPr>
                          <m:t>𝑢𝑦𝑔</m:t>
                        </m:r>
                        <m:r>
                          <a:rPr lang="tr-TR" b="0" i="1" baseline="-25000" dirty="0" smtClean="0">
                            <a:latin typeface="Cambria Math" panose="02040503050406030204" pitchFamily="18" charset="0"/>
                          </a:rPr>
                          <m:t>.</m:t>
                        </m:r>
                      </m:e>
                    </m:acc>
                  </m:oMath>
                </a14:m>
                <a:r>
                  <a:rPr lang="en-US" dirty="0" smtClean="0"/>
                  <a:t> </a:t>
                </a:r>
                <a:r>
                  <a:rPr lang="en-US" dirty="0"/>
                  <a:t>= </a:t>
                </a:r>
                <a:r>
                  <a:rPr lang="tr-TR" dirty="0" smtClean="0"/>
                  <a:t>k </a:t>
                </a:r>
                <a:r>
                  <a:rPr lang="tr-T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‧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tr-TR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el-GR" dirty="0"/>
                          <m:t>Δ</m:t>
                        </m:r>
                        <m:r>
                          <m:rPr>
                            <m:nor/>
                          </m:rPr>
                          <a:rPr lang="en-US" dirty="0"/>
                          <m:t>x</m:t>
                        </m:r>
                      </m:e>
                    </m:acc>
                  </m:oMath>
                </a14:m>
                <a:endParaRPr lang="tr-TR" dirty="0" smtClean="0"/>
              </a:p>
              <a:p>
                <a:pPr>
                  <a:lnSpc>
                    <a:spcPct val="200000"/>
                  </a:lnSpc>
                </a:pPr>
                <a:r>
                  <a:rPr lang="tr-TR" dirty="0"/>
                  <a:t>Yaya uygulanan kuvvet = Yay Sabiti ‧ Yayın uzama miktar</a:t>
                </a: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5569" y="1330841"/>
                <a:ext cx="6611105" cy="1202060"/>
              </a:xfrm>
              <a:prstGeom prst="rect">
                <a:avLst/>
              </a:prstGeom>
              <a:blipFill>
                <a:blip r:embed="rId3"/>
                <a:stretch>
                  <a:fillRect l="-830" r="-92" b="-656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Arrow Connector 3"/>
          <p:cNvCxnSpPr/>
          <p:nvPr/>
        </p:nvCxnSpPr>
        <p:spPr>
          <a:xfrm>
            <a:off x="5131558" y="2531170"/>
            <a:ext cx="6456" cy="3783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271501" y="2841829"/>
            <a:ext cx="1475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Newton (N)</a:t>
            </a:r>
            <a:endParaRPr lang="tr-TR" dirty="0"/>
          </a:p>
        </p:txBody>
      </p:sp>
      <p:sp>
        <p:nvSpPr>
          <p:cNvPr id="18" name="TextBox 17"/>
          <p:cNvSpPr txBox="1"/>
          <p:nvPr/>
        </p:nvSpPr>
        <p:spPr>
          <a:xfrm>
            <a:off x="6244693" y="2841829"/>
            <a:ext cx="25587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Newton/metre (N/m)</a:t>
            </a:r>
            <a:endParaRPr lang="tr-TR" dirty="0"/>
          </a:p>
        </p:txBody>
      </p:sp>
      <p:sp>
        <p:nvSpPr>
          <p:cNvPr id="19" name="TextBox 18"/>
          <p:cNvSpPr txBox="1"/>
          <p:nvPr/>
        </p:nvSpPr>
        <p:spPr>
          <a:xfrm>
            <a:off x="9301515" y="2841829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metre (m)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845569" y="3398990"/>
                <a:ext cx="7587372" cy="2630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dirty="0" smtClean="0"/>
                  <a:t>Yayı gerdiğimizde ya da sıkıştırdığımızda yayın da parmağımıza bir kuvvet uyguladığını hissederiz.  Bu kuvvet uyguladığımız etki kuvvetine karşı tepki kuvvetidir. Yukarıdaki modeli yayın uyguladığı kuvvet cinsinden şu şekilde yazabiliriz:</a:t>
                </a:r>
              </a:p>
              <a:p>
                <a:endParaRPr lang="tr-TR" dirty="0"/>
              </a:p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tr-TR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𝐹</m:t>
                        </m:r>
                        <m:r>
                          <a:rPr lang="tr-TR" b="0" i="1" baseline="-25000" dirty="0" smtClean="0">
                            <a:latin typeface="Cambria Math" panose="02040503050406030204" pitchFamily="18" charset="0"/>
                          </a:rPr>
                          <m:t>𝑦𝑎𝑦</m:t>
                        </m:r>
                      </m:e>
                    </m:acc>
                  </m:oMath>
                </a14:m>
                <a:r>
                  <a:rPr lang="en-US" dirty="0"/>
                  <a:t> </a:t>
                </a:r>
                <a:r>
                  <a:rPr lang="en-US" dirty="0" smtClean="0"/>
                  <a:t>=</a:t>
                </a:r>
                <a:r>
                  <a:rPr lang="tr-TR" dirty="0" smtClean="0"/>
                  <a:t> -</a:t>
                </a:r>
                <a:r>
                  <a:rPr lang="en-US" dirty="0" smtClean="0"/>
                  <a:t> </a:t>
                </a:r>
                <a:r>
                  <a:rPr lang="tr-TR" dirty="0"/>
                  <a:t>k </a:t>
                </a:r>
                <a:r>
                  <a:rPr lang="tr-T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‧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tr-T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el-GR" dirty="0"/>
                          <m:t>Δ</m:t>
                        </m:r>
                        <m:r>
                          <m:rPr>
                            <m:nor/>
                          </m:rPr>
                          <a:rPr lang="en-US" dirty="0"/>
                          <m:t>x</m:t>
                        </m:r>
                      </m:e>
                    </m:acc>
                  </m:oMath>
                </a14:m>
                <a:endParaRPr lang="tr-TR" b="1" dirty="0" smtClean="0"/>
              </a:p>
              <a:p>
                <a:endParaRPr lang="tr-TR" dirty="0" smtClean="0"/>
              </a:p>
              <a:p>
                <a:r>
                  <a:rPr lang="tr-TR" dirty="0" smtClean="0"/>
                  <a:t>Eksi işareti geri çağırıcı kuvvet ve uzama miktarının ters yönde olduğunu gösterir.</a:t>
                </a:r>
                <a:endParaRPr lang="tr-TR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5569" y="3398990"/>
                <a:ext cx="7587372" cy="2630913"/>
              </a:xfrm>
              <a:prstGeom prst="rect">
                <a:avLst/>
              </a:prstGeom>
              <a:blipFill>
                <a:blip r:embed="rId4"/>
                <a:stretch>
                  <a:fillRect l="-723" t="-1392" b="-278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Arrow Connector 22"/>
          <p:cNvCxnSpPr/>
          <p:nvPr/>
        </p:nvCxnSpPr>
        <p:spPr>
          <a:xfrm>
            <a:off x="7445939" y="2531170"/>
            <a:ext cx="6456" cy="3783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9733367" y="2531169"/>
            <a:ext cx="6456" cy="3783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25669" y="1330841"/>
            <a:ext cx="3145536" cy="532453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Günlük Hayatta esneklik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Aktivite: Yay sabitini bulalım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Hooke Yasası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Esneklik potansiyel enerjisi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enerjinin korunumu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Günün özeti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316528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3892" y="1537233"/>
            <a:ext cx="2445735" cy="3078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4478341" y="4672319"/>
            <a:ext cx="16081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rgbClr val="252525"/>
                </a:solidFill>
                <a:latin typeface="Arial" panose="020B0604020202020204" pitchFamily="34" charset="0"/>
              </a:rPr>
              <a:t>Robert Hooke</a:t>
            </a:r>
          </a:p>
          <a:p>
            <a:r>
              <a:rPr lang="tr-TR" dirty="0" smtClean="0">
                <a:solidFill>
                  <a:srgbClr val="252525"/>
                </a:solidFill>
                <a:latin typeface="Arial" panose="020B0604020202020204" pitchFamily="34" charset="0"/>
              </a:rPr>
              <a:t>(1635</a:t>
            </a:r>
            <a:r>
              <a:rPr lang="tr-TR" dirty="0">
                <a:solidFill>
                  <a:srgbClr val="252525"/>
                </a:solidFill>
                <a:latin typeface="Arial" panose="020B0604020202020204" pitchFamily="34" charset="0"/>
              </a:rPr>
              <a:t> </a:t>
            </a:r>
            <a:r>
              <a:rPr lang="tr-TR" dirty="0" smtClean="0">
                <a:solidFill>
                  <a:srgbClr val="252525"/>
                </a:solidFill>
                <a:latin typeface="Arial" panose="020B0604020202020204" pitchFamily="34" charset="0"/>
              </a:rPr>
              <a:t>–1703)</a:t>
            </a:r>
            <a:endParaRPr lang="tr-TR" dirty="0"/>
          </a:p>
        </p:txBody>
      </p:sp>
      <p:sp>
        <p:nvSpPr>
          <p:cNvPr id="4" name="TextBox 3"/>
          <p:cNvSpPr txBox="1"/>
          <p:nvPr/>
        </p:nvSpPr>
        <p:spPr>
          <a:xfrm>
            <a:off x="6952592" y="1537233"/>
            <a:ext cx="4761187" cy="2443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00" dirty="0" smtClean="0"/>
              <a:t>Uygulanan kuvvet ve uzama miktarı arasındaki ilişki ilk defa İngiliz bilim insanı Robert Hooke tarafından bulunmuştur. Bu nedenle ulaştığımız matematiksel model </a:t>
            </a:r>
            <a:r>
              <a:rPr lang="tr-TR" sz="2200" b="1" dirty="0" smtClean="0"/>
              <a:t>Hooke Yasası </a:t>
            </a:r>
            <a:r>
              <a:rPr lang="tr-TR" sz="2200" dirty="0" smtClean="0"/>
              <a:t>olarak adlandırılmıştır.</a:t>
            </a:r>
            <a:endParaRPr lang="tr-TR" sz="2200" dirty="0"/>
          </a:p>
        </p:txBody>
      </p:sp>
      <p:sp>
        <p:nvSpPr>
          <p:cNvPr id="16" name="TextBox 15"/>
          <p:cNvSpPr txBox="1"/>
          <p:nvPr/>
        </p:nvSpPr>
        <p:spPr>
          <a:xfrm>
            <a:off x="6035177" y="569386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Hooke Yasası</a:t>
            </a:r>
            <a:endParaRPr lang="tr-TR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7179932" y="4508301"/>
                <a:ext cx="1916771" cy="4507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tr-TR" sz="2000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2000" i="1" dirty="0">
                            <a:latin typeface="Cambria Math" panose="02040503050406030204" pitchFamily="18" charset="0"/>
                          </a:rPr>
                          <m:t>𝐹</m:t>
                        </m:r>
                        <m:r>
                          <a:rPr lang="tr-TR" sz="2000" i="1" baseline="-25000" dirty="0">
                            <a:latin typeface="Cambria Math" panose="02040503050406030204" pitchFamily="18" charset="0"/>
                          </a:rPr>
                          <m:t>𝑦𝑎𝑦</m:t>
                        </m:r>
                      </m:e>
                    </m:acc>
                  </m:oMath>
                </a14:m>
                <a:r>
                  <a:rPr lang="en-US" sz="2000" dirty="0"/>
                  <a:t> =</a:t>
                </a:r>
                <a:r>
                  <a:rPr lang="tr-TR" sz="2000" dirty="0"/>
                  <a:t> -</a:t>
                </a:r>
                <a:r>
                  <a:rPr lang="en-US" sz="2000" dirty="0"/>
                  <a:t> </a:t>
                </a:r>
                <a:r>
                  <a:rPr lang="tr-TR" sz="2000" dirty="0"/>
                  <a:t>k </a:t>
                </a:r>
                <a:r>
                  <a:rPr lang="tr-T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‧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tr-T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el-GR" sz="2000" dirty="0"/>
                          <m:t>Δ</m:t>
                        </m:r>
                        <m:r>
                          <m:rPr>
                            <m:nor/>
                          </m:rPr>
                          <a:rPr lang="en-US" sz="2000" dirty="0"/>
                          <m:t>x</m:t>
                        </m:r>
                      </m:e>
                    </m:acc>
                  </m:oMath>
                </a14:m>
                <a:endParaRPr lang="tr-TR" sz="2000" b="1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9932" y="4508301"/>
                <a:ext cx="1916771" cy="450764"/>
              </a:xfrm>
              <a:prstGeom prst="rect">
                <a:avLst/>
              </a:prstGeom>
              <a:blipFill>
                <a:blip r:embed="rId4"/>
                <a:stretch>
                  <a:fillRect b="-2602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425669" y="1330841"/>
            <a:ext cx="3145536" cy="532453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Geçen hafta neler öğrendik?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Günlük Hayatta esneklik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Aktivite: Yay sabitini bulalım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 smtClean="0"/>
              <a:t>Hooke </a:t>
            </a:r>
            <a:r>
              <a:rPr lang="tr-TR" sz="2000" b="1" dirty="0"/>
              <a:t>Yasası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Esneklik potansiyel enerjisi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enerjinin korunumu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Günün özeti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15562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820226" y="1419785"/>
                <a:ext cx="5449897" cy="24622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2200" b="1" dirty="0" smtClean="0"/>
                  <a:t>Örnek:</a:t>
                </a:r>
              </a:p>
              <a:p>
                <a:endParaRPr lang="tr-TR" sz="2200" dirty="0" smtClean="0"/>
              </a:p>
              <a:p>
                <a:r>
                  <a:rPr lang="tr-TR" sz="2200" dirty="0" smtClean="0"/>
                  <a:t>Dinamometre üreten bir firma ucuna 100 g’lık kütle asıldığında 5 cm uzayan bir yay kullanmak istemektedir. Buna göre firma yay sabiti kaç N/m olan bir yay kullanmalıdır? (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tr-TR" sz="2200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2200" i="1" dirty="0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tr-TR" sz="2200" b="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lang="tr-TR" sz="2200" dirty="0" smtClean="0"/>
                  <a:t>=9,8 m/s</a:t>
                </a:r>
                <a:r>
                  <a:rPr lang="tr-TR" sz="2200" baseline="30000" dirty="0" smtClean="0"/>
                  <a:t>2</a:t>
                </a:r>
                <a:r>
                  <a:rPr lang="tr-TR" sz="2200" dirty="0" smtClean="0"/>
                  <a:t> )</a:t>
                </a:r>
                <a:endParaRPr lang="tr-TR" sz="2200" baseline="30000" dirty="0" smtClean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0226" y="1419785"/>
                <a:ext cx="5449897" cy="2462213"/>
              </a:xfrm>
              <a:prstGeom prst="rect">
                <a:avLst/>
              </a:prstGeom>
              <a:blipFill>
                <a:blip r:embed="rId3"/>
                <a:stretch>
                  <a:fillRect l="-1454" t="-1733" r="-783" b="-396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6035177" y="569386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Hooke Yasası</a:t>
            </a:r>
            <a:endParaRPr lang="tr-TR" sz="2800" b="1" dirty="0"/>
          </a:p>
        </p:txBody>
      </p:sp>
      <p:pic>
        <p:nvPicPr>
          <p:cNvPr id="4098" name="Picture 2" descr="dinamometre ile ilgili g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2351" y="2172666"/>
            <a:ext cx="2349819" cy="2545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25669" y="1330841"/>
            <a:ext cx="3145536" cy="532453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Günlük Hayatta esneklik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Aktivite: Yay sabitini bulalım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Hooke Yasası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Esneklik potansiyel enerjisi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enerjinin korunumu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Günün özeti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97751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004441" y="1397910"/>
            <a:ext cx="5344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Yumuşak yaya büyük bir kütle asarsak ne olur?</a:t>
            </a:r>
            <a:endParaRPr lang="tr-TR" dirty="0"/>
          </a:p>
        </p:txBody>
      </p:sp>
      <p:sp>
        <p:nvSpPr>
          <p:cNvPr id="9" name="TextBox 8"/>
          <p:cNvSpPr txBox="1"/>
          <p:nvPr/>
        </p:nvSpPr>
        <p:spPr>
          <a:xfrm>
            <a:off x="6035177" y="569386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Hooke Yasası</a:t>
            </a:r>
            <a:endParaRPr lang="tr-TR" sz="2800" b="1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3289" y="1919894"/>
            <a:ext cx="3745133" cy="358230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004441" y="5654847"/>
            <a:ext cx="72516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Uygulanan kuvvet esneklik sınırını aşmadığı sürece yay kuvvet ortadan kalktığında eski şekline geri döner. Ancak esneklik sınırı aşıldığında yapısı bozulur ve Hooke Yasasına uymaz. </a:t>
            </a:r>
            <a:endParaRPr lang="tr-TR" dirty="0"/>
          </a:p>
        </p:txBody>
      </p:sp>
      <p:sp>
        <p:nvSpPr>
          <p:cNvPr id="7" name="TextBox 6"/>
          <p:cNvSpPr txBox="1"/>
          <p:nvPr/>
        </p:nvSpPr>
        <p:spPr>
          <a:xfrm>
            <a:off x="425669" y="1330841"/>
            <a:ext cx="3145536" cy="532453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Günlük Hayatta esneklik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Aktivite: Yay sabitini bulalım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Hooke Yasası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Esneklik potansiyel enerjisi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enerjinin korunumu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Günün özeti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457731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035177" y="569386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Hooke Yasası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4121625" y="1330841"/>
            <a:ext cx="714378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200" dirty="0" smtClean="0"/>
              <a:t>Düşünelim</a:t>
            </a:r>
            <a:r>
              <a:rPr lang="tr-TR" sz="2200" dirty="0" smtClean="0"/>
              <a:t>!</a:t>
            </a:r>
          </a:p>
          <a:p>
            <a:pPr>
              <a:lnSpc>
                <a:spcPct val="150000"/>
              </a:lnSpc>
            </a:pPr>
            <a:endParaRPr lang="tr-TR" sz="2200" dirty="0" smtClean="0"/>
          </a:p>
          <a:p>
            <a:pPr lvl="0"/>
            <a:r>
              <a:rPr lang="tr-TR" sz="2200" dirty="0"/>
              <a:t>Sadece katı malzemeler mi esmektir, suyun esnekliğinden söz edebilir miyiz?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1440" y="3697816"/>
            <a:ext cx="5988092" cy="20202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5669" y="1330841"/>
            <a:ext cx="3145536" cy="532453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Günlük Hayatta esneklik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Aktivite: Yay sabitini bulalım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Hooke Yasası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Esneklik potansiyel enerjisi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enerjinin korunumu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Günün özeti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Soru çözümü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901440" y="6115246"/>
            <a:ext cx="24561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Suyun yüzey gerilimi!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31676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06512" y="1330841"/>
            <a:ext cx="80197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/>
              <a:t>Yayı </a:t>
            </a:r>
            <a:r>
              <a:rPr lang="tr-TR" sz="2000" dirty="0" smtClean="0"/>
              <a:t>uzattığımızda ya da sıkıştırdığımızda uyguladığımız kuvvet iş </a:t>
            </a:r>
            <a:r>
              <a:rPr lang="tr-TR" sz="2000" dirty="0"/>
              <a:t>yapar ve bu iş yayda enerji olarak depolanır. </a:t>
            </a:r>
            <a:r>
              <a:rPr lang="tr-TR" sz="2000" dirty="0" smtClean="0"/>
              <a:t>Bu enerjiye </a:t>
            </a:r>
            <a:r>
              <a:rPr lang="tr-TR" sz="2000" b="1" dirty="0"/>
              <a:t>esneklik potansiyel enerjisi </a:t>
            </a:r>
            <a:r>
              <a:rPr lang="tr-TR" sz="2000" dirty="0"/>
              <a:t>denir</a:t>
            </a:r>
            <a:r>
              <a:rPr lang="tr-TR" sz="2000" dirty="0" smtClean="0"/>
              <a:t>. </a:t>
            </a:r>
            <a:endParaRPr lang="en-US" altLang="tr-T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6035177" y="569386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Esneklik Potansiyel Enerjisi</a:t>
            </a:r>
            <a:endParaRPr lang="tr-TR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25669" y="1330841"/>
            <a:ext cx="3145536" cy="532453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Günlük Hayatta esneklik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Aktivite: Yay sabitini bulalım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Hooke Yasası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Esneklik potansiyel enerjisi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enerjinin korunumu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Günün özeti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Soru çözümü</a:t>
            </a:r>
          </a:p>
        </p:txBody>
      </p:sp>
      <p:sp>
        <p:nvSpPr>
          <p:cNvPr id="4" name="Rectangle 3"/>
          <p:cNvSpPr/>
          <p:nvPr/>
        </p:nvSpPr>
        <p:spPr>
          <a:xfrm>
            <a:off x="7485341" y="2905729"/>
            <a:ext cx="434089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 smtClean="0"/>
              <a:t>Bir miktar uzattığımız yayı daha fazla uzatmak için daha büyük bir kuvvet uygulamamız gerekit. Yay </a:t>
            </a:r>
            <a:r>
              <a:rPr lang="tr-TR" sz="2000" dirty="0"/>
              <a:t>esneyip uzadıkça uyguladığımız kuvvet değişiyorsa, iş için kullandığımız W = F ∙ x matematiksel modelinde hangi F değerini kullanmalıyız?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3783" y="2905729"/>
            <a:ext cx="2808980" cy="1755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618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035177" y="569386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Esneklik Potansiyel Enerjisi</a:t>
            </a:r>
            <a:endParaRPr lang="tr-TR" sz="2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6042" t="38901" r="32738" b="29705"/>
          <a:stretch/>
        </p:blipFill>
        <p:spPr>
          <a:xfrm>
            <a:off x="3734993" y="1419341"/>
            <a:ext cx="3702183" cy="307950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5669" y="1330841"/>
            <a:ext cx="3145536" cy="532453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Günlük Hayatta esneklik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Aktivite: Yay sabitini bulalım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Hooke Yasası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Esneklik potansiyel enerjisi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enerjinin korunumu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Günün özeti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Soru çözümü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600964" y="2692098"/>
                <a:ext cx="2484026" cy="533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2000" dirty="0" smtClean="0"/>
                  <a:t>Alan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0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000" b="0" i="1" dirty="0" smtClean="0">
                            <a:latin typeface="Cambria Math" panose="02040503050406030204" pitchFamily="18" charset="0"/>
                          </a:rPr>
                          <m:t>𝐹</m:t>
                        </m:r>
                        <m:r>
                          <a:rPr lang="tr-TR" sz="2000" i="1" dirty="0">
                            <a:latin typeface="Cambria Math" panose="02040503050406030204" pitchFamily="18" charset="0"/>
                          </a:rPr>
                          <m:t>· </m:t>
                        </m:r>
                        <m:r>
                          <a:rPr lang="tr-TR" sz="2000" i="1" dirty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m:rPr>
                            <m:nor/>
                          </m:rPr>
                          <a:rPr lang="tr-TR" sz="2000" dirty="0"/>
                          <m:t> </m:t>
                        </m:r>
                      </m:num>
                      <m:den>
                        <m:r>
                          <a:rPr lang="tr-TR" sz="2000" i="1" dirty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tr-TR" sz="20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0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000" b="0" i="1" dirty="0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tr-TR" sz="2000" i="1" dirty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000" i="1" dirty="0" smtClean="0">
                            <a:latin typeface="Cambria Math" panose="02040503050406030204" pitchFamily="18" charset="0"/>
                          </a:rPr>
                          <m:t>·</m:t>
                        </m:r>
                        <m:r>
                          <a:rPr lang="tr-TR" sz="2000" b="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000" i="1" dirty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sz="2000" i="1" dirty="0">
                            <a:latin typeface="Cambria Math" panose="02040503050406030204" pitchFamily="18" charset="0"/>
                          </a:rPr>
                          <m:t> · </m:t>
                        </m:r>
                        <m:r>
                          <a:rPr lang="tr-TR" sz="2000" i="1" dirty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m:rPr>
                            <m:nor/>
                          </m:rPr>
                          <a:rPr lang="tr-TR" sz="2000" dirty="0"/>
                          <m:t> </m:t>
                        </m:r>
                      </m:num>
                      <m:den>
                        <m:r>
                          <a:rPr lang="tr-TR" sz="2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tr-TR" sz="20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0964" y="2692098"/>
                <a:ext cx="2484026" cy="533992"/>
              </a:xfrm>
              <a:prstGeom prst="rect">
                <a:avLst/>
              </a:prstGeom>
              <a:blipFill>
                <a:blip r:embed="rId3"/>
                <a:stretch>
                  <a:fillRect l="-2703" b="-689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/>
          <p:cNvCxnSpPr>
            <a:endCxn id="4" idx="3"/>
          </p:cNvCxnSpPr>
          <p:nvPr/>
        </p:nvCxnSpPr>
        <p:spPr>
          <a:xfrm>
            <a:off x="6198632" y="2959094"/>
            <a:ext cx="1238544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912731" y="5001792"/>
                <a:ext cx="7896329" cy="4834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dirty="0" smtClean="0"/>
                  <a:t>Esneklik Potansiyel Enerjisi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tr-TR" b="0" i="1" dirty="0" smtClean="0">
                        <a:latin typeface="Cambria Math" panose="02040503050406030204" pitchFamily="18" charset="0"/>
                      </a:rPr>
                      <m:t> ·</m:t>
                    </m:r>
                    <m:r>
                      <a:rPr lang="tr-TR" b="0" i="1" dirty="0" smtClean="0">
                        <a:latin typeface="Cambria Math" panose="02040503050406030204" pitchFamily="18" charset="0"/>
                      </a:rPr>
                      <m:t>𝑌𝑎𝑦</m:t>
                    </m:r>
                    <m:r>
                      <a:rPr lang="tr-TR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b="0" i="1" dirty="0" smtClean="0">
                        <a:latin typeface="Cambria Math" panose="02040503050406030204" pitchFamily="18" charset="0"/>
                      </a:rPr>
                      <m:t>𝑠𝑎𝑏𝑖𝑡𝑖</m:t>
                    </m:r>
                    <m:r>
                      <a:rPr lang="tr-TR" b="0" i="1" dirty="0" smtClean="0">
                        <a:latin typeface="Cambria Math" panose="02040503050406030204" pitchFamily="18" charset="0"/>
                      </a:rPr>
                      <m:t>·</m:t>
                    </m:r>
                    <m:r>
                      <a:rPr lang="tr-TR" b="0" i="0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tr-TR" b="0" i="0" dirty="0" smtClean="0">
                        <a:latin typeface="Cambria Math" panose="02040503050406030204" pitchFamily="18" charset="0"/>
                      </a:rPr>
                      <m:t>uzama</m:t>
                    </m:r>
                    <m:r>
                      <a:rPr lang="tr-TR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tr-TR" b="0" i="0" dirty="0" smtClean="0">
                        <a:latin typeface="Cambria Math" panose="02040503050406030204" pitchFamily="18" charset="0"/>
                      </a:rPr>
                      <m:t>ya</m:t>
                    </m:r>
                    <m:r>
                      <a:rPr lang="tr-TR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tr-TR" b="0" i="0" dirty="0" smtClean="0">
                        <a:latin typeface="Cambria Math" panose="02040503050406030204" pitchFamily="18" charset="0"/>
                      </a:rPr>
                      <m:t>da</m:t>
                    </m:r>
                    <m:r>
                      <a:rPr lang="tr-TR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tr-TR" b="0" i="0" dirty="0" smtClean="0">
                        <a:latin typeface="Cambria Math" panose="02040503050406030204" pitchFamily="18" charset="0"/>
                      </a:rPr>
                      <m:t>s</m:t>
                    </m:r>
                    <m:r>
                      <a:rPr lang="tr-TR" b="0" i="0" dirty="0" smtClean="0">
                        <a:latin typeface="Cambria Math" panose="02040503050406030204" pitchFamily="18" charset="0"/>
                      </a:rPr>
                      <m:t>𝚤</m:t>
                    </m:r>
                    <m:r>
                      <m:rPr>
                        <m:sty m:val="p"/>
                      </m:rPr>
                      <a:rPr lang="tr-TR" b="0" i="0" dirty="0" smtClean="0">
                        <a:latin typeface="Cambria Math" panose="02040503050406030204" pitchFamily="18" charset="0"/>
                      </a:rPr>
                      <m:t>k</m:t>
                    </m:r>
                    <m:r>
                      <a:rPr lang="tr-TR" b="0" i="0" dirty="0" smtClean="0">
                        <a:latin typeface="Cambria Math" panose="02040503050406030204" pitchFamily="18" charset="0"/>
                      </a:rPr>
                      <m:t>𝚤</m:t>
                    </m:r>
                    <m:r>
                      <a:rPr lang="tr-TR" b="0" i="0" dirty="0" smtClean="0">
                        <a:latin typeface="Cambria Math" panose="02040503050406030204" pitchFamily="18" charset="0"/>
                      </a:rPr>
                      <m:t>ş</m:t>
                    </m:r>
                    <m:r>
                      <m:rPr>
                        <m:sty m:val="p"/>
                      </m:rPr>
                      <a:rPr lang="tr-TR" b="0" i="0" dirty="0" smtClean="0">
                        <a:latin typeface="Cambria Math" panose="02040503050406030204" pitchFamily="18" charset="0"/>
                      </a:rPr>
                      <m:t>ma</m:t>
                    </m:r>
                    <m:r>
                      <a:rPr lang="tr-TR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tr-TR" b="0" i="0" dirty="0" smtClean="0">
                        <a:latin typeface="Cambria Math" panose="02040503050406030204" pitchFamily="18" charset="0"/>
                      </a:rPr>
                      <m:t>miktar</m:t>
                    </m:r>
                    <m:r>
                      <a:rPr lang="tr-TR" b="0" i="0" dirty="0" smtClean="0">
                        <a:latin typeface="Cambria Math" panose="02040503050406030204" pitchFamily="18" charset="0"/>
                      </a:rPr>
                      <m:t>𝚤</m:t>
                    </m:r>
                    <m:r>
                      <a:rPr lang="tr-TR" b="0" i="0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tr-TR" baseline="30000" dirty="0" smtClean="0"/>
                  <a:t>2</a:t>
                </a:r>
                <a:endParaRPr lang="tr-TR" baseline="300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2731" y="5001792"/>
                <a:ext cx="7896329" cy="483466"/>
              </a:xfrm>
              <a:prstGeom prst="rect">
                <a:avLst/>
              </a:prstGeom>
              <a:blipFill>
                <a:blip r:embed="rId4"/>
                <a:stretch>
                  <a:fillRect l="-695" b="-632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022459" y="4367316"/>
                <a:ext cx="1725280" cy="4834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dirty="0" smtClean="0"/>
                  <a:t>EP=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tr-TR" b="0" i="1" dirty="0" smtClean="0">
                        <a:latin typeface="Cambria Math" panose="02040503050406030204" pitchFamily="18" charset="0"/>
                      </a:rPr>
                      <m:t> ·</m:t>
                    </m:r>
                    <m:r>
                      <a:rPr lang="tr-TR" b="0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tr-TR" b="0" i="1" dirty="0" smtClean="0">
                        <a:latin typeface="Cambria Math" panose="02040503050406030204" pitchFamily="18" charset="0"/>
                      </a:rPr>
                      <m:t>·</m:t>
                    </m:r>
                    <m:d>
                      <m:dPr>
                        <m:ctrlPr>
                          <a:rPr lang="tr-TR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tr-TR" b="0" i="1" baseline="30000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tr-TR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2459" y="4367316"/>
                <a:ext cx="1725280" cy="483466"/>
              </a:xfrm>
              <a:prstGeom prst="rect">
                <a:avLst/>
              </a:prstGeom>
              <a:blipFill>
                <a:blip r:embed="rId5"/>
                <a:stretch>
                  <a:fillRect l="-3180" b="-500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/>
          <p:cNvCxnSpPr/>
          <p:nvPr/>
        </p:nvCxnSpPr>
        <p:spPr>
          <a:xfrm>
            <a:off x="5340096" y="5485258"/>
            <a:ext cx="0" cy="4888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618904" y="5988202"/>
            <a:ext cx="1128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Joule (J)</a:t>
            </a:r>
            <a:endParaRPr lang="tr-TR" dirty="0"/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7768700" y="5460303"/>
            <a:ext cx="0" cy="4888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9987644" y="5375530"/>
            <a:ext cx="0" cy="4888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9423226" y="5949125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metre (m)</a:t>
            </a:r>
            <a:endParaRPr lang="tr-TR" dirty="0"/>
          </a:p>
        </p:txBody>
      </p:sp>
      <p:sp>
        <p:nvSpPr>
          <p:cNvPr id="24" name="TextBox 23"/>
          <p:cNvSpPr txBox="1"/>
          <p:nvPr/>
        </p:nvSpPr>
        <p:spPr>
          <a:xfrm>
            <a:off x="6321607" y="5967582"/>
            <a:ext cx="25587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Newton/metre (N/m)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54606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035177" y="569386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Esneklik Potansiyel Enerjisi</a:t>
            </a:r>
            <a:endParaRPr lang="tr-TR" sz="2800" b="1" dirty="0"/>
          </a:p>
        </p:txBody>
      </p:sp>
      <p:pic>
        <p:nvPicPr>
          <p:cNvPr id="7" name="Picture 6" descr="Screen shot 2014-06-03 at 3.36.09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202"/>
          <a:stretch/>
        </p:blipFill>
        <p:spPr bwMode="auto">
          <a:xfrm>
            <a:off x="3740727" y="2278164"/>
            <a:ext cx="8296564" cy="731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Screen shot 2014-06-03 at 3.36.09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082"/>
          <a:stretch/>
        </p:blipFill>
        <p:spPr bwMode="auto">
          <a:xfrm>
            <a:off x="3740727" y="3009207"/>
            <a:ext cx="8296564" cy="706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Screen shot 2014-06-03 at 3.36.09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16" b="51289"/>
          <a:stretch/>
        </p:blipFill>
        <p:spPr bwMode="auto">
          <a:xfrm>
            <a:off x="3740727" y="3715313"/>
            <a:ext cx="8296564" cy="631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1268365"/>
              </p:ext>
            </p:extLst>
          </p:nvPr>
        </p:nvGraphicFramePr>
        <p:xfrm>
          <a:off x="3740727" y="2920938"/>
          <a:ext cx="2431945" cy="1426143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24319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29429">
                <a:tc>
                  <a:txBody>
                    <a:bodyPr/>
                    <a:lstStyle/>
                    <a:p>
                      <a:pPr marL="0" algn="l" defTabSz="914377" rtl="0" eaLnBrk="1" latinLnBrk="0" hangingPunct="1"/>
                      <a:r>
                        <a:rPr lang="tr-TR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Bisiklet ön süspansiyonu</a:t>
                      </a:r>
                      <a:endParaRPr lang="tr-TR" sz="1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2238">
                <a:tc>
                  <a:txBody>
                    <a:bodyPr/>
                    <a:lstStyle/>
                    <a:p>
                      <a:pPr marL="0" algn="l" defTabSz="914377" rtl="0" eaLnBrk="1" latinLnBrk="0" hangingPunct="1"/>
                      <a:r>
                        <a:rPr lang="tr-TR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Araba Süspansiyonu</a:t>
                      </a:r>
                      <a:endParaRPr lang="tr-TR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2238">
                <a:tc>
                  <a:txBody>
                    <a:bodyPr/>
                    <a:lstStyle/>
                    <a:p>
                      <a:r>
                        <a:rPr lang="tr-TR" sz="1400" baseline="0" dirty="0" smtClean="0"/>
                        <a:t>Lastik bant</a:t>
                      </a:r>
                      <a:endParaRPr lang="tr-TR" sz="1400" dirty="0"/>
                    </a:p>
                  </a:txBody>
                  <a:tcP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2238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Sarmal yay</a:t>
                      </a:r>
                      <a:endParaRPr lang="tr-TR" sz="1400" dirty="0"/>
                    </a:p>
                  </a:txBody>
                  <a:tcP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122" name="Picture 2" descr="amortisör ile ilgili g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6997" y="4875419"/>
            <a:ext cx="2161956" cy="1619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051738" y="1545021"/>
            <a:ext cx="20393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Tablo açıklaması</a:t>
            </a:r>
            <a:endParaRPr lang="tr-TR" dirty="0"/>
          </a:p>
        </p:txBody>
      </p:sp>
      <p:sp>
        <p:nvSpPr>
          <p:cNvPr id="12" name="TextBox 11"/>
          <p:cNvSpPr txBox="1"/>
          <p:nvPr/>
        </p:nvSpPr>
        <p:spPr>
          <a:xfrm>
            <a:off x="425669" y="1330841"/>
            <a:ext cx="3145536" cy="532453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Günlük Hayatta esneklik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Aktivite: Yay sabitini bulalım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Hooke Yasası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Esneklik potansiyel enerjisi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enerjinin korunumu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Günün özeti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32413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035177" y="569386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Mekanik Enerjinin Korunumu</a:t>
            </a:r>
            <a:endParaRPr lang="tr-TR" sz="2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2478" t="36746" r="31906" b="19720"/>
          <a:stretch/>
        </p:blipFill>
        <p:spPr>
          <a:xfrm>
            <a:off x="4371141" y="3055644"/>
            <a:ext cx="6520678" cy="286966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671131" y="2198768"/>
            <a:ext cx="5540299" cy="8697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b="1" dirty="0" smtClean="0"/>
              <a:t>Mekanik Enerji = Kinetik Enerji + Potansiyel Enerji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/>
              <a:t>ME = KE + PE</a:t>
            </a:r>
            <a:endParaRPr lang="tr-TR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25669" y="1330841"/>
            <a:ext cx="3145536" cy="532453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Günlük Hayatta esneklik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Aktivite: Yay sabitini bulalım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Hooke Yasası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Esneklik potansiyel enerjisi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Mekanik enerjinin korunumu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Günün özeti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Soru çözümü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76728" y="1316065"/>
            <a:ext cx="6425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Mekanik enerji ve mekanik enerjinin korunumunu 9.sınıfta öğrenmiştik.</a:t>
            </a:r>
            <a:endParaRPr lang="tr-TR" dirty="0"/>
          </a:p>
        </p:txBody>
      </p:sp>
      <p:sp>
        <p:nvSpPr>
          <p:cNvPr id="5" name="TextBox 4"/>
          <p:cNvSpPr txBox="1"/>
          <p:nvPr/>
        </p:nvSpPr>
        <p:spPr>
          <a:xfrm>
            <a:off x="3755136" y="6161684"/>
            <a:ext cx="829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!!! Bugün konuştuğumuz tüm durumlarda ve çözdüğümüz sorularda sürtünme etkisini ihmal edeceğiz.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1415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035177" y="569386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Mekanik Enerjinin Korunumu</a:t>
            </a:r>
            <a:endParaRPr lang="tr-T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4167351" y="5533725"/>
            <a:ext cx="74883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http://www.physicsclassroom.com/mmedia/energy/ie.cfm</a:t>
            </a:r>
          </a:p>
        </p:txBody>
      </p:sp>
      <p:pic>
        <p:nvPicPr>
          <p:cNvPr id="3" name="Picture 2">
            <a:hlinkClick r:id="rId2"/>
          </p:cNvPr>
          <p:cNvPicPr>
            <a:picLocks noChangeAspect="1"/>
          </p:cNvPicPr>
          <p:nvPr/>
        </p:nvPicPr>
        <p:blipFill rotWithShape="1">
          <a:blip r:embed="rId3"/>
          <a:srcRect l="41316" t="46013" r="32754" b="25970"/>
          <a:stretch/>
        </p:blipFill>
        <p:spPr>
          <a:xfrm>
            <a:off x="4540469" y="2096814"/>
            <a:ext cx="4334064" cy="263284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25669" y="1330841"/>
            <a:ext cx="3145536" cy="532453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Günlük Hayatta esneklik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Aktivite: Yay sabitini bulalım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Hooke Yasası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Esneklik potansiyel enerjisi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Mekanik enerjinin korunumu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Günün özeti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659088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64831" y="551583"/>
            <a:ext cx="57962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Öğreneceğiz?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573024" y="1225689"/>
            <a:ext cx="759561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smtClean="0"/>
              <a:t>Geçen hafta neler öğrendik?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smtClean="0"/>
              <a:t>Günlük Hayatta esneklik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smtClean="0"/>
              <a:t>Hava geçişine izin verirsem ne olur?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smtClean="0"/>
              <a:t>Aktivite: Yay sabitini bulalım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smtClean="0"/>
              <a:t>Hooke Yasası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smtClean="0"/>
              <a:t>Esneklik potansiyel enerjisi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smtClean="0"/>
              <a:t>Mekanik enerjinin korunumu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/>
              <a:t>Hava geçişine izin verirsem ne olur?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smtClean="0"/>
              <a:t>Günün </a:t>
            </a:r>
            <a:r>
              <a:rPr lang="tr-TR" sz="2400" dirty="0"/>
              <a:t>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/>
              <a:t>Soru </a:t>
            </a:r>
            <a:r>
              <a:rPr lang="tr-TR" sz="2400" dirty="0" smtClean="0"/>
              <a:t>çözümü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39143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035177" y="569386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Mekanik Enerjinin Korunumu</a:t>
            </a:r>
            <a:endParaRPr lang="tr-TR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271749" y="1528549"/>
            <a:ext cx="73839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i="1" dirty="0" smtClean="0"/>
              <a:t>Serbest Düşme:</a:t>
            </a:r>
          </a:p>
          <a:p>
            <a:endParaRPr lang="tr-TR" b="1" i="1" dirty="0" smtClean="0"/>
          </a:p>
          <a:p>
            <a:r>
              <a:rPr lang="tr-TR" dirty="0" smtClean="0"/>
              <a:t>Belirli bir yükseklikten serbest bırakılan topun hareketi boyunca kinetik enerji, potansiyel enerjisi ve mekatik enerjisini inceleyelim. </a:t>
            </a:r>
            <a:endParaRPr lang="tr-T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1748" y="2728878"/>
            <a:ext cx="3029563" cy="381381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25669" y="1330841"/>
            <a:ext cx="3145536" cy="532453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Günlük Hayatta esneklik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Aktivite: Yay sabitini bulalım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Hooke Yasası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Esneklik potansiyel enerjisi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Mekanik enerjinin korunumu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Günün özeti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117152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035177" y="569386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Mekanik Enerjinin Korunumu</a:t>
            </a:r>
            <a:endParaRPr lang="tr-TR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271749" y="1528549"/>
            <a:ext cx="73839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i="1" dirty="0" smtClean="0"/>
              <a:t>Serbest Düşme:</a:t>
            </a:r>
          </a:p>
          <a:p>
            <a:endParaRPr lang="tr-TR" b="1" i="1" dirty="0" smtClean="0"/>
          </a:p>
          <a:p>
            <a:r>
              <a:rPr lang="tr-TR" dirty="0" smtClean="0"/>
              <a:t>Mekanik Enerji = Kinetik Enerji + Potansiyel Enerji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1748" y="2610823"/>
            <a:ext cx="3123342" cy="3931867"/>
          </a:xfrm>
          <a:prstGeom prst="rect">
            <a:avLst/>
          </a:prstGeom>
        </p:spPr>
      </p:pic>
      <p:pic>
        <p:nvPicPr>
          <p:cNvPr id="7" name="Picture 5" descr="06_1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750" y="2836133"/>
            <a:ext cx="3416385" cy="3693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60892" y="1776076"/>
            <a:ext cx="1063246" cy="428553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25669" y="1330841"/>
            <a:ext cx="3145536" cy="532453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Günlük Hayatta esneklik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Aktivite: Yay sabitini bulalım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Hooke Yasası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Esneklik potansiyel enerjisi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Mekanik enerjinin korunumu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Günün özeti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320394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035177" y="569386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Mekanik Enerjinin Korunumu</a:t>
            </a:r>
            <a:endParaRPr lang="tr-TR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165162" y="1363343"/>
            <a:ext cx="174919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i="1" dirty="0" smtClean="0"/>
              <a:t>Örnek Soru:</a:t>
            </a:r>
            <a:endParaRPr lang="tr-TR" sz="2200" i="1" dirty="0"/>
          </a:p>
        </p:txBody>
      </p:sp>
      <p:sp>
        <p:nvSpPr>
          <p:cNvPr id="38" name="TextBox 37"/>
          <p:cNvSpPr txBox="1"/>
          <p:nvPr/>
        </p:nvSpPr>
        <p:spPr>
          <a:xfrm>
            <a:off x="425669" y="1330841"/>
            <a:ext cx="3145536" cy="532453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Günlük Hayatta esneklik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Aktivite: Yay sabitini bulalım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Hooke Yasası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Esneklik potansiyel enerjisi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Mekanik enerjinin korunumu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Günün özeti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Soru çözümü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511040" y="19019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165162" y="1948118"/>
                <a:ext cx="5627449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dirty="0" smtClean="0"/>
                  <a:t>Zeynep 2m yükseklikten 1kg’lık topu serbest bırakıyor ve topun hareketini gözlemliyor. Zenep yere ulaşmaya 50cm kala topun hızının kaç m/s olduğunu merak ediyor. Yere ulaşmaya 50cm kala topun hızı kaç m/s’dir? </a:t>
                </a:r>
                <a:r>
                  <a:rPr lang="tr-TR" dirty="0"/>
                  <a:t>(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tr-TR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lang="tr-TR" dirty="0"/>
                  <a:t>=9,8 m/s</a:t>
                </a:r>
                <a:r>
                  <a:rPr lang="tr-TR" baseline="30000" dirty="0"/>
                  <a:t>2</a:t>
                </a:r>
                <a:r>
                  <a:rPr lang="tr-TR" dirty="0"/>
                  <a:t> )</a:t>
                </a:r>
                <a:endParaRPr lang="tr-TR" baseline="30000" dirty="0"/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5162" y="1948118"/>
                <a:ext cx="5627449" cy="1815882"/>
              </a:xfrm>
              <a:prstGeom prst="rect">
                <a:avLst/>
              </a:prstGeom>
              <a:blipFill>
                <a:blip r:embed="rId3"/>
                <a:stretch>
                  <a:fillRect l="-867" t="-202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02198" y="1901952"/>
            <a:ext cx="1053491" cy="3579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99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035177" y="569386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Mekanik Enerjinin Korunumu</a:t>
            </a:r>
            <a:endParaRPr lang="tr-TR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271749" y="1343198"/>
            <a:ext cx="73839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i="1" dirty="0" smtClean="0"/>
              <a:t>Atış Hareketi:</a:t>
            </a:r>
          </a:p>
          <a:p>
            <a:r>
              <a:rPr lang="tr-TR" dirty="0" smtClean="0"/>
              <a:t>Topun </a:t>
            </a:r>
            <a:r>
              <a:rPr lang="tr-TR" dirty="0"/>
              <a:t>hareketi boyunca kinetik </a:t>
            </a:r>
            <a:r>
              <a:rPr lang="tr-TR" dirty="0" smtClean="0"/>
              <a:t>enerji, </a:t>
            </a:r>
            <a:r>
              <a:rPr lang="tr-TR" dirty="0"/>
              <a:t>potansiyel enerjisi ve mekatik enerjisini inceleyelim.</a:t>
            </a:r>
            <a:endParaRPr lang="tr-TR" b="1" i="1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1767" y="2517121"/>
            <a:ext cx="7477125" cy="35718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25669" y="1330841"/>
            <a:ext cx="3145536" cy="532453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Günlük Hayatta esneklik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Aktivite: Yay sabitini bulalım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Hooke Yasası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Esneklik potansiyel enerjisi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Mekanik enerjinin korunumu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Günün özeti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8169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035177" y="569386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Mekanik Enerjinin Korunumu</a:t>
            </a:r>
            <a:endParaRPr lang="tr-TR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271749" y="1528549"/>
            <a:ext cx="7383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i="1" dirty="0" smtClean="0"/>
              <a:t>Atış Hareketi: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9794" y="2502775"/>
            <a:ext cx="7648575" cy="3429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25669" y="1330841"/>
            <a:ext cx="3145536" cy="532453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Günlük Hayatta esneklik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Aktivite: Yay sabitini bulalım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Hooke Yasası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Esneklik potansiyel enerjisi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Mekanik enerjinin korunumu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Günün özeti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77670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035177" y="569386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Mekanik Enerjinin Korunumu</a:t>
            </a:r>
            <a:endParaRPr lang="tr-T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25669" y="1330841"/>
            <a:ext cx="3145536" cy="532453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Günlük Hayatta esneklik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Aktivite: Yay sabitini bulalım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Hooke Yasası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Esneklik potansiyel enerjisi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Mekanik enerjinin korunumu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Günün özeti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Soru çözümü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65162" y="1363343"/>
            <a:ext cx="174919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i="1" dirty="0" smtClean="0"/>
              <a:t>Örnek Soru:</a:t>
            </a:r>
            <a:endParaRPr lang="tr-TR" sz="2200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4165162" y="1946943"/>
            <a:ext cx="6900419" cy="1869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675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035177" y="569386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Mekanik Enerjinin Korunumu</a:t>
            </a:r>
            <a:endParaRPr lang="tr-TR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271749" y="1528549"/>
            <a:ext cx="7383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i="1" dirty="0" smtClean="0"/>
              <a:t>Yayın Hareketi: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r="22175"/>
          <a:stretch/>
        </p:blipFill>
        <p:spPr>
          <a:xfrm>
            <a:off x="4123487" y="2081082"/>
            <a:ext cx="3823380" cy="450016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25669" y="1330841"/>
            <a:ext cx="3145536" cy="532453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Günlük Hayatta esneklik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Aktivite: Yay sabitini bulalım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Hooke Yasası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Esneklik potansiyel enerjisi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Mekanik enerjinin korunumu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Günün özeti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931388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035177" y="569386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Mekanik Enerjinin Korunumu</a:t>
            </a:r>
            <a:endParaRPr lang="tr-TR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271749" y="1528549"/>
            <a:ext cx="7383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i="1" dirty="0" smtClean="0"/>
              <a:t>Yayın Hareketi: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3569" y="2049275"/>
            <a:ext cx="4889408" cy="447874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25669" y="1330841"/>
            <a:ext cx="3145536" cy="532453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Günlük Hayatta esneklik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Aktivite: Yay sabitini bulalım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Hooke Yasası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Esneklik potansiyel enerjisi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Mekanik enerjinin korunumu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Günün özeti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474784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035177" y="569386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Mekanik Enerjinin Korunumu</a:t>
            </a:r>
            <a:endParaRPr lang="tr-TR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271749" y="1528549"/>
            <a:ext cx="7383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i="1" dirty="0" smtClean="0"/>
              <a:t>Yayın Hareketi: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1748" y="2070847"/>
            <a:ext cx="3413921" cy="428961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0047" y="4155142"/>
            <a:ext cx="3484944" cy="220531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25669" y="1330841"/>
            <a:ext cx="3145536" cy="532453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Günlük Hayatta esneklik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Aktivite: Yay sabitini bulalım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Hooke Yasası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Esneklik potansiyel enerjisi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Mekanik enerjinin korunumu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Günün özeti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926262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035177" y="569386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Mekanik Enerjinin Korunumu</a:t>
            </a:r>
            <a:endParaRPr lang="tr-TR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32351" t="44505" r="56966" b="26056"/>
          <a:stretch/>
        </p:blipFill>
        <p:spPr>
          <a:xfrm>
            <a:off x="4394733" y="1181235"/>
            <a:ext cx="1889689" cy="2927601"/>
          </a:xfrm>
          <a:prstGeom prst="rect">
            <a:avLst/>
          </a:prstGeom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0740221"/>
              </p:ext>
            </p:extLst>
          </p:nvPr>
        </p:nvGraphicFramePr>
        <p:xfrm>
          <a:off x="4475484" y="4264497"/>
          <a:ext cx="283779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37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6334166"/>
              </p:ext>
            </p:extLst>
          </p:nvPr>
        </p:nvGraphicFramePr>
        <p:xfrm>
          <a:off x="4916918" y="4264497"/>
          <a:ext cx="283779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37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2611876"/>
              </p:ext>
            </p:extLst>
          </p:nvPr>
        </p:nvGraphicFramePr>
        <p:xfrm>
          <a:off x="5377903" y="4264497"/>
          <a:ext cx="283779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37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2956370"/>
              </p:ext>
            </p:extLst>
          </p:nvPr>
        </p:nvGraphicFramePr>
        <p:xfrm>
          <a:off x="5838888" y="4264497"/>
          <a:ext cx="283779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37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2228647"/>
              </p:ext>
            </p:extLst>
          </p:nvPr>
        </p:nvGraphicFramePr>
        <p:xfrm>
          <a:off x="6682657" y="4264497"/>
          <a:ext cx="283779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37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3588095"/>
              </p:ext>
            </p:extLst>
          </p:nvPr>
        </p:nvGraphicFramePr>
        <p:xfrm>
          <a:off x="7124091" y="4264497"/>
          <a:ext cx="283779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37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9603253"/>
              </p:ext>
            </p:extLst>
          </p:nvPr>
        </p:nvGraphicFramePr>
        <p:xfrm>
          <a:off x="7585076" y="4264497"/>
          <a:ext cx="283779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37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3693525"/>
              </p:ext>
            </p:extLst>
          </p:nvPr>
        </p:nvGraphicFramePr>
        <p:xfrm>
          <a:off x="8046061" y="4264497"/>
          <a:ext cx="283779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37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2228647"/>
              </p:ext>
            </p:extLst>
          </p:nvPr>
        </p:nvGraphicFramePr>
        <p:xfrm>
          <a:off x="8833647" y="4264497"/>
          <a:ext cx="283779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37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3588095"/>
              </p:ext>
            </p:extLst>
          </p:nvPr>
        </p:nvGraphicFramePr>
        <p:xfrm>
          <a:off x="9275081" y="4264497"/>
          <a:ext cx="283779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37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9603253"/>
              </p:ext>
            </p:extLst>
          </p:nvPr>
        </p:nvGraphicFramePr>
        <p:xfrm>
          <a:off x="9736066" y="4264497"/>
          <a:ext cx="283779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37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3693525"/>
              </p:ext>
            </p:extLst>
          </p:nvPr>
        </p:nvGraphicFramePr>
        <p:xfrm>
          <a:off x="10197051" y="4264497"/>
          <a:ext cx="283779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37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3"/>
          <a:srcRect l="44747" t="44505" r="45948" b="26056"/>
          <a:stretch/>
        </p:blipFill>
        <p:spPr>
          <a:xfrm>
            <a:off x="6823770" y="1165470"/>
            <a:ext cx="1645920" cy="292760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3"/>
          <a:srcRect l="55817" t="44505" r="33843" b="26056"/>
          <a:stretch/>
        </p:blipFill>
        <p:spPr>
          <a:xfrm>
            <a:off x="9009038" y="1103979"/>
            <a:ext cx="1828980" cy="2927601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4475484" y="6274358"/>
            <a:ext cx="519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ME</a:t>
            </a:r>
            <a:endParaRPr lang="tr-TR" dirty="0"/>
          </a:p>
        </p:txBody>
      </p:sp>
      <p:sp>
        <p:nvSpPr>
          <p:cNvPr id="26" name="TextBox 25"/>
          <p:cNvSpPr txBox="1"/>
          <p:nvPr/>
        </p:nvSpPr>
        <p:spPr>
          <a:xfrm>
            <a:off x="4885522" y="6266634"/>
            <a:ext cx="444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EP</a:t>
            </a:r>
            <a:endParaRPr lang="tr-TR" dirty="0"/>
          </a:p>
        </p:txBody>
      </p:sp>
      <p:sp>
        <p:nvSpPr>
          <p:cNvPr id="27" name="TextBox 26"/>
          <p:cNvSpPr txBox="1"/>
          <p:nvPr/>
        </p:nvSpPr>
        <p:spPr>
          <a:xfrm>
            <a:off x="5297616" y="6258593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Y</a:t>
            </a:r>
            <a:r>
              <a:rPr lang="tr-TR" dirty="0" smtClean="0"/>
              <a:t>P</a:t>
            </a:r>
            <a:endParaRPr lang="tr-TR" dirty="0"/>
          </a:p>
        </p:txBody>
      </p:sp>
      <p:sp>
        <p:nvSpPr>
          <p:cNvPr id="28" name="TextBox 27"/>
          <p:cNvSpPr txBox="1"/>
          <p:nvPr/>
        </p:nvSpPr>
        <p:spPr>
          <a:xfrm>
            <a:off x="5754792" y="6258593"/>
            <a:ext cx="444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KE</a:t>
            </a:r>
            <a:endParaRPr lang="tr-TR" dirty="0"/>
          </a:p>
        </p:txBody>
      </p:sp>
      <p:sp>
        <p:nvSpPr>
          <p:cNvPr id="29" name="TextBox 28"/>
          <p:cNvSpPr txBox="1"/>
          <p:nvPr/>
        </p:nvSpPr>
        <p:spPr>
          <a:xfrm>
            <a:off x="6656773" y="6290123"/>
            <a:ext cx="519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ME</a:t>
            </a:r>
            <a:endParaRPr lang="tr-TR" dirty="0"/>
          </a:p>
        </p:txBody>
      </p:sp>
      <p:sp>
        <p:nvSpPr>
          <p:cNvPr id="30" name="TextBox 29"/>
          <p:cNvSpPr txBox="1"/>
          <p:nvPr/>
        </p:nvSpPr>
        <p:spPr>
          <a:xfrm>
            <a:off x="7066811" y="6282399"/>
            <a:ext cx="444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EP</a:t>
            </a:r>
            <a:endParaRPr lang="tr-TR" dirty="0"/>
          </a:p>
        </p:txBody>
      </p:sp>
      <p:sp>
        <p:nvSpPr>
          <p:cNvPr id="31" name="TextBox 30"/>
          <p:cNvSpPr txBox="1"/>
          <p:nvPr/>
        </p:nvSpPr>
        <p:spPr>
          <a:xfrm>
            <a:off x="7478905" y="6274358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Y</a:t>
            </a:r>
            <a:r>
              <a:rPr lang="tr-TR" dirty="0" smtClean="0"/>
              <a:t>P</a:t>
            </a:r>
            <a:endParaRPr lang="tr-TR" dirty="0"/>
          </a:p>
        </p:txBody>
      </p:sp>
      <p:sp>
        <p:nvSpPr>
          <p:cNvPr id="32" name="TextBox 31"/>
          <p:cNvSpPr txBox="1"/>
          <p:nvPr/>
        </p:nvSpPr>
        <p:spPr>
          <a:xfrm>
            <a:off x="7936081" y="6274358"/>
            <a:ext cx="444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KE</a:t>
            </a:r>
            <a:endParaRPr lang="tr-TR" dirty="0"/>
          </a:p>
        </p:txBody>
      </p:sp>
      <p:sp>
        <p:nvSpPr>
          <p:cNvPr id="33" name="TextBox 32"/>
          <p:cNvSpPr txBox="1"/>
          <p:nvPr/>
        </p:nvSpPr>
        <p:spPr>
          <a:xfrm>
            <a:off x="8831724" y="6240938"/>
            <a:ext cx="519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ME</a:t>
            </a:r>
            <a:endParaRPr lang="tr-TR" dirty="0"/>
          </a:p>
        </p:txBody>
      </p:sp>
      <p:sp>
        <p:nvSpPr>
          <p:cNvPr id="34" name="TextBox 33"/>
          <p:cNvSpPr txBox="1"/>
          <p:nvPr/>
        </p:nvSpPr>
        <p:spPr>
          <a:xfrm>
            <a:off x="9241762" y="6233214"/>
            <a:ext cx="444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EP</a:t>
            </a:r>
            <a:endParaRPr lang="tr-TR" dirty="0"/>
          </a:p>
        </p:txBody>
      </p:sp>
      <p:sp>
        <p:nvSpPr>
          <p:cNvPr id="35" name="TextBox 34"/>
          <p:cNvSpPr txBox="1"/>
          <p:nvPr/>
        </p:nvSpPr>
        <p:spPr>
          <a:xfrm>
            <a:off x="9653856" y="6225173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Y</a:t>
            </a:r>
            <a:r>
              <a:rPr lang="tr-TR" dirty="0" smtClean="0"/>
              <a:t>P</a:t>
            </a:r>
            <a:endParaRPr lang="tr-TR" dirty="0"/>
          </a:p>
        </p:txBody>
      </p:sp>
      <p:sp>
        <p:nvSpPr>
          <p:cNvPr id="36" name="TextBox 35"/>
          <p:cNvSpPr txBox="1"/>
          <p:nvPr/>
        </p:nvSpPr>
        <p:spPr>
          <a:xfrm>
            <a:off x="10111032" y="6225173"/>
            <a:ext cx="444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KE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719341" y="1607403"/>
                <a:ext cx="703802" cy="4029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</m:acc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tr-TR" dirty="0" smtClean="0"/>
                  <a:t>0</a:t>
                </a:r>
                <a:endParaRPr lang="tr-TR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9341" y="1607403"/>
                <a:ext cx="703802" cy="402931"/>
              </a:xfrm>
              <a:prstGeom prst="rect">
                <a:avLst/>
              </a:prstGeom>
              <a:blipFill rotWithShape="0">
                <a:blip r:embed="rId4"/>
                <a:stretch>
                  <a:fillRect t="-1515" r="-6034" b="-2272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10555384" y="2883268"/>
                <a:ext cx="703802" cy="4029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</m:acc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tr-TR" dirty="0" smtClean="0"/>
                  <a:t>0</a:t>
                </a:r>
                <a:endParaRPr lang="tr-TR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5384" y="2883268"/>
                <a:ext cx="703802" cy="402931"/>
              </a:xfrm>
              <a:prstGeom prst="rect">
                <a:avLst/>
              </a:prstGeom>
              <a:blipFill rotWithShape="0">
                <a:blip r:embed="rId5"/>
                <a:stretch>
                  <a:fillRect t="-1515" r="-6087" b="-2272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/>
          <p:cNvCxnSpPr/>
          <p:nvPr/>
        </p:nvCxnSpPr>
        <p:spPr>
          <a:xfrm>
            <a:off x="4176483" y="4020206"/>
            <a:ext cx="6921062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1097545" y="3835540"/>
            <a:ext cx="9042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h</a:t>
            </a:r>
            <a:r>
              <a:rPr lang="tr-TR" dirty="0" smtClean="0"/>
              <a:t>=0</a:t>
            </a:r>
            <a:endParaRPr lang="tr-TR" dirty="0"/>
          </a:p>
        </p:txBody>
      </p:sp>
      <p:sp>
        <p:nvSpPr>
          <p:cNvPr id="38" name="TextBox 37"/>
          <p:cNvSpPr txBox="1"/>
          <p:nvPr/>
        </p:nvSpPr>
        <p:spPr>
          <a:xfrm>
            <a:off x="425669" y="1330841"/>
            <a:ext cx="3145536" cy="532453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Günlük Hayatta esneklik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Aktivite: Yay sabitini bulalım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Hooke Yasası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Esneklik potansiyel enerjisi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Mekanik enerjinin korunumu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Günün özeti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420343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03485" y="548011"/>
            <a:ext cx="6331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Öğretim Programındaki Kazanımlar</a:t>
            </a:r>
            <a:endParaRPr lang="tr-T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597407" y="1857137"/>
            <a:ext cx="11210965" cy="4201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98525" indent="-898525">
              <a:spcAft>
                <a:spcPts val="1200"/>
              </a:spcAft>
            </a:pPr>
            <a:r>
              <a:rPr lang="tr-TR" sz="2200" dirty="0"/>
              <a:t>11.1.6.1. Esneklik potansiyel enerjisini örneklerle açıklar. </a:t>
            </a:r>
          </a:p>
          <a:p>
            <a:pPr marL="1166813" defTabSz="584200">
              <a:spcAft>
                <a:spcPts val="600"/>
              </a:spcAft>
            </a:pPr>
            <a:r>
              <a:rPr lang="tr-TR" sz="2200" dirty="0"/>
              <a:t>	a. Öğrencilerin deney yaparak yaylara uygulanan kuvvet ile yayın boyundaki değişim arasındaki matematiksel modeli çıkarmaları sağlanır.</a:t>
            </a:r>
          </a:p>
          <a:p>
            <a:pPr marL="1166813" defTabSz="584200"/>
            <a:r>
              <a:rPr lang="tr-TR" sz="2200" dirty="0"/>
              <a:t>	b. Öğrencilerin kuvvet–uzama miktarı grafiğinden yararlanarak esneklik potansiyel enerjisini hesaplamaları sağlanır</a:t>
            </a:r>
            <a:r>
              <a:rPr lang="tr-TR" sz="2200" dirty="0" smtClean="0"/>
              <a:t>.</a:t>
            </a:r>
          </a:p>
          <a:p>
            <a:pPr marL="898525" indent="-898525"/>
            <a:endParaRPr lang="tr-TR" sz="2200" dirty="0"/>
          </a:p>
          <a:p>
            <a:pPr marL="1166813" indent="-1166813">
              <a:spcAft>
                <a:spcPts val="1200"/>
              </a:spcAft>
            </a:pPr>
            <a:r>
              <a:rPr lang="tr-TR" sz="2200" dirty="0"/>
              <a:t>11.1.6.2. Cisimlerin hareketini mekanik enerji korunumunu kullanarak analiz eder ve </a:t>
            </a:r>
            <a:r>
              <a:rPr lang="tr-TR" sz="2200" dirty="0" smtClean="0"/>
              <a:t>problemler </a:t>
            </a:r>
            <a:r>
              <a:rPr lang="tr-TR" sz="2200" dirty="0"/>
              <a:t>çözer.</a:t>
            </a:r>
          </a:p>
          <a:p>
            <a:pPr marL="1166813" defTabSz="584200">
              <a:tabLst>
                <a:tab pos="1166813" algn="l"/>
              </a:tabLst>
            </a:pPr>
            <a:r>
              <a:rPr lang="tr-TR" sz="2200" dirty="0"/>
              <a:t>	a. Öğrencilerin serbest düşme, atış hareketleri ve esnek yay içeren olayları incelemeleri ve mekanik enerjinin korunumunu kullanarak problemler çözmeleri sağlanır.</a:t>
            </a:r>
          </a:p>
        </p:txBody>
      </p:sp>
    </p:spTree>
    <p:extLst>
      <p:ext uri="{BB962C8B-B14F-4D97-AF65-F5344CB8AC3E}">
        <p14:creationId xmlns:p14="http://schemas.microsoft.com/office/powerpoint/2010/main" val="2749205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035177" y="569386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Mekanik Enerjinin Korunumu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8505" y="2372182"/>
            <a:ext cx="4734419" cy="407591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72455" y="1516950"/>
            <a:ext cx="254428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 smtClean="0"/>
              <a:t>Benzer bir durum:</a:t>
            </a:r>
            <a:endParaRPr lang="tr-TR" sz="2200" dirty="0"/>
          </a:p>
        </p:txBody>
      </p:sp>
      <p:sp>
        <p:nvSpPr>
          <p:cNvPr id="38" name="TextBox 37"/>
          <p:cNvSpPr txBox="1"/>
          <p:nvPr/>
        </p:nvSpPr>
        <p:spPr>
          <a:xfrm>
            <a:off x="425669" y="1330841"/>
            <a:ext cx="3145536" cy="532453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Günlük Hayatta esneklik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Aktivite: Yay sabitini bulalım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Hooke Yasası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Esneklik potansiyel enerjisi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Mekanik enerjinin korunumu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Günün özeti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343488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035177" y="569386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Mekanik Enerjinin Korunumu</a:t>
            </a:r>
            <a:endParaRPr lang="tr-TR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272455" y="1373276"/>
            <a:ext cx="174919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i="1" dirty="0" smtClean="0"/>
              <a:t>Örnek Soru:</a:t>
            </a:r>
            <a:endParaRPr lang="tr-TR" sz="2200" i="1" dirty="0"/>
          </a:p>
        </p:txBody>
      </p:sp>
      <p:sp>
        <p:nvSpPr>
          <p:cNvPr id="38" name="TextBox 37"/>
          <p:cNvSpPr txBox="1"/>
          <p:nvPr/>
        </p:nvSpPr>
        <p:spPr>
          <a:xfrm>
            <a:off x="425669" y="1330841"/>
            <a:ext cx="3145536" cy="532453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Günlük Hayatta esneklik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Aktivite: Yay sabitini bulalım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Hooke Yasası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Esneklik potansiyel enerjisi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Mekanik enerjinin korunumu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Günün özeti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Soru çözümü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2455" y="4406907"/>
            <a:ext cx="6686444" cy="224846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lum bright="-20000" contrast="40000"/>
          </a:blip>
          <a:stretch>
            <a:fillRect/>
          </a:stretch>
        </p:blipFill>
        <p:spPr>
          <a:xfrm>
            <a:off x="4272455" y="2084832"/>
            <a:ext cx="6686444" cy="2142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696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46543" y="610626"/>
            <a:ext cx="52010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Hava geçişine izin verirsem ne olur?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5669" y="1330841"/>
            <a:ext cx="3145536" cy="532453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Günlük Hayatta esneklik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Aktivite: Yay sabitini bulalım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Hooke Yasası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Esneklik potansiyel enerjisi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enerjinin korunumu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Günün özeti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Soru çözümü</a:t>
            </a:r>
          </a:p>
        </p:txBody>
      </p:sp>
      <p:pic>
        <p:nvPicPr>
          <p:cNvPr id="5" name="Picture 4" descr="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543" y="2570721"/>
            <a:ext cx="3519686" cy="1598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121938" y="1820835"/>
            <a:ext cx="738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Hava geçişine izin verdiğimizde çok şişirilmiş olan balonun daha da şiştiğini gözlemledik. Haydi açıklayalım.</a:t>
            </a:r>
            <a:endParaRPr lang="tr-TR" dirty="0"/>
          </a:p>
        </p:txBody>
      </p:sp>
      <p:sp>
        <p:nvSpPr>
          <p:cNvPr id="7" name="TextBox 6"/>
          <p:cNvSpPr txBox="1"/>
          <p:nvPr/>
        </p:nvSpPr>
        <p:spPr>
          <a:xfrm>
            <a:off x="4121938" y="4596384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i="1" dirty="0" smtClean="0"/>
              <a:t>İpucu: </a:t>
            </a:r>
            <a:r>
              <a:rPr lang="tr-TR" dirty="0" smtClean="0"/>
              <a:t>Şişmemiş balonu şişirmeye başladığımızda mı belirli bir şişme sonrası şişirmeye devam ederken  mi daha çok zorlanırız?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25690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46543" y="525282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Günün Özeti</a:t>
            </a:r>
            <a:endParaRPr lang="tr-TR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25669" y="1330841"/>
            <a:ext cx="3145536" cy="532453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Günlük Hayatta esneklik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Aktivite: Yay sabitini bulalım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Hooke Yasası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Esneklik potansiyel enerjisi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enerjinin korunumu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Günün özeti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Soru çözümü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020671" y="1532547"/>
            <a:ext cx="35397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Bugün neler öğrendik?</a:t>
            </a:r>
            <a:endParaRPr lang="tr-TR" sz="2400" dirty="0"/>
          </a:p>
        </p:txBody>
      </p:sp>
      <p:pic>
        <p:nvPicPr>
          <p:cNvPr id="1026" name="Picture 2" descr="question emoji ile ilgili g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566" y="2930282"/>
            <a:ext cx="1753905" cy="1979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8463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25669" y="1330841"/>
            <a:ext cx="3145536" cy="532453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Günlük Hayatta esneklik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Aktivite: Yay sabitini bulalım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Hooke Yasası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Esneklik potansiyel enerjisi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enerjinin korunumu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Günün özeti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Soru çözümü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7962" y="1330841"/>
            <a:ext cx="5670787" cy="5196083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5533697" y="5580993"/>
            <a:ext cx="693682" cy="472966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0155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25669" y="1330841"/>
            <a:ext cx="3145536" cy="532453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Günlük Hayatta esneklik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Aktivite: Yay sabitini bulalım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Hooke Yasası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Esneklik potansiyel enerjisi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enerjinin korunumu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Günün özeti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Soru çözümü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1818" y="1080032"/>
            <a:ext cx="4046154" cy="5595997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4966137" y="6329188"/>
            <a:ext cx="504497" cy="394138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1235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25669" y="1330841"/>
            <a:ext cx="3145536" cy="532453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Günlük Hayatta esneklik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Aktivite: Yay sabitini bulalım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Hooke Yasası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Esneklik potansiyel enerjisi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enerjinin korunumu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Günün özeti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Soru çözümü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b="1451"/>
          <a:stretch/>
        </p:blipFill>
        <p:spPr>
          <a:xfrm>
            <a:off x="4729655" y="1330841"/>
            <a:ext cx="3641834" cy="5343093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4729655" y="5218387"/>
            <a:ext cx="283779" cy="204951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3550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25669" y="1330841"/>
            <a:ext cx="3145536" cy="532453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Günlük Hayatta esneklik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Aktivite: Yay sabitini bulalım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Hooke Yasası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Esneklik potansiyel enerjisi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enerjinin korunumu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Günün özeti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Soru çözümü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3780" y="1192102"/>
            <a:ext cx="5209167" cy="5463273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7690452" y="5628289"/>
            <a:ext cx="476086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756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25669" y="1330841"/>
            <a:ext cx="3145536" cy="532453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Günlük Hayatta esneklik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Aktivite: Yay sabitini bulalım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Hooke Yasası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Esneklik potansiyel enerjisi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enerjinin korunumu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Günün özeti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Soru çözümü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2038" y="1218378"/>
            <a:ext cx="5358194" cy="5103593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4222039" y="5155324"/>
            <a:ext cx="476086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9005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25669" y="1330841"/>
            <a:ext cx="3145536" cy="532453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Günlük Hayatta esneklik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Aktivite: Yay sabitini bulalım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Hooke Yasası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Esneklik potansiyel enerjisi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enerjinin korunumu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Günün özeti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Soru çözümü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3588167" y="1961293"/>
            <a:ext cx="5262657" cy="4114801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4035970" y="5549462"/>
            <a:ext cx="476086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3005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71137" y="493751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Geçen Hafta Neler Öğrendik?</a:t>
            </a:r>
          </a:p>
        </p:txBody>
      </p:sp>
      <p:sp>
        <p:nvSpPr>
          <p:cNvPr id="6" name="Content Placeholder 2"/>
          <p:cNvSpPr>
            <a:spLocks noGrp="1"/>
          </p:cNvSpPr>
          <p:nvPr/>
        </p:nvSpPr>
        <p:spPr>
          <a:xfrm>
            <a:off x="4808483" y="1016971"/>
            <a:ext cx="7383517" cy="55730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</a:pPr>
            <a:r>
              <a:rPr lang="tr-TR" dirty="0">
                <a:solidFill>
                  <a:schemeClr val="tx1"/>
                </a:solidFill>
              </a:rPr>
              <a:t>Video: Yok artık LeBron James!</a:t>
            </a:r>
          </a:p>
          <a:p>
            <a:pPr>
              <a:buClrTx/>
            </a:pPr>
            <a:r>
              <a:rPr lang="tr-TR" dirty="0">
                <a:solidFill>
                  <a:schemeClr val="tx1"/>
                </a:solidFill>
              </a:rPr>
              <a:t>İki boyutta boyutta sabit ivmeli hareket</a:t>
            </a:r>
          </a:p>
          <a:p>
            <a:pPr>
              <a:buClrTx/>
            </a:pPr>
            <a:r>
              <a:rPr lang="tr-TR" dirty="0">
                <a:solidFill>
                  <a:schemeClr val="tx1"/>
                </a:solidFill>
              </a:rPr>
              <a:t>Etkinlik 1:  Araba camından atılan bozuk para</a:t>
            </a:r>
          </a:p>
          <a:p>
            <a:pPr>
              <a:buClrTx/>
            </a:pPr>
            <a:r>
              <a:rPr lang="tr-TR" dirty="0">
                <a:solidFill>
                  <a:schemeClr val="tx1"/>
                </a:solidFill>
              </a:rPr>
              <a:t>Etkinlik 2:  İki boyutta sabit ivmeli hareket nelere bağlıdır?</a:t>
            </a:r>
          </a:p>
          <a:p>
            <a:pPr>
              <a:buClrTx/>
            </a:pPr>
            <a:r>
              <a:rPr lang="tr-TR" dirty="0">
                <a:solidFill>
                  <a:schemeClr val="tx1"/>
                </a:solidFill>
              </a:rPr>
              <a:t>Formüller/Grafikler</a:t>
            </a:r>
          </a:p>
          <a:p>
            <a:pPr>
              <a:buClrTx/>
            </a:pPr>
            <a:r>
              <a:rPr lang="tr-TR" dirty="0">
                <a:solidFill>
                  <a:schemeClr val="tx1"/>
                </a:solidFill>
              </a:rPr>
              <a:t>Örnek soru çözümü</a:t>
            </a:r>
          </a:p>
          <a:p>
            <a:pPr>
              <a:buClrTx/>
            </a:pPr>
            <a:r>
              <a:rPr lang="tr-TR" dirty="0">
                <a:solidFill>
                  <a:schemeClr val="tx1"/>
                </a:solidFill>
              </a:rPr>
              <a:t>Maymun-Muz ikilemi</a:t>
            </a:r>
          </a:p>
          <a:p>
            <a:pPr>
              <a:buClrTx/>
            </a:pPr>
            <a:r>
              <a:rPr lang="tr-TR" dirty="0">
                <a:solidFill>
                  <a:schemeClr val="tx1"/>
                </a:solidFill>
              </a:rPr>
              <a:t>Uydu hareketi</a:t>
            </a:r>
          </a:p>
          <a:p>
            <a:pPr>
              <a:buClrTx/>
            </a:pPr>
            <a:r>
              <a:rPr lang="tr-TR" dirty="0">
                <a:solidFill>
                  <a:schemeClr val="tx1"/>
                </a:solidFill>
              </a:rPr>
              <a:t>Doğru mu?Yanlış mı?</a:t>
            </a:r>
          </a:p>
          <a:p>
            <a:pPr>
              <a:buClrTx/>
            </a:pPr>
            <a:r>
              <a:rPr lang="tr-TR" dirty="0">
                <a:solidFill>
                  <a:schemeClr val="tx1"/>
                </a:solidFill>
              </a:rPr>
              <a:t>Hava sürtünmesi ihmal edilirse?</a:t>
            </a:r>
          </a:p>
          <a:p>
            <a:pPr>
              <a:buClrTx/>
            </a:pPr>
            <a:r>
              <a:rPr lang="tr-TR" dirty="0">
                <a:solidFill>
                  <a:schemeClr val="tx1"/>
                </a:solidFill>
              </a:rPr>
              <a:t>Günlük hayattan örnekler</a:t>
            </a:r>
          </a:p>
          <a:p>
            <a:pPr>
              <a:buClrTx/>
            </a:pPr>
            <a:r>
              <a:rPr lang="tr-TR" dirty="0">
                <a:solidFill>
                  <a:schemeClr val="tx1"/>
                </a:solidFill>
              </a:rPr>
              <a:t>Tarihi </a:t>
            </a:r>
            <a:r>
              <a:rPr lang="tr-TR" dirty="0" smtClean="0">
                <a:solidFill>
                  <a:schemeClr val="tx1"/>
                </a:solidFill>
              </a:rPr>
              <a:t>bilgi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5669" y="1330841"/>
            <a:ext cx="3145536" cy="532453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Geçen hafta neler öğrendik?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Günlük Hayatta esneklik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Aktivite: Yay sabitini bulalım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Hooke Yasası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Esneklik potansiyel enerjisi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enerjinin korunumu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Günün özeti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304383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25669" y="1330841"/>
            <a:ext cx="3145536" cy="532453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Günlük Hayatta esneklik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Aktivite: Yay sabitini bulalım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Hooke Yasası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Esneklik potansiyel enerjisi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enerjinin korunumu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Günün özeti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Soru çözümü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4303521" y="1829262"/>
            <a:ext cx="5172014" cy="4508943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4635056" y="5076496"/>
            <a:ext cx="441440" cy="362607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079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25669" y="1330841"/>
            <a:ext cx="3145536" cy="532453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Günlük Hayatta esneklik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Aktivite: Yay sabitini bulalım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Hooke Yasası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Esneklik potansiyel enerjisi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enerjinin korunumu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Günün özeti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Soru çözümü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800000">
            <a:off x="4351282" y="1330840"/>
            <a:ext cx="4871545" cy="5263509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6009605" y="5722883"/>
            <a:ext cx="476086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3444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25669" y="1330841"/>
            <a:ext cx="3145536" cy="532453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Günlük Hayatta esneklik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Aktivite: Yay sabitini bulalım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Hooke Yasası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Esneklik potansiyel enerjisi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enerjinin korunumu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Günün özeti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Soru çözümü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078" t="5977" r="53664" b="42529"/>
          <a:stretch/>
        </p:blipFill>
        <p:spPr>
          <a:xfrm rot="5400000">
            <a:off x="4220442" y="1445915"/>
            <a:ext cx="5385472" cy="5155325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7154424" y="5785945"/>
            <a:ext cx="476086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2891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25669" y="1330841"/>
            <a:ext cx="3145536" cy="532453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Günlük Hayatta esneklik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Aktivite: Yay sabitini bulalım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Hooke Yasası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Esneklik potansiyel enerjisi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enerjinin korunumu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Günün özeti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Soru çözümü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3675262" y="1883279"/>
            <a:ext cx="5673995" cy="4067503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4399129" y="6040520"/>
            <a:ext cx="476086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8295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25669" y="1330841"/>
            <a:ext cx="3145536" cy="532453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Günlük Hayatta esneklik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Aktivite: Yay sabitini bulalım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Hooke Yasası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Esneklik potansiyel enerjisi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enerjinin korunumu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Günün özeti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Soru çözümü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4515748" y="1372768"/>
            <a:ext cx="5330888" cy="474542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7280549" y="5565228"/>
            <a:ext cx="476086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4044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25669" y="1330841"/>
            <a:ext cx="3145536" cy="532453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Günlük Hayatta esneklik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Aktivite: Yay sabitini bulalım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Hooke Yasası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Esneklik potansiyel enerjisi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enerjinin korunumu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Günün özeti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Soru çözümü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4067502" y="1330841"/>
            <a:ext cx="5596759" cy="5281449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5771562" y="5990897"/>
            <a:ext cx="476086" cy="459528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9235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25669" y="1330841"/>
            <a:ext cx="3145536" cy="532453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Günlük Hayatta esneklik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Aktivite: Yay sabitini bulalım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Hooke Yasası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Esneklik potansiyel enerjisi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enerjinin korunumu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Günün özeti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Soru çözümü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3995419" y="2058589"/>
            <a:ext cx="5457145" cy="3736429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4855777" y="3457080"/>
            <a:ext cx="476086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8954814" y="6286044"/>
            <a:ext cx="1563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(1986 – ÖYS)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94742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25669" y="1330841"/>
            <a:ext cx="3145536" cy="532453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Günlük Hayatta esneklik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Aktivite: Yay sabitini bulalım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Hooke Yasası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Esneklik potansiyel enerjisi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enerjinin korunumu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Günün özeti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Soru çözümü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3563041" y="2262409"/>
            <a:ext cx="5726219" cy="3361467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6426150" y="5486400"/>
            <a:ext cx="476086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1064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25669" y="1330841"/>
            <a:ext cx="3145536" cy="532453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Günlük Hayatta esneklik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Aktivite: Yay sabitini bulalım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Hooke Yasası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Esneklik potansiyel enerjisi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enerjinin korunumu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Günün özeti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Soru çözümü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800000">
            <a:off x="4885750" y="1080033"/>
            <a:ext cx="4225158" cy="5687713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4885750" y="5281448"/>
            <a:ext cx="476086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0542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9605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25669" y="1330841"/>
            <a:ext cx="3145536" cy="532453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Günlük Hayatta esneklik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Aktivite: Yay sabitini bulalım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Hooke Yasası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Esneklik potansiyel enerjisi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enerjinin korunumu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Günün özeti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Soru çözümü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9220" y="1743547"/>
            <a:ext cx="7319476" cy="330094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6589986" y="3394017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8140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71137" y="493751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Günlük Hayatta Esneklik</a:t>
            </a:r>
            <a:endParaRPr lang="tr-TR" sz="2800" b="1" dirty="0"/>
          </a:p>
        </p:txBody>
      </p:sp>
      <p:pic>
        <p:nvPicPr>
          <p:cNvPr id="2050" name="Picture 2" descr="atlama çubuğu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3825" y="1419341"/>
            <a:ext cx="4234624" cy="2381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İlgili resi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7331" y="1245285"/>
            <a:ext cx="3057525" cy="3438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trampoline elastic potential energy ile ilgili görsel sonuc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9664" y="2964548"/>
            <a:ext cx="2466975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2965202" y="4293364"/>
            <a:ext cx="3196404" cy="173615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87134" y="4141612"/>
            <a:ext cx="2343150" cy="24098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930284" y="5466474"/>
            <a:ext cx="411202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 smtClean="0"/>
              <a:t>Başka neleri örnek verebiliriz?</a:t>
            </a:r>
            <a:endParaRPr lang="tr-TR" sz="2200" dirty="0"/>
          </a:p>
        </p:txBody>
      </p:sp>
      <p:sp>
        <p:nvSpPr>
          <p:cNvPr id="10" name="TextBox 9"/>
          <p:cNvSpPr txBox="1"/>
          <p:nvPr/>
        </p:nvSpPr>
        <p:spPr>
          <a:xfrm>
            <a:off x="425669" y="1330841"/>
            <a:ext cx="3145536" cy="532453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Günlük Hayatta esneklik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Aktivite: Yay sabitini bulalım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Hooke Yasası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Esneklik potansiyel enerjisi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enerjinin korunumu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Günün özeti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412931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03485" y="548011"/>
            <a:ext cx="6331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Öğretim Programındaki Kazanımlar</a:t>
            </a:r>
            <a:endParaRPr lang="tr-T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597407" y="1857137"/>
            <a:ext cx="11210965" cy="4201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98525" indent="-898525">
              <a:spcAft>
                <a:spcPts val="1200"/>
              </a:spcAft>
            </a:pPr>
            <a:r>
              <a:rPr lang="tr-TR" sz="2200" dirty="0"/>
              <a:t>11.1.6.1. Esneklik potansiyel enerjisini örneklerle açıklar. </a:t>
            </a:r>
          </a:p>
          <a:p>
            <a:pPr marL="1166813" defTabSz="584200">
              <a:spcAft>
                <a:spcPts val="600"/>
              </a:spcAft>
            </a:pPr>
            <a:r>
              <a:rPr lang="tr-TR" sz="2200" dirty="0"/>
              <a:t>	a. Öğrencilerin deney yaparak yaylara uygulanan kuvvet ile yayın boyundaki değişim arasındaki matematiksel modeli çıkarmaları sağlanır.</a:t>
            </a:r>
          </a:p>
          <a:p>
            <a:pPr marL="1166813" defTabSz="584200"/>
            <a:r>
              <a:rPr lang="tr-TR" sz="2200" dirty="0"/>
              <a:t>	b. Öğrencilerin kuvvet–uzama miktarı grafiğinden yararlanarak esneklik potansiyel enerjisini hesaplamaları sağlanır</a:t>
            </a:r>
            <a:r>
              <a:rPr lang="tr-TR" sz="2200" dirty="0" smtClean="0"/>
              <a:t>.</a:t>
            </a:r>
          </a:p>
          <a:p>
            <a:pPr marL="898525" indent="-898525"/>
            <a:endParaRPr lang="tr-TR" sz="2200" dirty="0"/>
          </a:p>
          <a:p>
            <a:pPr marL="1166813" indent="-1166813">
              <a:spcAft>
                <a:spcPts val="1200"/>
              </a:spcAft>
            </a:pPr>
            <a:r>
              <a:rPr lang="tr-TR" sz="2200" dirty="0"/>
              <a:t>11.1.6.2. Cisimlerin hareketini mekanik enerji korunumunu kullanarak analiz eder ve </a:t>
            </a:r>
            <a:r>
              <a:rPr lang="tr-TR" sz="2200" dirty="0" smtClean="0"/>
              <a:t>problemler </a:t>
            </a:r>
            <a:r>
              <a:rPr lang="tr-TR" sz="2200" dirty="0"/>
              <a:t>çözer.</a:t>
            </a:r>
          </a:p>
          <a:p>
            <a:pPr marL="1166813" defTabSz="584200">
              <a:tabLst>
                <a:tab pos="1166813" algn="l"/>
              </a:tabLst>
            </a:pPr>
            <a:r>
              <a:rPr lang="tr-TR" sz="2200" dirty="0"/>
              <a:t>	a. Öğrencilerin serbest düşme, atış hareketleri ve esnek yay içeren olayları incelemeleri ve mekanik enerjinin korunumunu kullanarak problemler çözmeleri sağlanır.</a:t>
            </a:r>
          </a:p>
        </p:txBody>
      </p:sp>
    </p:spTree>
    <p:extLst>
      <p:ext uri="{BB962C8B-B14F-4D97-AF65-F5344CB8AC3E}">
        <p14:creationId xmlns:p14="http://schemas.microsoft.com/office/powerpoint/2010/main" val="2394028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7407" y="1430879"/>
            <a:ext cx="8704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ÖNÜMÜZDEKİ HAFTA NE ÖĞRENECEĞİZ?</a:t>
            </a:r>
            <a:endParaRPr lang="tr-T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597407" y="2314336"/>
            <a:ext cx="1029350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60475" indent="-1260475"/>
            <a:r>
              <a:rPr lang="tr-TR" sz="2400" dirty="0"/>
              <a:t>11.1.6.3. Sürtünmeli yüzeylerde enerji korunumunu ve </a:t>
            </a:r>
            <a:r>
              <a:rPr lang="tr-TR" sz="2400" dirty="0" smtClean="0"/>
              <a:t>dönüşümlerini </a:t>
            </a:r>
            <a:r>
              <a:rPr lang="tr-TR" sz="2400" dirty="0"/>
              <a:t>kullanarak </a:t>
            </a:r>
            <a:r>
              <a:rPr lang="tr-TR" sz="2400" dirty="0" smtClean="0"/>
              <a:t>cisimlerin hareketini </a:t>
            </a:r>
            <a:r>
              <a:rPr lang="tr-TR" sz="2400" dirty="0"/>
              <a:t>analiz eder ve problemler çözer.</a:t>
            </a: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4174950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27776" y="523038"/>
            <a:ext cx="6364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Hava geçişine izin verirsem ne olur?</a:t>
            </a:r>
            <a:endParaRPr lang="tr-TR" sz="2800" b="1" dirty="0"/>
          </a:p>
        </p:txBody>
      </p:sp>
      <p:pic>
        <p:nvPicPr>
          <p:cNvPr id="1028" name="Picture 4" descr="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9768" y="2392681"/>
            <a:ext cx="5924430" cy="2691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303039" y="1584413"/>
            <a:ext cx="75978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Aynı yapıda iki balondan biri çok diğeri az şişirilerek kapalı bir vana ve hortum yardımı ile şekildeki sistem oluşturuluyor. </a:t>
            </a:r>
            <a:endParaRPr lang="tr-TR" dirty="0"/>
          </a:p>
        </p:txBody>
      </p:sp>
      <p:sp>
        <p:nvSpPr>
          <p:cNvPr id="5" name="TextBox 4"/>
          <p:cNvSpPr txBox="1"/>
          <p:nvPr/>
        </p:nvSpPr>
        <p:spPr>
          <a:xfrm>
            <a:off x="4303039" y="5246002"/>
            <a:ext cx="744768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Balonların arasındaki vana açılarak hava geçişine izin verilirse ne gözlemleriz? Neden?</a:t>
            </a:r>
          </a:p>
          <a:p>
            <a:endParaRPr lang="tr-TR" dirty="0"/>
          </a:p>
          <a:p>
            <a:r>
              <a:rPr lang="tr-TR" dirty="0" smtClean="0"/>
              <a:t>Haydi deneyelim!</a:t>
            </a:r>
          </a:p>
          <a:p>
            <a:endParaRPr lang="tr-TR" dirty="0"/>
          </a:p>
        </p:txBody>
      </p:sp>
      <p:sp>
        <p:nvSpPr>
          <p:cNvPr id="7" name="TextBox 6"/>
          <p:cNvSpPr txBox="1"/>
          <p:nvPr/>
        </p:nvSpPr>
        <p:spPr>
          <a:xfrm>
            <a:off x="425669" y="1330841"/>
            <a:ext cx="3145536" cy="532453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Günlük Hayatta esneklik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Aktivite: Yay sabitini bulalım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Hooke Yasası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Esneklik potansiyel enerjisi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enerjinin korunumu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Günün özeti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363201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62308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Aktivite: Yay Sabitini Bulalım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9805" y="1330841"/>
            <a:ext cx="6906413" cy="516549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5669" y="1330841"/>
            <a:ext cx="3145536" cy="532453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Günlük Hayatta esneklik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Aktivite: Yay sabitini bulalım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Hooke Yasası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Esneklik potansiyel enerjisi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enerjinin korunumu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Günün özeti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910845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6084882" y="5568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Aktivite: Yay Sabitini Bulalım</a:t>
            </a:r>
            <a:endParaRPr lang="tr-TR" sz="2800" b="1" dirty="0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0667915"/>
              </p:ext>
            </p:extLst>
          </p:nvPr>
        </p:nvGraphicFramePr>
        <p:xfrm>
          <a:off x="5882185" y="1801504"/>
          <a:ext cx="6147747" cy="39779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7473984"/>
              </p:ext>
            </p:extLst>
          </p:nvPr>
        </p:nvGraphicFramePr>
        <p:xfrm>
          <a:off x="3712191" y="2251884"/>
          <a:ext cx="2169994" cy="3211830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075562">
                  <a:extLst>
                    <a:ext uri="{9D8B030D-6E8A-4147-A177-3AD203B41FA5}">
                      <a16:colId xmlns:a16="http://schemas.microsoft.com/office/drawing/2014/main" val="3227318782"/>
                    </a:ext>
                  </a:extLst>
                </a:gridCol>
                <a:gridCol w="1094432">
                  <a:extLst>
                    <a:ext uri="{9D8B030D-6E8A-4147-A177-3AD203B41FA5}">
                      <a16:colId xmlns:a16="http://schemas.microsoft.com/office/drawing/2014/main" val="243902801"/>
                    </a:ext>
                  </a:extLst>
                </a:gridCol>
              </a:tblGrid>
              <a:tr h="716822"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tr-TR" sz="1800" b="0" i="0" u="none" strike="noStrike" dirty="0">
                          <a:effectLst/>
                        </a:rPr>
                        <a:t>Yayın Uzama Miktarı (m)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tr-TR" sz="1800" b="0" i="0" u="none" strike="noStrike" dirty="0" smtClean="0">
                          <a:effectLst/>
                        </a:rPr>
                        <a:t>Yaya </a:t>
                      </a:r>
                      <a:r>
                        <a:rPr lang="tr-TR" sz="1800" b="0" i="0" u="none" strike="noStrike" dirty="0">
                          <a:effectLst/>
                        </a:rPr>
                        <a:t>Uyulanan Kuvvet (N</a:t>
                      </a:r>
                      <a:r>
                        <a:rPr lang="tr-TR" sz="1800" b="0" i="0" u="none" strike="noStrike" dirty="0" smtClean="0">
                          <a:effectLst/>
                        </a:rPr>
                        <a:t>)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645366"/>
                  </a:ext>
                </a:extLst>
              </a:tr>
              <a:tr h="200790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tr-TR" sz="1800" u="none" strike="noStrike">
                          <a:effectLst/>
                        </a:rPr>
                        <a:t>0,0363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tr-TR" sz="1800" u="none" strike="noStrike" dirty="0">
                          <a:effectLst/>
                        </a:rPr>
                        <a:t>0,755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06794421"/>
                  </a:ext>
                </a:extLst>
              </a:tr>
              <a:tr h="200790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tr-TR" sz="1800" u="none" strike="noStrike" dirty="0" smtClean="0">
                          <a:effectLst/>
                        </a:rPr>
                        <a:t>0,0490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tr-TR" sz="1800" u="none" strike="noStrike" dirty="0">
                          <a:effectLst/>
                        </a:rPr>
                        <a:t>1,029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83447723"/>
                  </a:ext>
                </a:extLst>
              </a:tr>
              <a:tr h="200790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tr-TR" sz="1800" u="none" strike="noStrike">
                          <a:effectLst/>
                        </a:rPr>
                        <a:t>0,0247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tr-TR" sz="1800" u="none" strike="noStrike" dirty="0" smtClean="0">
                          <a:effectLst/>
                        </a:rPr>
                        <a:t>0,490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21923405"/>
                  </a:ext>
                </a:extLst>
              </a:tr>
              <a:tr h="200790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tr-TR" sz="1800" u="none" strike="noStrike">
                          <a:effectLst/>
                        </a:rPr>
                        <a:t>0,0987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tr-TR" sz="1800" u="none" strike="noStrike" dirty="0">
                          <a:effectLst/>
                        </a:rPr>
                        <a:t>2,009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96862983"/>
                  </a:ext>
                </a:extLst>
              </a:tr>
              <a:tr h="200790"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tr-TR" sz="1800" u="none" strike="noStrike">
                          <a:effectLst/>
                        </a:rPr>
                        <a:t>0,1687</a:t>
                      </a:r>
                      <a:endParaRPr lang="tr-T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tr-TR" sz="1800" u="none" strike="noStrike" dirty="0">
                          <a:effectLst/>
                        </a:rPr>
                        <a:t>3,488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70873392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25669" y="1330841"/>
            <a:ext cx="3145536" cy="532453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Günlük Hayatta esneklik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Aktivite: Yay sabitini bulalım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Hooke Yasası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Esneklik potansiyel enerjisi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enerjinin korunumu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Günün özeti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09314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992691" y="578222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Aktivite: Yay Sabitini Bulalım</a:t>
            </a:r>
            <a:endParaRPr lang="tr-T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4339060" y="3348118"/>
            <a:ext cx="16722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y = </a:t>
            </a:r>
            <a:r>
              <a:rPr lang="en-US" dirty="0" smtClean="0"/>
              <a:t>20,639</a:t>
            </a:r>
            <a:r>
              <a:rPr lang="tr-TR" dirty="0"/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‧ </a:t>
            </a:r>
            <a:r>
              <a:rPr lang="en-US" dirty="0" smtClean="0"/>
              <a:t>x </a:t>
            </a:r>
            <a:endParaRPr lang="tr-TR" dirty="0"/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4367048" y="3717450"/>
            <a:ext cx="107416" cy="6179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5777836" y="3717450"/>
            <a:ext cx="111926" cy="6179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4139246" y="4335419"/>
                <a:ext cx="2195601" cy="4149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tr-TR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𝐹</m:t>
                        </m:r>
                        <m:r>
                          <a:rPr lang="tr-TR" i="1" baseline="-25000" dirty="0">
                            <a:latin typeface="Cambria Math" panose="02040503050406030204" pitchFamily="18" charset="0"/>
                          </a:rPr>
                          <m:t>𝑢𝑦𝑔</m:t>
                        </m:r>
                        <m:r>
                          <a:rPr lang="tr-TR" i="1" baseline="-25000" dirty="0">
                            <a:latin typeface="Cambria Math" panose="02040503050406030204" pitchFamily="18" charset="0"/>
                          </a:rPr>
                          <m:t>.</m:t>
                        </m:r>
                      </m:e>
                    </m:acc>
                  </m:oMath>
                </a14:m>
                <a:r>
                  <a:rPr lang="en-US" dirty="0"/>
                  <a:t> = </a:t>
                </a:r>
                <a:r>
                  <a:rPr lang="en-US" dirty="0" smtClean="0"/>
                  <a:t>20,639</a:t>
                </a:r>
                <a:r>
                  <a:rPr lang="tr-TR" dirty="0"/>
                  <a:t> </a:t>
                </a:r>
                <a:r>
                  <a:rPr lang="tr-T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‧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tr-T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tr-TR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l-GR" dirty="0"/>
                          <m:t>Δ</m:t>
                        </m:r>
                        <m:r>
                          <m:rPr>
                            <m:nor/>
                          </m:rPr>
                          <a:rPr lang="en-US" dirty="0"/>
                          <m:t>x</m:t>
                        </m:r>
                      </m:e>
                    </m:acc>
                  </m:oMath>
                </a14:m>
                <a:r>
                  <a:rPr lang="en-US" b="1" dirty="0"/>
                  <a:t> </a:t>
                </a:r>
                <a:r>
                  <a:rPr lang="en-US" b="1" dirty="0" smtClean="0"/>
                  <a:t> </a:t>
                </a:r>
                <a:endParaRPr lang="tr-TR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246" y="4335419"/>
                <a:ext cx="2195601" cy="414922"/>
              </a:xfrm>
              <a:prstGeom prst="rect">
                <a:avLst/>
              </a:prstGeom>
              <a:blipFill>
                <a:blip r:embed="rId3"/>
                <a:stretch>
                  <a:fillRect b="-2352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4139246" y="5107635"/>
                <a:ext cx="1418145" cy="4149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tr-TR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𝐹</m:t>
                        </m:r>
                        <m:r>
                          <a:rPr lang="tr-TR" i="1" baseline="-25000" dirty="0">
                            <a:latin typeface="Cambria Math" panose="02040503050406030204" pitchFamily="18" charset="0"/>
                          </a:rPr>
                          <m:t>𝑢𝑦𝑔</m:t>
                        </m:r>
                        <m:r>
                          <a:rPr lang="tr-TR" i="1" baseline="-25000" dirty="0">
                            <a:latin typeface="Cambria Math" panose="02040503050406030204" pitchFamily="18" charset="0"/>
                          </a:rPr>
                          <m:t>.</m:t>
                        </m:r>
                      </m:e>
                    </m:acc>
                  </m:oMath>
                </a14:m>
                <a:r>
                  <a:rPr lang="en-US" dirty="0"/>
                  <a:t> = </a:t>
                </a:r>
                <a:r>
                  <a:rPr lang="tr-TR" dirty="0"/>
                  <a:t>k </a:t>
                </a:r>
                <a:r>
                  <a:rPr lang="tr-T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‧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tr-TR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el-GR" dirty="0"/>
                          <m:t>Δ</m:t>
                        </m:r>
                        <m:r>
                          <m:rPr>
                            <m:nor/>
                          </m:rPr>
                          <a:rPr lang="en-US" dirty="0"/>
                          <m:t>x</m:t>
                        </m:r>
                      </m:e>
                    </m:acc>
                  </m:oMath>
                </a14:m>
                <a:endParaRPr lang="tr-TR" b="1" dirty="0" smtClean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246" y="5107635"/>
                <a:ext cx="1418145" cy="414922"/>
              </a:xfrm>
              <a:prstGeom prst="rect">
                <a:avLst/>
              </a:prstGeom>
              <a:blipFill>
                <a:blip r:embed="rId4"/>
                <a:stretch>
                  <a:fillRect b="-2352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4221000" y="2237348"/>
            <a:ext cx="76968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tr-TR" sz="2000" dirty="0" smtClean="0"/>
              <a:t>Yaya uygulanan kuvvet artığında yayın uzama mikatarı da uygulanan kuvvetle doğru orantılı olarak artar. </a:t>
            </a:r>
            <a:endParaRPr lang="tr-TR" sz="2000" dirty="0"/>
          </a:p>
        </p:txBody>
      </p:sp>
      <p:sp>
        <p:nvSpPr>
          <p:cNvPr id="15" name="Rectangle 14"/>
          <p:cNvSpPr/>
          <p:nvPr/>
        </p:nvSpPr>
        <p:spPr>
          <a:xfrm>
            <a:off x="4221000" y="5955860"/>
            <a:ext cx="59234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Farklı bir yay ile bu etkinliği yapsam sizce ne olurdu?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139246" y="1654420"/>
            <a:ext cx="16385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/>
              <a:t>Çıkarımımız: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25669" y="1330841"/>
            <a:ext cx="3145536" cy="532453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Geçen hafta neler öğrendik?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Günlük Hayatta esneklik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b="1" dirty="0"/>
              <a:t>Aktivite: Yay sabitini bulalım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Hooke Yasası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Esneklik potansiyel enerjisi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Mekanik enerjinin korunumu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Hava geçişine izin verirsem ne olur?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Günün özeti</a:t>
            </a:r>
          </a:p>
          <a:p>
            <a:pPr marL="285744" indent="-285744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sz="2000" dirty="0"/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893601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Vapor Trail</Template>
  <TotalTime>5526</TotalTime>
  <Words>2735</Words>
  <Application>Microsoft Office PowerPoint</Application>
  <PresentationFormat>Widescreen</PresentationFormat>
  <Paragraphs>671</Paragraphs>
  <Slides>51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7" baseType="lpstr">
      <vt:lpstr>Arial</vt:lpstr>
      <vt:lpstr>Calibri</vt:lpstr>
      <vt:lpstr>Cambria Math</vt:lpstr>
      <vt:lpstr>Century Gothic</vt:lpstr>
      <vt:lpstr>Times New Roman</vt:lpstr>
      <vt:lpstr>Vapor Trail</vt:lpstr>
      <vt:lpstr>Enerji ve Hareket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Selcan</cp:lastModifiedBy>
  <cp:revision>231</cp:revision>
  <dcterms:created xsi:type="dcterms:W3CDTF">2016-04-01T12:40:28Z</dcterms:created>
  <dcterms:modified xsi:type="dcterms:W3CDTF">2016-12-03T12:20:42Z</dcterms:modified>
</cp:coreProperties>
</file>