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53"/>
  </p:notesMasterIdLst>
  <p:sldIdLst>
    <p:sldId id="259" r:id="rId2"/>
    <p:sldId id="265" r:id="rId3"/>
    <p:sldId id="263" r:id="rId4"/>
    <p:sldId id="268" r:id="rId5"/>
    <p:sldId id="285" r:id="rId6"/>
    <p:sldId id="277" r:id="rId7"/>
    <p:sldId id="278" r:id="rId8"/>
    <p:sldId id="276" r:id="rId9"/>
    <p:sldId id="279" r:id="rId10"/>
    <p:sldId id="283" r:id="rId11"/>
    <p:sldId id="282" r:id="rId12"/>
    <p:sldId id="286" r:id="rId13"/>
    <p:sldId id="280" r:id="rId14"/>
    <p:sldId id="303" r:id="rId15"/>
    <p:sldId id="271" r:id="rId16"/>
    <p:sldId id="287" r:id="rId17"/>
    <p:sldId id="288" r:id="rId18"/>
    <p:sldId id="301" r:id="rId19"/>
    <p:sldId id="313" r:id="rId20"/>
    <p:sldId id="304" r:id="rId21"/>
    <p:sldId id="308" r:id="rId22"/>
    <p:sldId id="319" r:id="rId23"/>
    <p:sldId id="306" r:id="rId24"/>
    <p:sldId id="310" r:id="rId25"/>
    <p:sldId id="321" r:id="rId26"/>
    <p:sldId id="311" r:id="rId27"/>
    <p:sldId id="312" r:id="rId28"/>
    <p:sldId id="307" r:id="rId29"/>
    <p:sldId id="275" r:id="rId30"/>
    <p:sldId id="309" r:id="rId31"/>
    <p:sldId id="320" r:id="rId32"/>
    <p:sldId id="273" r:id="rId33"/>
    <p:sldId id="314" r:id="rId34"/>
    <p:sldId id="272" r:id="rId35"/>
    <p:sldId id="316" r:id="rId36"/>
    <p:sldId id="315" r:id="rId37"/>
    <p:sldId id="322" r:id="rId38"/>
    <p:sldId id="317" r:id="rId39"/>
    <p:sldId id="332" r:id="rId40"/>
    <p:sldId id="323" r:id="rId41"/>
    <p:sldId id="331" r:id="rId42"/>
    <p:sldId id="329" r:id="rId43"/>
    <p:sldId id="328" r:id="rId44"/>
    <p:sldId id="327" r:id="rId45"/>
    <p:sldId id="324" r:id="rId46"/>
    <p:sldId id="326" r:id="rId47"/>
    <p:sldId id="330" r:id="rId48"/>
    <p:sldId id="325" r:id="rId49"/>
    <p:sldId id="333" r:id="rId50"/>
    <p:sldId id="300" r:id="rId51"/>
    <p:sldId id="270" r:id="rId5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B" lastIdx="3" clrIdx="0">
    <p:extLst>
      <p:ext uri="{19B8F6BF-5375-455C-9EA6-DF929625EA0E}">
        <p15:presenceInfo xmlns:p15="http://schemas.microsoft.com/office/powerpoint/2012/main" userId="Auth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86600" autoAdjust="0"/>
  </p:normalViewPr>
  <p:slideViewPr>
    <p:cSldViewPr snapToGrid="0">
      <p:cViewPr varScale="1">
        <p:scale>
          <a:sx n="79" d="100"/>
          <a:sy n="79" d="100"/>
        </p:scale>
        <p:origin x="12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lcan\Dropbox\FS_ver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r-TR" b="1" dirty="0" smtClean="0">
                <a:solidFill>
                  <a:schemeClr val="tx1"/>
                </a:solidFill>
              </a:rPr>
              <a:t>Yaya</a:t>
            </a:r>
            <a:r>
              <a:rPr lang="tr-TR" b="1" baseline="0" dirty="0" smtClean="0">
                <a:solidFill>
                  <a:schemeClr val="tx1"/>
                </a:solidFill>
              </a:rPr>
              <a:t> U</a:t>
            </a:r>
            <a:r>
              <a:rPr lang="tr-TR" b="1" dirty="0" smtClean="0">
                <a:solidFill>
                  <a:schemeClr val="tx1"/>
                </a:solidFill>
              </a:rPr>
              <a:t>ygulanan</a:t>
            </a:r>
            <a:r>
              <a:rPr lang="tr-TR" b="1" baseline="0" dirty="0" smtClean="0">
                <a:solidFill>
                  <a:schemeClr val="tx1"/>
                </a:solidFill>
              </a:rPr>
              <a:t> </a:t>
            </a:r>
            <a:r>
              <a:rPr lang="tr-TR" b="1" baseline="0" dirty="0">
                <a:solidFill>
                  <a:schemeClr val="tx1"/>
                </a:solidFill>
              </a:rPr>
              <a:t>K</a:t>
            </a:r>
            <a:r>
              <a:rPr lang="tr-TR" b="1" dirty="0">
                <a:solidFill>
                  <a:schemeClr val="tx1"/>
                </a:solidFill>
              </a:rPr>
              <a:t>uvvet </a:t>
            </a:r>
            <a:r>
              <a:rPr lang="tr-TR" b="1" dirty="0" smtClean="0">
                <a:solidFill>
                  <a:schemeClr val="tx1"/>
                </a:solidFill>
              </a:rPr>
              <a:t>– Yayın Uzama Miktarı</a:t>
            </a:r>
            <a:endParaRPr lang="tr-TR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2571602247132161"/>
          <c:y val="1.5007363155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2039120998310438"/>
                  <c:y val="4.439663602581654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/>
                      <a:t>y = 20,639x - 0,003</a:t>
                    </a:r>
                    <a:br>
                      <a:rPr lang="en-US" sz="1200" b="1" baseline="0" dirty="0"/>
                    </a:br>
                    <a:r>
                      <a:rPr lang="en-US" sz="1200" b="1" baseline="0" dirty="0"/>
                      <a:t>R² = 0,9998</a:t>
                    </a:r>
                    <a:endParaRPr lang="en-US" sz="1200" b="1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</c:trendlineLbl>
          </c:trendline>
          <c:xVal>
            <c:numRef>
              <c:f>Sheet1!$B$2:$B$6</c:f>
              <c:numCache>
                <c:formatCode>General</c:formatCode>
                <c:ptCount val="5"/>
                <c:pt idx="0">
                  <c:v>2.47E-2</c:v>
                </c:pt>
                <c:pt idx="1">
                  <c:v>3.6299999999999999E-2</c:v>
                </c:pt>
                <c:pt idx="2">
                  <c:v>4.9000000000000002E-2</c:v>
                </c:pt>
                <c:pt idx="3">
                  <c:v>9.8699999999999996E-2</c:v>
                </c:pt>
                <c:pt idx="4">
                  <c:v>0.16869999999999999</c:v>
                </c:pt>
              </c:numCache>
            </c:numRef>
          </c:xVal>
          <c:yVal>
            <c:numRef>
              <c:f>Sheet1!$C$2:$C$6</c:f>
              <c:numCache>
                <c:formatCode>General</c:formatCode>
                <c:ptCount val="5"/>
                <c:pt idx="0">
                  <c:v>0.49</c:v>
                </c:pt>
                <c:pt idx="1">
                  <c:v>0.755</c:v>
                </c:pt>
                <c:pt idx="2">
                  <c:v>1.0289999999999999</c:v>
                </c:pt>
                <c:pt idx="3">
                  <c:v>2.0089999999999999</c:v>
                </c:pt>
                <c:pt idx="4">
                  <c:v>3.488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F1-4F3D-92FA-6EDD4E4E8F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4520992"/>
        <c:axId val="1474526432"/>
      </c:scatterChart>
      <c:valAx>
        <c:axId val="1474520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200">
                    <a:solidFill>
                      <a:schemeClr val="tx1"/>
                    </a:solidFill>
                  </a:rPr>
                  <a:t>Uzama</a:t>
                </a:r>
                <a:r>
                  <a:rPr lang="tr-TR" sz="1200" baseline="0">
                    <a:solidFill>
                      <a:schemeClr val="tx1"/>
                    </a:solidFill>
                  </a:rPr>
                  <a:t> miktarı (m)</a:t>
                </a:r>
                <a:endParaRPr lang="tr-TR" sz="12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74526432"/>
        <c:crosses val="autoZero"/>
        <c:crossBetween val="midCat"/>
      </c:valAx>
      <c:valAx>
        <c:axId val="147452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tr-TR" sz="1200">
                    <a:solidFill>
                      <a:schemeClr val="tx1"/>
                    </a:solidFill>
                  </a:rPr>
                  <a:t>Uygulanan</a:t>
                </a:r>
                <a:r>
                  <a:rPr lang="tr-TR" sz="1200" baseline="0">
                    <a:solidFill>
                      <a:schemeClr val="tx1"/>
                    </a:solidFill>
                  </a:rPr>
                  <a:t> K</a:t>
                </a:r>
                <a:r>
                  <a:rPr lang="tr-TR" sz="1200">
                    <a:solidFill>
                      <a:schemeClr val="tx1"/>
                    </a:solidFill>
                  </a:rPr>
                  <a:t>uvvet</a:t>
                </a:r>
                <a:r>
                  <a:rPr lang="tr-TR" sz="1200" baseline="0">
                    <a:solidFill>
                      <a:schemeClr val="tx1"/>
                    </a:solidFill>
                  </a:rPr>
                  <a:t> (N)</a:t>
                </a:r>
                <a:endParaRPr lang="tr-TR" sz="12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tr-T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74520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ED1A8-8F54-4CFC-A53A-4B1CACC2D8B3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7CE48-F3B0-4932-B93F-8E112BAB355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35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qgTNxfb1AU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9.Sınıftan</a:t>
            </a:r>
            <a:r>
              <a:rPr lang="tr-TR" baseline="0" dirty="0" smtClean="0"/>
              <a:t> hatırlatma ile geçiş – en genel iki tür, farklı biçimlerde bulunabilme ve bir biçimden diğerine dönüşebilme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713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http://ophysics.com/e1.html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082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http://ophysics.com/e1.html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3722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>
                <a:hlinkClick r:id="rId3"/>
              </a:rPr>
              <a:t>https://www.youtube.com/watch?v=GqgTNxfb1AU</a:t>
            </a:r>
            <a:r>
              <a:rPr lang="tr-TR" dirty="0" smtClean="0"/>
              <a:t> 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517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4261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8366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Farklı yaylar getirerek bu yaylar arasında ne fark var hangisini </a:t>
            </a:r>
          </a:p>
          <a:p>
            <a:r>
              <a:rPr lang="tr-TR" dirty="0" smtClean="0"/>
              <a:t>10cm uzatmak daha çok kuvvet gerektiriyor soracağım. Burdan yay sabitlerinin büyüklüklerini karşılaştıracağız.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6548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>
                <a:solidFill>
                  <a:schemeClr val="bg1">
                    <a:lumMod val="50000"/>
                  </a:schemeClr>
                </a:solidFill>
              </a:rPr>
              <a:t>Bilim tarihinde Newton ile olan sorunlarından bahsedip Cosmos izlemelerini tavsiye edebilirim</a:t>
            </a:r>
            <a:r>
              <a:rPr lang="tr-TR" baseline="0" dirty="0" smtClean="0">
                <a:solidFill>
                  <a:schemeClr val="tx1"/>
                </a:solidFill>
              </a:rPr>
              <a:t> (4.bölümde).</a:t>
            </a:r>
            <a:endParaRPr lang="tr-TR" dirty="0" smtClean="0"/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2550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Soruyu güncellemedim henüz!</a:t>
            </a:r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7063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http://ophysics.com/e1.html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148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dirty="0" smtClean="0"/>
              <a:t>http://ophysics.com/e1.html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7CE48-F3B0-4932-B93F-8E112BAB355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093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9"/>
            <a:ext cx="64008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70"/>
            <a:ext cx="2743200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8544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4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3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9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1338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6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5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9715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60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6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9945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54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6" y="1124705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9" y="3648319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7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2" y="378887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9996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3" y="762003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9127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3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9" y="4191004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9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9" y="4873768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6" y="4191004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7" y="4873767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4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7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5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950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3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5780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70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9" y="745071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4"/>
            <a:ext cx="6991492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975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2481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753537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2" y="381005"/>
            <a:ext cx="6991492" cy="36406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4" y="381004"/>
            <a:ext cx="643748" cy="365125"/>
          </a:xfrm>
        </p:spPr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17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3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3379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1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3132670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70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313321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938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511850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3"/>
            <a:ext cx="6510619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3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468088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5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3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4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4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0B30-60EE-45FA-8251-617A49E60C36}" type="datetimeFigureOut">
              <a:rPr lang="tr-TR" smtClean="0"/>
              <a:t>3.12.2016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9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F24C0-A371-4D68-8B59-0EAC4F69D0D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449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</p:sldLayoutIdLst>
  <p:txStyles>
    <p:titleStyle>
      <a:lvl1pPr algn="r" defTabSz="914377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physicsclassroom.com/mmedia/energy/ie.cf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256" y="1839981"/>
            <a:ext cx="9448800" cy="1825096"/>
          </a:xfrm>
        </p:spPr>
        <p:txBody>
          <a:bodyPr/>
          <a:lstStyle/>
          <a:p>
            <a:r>
              <a:rPr lang="tr-TR" dirty="0" smtClean="0"/>
              <a:t>Enerji ve Hareket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83305"/>
            <a:ext cx="9448800" cy="685800"/>
          </a:xfrm>
        </p:spPr>
        <p:txBody>
          <a:bodyPr/>
          <a:lstStyle/>
          <a:p>
            <a:r>
              <a:rPr lang="tr-TR" dirty="0" smtClean="0"/>
              <a:t>Arş.Gör. Belkıs Garip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305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3839" y="6840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Aktivite: Yay Sabitini Bulalım</a:t>
            </a:r>
            <a:endParaRPr lang="tr-TR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845569" y="1330841"/>
                <a:ext cx="6611105" cy="12020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20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b="0" i="1" baseline="-25000" dirty="0" smtClean="0">
                            <a:latin typeface="Cambria Math" panose="02040503050406030204" pitchFamily="18" charset="0"/>
                          </a:rPr>
                          <m:t>𝑢𝑦𝑔</m:t>
                        </m:r>
                        <m:r>
                          <a:rPr lang="tr-TR" b="0" i="1" baseline="-25000" dirty="0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tr-TR" dirty="0" smtClean="0"/>
                  <a:t>k </a:t>
                </a:r>
                <a:r>
                  <a:rPr lang="tr-T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Δ</m:t>
                        </m:r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</m:e>
                    </m:acc>
                  </m:oMath>
                </a14:m>
                <a:endParaRPr lang="tr-TR" dirty="0" smtClean="0"/>
              </a:p>
              <a:p>
                <a:pPr>
                  <a:lnSpc>
                    <a:spcPct val="200000"/>
                  </a:lnSpc>
                </a:pPr>
                <a:r>
                  <a:rPr lang="tr-TR" dirty="0"/>
                  <a:t>Yaya uygulanan kuvvet = Yay Sabiti ‧ Yayın uzama miktar</a:t>
                </a: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569" y="1330841"/>
                <a:ext cx="6611105" cy="1202060"/>
              </a:xfrm>
              <a:prstGeom prst="rect">
                <a:avLst/>
              </a:prstGeom>
              <a:blipFill>
                <a:blip r:embed="rId3"/>
                <a:stretch>
                  <a:fillRect l="-830" r="-92" b="-6566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5131558" y="2531170"/>
            <a:ext cx="6456" cy="378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71501" y="2841829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Newton (N)</a:t>
            </a:r>
            <a:endParaRPr lang="tr-TR" dirty="0"/>
          </a:p>
        </p:txBody>
      </p:sp>
      <p:sp>
        <p:nvSpPr>
          <p:cNvPr id="18" name="TextBox 17"/>
          <p:cNvSpPr txBox="1"/>
          <p:nvPr/>
        </p:nvSpPr>
        <p:spPr>
          <a:xfrm>
            <a:off x="6244693" y="2841829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Newton/metre (N/m)</a:t>
            </a:r>
            <a:endParaRPr lang="tr-TR" dirty="0"/>
          </a:p>
        </p:txBody>
      </p:sp>
      <p:sp>
        <p:nvSpPr>
          <p:cNvPr id="19" name="TextBox 18"/>
          <p:cNvSpPr txBox="1"/>
          <p:nvPr/>
        </p:nvSpPr>
        <p:spPr>
          <a:xfrm>
            <a:off x="9301515" y="284182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metre (m)</a:t>
            </a: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845569" y="3398990"/>
                <a:ext cx="7587372" cy="2630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/>
                  <a:t>Yayı gerdiğimizde ya da sıkıştırdığımızda yayın da parmağımıza bir kuvvet uyguladığını hissederiz.  Bu kuvvet uyguladığımız etki kuvvetine karşı tepki kuvvetidir. Yukarıdaki modeli yayın uyguladığı kuvvet cinsinden şu şekilde yazabiliriz:</a:t>
                </a:r>
              </a:p>
              <a:p>
                <a:endParaRPr lang="tr-TR" dirty="0"/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b="0" i="1" baseline="-25000" dirty="0" smtClean="0">
                            <a:latin typeface="Cambria Math" panose="02040503050406030204" pitchFamily="18" charset="0"/>
                          </a:rPr>
                          <m:t>𝑦𝑎𝑦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=</a:t>
                </a:r>
                <a:r>
                  <a:rPr lang="tr-TR" dirty="0" smtClean="0"/>
                  <a:t> -</a:t>
                </a:r>
                <a:r>
                  <a:rPr lang="en-US" dirty="0" smtClean="0"/>
                  <a:t> </a:t>
                </a:r>
                <a:r>
                  <a:rPr lang="tr-TR" dirty="0"/>
                  <a:t>k </a:t>
                </a: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Δ</m:t>
                        </m:r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</m:e>
                    </m:acc>
                  </m:oMath>
                </a14:m>
                <a:endParaRPr lang="tr-TR" b="1" dirty="0" smtClean="0"/>
              </a:p>
              <a:p>
                <a:endParaRPr lang="tr-TR" dirty="0" smtClean="0"/>
              </a:p>
              <a:p>
                <a:r>
                  <a:rPr lang="tr-TR" dirty="0" smtClean="0"/>
                  <a:t>Eksi işareti geri çağırıcı kuvvet ve uzama miktarının ters yönde olduğunu gösterir.</a:t>
                </a:r>
                <a:endParaRPr lang="tr-TR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569" y="3398990"/>
                <a:ext cx="7587372" cy="2630913"/>
              </a:xfrm>
              <a:prstGeom prst="rect">
                <a:avLst/>
              </a:prstGeom>
              <a:blipFill>
                <a:blip r:embed="rId4"/>
                <a:stretch>
                  <a:fillRect l="-723" t="-1392" b="-2784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>
            <a:off x="7445939" y="2531170"/>
            <a:ext cx="6456" cy="378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733367" y="2531169"/>
            <a:ext cx="6456" cy="378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31652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92" y="1537233"/>
            <a:ext cx="2445735" cy="307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8341" y="4672319"/>
            <a:ext cx="1608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252525"/>
                </a:solidFill>
                <a:latin typeface="Arial" panose="020B0604020202020204" pitchFamily="34" charset="0"/>
              </a:rPr>
              <a:t>Robert Hooke</a:t>
            </a:r>
          </a:p>
          <a:p>
            <a:r>
              <a:rPr lang="tr-TR" dirty="0" smtClean="0">
                <a:solidFill>
                  <a:srgbClr val="252525"/>
                </a:solidFill>
                <a:latin typeface="Arial" panose="020B0604020202020204" pitchFamily="34" charset="0"/>
              </a:rPr>
              <a:t>(1635</a:t>
            </a:r>
            <a:r>
              <a:rPr lang="tr-TR" dirty="0">
                <a:solidFill>
                  <a:srgbClr val="252525"/>
                </a:solidFill>
                <a:latin typeface="Arial" panose="020B0604020202020204" pitchFamily="34" charset="0"/>
              </a:rPr>
              <a:t> </a:t>
            </a:r>
            <a:r>
              <a:rPr lang="tr-TR" dirty="0" smtClean="0">
                <a:solidFill>
                  <a:srgbClr val="252525"/>
                </a:solidFill>
                <a:latin typeface="Arial" panose="020B0604020202020204" pitchFamily="34" charset="0"/>
              </a:rPr>
              <a:t>–1703)</a:t>
            </a:r>
            <a:endParaRPr lang="tr-TR" dirty="0"/>
          </a:p>
        </p:txBody>
      </p:sp>
      <p:sp>
        <p:nvSpPr>
          <p:cNvPr id="4" name="TextBox 3"/>
          <p:cNvSpPr txBox="1"/>
          <p:nvPr/>
        </p:nvSpPr>
        <p:spPr>
          <a:xfrm>
            <a:off x="6952592" y="1537233"/>
            <a:ext cx="4761187" cy="24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dirty="0" smtClean="0"/>
              <a:t>Uygulanan kuvvet ve uzama miktarı arasındaki ilişki ilk defa İngiliz bilim insanı Robert Hooke tarafından bulunmuştur. Bu nedenle ulaştığımız matematiksel model </a:t>
            </a:r>
            <a:r>
              <a:rPr lang="tr-TR" sz="2200" b="1" dirty="0" smtClean="0"/>
              <a:t>Hooke Yasası </a:t>
            </a:r>
            <a:r>
              <a:rPr lang="tr-TR" sz="2200" dirty="0" smtClean="0"/>
              <a:t>olarak adlandırılmıştır.</a:t>
            </a:r>
            <a:endParaRPr lang="tr-TR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Hooke Yasası</a:t>
            </a:r>
            <a:endParaRPr lang="tr-TR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179932" y="4508301"/>
                <a:ext cx="1916771" cy="450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0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sz="2000" i="1" baseline="-25000" dirty="0">
                            <a:latin typeface="Cambria Math" panose="02040503050406030204" pitchFamily="18" charset="0"/>
                          </a:rPr>
                          <m:t>𝑦𝑎𝑦</m:t>
                        </m:r>
                      </m:e>
                    </m:acc>
                  </m:oMath>
                </a14:m>
                <a:r>
                  <a:rPr lang="en-US" sz="2000" dirty="0"/>
                  <a:t> =</a:t>
                </a:r>
                <a:r>
                  <a:rPr lang="tr-TR" sz="2000" dirty="0"/>
                  <a:t> -</a:t>
                </a:r>
                <a:r>
                  <a:rPr lang="en-US" sz="2000" dirty="0"/>
                  <a:t> </a:t>
                </a:r>
                <a:r>
                  <a:rPr lang="tr-TR" sz="2000" dirty="0"/>
                  <a:t>k </a:t>
                </a:r>
                <a:r>
                  <a:rPr lang="tr-TR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sz="2000" dirty="0"/>
                          <m:t>Δ</m:t>
                        </m:r>
                        <m:r>
                          <m:rPr>
                            <m:nor/>
                          </m:rPr>
                          <a:rPr lang="en-US" sz="2000" dirty="0"/>
                          <m:t>x</m:t>
                        </m:r>
                      </m:e>
                    </m:acc>
                  </m:oMath>
                </a14:m>
                <a:endParaRPr lang="tr-TR" sz="2000" b="1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932" y="4508301"/>
                <a:ext cx="1916771" cy="450764"/>
              </a:xfrm>
              <a:prstGeom prst="rect">
                <a:avLst/>
              </a:prstGeom>
              <a:blipFill>
                <a:blip r:embed="rId4"/>
                <a:stretch>
                  <a:fillRect b="-2602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 smtClean="0"/>
              <a:t>Hooke </a:t>
            </a:r>
            <a:r>
              <a:rPr lang="tr-TR" sz="2000" b="1" dirty="0"/>
              <a:t>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1556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20226" y="1419785"/>
                <a:ext cx="5449897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200" b="1" dirty="0" smtClean="0"/>
                  <a:t>Örnek:</a:t>
                </a:r>
              </a:p>
              <a:p>
                <a:endParaRPr lang="tr-TR" sz="2200" dirty="0" smtClean="0"/>
              </a:p>
              <a:p>
                <a:r>
                  <a:rPr lang="tr-TR" sz="2200" dirty="0" smtClean="0"/>
                  <a:t>Dinamometre üreten bir firma ucuna 100 g’lık kütle asıldığında 5 cm uzayan bir yay kullanmak istemektedir. Buna göre firma yay sabiti kaç N/m olan bir yay kullanmalıdır?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sz="22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sz="22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sz="22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tr-TR" sz="2200" dirty="0" smtClean="0"/>
                  <a:t>=9,8 m/s</a:t>
                </a:r>
                <a:r>
                  <a:rPr lang="tr-TR" sz="2200" baseline="30000" dirty="0" smtClean="0"/>
                  <a:t>2</a:t>
                </a:r>
                <a:r>
                  <a:rPr lang="tr-TR" sz="2200" dirty="0" smtClean="0"/>
                  <a:t> )</a:t>
                </a:r>
                <a:endParaRPr lang="tr-TR" sz="2200" baseline="30000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226" y="1419785"/>
                <a:ext cx="5449897" cy="2462213"/>
              </a:xfrm>
              <a:prstGeom prst="rect">
                <a:avLst/>
              </a:prstGeom>
              <a:blipFill>
                <a:blip r:embed="rId3"/>
                <a:stretch>
                  <a:fillRect l="-1454" t="-1733" r="-783" b="-396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Hooke Yasası</a:t>
            </a:r>
            <a:endParaRPr lang="tr-TR" sz="2800" b="1" dirty="0"/>
          </a:p>
        </p:txBody>
      </p:sp>
      <p:pic>
        <p:nvPicPr>
          <p:cNvPr id="4098" name="Picture 2" descr="dinamometre ile ilgili g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351" y="2172666"/>
            <a:ext cx="2349819" cy="254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7751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04441" y="1397910"/>
            <a:ext cx="53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Yumuşak yaya büyük bir kütle asarsak ne olur?</a:t>
            </a:r>
            <a:endParaRPr lang="tr-TR" dirty="0"/>
          </a:p>
        </p:txBody>
      </p:sp>
      <p:sp>
        <p:nvSpPr>
          <p:cNvPr id="9" name="TextBox 8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Hooke Yasası</a:t>
            </a:r>
            <a:endParaRPr lang="tr-TR" sz="2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289" y="1919894"/>
            <a:ext cx="3745133" cy="35823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04441" y="5654847"/>
            <a:ext cx="7251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Uygulanan kuvvet esneklik sınırını aşmadığı sürece yay kuvvet ortadan kalktığında eski şekline geri döner. Ancak esneklik sınırı aşıldığında yapısı bozulur ve Hooke Yasasına uymaz. 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577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Hooke Yasası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121625" y="1330841"/>
            <a:ext cx="714378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200" dirty="0" smtClean="0"/>
              <a:t>Düşünelim</a:t>
            </a:r>
            <a:r>
              <a:rPr lang="tr-TR" sz="2200" dirty="0" smtClean="0"/>
              <a:t>!</a:t>
            </a:r>
          </a:p>
          <a:p>
            <a:pPr>
              <a:lnSpc>
                <a:spcPct val="150000"/>
              </a:lnSpc>
            </a:pPr>
            <a:endParaRPr lang="tr-TR" sz="2200" dirty="0" smtClean="0"/>
          </a:p>
          <a:p>
            <a:pPr lvl="0"/>
            <a:r>
              <a:rPr lang="tr-TR" sz="2200" dirty="0"/>
              <a:t>Sadece katı malzemeler mi esmektir, suyun esnekliğinden söz edebilir miyiz?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0" y="3697816"/>
            <a:ext cx="5988092" cy="2020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1440" y="6115246"/>
            <a:ext cx="245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Suyun yüzey gerilimi!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167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6512" y="1330841"/>
            <a:ext cx="8019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/>
              <a:t>Yayı </a:t>
            </a:r>
            <a:r>
              <a:rPr lang="tr-TR" sz="2000" dirty="0" smtClean="0"/>
              <a:t>uzattığımızda ya da sıkıştırdığımızda uyguladığımız kuvvet iş </a:t>
            </a:r>
            <a:r>
              <a:rPr lang="tr-TR" sz="2000" dirty="0"/>
              <a:t>yapar ve bu iş yayda enerji olarak depolanır. </a:t>
            </a:r>
            <a:r>
              <a:rPr lang="tr-TR" sz="2000" dirty="0" smtClean="0"/>
              <a:t>Bu enerjiye </a:t>
            </a:r>
            <a:r>
              <a:rPr lang="tr-TR" sz="2000" b="1" dirty="0"/>
              <a:t>esneklik potansiyel enerjisi </a:t>
            </a:r>
            <a:r>
              <a:rPr lang="tr-TR" sz="2000" dirty="0"/>
              <a:t>denir</a:t>
            </a:r>
            <a:r>
              <a:rPr lang="tr-TR" sz="2000" dirty="0" smtClean="0"/>
              <a:t>. </a:t>
            </a:r>
            <a:endParaRPr lang="en-US" altLang="tr-T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Esneklik Potansiyel Enerjisi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4" name="Rectangle 3"/>
          <p:cNvSpPr/>
          <p:nvPr/>
        </p:nvSpPr>
        <p:spPr>
          <a:xfrm>
            <a:off x="7485341" y="2905729"/>
            <a:ext cx="43408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 smtClean="0"/>
              <a:t>Bir miktar uzattığımız yayı daha fazla uzatmak için daha büyük bir kuvvet uygulamamız gerekit. Yay </a:t>
            </a:r>
            <a:r>
              <a:rPr lang="tr-TR" sz="2000" dirty="0"/>
              <a:t>esneyip uzadıkça uyguladığımız kuvvet değişiyorsa, iş için kullandığımız W = F ∙ x matematiksel modelinde hangi F değerini kullanmalıyız?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83" y="2905729"/>
            <a:ext cx="2808980" cy="17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1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Esneklik Potansiyel Enerjisi</a:t>
            </a:r>
            <a:endParaRPr lang="tr-TR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042" t="38901" r="32738" b="29705"/>
          <a:stretch/>
        </p:blipFill>
        <p:spPr>
          <a:xfrm>
            <a:off x="3734993" y="1419341"/>
            <a:ext cx="3702183" cy="3079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600964" y="2692098"/>
                <a:ext cx="2484026" cy="533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2000" dirty="0" smtClean="0"/>
                  <a:t>Alan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2000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· 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tr-TR" sz="2000" dirty="0"/>
                          <m:t> </m:t>
                        </m:r>
                      </m:num>
                      <m:den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tr-TR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sz="20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2000" i="1" dirty="0" smtClean="0">
                            <a:latin typeface="Cambria Math" panose="02040503050406030204" pitchFamily="18" charset="0"/>
                          </a:rPr>
                          <m:t>·</m:t>
                        </m:r>
                        <m:r>
                          <a:rPr lang="tr-TR" sz="2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 · </m:t>
                        </m:r>
                        <m:r>
                          <a:rPr lang="tr-TR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tr-TR" sz="2000" dirty="0"/>
                          <m:t> </m:t>
                        </m:r>
                      </m:num>
                      <m:den>
                        <m:r>
                          <a:rPr lang="tr-TR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tr-TR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64" y="2692098"/>
                <a:ext cx="2484026" cy="533992"/>
              </a:xfrm>
              <a:prstGeom prst="rect">
                <a:avLst/>
              </a:prstGeom>
              <a:blipFill>
                <a:blip r:embed="rId3"/>
                <a:stretch>
                  <a:fillRect l="-2703" b="-689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endCxn id="4" idx="3"/>
          </p:cNvCxnSpPr>
          <p:nvPr/>
        </p:nvCxnSpPr>
        <p:spPr>
          <a:xfrm>
            <a:off x="6198632" y="2959094"/>
            <a:ext cx="123854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12731" y="5001792"/>
                <a:ext cx="7896329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dirty="0" smtClean="0"/>
                  <a:t>Esneklik Potansiyel Enerjisi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 ·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𝑌𝑎𝑦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𝑠𝑎𝑏𝑖𝑡𝑖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·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tr-TR" b="0" i="0" dirty="0" smtClean="0">
                        <a:latin typeface="Cambria Math" panose="02040503050406030204" pitchFamily="18" charset="0"/>
                      </a:rPr>
                      <m:t>uzama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tr-TR" b="0" i="0" dirty="0" smtClean="0">
                        <a:latin typeface="Cambria Math" panose="02040503050406030204" pitchFamily="18" charset="0"/>
                      </a:rPr>
                      <m:t>ya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tr-TR" b="0" i="0" dirty="0" smtClean="0">
                        <a:latin typeface="Cambria Math" panose="02040503050406030204" pitchFamily="18" charset="0"/>
                      </a:rPr>
                      <m:t>da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tr-TR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𝚤</m:t>
                    </m:r>
                    <m:r>
                      <m:rPr>
                        <m:sty m:val="p"/>
                      </m:rPr>
                      <a:rPr lang="tr-TR" b="0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𝚤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ş</m:t>
                    </m:r>
                    <m:r>
                      <m:rPr>
                        <m:sty m:val="p"/>
                      </m:rPr>
                      <a:rPr lang="tr-TR" b="0" i="0" dirty="0" smtClean="0">
                        <a:latin typeface="Cambria Math" panose="02040503050406030204" pitchFamily="18" charset="0"/>
                      </a:rPr>
                      <m:t>ma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tr-TR" b="0" i="0" dirty="0" smtClean="0">
                        <a:latin typeface="Cambria Math" panose="02040503050406030204" pitchFamily="18" charset="0"/>
                      </a:rPr>
                      <m:t>miktar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𝚤</m:t>
                    </m:r>
                    <m:r>
                      <a:rPr lang="tr-TR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tr-TR" baseline="30000" dirty="0" smtClean="0"/>
                  <a:t>2</a:t>
                </a:r>
                <a:endParaRPr lang="tr-TR" baseline="30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731" y="5001792"/>
                <a:ext cx="7896329" cy="483466"/>
              </a:xfrm>
              <a:prstGeom prst="rect">
                <a:avLst/>
              </a:prstGeom>
              <a:blipFill>
                <a:blip r:embed="rId4"/>
                <a:stretch>
                  <a:fillRect l="-695" b="-632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022459" y="4367316"/>
                <a:ext cx="1725280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dirty="0" smtClean="0"/>
                  <a:t>EP=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tr-T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tr-TR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 ·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·</m:t>
                    </m:r>
                    <m:d>
                      <m:dPr>
                        <m:ctrlPr>
                          <a:rPr lang="tr-T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tr-TR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tr-TR" b="0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tr-TR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tr-TR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459" y="4367316"/>
                <a:ext cx="1725280" cy="483466"/>
              </a:xfrm>
              <a:prstGeom prst="rect">
                <a:avLst/>
              </a:prstGeom>
              <a:blipFill>
                <a:blip r:embed="rId5"/>
                <a:stretch>
                  <a:fillRect l="-3180" b="-500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5340096" y="5485258"/>
            <a:ext cx="0" cy="488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18904" y="598820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Joule (J)</a:t>
            </a:r>
            <a:endParaRPr lang="tr-TR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768700" y="5460303"/>
            <a:ext cx="0" cy="488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987644" y="5375530"/>
            <a:ext cx="0" cy="4888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423226" y="594912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metre (m)</a:t>
            </a:r>
            <a:endParaRPr lang="tr-TR" dirty="0"/>
          </a:p>
        </p:txBody>
      </p:sp>
      <p:sp>
        <p:nvSpPr>
          <p:cNvPr id="24" name="TextBox 23"/>
          <p:cNvSpPr txBox="1"/>
          <p:nvPr/>
        </p:nvSpPr>
        <p:spPr>
          <a:xfrm>
            <a:off x="6321607" y="5967582"/>
            <a:ext cx="255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Newton/metre (N/m)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460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Esneklik Potansiyel Enerjisi</a:t>
            </a:r>
            <a:endParaRPr lang="tr-TR" sz="2800" b="1" dirty="0"/>
          </a:p>
        </p:txBody>
      </p:sp>
      <p:pic>
        <p:nvPicPr>
          <p:cNvPr id="7" name="Picture 6" descr="Screen shot 2014-06-03 at 3.36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02"/>
          <a:stretch/>
        </p:blipFill>
        <p:spPr bwMode="auto">
          <a:xfrm>
            <a:off x="3740727" y="2278164"/>
            <a:ext cx="8296564" cy="73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4-06-03 at 3.36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82"/>
          <a:stretch/>
        </p:blipFill>
        <p:spPr bwMode="auto">
          <a:xfrm>
            <a:off x="3740727" y="3009207"/>
            <a:ext cx="8296564" cy="706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creen shot 2014-06-03 at 3.36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6" b="51289"/>
          <a:stretch/>
        </p:blipFill>
        <p:spPr bwMode="auto">
          <a:xfrm>
            <a:off x="3740727" y="3715313"/>
            <a:ext cx="8296564" cy="63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268365"/>
              </p:ext>
            </p:extLst>
          </p:nvPr>
        </p:nvGraphicFramePr>
        <p:xfrm>
          <a:off x="3740727" y="2920938"/>
          <a:ext cx="2431945" cy="142614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431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9429"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tr-TR" sz="14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Bisiklet ön süspansiyonu</a:t>
                      </a:r>
                      <a:endParaRPr lang="tr-TR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38">
                <a:tc>
                  <a:txBody>
                    <a:bodyPr/>
                    <a:lstStyle/>
                    <a:p>
                      <a:pPr marL="0" algn="l" defTabSz="914377" rtl="0" eaLnBrk="1" latinLnBrk="0" hangingPunct="1"/>
                      <a:r>
                        <a:rPr lang="tr-TR" sz="14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Araba Süspansiyonu</a:t>
                      </a:r>
                      <a:endParaRPr lang="tr-TR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38">
                <a:tc>
                  <a:txBody>
                    <a:bodyPr/>
                    <a:lstStyle/>
                    <a:p>
                      <a:r>
                        <a:rPr lang="tr-TR" sz="1400" baseline="0" dirty="0" smtClean="0"/>
                        <a:t>Lastik bant</a:t>
                      </a:r>
                      <a:endParaRPr lang="tr-TR" sz="1400" dirty="0"/>
                    </a:p>
                  </a:txBody>
                  <a:tcP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38">
                <a:tc>
                  <a:txBody>
                    <a:bodyPr/>
                    <a:lstStyle/>
                    <a:p>
                      <a:r>
                        <a:rPr lang="tr-TR" sz="1400" dirty="0" smtClean="0"/>
                        <a:t>Sarmal yay</a:t>
                      </a:r>
                      <a:endParaRPr lang="tr-TR" sz="1400" dirty="0"/>
                    </a:p>
                  </a:txBody>
                  <a:tcPr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2" name="Picture 2" descr="amortisör ile ilgili g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97" y="4875419"/>
            <a:ext cx="2161956" cy="161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51738" y="1545021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Tablo açıklaması</a:t>
            </a:r>
            <a:endParaRPr lang="tr-TR" dirty="0"/>
          </a:p>
        </p:txBody>
      </p:sp>
      <p:sp>
        <p:nvSpPr>
          <p:cNvPr id="12" name="TextBox 11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3241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478" t="36746" r="31906" b="19720"/>
          <a:stretch/>
        </p:blipFill>
        <p:spPr>
          <a:xfrm>
            <a:off x="4371141" y="3055644"/>
            <a:ext cx="6520678" cy="28696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1131" y="2198768"/>
            <a:ext cx="5540299" cy="869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 smtClean="0"/>
              <a:t>Mekanik Enerji = Kinetik Enerji + Potansiyel Enerji</a:t>
            </a:r>
          </a:p>
          <a:p>
            <a:pPr algn="ctr">
              <a:lnSpc>
                <a:spcPct val="150000"/>
              </a:lnSpc>
            </a:pPr>
            <a:r>
              <a:rPr lang="tr-TR" b="1" dirty="0" smtClean="0"/>
              <a:t>ME = KE + PE</a:t>
            </a:r>
            <a:endParaRPr lang="tr-TR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76728" y="1316065"/>
            <a:ext cx="642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Mekanik enerji ve mekanik enerjinin korunumunu 9.sınıfta öğrenmiştik.</a:t>
            </a:r>
            <a:endParaRPr lang="tr-TR" dirty="0"/>
          </a:p>
        </p:txBody>
      </p:sp>
      <p:sp>
        <p:nvSpPr>
          <p:cNvPr id="5" name="TextBox 4"/>
          <p:cNvSpPr txBox="1"/>
          <p:nvPr/>
        </p:nvSpPr>
        <p:spPr>
          <a:xfrm>
            <a:off x="3755136" y="6161684"/>
            <a:ext cx="829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!!! Bugün konuştuğumuz tüm durumlarda ve çözdüğümüz sorularda sürtünme etkisini ihmal edeceğiz.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415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4167351" y="5533725"/>
            <a:ext cx="7488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http://www.physicsclassroom.com/mmedia/energy/ie.cfm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1316" t="46013" r="32754" b="25970"/>
          <a:stretch/>
        </p:blipFill>
        <p:spPr>
          <a:xfrm>
            <a:off x="4540469" y="2096814"/>
            <a:ext cx="4334064" cy="2632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65908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4831" y="551583"/>
            <a:ext cx="579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Bugün Neler Öğreneceğiz?</a:t>
            </a:r>
            <a:endParaRPr lang="tr-TR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73024" y="1225689"/>
            <a:ext cx="75956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Geçen hafta neler öğrendik?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Günlük Hayatta esneklik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Hava geçişine izin verirsem ne olur?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Aktivite: Yay sabitini bulalım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Hooke Yasası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Esneklik potansiyel enerjisi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Mekanik enerjinin korunumu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Hava geçişine izin verirsem ne olur?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 smtClean="0"/>
              <a:t>Günün </a:t>
            </a:r>
            <a:r>
              <a:rPr lang="tr-TR" sz="2400" dirty="0"/>
              <a:t>özeti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400" dirty="0"/>
              <a:t>Soru </a:t>
            </a:r>
            <a:r>
              <a:rPr lang="tr-TR" sz="2400" dirty="0" smtClean="0"/>
              <a:t>çözümü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9143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1749" y="1528549"/>
            <a:ext cx="7383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Serbest Düşme:</a:t>
            </a:r>
          </a:p>
          <a:p>
            <a:endParaRPr lang="tr-TR" b="1" i="1" dirty="0" smtClean="0"/>
          </a:p>
          <a:p>
            <a:r>
              <a:rPr lang="tr-TR" dirty="0" smtClean="0"/>
              <a:t>Belirli bir yükseklikten serbest bırakılan topun hareketi boyunca kinetik enerji, potansiyel enerjisi ve mekatik enerjisini inceleyelim. </a:t>
            </a:r>
            <a:endParaRPr lang="tr-T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748" y="2728878"/>
            <a:ext cx="3029563" cy="3813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11715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1749" y="1528549"/>
            <a:ext cx="7383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Serbest Düşme:</a:t>
            </a:r>
          </a:p>
          <a:p>
            <a:endParaRPr lang="tr-TR" b="1" i="1" dirty="0" smtClean="0"/>
          </a:p>
          <a:p>
            <a:r>
              <a:rPr lang="tr-TR" dirty="0" smtClean="0"/>
              <a:t>Mekanik Enerji = Kinetik Enerji + Potansiyel Enerji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748" y="2610823"/>
            <a:ext cx="3123342" cy="3931867"/>
          </a:xfrm>
          <a:prstGeom prst="rect">
            <a:avLst/>
          </a:prstGeom>
        </p:spPr>
      </p:pic>
      <p:pic>
        <p:nvPicPr>
          <p:cNvPr id="7" name="Picture 5" descr="06_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750" y="2836133"/>
            <a:ext cx="3416385" cy="369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892" y="1776076"/>
            <a:ext cx="1063246" cy="428553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32039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65162" y="1363343"/>
            <a:ext cx="1749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i="1" dirty="0" smtClean="0"/>
              <a:t>Örnek Soru:</a:t>
            </a:r>
            <a:endParaRPr lang="tr-TR" sz="22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11040" y="1901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165162" y="1948118"/>
                <a:ext cx="5627449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dirty="0" smtClean="0"/>
                  <a:t>Zeynep 2m yükseklikten 1kg’lık topu serbest bırakıyor ve topun hareketini gözlemliyor. Zenep yere ulaşmaya 50cm kala topun hızının kaç m/s olduğunu merak ediyor. Yere ulaşmaya 50cm kala topun hızı kaç m/s’dir? </a:t>
                </a:r>
                <a:r>
                  <a:rPr lang="tr-TR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tr-TR" dirty="0"/>
                  <a:t>=9,8 m/s</a:t>
                </a:r>
                <a:r>
                  <a:rPr lang="tr-TR" baseline="30000" dirty="0"/>
                  <a:t>2</a:t>
                </a:r>
                <a:r>
                  <a:rPr lang="tr-TR" dirty="0"/>
                  <a:t> )</a:t>
                </a:r>
                <a:endParaRPr lang="tr-TR" baseline="30000" dirty="0"/>
              </a:p>
              <a:p>
                <a:endParaRPr lang="tr-TR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162" y="1948118"/>
                <a:ext cx="5627449" cy="1815882"/>
              </a:xfrm>
              <a:prstGeom prst="rect">
                <a:avLst/>
              </a:prstGeom>
              <a:blipFill>
                <a:blip r:embed="rId3"/>
                <a:stretch>
                  <a:fillRect l="-867" t="-2020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2198" y="1901952"/>
            <a:ext cx="1053491" cy="357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1749" y="1343198"/>
            <a:ext cx="7383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Atış Hareketi:</a:t>
            </a:r>
          </a:p>
          <a:p>
            <a:r>
              <a:rPr lang="tr-TR" dirty="0" smtClean="0"/>
              <a:t>Topun </a:t>
            </a:r>
            <a:r>
              <a:rPr lang="tr-TR" dirty="0"/>
              <a:t>hareketi boyunca kinetik </a:t>
            </a:r>
            <a:r>
              <a:rPr lang="tr-TR" dirty="0" smtClean="0"/>
              <a:t>enerji, </a:t>
            </a:r>
            <a:r>
              <a:rPr lang="tr-TR" dirty="0"/>
              <a:t>potansiyel enerjisi ve mekatik enerjisini inceleyelim.</a:t>
            </a:r>
            <a:endParaRPr lang="tr-TR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767" y="2517121"/>
            <a:ext cx="7477125" cy="3571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816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1749" y="1528549"/>
            <a:ext cx="738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Atış Hareketi: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794" y="2502775"/>
            <a:ext cx="7648575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77670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5162" y="1363343"/>
            <a:ext cx="1749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i="1" dirty="0" smtClean="0"/>
              <a:t>Örnek Soru:</a:t>
            </a:r>
            <a:endParaRPr lang="tr-TR" sz="22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4165162" y="1946943"/>
            <a:ext cx="6900419" cy="186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7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1749" y="1528549"/>
            <a:ext cx="738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Yayın Hareketi: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2175"/>
          <a:stretch/>
        </p:blipFill>
        <p:spPr>
          <a:xfrm>
            <a:off x="4123487" y="2081082"/>
            <a:ext cx="3823380" cy="4500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3138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1749" y="1528549"/>
            <a:ext cx="738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Yayın Hareketi: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569" y="2049275"/>
            <a:ext cx="4889408" cy="447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34747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71749" y="1528549"/>
            <a:ext cx="738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i="1" dirty="0" smtClean="0"/>
              <a:t>Yayın Hareketi: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748" y="2070847"/>
            <a:ext cx="3413921" cy="4289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047" y="4155142"/>
            <a:ext cx="3484944" cy="22053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92626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2351" t="44505" r="56966" b="26056"/>
          <a:stretch/>
        </p:blipFill>
        <p:spPr>
          <a:xfrm>
            <a:off x="4394733" y="1181235"/>
            <a:ext cx="1889689" cy="2927601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740221"/>
              </p:ext>
            </p:extLst>
          </p:nvPr>
        </p:nvGraphicFramePr>
        <p:xfrm>
          <a:off x="4475484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334166"/>
              </p:ext>
            </p:extLst>
          </p:nvPr>
        </p:nvGraphicFramePr>
        <p:xfrm>
          <a:off x="4916918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11876"/>
              </p:ext>
            </p:extLst>
          </p:nvPr>
        </p:nvGraphicFramePr>
        <p:xfrm>
          <a:off x="5377903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956370"/>
              </p:ext>
            </p:extLst>
          </p:nvPr>
        </p:nvGraphicFramePr>
        <p:xfrm>
          <a:off x="5838888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28647"/>
              </p:ext>
            </p:extLst>
          </p:nvPr>
        </p:nvGraphicFramePr>
        <p:xfrm>
          <a:off x="6682657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588095"/>
              </p:ext>
            </p:extLst>
          </p:nvPr>
        </p:nvGraphicFramePr>
        <p:xfrm>
          <a:off x="7124091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03253"/>
              </p:ext>
            </p:extLst>
          </p:nvPr>
        </p:nvGraphicFramePr>
        <p:xfrm>
          <a:off x="7585076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93525"/>
              </p:ext>
            </p:extLst>
          </p:nvPr>
        </p:nvGraphicFramePr>
        <p:xfrm>
          <a:off x="8046061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228647"/>
              </p:ext>
            </p:extLst>
          </p:nvPr>
        </p:nvGraphicFramePr>
        <p:xfrm>
          <a:off x="8833647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588095"/>
              </p:ext>
            </p:extLst>
          </p:nvPr>
        </p:nvGraphicFramePr>
        <p:xfrm>
          <a:off x="9275081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603253"/>
              </p:ext>
            </p:extLst>
          </p:nvPr>
        </p:nvGraphicFramePr>
        <p:xfrm>
          <a:off x="9736066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93525"/>
              </p:ext>
            </p:extLst>
          </p:nvPr>
        </p:nvGraphicFramePr>
        <p:xfrm>
          <a:off x="10197051" y="4264497"/>
          <a:ext cx="283779" cy="1854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44747" t="44505" r="45948" b="26056"/>
          <a:stretch/>
        </p:blipFill>
        <p:spPr>
          <a:xfrm>
            <a:off x="6823770" y="1165470"/>
            <a:ext cx="1645920" cy="29276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55817" t="44505" r="33843" b="26056"/>
          <a:stretch/>
        </p:blipFill>
        <p:spPr>
          <a:xfrm>
            <a:off x="9009038" y="1103979"/>
            <a:ext cx="1828980" cy="29276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75484" y="6274358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ME</a:t>
            </a:r>
            <a:endParaRPr lang="tr-TR" dirty="0"/>
          </a:p>
        </p:txBody>
      </p:sp>
      <p:sp>
        <p:nvSpPr>
          <p:cNvPr id="26" name="TextBox 25"/>
          <p:cNvSpPr txBox="1"/>
          <p:nvPr/>
        </p:nvSpPr>
        <p:spPr>
          <a:xfrm>
            <a:off x="4885522" y="626663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EP</a:t>
            </a:r>
            <a:endParaRPr lang="tr-TR" dirty="0"/>
          </a:p>
        </p:txBody>
      </p:sp>
      <p:sp>
        <p:nvSpPr>
          <p:cNvPr id="27" name="TextBox 26"/>
          <p:cNvSpPr txBox="1"/>
          <p:nvPr/>
        </p:nvSpPr>
        <p:spPr>
          <a:xfrm>
            <a:off x="5297616" y="625859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Y</a:t>
            </a:r>
            <a:r>
              <a:rPr lang="tr-TR" dirty="0" smtClean="0"/>
              <a:t>P</a:t>
            </a:r>
            <a:endParaRPr lang="tr-TR" dirty="0"/>
          </a:p>
        </p:txBody>
      </p:sp>
      <p:sp>
        <p:nvSpPr>
          <p:cNvPr id="28" name="TextBox 27"/>
          <p:cNvSpPr txBox="1"/>
          <p:nvPr/>
        </p:nvSpPr>
        <p:spPr>
          <a:xfrm>
            <a:off x="5754792" y="625859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KE</a:t>
            </a:r>
            <a:endParaRPr lang="tr-TR" dirty="0"/>
          </a:p>
        </p:txBody>
      </p:sp>
      <p:sp>
        <p:nvSpPr>
          <p:cNvPr id="29" name="TextBox 28"/>
          <p:cNvSpPr txBox="1"/>
          <p:nvPr/>
        </p:nvSpPr>
        <p:spPr>
          <a:xfrm>
            <a:off x="6656773" y="6290123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ME</a:t>
            </a:r>
            <a:endParaRPr lang="tr-TR" dirty="0"/>
          </a:p>
        </p:txBody>
      </p:sp>
      <p:sp>
        <p:nvSpPr>
          <p:cNvPr id="30" name="TextBox 29"/>
          <p:cNvSpPr txBox="1"/>
          <p:nvPr/>
        </p:nvSpPr>
        <p:spPr>
          <a:xfrm>
            <a:off x="7066811" y="6282399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EP</a:t>
            </a:r>
            <a:endParaRPr lang="tr-TR" dirty="0"/>
          </a:p>
        </p:txBody>
      </p:sp>
      <p:sp>
        <p:nvSpPr>
          <p:cNvPr id="31" name="TextBox 30"/>
          <p:cNvSpPr txBox="1"/>
          <p:nvPr/>
        </p:nvSpPr>
        <p:spPr>
          <a:xfrm>
            <a:off x="7478905" y="6274358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Y</a:t>
            </a:r>
            <a:r>
              <a:rPr lang="tr-TR" dirty="0" smtClean="0"/>
              <a:t>P</a:t>
            </a:r>
            <a:endParaRPr lang="tr-TR" dirty="0"/>
          </a:p>
        </p:txBody>
      </p:sp>
      <p:sp>
        <p:nvSpPr>
          <p:cNvPr id="32" name="TextBox 31"/>
          <p:cNvSpPr txBox="1"/>
          <p:nvPr/>
        </p:nvSpPr>
        <p:spPr>
          <a:xfrm>
            <a:off x="7936081" y="6274358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KE</a:t>
            </a:r>
            <a:endParaRPr lang="tr-TR" dirty="0"/>
          </a:p>
        </p:txBody>
      </p:sp>
      <p:sp>
        <p:nvSpPr>
          <p:cNvPr id="33" name="TextBox 32"/>
          <p:cNvSpPr txBox="1"/>
          <p:nvPr/>
        </p:nvSpPr>
        <p:spPr>
          <a:xfrm>
            <a:off x="8831724" y="6240938"/>
            <a:ext cx="51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ME</a:t>
            </a:r>
            <a:endParaRPr lang="tr-TR" dirty="0"/>
          </a:p>
        </p:txBody>
      </p:sp>
      <p:sp>
        <p:nvSpPr>
          <p:cNvPr id="34" name="TextBox 33"/>
          <p:cNvSpPr txBox="1"/>
          <p:nvPr/>
        </p:nvSpPr>
        <p:spPr>
          <a:xfrm>
            <a:off x="9241762" y="6233214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EP</a:t>
            </a:r>
            <a:endParaRPr lang="tr-TR" dirty="0"/>
          </a:p>
        </p:txBody>
      </p:sp>
      <p:sp>
        <p:nvSpPr>
          <p:cNvPr id="35" name="TextBox 34"/>
          <p:cNvSpPr txBox="1"/>
          <p:nvPr/>
        </p:nvSpPr>
        <p:spPr>
          <a:xfrm>
            <a:off x="9653856" y="622517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Y</a:t>
            </a:r>
            <a:r>
              <a:rPr lang="tr-TR" dirty="0" smtClean="0"/>
              <a:t>P</a:t>
            </a:r>
            <a:endParaRPr lang="tr-TR" dirty="0"/>
          </a:p>
        </p:txBody>
      </p:sp>
      <p:sp>
        <p:nvSpPr>
          <p:cNvPr id="36" name="TextBox 35"/>
          <p:cNvSpPr txBox="1"/>
          <p:nvPr/>
        </p:nvSpPr>
        <p:spPr>
          <a:xfrm>
            <a:off x="10111032" y="6225173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KE</a:t>
            </a:r>
            <a:endParaRPr lang="tr-T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719341" y="1607403"/>
                <a:ext cx="703802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tr-T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tr-TR" dirty="0" smtClean="0"/>
                  <a:t>0</a:t>
                </a:r>
                <a:endParaRPr lang="tr-T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341" y="1607403"/>
                <a:ext cx="703802" cy="402931"/>
              </a:xfrm>
              <a:prstGeom prst="rect">
                <a:avLst/>
              </a:prstGeom>
              <a:blipFill rotWithShape="0">
                <a:blip r:embed="rId4"/>
                <a:stretch>
                  <a:fillRect t="-1515" r="-6034" b="-2272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0555384" y="2883268"/>
                <a:ext cx="703802" cy="4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  <m:r>
                      <a:rPr lang="tr-TR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tr-TR" dirty="0" smtClean="0"/>
                  <a:t>0</a:t>
                </a:r>
                <a:endParaRPr lang="tr-TR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5384" y="2883268"/>
                <a:ext cx="703802" cy="402931"/>
              </a:xfrm>
              <a:prstGeom prst="rect">
                <a:avLst/>
              </a:prstGeom>
              <a:blipFill rotWithShape="0">
                <a:blip r:embed="rId5"/>
                <a:stretch>
                  <a:fillRect t="-1515" r="-6087" b="-2272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4176483" y="4020206"/>
            <a:ext cx="692106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097545" y="3835540"/>
            <a:ext cx="90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h</a:t>
            </a:r>
            <a:r>
              <a:rPr lang="tr-TR" dirty="0" smtClean="0"/>
              <a:t>=0</a:t>
            </a:r>
            <a:endParaRPr lang="tr-TR" dirty="0"/>
          </a:p>
        </p:txBody>
      </p:sp>
      <p:sp>
        <p:nvSpPr>
          <p:cNvPr id="38" name="TextBox 37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42034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485" y="548011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Öğretim Programındaki Kazanımlar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97407" y="1857137"/>
            <a:ext cx="1121096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898525">
              <a:spcAft>
                <a:spcPts val="1200"/>
              </a:spcAft>
            </a:pPr>
            <a:r>
              <a:rPr lang="tr-TR" sz="2200" dirty="0"/>
              <a:t>11.1.6.1. Esneklik potansiyel enerjisini örneklerle açıklar. </a:t>
            </a:r>
          </a:p>
          <a:p>
            <a:pPr marL="1166813" defTabSz="584200">
              <a:spcAft>
                <a:spcPts val="600"/>
              </a:spcAft>
            </a:pPr>
            <a:r>
              <a:rPr lang="tr-TR" sz="2200" dirty="0"/>
              <a:t>	a. Öğrencilerin deney yaparak yaylara uygulanan kuvvet ile yayın boyundaki değişim arasındaki matematiksel modeli çıkarmaları sağlanır.</a:t>
            </a:r>
          </a:p>
          <a:p>
            <a:pPr marL="1166813" defTabSz="584200"/>
            <a:r>
              <a:rPr lang="tr-TR" sz="2200" dirty="0"/>
              <a:t>	b. Öğrencilerin kuvvet–uzama miktarı grafiğinden yararlanarak esneklik potansiyel enerjisini hesaplamaları sağlanır</a:t>
            </a:r>
            <a:r>
              <a:rPr lang="tr-TR" sz="2200" dirty="0" smtClean="0"/>
              <a:t>.</a:t>
            </a:r>
          </a:p>
          <a:p>
            <a:pPr marL="898525" indent="-898525"/>
            <a:endParaRPr lang="tr-TR" sz="2200" dirty="0"/>
          </a:p>
          <a:p>
            <a:pPr marL="1166813" indent="-1166813">
              <a:spcAft>
                <a:spcPts val="1200"/>
              </a:spcAft>
            </a:pPr>
            <a:r>
              <a:rPr lang="tr-TR" sz="2200" dirty="0"/>
              <a:t>11.1.6.2. Cisimlerin hareketini mekanik enerji korunumunu kullanarak analiz eder ve </a:t>
            </a:r>
            <a:r>
              <a:rPr lang="tr-TR" sz="2200" dirty="0" smtClean="0"/>
              <a:t>problemler </a:t>
            </a:r>
            <a:r>
              <a:rPr lang="tr-TR" sz="2200" dirty="0"/>
              <a:t>çözer.</a:t>
            </a:r>
          </a:p>
          <a:p>
            <a:pPr marL="1166813" defTabSz="584200">
              <a:tabLst>
                <a:tab pos="1166813" algn="l"/>
              </a:tabLst>
            </a:pPr>
            <a:r>
              <a:rPr lang="tr-TR" sz="2200" dirty="0"/>
              <a:t>	a. Öğrencilerin serbest düşme, atış hareketleri ve esnek yay içeren olayları incelemeleri ve mekanik enerjinin korunumunu kullanarak problemler çözmeleri sağlanır.</a:t>
            </a:r>
          </a:p>
        </p:txBody>
      </p:sp>
    </p:spTree>
    <p:extLst>
      <p:ext uri="{BB962C8B-B14F-4D97-AF65-F5344CB8AC3E}">
        <p14:creationId xmlns:p14="http://schemas.microsoft.com/office/powerpoint/2010/main" val="27492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505" y="2372182"/>
            <a:ext cx="4734419" cy="4075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72455" y="1516950"/>
            <a:ext cx="25442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 smtClean="0"/>
              <a:t>Benzer bir durum:</a:t>
            </a:r>
            <a:endParaRPr lang="tr-TR" sz="2200" dirty="0"/>
          </a:p>
        </p:txBody>
      </p:sp>
      <p:sp>
        <p:nvSpPr>
          <p:cNvPr id="38" name="TextBox 37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3434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35177" y="569386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Mekanik Enerjinin Korunumu</a:t>
            </a:r>
            <a:endParaRPr lang="tr-TR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72455" y="1373276"/>
            <a:ext cx="17491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i="1" dirty="0" smtClean="0"/>
              <a:t>Örnek Soru:</a:t>
            </a:r>
            <a:endParaRPr lang="tr-TR" sz="22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455" y="4406907"/>
            <a:ext cx="6686444" cy="2248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272455" y="2084832"/>
            <a:ext cx="6686444" cy="214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9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6543" y="610626"/>
            <a:ext cx="5201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Hava geçişine izin verirsem ne olur?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pic>
        <p:nvPicPr>
          <p:cNvPr id="5" name="Picture 4" descr="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43" y="2570721"/>
            <a:ext cx="3519686" cy="159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1938" y="1820835"/>
            <a:ext cx="738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Hava geçişine izin verdiğimizde çok şişirilmiş olan balonun daha da şiştiğini gözlemledik. Haydi açıklayalım.</a:t>
            </a:r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4121938" y="4596384"/>
            <a:ext cx="716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smtClean="0"/>
              <a:t>İpucu: </a:t>
            </a:r>
            <a:r>
              <a:rPr lang="tr-TR" dirty="0" smtClean="0"/>
              <a:t>Şişmemiş balonu şişirmeye başladığımızda mı belirli bir şişme sonrası şişirmeye devam ederken  mi daha çok zorlanırız?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56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46543" y="525282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Günün Özeti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20671" y="1532547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Bugün neler öğrendik?</a:t>
            </a:r>
            <a:endParaRPr lang="tr-TR" sz="2400" dirty="0"/>
          </a:p>
        </p:txBody>
      </p:sp>
      <p:pic>
        <p:nvPicPr>
          <p:cNvPr id="1026" name="Picture 2" descr="question emoji ile ilgili g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66" y="2930282"/>
            <a:ext cx="1753905" cy="197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962" y="1330841"/>
            <a:ext cx="5670787" cy="519608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533697" y="5580993"/>
            <a:ext cx="693682" cy="472966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1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18" y="1080032"/>
            <a:ext cx="4046154" cy="559599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966137" y="6329188"/>
            <a:ext cx="504497" cy="39413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12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451"/>
          <a:stretch/>
        </p:blipFill>
        <p:spPr>
          <a:xfrm>
            <a:off x="4729655" y="1330841"/>
            <a:ext cx="3641834" cy="534309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9655" y="5218387"/>
            <a:ext cx="283779" cy="20495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55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780" y="1192102"/>
            <a:ext cx="5209167" cy="546327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90452" y="5628289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5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038" y="1218378"/>
            <a:ext cx="5358194" cy="510359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222039" y="5155324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90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88167" y="1961293"/>
            <a:ext cx="5262657" cy="41148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35970" y="5549462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0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/>
              <a:t>Geçen Hafta Neler Öğrendik?</a:t>
            </a: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4808483" y="1016971"/>
            <a:ext cx="7383517" cy="5573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Video: Yok artık LeBron James!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İki boyutta boyutta sabit ivmeli hareket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Etkinlik 1:  Araba camından atılan bozuk para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Etkinlik 2:  İki boyutta sabit ivmeli hareket nelere bağlıdır?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Formüller/Grafikler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Örnek soru çözümü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Maymun-Muz ikilemi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Uydu hareketi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Doğru mu?Yanlış mı?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Hava sürtünmesi ihmal edilirse?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Günlük hayattan örnekler</a:t>
            </a:r>
          </a:p>
          <a:p>
            <a:pPr>
              <a:buClrTx/>
            </a:pPr>
            <a:r>
              <a:rPr lang="tr-TR" dirty="0">
                <a:solidFill>
                  <a:schemeClr val="tx1"/>
                </a:solidFill>
              </a:rPr>
              <a:t>Tarihi </a:t>
            </a:r>
            <a:r>
              <a:rPr lang="tr-TR" dirty="0" smtClean="0">
                <a:solidFill>
                  <a:schemeClr val="tx1"/>
                </a:solidFill>
              </a:rPr>
              <a:t>bilgi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30438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03521" y="1829262"/>
            <a:ext cx="5172014" cy="450894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635056" y="5076496"/>
            <a:ext cx="441440" cy="362607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07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351282" y="1330840"/>
            <a:ext cx="4871545" cy="52635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09605" y="5722883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344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78" t="5977" r="53664" b="42529"/>
          <a:stretch/>
        </p:blipFill>
        <p:spPr>
          <a:xfrm rot="5400000">
            <a:off x="4220442" y="1445915"/>
            <a:ext cx="5385472" cy="5155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54424" y="5785945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8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75262" y="1883279"/>
            <a:ext cx="5673995" cy="406750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99129" y="6040520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829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15748" y="1372768"/>
            <a:ext cx="5330888" cy="47454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280549" y="5565228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40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67502" y="1330841"/>
            <a:ext cx="5596759" cy="52814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71562" y="5990897"/>
            <a:ext cx="476086" cy="45952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923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995419" y="2058589"/>
            <a:ext cx="5457145" cy="37364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55777" y="3457080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TextBox 6"/>
          <p:cNvSpPr txBox="1"/>
          <p:nvPr/>
        </p:nvSpPr>
        <p:spPr>
          <a:xfrm>
            <a:off x="8954814" y="6286044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(1986 – ÖYS)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9474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63041" y="2262409"/>
            <a:ext cx="5726219" cy="336146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426150" y="5486400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106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885750" y="1080033"/>
            <a:ext cx="4225158" cy="56877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885750" y="5281448"/>
            <a:ext cx="476086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05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09605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Soru Çözümü</a:t>
            </a:r>
            <a:endParaRPr lang="tr-TR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Soru çözümü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20" y="1743547"/>
            <a:ext cx="7319476" cy="33009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89986" y="3394017"/>
            <a:ext cx="477469" cy="4414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814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1137" y="493751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Günlük Hayatta Esneklik</a:t>
            </a:r>
            <a:endParaRPr lang="tr-TR" sz="2800" b="1" dirty="0"/>
          </a:p>
        </p:txBody>
      </p:sp>
      <p:pic>
        <p:nvPicPr>
          <p:cNvPr id="2050" name="Picture 2" descr="atlama çubuğu ile ilgili 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25" y="1419341"/>
            <a:ext cx="4234624" cy="238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İlgili res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331" y="1245285"/>
            <a:ext cx="30575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mpoline elastic potential energy ile ilgili görsel sonu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64" y="296454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65202" y="4293364"/>
            <a:ext cx="3196404" cy="1736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7134" y="4141612"/>
            <a:ext cx="2343150" cy="2409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0284" y="5466474"/>
            <a:ext cx="41120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200" dirty="0" smtClean="0"/>
              <a:t>Başka neleri örnek verebiliriz?</a:t>
            </a:r>
            <a:endParaRPr lang="tr-TR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41293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03485" y="548011"/>
            <a:ext cx="6331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Öğretim Programındaki Kazanımlar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97407" y="1857137"/>
            <a:ext cx="1121096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8525" indent="-898525">
              <a:spcAft>
                <a:spcPts val="1200"/>
              </a:spcAft>
            </a:pPr>
            <a:r>
              <a:rPr lang="tr-TR" sz="2200" dirty="0"/>
              <a:t>11.1.6.1. Esneklik potansiyel enerjisini örneklerle açıklar. </a:t>
            </a:r>
          </a:p>
          <a:p>
            <a:pPr marL="1166813" defTabSz="584200">
              <a:spcAft>
                <a:spcPts val="600"/>
              </a:spcAft>
            </a:pPr>
            <a:r>
              <a:rPr lang="tr-TR" sz="2200" dirty="0"/>
              <a:t>	a. Öğrencilerin deney yaparak yaylara uygulanan kuvvet ile yayın boyundaki değişim arasındaki matematiksel modeli çıkarmaları sağlanır.</a:t>
            </a:r>
          </a:p>
          <a:p>
            <a:pPr marL="1166813" defTabSz="584200"/>
            <a:r>
              <a:rPr lang="tr-TR" sz="2200" dirty="0"/>
              <a:t>	b. Öğrencilerin kuvvet–uzama miktarı grafiğinden yararlanarak esneklik potansiyel enerjisini hesaplamaları sağlanır</a:t>
            </a:r>
            <a:r>
              <a:rPr lang="tr-TR" sz="2200" dirty="0" smtClean="0"/>
              <a:t>.</a:t>
            </a:r>
          </a:p>
          <a:p>
            <a:pPr marL="898525" indent="-898525"/>
            <a:endParaRPr lang="tr-TR" sz="2200" dirty="0"/>
          </a:p>
          <a:p>
            <a:pPr marL="1166813" indent="-1166813">
              <a:spcAft>
                <a:spcPts val="1200"/>
              </a:spcAft>
            </a:pPr>
            <a:r>
              <a:rPr lang="tr-TR" sz="2200" dirty="0"/>
              <a:t>11.1.6.2. Cisimlerin hareketini mekanik enerji korunumunu kullanarak analiz eder ve </a:t>
            </a:r>
            <a:r>
              <a:rPr lang="tr-TR" sz="2200" dirty="0" smtClean="0"/>
              <a:t>problemler </a:t>
            </a:r>
            <a:r>
              <a:rPr lang="tr-TR" sz="2200" dirty="0"/>
              <a:t>çözer.</a:t>
            </a:r>
          </a:p>
          <a:p>
            <a:pPr marL="1166813" defTabSz="584200">
              <a:tabLst>
                <a:tab pos="1166813" algn="l"/>
              </a:tabLst>
            </a:pPr>
            <a:r>
              <a:rPr lang="tr-TR" sz="2200" dirty="0"/>
              <a:t>	a. Öğrencilerin serbest düşme, atış hareketleri ve esnek yay içeren olayları incelemeleri ve mekanik enerjinin korunumunu kullanarak problemler çözmeleri sağlanır.</a:t>
            </a:r>
          </a:p>
        </p:txBody>
      </p:sp>
    </p:spTree>
    <p:extLst>
      <p:ext uri="{BB962C8B-B14F-4D97-AF65-F5344CB8AC3E}">
        <p14:creationId xmlns:p14="http://schemas.microsoft.com/office/powerpoint/2010/main" val="239402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7407" y="1430879"/>
            <a:ext cx="8704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ÖNÜMÜZDEKİ HAFTA NE ÖĞRENECEĞİZ?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97407" y="2314336"/>
            <a:ext cx="10293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60475" indent="-1260475"/>
            <a:r>
              <a:rPr lang="tr-TR" sz="2400" dirty="0"/>
              <a:t>11.1.6.3. Sürtünmeli yüzeylerde enerji korunumunu ve </a:t>
            </a:r>
            <a:r>
              <a:rPr lang="tr-TR" sz="2400" dirty="0" smtClean="0"/>
              <a:t>dönüşümlerini </a:t>
            </a:r>
            <a:r>
              <a:rPr lang="tr-TR" sz="2400" dirty="0"/>
              <a:t>kullanarak </a:t>
            </a:r>
            <a:r>
              <a:rPr lang="tr-TR" sz="2400" dirty="0" smtClean="0"/>
              <a:t>cisimlerin hareketini </a:t>
            </a:r>
            <a:r>
              <a:rPr lang="tr-TR" sz="2400" dirty="0"/>
              <a:t>analiz eder ve problemler çözer.</a:t>
            </a:r>
            <a:endParaRPr lang="tr-TR" sz="2200" dirty="0"/>
          </a:p>
        </p:txBody>
      </p:sp>
    </p:spTree>
    <p:extLst>
      <p:ext uri="{BB962C8B-B14F-4D97-AF65-F5344CB8AC3E}">
        <p14:creationId xmlns:p14="http://schemas.microsoft.com/office/powerpoint/2010/main" val="41749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27776" y="523038"/>
            <a:ext cx="6364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Hava geçişine izin verirsem ne olur?</a:t>
            </a:r>
            <a:endParaRPr lang="tr-TR" sz="2800" b="1" dirty="0"/>
          </a:p>
        </p:txBody>
      </p:sp>
      <p:pic>
        <p:nvPicPr>
          <p:cNvPr id="1028" name="Picture 4" descr="G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768" y="2392681"/>
            <a:ext cx="5924430" cy="26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3039" y="1584413"/>
            <a:ext cx="7597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Aynı yapıda iki balondan biri çok diğeri az şişirilerek kapalı bir vana ve hortum yardımı ile şekildeki sistem oluşturuluyor. </a:t>
            </a:r>
            <a:endParaRPr lang="tr-TR" dirty="0"/>
          </a:p>
        </p:txBody>
      </p:sp>
      <p:sp>
        <p:nvSpPr>
          <p:cNvPr id="5" name="TextBox 4"/>
          <p:cNvSpPr txBox="1"/>
          <p:nvPr/>
        </p:nvSpPr>
        <p:spPr>
          <a:xfrm>
            <a:off x="4303039" y="5246002"/>
            <a:ext cx="74476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Balonların arasındaki vana açılarak hava geçişine izin verilirse ne gözlemleriz? Neden?</a:t>
            </a:r>
          </a:p>
          <a:p>
            <a:endParaRPr lang="tr-TR" dirty="0"/>
          </a:p>
          <a:p>
            <a:r>
              <a:rPr lang="tr-TR" dirty="0" smtClean="0"/>
              <a:t>Haydi deneyelim!</a:t>
            </a:r>
          </a:p>
          <a:p>
            <a:endParaRPr lang="tr-TR" dirty="0"/>
          </a:p>
        </p:txBody>
      </p:sp>
      <p:sp>
        <p:nvSpPr>
          <p:cNvPr id="7" name="TextBox 6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3632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2308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Aktivite: Yay Sabitini Bulalım</a:t>
            </a:r>
            <a:endParaRPr lang="tr-T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05" y="1330841"/>
            <a:ext cx="6906413" cy="5165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19108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84882" y="556813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Aktivite: Yay Sabitini Bulalım</a:t>
            </a:r>
            <a:endParaRPr lang="tr-TR" sz="28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0667915"/>
              </p:ext>
            </p:extLst>
          </p:nvPr>
        </p:nvGraphicFramePr>
        <p:xfrm>
          <a:off x="5882185" y="1801504"/>
          <a:ext cx="6147747" cy="397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7473984"/>
              </p:ext>
            </p:extLst>
          </p:nvPr>
        </p:nvGraphicFramePr>
        <p:xfrm>
          <a:off x="3712191" y="2251884"/>
          <a:ext cx="2169994" cy="32118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75562">
                  <a:extLst>
                    <a:ext uri="{9D8B030D-6E8A-4147-A177-3AD203B41FA5}">
                      <a16:colId xmlns:a16="http://schemas.microsoft.com/office/drawing/2014/main" val="3227318782"/>
                    </a:ext>
                  </a:extLst>
                </a:gridCol>
                <a:gridCol w="1094432">
                  <a:extLst>
                    <a:ext uri="{9D8B030D-6E8A-4147-A177-3AD203B41FA5}">
                      <a16:colId xmlns:a16="http://schemas.microsoft.com/office/drawing/2014/main" val="243902801"/>
                    </a:ext>
                  </a:extLst>
                </a:gridCol>
              </a:tblGrid>
              <a:tr h="71682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tr-TR" sz="1800" b="0" i="0" u="none" strike="noStrike" dirty="0">
                          <a:effectLst/>
                        </a:rPr>
                        <a:t>Yayın Uzama Miktarı (m)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tr-TR" sz="1800" b="0" i="0" u="none" strike="noStrike" dirty="0" smtClean="0">
                          <a:effectLst/>
                        </a:rPr>
                        <a:t>Yaya </a:t>
                      </a:r>
                      <a:r>
                        <a:rPr lang="tr-TR" sz="1800" b="0" i="0" u="none" strike="noStrike" dirty="0">
                          <a:effectLst/>
                        </a:rPr>
                        <a:t>Uyulanan Kuvvet (N</a:t>
                      </a:r>
                      <a:r>
                        <a:rPr lang="tr-TR" sz="1800" b="0" i="0" u="none" strike="noStrike" dirty="0" smtClean="0">
                          <a:effectLst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45366"/>
                  </a:ext>
                </a:extLst>
              </a:tr>
              <a:tr h="20079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>
                          <a:effectLst/>
                        </a:rPr>
                        <a:t>0,0363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 dirty="0">
                          <a:effectLst/>
                        </a:rPr>
                        <a:t>0,755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6794421"/>
                  </a:ext>
                </a:extLst>
              </a:tr>
              <a:tr h="20079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 dirty="0" smtClean="0">
                          <a:effectLst/>
                        </a:rPr>
                        <a:t>0,0490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 dirty="0">
                          <a:effectLst/>
                        </a:rPr>
                        <a:t>1,029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3447723"/>
                  </a:ext>
                </a:extLst>
              </a:tr>
              <a:tr h="20079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>
                          <a:effectLst/>
                        </a:rPr>
                        <a:t>0,0247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 dirty="0" smtClean="0">
                          <a:effectLst/>
                        </a:rPr>
                        <a:t>0,490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1923405"/>
                  </a:ext>
                </a:extLst>
              </a:tr>
              <a:tr h="20079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>
                          <a:effectLst/>
                        </a:rPr>
                        <a:t>0,0987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 dirty="0">
                          <a:effectLst/>
                        </a:rPr>
                        <a:t>2,009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6862983"/>
                  </a:ext>
                </a:extLst>
              </a:tr>
              <a:tr h="200790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>
                          <a:effectLst/>
                        </a:rPr>
                        <a:t>0,1687</a:t>
                      </a:r>
                      <a:endParaRPr lang="tr-T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r-TR" sz="1800" u="none" strike="noStrike" dirty="0">
                          <a:effectLst/>
                        </a:rPr>
                        <a:t>3,488</a:t>
                      </a:r>
                      <a:endParaRPr lang="tr-T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087339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093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2691" y="578222"/>
            <a:ext cx="562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Aktivite: Yay Sabitini Bulalım</a:t>
            </a:r>
            <a:endParaRPr lang="tr-TR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4339060" y="3348118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y = </a:t>
            </a:r>
            <a:r>
              <a:rPr lang="en-US" dirty="0" smtClean="0"/>
              <a:t>20,639</a:t>
            </a:r>
            <a:r>
              <a:rPr lang="tr-TR" dirty="0"/>
              <a:t>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‧ </a:t>
            </a:r>
            <a:r>
              <a:rPr lang="en-US" dirty="0" smtClean="0"/>
              <a:t>x </a:t>
            </a:r>
            <a:endParaRPr lang="tr-TR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67048" y="3717450"/>
            <a:ext cx="107416" cy="617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777836" y="3717450"/>
            <a:ext cx="111926" cy="617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139246" y="4335419"/>
                <a:ext cx="2195601" cy="414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i="1" baseline="-25000" dirty="0">
                            <a:latin typeface="Cambria Math" panose="02040503050406030204" pitchFamily="18" charset="0"/>
                          </a:rPr>
                          <m:t>𝑢𝑦𝑔</m:t>
                        </m:r>
                        <m:r>
                          <a:rPr lang="tr-TR" i="1" baseline="-25000" dirty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  <a:r>
                  <a:rPr lang="en-US" dirty="0" smtClean="0"/>
                  <a:t>20,639</a:t>
                </a:r>
                <a:r>
                  <a:rPr lang="tr-TR" dirty="0"/>
                  <a:t> </a:t>
                </a:r>
                <a:r>
                  <a:rPr lang="tr-T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tr-TR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l-GR" dirty="0"/>
                          <m:t>Δ</m:t>
                        </m:r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</m:e>
                    </m:acc>
                  </m:oMath>
                </a14:m>
                <a:r>
                  <a:rPr lang="en-US" b="1" dirty="0"/>
                  <a:t> </a:t>
                </a:r>
                <a:r>
                  <a:rPr lang="en-US" b="1" dirty="0" smtClean="0"/>
                  <a:t> </a:t>
                </a:r>
                <a:endParaRPr lang="tr-TR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246" y="4335419"/>
                <a:ext cx="2195601" cy="414922"/>
              </a:xfrm>
              <a:prstGeom prst="rect">
                <a:avLst/>
              </a:prstGeom>
              <a:blipFill>
                <a:blip r:embed="rId3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139246" y="5107635"/>
                <a:ext cx="1418145" cy="4149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tr-TR" i="1" dirty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tr-TR" i="1" baseline="-25000" dirty="0">
                            <a:latin typeface="Cambria Math" panose="02040503050406030204" pitchFamily="18" charset="0"/>
                          </a:rPr>
                          <m:t>𝑢𝑦𝑔</m:t>
                        </m:r>
                        <m:r>
                          <a:rPr lang="tr-TR" i="1" baseline="-25000" dirty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acc>
                  </m:oMath>
                </a14:m>
                <a:r>
                  <a:rPr lang="en-US" dirty="0"/>
                  <a:t> = </a:t>
                </a:r>
                <a:r>
                  <a:rPr lang="tr-TR" dirty="0"/>
                  <a:t>k </a:t>
                </a:r>
                <a:r>
                  <a:rPr lang="tr-T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‧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r-T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l-GR" dirty="0"/>
                          <m:t>Δ</m:t>
                        </m:r>
                        <m:r>
                          <m:rPr>
                            <m:nor/>
                          </m:rPr>
                          <a:rPr lang="en-US" dirty="0"/>
                          <m:t>x</m:t>
                        </m:r>
                      </m:e>
                    </m:acc>
                  </m:oMath>
                </a14:m>
                <a:endParaRPr lang="tr-TR" b="1" dirty="0" smtClean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246" y="5107635"/>
                <a:ext cx="1418145" cy="414922"/>
              </a:xfrm>
              <a:prstGeom prst="rect">
                <a:avLst/>
              </a:prstGeom>
              <a:blipFill>
                <a:blip r:embed="rId4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4221000" y="2237348"/>
            <a:ext cx="7696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tr-TR" sz="2000" dirty="0" smtClean="0"/>
              <a:t>Yaya uygulanan kuvvet artığında yayın uzama mikatarı da uygulanan kuvvetle doğru orantılı olarak artar. </a:t>
            </a:r>
            <a:endParaRPr lang="tr-TR" sz="2000" dirty="0"/>
          </a:p>
        </p:txBody>
      </p:sp>
      <p:sp>
        <p:nvSpPr>
          <p:cNvPr id="15" name="Rectangle 14"/>
          <p:cNvSpPr/>
          <p:nvPr/>
        </p:nvSpPr>
        <p:spPr>
          <a:xfrm>
            <a:off x="4221000" y="5955860"/>
            <a:ext cx="5923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/>
              <a:t>Farklı bir yay ile bu etkinliği yapsam sizce ne olurdu?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9246" y="1654420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Çıkarımımız: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669" y="1330841"/>
            <a:ext cx="3145536" cy="532453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Geçen hafta neler öğrendik?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Günlük Hayatta esneklik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b="1" dirty="0"/>
              <a:t>Aktivite: Yay sabitini bulalım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Hooke Yasası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Esneklik potansiyel enerjisi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Mekanik enerjinin korunumu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Hava geçişine izin verirsem ne olur?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Günün özeti</a:t>
            </a:r>
          </a:p>
          <a:p>
            <a:pPr marL="285744" indent="-285744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tr-TR" sz="2000" dirty="0"/>
              <a:t>Soru çözümü</a:t>
            </a:r>
          </a:p>
        </p:txBody>
      </p:sp>
    </p:spTree>
    <p:extLst>
      <p:ext uri="{BB962C8B-B14F-4D97-AF65-F5344CB8AC3E}">
        <p14:creationId xmlns:p14="http://schemas.microsoft.com/office/powerpoint/2010/main" val="289360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5526</TotalTime>
  <Words>2735</Words>
  <Application>Microsoft Office PowerPoint</Application>
  <PresentationFormat>Widescreen</PresentationFormat>
  <Paragraphs>671</Paragraphs>
  <Slides>51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Cambria Math</vt:lpstr>
      <vt:lpstr>Century Gothic</vt:lpstr>
      <vt:lpstr>Times New Roman</vt:lpstr>
      <vt:lpstr>Vapor Trail</vt:lpstr>
      <vt:lpstr>Enerji ve Hareket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Author</dc:creator>
  <cp:lastModifiedBy>Selcan</cp:lastModifiedBy>
  <cp:revision>231</cp:revision>
  <dcterms:created xsi:type="dcterms:W3CDTF">2016-04-01T12:40:28Z</dcterms:created>
  <dcterms:modified xsi:type="dcterms:W3CDTF">2016-12-03T12:20:42Z</dcterms:modified>
</cp:coreProperties>
</file>