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33"/>
  </p:notesMasterIdLst>
  <p:sldIdLst>
    <p:sldId id="259" r:id="rId2"/>
    <p:sldId id="265" r:id="rId3"/>
    <p:sldId id="334" r:id="rId4"/>
    <p:sldId id="268" r:id="rId5"/>
    <p:sldId id="335" r:id="rId6"/>
    <p:sldId id="336" r:id="rId7"/>
    <p:sldId id="338" r:id="rId8"/>
    <p:sldId id="342" r:id="rId9"/>
    <p:sldId id="341" r:id="rId10"/>
    <p:sldId id="339" r:id="rId11"/>
    <p:sldId id="359" r:id="rId12"/>
    <p:sldId id="340" r:id="rId13"/>
    <p:sldId id="360" r:id="rId14"/>
    <p:sldId id="343" r:id="rId15"/>
    <p:sldId id="352" r:id="rId16"/>
    <p:sldId id="348" r:id="rId17"/>
    <p:sldId id="350" r:id="rId18"/>
    <p:sldId id="358" r:id="rId19"/>
    <p:sldId id="351" r:id="rId20"/>
    <p:sldId id="347" r:id="rId21"/>
    <p:sldId id="345" r:id="rId22"/>
    <p:sldId id="346" r:id="rId23"/>
    <p:sldId id="353" r:id="rId24"/>
    <p:sldId id="333" r:id="rId25"/>
    <p:sldId id="344" r:id="rId26"/>
    <p:sldId id="349" r:id="rId27"/>
    <p:sldId id="354" r:id="rId28"/>
    <p:sldId id="357" r:id="rId29"/>
    <p:sldId id="355" r:id="rId30"/>
    <p:sldId id="300" r:id="rId31"/>
    <p:sldId id="270" r:id="rId3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B" lastIdx="3" clrIdx="0">
    <p:extLst>
      <p:ext uri="{19B8F6BF-5375-455C-9EA6-DF929625EA0E}">
        <p15:presenceInfo xmlns:p15="http://schemas.microsoft.com/office/powerpoint/2012/main" userId="Auth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6600" autoAdjust="0"/>
  </p:normalViewPr>
  <p:slideViewPr>
    <p:cSldViewPr snapToGrid="0">
      <p:cViewPr varScale="1">
        <p:scale>
          <a:sx n="78" d="100"/>
          <a:sy n="78" d="100"/>
        </p:scale>
        <p:origin x="12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D1A8-8F54-4CFC-A53A-4B1CACC2D8B3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CE48-F3B0-4932-B93F-8E112BAB35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35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403’te öğrenciler önce</a:t>
            </a:r>
            <a:r>
              <a:rPr lang="tr-TR" baseline="0" dirty="0" smtClean="0"/>
              <a:t> enerjilerin eşit olmasını bekliyor 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2389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169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403’te öğrenciler önce</a:t>
            </a:r>
            <a:r>
              <a:rPr lang="tr-TR" baseline="0" dirty="0" smtClean="0"/>
              <a:t> enerjilerin eşit olmasını bekliyor 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047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53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9"/>
            <a:ext cx="6400800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70"/>
            <a:ext cx="2743200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8544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4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3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9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133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6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9945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971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60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6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9945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754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6" y="1124705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9" y="3648319"/>
            <a:ext cx="10144655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7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8887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9996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3" y="762003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9127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3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9" y="4191004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9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9" y="4873768"/>
            <a:ext cx="34515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6" y="4191004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7" y="4873767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4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7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5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950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63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5780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70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9" y="745071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2" y="381004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975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4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753537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2" y="381005"/>
            <a:ext cx="6991492" cy="36406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76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3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3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3379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1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3132670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70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1332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938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1185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3"/>
            <a:ext cx="6510619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3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46808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5"/>
            <a:ext cx="3644963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3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4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4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0B30-60EE-45FA-8251-617A49E60C36}" type="datetimeFigureOut">
              <a:rPr lang="tr-TR" smtClean="0"/>
              <a:t>12.12.2016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9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449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</p:sldLayoutIdLst>
  <p:txStyles>
    <p:titleStyle>
      <a:lvl1pPr algn="r" defTabSz="914377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256" y="1839981"/>
            <a:ext cx="9448800" cy="1825096"/>
          </a:xfrm>
        </p:spPr>
        <p:txBody>
          <a:bodyPr/>
          <a:lstStyle/>
          <a:p>
            <a:r>
              <a:rPr lang="tr-TR" dirty="0" smtClean="0"/>
              <a:t>Enerji ve Hareket</a:t>
            </a:r>
            <a:endParaRPr lang="tr-T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83305"/>
            <a:ext cx="9448800" cy="685800"/>
          </a:xfrm>
        </p:spPr>
        <p:txBody>
          <a:bodyPr/>
          <a:lstStyle/>
          <a:p>
            <a:r>
              <a:rPr lang="tr-TR" dirty="0" smtClean="0"/>
              <a:t>Arş.Gör. Belkıs Garip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305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59553" y="615671"/>
            <a:ext cx="66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tr-TR" sz="2800" b="1" dirty="0"/>
              <a:t>Sürtünmenin sistemin enerjisine etkisi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6784" y="1645920"/>
            <a:ext cx="7693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/>
              <a:t>Kinetik sürtünme kuvveti harekete ters yönde etki eder, sürtünmeden dolayı sistemin enerjisinin bir kısmı ısı enerjisine dönüşür ve sistemin enerjisini azaltır. </a:t>
            </a:r>
          </a:p>
          <a:p>
            <a:pPr>
              <a:lnSpc>
                <a:spcPct val="150000"/>
              </a:lnSpc>
            </a:pPr>
            <a:endParaRPr lang="tr-TR" sz="2000" dirty="0"/>
          </a:p>
        </p:txBody>
      </p:sp>
      <p:sp>
        <p:nvSpPr>
          <p:cNvPr id="6" name="Rectangle 5"/>
          <p:cNvSpPr/>
          <p:nvPr/>
        </p:nvSpPr>
        <p:spPr>
          <a:xfrm>
            <a:off x="4218432" y="3683885"/>
            <a:ext cx="6096000" cy="4551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dirty="0"/>
              <a:t>ME</a:t>
            </a:r>
            <a:r>
              <a:rPr lang="tr-TR" baseline="-25000" dirty="0"/>
              <a:t>1</a:t>
            </a:r>
            <a:r>
              <a:rPr lang="tr-TR" dirty="0"/>
              <a:t> </a:t>
            </a:r>
            <a:r>
              <a:rPr lang="tr-TR" dirty="0" smtClean="0"/>
              <a:t> - W</a:t>
            </a:r>
            <a:r>
              <a:rPr lang="tr-TR" baseline="-25000" dirty="0" smtClean="0"/>
              <a:t>sürtünme</a:t>
            </a:r>
            <a:r>
              <a:rPr lang="tr-TR" dirty="0" smtClean="0"/>
              <a:t>= </a:t>
            </a:r>
            <a:r>
              <a:rPr lang="tr-TR" dirty="0"/>
              <a:t>ME</a:t>
            </a:r>
            <a:r>
              <a:rPr lang="tr-TR" baseline="-25000" dirty="0"/>
              <a:t>2</a:t>
            </a:r>
            <a:r>
              <a:rPr lang="tr-TR" dirty="0"/>
              <a:t>     (1: ilk durum, 2: son durum</a:t>
            </a:r>
            <a:r>
              <a:rPr lang="tr-TR" dirty="0" smtClean="0"/>
              <a:t>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63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59553" y="615671"/>
            <a:ext cx="66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tr-TR" sz="2800" b="1" dirty="0"/>
              <a:t>Sürtünmenin sistemin enerjisine etkisi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896" y="1823846"/>
            <a:ext cx="3218687" cy="24433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827762" y="1539648"/>
            <a:ext cx="4865134" cy="3727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33450" algn="l"/>
              </a:tabLst>
            </a:pPr>
            <a:r>
              <a:rPr lang="tr-TR" sz="2000" dirty="0"/>
              <a:t>Sürtünme kuvvetinin etkili olduğu durumda kaydıraktan kayan bir çocuğu düşünelim. Başlangıçta sahip olduğu potansiyel enerjinin tamamı aşağıya ulaştığında kinetik enerjiye dönüşmez. Enerjinin bir kısmı sürtünmeden dolayı ısı enerjisine dönüşür. </a:t>
            </a:r>
            <a:endParaRPr lang="tr-TR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827762" y="5452072"/>
            <a:ext cx="74980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33450" algn="l"/>
              </a:tabLst>
            </a:pPr>
            <a:r>
              <a:rPr lang="tr-TR" sz="2000" dirty="0">
                <a:solidFill>
                  <a:prstClr val="black"/>
                </a:solidFill>
              </a:rPr>
              <a:t>Mekanik enerji azalmış olur. Toplam enerji korunur!</a:t>
            </a:r>
          </a:p>
        </p:txBody>
      </p:sp>
    </p:spTree>
    <p:extLst>
      <p:ext uri="{BB962C8B-B14F-4D97-AF65-F5344CB8AC3E}">
        <p14:creationId xmlns:p14="http://schemas.microsoft.com/office/powerpoint/2010/main" val="23634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8291" y="615671"/>
            <a:ext cx="6563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Sürtünmenin sistemin enerjisine </a:t>
            </a:r>
            <a:r>
              <a:rPr lang="tr-TR" sz="2800" b="1" dirty="0" smtClean="0"/>
              <a:t>etkisi</a:t>
            </a:r>
            <a:endParaRPr lang="tr-T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800" t="47938" r="33600" b="25782"/>
          <a:stretch/>
        </p:blipFill>
        <p:spPr>
          <a:xfrm>
            <a:off x="4206239" y="1655192"/>
            <a:ext cx="6022849" cy="476030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559296" y="5510784"/>
            <a:ext cx="499872" cy="573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9"/>
          <p:cNvSpPr txBox="1"/>
          <p:nvPr/>
        </p:nvSpPr>
        <p:spPr>
          <a:xfrm>
            <a:off x="4315968" y="1330841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i="1" dirty="0" smtClean="0"/>
              <a:t>Örnek:</a:t>
            </a:r>
            <a:endParaRPr lang="tr-TR" sz="2000" i="1" dirty="0"/>
          </a:p>
        </p:txBody>
      </p:sp>
    </p:spTree>
    <p:extLst>
      <p:ext uri="{BB962C8B-B14F-4D97-AF65-F5344CB8AC3E}">
        <p14:creationId xmlns:p14="http://schemas.microsoft.com/office/powerpoint/2010/main" val="39158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1" y="615671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Sürtünmenin </a:t>
            </a:r>
            <a:r>
              <a:rPr lang="tr-TR" sz="2800" b="1" dirty="0"/>
              <a:t>sistemin enerjisine </a:t>
            </a:r>
            <a:r>
              <a:rPr lang="tr-TR" sz="2800" b="1" dirty="0" smtClean="0"/>
              <a:t>etkisi</a:t>
            </a:r>
            <a:endParaRPr lang="tr-T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5968" y="1330841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i="1" dirty="0" smtClean="0"/>
              <a:t>Örnek:</a:t>
            </a:r>
            <a:endParaRPr lang="tr-TR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3360" y="1730951"/>
                <a:ext cx="3361839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r-TR" sz="2000" dirty="0" smtClean="0"/>
                  <a:t>Sürtünmesiz bir yüzeyde 4 m/s sabit hızla kaymakta olan 1 kg’lık kutuya hızıyla aynı yönde 10 N’luk kuvvet 1 m boyunca uygulanıyor. Kutunun son hızı ne olur? </a:t>
                </a:r>
                <a:r>
                  <a:rPr lang="tr-TR" sz="20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tr-TR" sz="2000" dirty="0" smtClean="0"/>
                  <a:t>=10 </a:t>
                </a:r>
                <a:r>
                  <a:rPr lang="tr-TR" sz="2000" dirty="0"/>
                  <a:t>m/s</a:t>
                </a:r>
                <a:r>
                  <a:rPr lang="tr-TR" sz="2000" baseline="30000" dirty="0"/>
                  <a:t>2</a:t>
                </a:r>
                <a:r>
                  <a:rPr lang="tr-TR" sz="2000" dirty="0"/>
                  <a:t> </a:t>
                </a:r>
                <a:r>
                  <a:rPr lang="tr-TR" sz="2000" dirty="0" smtClean="0"/>
                  <a:t>)</a:t>
                </a:r>
                <a:endParaRPr lang="tr-TR" sz="2000" baseline="30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360" y="1730951"/>
                <a:ext cx="3361839" cy="3323987"/>
              </a:xfrm>
              <a:prstGeom prst="rect">
                <a:avLst/>
              </a:prstGeom>
              <a:blipFill rotWithShape="0">
                <a:blip r:embed="rId2"/>
                <a:stretch>
                  <a:fillRect l="-1996" r="-2722" b="-550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7697354" y="1330841"/>
            <a:ext cx="63061" cy="4849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142570" y="1730950"/>
                <a:ext cx="3361839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r-TR" sz="2000" dirty="0" smtClean="0"/>
                  <a:t>Sürtünmesiz bir yüzeyde 4 m/s sabit hızla kaymakta olan 1 kg’lık kutu sürtünme katsayısı 0,5 olan yüzeye geçiyor. 1 m </a:t>
                </a:r>
                <a:r>
                  <a:rPr lang="tr-TR" sz="2000" dirty="0"/>
                  <a:t>s</a:t>
                </a:r>
                <a:r>
                  <a:rPr lang="tr-TR" sz="2000" dirty="0" smtClean="0"/>
                  <a:t>ürtünmeli yüzeyde yol aldıktan sonra kutunun hızı ne olur? </a:t>
                </a:r>
                <a:r>
                  <a:rPr lang="tr-TR" sz="20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tr-TR" sz="2000" dirty="0" smtClean="0"/>
                  <a:t>=</a:t>
                </a:r>
                <a:r>
                  <a:rPr lang="tr-TR" sz="2000" dirty="0"/>
                  <a:t> </a:t>
                </a:r>
                <a:r>
                  <a:rPr lang="tr-TR" sz="2000" dirty="0" smtClean="0"/>
                  <a:t>10 </a:t>
                </a:r>
                <a:r>
                  <a:rPr lang="tr-TR" sz="2000" dirty="0"/>
                  <a:t>m/s</a:t>
                </a:r>
                <a:r>
                  <a:rPr lang="tr-TR" sz="2000" baseline="30000" dirty="0"/>
                  <a:t>2</a:t>
                </a:r>
                <a:r>
                  <a:rPr lang="tr-TR" sz="2000" dirty="0"/>
                  <a:t> </a:t>
                </a:r>
                <a:r>
                  <a:rPr lang="tr-TR" sz="2000" dirty="0" smtClean="0"/>
                  <a:t>)</a:t>
                </a:r>
                <a:endParaRPr lang="tr-TR" sz="2000" baseline="30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570" y="1730950"/>
                <a:ext cx="3361839" cy="3785652"/>
              </a:xfrm>
              <a:prstGeom prst="rect">
                <a:avLst/>
              </a:prstGeom>
              <a:blipFill rotWithShape="0">
                <a:blip r:embed="rId3"/>
                <a:stretch>
                  <a:fillRect l="-1996" r="-1815" b="-322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359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3871" y="505943"/>
            <a:ext cx="5666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tr-TR" sz="2800" b="1" dirty="0" smtClean="0"/>
              <a:t>Bildiklerimizi </a:t>
            </a:r>
            <a:r>
              <a:rPr lang="tr-TR" sz="2800" b="1" dirty="0"/>
              <a:t>hatırlayalım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44580" y="1707903"/>
                <a:ext cx="3735318" cy="4174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tr-TR" b="1" dirty="0" smtClean="0"/>
                  <a:t>Kinetik Enerji :   </a:t>
                </a:r>
              </a:p>
              <a:p>
                <a:pPr>
                  <a:lnSpc>
                    <a:spcPct val="150000"/>
                  </a:lnSpc>
                </a:pPr>
                <a:r>
                  <a:rPr lang="tr-TR" dirty="0" smtClean="0"/>
                  <a:t>   KE=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tr-TR" dirty="0" smtClean="0"/>
                  <a:t> 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r-TR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tr-TR" dirty="0" smtClean="0"/>
              </a:p>
              <a:p>
                <a:pPr>
                  <a:lnSpc>
                    <a:spcPct val="150000"/>
                  </a:lnSpc>
                </a:pPr>
                <a:endParaRPr lang="tr-TR" dirty="0" smtClean="0"/>
              </a:p>
              <a:p>
                <a:pPr>
                  <a:lnSpc>
                    <a:spcPct val="150000"/>
                  </a:lnSpc>
                </a:pPr>
                <a:r>
                  <a:rPr lang="tr-TR" b="1" dirty="0" smtClean="0"/>
                  <a:t>Yer Çekimi Potansiyel Enerjisi:    </a:t>
                </a:r>
              </a:p>
              <a:p>
                <a:pPr>
                  <a:lnSpc>
                    <a:spcPct val="150000"/>
                  </a:lnSpc>
                </a:pPr>
                <a:r>
                  <a:rPr lang="tr-TR" dirty="0" smtClean="0"/>
                  <a:t>PE</a:t>
                </a:r>
                <a:r>
                  <a:rPr lang="tr-TR" baseline="-25000" dirty="0" smtClean="0"/>
                  <a:t>yer</a:t>
                </a:r>
                <a:r>
                  <a:rPr lang="tr-TR" dirty="0" smtClean="0"/>
                  <a:t>= m g h</a:t>
                </a:r>
                <a:r>
                  <a:rPr lang="tr-TR" baseline="-25000" dirty="0" smtClean="0"/>
                  <a:t>   </a:t>
                </a:r>
                <a:endParaRPr lang="tr-TR" dirty="0" smtClean="0"/>
              </a:p>
              <a:p>
                <a:pPr>
                  <a:lnSpc>
                    <a:spcPct val="150000"/>
                  </a:lnSpc>
                </a:pPr>
                <a:endParaRPr lang="tr-TR" dirty="0"/>
              </a:p>
              <a:p>
                <a:pPr>
                  <a:lnSpc>
                    <a:spcPct val="150000"/>
                  </a:lnSpc>
                </a:pPr>
                <a:r>
                  <a:rPr lang="tr-TR" b="1" dirty="0" smtClean="0"/>
                  <a:t>Esneklik Potansiyel Enerjisi:</a:t>
                </a:r>
              </a:p>
              <a:p>
                <a:pPr>
                  <a:lnSpc>
                    <a:spcPct val="150000"/>
                  </a:lnSpc>
                </a:pPr>
                <a:r>
                  <a:rPr lang="tr-TR" dirty="0" smtClean="0"/>
                  <a:t>PE</a:t>
                </a:r>
                <a:r>
                  <a:rPr lang="tr-TR" baseline="-25000" dirty="0" smtClean="0"/>
                  <a:t>esneklik</a:t>
                </a:r>
                <a:r>
                  <a:rPr lang="tr-TR" dirty="0" smtClean="0"/>
                  <a:t> = </a:t>
                </a:r>
                <a:r>
                  <a:rPr lang="tr-TR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tr-TR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tr-TR" dirty="0"/>
                  <a:t> </a:t>
                </a:r>
                <a:r>
                  <a:rPr lang="tr-TR" dirty="0" smtClean="0"/>
                  <a:t>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tr-TR" dirty="0" smtClean="0"/>
              </a:p>
              <a:p>
                <a:pPr>
                  <a:lnSpc>
                    <a:spcPct val="150000"/>
                  </a:lnSpc>
                </a:pPr>
                <a:endParaRPr lang="tr-TR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580" y="1707903"/>
                <a:ext cx="3735318" cy="4174220"/>
              </a:xfrm>
              <a:prstGeom prst="rect">
                <a:avLst/>
              </a:prstGeom>
              <a:blipFill>
                <a:blip r:embed="rId2"/>
                <a:stretch>
                  <a:fillRect l="-1305" r="-489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541967" y="1707903"/>
            <a:ext cx="329184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/>
              <a:t>Sürtünme Kuvveti:</a:t>
            </a:r>
          </a:p>
          <a:p>
            <a:pPr>
              <a:lnSpc>
                <a:spcPct val="150000"/>
              </a:lnSpc>
            </a:pPr>
            <a:r>
              <a:rPr lang="tr-TR" dirty="0"/>
              <a:t>F</a:t>
            </a:r>
            <a:r>
              <a:rPr lang="tr-TR" baseline="-25000" dirty="0"/>
              <a:t>kin.sürtünme</a:t>
            </a:r>
            <a:r>
              <a:rPr lang="tr-TR" dirty="0"/>
              <a:t>= µ</a:t>
            </a:r>
            <a:r>
              <a:rPr lang="tr-TR" baseline="-25000" dirty="0"/>
              <a:t>kin</a:t>
            </a:r>
            <a:r>
              <a:rPr lang="tr-TR" dirty="0"/>
              <a:t>. N</a:t>
            </a:r>
          </a:p>
          <a:p>
            <a:pPr>
              <a:lnSpc>
                <a:spcPct val="150000"/>
              </a:lnSpc>
            </a:pPr>
            <a:endParaRPr lang="tr-TR" sz="2200" dirty="0"/>
          </a:p>
          <a:p>
            <a:pPr>
              <a:lnSpc>
                <a:spcPct val="150000"/>
              </a:lnSpc>
            </a:pPr>
            <a:r>
              <a:rPr lang="tr-TR" b="1" dirty="0"/>
              <a:t>Yapılan İş:</a:t>
            </a:r>
          </a:p>
          <a:p>
            <a:pPr>
              <a:lnSpc>
                <a:spcPct val="150000"/>
              </a:lnSpc>
            </a:pPr>
            <a:r>
              <a:rPr lang="tr-TR" dirty="0"/>
              <a:t>W= F </a:t>
            </a:r>
            <a:r>
              <a:rPr lang="tr-TR" dirty="0" smtClean="0"/>
              <a:t>d</a:t>
            </a:r>
          </a:p>
          <a:p>
            <a:pPr>
              <a:lnSpc>
                <a:spcPct val="150000"/>
              </a:lnSpc>
            </a:pP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b="1" dirty="0"/>
              <a:t>Mekanik Enerji: </a:t>
            </a:r>
          </a:p>
          <a:p>
            <a:pPr>
              <a:lnSpc>
                <a:spcPct val="150000"/>
              </a:lnSpc>
            </a:pPr>
            <a:r>
              <a:rPr lang="tr-TR" dirty="0"/>
              <a:t>ME = KE + </a:t>
            </a:r>
            <a:r>
              <a:rPr lang="tr-TR" dirty="0" smtClean="0"/>
              <a:t>PE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W = </a:t>
            </a:r>
            <a:r>
              <a:rPr lang="el-GR" dirty="0" smtClean="0"/>
              <a:t>Δ</a:t>
            </a:r>
            <a:r>
              <a:rPr lang="tr-TR" dirty="0" smtClean="0"/>
              <a:t>ME</a:t>
            </a:r>
            <a:endParaRPr lang="tr-TR" dirty="0"/>
          </a:p>
          <a:p>
            <a:pPr>
              <a:lnSpc>
                <a:spcPct val="150000"/>
              </a:lnSpc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430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026692" y="1393510"/>
            <a:ext cx="5034485" cy="49091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09605" y="5732129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334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74495" y="1939107"/>
            <a:ext cx="5326783" cy="395411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38910" y="4738288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8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94874" y="1445288"/>
            <a:ext cx="5293204" cy="49417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916918" y="5610209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23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425440" y="573024"/>
            <a:ext cx="2877312" cy="57424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041602" y="4159361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619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89" y="1270769"/>
            <a:ext cx="3855632" cy="52307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96445" y="5207873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571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4831" y="551583"/>
            <a:ext cx="579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Bugün Neler Öğreneceğiz?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3984" y="1774329"/>
            <a:ext cx="75956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Enerjiler ne olur</a:t>
            </a:r>
            <a:r>
              <a:rPr lang="tr-TR" sz="2400" dirty="0" smtClean="0"/>
              <a:t>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Bildiklerimizi hatırlayalım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Soru çözümü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9143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5" t="7965" r="29955" b="20291"/>
          <a:stretch/>
        </p:blipFill>
        <p:spPr>
          <a:xfrm rot="5400000">
            <a:off x="3340742" y="1799226"/>
            <a:ext cx="5571475" cy="41330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29784" y="5439027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69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100" t="25109" r="52600" b="35266"/>
          <a:stretch/>
        </p:blipFill>
        <p:spPr>
          <a:xfrm>
            <a:off x="4240714" y="1330841"/>
            <a:ext cx="4579147" cy="47907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72156" y="5731109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/>
          <p:cNvSpPr txBox="1"/>
          <p:nvPr/>
        </p:nvSpPr>
        <p:spPr>
          <a:xfrm>
            <a:off x="8839199" y="617654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2012-LYS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670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050" name="Picture 2" descr="http://www.lysmat.com/ossmat/snv/konulara_gore/fiz/enerji/12.gif?psid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82" y="1330841"/>
            <a:ext cx="4806569" cy="476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895298" y="5552001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41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4" t="9230" r="34934" b="17447"/>
          <a:stretch/>
        </p:blipFill>
        <p:spPr>
          <a:xfrm rot="5400000">
            <a:off x="3499946" y="2011700"/>
            <a:ext cx="5214390" cy="38526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27414" y="5634593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9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400" t="26452" r="17952" b="33548"/>
          <a:stretch/>
        </p:blipFill>
        <p:spPr>
          <a:xfrm>
            <a:off x="4190054" y="1195265"/>
            <a:ext cx="4746682" cy="49560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04710" y="5825095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8168080" y="631682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2010-LYS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814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200" t="25359" r="52900" b="43770"/>
          <a:stretch/>
        </p:blipFill>
        <p:spPr>
          <a:xfrm>
            <a:off x="3929435" y="1330841"/>
            <a:ext cx="5463509" cy="496523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09864" y="5762507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10009072" y="620394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2011-LYS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383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18" y="1330842"/>
            <a:ext cx="4982582" cy="49750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27074" y="5488289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083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86963" y="1494085"/>
            <a:ext cx="5069176" cy="47426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70870" y="5588577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73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393979" y="2224208"/>
            <a:ext cx="5501576" cy="35356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42814" y="5866241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73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24632" y="1820904"/>
            <a:ext cx="5287986" cy="40731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84680" y="5707745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47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3485" y="548011"/>
            <a:ext cx="633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Öğretim Programındaki Kazanımlar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597407" y="1857137"/>
            <a:ext cx="11210965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3150" indent="-1073150">
              <a:lnSpc>
                <a:spcPct val="150000"/>
              </a:lnSpc>
            </a:pPr>
            <a:r>
              <a:rPr lang="tr-TR" sz="2200" dirty="0"/>
              <a:t>11.1.6.3. Sürtünmeli yüzeylerde enerji korunumunu ve dönüşümlerini kullanarak cisimlerin hareketini analiz eder ve problemler çözer.</a:t>
            </a:r>
          </a:p>
        </p:txBody>
      </p:sp>
    </p:spTree>
    <p:extLst>
      <p:ext uri="{BB962C8B-B14F-4D97-AF65-F5344CB8AC3E}">
        <p14:creationId xmlns:p14="http://schemas.microsoft.com/office/powerpoint/2010/main" val="14095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3485" y="548011"/>
            <a:ext cx="633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Öğretim Programındaki Kazanım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577228" y="1808369"/>
            <a:ext cx="11210965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3150" indent="-1073150">
              <a:lnSpc>
                <a:spcPct val="150000"/>
              </a:lnSpc>
            </a:pPr>
            <a:r>
              <a:rPr lang="tr-TR" sz="2200" dirty="0"/>
              <a:t>11.1.6.3. Sürtünmeli yüzeylerde enerji korunumunu ve dönüşümlerini kullanarak cisimlerin hareketini analiz eder ve problemler çözer.</a:t>
            </a:r>
          </a:p>
        </p:txBody>
      </p:sp>
    </p:spTree>
    <p:extLst>
      <p:ext uri="{BB962C8B-B14F-4D97-AF65-F5344CB8AC3E}">
        <p14:creationId xmlns:p14="http://schemas.microsoft.com/office/powerpoint/2010/main" val="23940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407" y="1430879"/>
            <a:ext cx="870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ÖNÜMÜZDEKİ HAFTA NE ÖĞRENECEĞİZ?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597407" y="2253376"/>
            <a:ext cx="10704577" cy="3582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9988" indent="-1169988">
              <a:lnSpc>
                <a:spcPct val="150000"/>
              </a:lnSpc>
            </a:pPr>
            <a:r>
              <a:rPr lang="tr-TR" sz="2200" dirty="0"/>
              <a:t>11.1.7.1. İtme ve momentum kavramlarını açıklar.</a:t>
            </a:r>
          </a:p>
          <a:p>
            <a:pPr marL="1169988" indent="-1169988">
              <a:lnSpc>
                <a:spcPct val="150000"/>
              </a:lnSpc>
            </a:pPr>
            <a:r>
              <a:rPr lang="tr-TR" sz="2200" dirty="0"/>
              <a:t>11.1.7.2. İtme ve momentum değişimi arasında ilişki kurar.</a:t>
            </a:r>
          </a:p>
          <a:p>
            <a:pPr marL="1169988" indent="-1169988">
              <a:lnSpc>
                <a:spcPct val="150000"/>
              </a:lnSpc>
            </a:pPr>
            <a:r>
              <a:rPr lang="tr-TR" sz="2200" dirty="0" smtClean="0"/>
              <a:t>	a</a:t>
            </a:r>
            <a:r>
              <a:rPr lang="tr-TR" sz="2200" dirty="0"/>
              <a:t>. Öğrencilerin Newton’un ikinci hareket yasasını kullanarak itme ve </a:t>
            </a:r>
            <a:r>
              <a:rPr lang="tr-TR" sz="2200" dirty="0" smtClean="0"/>
              <a:t>momentum arasındaki </a:t>
            </a:r>
            <a:r>
              <a:rPr lang="tr-TR" sz="2200" dirty="0"/>
              <a:t>bağıntıyı çıkarmaları sağlanır.</a:t>
            </a:r>
          </a:p>
          <a:p>
            <a:pPr marL="1169988" indent="-1169988">
              <a:lnSpc>
                <a:spcPct val="150000"/>
              </a:lnSpc>
            </a:pPr>
            <a:r>
              <a:rPr lang="tr-TR" sz="2200" dirty="0" smtClean="0"/>
              <a:t>	b</a:t>
            </a:r>
            <a:r>
              <a:rPr lang="tr-TR" sz="2200" dirty="0"/>
              <a:t>. Öğrencilerin günlük hayat örnekleri ile itme ve momentum arasındaki </a:t>
            </a:r>
            <a:r>
              <a:rPr lang="tr-TR" sz="2200" dirty="0" smtClean="0"/>
              <a:t>ilişkiyi tartışmaları </a:t>
            </a:r>
            <a:r>
              <a:rPr lang="tr-TR" sz="2200" dirty="0"/>
              <a:t>sağlanır.</a:t>
            </a:r>
          </a:p>
          <a:p>
            <a:pPr marL="1169988" indent="-1169988">
              <a:lnSpc>
                <a:spcPct val="150000"/>
              </a:lnSpc>
            </a:pPr>
            <a:r>
              <a:rPr lang="de-DE" sz="2200" dirty="0"/>
              <a:t>11.1.7.3. Momentum korunumunu iç ve dış kuvvetleri analiz ederek sorgular.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41749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1137" y="493751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Geçen Hafta Neler Öğrendik?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121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3" name="Rectangle 2"/>
          <p:cNvSpPr/>
          <p:nvPr/>
        </p:nvSpPr>
        <p:spPr>
          <a:xfrm>
            <a:off x="4486656" y="1194503"/>
            <a:ext cx="6096000" cy="51062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2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200" dirty="0"/>
              <a:t>Günlük Hayatta esneklik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200" dirty="0"/>
              <a:t>Hava geçişine izin verirsem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200" dirty="0"/>
              <a:t>Aktivite: Yay sabitini bulalım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200" dirty="0"/>
              <a:t>Hooke Yasası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200" dirty="0"/>
              <a:t>Esneklik potansiyel enerjisi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200" dirty="0"/>
              <a:t>Mekanik enerjinin korunumu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200" dirty="0"/>
              <a:t>Hava geçişine izin verirsem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200" dirty="0"/>
              <a:t>Günün özeti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2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3043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71488" y="563418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Enerjiler </a:t>
            </a:r>
            <a:r>
              <a:rPr lang="tr-TR" sz="2800" b="1" dirty="0"/>
              <a:t>ne olur</a:t>
            </a:r>
            <a:r>
              <a:rPr lang="tr-TR" sz="2800" b="1" dirty="0" smtClean="0"/>
              <a:t>?</a:t>
            </a:r>
            <a:endParaRPr lang="tr-T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28288" y="4902996"/>
            <a:ext cx="8168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1.durumda </a:t>
            </a:r>
            <a:r>
              <a:rPr lang="tr-TR" dirty="0" smtClean="0"/>
              <a:t>yayın ucuna asılmış kütle sabit durmaktadır. Kütleyi </a:t>
            </a:r>
            <a:r>
              <a:rPr lang="tr-TR" dirty="0" smtClean="0"/>
              <a:t>2.durumda yayın daha az </a:t>
            </a:r>
            <a:r>
              <a:rPr lang="tr-TR" dirty="0" smtClean="0"/>
              <a:t>uzadığı bir konuma kaldırdığımızı düşünelim. Sonra da kütleyi serbest bırakalım ve inebildiği en alt noktadaki durumunu </a:t>
            </a:r>
            <a:r>
              <a:rPr lang="tr-TR" dirty="0" smtClean="0"/>
              <a:t>düşünelim(3).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Bu </a:t>
            </a:r>
            <a:r>
              <a:rPr lang="tr-TR" dirty="0" smtClean="0"/>
              <a:t>üç </a:t>
            </a:r>
            <a:r>
              <a:rPr lang="tr-TR" dirty="0" smtClean="0"/>
              <a:t>durum </a:t>
            </a:r>
            <a:r>
              <a:rPr lang="tr-TR" dirty="0" smtClean="0"/>
              <a:t>için sistemin toplam enerjisini karşılaştıralım. </a:t>
            </a:r>
            <a:endParaRPr lang="tr-T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t="8178" r="15280" b="25181"/>
          <a:stretch/>
        </p:blipFill>
        <p:spPr>
          <a:xfrm>
            <a:off x="4023360" y="1330841"/>
            <a:ext cx="3889248" cy="3403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1857" y="33162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16" name="TextBox 15"/>
          <p:cNvSpPr txBox="1"/>
          <p:nvPr/>
        </p:nvSpPr>
        <p:spPr>
          <a:xfrm>
            <a:off x="8051857" y="24542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17" name="TextBox 16"/>
          <p:cNvSpPr txBox="1"/>
          <p:nvPr/>
        </p:nvSpPr>
        <p:spPr>
          <a:xfrm>
            <a:off x="8051857" y="41096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7079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3871" y="615671"/>
            <a:ext cx="628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 ne zaman korunur?</a:t>
            </a:r>
            <a:endParaRPr lang="tr-T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2" name="Rectangle 1"/>
          <p:cNvSpPr/>
          <p:nvPr/>
        </p:nvSpPr>
        <p:spPr>
          <a:xfrm>
            <a:off x="3877056" y="1536473"/>
            <a:ext cx="80832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/>
              <a:t>Mekanik Enerji:</a:t>
            </a:r>
          </a:p>
          <a:p>
            <a:pPr algn="ctr">
              <a:lnSpc>
                <a:spcPct val="150000"/>
              </a:lnSpc>
            </a:pPr>
            <a:r>
              <a:rPr lang="tr-TR" sz="2000" dirty="0"/>
              <a:t>ME = PE + KE </a:t>
            </a:r>
          </a:p>
          <a:p>
            <a:pPr algn="ctr">
              <a:lnSpc>
                <a:spcPct val="150000"/>
              </a:lnSpc>
            </a:pPr>
            <a:r>
              <a:rPr lang="tr-TR" sz="2000" dirty="0"/>
              <a:t>ME = PE</a:t>
            </a:r>
            <a:r>
              <a:rPr lang="tr-TR" sz="2000" baseline="-25000" dirty="0"/>
              <a:t>yer</a:t>
            </a:r>
            <a:r>
              <a:rPr lang="tr-TR" sz="2000" dirty="0"/>
              <a:t> + PE</a:t>
            </a:r>
            <a:r>
              <a:rPr lang="tr-TR" sz="2000" baseline="-25000" dirty="0"/>
              <a:t>esneklik</a:t>
            </a:r>
            <a:r>
              <a:rPr lang="tr-TR" sz="2000" dirty="0"/>
              <a:t> + KE </a:t>
            </a:r>
          </a:p>
          <a:p>
            <a:pPr algn="just">
              <a:lnSpc>
                <a:spcPct val="150000"/>
              </a:lnSpc>
            </a:pPr>
            <a:r>
              <a:rPr lang="tr-TR" sz="2000" dirty="0"/>
              <a:t>Bir cisim </a:t>
            </a:r>
            <a:r>
              <a:rPr lang="tr-TR" sz="2000" dirty="0" smtClean="0"/>
              <a:t>(ya </a:t>
            </a:r>
            <a:r>
              <a:rPr lang="tr-TR" sz="2000" dirty="0"/>
              <a:t>da </a:t>
            </a:r>
            <a:r>
              <a:rPr lang="tr-TR" sz="2000" dirty="0" smtClean="0"/>
              <a:t>sistem) </a:t>
            </a:r>
            <a:r>
              <a:rPr lang="tr-TR" sz="2000" dirty="0"/>
              <a:t>üzerinde herhangi bir dış kuvvet tarafından iş yapılmadığı sürece cismin </a:t>
            </a:r>
            <a:r>
              <a:rPr lang="tr-TR" sz="2000" dirty="0" smtClean="0"/>
              <a:t>(ya </a:t>
            </a:r>
            <a:r>
              <a:rPr lang="tr-TR" sz="2000" dirty="0"/>
              <a:t>da </a:t>
            </a:r>
            <a:r>
              <a:rPr lang="tr-TR" sz="2000" dirty="0" smtClean="0"/>
              <a:t>sistemin) </a:t>
            </a:r>
            <a:r>
              <a:rPr lang="tr-TR" sz="2000" dirty="0"/>
              <a:t>sahip olduğu enerji </a:t>
            </a:r>
            <a:r>
              <a:rPr lang="tr-TR" sz="2000" dirty="0" smtClean="0"/>
              <a:t>değişmez. Bu durumda mekanik enerji korunmuş olur.</a:t>
            </a:r>
          </a:p>
          <a:p>
            <a:pPr algn="just">
              <a:lnSpc>
                <a:spcPct val="150000"/>
              </a:lnSpc>
            </a:pPr>
            <a:endParaRPr lang="tr-TR" sz="2000" dirty="0"/>
          </a:p>
          <a:p>
            <a:pPr algn="ctr">
              <a:lnSpc>
                <a:spcPct val="150000"/>
              </a:lnSpc>
            </a:pPr>
            <a:r>
              <a:rPr lang="tr-TR" sz="2000" dirty="0"/>
              <a:t>ME</a:t>
            </a:r>
            <a:r>
              <a:rPr lang="tr-TR" sz="2000" baseline="-25000" dirty="0"/>
              <a:t>1</a:t>
            </a:r>
            <a:r>
              <a:rPr lang="tr-TR" sz="2000" dirty="0"/>
              <a:t> = ME</a:t>
            </a:r>
            <a:r>
              <a:rPr lang="tr-TR" sz="2000" baseline="-25000" dirty="0"/>
              <a:t>2</a:t>
            </a:r>
            <a:r>
              <a:rPr lang="tr-TR" sz="2000" dirty="0"/>
              <a:t>     (1: ilk durum, 2: son durum)</a:t>
            </a:r>
          </a:p>
          <a:p>
            <a:pPr algn="ctr">
              <a:lnSpc>
                <a:spcPct val="150000"/>
              </a:lnSpc>
            </a:pPr>
            <a:r>
              <a:rPr lang="tr-TR" sz="2000" dirty="0"/>
              <a:t>P</a:t>
            </a:r>
            <a:r>
              <a:rPr lang="sv-SE" sz="2000" dirty="0"/>
              <a:t>E</a:t>
            </a:r>
            <a:r>
              <a:rPr lang="tr-TR" sz="2000" baseline="-25000" dirty="0"/>
              <a:t>yer1</a:t>
            </a:r>
            <a:r>
              <a:rPr lang="sv-SE" sz="2000" dirty="0"/>
              <a:t>+ PE</a:t>
            </a:r>
            <a:r>
              <a:rPr lang="sv-SE" sz="2000" baseline="-25000" dirty="0"/>
              <a:t>es</a:t>
            </a:r>
            <a:r>
              <a:rPr lang="tr-TR" sz="2000" baseline="-25000" dirty="0"/>
              <a:t>neklik1</a:t>
            </a:r>
            <a:r>
              <a:rPr lang="sv-SE" sz="2000" baseline="-25000" dirty="0"/>
              <a:t> </a:t>
            </a:r>
            <a:r>
              <a:rPr lang="sv-SE" sz="2000" dirty="0"/>
              <a:t>+ KE</a:t>
            </a:r>
            <a:r>
              <a:rPr lang="tr-TR" sz="2000" baseline="-25000" dirty="0"/>
              <a:t>1</a:t>
            </a:r>
            <a:r>
              <a:rPr lang="sv-SE" sz="2000" dirty="0"/>
              <a:t> = PE</a:t>
            </a:r>
            <a:r>
              <a:rPr lang="tr-TR" sz="2000" baseline="-25000" dirty="0"/>
              <a:t>yer2</a:t>
            </a:r>
            <a:r>
              <a:rPr lang="sv-SE" sz="2000" dirty="0"/>
              <a:t> + PE</a:t>
            </a:r>
            <a:r>
              <a:rPr lang="sv-SE" sz="2000" baseline="-25000" dirty="0"/>
              <a:t>e</a:t>
            </a:r>
            <a:r>
              <a:rPr lang="tr-TR" sz="2000" baseline="-25000" dirty="0"/>
              <a:t>snelik2</a:t>
            </a:r>
            <a:r>
              <a:rPr lang="sv-SE" sz="2000" baseline="-25000" dirty="0"/>
              <a:t> </a:t>
            </a:r>
            <a:r>
              <a:rPr lang="sv-SE" sz="2000" dirty="0"/>
              <a:t>+ KE</a:t>
            </a:r>
            <a:r>
              <a:rPr lang="tr-TR" sz="2000" baseline="-25000" dirty="0"/>
              <a:t>2</a:t>
            </a:r>
            <a:r>
              <a:rPr lang="sv-SE" sz="2000" dirty="0"/>
              <a:t> </a:t>
            </a:r>
            <a:endParaRPr lang="tr-TR" sz="2000" dirty="0"/>
          </a:p>
          <a:p>
            <a:pPr algn="ctr">
              <a:lnSpc>
                <a:spcPct val="150000"/>
              </a:lnSpc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5315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3871" y="615671"/>
            <a:ext cx="628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 ne zaman korunur?</a:t>
            </a:r>
            <a:endParaRPr lang="tr-T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0480" y="1219200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/>
              <a:t>Herhangi bir dış kuvvet tarafından iş yapıldığında cismin (ya </a:t>
            </a:r>
            <a:r>
              <a:rPr lang="tr-TR" sz="2000" dirty="0" smtClean="0"/>
              <a:t>da </a:t>
            </a:r>
            <a:r>
              <a:rPr lang="tr-TR" sz="2000" dirty="0"/>
              <a:t>sistemin) enerjisi </a:t>
            </a:r>
            <a:r>
              <a:rPr lang="tr-TR" sz="2000" dirty="0" smtClean="0"/>
              <a:t>artar ya da azalır.</a:t>
            </a:r>
          </a:p>
          <a:p>
            <a:pPr>
              <a:lnSpc>
                <a:spcPct val="150000"/>
              </a:lnSpc>
            </a:pPr>
            <a:endParaRPr lang="tr-TR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090" y="2356023"/>
            <a:ext cx="3421282" cy="2597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0480" y="2436332"/>
            <a:ext cx="47946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Bir kutuyu sürtünmesi önemsenmeyecek kadar küçük bir masa üzerinde masaya paralel bir kuvvetle 0,5m ittiğimizi düşünelim. Uyguladığımız kuvvet kutu üzerinde iş yapmış olur ve kutunun enerjisini attırır.   </a:t>
            </a:r>
            <a:endParaRPr lang="tr-TR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840480" y="4953405"/>
            <a:ext cx="7701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ME</a:t>
            </a:r>
            <a:r>
              <a:rPr lang="tr-TR" baseline="-25000" dirty="0"/>
              <a:t>1</a:t>
            </a:r>
            <a:r>
              <a:rPr lang="tr-TR" dirty="0"/>
              <a:t> + W</a:t>
            </a:r>
            <a:r>
              <a:rPr lang="tr-TR" baseline="-25000" dirty="0"/>
              <a:t>uyg. kuvvet</a:t>
            </a:r>
            <a:r>
              <a:rPr lang="tr-TR" dirty="0"/>
              <a:t> = ME</a:t>
            </a:r>
            <a:r>
              <a:rPr lang="tr-TR" baseline="-25000" dirty="0"/>
              <a:t>2    </a:t>
            </a:r>
            <a:r>
              <a:rPr lang="tr-TR" dirty="0" smtClean="0"/>
              <a:t>(</a:t>
            </a:r>
            <a:r>
              <a:rPr lang="tr-TR" dirty="0"/>
              <a:t>W</a:t>
            </a:r>
            <a:r>
              <a:rPr lang="tr-TR" baseline="-25000" dirty="0"/>
              <a:t>uyg. kuvvet</a:t>
            </a:r>
            <a:r>
              <a:rPr lang="tr-TR" dirty="0"/>
              <a:t> : Uygulanan kuvvetin yaptığı iş)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51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71488" y="563418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Enerjiler </a:t>
            </a:r>
            <a:r>
              <a:rPr lang="tr-TR" sz="2800" b="1" dirty="0"/>
              <a:t>ne olur</a:t>
            </a:r>
            <a:r>
              <a:rPr lang="tr-TR" sz="2800" b="1" dirty="0" smtClean="0"/>
              <a:t>?</a:t>
            </a:r>
            <a:endParaRPr lang="tr-T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42944" y="5040104"/>
            <a:ext cx="81686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1.durumdan 2.duruma geçerken uyguladığımız kuvvet iş yaptı. Sistemin enerjisini arttırdı. </a:t>
            </a:r>
          </a:p>
          <a:p>
            <a:endParaRPr lang="tr-TR" dirty="0"/>
          </a:p>
          <a:p>
            <a:r>
              <a:rPr lang="tr-TR" dirty="0" smtClean="0"/>
              <a:t>ME</a:t>
            </a:r>
            <a:r>
              <a:rPr lang="tr-TR" baseline="-25000" dirty="0" smtClean="0"/>
              <a:t>1 </a:t>
            </a:r>
            <a:r>
              <a:rPr lang="tr-TR" dirty="0" smtClean="0"/>
              <a:t>&lt; ME</a:t>
            </a:r>
            <a:r>
              <a:rPr lang="tr-TR" baseline="-25000" dirty="0" smtClean="0"/>
              <a:t>2</a:t>
            </a:r>
            <a:r>
              <a:rPr lang="tr-TR" dirty="0" smtClean="0"/>
              <a:t> = ME</a:t>
            </a:r>
            <a:r>
              <a:rPr lang="tr-TR" baseline="-25000" dirty="0" smtClean="0"/>
              <a:t>3</a:t>
            </a:r>
            <a:endParaRPr lang="tr-TR" dirty="0"/>
          </a:p>
          <a:p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t="8178" r="15280" b="25181"/>
          <a:stretch/>
        </p:blipFill>
        <p:spPr>
          <a:xfrm>
            <a:off x="4023360" y="1330841"/>
            <a:ext cx="3889248" cy="3403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1857" y="33162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16" name="TextBox 15"/>
          <p:cNvSpPr txBox="1"/>
          <p:nvPr/>
        </p:nvSpPr>
        <p:spPr>
          <a:xfrm>
            <a:off x="8051857" y="24542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2</a:t>
            </a:r>
            <a:endParaRPr lang="tr-TR" dirty="0"/>
          </a:p>
        </p:txBody>
      </p:sp>
      <p:sp>
        <p:nvSpPr>
          <p:cNvPr id="17" name="TextBox 16"/>
          <p:cNvSpPr txBox="1"/>
          <p:nvPr/>
        </p:nvSpPr>
        <p:spPr>
          <a:xfrm>
            <a:off x="8051857" y="41096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349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3871" y="615671"/>
            <a:ext cx="628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 ne zaman korunur?</a:t>
            </a:r>
            <a:endParaRPr lang="tr-T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1706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Mekanik enerji ne zaman korunur?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Enerjiler </a:t>
            </a:r>
            <a:r>
              <a:rPr lang="tr-TR" sz="2000" dirty="0"/>
              <a:t>ne olur?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Sürtünmenin sistemin enerjisine etkisi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Bildiklerimizi hatırlayalım</a:t>
            </a:r>
          </a:p>
          <a:p>
            <a:pPr marL="285744" indent="-285744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521" y="2720729"/>
            <a:ext cx="3609446" cy="2740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4326" y="1330841"/>
            <a:ext cx="6423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/>
              <a:t>Masa sürtünmeli olsaydı kutunun son durumdaki enerjisi ne olurdu?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837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6266</TotalTime>
  <Words>1346</Words>
  <Application>Microsoft Office PowerPoint</Application>
  <PresentationFormat>Widescreen</PresentationFormat>
  <Paragraphs>296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Cambria Math</vt:lpstr>
      <vt:lpstr>Century Gothic</vt:lpstr>
      <vt:lpstr>Vapor Trail</vt:lpstr>
      <vt:lpstr>Enerji ve Hareket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Belkıs</cp:lastModifiedBy>
  <cp:revision>277</cp:revision>
  <dcterms:created xsi:type="dcterms:W3CDTF">2016-04-01T12:40:28Z</dcterms:created>
  <dcterms:modified xsi:type="dcterms:W3CDTF">2016-12-12T07:15:40Z</dcterms:modified>
</cp:coreProperties>
</file>