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48"/>
  </p:notesMasterIdLst>
  <p:handoutMasterIdLst>
    <p:handoutMasterId r:id="rId49"/>
  </p:handoutMasterIdLst>
  <p:sldIdLst>
    <p:sldId id="365" r:id="rId2"/>
    <p:sldId id="366" r:id="rId3"/>
    <p:sldId id="367" r:id="rId4"/>
    <p:sldId id="552" r:id="rId5"/>
    <p:sldId id="633" r:id="rId6"/>
    <p:sldId id="664" r:id="rId7"/>
    <p:sldId id="659" r:id="rId8"/>
    <p:sldId id="638" r:id="rId9"/>
    <p:sldId id="660" r:id="rId10"/>
    <p:sldId id="644" r:id="rId11"/>
    <p:sldId id="640" r:id="rId12"/>
    <p:sldId id="641" r:id="rId13"/>
    <p:sldId id="642" r:id="rId14"/>
    <p:sldId id="643" r:id="rId15"/>
    <p:sldId id="663" r:id="rId16"/>
    <p:sldId id="662" r:id="rId17"/>
    <p:sldId id="645" r:id="rId18"/>
    <p:sldId id="636" r:id="rId19"/>
    <p:sldId id="671" r:id="rId20"/>
    <p:sldId id="661" r:id="rId21"/>
    <p:sldId id="631" r:id="rId22"/>
    <p:sldId id="634" r:id="rId23"/>
    <p:sldId id="670" r:id="rId24"/>
    <p:sldId id="646" r:id="rId25"/>
    <p:sldId id="666" r:id="rId26"/>
    <p:sldId id="665" r:id="rId27"/>
    <p:sldId id="667" r:id="rId28"/>
    <p:sldId id="647" r:id="rId29"/>
    <p:sldId id="648" r:id="rId30"/>
    <p:sldId id="649" r:id="rId31"/>
    <p:sldId id="650" r:id="rId32"/>
    <p:sldId id="651" r:id="rId33"/>
    <p:sldId id="668" r:id="rId34"/>
    <p:sldId id="669" r:id="rId35"/>
    <p:sldId id="652" r:id="rId36"/>
    <p:sldId id="653" r:id="rId37"/>
    <p:sldId id="654" r:id="rId38"/>
    <p:sldId id="655" r:id="rId39"/>
    <p:sldId id="656" r:id="rId40"/>
    <p:sldId id="657" r:id="rId41"/>
    <p:sldId id="658" r:id="rId42"/>
    <p:sldId id="578" r:id="rId43"/>
    <p:sldId id="622" r:id="rId44"/>
    <p:sldId id="569" r:id="rId45"/>
    <p:sldId id="559" r:id="rId46"/>
    <p:sldId id="558" r:id="rId47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/>
  </p:cmAuthor>
  <p:cmAuthor id="2" name="Omer Faruk Ozdemir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1" autoAdjust="0"/>
    <p:restoredTop sz="74568" autoAdjust="0"/>
  </p:normalViewPr>
  <p:slideViewPr>
    <p:cSldViewPr snapToObjects="1">
      <p:cViewPr varScale="1">
        <p:scale>
          <a:sx n="83" d="100"/>
          <a:sy n="83" d="100"/>
        </p:scale>
        <p:origin x="63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12.10.2017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12.10.2017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Yazılı çeperlere uyguladığı</a:t>
            </a:r>
            <a:r>
              <a:rPr lang="tr-TR" baseline="0" dirty="0" smtClean="0"/>
              <a:t> basınç yazalım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3187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1:19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4868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698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2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en-US" dirty="0" smtClean="0"/>
          </a:p>
          <a:p>
            <a:r>
              <a:rPr lang="en-US" dirty="0" err="1" smtClean="0"/>
              <a:t>Venturi</a:t>
            </a:r>
            <a:r>
              <a:rPr lang="en-US" dirty="0" smtClean="0"/>
              <a:t> </a:t>
            </a:r>
            <a:r>
              <a:rPr lang="en-US" dirty="0" err="1" smtClean="0"/>
              <a:t>borusu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3230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083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404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519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0144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Yazılı çeperlere uyguladığı</a:t>
            </a:r>
            <a:r>
              <a:rPr lang="tr-TR" baseline="0" dirty="0" smtClean="0"/>
              <a:t> basınç yazalım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60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12.10.2017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12.10.2017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12.10.2017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12.10.2017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12.10.2017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12.10.2017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12.10.2017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12.10.2017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12.10.2017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12.10.2017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12.10.2017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12.10.2017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phet.colorado.edu/tr/simulation/legacy/fluid-pressure-and-flo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youtu.be/3ECoR__tJNQ" TargetMode="External"/><Relationship Id="rId7" Type="http://schemas.openxmlformats.org/officeDocument/2006/relationships/hyperlink" Target="https://www.youtube.com/watch?v=QtP_bh2lMXc&amp;app=deskto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www.youtube.com/watch?v=3ECoR__tJNQ&amp;feature=youtu.be" TargetMode="External"/><Relationship Id="rId4" Type="http://schemas.openxmlformats.org/officeDocument/2006/relationships/hyperlink" Target="https://m.youtube.com/watch?v=QtP_bh2lMXc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WDGNcmEOjs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2.png"/><Relationship Id="rId7" Type="http://schemas.openxmlformats.org/officeDocument/2006/relationships/image" Target="../media/image27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4.png"/><Relationship Id="rId10" Type="http://schemas.openxmlformats.org/officeDocument/2006/relationships/image" Target="../media/image35.emf"/><Relationship Id="rId4" Type="http://schemas.openxmlformats.org/officeDocument/2006/relationships/image" Target="../media/image22.png"/><Relationship Id="rId9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1500174"/>
            <a:ext cx="9435645" cy="240654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10.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1. ÜNİTE: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BASINÇ VE KALDIRMA KUVVETİ-2</a:t>
            </a:r>
            <a:endParaRPr lang="tr-TR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8168" y="4653136"/>
            <a:ext cx="4246192" cy="84983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Prof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Dr. Ali Eryılmaz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87688" y="293950"/>
            <a:ext cx="834791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Uçak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Rüzgarla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Karşılaşırsa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1436949"/>
            <a:ext cx="6408712" cy="4747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0908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Pistonu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İtersek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803" y="2132856"/>
            <a:ext cx="7739736" cy="2332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4020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263" y="2544810"/>
            <a:ext cx="8213733" cy="1869126"/>
          </a:xfrm>
          <a:prstGeom prst="rect">
            <a:avLst/>
          </a:prstGeom>
        </p:spPr>
      </p:pic>
      <p:sp>
        <p:nvSpPr>
          <p:cNvPr id="10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Damarda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Plak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Oluşursa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5" y="100946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1861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1436950"/>
            <a:ext cx="5688632" cy="4939620"/>
          </a:xfrm>
          <a:prstGeom prst="rect">
            <a:avLst/>
          </a:prstGeom>
        </p:spPr>
      </p:pic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Çatı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3937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Başlık"/>
          <p:cNvSpPr>
            <a:spLocks noGrp="1"/>
          </p:cNvSpPr>
          <p:nvPr>
            <p:ph type="title"/>
          </p:nvPr>
        </p:nvSpPr>
        <p:spPr>
          <a:xfrm>
            <a:off x="2639616" y="293950"/>
            <a:ext cx="9552384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Yakın Mesafeden Metro Geçerse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 descr="metro passing ma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429604"/>
            <a:ext cx="7342450" cy="488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6719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Başlık"/>
          <p:cNvSpPr>
            <a:spLocks noGrp="1"/>
          </p:cNvSpPr>
          <p:nvPr>
            <p:ph type="title"/>
          </p:nvPr>
        </p:nvSpPr>
        <p:spPr>
          <a:xfrm>
            <a:off x="2639616" y="293950"/>
            <a:ext cx="9552384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Bisikletin Yanından Araba Geçerse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Maryland bike advocate shows what 3 feet looks lik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628800"/>
            <a:ext cx="66967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898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Y</a:t>
            </a:r>
            <a:r>
              <a:rPr lang="tr-TR" dirty="0" smtClean="0">
                <a:solidFill>
                  <a:schemeClr val="tx1"/>
                </a:solidFill>
                <a:effectLst/>
              </a:rPr>
              <a:t>a</a:t>
            </a:r>
            <a:r>
              <a:rPr lang="en-US" dirty="0" smtClean="0">
                <a:solidFill>
                  <a:schemeClr val="tx1"/>
                </a:solidFill>
                <a:effectLst/>
              </a:rPr>
              <a:t>n Yana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Geçen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İki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Araç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1916832"/>
            <a:ext cx="7943162" cy="3024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2584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Üflenirse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600200"/>
            <a:ext cx="6408712" cy="4806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9466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Akışkanlarda Basınç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1451952"/>
            <a:ext cx="6696744" cy="43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7968" y="5363924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A.V</a:t>
            </a:r>
            <a:r>
              <a:rPr lang="en-US" baseline="-25000" dirty="0" err="1" smtClean="0"/>
              <a:t>ab</a:t>
            </a:r>
            <a:r>
              <a:rPr lang="en-US" dirty="0" smtClean="0"/>
              <a:t> = </a:t>
            </a:r>
            <a:r>
              <a:rPr lang="en-US" dirty="0" err="1" smtClean="0"/>
              <a:t>A.V</a:t>
            </a:r>
            <a:r>
              <a:rPr lang="en-US" baseline="-25000" dirty="0" err="1" smtClean="0"/>
              <a:t>cd</a:t>
            </a:r>
            <a:endParaRPr lang="tr-TR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772816"/>
            <a:ext cx="7095001" cy="2435657"/>
          </a:xfrm>
          <a:prstGeom prst="rect">
            <a:avLst/>
          </a:prstGeom>
        </p:spPr>
      </p:pic>
      <p:sp>
        <p:nvSpPr>
          <p:cNvPr id="7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Akışkanlarda Basınç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664" y="4359672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Süreklilik Denklemi</a:t>
            </a:r>
            <a:r>
              <a:rPr lang="tr-TR" dirty="0" smtClean="0"/>
              <a:t>: Hareket halindeki sıkıştırılamaz akışkanlarda, boru boyunca her noktada akış hızı ile kesitinin çarpımı sabittir.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3808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88256" y="2407528"/>
            <a:ext cx="107363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8" indent="-566738"/>
            <a:r>
              <a:rPr lang="tr-TR" b="1" dirty="0"/>
              <a:t>10.1.1.1. Katılarda ve durgun sıvılarda basınç kavramını açıklar, basıncı etkileyen değişkenleri analiz eder.</a:t>
            </a:r>
            <a:endParaRPr lang="tr-TR" dirty="0"/>
          </a:p>
          <a:p>
            <a:pPr marL="463550"/>
            <a:r>
              <a:rPr lang="tr-TR" dirty="0" smtClean="0"/>
              <a:t>d</a:t>
            </a:r>
            <a:r>
              <a:rPr lang="tr-TR" dirty="0"/>
              <a:t>. Öğrencilerin katı basıncı ve durgun sıvı basıncı ile ilgili hesaplamalar yapmaları sağlanır.</a:t>
            </a:r>
          </a:p>
          <a:p>
            <a:r>
              <a:rPr lang="tr-TR" dirty="0"/>
              <a:t> </a:t>
            </a:r>
          </a:p>
          <a:p>
            <a:r>
              <a:rPr lang="tr-TR" b="1" dirty="0"/>
              <a:t>10.1.1.2. Akışkanlarda akış hızı ile akışkan basıncı arasındaki ilişkiyi keşfeder.</a:t>
            </a:r>
            <a:endParaRPr lang="tr-TR" dirty="0"/>
          </a:p>
          <a:p>
            <a:pPr marL="741363" indent="-277813"/>
            <a:r>
              <a:rPr lang="tr-TR" dirty="0"/>
              <a:t>a. Öğrencilerin deneylerden elde edilen verilerden sonuçlar çıkarmaları ve </a:t>
            </a:r>
            <a:r>
              <a:rPr lang="tr-TR" dirty="0" err="1"/>
              <a:t>Bernoulli</a:t>
            </a:r>
            <a:r>
              <a:rPr lang="tr-TR" dirty="0"/>
              <a:t> ilkesini açıklamaları sağlanır.</a:t>
            </a:r>
          </a:p>
          <a:p>
            <a:pPr marL="741363" indent="-277813"/>
            <a:r>
              <a:rPr lang="tr-TR" dirty="0"/>
              <a:t>b. </a:t>
            </a:r>
            <a:r>
              <a:rPr lang="tr-TR" dirty="0" err="1"/>
              <a:t>Bernoulli</a:t>
            </a:r>
            <a:r>
              <a:rPr lang="tr-TR" dirty="0"/>
              <a:t> ilkesiyle ilgili matematiksel işlemlere girilmez.</a:t>
            </a:r>
          </a:p>
          <a:p>
            <a:pPr marL="741363" indent="-277813"/>
            <a:r>
              <a:rPr lang="tr-TR" dirty="0"/>
              <a:t>c. Öğrencilerin günlük hayatta akışkanların hızının (</a:t>
            </a:r>
            <a:r>
              <a:rPr lang="tr-TR" dirty="0" err="1"/>
              <a:t>Bernoulli</a:t>
            </a:r>
            <a:r>
              <a:rPr lang="tr-TR" dirty="0"/>
              <a:t> ilkesi ile açıklanan Olayların) yaşatabileceği sorunları ve sağlayabileceği avantajları tartışmaları sağlanır.</a:t>
            </a:r>
          </a:p>
          <a:p>
            <a:pPr marL="741363" indent="-277813"/>
            <a:r>
              <a:rPr lang="tr-TR" dirty="0"/>
              <a:t>ç. Öğrencilerin basınç etkisi ile çalışan ölçme araçlarının (barometre, altimetre, manometre, </a:t>
            </a:r>
            <a:r>
              <a:rPr lang="tr-TR" dirty="0" err="1"/>
              <a:t>batimetre</a:t>
            </a:r>
            <a:r>
              <a:rPr lang="tr-TR" dirty="0"/>
              <a:t>) çalışma ilkelerini açıklamaları sağlanır.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Akışkanlarda Basınç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6040" y="4887725"/>
            <a:ext cx="17203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.V</a:t>
            </a:r>
            <a:r>
              <a:rPr lang="en-US" baseline="-25000" dirty="0"/>
              <a:t>1</a:t>
            </a:r>
            <a:r>
              <a:rPr lang="en-US" dirty="0" smtClean="0"/>
              <a:t> = A</a:t>
            </a:r>
            <a:r>
              <a:rPr lang="en-US" baseline="-25000" dirty="0" smtClean="0"/>
              <a:t>2</a:t>
            </a:r>
            <a:r>
              <a:rPr lang="en-US" dirty="0" smtClean="0"/>
              <a:t>.V</a:t>
            </a:r>
            <a:r>
              <a:rPr lang="en-US" baseline="-25000" dirty="0" smtClean="0"/>
              <a:t>2 </a:t>
            </a:r>
            <a:endParaRPr lang="tr-TR" baseline="-25000" dirty="0"/>
          </a:p>
          <a:p>
            <a:endParaRPr lang="tr-TR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2204864"/>
            <a:ext cx="9125115" cy="2460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7108" y="5517232"/>
            <a:ext cx="904478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A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811" y="6071230"/>
            <a:ext cx="913071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V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7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Akışkanlarda Basınç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911" y="1451730"/>
            <a:ext cx="7030646" cy="4281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3307" y="6021288"/>
            <a:ext cx="17203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.V</a:t>
            </a:r>
            <a:r>
              <a:rPr lang="en-US" baseline="-25000" dirty="0"/>
              <a:t>1</a:t>
            </a:r>
            <a:r>
              <a:rPr lang="en-US" dirty="0" smtClean="0"/>
              <a:t> = 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.V</a:t>
            </a:r>
            <a:r>
              <a:rPr lang="en-US" baseline="-25000" dirty="0" smtClean="0"/>
              <a:t>2</a:t>
            </a:r>
            <a:endParaRPr lang="tr-TR" baseline="-25000" dirty="0"/>
          </a:p>
          <a:p>
            <a:endParaRPr lang="tr-TR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2304" y="5797208"/>
            <a:ext cx="904478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A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28007" y="6351206"/>
            <a:ext cx="913071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V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73" y="1340768"/>
            <a:ext cx="8633174" cy="3857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8048" y="5013176"/>
            <a:ext cx="25555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.V</a:t>
            </a:r>
            <a:r>
              <a:rPr lang="en-US" baseline="-25000" dirty="0"/>
              <a:t>1</a:t>
            </a:r>
            <a:r>
              <a:rPr lang="en-US" dirty="0" smtClean="0"/>
              <a:t> = A</a:t>
            </a:r>
            <a:r>
              <a:rPr lang="en-US" baseline="-25000" dirty="0" smtClean="0"/>
              <a:t>2</a:t>
            </a:r>
            <a:r>
              <a:rPr lang="en-US" dirty="0" smtClean="0"/>
              <a:t>.V</a:t>
            </a:r>
            <a:r>
              <a:rPr lang="en-US" baseline="-25000" dirty="0" smtClean="0"/>
              <a:t>2 </a:t>
            </a:r>
            <a:r>
              <a:rPr lang="en-US" dirty="0"/>
              <a:t>= </a:t>
            </a:r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.V</a:t>
            </a:r>
            <a:r>
              <a:rPr lang="en-US" baseline="-25000" dirty="0" smtClean="0"/>
              <a:t>3</a:t>
            </a:r>
            <a:endParaRPr lang="tr-TR" baseline="-25000" dirty="0"/>
          </a:p>
          <a:p>
            <a:endParaRPr lang="tr-TR" baseline="-25000" dirty="0"/>
          </a:p>
        </p:txBody>
      </p:sp>
      <p:sp>
        <p:nvSpPr>
          <p:cNvPr id="8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Akışkanlarda Basınç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  <p:sp>
        <p:nvSpPr>
          <p:cNvPr id="3" name="Rectangle 2"/>
          <p:cNvSpPr/>
          <p:nvPr/>
        </p:nvSpPr>
        <p:spPr>
          <a:xfrm>
            <a:off x="7252802" y="5567174"/>
            <a:ext cx="137858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V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 V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06342" y="6121172"/>
            <a:ext cx="127150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P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P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9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1340768"/>
            <a:ext cx="5484160" cy="2450734"/>
          </a:xfrm>
          <a:prstGeom prst="rect">
            <a:avLst/>
          </a:prstGeom>
        </p:spPr>
      </p:pic>
      <p:sp>
        <p:nvSpPr>
          <p:cNvPr id="8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Akışkanlarda Basınç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3952" y="4603194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Bernoulli</a:t>
            </a:r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İlkesi</a:t>
            </a:r>
            <a:endParaRPr lang="tr-TR" sz="3600" dirty="0"/>
          </a:p>
        </p:txBody>
      </p:sp>
      <p:sp>
        <p:nvSpPr>
          <p:cNvPr id="9" name="Rectangle 8"/>
          <p:cNvSpPr/>
          <p:nvPr/>
        </p:nvSpPr>
        <p:spPr>
          <a:xfrm>
            <a:off x="3575720" y="541560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Akışkanın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SÜRATİ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arttığında çeperlere uyguladığı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ASINÇ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azalır.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9984432" y="6165304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</a:rPr>
              <a:t>???</a:t>
            </a:r>
            <a:r>
              <a:rPr lang="tr-TR" sz="2000" dirty="0" smtClean="0">
                <a:latin typeface="Times New Roman" panose="02020603050405020304" pitchFamily="18" charset="0"/>
              </a:rPr>
              <a:t>Çeper???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57361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Başlık"/>
          <p:cNvSpPr>
            <a:spLocks noGrp="1"/>
          </p:cNvSpPr>
          <p:nvPr>
            <p:ph type="title"/>
          </p:nvPr>
        </p:nvSpPr>
        <p:spPr>
          <a:xfrm>
            <a:off x="3359696" y="274638"/>
            <a:ext cx="822270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Akışkanlarda Basınç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664" y="5363924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Video </a:t>
            </a:r>
            <a:r>
              <a:rPr lang="tr-TR" dirty="0" err="1" smtClean="0"/>
              <a:t>Roberto</a:t>
            </a:r>
            <a:r>
              <a:rPr lang="tr-TR" dirty="0" smtClean="0"/>
              <a:t> Carlos</a:t>
            </a:r>
            <a:r>
              <a:rPr lang="en-US" dirty="0" smtClean="0"/>
              <a:t> (1:19s)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62561" y="5012213"/>
            <a:ext cx="243343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hlinkClick r:id="rId3"/>
              </a:rPr>
              <a:t>https://youtu.be/3ECoR__tJNQ</a:t>
            </a:r>
            <a:r>
              <a:rPr kumimoji="0" lang="tr-TR" alt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418089" y="5012213"/>
            <a:ext cx="28803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hlinkClick r:id="rId4"/>
              </a:rPr>
              <a:t>https://m.youtube.com/watch?v=QtP_bh2lMXc</a:t>
            </a:r>
            <a:r>
              <a:rPr kumimoji="0" lang="tr-TR" alt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1381" y="5363924"/>
            <a:ext cx="3913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Video: Falsolu Basket </a:t>
            </a:r>
            <a:r>
              <a:rPr lang="tr-TR" dirty="0" smtClean="0"/>
              <a:t>Top</a:t>
            </a:r>
            <a:r>
              <a:rPr lang="en-US" dirty="0" smtClean="0"/>
              <a:t> (0:20s)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191345" y="100946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  <p:pic>
        <p:nvPicPr>
          <p:cNvPr id="8" name="Picture 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3513" y="1484784"/>
            <a:ext cx="4428187" cy="3312368"/>
          </a:xfrm>
          <a:prstGeom prst="rect">
            <a:avLst/>
          </a:prstGeom>
        </p:spPr>
      </p:pic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8572" y="2060848"/>
            <a:ext cx="480817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Başlık"/>
          <p:cNvSpPr>
            <a:spLocks noGrp="1"/>
          </p:cNvSpPr>
          <p:nvPr>
            <p:ph type="title"/>
          </p:nvPr>
        </p:nvSpPr>
        <p:spPr>
          <a:xfrm>
            <a:off x="3359696" y="274638"/>
            <a:ext cx="822270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Akışkanlarda Basınç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417638"/>
            <a:ext cx="7418111" cy="4963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4236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Arasına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Üflenirse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16" y="1628800"/>
            <a:ext cx="4125355" cy="2340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2750945"/>
            <a:ext cx="4241104" cy="2435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861048"/>
            <a:ext cx="489283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99656" y="293950"/>
            <a:ext cx="8635942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Pinpon Topu Akan Suya Yaklaştırılırsa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9696" y="5715234"/>
            <a:ext cx="6779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Video: </a:t>
            </a:r>
            <a:r>
              <a:rPr lang="tr-TR" dirty="0" smtClean="0"/>
              <a:t>https</a:t>
            </a:r>
            <a:r>
              <a:rPr lang="tr-TR" dirty="0"/>
              <a:t>://www.youtube.com/watch?v=WDGNcmEOjs4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1556792"/>
            <a:ext cx="5943600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195" y="2982006"/>
            <a:ext cx="2077253" cy="2733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26278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Uçak Kanadı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1436950"/>
            <a:ext cx="5323810" cy="3943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664" y="5733256"/>
            <a:ext cx="841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Uçak kanatları, üst bölümdeki hava basıncını düşürecek şekilde tasarlanır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2774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22" y="1628482"/>
            <a:ext cx="8061737" cy="2088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1824" y="4221088"/>
            <a:ext cx="567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err="1" smtClean="0"/>
              <a:t>Uçak</a:t>
            </a:r>
            <a:r>
              <a:rPr lang="en-US" dirty="0" smtClean="0"/>
              <a:t> </a:t>
            </a:r>
            <a:r>
              <a:rPr lang="en-US" dirty="0" err="1" smtClean="0"/>
              <a:t>kanadının</a:t>
            </a:r>
            <a:r>
              <a:rPr lang="en-US" dirty="0" smtClean="0"/>
              <a:t> </a:t>
            </a:r>
            <a:r>
              <a:rPr lang="en-US" dirty="0" err="1" smtClean="0"/>
              <a:t>çevresindeki</a:t>
            </a:r>
            <a:r>
              <a:rPr lang="en-US" dirty="0" smtClean="0"/>
              <a:t> </a:t>
            </a:r>
            <a:r>
              <a:rPr lang="en-US" dirty="0" err="1" smtClean="0"/>
              <a:t>akış</a:t>
            </a:r>
            <a:r>
              <a:rPr lang="en-US" dirty="0" smtClean="0"/>
              <a:t> </a:t>
            </a:r>
            <a:r>
              <a:rPr lang="en-US" dirty="0" err="1" smtClean="0"/>
              <a:t>çizgileri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err="1" smtClean="0"/>
              <a:t>Uçak</a:t>
            </a:r>
            <a:r>
              <a:rPr lang="en-US" dirty="0" smtClean="0"/>
              <a:t> </a:t>
            </a:r>
            <a:r>
              <a:rPr lang="en-US" dirty="0" err="1" smtClean="0"/>
              <a:t>kanadının</a:t>
            </a:r>
            <a:r>
              <a:rPr lang="en-US" dirty="0" smtClean="0"/>
              <a:t> </a:t>
            </a:r>
            <a:r>
              <a:rPr lang="en-US" dirty="0" err="1" smtClean="0"/>
              <a:t>çevresindeki</a:t>
            </a:r>
            <a:r>
              <a:rPr lang="en-US" dirty="0" smtClean="0"/>
              <a:t> </a:t>
            </a:r>
            <a:r>
              <a:rPr lang="en-US" dirty="0" err="1" smtClean="0"/>
              <a:t>basınç</a:t>
            </a:r>
            <a:r>
              <a:rPr lang="en-US" dirty="0" smtClean="0"/>
              <a:t> </a:t>
            </a:r>
            <a:r>
              <a:rPr lang="en-US" dirty="0" err="1" smtClean="0"/>
              <a:t>kuvvetleri</a:t>
            </a:r>
            <a:endParaRPr lang="tr-TR" dirty="0"/>
          </a:p>
        </p:txBody>
      </p:sp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Uçak Kanadı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5621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8143" y="79598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5787" y="2060848"/>
            <a:ext cx="48578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smtClean="0"/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Deneyelim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Ne Olur?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Akışkanlarda Basınç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 </a:t>
            </a:r>
            <a:r>
              <a:rPr lang="en-US" dirty="0" err="1" smtClean="0"/>
              <a:t>Olur</a:t>
            </a:r>
            <a:r>
              <a:rPr lang="en-US" dirty="0" smtClean="0"/>
              <a:t>?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Barometre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Manometre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Altimetre</a:t>
            </a:r>
          </a:p>
          <a:p>
            <a:pPr marL="285750" indent="-285750">
              <a:buFont typeface="Arial"/>
              <a:buChar char="•"/>
            </a:pPr>
            <a:r>
              <a:rPr lang="tr-TR" dirty="0" err="1" smtClean="0"/>
              <a:t>Batimetre</a:t>
            </a:r>
            <a:endParaRPr lang="tr-TR" dirty="0" smtClean="0"/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Günün Özeti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Soru Çözümü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Bugün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Önümüzdeki Hafta Ne Öğreneceğiz?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616" y="1088424"/>
            <a:ext cx="2209221" cy="1664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169" y="2852936"/>
            <a:ext cx="3638003" cy="1300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533" y="4365104"/>
            <a:ext cx="3012624" cy="21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3992" y="5888661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İlaç</a:t>
            </a:r>
            <a:r>
              <a:rPr lang="en-US" dirty="0" smtClean="0"/>
              <a:t> </a:t>
            </a:r>
            <a:r>
              <a:rPr lang="en-US" dirty="0" err="1" smtClean="0"/>
              <a:t>püskürtme</a:t>
            </a:r>
            <a:r>
              <a:rPr lang="en-US" dirty="0" smtClean="0"/>
              <a:t> </a:t>
            </a:r>
            <a:r>
              <a:rPr lang="en-US" dirty="0" err="1" smtClean="0"/>
              <a:t>aleti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221" y="3361638"/>
            <a:ext cx="8449788" cy="2484276"/>
          </a:xfrm>
          <a:prstGeom prst="rect">
            <a:avLst/>
          </a:prstGeom>
        </p:spPr>
      </p:pic>
      <p:sp>
        <p:nvSpPr>
          <p:cNvPr id="10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Pistonu İtersek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1603902"/>
            <a:ext cx="4464496" cy="1345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58817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263" y="2135938"/>
            <a:ext cx="8213733" cy="1869126"/>
          </a:xfrm>
          <a:prstGeom prst="rect">
            <a:avLst/>
          </a:prstGeom>
        </p:spPr>
      </p:pic>
      <p:sp>
        <p:nvSpPr>
          <p:cNvPr id="10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Damar</a:t>
            </a:r>
            <a:r>
              <a:rPr lang="tr-TR" dirty="0" smtClean="0">
                <a:solidFill>
                  <a:schemeClr val="tx1"/>
                </a:solidFill>
                <a:effectLst/>
              </a:rPr>
              <a:t>da plak oluşursa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47928" y="5229200"/>
            <a:ext cx="5206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Kan hızlanır, basınç azalır ve damar büzülür.</a:t>
            </a:r>
          </a:p>
          <a:p>
            <a:r>
              <a:rPr lang="tr-TR" dirty="0" smtClean="0"/>
              <a:t>Kalp daha fazla çalışma zorunda kalır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705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1436950"/>
            <a:ext cx="5080726" cy="4411756"/>
          </a:xfrm>
          <a:prstGeom prst="rect">
            <a:avLst/>
          </a:prstGeom>
        </p:spPr>
      </p:pic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Çatı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0040" y="609790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Çatı uçar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419612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Başlık"/>
          <p:cNvSpPr>
            <a:spLocks noGrp="1"/>
          </p:cNvSpPr>
          <p:nvPr>
            <p:ph type="title"/>
          </p:nvPr>
        </p:nvSpPr>
        <p:spPr>
          <a:xfrm>
            <a:off x="2639616" y="293950"/>
            <a:ext cx="9552384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Yakın Mesafeden Metro Geçerse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 descr="metro passing ma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98" y="1268760"/>
            <a:ext cx="7342450" cy="488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6094" y="6372036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Metro’ya yapışabilir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94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Başlık"/>
          <p:cNvSpPr>
            <a:spLocks noGrp="1"/>
          </p:cNvSpPr>
          <p:nvPr>
            <p:ph type="title"/>
          </p:nvPr>
        </p:nvSpPr>
        <p:spPr>
          <a:xfrm>
            <a:off x="2639616" y="293950"/>
            <a:ext cx="9552384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Bisikletin Yanından Araba Geçerse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Maryland bike advocate shows what 3 feet looks lik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482502"/>
            <a:ext cx="66967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6094" y="6372036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Araba</a:t>
            </a:r>
            <a:r>
              <a:rPr lang="tr-TR" dirty="0" smtClean="0"/>
              <a:t>ya yapışabilir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296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968" y="3284984"/>
            <a:ext cx="7893778" cy="3355873"/>
          </a:xfrm>
          <a:prstGeom prst="rect">
            <a:avLst/>
          </a:prstGeom>
        </p:spPr>
      </p:pic>
      <p:sp>
        <p:nvSpPr>
          <p:cNvPr id="6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Yan yana geçen iki araç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21" y="1628800"/>
            <a:ext cx="3528392" cy="1343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421777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1227894"/>
            <a:ext cx="2448272" cy="1836204"/>
          </a:xfrm>
          <a:prstGeom prst="rect">
            <a:avLst/>
          </a:prstGeom>
        </p:spPr>
      </p:pic>
      <p:sp>
        <p:nvSpPr>
          <p:cNvPr id="6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Üflenirse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18" y="2370894"/>
            <a:ext cx="6394369" cy="4460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69868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Barometre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772816"/>
            <a:ext cx="5501403" cy="3501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Barometre</a:t>
            </a:r>
            <a:endParaRPr lang="tr-TR" sz="1400" dirty="0">
              <a:solidFill>
                <a:srgbClr val="00B05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2658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Barometre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347" y="1628800"/>
            <a:ext cx="9355095" cy="3696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Barometre</a:t>
            </a:r>
            <a:endParaRPr lang="tr-TR" sz="1400" dirty="0">
              <a:solidFill>
                <a:srgbClr val="00B05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8538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7788" y="62068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Manometre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788" y="2258659"/>
            <a:ext cx="8951765" cy="2772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Barometre</a:t>
            </a:r>
            <a:endParaRPr lang="tr-TR" sz="1400" dirty="0">
              <a:solidFill>
                <a:srgbClr val="FF0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1004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3624" y="753849"/>
            <a:ext cx="636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Geçen Hafta Neler Öğrendik?</a:t>
            </a:r>
            <a:endParaRPr lang="tr-TR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1345" y="100946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  <p:pic>
        <p:nvPicPr>
          <p:cNvPr id="5" name="Picture 4" descr="ince bisiklet tek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604038"/>
            <a:ext cx="2019121" cy="11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ngi bıçak daha iyi kese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1574554"/>
            <a:ext cx="1728191" cy="11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72" y="1436950"/>
            <a:ext cx="1620631" cy="12977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381" y="3140968"/>
            <a:ext cx="1800200" cy="1410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024" y="3259494"/>
            <a:ext cx="3146443" cy="12924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8610" y="3287986"/>
            <a:ext cx="1816089" cy="1859745"/>
          </a:xfrm>
          <a:prstGeom prst="rect">
            <a:avLst/>
          </a:prstGeom>
        </p:spPr>
      </p:pic>
      <p:pic>
        <p:nvPicPr>
          <p:cNvPr id="14" name="Picture 2" descr="balon ile ilgili görsel sonuc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85" y="5055658"/>
            <a:ext cx="1620954" cy="162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28248" y="5615662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Basıncın Sebebi?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564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Altimetre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1268760"/>
            <a:ext cx="3614049" cy="4552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3712" y="6093296"/>
            <a:ext cx="86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Deniz</a:t>
            </a:r>
            <a:r>
              <a:rPr lang="en-US" dirty="0" smtClean="0"/>
              <a:t> </a:t>
            </a:r>
            <a:r>
              <a:rPr lang="en-US" dirty="0" err="1" smtClean="0"/>
              <a:t>yüzeyinden</a:t>
            </a:r>
            <a:r>
              <a:rPr lang="en-US" dirty="0" smtClean="0"/>
              <a:t> </a:t>
            </a:r>
            <a:r>
              <a:rPr lang="en-US" dirty="0" err="1" smtClean="0"/>
              <a:t>yüksekliği</a:t>
            </a:r>
            <a:r>
              <a:rPr lang="en-US" dirty="0" smtClean="0"/>
              <a:t> </a:t>
            </a:r>
            <a:r>
              <a:rPr lang="en-US" dirty="0" err="1" smtClean="0"/>
              <a:t>metre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gösteren</a:t>
            </a:r>
            <a:r>
              <a:rPr lang="en-US" dirty="0" smtClean="0"/>
              <a:t> </a:t>
            </a:r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barometredir</a:t>
            </a:r>
            <a:r>
              <a:rPr lang="en-US" dirty="0" smtClean="0"/>
              <a:t>.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488" y="1257273"/>
            <a:ext cx="3803044" cy="4306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Barometre</a:t>
            </a:r>
            <a:endParaRPr lang="tr-TR" sz="1400" dirty="0">
              <a:solidFill>
                <a:srgbClr val="FF0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2865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effectLst/>
              </a:rPr>
              <a:t>Batimetre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9" r="52475"/>
          <a:stretch/>
        </p:blipFill>
        <p:spPr bwMode="auto">
          <a:xfrm>
            <a:off x="7824192" y="2256727"/>
            <a:ext cx="3060105" cy="23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132856"/>
            <a:ext cx="2864495" cy="28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Barometre</a:t>
            </a:r>
            <a:endParaRPr lang="tr-TR" sz="1400" dirty="0">
              <a:solidFill>
                <a:srgbClr val="FF0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00B050"/>
                </a:solidFill>
              </a:rPr>
              <a:t>Batimetre</a:t>
            </a:r>
            <a:endParaRPr lang="tr-TR" sz="1400" dirty="0">
              <a:solidFill>
                <a:srgbClr val="00B05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7078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Günün Özeti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Barometre</a:t>
            </a:r>
            <a:endParaRPr lang="tr-TR" sz="1400" dirty="0">
              <a:solidFill>
                <a:srgbClr val="FF0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0000"/>
                </a:solidFill>
              </a:rPr>
              <a:t>Batimetre</a:t>
            </a:r>
            <a:endParaRPr lang="tr-TR" sz="1400" dirty="0">
              <a:solidFill>
                <a:srgbClr val="FF0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  <p:pic>
        <p:nvPicPr>
          <p:cNvPr id="5" name="Picture 4" descr="İlgili resi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436950"/>
            <a:ext cx="1036320" cy="995680"/>
          </a:xfrm>
          <a:prstGeom prst="rect">
            <a:avLst/>
          </a:prstGeom>
          <a:noFill/>
          <a:extLst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02" y="1436950"/>
            <a:ext cx="1213493" cy="77755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409735" y="1436950"/>
            <a:ext cx="833276" cy="77755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7603051" y="1552202"/>
            <a:ext cx="941221" cy="62074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8842368" y="1440617"/>
            <a:ext cx="936104" cy="873740"/>
          </a:xfrm>
          <a:prstGeom prst="rect">
            <a:avLst/>
          </a:prstGeom>
        </p:spPr>
      </p:pic>
      <p:pic>
        <p:nvPicPr>
          <p:cNvPr id="10" name="Picture 9" descr="metro passing man ile ilgili görsel sonucu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188" y="1440617"/>
            <a:ext cx="1190295" cy="832182"/>
          </a:xfrm>
          <a:prstGeom prst="rect">
            <a:avLst/>
          </a:prstGeom>
          <a:noFill/>
          <a:extLst/>
        </p:spPr>
      </p:pic>
      <p:pic>
        <p:nvPicPr>
          <p:cNvPr id="11" name="Picture 10" descr="Maryland bike advocate shows what 3 feet looks like.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2857500"/>
            <a:ext cx="1224136" cy="787524"/>
          </a:xfrm>
          <a:prstGeom prst="rect">
            <a:avLst/>
          </a:prstGeom>
          <a:noFill/>
          <a:extLst/>
        </p:spPr>
      </p:pic>
      <p:pic>
        <p:nvPicPr>
          <p:cNvPr id="12" name="Picture 11"/>
          <p:cNvPicPr/>
          <p:nvPr/>
        </p:nvPicPr>
        <p:blipFill>
          <a:blip r:embed="rId9"/>
          <a:stretch>
            <a:fillRect/>
          </a:stretch>
        </p:blipFill>
        <p:spPr>
          <a:xfrm>
            <a:off x="4943194" y="2857500"/>
            <a:ext cx="1009471" cy="78752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/>
          <a:stretch>
            <a:fillRect/>
          </a:stretch>
        </p:blipFill>
        <p:spPr>
          <a:xfrm>
            <a:off x="3503711" y="4043020"/>
            <a:ext cx="2906827" cy="16076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13748" y="3568809"/>
            <a:ext cx="1590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Barometre</a:t>
            </a:r>
            <a:endParaRPr lang="tr-TR" sz="2400" dirty="0"/>
          </a:p>
        </p:txBody>
      </p:sp>
      <p:sp>
        <p:nvSpPr>
          <p:cNvPr id="14" name="Rectangle 13"/>
          <p:cNvSpPr/>
          <p:nvPr/>
        </p:nvSpPr>
        <p:spPr>
          <a:xfrm>
            <a:off x="9695116" y="3648513"/>
            <a:ext cx="1716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Manometre</a:t>
            </a:r>
            <a:endParaRPr lang="tr-TR" sz="2400" dirty="0"/>
          </a:p>
        </p:txBody>
      </p:sp>
      <p:sp>
        <p:nvSpPr>
          <p:cNvPr id="15" name="Rectangle 14"/>
          <p:cNvSpPr/>
          <p:nvPr/>
        </p:nvSpPr>
        <p:spPr>
          <a:xfrm>
            <a:off x="7369372" y="4838797"/>
            <a:ext cx="1442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Altimetre</a:t>
            </a:r>
            <a:endParaRPr lang="tr-TR" sz="2400" dirty="0"/>
          </a:p>
        </p:txBody>
      </p:sp>
      <p:sp>
        <p:nvSpPr>
          <p:cNvPr id="16" name="Rectangle 15"/>
          <p:cNvSpPr/>
          <p:nvPr/>
        </p:nvSpPr>
        <p:spPr>
          <a:xfrm>
            <a:off x="9778472" y="4843526"/>
            <a:ext cx="1493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Batimetre</a:t>
            </a:r>
            <a:endParaRPr lang="tr-TR" sz="2400" dirty="0"/>
          </a:p>
        </p:txBody>
      </p:sp>
      <p:sp>
        <p:nvSpPr>
          <p:cNvPr id="17" name="Rectangle 16"/>
          <p:cNvSpPr/>
          <p:nvPr/>
        </p:nvSpPr>
        <p:spPr>
          <a:xfrm>
            <a:off x="3888366" y="5787012"/>
            <a:ext cx="2545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Bernoulli</a:t>
            </a:r>
            <a:r>
              <a:rPr lang="tr-T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İlkesi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6288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506" y="1250504"/>
            <a:ext cx="5312522" cy="5607496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9624392" y="6008248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Barometre</a:t>
            </a:r>
            <a:endParaRPr lang="tr-TR" sz="1400" dirty="0">
              <a:solidFill>
                <a:srgbClr val="FF0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0000"/>
                </a:solidFill>
              </a:rPr>
              <a:t>Batimetre</a:t>
            </a:r>
            <a:endParaRPr lang="tr-TR" sz="1400" dirty="0">
              <a:solidFill>
                <a:srgbClr val="FF0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7467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830368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Bugün Neler Öğrendik?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256" y="1988840"/>
            <a:ext cx="107363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10.1.1.1. </a:t>
            </a:r>
            <a:endParaRPr lang="tr-TR" sz="2000" dirty="0"/>
          </a:p>
          <a:p>
            <a:pPr marL="463550"/>
            <a:r>
              <a:rPr lang="tr-TR" sz="2000" dirty="0"/>
              <a:t>d. Öğrencilerin katı basıncı ve durgun sıvı basıncı ile ilgili hesaplamalar yapmaları sağlanır.</a:t>
            </a:r>
          </a:p>
          <a:p>
            <a:r>
              <a:rPr lang="tr-TR" sz="2000" dirty="0"/>
              <a:t> </a:t>
            </a:r>
          </a:p>
          <a:p>
            <a:r>
              <a:rPr lang="tr-TR" sz="2000" b="1" dirty="0"/>
              <a:t>10.1.1.2. Akışkanlarda akış hızı ile akışkan basıncı arasındaki ilişkiyi keşfeder.</a:t>
            </a:r>
            <a:endParaRPr lang="tr-TR" sz="2000" dirty="0"/>
          </a:p>
          <a:p>
            <a:pPr marL="741363" indent="-277813"/>
            <a:r>
              <a:rPr lang="tr-TR" sz="2000" dirty="0"/>
              <a:t>a. Öğrencilerin deneylerden elde edilen verilerden sonuçlar çıkarmaları ve </a:t>
            </a:r>
            <a:r>
              <a:rPr lang="tr-TR" sz="2000" dirty="0" err="1"/>
              <a:t>Bernoulli</a:t>
            </a:r>
            <a:r>
              <a:rPr lang="tr-TR" sz="2000" dirty="0"/>
              <a:t> ilkesini açıklamaları sağlanır.</a:t>
            </a:r>
          </a:p>
          <a:p>
            <a:pPr marL="741363" indent="-277813"/>
            <a:r>
              <a:rPr lang="tr-TR" sz="2000" dirty="0"/>
              <a:t>b. </a:t>
            </a:r>
            <a:r>
              <a:rPr lang="tr-TR" sz="2000" dirty="0" err="1"/>
              <a:t>Bernoulli</a:t>
            </a:r>
            <a:r>
              <a:rPr lang="tr-TR" sz="2000" dirty="0"/>
              <a:t> ilkesiyle ilgili matematiksel işlemlere girilmez.</a:t>
            </a:r>
          </a:p>
          <a:p>
            <a:pPr marL="741363" indent="-277813"/>
            <a:r>
              <a:rPr lang="tr-TR" sz="2000" dirty="0"/>
              <a:t>c. Öğrencilerin günlük hayatta akışkanların hızının (</a:t>
            </a:r>
            <a:r>
              <a:rPr lang="tr-TR" sz="2000" dirty="0" err="1"/>
              <a:t>Bernoulli</a:t>
            </a:r>
            <a:r>
              <a:rPr lang="tr-TR" sz="2000" dirty="0"/>
              <a:t> ilkesi ile açıklanan Olayların) yaşatabileceği sorunları ve sağlayabileceği avantajları tartışmaları sağlanır.</a:t>
            </a:r>
          </a:p>
          <a:p>
            <a:pPr marL="741363" indent="-277813"/>
            <a:r>
              <a:rPr lang="tr-TR" sz="2000" dirty="0"/>
              <a:t>ç. Öğrencilerin basınç etkisi ile çalışan ölçme araçlarının (barometre, altimetre, manometre, </a:t>
            </a:r>
            <a:r>
              <a:rPr lang="tr-TR" sz="2000" dirty="0" err="1"/>
              <a:t>batimetre</a:t>
            </a:r>
            <a:r>
              <a:rPr lang="tr-TR" sz="2000" dirty="0"/>
              <a:t>) çalışma ilkelerini açıklamaları sağlanır.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8028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407" y="1430879"/>
            <a:ext cx="967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 Hafta Ne Öğreneceğiz?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95400" y="2060848"/>
            <a:ext cx="10945216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5260" marR="0" indent="-1752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10.1.1.3. Basıncın hal değişimine etkisini analiz eder.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marR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Öğrencilerin deneylerden elde edilen verilerden sonuçlar çıkarmalarına fırsat verilir.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marR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Öğrencilerin günlük hayatta karşılaştıkları basıncın hal değişimine etkisi ile ilgili olayları açıklamaları sağlanır.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5260" marR="0" indent="-1752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5260" marR="0" indent="-1752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10.1.1.4. Durgun akışkanların cisimlere uyguladığı kaldırma kuvvetlerini açıklar.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marR="0" indent="-2889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Öğrencilerin durgun akışkanlarda kaldırma kuvvetini basınç kavramı ile ilişkilendirerek açıklamaları sağlanır.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Görüşelim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760296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5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Başlık"/>
          <p:cNvSpPr>
            <a:spLocks noGrp="1"/>
          </p:cNvSpPr>
          <p:nvPr>
            <p:ph type="title"/>
          </p:nvPr>
        </p:nvSpPr>
        <p:spPr>
          <a:xfrm>
            <a:off x="3359696" y="293950"/>
            <a:ext cx="8275902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Deneyelim: Poşeti Tek Nefeste Kim Şişirebilir?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1436951"/>
            <a:ext cx="3888432" cy="21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ow to blow up an air mattress with a trash bag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476" y="3429000"/>
            <a:ext cx="4886257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8665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Başlık"/>
          <p:cNvSpPr>
            <a:spLocks noGrp="1"/>
          </p:cNvSpPr>
          <p:nvPr>
            <p:ph type="title"/>
          </p:nvPr>
        </p:nvSpPr>
        <p:spPr>
          <a:xfrm>
            <a:off x="3359696" y="293950"/>
            <a:ext cx="8832304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Deneyelim</a:t>
            </a:r>
            <a:r>
              <a:rPr lang="en-US" dirty="0" smtClean="0">
                <a:solidFill>
                  <a:schemeClr val="tx1"/>
                </a:solidFill>
                <a:effectLst/>
              </a:rPr>
              <a:t>: </a:t>
            </a:r>
            <a:r>
              <a:rPr lang="tr-TR" dirty="0" smtClean="0">
                <a:solidFill>
                  <a:schemeClr val="tx1"/>
                </a:solidFill>
                <a:effectLst/>
              </a:rPr>
              <a:t>Düşmeyen Pinpon Topu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İlgili res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618773"/>
            <a:ext cx="4288246" cy="321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618773"/>
            <a:ext cx="4072356" cy="512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54219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Akış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kanlarda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Basınç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313" y="1436951"/>
            <a:ext cx="3006711" cy="1730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136" y="1436950"/>
            <a:ext cx="3003838" cy="1730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939" y="3181880"/>
            <a:ext cx="1401458" cy="2582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6011" y="3167453"/>
            <a:ext cx="1292536" cy="25969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47728" y="6093296"/>
            <a:ext cx="256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Kararlı (</a:t>
            </a:r>
            <a:r>
              <a:rPr lang="tr-TR" dirty="0" err="1" smtClean="0"/>
              <a:t>Laminer</a:t>
            </a:r>
            <a:r>
              <a:rPr lang="tr-TR" dirty="0" smtClean="0"/>
              <a:t>) akış</a:t>
            </a:r>
            <a:endParaRPr lang="tr-TR" dirty="0"/>
          </a:p>
        </p:txBody>
      </p:sp>
      <p:sp>
        <p:nvSpPr>
          <p:cNvPr id="13" name="TextBox 12"/>
          <p:cNvSpPr txBox="1"/>
          <p:nvPr/>
        </p:nvSpPr>
        <p:spPr>
          <a:xfrm>
            <a:off x="7792121" y="6093296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Türbülanslı</a:t>
            </a:r>
            <a:r>
              <a:rPr lang="tr-TR" dirty="0" smtClean="0"/>
              <a:t> akış</a:t>
            </a:r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191345" y="1052736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8128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Arasına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Üflenirse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16" y="1628800"/>
            <a:ext cx="5839328" cy="3312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161980"/>
            <a:ext cx="6195332" cy="3558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345" y="980728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19198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99656" y="293950"/>
            <a:ext cx="8635942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 olur? Pinpon Topu Akan Suya Yaklaştırılırsa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1556791"/>
            <a:ext cx="7128792" cy="4843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345" y="980728"/>
            <a:ext cx="24482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Deneyelim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Akışkanlarda Basınç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Ne Olur?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Barometre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Manometre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Altimetre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 err="1">
                <a:solidFill>
                  <a:srgbClr val="FFC000"/>
                </a:solidFill>
              </a:rPr>
              <a:t>Batimetre</a:t>
            </a:r>
            <a:endParaRPr lang="tr-TR" sz="1400" dirty="0">
              <a:solidFill>
                <a:srgbClr val="FFC000"/>
              </a:solidFill>
            </a:endParaRP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Günün Özeti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Soru Çözümü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115888" indent="-115888">
              <a:lnSpc>
                <a:spcPct val="150000"/>
              </a:lnSpc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248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24487</TotalTime>
  <Words>1780</Words>
  <Application>Microsoft Office PowerPoint</Application>
  <PresentationFormat>Widescreen</PresentationFormat>
  <Paragraphs>663</Paragraphs>
  <Slides>46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 Unicode MS</vt:lpstr>
      <vt:lpstr>Arial</vt:lpstr>
      <vt:lpstr>Bookman Old Style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Kalabalık</vt:lpstr>
      <vt:lpstr>10. SINIF: 1. ÜNİTE:  BASINÇ VE KALDIRMA KUVVETİ-2</vt:lpstr>
      <vt:lpstr>PowerPoint Presentation</vt:lpstr>
      <vt:lpstr>PowerPoint Presentation</vt:lpstr>
      <vt:lpstr>PowerPoint Presentation</vt:lpstr>
      <vt:lpstr>Deneyelim: Poşeti Tek Nefeste Kim Şişirebilir?</vt:lpstr>
      <vt:lpstr>Deneyelim: Düşmeyen Pinpon Topu</vt:lpstr>
      <vt:lpstr>Akışkanlarda Basınç</vt:lpstr>
      <vt:lpstr>Ne olur? Arasına Üflenirse</vt:lpstr>
      <vt:lpstr>Ne olur? Pinpon Topu Akan Suya Yaklaştırılırsa</vt:lpstr>
      <vt:lpstr>Ne olur? Uçak Rüzgarla Karşılaşırsa</vt:lpstr>
      <vt:lpstr>Ne olur? Pistonu İtersek</vt:lpstr>
      <vt:lpstr>Ne olur? Damarda Plak Oluşursa</vt:lpstr>
      <vt:lpstr>Ne olur? Çatı</vt:lpstr>
      <vt:lpstr>Ne olur? Yakın Mesafeden Metro Geçerse</vt:lpstr>
      <vt:lpstr>Ne olur? Bisikletin Yanından Araba Geçerse</vt:lpstr>
      <vt:lpstr>Ne olur? Yan Yana Geçen İki Araç</vt:lpstr>
      <vt:lpstr>Ne olur? Üflenirse</vt:lpstr>
      <vt:lpstr>Akışkanlarda Basınç</vt:lpstr>
      <vt:lpstr>Akışkanlarda Basınç</vt:lpstr>
      <vt:lpstr>Akışkanlarda Basınç</vt:lpstr>
      <vt:lpstr>Akışkanlarda Basınç</vt:lpstr>
      <vt:lpstr>Akışkanlarda Basınç</vt:lpstr>
      <vt:lpstr>Akışkanlarda Basınç</vt:lpstr>
      <vt:lpstr>Akışkanlarda Basınç</vt:lpstr>
      <vt:lpstr>Akışkanlarda Basınç</vt:lpstr>
      <vt:lpstr>Ne olur? Arasına Üflenirse</vt:lpstr>
      <vt:lpstr>Ne olur? Pinpon Topu Akan Suya Yaklaştırılırsa</vt:lpstr>
      <vt:lpstr>Ne olur? Uçak Kanadı</vt:lpstr>
      <vt:lpstr>Ne olur? Uçak Kanadı</vt:lpstr>
      <vt:lpstr>Ne olur? Pistonu İtersek</vt:lpstr>
      <vt:lpstr>Ne olur? Damarda plak oluşursa</vt:lpstr>
      <vt:lpstr>Ne olur? Çatı</vt:lpstr>
      <vt:lpstr>Ne olur? Yakın Mesafeden Metro Geçerse</vt:lpstr>
      <vt:lpstr>Ne olur? Bisikletin Yanından Araba Geçerse</vt:lpstr>
      <vt:lpstr>Ne olur? Yan yana geçen iki araç</vt:lpstr>
      <vt:lpstr>Ne olur? Üflenirse</vt:lpstr>
      <vt:lpstr>Barometre</vt:lpstr>
      <vt:lpstr>Barometre</vt:lpstr>
      <vt:lpstr>Manometre</vt:lpstr>
      <vt:lpstr>Altimetre</vt:lpstr>
      <vt:lpstr>Batimetre</vt:lpstr>
      <vt:lpstr>Günün Özeti</vt:lpstr>
      <vt:lpstr>Soru Çözümü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858</cp:revision>
  <cp:lastPrinted>2017-02-10T21:37:55Z</cp:lastPrinted>
  <dcterms:created xsi:type="dcterms:W3CDTF">2016-04-01T12:40:28Z</dcterms:created>
  <dcterms:modified xsi:type="dcterms:W3CDTF">2017-10-12T16:05:18Z</dcterms:modified>
</cp:coreProperties>
</file>