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981" r:id="rId1"/>
  </p:sldMasterIdLst>
  <p:notesMasterIdLst>
    <p:notesMasterId r:id="rId27"/>
  </p:notesMasterIdLst>
  <p:handoutMasterIdLst>
    <p:handoutMasterId r:id="rId28"/>
  </p:handoutMasterIdLst>
  <p:sldIdLst>
    <p:sldId id="365" r:id="rId2"/>
    <p:sldId id="366" r:id="rId3"/>
    <p:sldId id="367" r:id="rId4"/>
    <p:sldId id="551" r:id="rId5"/>
    <p:sldId id="552" r:id="rId6"/>
    <p:sldId id="493" r:id="rId7"/>
    <p:sldId id="549" r:id="rId8"/>
    <p:sldId id="548" r:id="rId9"/>
    <p:sldId id="555" r:id="rId10"/>
    <p:sldId id="553" r:id="rId11"/>
    <p:sldId id="550" r:id="rId12"/>
    <p:sldId id="566" r:id="rId13"/>
    <p:sldId id="567" r:id="rId14"/>
    <p:sldId id="568" r:id="rId15"/>
    <p:sldId id="565" r:id="rId16"/>
    <p:sldId id="556" r:id="rId17"/>
    <p:sldId id="490" r:id="rId18"/>
    <p:sldId id="557" r:id="rId19"/>
    <p:sldId id="569" r:id="rId20"/>
    <p:sldId id="563" r:id="rId21"/>
    <p:sldId id="564" r:id="rId22"/>
    <p:sldId id="562" r:id="rId23"/>
    <p:sldId id="560" r:id="rId24"/>
    <p:sldId id="561" r:id="rId25"/>
    <p:sldId id="558" r:id="rId26"/>
  </p:sldIdLst>
  <p:sldSz cx="12192000" cy="6858000"/>
  <p:notesSz cx="6669088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3" clrIdx="0">
    <p:extLst/>
  </p:cmAuthor>
  <p:cmAuthor id="2" name="Omer Faruk Ozdemir" initials="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562" autoAdjust="0"/>
    <p:restoredTop sz="86600" autoAdjust="0"/>
  </p:normalViewPr>
  <p:slideViewPr>
    <p:cSldViewPr snapToObjects="1">
      <p:cViewPr varScale="1">
        <p:scale>
          <a:sx n="88" d="100"/>
          <a:sy n="88" d="100"/>
        </p:scale>
        <p:origin x="-24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commentAuthors" Target="commentAuthors.xml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6436-C5E2-40CD-A32F-0358155F7B57}" type="datetimeFigureOut">
              <a:rPr lang="tr-TR" smtClean="0"/>
              <a:t>18.05.19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2EE0D1-4967-4D9C-B770-84B6340C842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509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7188" y="1241425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Derse</a:t>
            </a:r>
            <a:r>
              <a:rPr lang="en-US" dirty="0" smtClean="0"/>
              <a:t> </a:t>
            </a:r>
            <a:r>
              <a:rPr lang="en-US" dirty="0" err="1" smtClean="0"/>
              <a:t>ba</a:t>
            </a:r>
            <a:r>
              <a:rPr lang="tr-TR" dirty="0" err="1" smtClean="0"/>
              <a:t>şlı</a:t>
            </a:r>
            <a:r>
              <a:rPr lang="en-US" dirty="0" err="1" smtClean="0"/>
              <a:t>ıyoruz</a:t>
            </a:r>
            <a:r>
              <a:rPr lang="en-US" dirty="0" smtClean="0"/>
              <a:t>. </a:t>
            </a:r>
            <a:r>
              <a:rPr lang="en-US" dirty="0" err="1" smtClean="0"/>
              <a:t>İlk</a:t>
            </a:r>
            <a:r>
              <a:rPr lang="en-US" dirty="0" smtClean="0"/>
              <a:t> </a:t>
            </a:r>
            <a:r>
              <a:rPr lang="en-US" dirty="0" err="1" smtClean="0"/>
              <a:t>Sunu</a:t>
            </a:r>
            <a:r>
              <a:rPr lang="tr-TR" dirty="0" smtClean="0"/>
              <a:t>…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65786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6729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6729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167295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79679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9796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259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Kazanımların</a:t>
            </a:r>
            <a:r>
              <a:rPr lang="en-US" dirty="0" smtClean="0"/>
              <a:t> </a:t>
            </a:r>
            <a:r>
              <a:rPr lang="en-US" dirty="0" err="1" smtClean="0"/>
              <a:t>önemini</a:t>
            </a:r>
            <a:r>
              <a:rPr lang="en-US" dirty="0" smtClean="0"/>
              <a:t> </a:t>
            </a:r>
            <a:r>
              <a:rPr lang="en-US" dirty="0" err="1" smtClean="0"/>
              <a:t>vurgulayalım</a:t>
            </a:r>
            <a:r>
              <a:rPr lang="en-US" dirty="0" smtClean="0"/>
              <a:t>. </a:t>
            </a:r>
            <a:r>
              <a:rPr lang="en-US" dirty="0" err="1" smtClean="0"/>
              <a:t>Niye</a:t>
            </a:r>
            <a:r>
              <a:rPr lang="en-US" dirty="0" smtClean="0"/>
              <a:t> </a:t>
            </a:r>
            <a:r>
              <a:rPr lang="en-US" dirty="0" err="1" smtClean="0"/>
              <a:t>paylaşmaya</a:t>
            </a:r>
            <a:r>
              <a:rPr lang="en-US" dirty="0" smtClean="0"/>
              <a:t> </a:t>
            </a:r>
            <a:r>
              <a:rPr lang="en-US" dirty="0" err="1" smtClean="0"/>
              <a:t>değer</a:t>
            </a:r>
            <a:r>
              <a:rPr lang="en-US" dirty="0" smtClean="0"/>
              <a:t> </a:t>
            </a:r>
            <a:r>
              <a:rPr lang="en-US" dirty="0" err="1" smtClean="0"/>
              <a:t>görüyoruz</a:t>
            </a:r>
            <a:r>
              <a:rPr lang="en-US" dirty="0" smtClean="0"/>
              <a:t>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11403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İzlence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51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39298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2359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424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2979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CA160B30-60EE-45FA-8251-617A49E60C36}" type="datetimeFigureOut">
              <a:rPr lang="tr-TR" smtClean="0"/>
              <a:pPr/>
              <a:t>18.05.19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10F24C0-A371-4D68-8B59-0EAC4F69D0D5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82" r:id="rId1"/>
    <p:sldLayoutId id="2147483983" r:id="rId2"/>
    <p:sldLayoutId id="2147483984" r:id="rId3"/>
    <p:sldLayoutId id="2147483985" r:id="rId4"/>
    <p:sldLayoutId id="2147483986" r:id="rId5"/>
    <p:sldLayoutId id="2147483987" r:id="rId6"/>
    <p:sldLayoutId id="2147483988" r:id="rId7"/>
    <p:sldLayoutId id="2147483989" r:id="rId8"/>
    <p:sldLayoutId id="2147483990" r:id="rId9"/>
    <p:sldLayoutId id="2147483991" r:id="rId10"/>
    <p:sldLayoutId id="2147483992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youtube.com/watch?v=Yu1uRvErM80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www.youtube.com/watch?v=ezXVzc64qRE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zXVzc64qRE" TargetMode="External"/><Relationship Id="rId4" Type="http://schemas.openxmlformats.org/officeDocument/2006/relationships/hyperlink" Target="https://www.youtube.com/watch?v=Yu1uRvErM80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hyperlink" Target="https://www.youtube.com/watch?v=vh_aCAHThTQ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9410" y="1500174"/>
            <a:ext cx="9435645" cy="2406549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latin typeface="Calibri" pitchFamily="34" charset="0"/>
                <a:cs typeface="Calibri" pitchFamily="34" charset="0"/>
              </a:rPr>
              <a:t>11.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SINIF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:</a:t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ELEKTRİK </a:t>
            </a:r>
            <a:r>
              <a:rPr lang="tr-TR" cap="none" dirty="0" smtClean="0">
                <a:latin typeface="Calibri" pitchFamily="34" charset="0"/>
                <a:cs typeface="Calibri" pitchFamily="34" charset="0"/>
              </a:rPr>
              <a:t>ve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MANYETİZMA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ÜNİTESİ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n-US" dirty="0" smtClean="0">
                <a:latin typeface="Calibri" pitchFamily="34" charset="0"/>
                <a:cs typeface="Calibri" pitchFamily="34" charset="0"/>
              </a:rPr>
            </a:br>
            <a:r>
              <a:rPr lang="en-US" dirty="0">
                <a:latin typeface="Calibri" pitchFamily="34" charset="0"/>
                <a:cs typeface="Calibri" pitchFamily="34" charset="0"/>
              </a:rPr>
              <a:t/>
            </a:r>
            <a:br>
              <a:rPr lang="en-US" dirty="0">
                <a:latin typeface="Calibri" pitchFamily="34" charset="0"/>
                <a:cs typeface="Calibri" pitchFamily="34" charset="0"/>
              </a:rPr>
            </a:b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dirty="0" smtClean="0">
                <a:latin typeface="Calibri" pitchFamily="34" charset="0"/>
                <a:cs typeface="Calibri" pitchFamily="34" charset="0"/>
              </a:rPr>
              <a:t>Transformatörler</a:t>
            </a:r>
            <a:endParaRPr lang="tr-TR" cap="none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0248" y="4437112"/>
            <a:ext cx="7948602" cy="849835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Doç. </a:t>
            </a:r>
            <a:r>
              <a:rPr lang="en-US" sz="2400" b="1" dirty="0" smtClean="0">
                <a:latin typeface="Calibri" pitchFamily="34" charset="0"/>
                <a:cs typeface="Calibri" pitchFamily="34" charset="0"/>
              </a:rPr>
              <a:t>Dr. </a:t>
            </a:r>
            <a:r>
              <a:rPr lang="tr-TR" sz="2400" b="1" dirty="0" smtClean="0">
                <a:latin typeface="Calibri" pitchFamily="34" charset="0"/>
                <a:cs typeface="Calibri" pitchFamily="34" charset="0"/>
              </a:rPr>
              <a:t>Ömer F. Özdemir</a:t>
            </a:r>
          </a:p>
        </p:txBody>
      </p:sp>
    </p:spTree>
    <p:extLst>
      <p:ext uri="{BB962C8B-B14F-4D97-AF65-F5344CB8AC3E}">
        <p14:creationId xmlns:p14="http://schemas.microsoft.com/office/powerpoint/2010/main" val="32809967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Transformatörlerde güç, voltaj ve akım</a:t>
            </a:r>
          </a:p>
        </p:txBody>
      </p:sp>
      <p:pic>
        <p:nvPicPr>
          <p:cNvPr id="8" name="Picture 7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766"/>
          <a:stretch/>
        </p:blipFill>
        <p:spPr bwMode="auto">
          <a:xfrm>
            <a:off x="7896200" y="1075868"/>
            <a:ext cx="4674344" cy="3504441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339949"/>
            <a:ext cx="51845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41025361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3712" y="1683346"/>
            <a:ext cx="6096000" cy="249299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Sebepleri;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Transformatörün ısınması</a:t>
            </a:r>
            <a:r>
              <a:rPr lang="en-US" dirty="0"/>
              <a:t>: </a:t>
            </a:r>
            <a:r>
              <a:rPr lang="en-US" dirty="0" err="1" smtClean="0"/>
              <a:t>Sargı</a:t>
            </a:r>
            <a:r>
              <a:rPr lang="en-US" dirty="0" smtClean="0"/>
              <a:t> </a:t>
            </a:r>
            <a:r>
              <a:rPr lang="en-US" dirty="0" err="1" smtClean="0"/>
              <a:t>tellerinin</a:t>
            </a:r>
            <a:r>
              <a:rPr lang="en-US" dirty="0" smtClean="0"/>
              <a:t> </a:t>
            </a:r>
            <a:r>
              <a:rPr lang="tr-TR" dirty="0" smtClean="0"/>
              <a:t>direncinin</a:t>
            </a:r>
            <a:r>
              <a:rPr lang="en-US" dirty="0" smtClean="0"/>
              <a:t> </a:t>
            </a:r>
            <a:r>
              <a:rPr lang="en-US" dirty="0" err="1"/>
              <a:t>olması</a:t>
            </a:r>
            <a:endParaRPr lang="tr-TR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hlinkClick r:id="rId3"/>
              </a:rPr>
              <a:t>Fuko (Girdap) akımları</a:t>
            </a:r>
            <a:r>
              <a:rPr lang="tr-TR" dirty="0"/>
              <a:t>: </a:t>
            </a:r>
            <a:r>
              <a:rPr lang="tr-TR" dirty="0" smtClean="0"/>
              <a:t>Sacların </a:t>
            </a:r>
            <a:r>
              <a:rPr lang="tr-TR" dirty="0"/>
              <a:t>içerisinde oluşan ve dairesel olarak dolaşan </a:t>
            </a:r>
            <a:r>
              <a:rPr lang="tr-TR" dirty="0" smtClean="0"/>
              <a:t>akımlar.</a:t>
            </a:r>
            <a:endParaRPr lang="tr-TR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Histeresiz olayı: Demir çekirdekte (nüve</a:t>
            </a:r>
            <a:r>
              <a:rPr lang="en-US" dirty="0"/>
              <a:t>de</a:t>
            </a:r>
            <a:r>
              <a:rPr lang="tr-TR" dirty="0"/>
              <a:t>) oluşan direnç </a:t>
            </a:r>
          </a:p>
        </p:txBody>
      </p:sp>
      <p:sp>
        <p:nvSpPr>
          <p:cNvPr id="9" name="Rectangle 8"/>
          <p:cNvSpPr/>
          <p:nvPr/>
        </p:nvSpPr>
        <p:spPr>
          <a:xfrm>
            <a:off x="4079776" y="1033572"/>
            <a:ext cx="53351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tr-TR" sz="2800" b="1" dirty="0">
                <a:solidFill>
                  <a:prstClr val="black"/>
                </a:solidFill>
              </a:rPr>
              <a:t>Enerji Transferinde Güç Kaybı</a:t>
            </a:r>
          </a:p>
        </p:txBody>
      </p:sp>
      <p:sp>
        <p:nvSpPr>
          <p:cNvPr id="5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8148719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503712" y="1683346"/>
            <a:ext cx="6096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Ohmik direncin azaltılması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hlinkClick r:id="rId3"/>
              </a:rPr>
              <a:t>Girdap akımlarının azaltılması </a:t>
            </a:r>
            <a:r>
              <a:rPr lang="tr-TR" dirty="0"/>
              <a:t>için ince levhaların üst üste paketlenmesiyle oluşturulan çekirdek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Boştayken prizden çıkarmak</a:t>
            </a:r>
          </a:p>
        </p:txBody>
      </p:sp>
      <p:sp>
        <p:nvSpPr>
          <p:cNvPr id="9" name="Rectangle 8"/>
          <p:cNvSpPr/>
          <p:nvPr/>
        </p:nvSpPr>
        <p:spPr>
          <a:xfrm>
            <a:off x="4079776" y="1033572"/>
            <a:ext cx="7417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Enerji Transferinde Güç Kaybı</a:t>
            </a:r>
            <a:r>
              <a:rPr lang="en-US" sz="2800" b="1" dirty="0" err="1"/>
              <a:t>nı</a:t>
            </a:r>
            <a:r>
              <a:rPr lang="en-US" sz="2800" b="1" dirty="0"/>
              <a:t> </a:t>
            </a:r>
            <a:r>
              <a:rPr lang="en-US" sz="2800" b="1" dirty="0" err="1"/>
              <a:t>Azaltmak</a:t>
            </a:r>
            <a:endParaRPr lang="tr-TR" sz="2800" b="1" dirty="0"/>
          </a:p>
        </p:txBody>
      </p:sp>
      <p:sp>
        <p:nvSpPr>
          <p:cNvPr id="5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21455139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971850" y="771962"/>
            <a:ext cx="74174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Enerji Transferinde Güç Kaybı</a:t>
            </a:r>
            <a:r>
              <a:rPr lang="en-US" sz="2800" b="1" dirty="0" err="1"/>
              <a:t>nı</a:t>
            </a:r>
            <a:r>
              <a:rPr lang="en-US" sz="2800" b="1" dirty="0"/>
              <a:t> </a:t>
            </a:r>
            <a:r>
              <a:rPr lang="en-US" sz="2800" b="1" dirty="0" err="1"/>
              <a:t>Azaltmak</a:t>
            </a:r>
            <a:endParaRPr lang="tr-TR" sz="2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1361605"/>
            <a:ext cx="4583365" cy="17837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6625" y="3124564"/>
            <a:ext cx="1649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E-I </a:t>
            </a:r>
            <a:r>
              <a:rPr lang="en-US" dirty="0" err="1" smtClean="0"/>
              <a:t>Çekirdek</a:t>
            </a:r>
            <a:r>
              <a:rPr lang="en-US" dirty="0" smtClean="0"/>
              <a:t> </a:t>
            </a:r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6914273" y="3109620"/>
            <a:ext cx="3879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Toroidal (</a:t>
            </a:r>
            <a:r>
              <a:rPr lang="en-US" dirty="0" err="1" smtClean="0"/>
              <a:t>halka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)  </a:t>
            </a:r>
            <a:r>
              <a:rPr lang="en-US" dirty="0" err="1" smtClean="0"/>
              <a:t>Çekirdek</a:t>
            </a:r>
            <a:r>
              <a:rPr lang="en-US" dirty="0" smtClean="0"/>
              <a:t> </a:t>
            </a:r>
            <a:endParaRPr lang="tr-TR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1850" y="4076137"/>
            <a:ext cx="3867150" cy="24288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19107" y="4095187"/>
            <a:ext cx="3857625" cy="2409825"/>
          </a:xfrm>
          <a:prstGeom prst="rect">
            <a:avLst/>
          </a:prstGeom>
        </p:spPr>
      </p:pic>
      <p:sp>
        <p:nvSpPr>
          <p:cNvPr id="13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607804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3791744" y="481459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Transformatörler</a:t>
            </a:r>
            <a:r>
              <a:rPr lang="en-US" sz="2800" b="1" dirty="0" smtClean="0"/>
              <a:t>in </a:t>
            </a:r>
            <a:r>
              <a:rPr lang="en-US" sz="2800" b="1" dirty="0" err="1" smtClean="0"/>
              <a:t>Verimi</a:t>
            </a:r>
            <a:endParaRPr lang="tr-TR" sz="2800" b="1" dirty="0" smtClean="0"/>
          </a:p>
        </p:txBody>
      </p:sp>
      <p:pic>
        <p:nvPicPr>
          <p:cNvPr id="14" name="Picture 1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" r="12193" b="-101"/>
          <a:stretch/>
        </p:blipFill>
        <p:spPr bwMode="auto">
          <a:xfrm>
            <a:off x="7896200" y="1075868"/>
            <a:ext cx="4104456" cy="53774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339949"/>
            <a:ext cx="5184576" cy="324036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24209974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Transformatörlerin Kullanım Alanları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287688" y="1196752"/>
            <a:ext cx="878497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Voltaj</a:t>
            </a:r>
            <a:r>
              <a:rPr lang="en-US" dirty="0" smtClean="0"/>
              <a:t> </a:t>
            </a:r>
            <a:r>
              <a:rPr lang="en-US" dirty="0" err="1" smtClean="0"/>
              <a:t>değişikliğine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duyulan</a:t>
            </a:r>
            <a:r>
              <a:rPr lang="en-US" dirty="0" smtClean="0"/>
              <a:t> </a:t>
            </a:r>
            <a:r>
              <a:rPr lang="en-US" dirty="0" err="1" smtClean="0"/>
              <a:t>bütün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:</a:t>
            </a:r>
          </a:p>
          <a:p>
            <a:pPr marL="285750" indent="-285750">
              <a:buFont typeface="Arial"/>
              <a:buChar char="•"/>
            </a:pPr>
            <a:endParaRPr lang="en-US" b="1" dirty="0" smtClean="0"/>
          </a:p>
          <a:p>
            <a:pPr marL="742950" lvl="1" indent="-285750">
              <a:buFont typeface="Arial"/>
              <a:buChar char="•"/>
            </a:pPr>
            <a:r>
              <a:rPr lang="en-US" b="1" dirty="0" err="1" smtClean="0"/>
              <a:t>Adaptörler</a:t>
            </a:r>
            <a:r>
              <a:rPr lang="en-US" b="1" dirty="0" smtClean="0"/>
              <a:t>: </a:t>
            </a:r>
            <a:r>
              <a:rPr lang="en-US" dirty="0" err="1" smtClean="0"/>
              <a:t>Cep</a:t>
            </a:r>
            <a:r>
              <a:rPr lang="en-US" dirty="0" smtClean="0"/>
              <a:t> </a:t>
            </a:r>
            <a:r>
              <a:rPr lang="en-US" dirty="0" err="1" smtClean="0"/>
              <a:t>telefonları</a:t>
            </a:r>
            <a:r>
              <a:rPr lang="en-US" dirty="0" smtClean="0"/>
              <a:t>, </a:t>
            </a:r>
            <a:r>
              <a:rPr lang="en-US" dirty="0" err="1" smtClean="0"/>
              <a:t>radyolar</a:t>
            </a:r>
            <a:r>
              <a:rPr lang="en-US" dirty="0" smtClean="0"/>
              <a:t>, </a:t>
            </a:r>
            <a:r>
              <a:rPr lang="en-US" dirty="0" err="1" smtClean="0"/>
              <a:t>laptoplar</a:t>
            </a:r>
            <a:r>
              <a:rPr lang="en-US" dirty="0" smtClean="0"/>
              <a:t>, vb.   </a:t>
            </a:r>
          </a:p>
          <a:p>
            <a:pPr marL="742950" lvl="1" indent="-285750">
              <a:buFont typeface="Arial"/>
              <a:buChar char="•"/>
            </a:pPr>
            <a:endParaRPr lang="en-US" b="1" dirty="0" smtClean="0"/>
          </a:p>
          <a:p>
            <a:pPr marL="742950" lvl="1" indent="-285750">
              <a:buFont typeface="Arial"/>
              <a:buChar char="•"/>
            </a:pPr>
            <a:r>
              <a:rPr lang="en-US" b="1" dirty="0" err="1" smtClean="0"/>
              <a:t>Trafolar</a:t>
            </a:r>
            <a:r>
              <a:rPr lang="en-US" b="1" dirty="0" smtClean="0"/>
              <a:t>: </a:t>
            </a:r>
            <a:r>
              <a:rPr lang="en-US" dirty="0" err="1" smtClean="0"/>
              <a:t>Elektrik</a:t>
            </a:r>
            <a:r>
              <a:rPr lang="en-US" dirty="0" smtClean="0"/>
              <a:t> </a:t>
            </a:r>
            <a:r>
              <a:rPr lang="en-US" dirty="0" err="1"/>
              <a:t>Enerjisi</a:t>
            </a:r>
            <a:r>
              <a:rPr lang="en-US" dirty="0"/>
              <a:t> </a:t>
            </a:r>
            <a:r>
              <a:rPr lang="en-US" dirty="0" err="1"/>
              <a:t>İletim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tr-TR" dirty="0" smtClean="0"/>
              <a:t>D</a:t>
            </a:r>
            <a:r>
              <a:rPr lang="en-US" dirty="0" err="1" smtClean="0"/>
              <a:t>ağıtım</a:t>
            </a:r>
            <a:r>
              <a:rPr lang="en-US" dirty="0" smtClean="0"/>
              <a:t> </a:t>
            </a:r>
            <a:r>
              <a:rPr lang="en-US" dirty="0" err="1" smtClean="0"/>
              <a:t>Şe</a:t>
            </a:r>
            <a:r>
              <a:rPr lang="tr-TR" dirty="0" err="1" smtClean="0"/>
              <a:t>bekeleri</a:t>
            </a:r>
            <a:endParaRPr lang="tr-TR" dirty="0" smtClean="0"/>
          </a:p>
          <a:p>
            <a:endParaRPr lang="tr-TR" dirty="0" smtClean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/>
              <a:t>Alçak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</a:t>
            </a:r>
            <a:r>
              <a:rPr lang="en-US" dirty="0" smtClean="0"/>
              <a:t>(1000 volt</a:t>
            </a:r>
            <a:r>
              <a:rPr lang="tr-TR" dirty="0" smtClean="0"/>
              <a:t>a kadar</a:t>
            </a:r>
            <a:r>
              <a:rPr lang="en-US" dirty="0" smtClean="0"/>
              <a:t>)</a:t>
            </a:r>
            <a:r>
              <a:rPr lang="tr-TR" dirty="0" smtClean="0"/>
              <a:t>: Dağıtım amaçlı kullanılır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tr-TR" dirty="0" smtClean="0"/>
              <a:t>1000-</a:t>
            </a:r>
            <a:r>
              <a:rPr lang="en-US" dirty="0" smtClean="0"/>
              <a:t>35 </a:t>
            </a:r>
            <a:r>
              <a:rPr lang="en-US" dirty="0"/>
              <a:t>kV </a:t>
            </a:r>
            <a:r>
              <a:rPr lang="tr-TR" dirty="0" smtClean="0"/>
              <a:t>arası</a:t>
            </a:r>
            <a:r>
              <a:rPr lang="en-US" dirty="0" smtClean="0"/>
              <a:t>)</a:t>
            </a:r>
            <a:r>
              <a:rPr lang="tr-TR" dirty="0" smtClean="0"/>
              <a:t>: Kısa mesafelerde dağıtım amaçlı kullanılır (il içi).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(35 kV-154 kV </a:t>
            </a:r>
            <a:r>
              <a:rPr lang="en-US" dirty="0" err="1" smtClean="0"/>
              <a:t>arası</a:t>
            </a:r>
            <a:r>
              <a:rPr lang="en-US" dirty="0" smtClean="0"/>
              <a:t>)</a:t>
            </a:r>
            <a:r>
              <a:rPr lang="tr-TR" dirty="0" smtClean="0"/>
              <a:t>: Orta mesafelerde iletim amaçlı kullanılır (yakın iller)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gerilim</a:t>
            </a:r>
            <a:r>
              <a:rPr lang="en-US" dirty="0"/>
              <a:t> </a:t>
            </a:r>
            <a:r>
              <a:rPr lang="en-US" dirty="0" err="1"/>
              <a:t>şebekeleri</a:t>
            </a:r>
            <a:r>
              <a:rPr lang="en-US" dirty="0"/>
              <a:t> (154 </a:t>
            </a:r>
            <a:r>
              <a:rPr lang="en-US" dirty="0" err="1"/>
              <a:t>kV’dan</a:t>
            </a:r>
            <a:r>
              <a:rPr lang="en-US" dirty="0"/>
              <a:t> </a:t>
            </a:r>
            <a:r>
              <a:rPr lang="en-US" dirty="0" err="1"/>
              <a:t>fazla</a:t>
            </a:r>
            <a:r>
              <a:rPr lang="en-US" dirty="0" smtClean="0"/>
              <a:t>)</a:t>
            </a:r>
            <a:r>
              <a:rPr lang="tr-TR" dirty="0" smtClean="0"/>
              <a:t>: Uzun mesafelerde iletim amaçlı kullanılır. (uzak iller)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47728" y="5877272"/>
            <a:ext cx="8280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Tartışalım: </a:t>
            </a:r>
            <a:r>
              <a:rPr lang="tr-TR" dirty="0" smtClean="0"/>
              <a:t>Neden uzun mesafeli iletimlerde yüksek gerilim kullanılıyor? </a:t>
            </a:r>
            <a:endParaRPr lang="en-US" dirty="0"/>
          </a:p>
        </p:txBody>
      </p:sp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0571023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Transformatörlerin Kullanım Alanları </a:t>
            </a:r>
          </a:p>
        </p:txBody>
      </p:sp>
      <p:sp>
        <p:nvSpPr>
          <p:cNvPr id="5" name="Rectangle 4"/>
          <p:cNvSpPr/>
          <p:nvPr/>
        </p:nvSpPr>
        <p:spPr>
          <a:xfrm>
            <a:off x="3268392" y="1371903"/>
            <a:ext cx="67160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/>
              <a:t>Aşağıdaki şekilde gösterilen adaptörü 12 volt ve 500 </a:t>
            </a:r>
            <a:r>
              <a:rPr lang="tr-TR" dirty="0" err="1"/>
              <a:t>mA</a:t>
            </a:r>
            <a:r>
              <a:rPr lang="tr-TR" dirty="0"/>
              <a:t> ile çalışan bir </a:t>
            </a:r>
            <a:r>
              <a:rPr lang="tr-TR" dirty="0" smtClean="0"/>
              <a:t>elektronik </a:t>
            </a:r>
            <a:r>
              <a:rPr lang="tr-TR" dirty="0"/>
              <a:t>araç için kullanmak uygun mudur? Neden?</a:t>
            </a:r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2295234"/>
            <a:ext cx="8424936" cy="55099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4196859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48000" y="1867034"/>
            <a:ext cx="8448600" cy="4293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 smtClean="0"/>
              <a:t>11.2.6.1</a:t>
            </a:r>
            <a:r>
              <a:rPr lang="tr-TR" b="1" dirty="0"/>
              <a:t>. Transformatörlerin çalışma prensibini açıklar. </a:t>
            </a:r>
            <a:endParaRPr lang="tr-TR" dirty="0"/>
          </a:p>
          <a:p>
            <a:pPr marL="1089025" indent="-28733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a) </a:t>
            </a:r>
            <a:r>
              <a:rPr lang="tr-TR" i="1" dirty="0" err="1"/>
              <a:t>Primer</a:t>
            </a:r>
            <a:r>
              <a:rPr lang="tr-TR" i="1" dirty="0"/>
              <a:t> ve </a:t>
            </a:r>
            <a:r>
              <a:rPr lang="tr-TR" i="1" dirty="0" err="1"/>
              <a:t>sekonder</a:t>
            </a:r>
            <a:r>
              <a:rPr lang="tr-TR" i="1" dirty="0"/>
              <a:t> gerilimi, </a:t>
            </a:r>
            <a:r>
              <a:rPr lang="tr-TR" i="1" dirty="0" err="1"/>
              <a:t>primer</a:t>
            </a:r>
            <a:r>
              <a:rPr lang="tr-TR" i="1" dirty="0"/>
              <a:t> ve </a:t>
            </a:r>
            <a:r>
              <a:rPr lang="tr-TR" i="1" dirty="0" err="1"/>
              <a:t>sekonder</a:t>
            </a:r>
            <a:r>
              <a:rPr lang="tr-TR" i="1" dirty="0"/>
              <a:t> akım şiddeti, </a:t>
            </a:r>
            <a:r>
              <a:rPr lang="tr-TR" i="1" dirty="0" err="1"/>
              <a:t>primer</a:t>
            </a:r>
            <a:r>
              <a:rPr lang="tr-TR" i="1" dirty="0"/>
              <a:t> ve </a:t>
            </a:r>
            <a:r>
              <a:rPr lang="tr-TR" i="1" dirty="0" err="1"/>
              <a:t>sekonder</a:t>
            </a:r>
            <a:r>
              <a:rPr lang="tr-TR" i="1" dirty="0"/>
              <a:t> güç kavramları açıklanır. Matematiksel hesaplamalara girilmez.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b) İdeal ve ideal olmayan transformatörlerin çalışma ilkesi üzerinde durulur. </a:t>
            </a:r>
            <a:endParaRPr lang="tr-TR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/>
              <a:t>11.2.6.2. Transformatörlerin kullanım amaçlarını açıklar.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a) Öğrencilerin transformatörlerin kullanıldığı yerleri araştırmaları sağlanır.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sv-SE" i="1" dirty="0"/>
              <a:t>b) Elektrik enerjisinin taşınma sürecinde transformatörlerin rolü vurgulanır. </a:t>
            </a:r>
            <a:endParaRPr lang="sv-SE" dirty="0"/>
          </a:p>
        </p:txBody>
      </p:sp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0554948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4192" y="1205558"/>
            <a:ext cx="4032448" cy="21497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5"/>
          <p:cNvSpPr/>
          <p:nvPr/>
        </p:nvSpPr>
        <p:spPr>
          <a:xfrm>
            <a:off x="2939109" y="1575887"/>
            <a:ext cx="4968552" cy="2862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/>
              <a:t>Alternatif </a:t>
            </a:r>
            <a:r>
              <a:rPr lang="en-US" dirty="0" err="1"/>
              <a:t>gerilimi</a:t>
            </a:r>
            <a:r>
              <a:rPr lang="en-US" dirty="0"/>
              <a:t> </a:t>
            </a:r>
            <a:r>
              <a:rPr lang="en-US" dirty="0" err="1"/>
              <a:t>yükseltip</a:t>
            </a:r>
            <a:r>
              <a:rPr lang="en-US" dirty="0"/>
              <a:t> </a:t>
            </a:r>
            <a:r>
              <a:rPr lang="en-US" dirty="0" err="1"/>
              <a:t>alçaltabilen</a:t>
            </a:r>
            <a:r>
              <a:rPr lang="en-US" dirty="0"/>
              <a:t> </a:t>
            </a:r>
            <a:r>
              <a:rPr lang="en-US" dirty="0" err="1"/>
              <a:t>düzeneklere</a:t>
            </a:r>
            <a:r>
              <a:rPr lang="en-US" dirty="0"/>
              <a:t> </a:t>
            </a:r>
            <a:r>
              <a:rPr lang="en-US" dirty="0" err="1"/>
              <a:t>transformatör</a:t>
            </a:r>
            <a:r>
              <a:rPr lang="en-US" dirty="0"/>
              <a:t> </a:t>
            </a:r>
            <a:r>
              <a:rPr lang="en-US" dirty="0" err="1" smtClean="0"/>
              <a:t>denir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İdeal </a:t>
            </a:r>
            <a:r>
              <a:rPr lang="en-US" dirty="0" err="1" smtClean="0"/>
              <a:t>transformatörlerde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korunur</a:t>
            </a:r>
            <a:r>
              <a:rPr lang="en-US" dirty="0" smtClean="0"/>
              <a:t>.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İkincil</a:t>
            </a:r>
            <a:r>
              <a:rPr lang="en-US" dirty="0" smtClean="0"/>
              <a:t> </a:t>
            </a:r>
            <a:r>
              <a:rPr lang="en-US" dirty="0" err="1" smtClean="0"/>
              <a:t>bobindeki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akım</a:t>
            </a:r>
            <a:r>
              <a:rPr lang="en-US" dirty="0" smtClean="0"/>
              <a:t> </a:t>
            </a:r>
            <a:r>
              <a:rPr lang="en-US" dirty="0" err="1" smtClean="0"/>
              <a:t>bobinlerdeki</a:t>
            </a:r>
            <a:r>
              <a:rPr lang="en-US" dirty="0" smtClean="0"/>
              <a:t> </a:t>
            </a:r>
            <a:r>
              <a:rPr lang="en-US" dirty="0" err="1" smtClean="0"/>
              <a:t>sarım</a:t>
            </a:r>
            <a:r>
              <a:rPr lang="en-US" dirty="0" smtClean="0"/>
              <a:t> </a:t>
            </a:r>
            <a:r>
              <a:rPr lang="en-US" dirty="0" err="1" smtClean="0"/>
              <a:t>sayısına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değişir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bobindeki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kaynağının</a:t>
            </a:r>
            <a:r>
              <a:rPr lang="en-US" dirty="0" smtClean="0"/>
              <a:t> </a:t>
            </a:r>
            <a:r>
              <a:rPr lang="en-US" dirty="0" err="1" smtClean="0"/>
              <a:t>sağladığı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güçtür</a:t>
            </a:r>
            <a:r>
              <a:rPr lang="en-US" dirty="0" smtClean="0"/>
              <a:t>  </a:t>
            </a:r>
            <a:r>
              <a:rPr lang="en-US" dirty="0" err="1" smtClean="0"/>
              <a:t>değişmez</a:t>
            </a:r>
            <a:r>
              <a:rPr lang="en-US" dirty="0" smtClean="0"/>
              <a:t>. </a:t>
            </a:r>
          </a:p>
          <a:p>
            <a:pPr marL="285750" indent="-285750">
              <a:buFont typeface="Arial"/>
              <a:buChar char="•"/>
            </a:pPr>
            <a:endParaRPr lang="en-US" dirty="0"/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680" y="4321318"/>
            <a:ext cx="3810000" cy="25400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7824192" y="4005064"/>
            <a:ext cx="38114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Transformatörler</a:t>
            </a:r>
            <a:r>
              <a:rPr lang="en-US" dirty="0" smtClean="0"/>
              <a:t> </a:t>
            </a:r>
            <a:r>
              <a:rPr lang="en-US" dirty="0" err="1" smtClean="0"/>
              <a:t>gerilim</a:t>
            </a:r>
            <a:r>
              <a:rPr lang="en-US" dirty="0" smtClean="0"/>
              <a:t> </a:t>
            </a:r>
            <a:r>
              <a:rPr lang="en-US" dirty="0" err="1" smtClean="0"/>
              <a:t>değişikliğine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duyulan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/>
              <a:t> </a:t>
            </a:r>
            <a:r>
              <a:rPr lang="en-US" dirty="0" err="1" smtClean="0"/>
              <a:t>kullanılır</a:t>
            </a:r>
            <a:r>
              <a:rPr lang="en-US" dirty="0" smtClean="0"/>
              <a:t>: </a:t>
            </a:r>
            <a:r>
              <a:rPr lang="en-US" dirty="0" err="1" smtClean="0"/>
              <a:t>adaptörler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trafolar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9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2659152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3791744" y="293950"/>
            <a:ext cx="7843854" cy="1143000"/>
          </a:xfrm>
        </p:spPr>
        <p:txBody>
          <a:bodyPr/>
          <a:lstStyle/>
          <a:p>
            <a:r>
              <a:rPr lang="tr-TR" b="0" dirty="0" smtClean="0">
                <a:solidFill>
                  <a:schemeClr val="tx1"/>
                </a:solidFill>
                <a:effectLst/>
              </a:rPr>
              <a:t>Günün Özeti</a:t>
            </a:r>
            <a:endParaRPr lang="tr-TR" b="0" dirty="0">
              <a:solidFill>
                <a:schemeClr val="tx1"/>
              </a:solidFill>
              <a:effectLst/>
            </a:endParaRPr>
          </a:p>
        </p:txBody>
      </p:sp>
      <p:sp>
        <p:nvSpPr>
          <p:cNvPr id="9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  <p:pic>
        <p:nvPicPr>
          <p:cNvPr id="10" name="Picture 9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" r="12193" b="-101"/>
          <a:stretch/>
        </p:blipFill>
        <p:spPr bwMode="auto">
          <a:xfrm>
            <a:off x="7896200" y="1075868"/>
            <a:ext cx="4104456" cy="537746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3048000" y="4237345"/>
            <a:ext cx="484820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GÜÇ KAYBINI AZALTMAK İÇİN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err="1" smtClean="0"/>
              <a:t>Ohmik</a:t>
            </a:r>
            <a:r>
              <a:rPr lang="tr-TR" dirty="0" smtClean="0"/>
              <a:t> </a:t>
            </a:r>
            <a:r>
              <a:rPr lang="tr-TR" dirty="0"/>
              <a:t>direncin azaltılması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hlinkClick r:id="rId3"/>
              </a:rPr>
              <a:t>Girdap akımlarının azaltılması </a:t>
            </a:r>
            <a:r>
              <a:rPr lang="tr-TR" dirty="0"/>
              <a:t>için ince levhaların üst üste paketlenmesiyle oluşturulan çekirdek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/>
              <a:t>Boştayken prizden çıkarmak</a:t>
            </a:r>
          </a:p>
        </p:txBody>
      </p:sp>
      <p:sp>
        <p:nvSpPr>
          <p:cNvPr id="4" name="Rectangle 3"/>
          <p:cNvSpPr/>
          <p:nvPr/>
        </p:nvSpPr>
        <p:spPr>
          <a:xfrm>
            <a:off x="2881664" y="1436950"/>
            <a:ext cx="501453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GÜÇ KAYBININ SEBEPLERİ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smtClean="0"/>
              <a:t>Transformatörün </a:t>
            </a:r>
            <a:r>
              <a:rPr lang="tr-TR" dirty="0"/>
              <a:t>ısınması</a:t>
            </a:r>
            <a:r>
              <a:rPr lang="en-US" dirty="0"/>
              <a:t>: </a:t>
            </a:r>
            <a:r>
              <a:rPr lang="en-US" dirty="0" err="1"/>
              <a:t>Sargı</a:t>
            </a:r>
            <a:r>
              <a:rPr lang="en-US" dirty="0"/>
              <a:t> </a:t>
            </a:r>
            <a:r>
              <a:rPr lang="en-US" dirty="0" err="1"/>
              <a:t>tellerinin</a:t>
            </a:r>
            <a:r>
              <a:rPr lang="en-US" dirty="0"/>
              <a:t> </a:t>
            </a:r>
            <a:r>
              <a:rPr lang="tr-TR" dirty="0"/>
              <a:t>direncinin</a:t>
            </a:r>
            <a:r>
              <a:rPr lang="en-US" dirty="0"/>
              <a:t> </a:t>
            </a:r>
            <a:r>
              <a:rPr lang="en-US" dirty="0" err="1"/>
              <a:t>olması</a:t>
            </a:r>
            <a:endParaRPr lang="tr-TR" dirty="0"/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>
                <a:hlinkClick r:id="rId4"/>
              </a:rPr>
              <a:t>Fuko (Girdap) akımları</a:t>
            </a:r>
            <a:r>
              <a:rPr lang="tr-TR" dirty="0"/>
              <a:t>: Sacların içerisinde oluşan ve dairesel olarak dolaşan akımlar.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tr-TR" dirty="0" err="1"/>
              <a:t>Histeresiz</a:t>
            </a:r>
            <a:r>
              <a:rPr lang="tr-TR" dirty="0"/>
              <a:t> olayı: Demir çekirdekte (nüve</a:t>
            </a:r>
            <a:r>
              <a:rPr lang="en-US" dirty="0"/>
              <a:t>de</a:t>
            </a:r>
            <a:r>
              <a:rPr lang="tr-TR" dirty="0"/>
              <a:t>) oluşan direnç </a:t>
            </a:r>
          </a:p>
        </p:txBody>
      </p:sp>
    </p:spTree>
    <p:extLst>
      <p:ext uri="{BB962C8B-B14F-4D97-AF65-F5344CB8AC3E}">
        <p14:creationId xmlns:p14="http://schemas.microsoft.com/office/powerpoint/2010/main" val="6183892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8257" y="131115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Ne Öğreneceğiz: KAZANIMLAR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767408" y="1967929"/>
            <a:ext cx="107045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/>
              <a:t>11.2.6. TRANSFORMATÖRLER </a:t>
            </a:r>
            <a:endParaRPr lang="tr-TR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/>
              <a:t>11.2.6.1. Transformatörlerin çalışma prensibini açıklar. </a:t>
            </a:r>
            <a:endParaRPr lang="tr-TR" dirty="0"/>
          </a:p>
          <a:p>
            <a:pPr marL="1089025" indent="-28733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a) Primer ve sekonder gerilimi, primer ve sekonder akım şiddeti, primer ve sekonder güç kavramları açıklanır. Matematiksel hesaplamalara girilmez.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b) İdeal ve ideal olmayan transformatörlerin çalışma ilkesi üzerinde durulur. </a:t>
            </a:r>
            <a:endParaRPr lang="tr-TR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tr-TR" b="1" dirty="0"/>
              <a:t>11.2.6.2. Transformatörlerin kullanım amaçlarını açıklar.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tr-TR" i="1" dirty="0"/>
              <a:t>a) Öğrencilerin transformatörlerin kullanıldığı yerleri araştırmaları sağlanır. </a:t>
            </a:r>
            <a:endParaRPr lang="tr-TR" dirty="0"/>
          </a:p>
          <a:p>
            <a:pPr marL="801688">
              <a:spcBef>
                <a:spcPts val="600"/>
              </a:spcBef>
              <a:spcAft>
                <a:spcPts val="1200"/>
              </a:spcAft>
            </a:pPr>
            <a:r>
              <a:rPr lang="sv-SE" i="1" dirty="0"/>
              <a:t>b) Elektrik enerjisinin taşınma sürecinde transformatörlerin rolü vurgulanır. 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80070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20451" y="310052"/>
            <a:ext cx="3416109" cy="6493595"/>
          </a:xfrm>
          <a:prstGeom prst="rect">
            <a:avLst/>
          </a:prstGeom>
        </p:spPr>
      </p:pic>
      <p:sp>
        <p:nvSpPr>
          <p:cNvPr id="4" name="2 Başlık"/>
          <p:cNvSpPr txBox="1">
            <a:spLocks/>
          </p:cNvSpPr>
          <p:nvPr/>
        </p:nvSpPr>
        <p:spPr>
          <a:xfrm>
            <a:off x="3143672" y="557808"/>
            <a:ext cx="784385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Soru 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sp>
        <p:nvSpPr>
          <p:cNvPr id="6" name="10 Oval"/>
          <p:cNvSpPr/>
          <p:nvPr/>
        </p:nvSpPr>
        <p:spPr>
          <a:xfrm>
            <a:off x="7720451" y="6319365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5509439" y="6151021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2014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40597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0216" y="283100"/>
            <a:ext cx="3523374" cy="6587489"/>
          </a:xfrm>
          <a:prstGeom prst="rect">
            <a:avLst/>
          </a:prstGeom>
        </p:spPr>
      </p:pic>
      <p:sp>
        <p:nvSpPr>
          <p:cNvPr id="11" name="10 Oval"/>
          <p:cNvSpPr/>
          <p:nvPr/>
        </p:nvSpPr>
        <p:spPr>
          <a:xfrm>
            <a:off x="8038038" y="6319594"/>
            <a:ext cx="3314545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2 Başlık"/>
          <p:cNvSpPr>
            <a:spLocks noGrp="1"/>
          </p:cNvSpPr>
          <p:nvPr>
            <p:ph type="title"/>
          </p:nvPr>
        </p:nvSpPr>
        <p:spPr>
          <a:xfrm>
            <a:off x="3719736" y="283100"/>
            <a:ext cx="7843854" cy="1143000"/>
          </a:xfrm>
        </p:spPr>
        <p:txBody>
          <a:bodyPr>
            <a:normAutofit/>
          </a:bodyPr>
          <a:lstStyle/>
          <a:p>
            <a:r>
              <a:rPr lang="tr-TR" sz="3200" b="0" dirty="0" smtClean="0">
                <a:solidFill>
                  <a:schemeClr val="tx1"/>
                </a:solidFill>
                <a:effectLst/>
                <a:latin typeface="Bookman Old Style" panose="02050604050505020204" pitchFamily="18" charset="0"/>
              </a:rPr>
              <a:t>Soru Çözümü</a:t>
            </a:r>
            <a:endParaRPr lang="tr-TR" sz="3200" b="0" dirty="0">
              <a:solidFill>
                <a:schemeClr val="tx1"/>
              </a:solidFill>
              <a:effectLst/>
              <a:latin typeface="Bookman Old Style" panose="02050604050505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312024" y="6309320"/>
            <a:ext cx="1217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AYT2018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751804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Başlık"/>
          <p:cNvSpPr txBox="1">
            <a:spLocks/>
          </p:cNvSpPr>
          <p:nvPr/>
        </p:nvSpPr>
        <p:spPr>
          <a:xfrm>
            <a:off x="3143672" y="557808"/>
            <a:ext cx="7843854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Soru Çözümü</a:t>
            </a:r>
            <a:endParaRPr lang="tr-TR" dirty="0">
              <a:solidFill>
                <a:schemeClr val="tx1"/>
              </a:solidFill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2144" y="316026"/>
            <a:ext cx="4503296" cy="6353334"/>
          </a:xfrm>
          <a:prstGeom prst="rect">
            <a:avLst/>
          </a:prstGeom>
        </p:spPr>
      </p:pic>
      <p:sp>
        <p:nvSpPr>
          <p:cNvPr id="6" name="10 Oval"/>
          <p:cNvSpPr/>
          <p:nvPr/>
        </p:nvSpPr>
        <p:spPr>
          <a:xfrm>
            <a:off x="7349312" y="5612386"/>
            <a:ext cx="526192" cy="53863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5509439" y="6151021"/>
            <a:ext cx="12346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2015 LYS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29330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620688"/>
            <a:ext cx="87042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</a:t>
            </a:r>
            <a:r>
              <a:rPr lang="en-US" sz="2800" b="1" dirty="0" smtClean="0"/>
              <a:t>YIL</a:t>
            </a:r>
            <a:r>
              <a:rPr lang="tr-TR" sz="2800" b="1" dirty="0" smtClean="0"/>
              <a:t> NE ÖĞRENECEĞİZ?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400" y="1916832"/>
            <a:ext cx="11324205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054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97407" y="1430879"/>
            <a:ext cx="9675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ÖNÜMÜZDEKİ </a:t>
            </a:r>
            <a:r>
              <a:rPr lang="en-US" sz="2800" b="1" dirty="0" smtClean="0"/>
              <a:t>YILIN İLK </a:t>
            </a:r>
            <a:r>
              <a:rPr lang="tr-TR" sz="2800" b="1" dirty="0" smtClean="0"/>
              <a:t>HAFTA</a:t>
            </a:r>
            <a:r>
              <a:rPr lang="en-US" sz="2800" b="1" dirty="0" smtClean="0"/>
              <a:t>SI</a:t>
            </a:r>
            <a:r>
              <a:rPr lang="tr-TR" sz="2800" b="1" dirty="0" smtClean="0"/>
              <a:t> NE ÖĞRENECEĞİZ?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597407" y="2244348"/>
            <a:ext cx="10899193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 smtClean="0"/>
              <a:t>12.1.1</a:t>
            </a:r>
            <a:r>
              <a:rPr lang="tr-TR" b="1" dirty="0"/>
              <a:t>. DÜZGÜN ÇEMBERSEL HAREKET 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dirty="0"/>
              <a:t>12.1.1.1. Düzgün çembersel hareketi açıklar. 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a) Periyot, frekans, çizgisel hız ve açısal hız, merkezcil ivme kavramları verilir. 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i="1" dirty="0"/>
              <a:t>b) Öğrencilerin düzgün çembersel harekette çizgisel hız vektörünü çember üzerinde iki farklı noktada çizerek merkezcil ivmenin şiddetini bulmaları ve yönünü göstermeleri sağlanır. Çizgisel ivme kavramına girilmez. </a:t>
            </a:r>
            <a:endParaRPr lang="tr-TR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tr-TR" b="1" i="1" dirty="0"/>
              <a:t>12.1.1.2. </a:t>
            </a:r>
            <a:r>
              <a:rPr lang="tr-TR" b="1" dirty="0"/>
              <a:t>Düzgün çembersel harekette merkezcil kuvvetin bağlı olduğu değişkenleri analiz eder. </a:t>
            </a:r>
            <a:r>
              <a:rPr lang="tr-TR" i="1" dirty="0"/>
              <a:t>Deney yaparak veya simülasyonlarla merkezcil kuvvetin bağlı olduğu değişkenler arasındaki ilişkinin belirlenmesi sağlanır. Matematiksel model verilir. Matematiksel hesaplamalar yapılır.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262306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654" y="1357298"/>
            <a:ext cx="9717024" cy="142064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 smtClean="0"/>
              <a:t>Tekrar Görüşmek Ümidiyle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60704" y="2985348"/>
            <a:ext cx="9717024" cy="14206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Düzenli Çalışalım ve </a:t>
            </a:r>
            <a:r>
              <a:rPr lang="tr-TR" sz="4800" dirty="0" smtClean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4 Gülen Yüz"/>
          <p:cNvSpPr/>
          <p:nvPr/>
        </p:nvSpPr>
        <p:spPr>
          <a:xfrm>
            <a:off x="8596330" y="3040560"/>
            <a:ext cx="1573092" cy="1365435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2529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649870" y="272762"/>
            <a:ext cx="4857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767408" y="980728"/>
            <a:ext cx="4857837" cy="17312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Transformatörlerin yapısı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 nasıl çalışır?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tr-TR" dirty="0" smtClean="0"/>
              <a:t>Transformatörlerde Voltaj, akım ve güç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Transformatörlerin Kullanım alanları</a:t>
            </a:r>
          </a:p>
        </p:txBody>
      </p:sp>
      <p:pic>
        <p:nvPicPr>
          <p:cNvPr id="13" name="Picture 1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16" y="3356992"/>
            <a:ext cx="3810000" cy="254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1011208"/>
            <a:ext cx="4762500" cy="295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047419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oğru akım kapasitö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114" y="1386117"/>
            <a:ext cx="7200800" cy="4900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725142" y="3851756"/>
            <a:ext cx="129073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tr-TR" dirty="0" err="1" smtClean="0"/>
              <a:t>İndüktans</a:t>
            </a:r>
            <a:endParaRPr lang="tr-TR" dirty="0"/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36354" y="3760424"/>
            <a:ext cx="1428696" cy="5519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648270" y="5020191"/>
            <a:ext cx="1496402" cy="792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5">
                <a:satMod val="175000"/>
                <a:alpha val="40000"/>
              </a:schemeClr>
            </a:glow>
          </a:effectLst>
        </p:spPr>
      </p:pic>
      <p:sp>
        <p:nvSpPr>
          <p:cNvPr id="8" name="TextBox 7"/>
          <p:cNvSpPr txBox="1"/>
          <p:nvPr/>
        </p:nvSpPr>
        <p:spPr>
          <a:xfrm>
            <a:off x="3725142" y="26064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3" name="TextBox 19"/>
          <p:cNvSpPr txBox="1"/>
          <p:nvPr/>
        </p:nvSpPr>
        <p:spPr>
          <a:xfrm>
            <a:off x="10289" y="1700808"/>
            <a:ext cx="2900111" cy="3995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226602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3682" y="1207513"/>
            <a:ext cx="2745968" cy="1738812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9736" y="880242"/>
            <a:ext cx="3456384" cy="3568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946535" y="3771840"/>
            <a:ext cx="5228154" cy="306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31704" y="4725144"/>
            <a:ext cx="3897626" cy="202829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423252" y="362728"/>
            <a:ext cx="63699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Geçen Hafta Neler Öğrendik?</a:t>
            </a:r>
            <a:endParaRPr lang="tr-TR" sz="2800" b="1" dirty="0"/>
          </a:p>
        </p:txBody>
      </p:sp>
      <p:sp>
        <p:nvSpPr>
          <p:cNvPr id="11" name="TextBox 19"/>
          <p:cNvSpPr txBox="1"/>
          <p:nvPr/>
        </p:nvSpPr>
        <p:spPr>
          <a:xfrm>
            <a:off x="10289" y="1700808"/>
            <a:ext cx="2900111" cy="3995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756473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Transformatörlerin Yapısı?</a:t>
            </a:r>
          </a:p>
        </p:txBody>
      </p:sp>
      <p:sp>
        <p:nvSpPr>
          <p:cNvPr id="8" name="Rectangle 7"/>
          <p:cNvSpPr/>
          <p:nvPr/>
        </p:nvSpPr>
        <p:spPr>
          <a:xfrm>
            <a:off x="3048000" y="1340768"/>
            <a:ext cx="8088560" cy="1754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tr-TR" dirty="0" smtClean="0"/>
              <a:t>Alternatif </a:t>
            </a:r>
            <a:r>
              <a:rPr lang="en-US" dirty="0" err="1" smtClean="0"/>
              <a:t>gerilimi</a:t>
            </a:r>
            <a:r>
              <a:rPr lang="en-US" dirty="0" smtClean="0"/>
              <a:t> </a:t>
            </a:r>
            <a:r>
              <a:rPr lang="en-US" dirty="0" err="1" smtClean="0"/>
              <a:t>yükseltip</a:t>
            </a:r>
            <a:r>
              <a:rPr lang="en-US" dirty="0" smtClean="0"/>
              <a:t> </a:t>
            </a:r>
            <a:r>
              <a:rPr lang="en-US" dirty="0" err="1" smtClean="0"/>
              <a:t>alçaltabilen</a:t>
            </a:r>
            <a:r>
              <a:rPr lang="en-US" dirty="0" smtClean="0"/>
              <a:t> </a:t>
            </a:r>
            <a:r>
              <a:rPr lang="en-US" dirty="0" err="1"/>
              <a:t>düzeneklere</a:t>
            </a:r>
            <a:r>
              <a:rPr lang="en-US" dirty="0"/>
              <a:t> </a:t>
            </a:r>
            <a:r>
              <a:rPr lang="en-US" dirty="0" err="1"/>
              <a:t>transformatör</a:t>
            </a:r>
            <a:r>
              <a:rPr lang="en-US" dirty="0"/>
              <a:t> </a:t>
            </a:r>
            <a:r>
              <a:rPr lang="en-US" dirty="0" err="1"/>
              <a:t>denir</a:t>
            </a:r>
            <a:r>
              <a:rPr lang="en-US" dirty="0" smtClean="0"/>
              <a:t>.</a:t>
            </a:r>
            <a:r>
              <a:rPr lang="en-US" dirty="0"/>
              <a:t> </a:t>
            </a:r>
            <a:endParaRPr lang="tr-TR" dirty="0" smtClean="0"/>
          </a:p>
          <a:p>
            <a:pPr marL="285750" indent="-285750">
              <a:buFont typeface="Arial"/>
              <a:buChar char="•"/>
            </a:pPr>
            <a:endParaRPr lang="tr-TR" dirty="0" smtClean="0"/>
          </a:p>
          <a:p>
            <a:pPr marL="285750" indent="-285750">
              <a:buFont typeface="Arial"/>
              <a:buChar char="•"/>
            </a:pPr>
            <a:r>
              <a:rPr lang="tr-TR" dirty="0" smtClean="0"/>
              <a:t>En basit haliyle, </a:t>
            </a:r>
            <a:r>
              <a:rPr lang="tr-TR" dirty="0" err="1" smtClean="0"/>
              <a:t>ferromagnetik</a:t>
            </a:r>
            <a:r>
              <a:rPr lang="tr-TR" dirty="0" smtClean="0"/>
              <a:t> bir malzeme üzerine sarılı iki ayrı bobinden oluşur.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" name="Picture 9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696" y="3095095"/>
            <a:ext cx="7776864" cy="285418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19"/>
          <p:cNvSpPr txBox="1"/>
          <p:nvPr/>
        </p:nvSpPr>
        <p:spPr>
          <a:xfrm>
            <a:off x="10289" y="1700808"/>
            <a:ext cx="2900111" cy="39959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027575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 Nasıl Çalışır?</a:t>
            </a:r>
          </a:p>
        </p:txBody>
      </p:sp>
      <p:pic>
        <p:nvPicPr>
          <p:cNvPr id="7" name="Picture 6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5760" y="1704977"/>
            <a:ext cx="5270500" cy="24828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  <p:sp>
        <p:nvSpPr>
          <p:cNvPr id="3" name="Rectangle 2"/>
          <p:cNvSpPr/>
          <p:nvPr/>
        </p:nvSpPr>
        <p:spPr>
          <a:xfrm>
            <a:off x="3724853" y="5004276"/>
            <a:ext cx="59426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4"/>
              </a:rPr>
              <a:t>https://www.youtube.com/watch?v=</a:t>
            </a:r>
            <a:r>
              <a:rPr lang="tr-TR" dirty="0" err="1">
                <a:hlinkClick r:id="rId4"/>
              </a:rPr>
              <a:t>vh_aCAHThTQ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188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 Nasıl Çalışır?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7648" y="1811431"/>
            <a:ext cx="547260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Birincil bobindeki alternatif gerilim birincil bobin üzerinde alternatif akım oluşturur.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Birincil bobindeki alternatif akım birincil bobin içerisinde yönü sürekli değişen bir manyetik alan oluşturur.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Bobinlerin sarılı olduğu </a:t>
            </a:r>
            <a:r>
              <a:rPr lang="tr-TR" dirty="0" err="1" smtClean="0"/>
              <a:t>ferromanyetik</a:t>
            </a:r>
            <a:r>
              <a:rPr lang="tr-TR" dirty="0" smtClean="0"/>
              <a:t> malzeme değişen manyetik alanı ikincil bobine iletir.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dirty="0" smtClean="0"/>
              <a:t>İkincil bobin içerinde değişen manyetik alan ikincil bobin üzerinde alternatif gerilim ve akım oluşturur.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671960"/>
            <a:ext cx="3600400" cy="2924038"/>
          </a:xfrm>
          <a:prstGeom prst="rect">
            <a:avLst/>
          </a:prstGeom>
        </p:spPr>
      </p:pic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1923088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91744" y="481459"/>
            <a:ext cx="88170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Transformatörlerde güç, voltaj ve akım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927648" y="1811431"/>
            <a:ext cx="547260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Transformatörlerde güç iletimi: </a:t>
            </a:r>
            <a:r>
              <a:rPr lang="tr-TR" dirty="0" smtClean="0"/>
              <a:t>İdeal transformatörlerde güç kaybı yoktur bu nedenle birincil bobinde üretilen güç ikincil bobine aktarılan güce eşittir.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Transformatörlerde voltaj: </a:t>
            </a:r>
            <a:r>
              <a:rPr lang="tr-TR" dirty="0" smtClean="0"/>
              <a:t>Bobinlerdeki sarım sayısı ile bobinlerdeki voltaj doğru orantılıdır. (Önemli: Birincil bobindeki voltaj değişmez sadece güç kaynağının sağladığı voltaja eşittir.) 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b="1" dirty="0" smtClean="0"/>
              <a:t>Transformatörlerde akım: </a:t>
            </a:r>
            <a:r>
              <a:rPr lang="tr-TR" dirty="0" smtClean="0"/>
              <a:t>Bobinlerdeki sarım sayısı ile bobinlerdeki akım ters orantılıdır. Bobinlerdeki sarım sayısına göre her iki bobindeki akım da değişebilir)   </a:t>
            </a:r>
            <a:r>
              <a:rPr lang="tr-TR" b="1" dirty="0" smtClean="0"/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8248" y="1671960"/>
            <a:ext cx="3600400" cy="2924038"/>
          </a:xfrm>
          <a:prstGeom prst="rect">
            <a:avLst/>
          </a:prstGeom>
        </p:spPr>
      </p:pic>
      <p:sp>
        <p:nvSpPr>
          <p:cNvPr id="6" name="TextBox 19"/>
          <p:cNvSpPr txBox="1"/>
          <p:nvPr/>
        </p:nvSpPr>
        <p:spPr>
          <a:xfrm>
            <a:off x="10289" y="1700808"/>
            <a:ext cx="2900111" cy="3672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Geçen Hafta Neler Öğrendik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Yapısı?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 Nasıl çalışır?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b="1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Transformatörlerde Güç, Voltaj ve Akım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İdeal olmayan transformatörler 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4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Transformatörlerin Kullanım Alanları?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1600" dirty="0" smtClean="0">
                <a:solidFill>
                  <a:srgbClr val="0070C0"/>
                </a:solidFill>
                <a:latin typeface="Bookman Old Style" panose="02050604050505020204" pitchFamily="18" charset="0"/>
              </a:rPr>
              <a:t>Günün Özeti</a:t>
            </a:r>
          </a:p>
        </p:txBody>
      </p:sp>
    </p:spTree>
    <p:extLst>
      <p:ext uri="{BB962C8B-B14F-4D97-AF65-F5344CB8AC3E}">
        <p14:creationId xmlns:p14="http://schemas.microsoft.com/office/powerpoint/2010/main" val="507225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20961</TotalTime>
  <Words>1261</Words>
  <Application>Microsoft Macintosh PowerPoint</Application>
  <PresentationFormat>Custom</PresentationFormat>
  <Paragraphs>231</Paragraphs>
  <Slides>25</Slides>
  <Notes>15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Kalabalık</vt:lpstr>
      <vt:lpstr>11. SINIF: ELEKTRİK ve MANYETİZMA ÜNİTESİ   Transformatörler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Günün Özeti</vt:lpstr>
      <vt:lpstr>Günün Özeti</vt:lpstr>
      <vt:lpstr>Günün Özeti</vt:lpstr>
      <vt:lpstr>PowerPoint Presentation</vt:lpstr>
      <vt:lpstr>Soru Çözümü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Omer Faruk Ozdemir</cp:lastModifiedBy>
  <cp:revision>726</cp:revision>
  <cp:lastPrinted>2017-02-10T21:37:55Z</cp:lastPrinted>
  <dcterms:created xsi:type="dcterms:W3CDTF">2016-04-01T12:40:28Z</dcterms:created>
  <dcterms:modified xsi:type="dcterms:W3CDTF">2019-05-17T22:33:39Z</dcterms:modified>
</cp:coreProperties>
</file>