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27"/>
  </p:notesMasterIdLst>
  <p:handoutMasterIdLst>
    <p:handoutMasterId r:id="rId28"/>
  </p:handoutMasterIdLst>
  <p:sldIdLst>
    <p:sldId id="365" r:id="rId2"/>
    <p:sldId id="366" r:id="rId3"/>
    <p:sldId id="367" r:id="rId4"/>
    <p:sldId id="551" r:id="rId5"/>
    <p:sldId id="552" r:id="rId6"/>
    <p:sldId id="493" r:id="rId7"/>
    <p:sldId id="549" r:id="rId8"/>
    <p:sldId id="548" r:id="rId9"/>
    <p:sldId id="555" r:id="rId10"/>
    <p:sldId id="553" r:id="rId11"/>
    <p:sldId id="550" r:id="rId12"/>
    <p:sldId id="566" r:id="rId13"/>
    <p:sldId id="567" r:id="rId14"/>
    <p:sldId id="568" r:id="rId15"/>
    <p:sldId id="565" r:id="rId16"/>
    <p:sldId id="556" r:id="rId17"/>
    <p:sldId id="490" r:id="rId18"/>
    <p:sldId id="557" r:id="rId19"/>
    <p:sldId id="569" r:id="rId20"/>
    <p:sldId id="563" r:id="rId21"/>
    <p:sldId id="564" r:id="rId22"/>
    <p:sldId id="562" r:id="rId23"/>
    <p:sldId id="560" r:id="rId24"/>
    <p:sldId id="561" r:id="rId25"/>
    <p:sldId id="558" r:id="rId26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2" autoAdjust="0"/>
    <p:restoredTop sz="86600" autoAdjust="0"/>
  </p:normalViewPr>
  <p:slideViewPr>
    <p:cSldViewPr snapToObjects="1">
      <p:cViewPr varScale="1">
        <p:scale>
          <a:sx n="88" d="100"/>
          <a:sy n="88" d="100"/>
        </p:scale>
        <p:origin x="-24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18.05.19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67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67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67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96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97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9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9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9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3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42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97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18.05.19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Yu1uRvErM8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ezXVzc64q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XVzc64qRE" TargetMode="External"/><Relationship Id="rId4" Type="http://schemas.openxmlformats.org/officeDocument/2006/relationships/hyperlink" Target="https://www.youtube.com/watch?v=Yu1uRvErM8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vh_aCAHThT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Transformatörler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Ömer F. Özdemir</a:t>
            </a: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Transformatörlerde güç, voltaj ve akım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6"/>
          <a:stretch/>
        </p:blipFill>
        <p:spPr bwMode="auto">
          <a:xfrm>
            <a:off x="7896200" y="1075868"/>
            <a:ext cx="4674344" cy="350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339949"/>
            <a:ext cx="51845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410253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3712" y="1683346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Sebepleri;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Transformatörün ısınması</a:t>
            </a:r>
            <a:r>
              <a:rPr lang="en-US" dirty="0"/>
              <a:t>: </a:t>
            </a:r>
            <a:r>
              <a:rPr lang="en-US" dirty="0" err="1" smtClean="0"/>
              <a:t>Sargı</a:t>
            </a:r>
            <a:r>
              <a:rPr lang="en-US" dirty="0" smtClean="0"/>
              <a:t> </a:t>
            </a:r>
            <a:r>
              <a:rPr lang="en-US" dirty="0" err="1" smtClean="0"/>
              <a:t>tellerinin</a:t>
            </a:r>
            <a:r>
              <a:rPr lang="en-US" dirty="0" smtClean="0"/>
              <a:t> </a:t>
            </a:r>
            <a:r>
              <a:rPr lang="tr-TR" dirty="0" smtClean="0"/>
              <a:t>direncinin</a:t>
            </a:r>
            <a:r>
              <a:rPr lang="en-US" dirty="0" smtClean="0"/>
              <a:t> </a:t>
            </a:r>
            <a:r>
              <a:rPr lang="en-US" dirty="0" err="1"/>
              <a:t>olması</a:t>
            </a:r>
            <a:endParaRPr lang="tr-T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hlinkClick r:id="rId3"/>
              </a:rPr>
              <a:t>Fuko (Girdap) akımları</a:t>
            </a:r>
            <a:r>
              <a:rPr lang="tr-TR" dirty="0"/>
              <a:t>: </a:t>
            </a:r>
            <a:r>
              <a:rPr lang="tr-TR" dirty="0" smtClean="0"/>
              <a:t>Sacların </a:t>
            </a:r>
            <a:r>
              <a:rPr lang="tr-TR" dirty="0"/>
              <a:t>içerisinde oluşan ve dairesel olarak dolaşan </a:t>
            </a:r>
            <a:r>
              <a:rPr lang="tr-TR" dirty="0" smtClean="0"/>
              <a:t>akımlar.</a:t>
            </a:r>
            <a:endParaRPr lang="tr-T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Histeresiz olayı: Demir çekirdekte (nüve</a:t>
            </a:r>
            <a:r>
              <a:rPr lang="en-US" dirty="0"/>
              <a:t>de</a:t>
            </a:r>
            <a:r>
              <a:rPr lang="tr-TR" dirty="0"/>
              <a:t>) oluşan direnç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9776" y="1033572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800" b="1" dirty="0">
                <a:solidFill>
                  <a:prstClr val="black"/>
                </a:solidFill>
              </a:rPr>
              <a:t>Enerji Transferinde Güç Kaybı</a:t>
            </a:r>
          </a:p>
        </p:txBody>
      </p:sp>
      <p:sp>
        <p:nvSpPr>
          <p:cNvPr id="5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81487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3712" y="168334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Ohmik direncin azaltılması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hlinkClick r:id="rId3"/>
              </a:rPr>
              <a:t>Girdap akımlarının azaltılması </a:t>
            </a:r>
            <a:r>
              <a:rPr lang="tr-TR" dirty="0"/>
              <a:t>için ince levhaların üst üste paketlenmesiyle oluşturulan çekirdek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Boştayken prizden çıkarmak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9776" y="1033572"/>
            <a:ext cx="7417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Enerji Transferinde Güç Kaybı</a:t>
            </a:r>
            <a:r>
              <a:rPr lang="en-US" sz="2800" b="1" dirty="0" err="1"/>
              <a:t>nı</a:t>
            </a:r>
            <a:r>
              <a:rPr lang="en-US" sz="2800" b="1" dirty="0"/>
              <a:t> </a:t>
            </a:r>
            <a:r>
              <a:rPr lang="en-US" sz="2800" b="1" dirty="0" err="1"/>
              <a:t>Azaltmak</a:t>
            </a:r>
            <a:endParaRPr lang="tr-TR" sz="2800" b="1" dirty="0"/>
          </a:p>
        </p:txBody>
      </p:sp>
      <p:sp>
        <p:nvSpPr>
          <p:cNvPr id="5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214551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71850" y="771962"/>
            <a:ext cx="7417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/>
              <a:t>Enerji Transferinde Güç Kaybı</a:t>
            </a:r>
            <a:r>
              <a:rPr lang="en-US" sz="2800" b="1" dirty="0" err="1"/>
              <a:t>nı</a:t>
            </a:r>
            <a:r>
              <a:rPr lang="en-US" sz="2800" b="1" dirty="0"/>
              <a:t> </a:t>
            </a:r>
            <a:r>
              <a:rPr lang="en-US" sz="2800" b="1" dirty="0" err="1"/>
              <a:t>Azaltmak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361605"/>
            <a:ext cx="4583365" cy="1783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625" y="3124564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E-I </a:t>
            </a:r>
            <a:r>
              <a:rPr lang="en-US" dirty="0" err="1" smtClean="0"/>
              <a:t>Çekirdek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914273" y="3109620"/>
            <a:ext cx="38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Toroidal (</a:t>
            </a:r>
            <a:r>
              <a:rPr lang="en-US" dirty="0" err="1" smtClean="0"/>
              <a:t>halka</a:t>
            </a:r>
            <a:r>
              <a:rPr lang="en-US" dirty="0" smtClean="0"/>
              <a:t> </a:t>
            </a:r>
            <a:r>
              <a:rPr lang="en-US" dirty="0" err="1" smtClean="0"/>
              <a:t>şekilli</a:t>
            </a:r>
            <a:r>
              <a:rPr lang="en-US" dirty="0" smtClean="0"/>
              <a:t>)  </a:t>
            </a:r>
            <a:r>
              <a:rPr lang="en-US" dirty="0" err="1" smtClean="0"/>
              <a:t>Çekirdek</a:t>
            </a:r>
            <a:r>
              <a:rPr lang="en-US" dirty="0" smtClean="0"/>
              <a:t> </a:t>
            </a:r>
            <a:endParaRPr lang="tr-T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850" y="4076137"/>
            <a:ext cx="3867150" cy="2428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107" y="4095187"/>
            <a:ext cx="3857625" cy="2409825"/>
          </a:xfrm>
          <a:prstGeom prst="rect">
            <a:avLst/>
          </a:prstGeom>
        </p:spPr>
      </p:pic>
      <p:sp>
        <p:nvSpPr>
          <p:cNvPr id="13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60780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91744" y="481459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Transformatörler</a:t>
            </a:r>
            <a:r>
              <a:rPr lang="en-US" sz="2800" b="1" dirty="0" smtClean="0"/>
              <a:t>in </a:t>
            </a:r>
            <a:r>
              <a:rPr lang="en-US" sz="2800" b="1" dirty="0" err="1" smtClean="0"/>
              <a:t>Verimi</a:t>
            </a:r>
            <a:endParaRPr lang="tr-TR" sz="2800" b="1" dirty="0" smtClean="0"/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12193" b="-101"/>
          <a:stretch/>
        </p:blipFill>
        <p:spPr bwMode="auto">
          <a:xfrm>
            <a:off x="7896200" y="1075868"/>
            <a:ext cx="4104456" cy="537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339949"/>
            <a:ext cx="51845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24209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Transformatörlerin Kullanım Alanları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7688" y="1196752"/>
            <a:ext cx="8784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Voltaj</a:t>
            </a:r>
            <a:r>
              <a:rPr lang="en-US" dirty="0" smtClean="0"/>
              <a:t> </a:t>
            </a:r>
            <a:r>
              <a:rPr lang="en-US" dirty="0" err="1" smtClean="0"/>
              <a:t>değişikliğine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duyulan</a:t>
            </a:r>
            <a:r>
              <a:rPr lang="en-US" dirty="0" smtClean="0"/>
              <a:t> </a:t>
            </a:r>
            <a:r>
              <a:rPr lang="en-US" dirty="0" err="1" smtClean="0"/>
              <a:t>bütün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n-US" b="1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/>
              <a:t>Adaptörler</a:t>
            </a:r>
            <a:r>
              <a:rPr lang="en-US" b="1" dirty="0" smtClean="0"/>
              <a:t>: </a:t>
            </a:r>
            <a:r>
              <a:rPr lang="en-US" dirty="0" err="1" smtClean="0"/>
              <a:t>Cep</a:t>
            </a:r>
            <a:r>
              <a:rPr lang="en-US" dirty="0" smtClean="0"/>
              <a:t> </a:t>
            </a:r>
            <a:r>
              <a:rPr lang="en-US" dirty="0" err="1" smtClean="0"/>
              <a:t>telefonları</a:t>
            </a:r>
            <a:r>
              <a:rPr lang="en-US" dirty="0" smtClean="0"/>
              <a:t>, </a:t>
            </a:r>
            <a:r>
              <a:rPr lang="en-US" dirty="0" err="1" smtClean="0"/>
              <a:t>radyolar</a:t>
            </a:r>
            <a:r>
              <a:rPr lang="en-US" dirty="0" smtClean="0"/>
              <a:t>, </a:t>
            </a:r>
            <a:r>
              <a:rPr lang="en-US" dirty="0" err="1" smtClean="0"/>
              <a:t>laptoplar</a:t>
            </a:r>
            <a:r>
              <a:rPr lang="en-US" dirty="0" smtClean="0"/>
              <a:t>, vb.   </a:t>
            </a:r>
          </a:p>
          <a:p>
            <a:pPr marL="742950" lvl="1" indent="-285750">
              <a:buFont typeface="Arial"/>
              <a:buChar char="•"/>
            </a:pPr>
            <a:endParaRPr lang="en-US" b="1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/>
              <a:t>Trafolar</a:t>
            </a:r>
            <a:r>
              <a:rPr lang="en-US" b="1" dirty="0" smtClean="0"/>
              <a:t>: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/>
              <a:t>Enerjisi</a:t>
            </a:r>
            <a:r>
              <a:rPr lang="en-US" dirty="0"/>
              <a:t> </a:t>
            </a:r>
            <a:r>
              <a:rPr lang="en-US" dirty="0" err="1"/>
              <a:t>İletim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smtClean="0"/>
              <a:t>D</a:t>
            </a:r>
            <a:r>
              <a:rPr lang="en-US" dirty="0" err="1" smtClean="0"/>
              <a:t>ağıtım</a:t>
            </a:r>
            <a:r>
              <a:rPr lang="en-US" dirty="0" smtClean="0"/>
              <a:t> </a:t>
            </a:r>
            <a:r>
              <a:rPr lang="en-US" dirty="0" err="1" smtClean="0"/>
              <a:t>Şe</a:t>
            </a:r>
            <a:r>
              <a:rPr lang="tr-TR" dirty="0" err="1" smtClean="0"/>
              <a:t>bekeleri</a:t>
            </a:r>
            <a:endParaRPr lang="tr-TR" dirty="0" smtClean="0"/>
          </a:p>
          <a:p>
            <a:endParaRPr lang="tr-TR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Alçak </a:t>
            </a:r>
            <a:r>
              <a:rPr lang="en-US" dirty="0" err="1"/>
              <a:t>gerilim</a:t>
            </a:r>
            <a:r>
              <a:rPr lang="en-US" dirty="0"/>
              <a:t> </a:t>
            </a:r>
            <a:r>
              <a:rPr lang="en-US" dirty="0" err="1"/>
              <a:t>şebekeleri</a:t>
            </a:r>
            <a:r>
              <a:rPr lang="en-US" dirty="0"/>
              <a:t> </a:t>
            </a:r>
            <a:r>
              <a:rPr lang="en-US" dirty="0" smtClean="0"/>
              <a:t>(1000 volt</a:t>
            </a:r>
            <a:r>
              <a:rPr lang="tr-TR" dirty="0" smtClean="0"/>
              <a:t>a kadar</a:t>
            </a:r>
            <a:r>
              <a:rPr lang="en-US" dirty="0" smtClean="0"/>
              <a:t>)</a:t>
            </a:r>
            <a:r>
              <a:rPr lang="tr-TR" dirty="0" smtClean="0"/>
              <a:t>: Dağıtım amaçlı kullanılır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/>
              <a:t>gerilim</a:t>
            </a:r>
            <a:r>
              <a:rPr lang="en-US" dirty="0"/>
              <a:t> </a:t>
            </a:r>
            <a:r>
              <a:rPr lang="en-US" dirty="0" err="1"/>
              <a:t>şebekeleri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tr-TR" dirty="0" smtClean="0"/>
              <a:t>1000-</a:t>
            </a:r>
            <a:r>
              <a:rPr lang="en-US" dirty="0" smtClean="0"/>
              <a:t>35 </a:t>
            </a:r>
            <a:r>
              <a:rPr lang="en-US" dirty="0"/>
              <a:t>kV </a:t>
            </a:r>
            <a:r>
              <a:rPr lang="tr-TR" dirty="0" smtClean="0"/>
              <a:t>arası</a:t>
            </a:r>
            <a:r>
              <a:rPr lang="en-US" dirty="0" smtClean="0"/>
              <a:t>)</a:t>
            </a:r>
            <a:r>
              <a:rPr lang="tr-TR" dirty="0" smtClean="0"/>
              <a:t>: Kısa mesafelerde dağıtım amaçlı kullanılır (il içi).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/>
              <a:t>gerilim</a:t>
            </a:r>
            <a:r>
              <a:rPr lang="en-US" dirty="0"/>
              <a:t> </a:t>
            </a:r>
            <a:r>
              <a:rPr lang="en-US" dirty="0" err="1"/>
              <a:t>şebekeleri</a:t>
            </a:r>
            <a:r>
              <a:rPr lang="en-US" dirty="0"/>
              <a:t> (35 kV-154 kV </a:t>
            </a:r>
            <a:r>
              <a:rPr lang="en-US" dirty="0" err="1" smtClean="0"/>
              <a:t>arası</a:t>
            </a:r>
            <a:r>
              <a:rPr lang="en-US" dirty="0" smtClean="0"/>
              <a:t>)</a:t>
            </a:r>
            <a:r>
              <a:rPr lang="tr-TR" dirty="0" smtClean="0"/>
              <a:t>: Orta mesafelerde iletim amaçlı kullanılır (yakın iller)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gerilim</a:t>
            </a:r>
            <a:r>
              <a:rPr lang="en-US" dirty="0"/>
              <a:t> </a:t>
            </a:r>
            <a:r>
              <a:rPr lang="en-US" dirty="0" err="1"/>
              <a:t>şebekeleri</a:t>
            </a:r>
            <a:r>
              <a:rPr lang="en-US" dirty="0"/>
              <a:t> (154 </a:t>
            </a:r>
            <a:r>
              <a:rPr lang="en-US" dirty="0" err="1"/>
              <a:t>kV’dan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 smtClean="0"/>
              <a:t>)</a:t>
            </a:r>
            <a:r>
              <a:rPr lang="tr-TR" dirty="0" smtClean="0"/>
              <a:t>: Uzun mesafelerde iletim amaçlı kullanılır. (uzak iller)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7728" y="58772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Tartışalım: </a:t>
            </a:r>
            <a:r>
              <a:rPr lang="tr-TR" dirty="0" smtClean="0"/>
              <a:t>Neden uzun mesafeli iletimlerde yüksek gerilim kullanılıyor? </a:t>
            </a:r>
            <a:endParaRPr lang="en-US" dirty="0"/>
          </a:p>
        </p:txBody>
      </p:sp>
      <p:sp>
        <p:nvSpPr>
          <p:cNvPr id="6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105710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Transformatörlerin Kullanım Alanları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8392" y="1371903"/>
            <a:ext cx="671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Aşağıdaki şekilde gösterilen adaptörü 12 volt ve 500 </a:t>
            </a:r>
            <a:r>
              <a:rPr lang="tr-TR" dirty="0" err="1"/>
              <a:t>mA</a:t>
            </a:r>
            <a:r>
              <a:rPr lang="tr-TR" dirty="0"/>
              <a:t> ile çalışan bir </a:t>
            </a:r>
            <a:r>
              <a:rPr lang="tr-TR" dirty="0" smtClean="0"/>
              <a:t>elektronik </a:t>
            </a:r>
            <a:r>
              <a:rPr lang="tr-TR" dirty="0"/>
              <a:t>araç için kullanmak uygun mudur? Neden?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295234"/>
            <a:ext cx="8424936" cy="55099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141968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867034"/>
            <a:ext cx="8448600" cy="429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 smtClean="0"/>
              <a:t>11.2.6.1</a:t>
            </a:r>
            <a:r>
              <a:rPr lang="tr-TR" b="1" dirty="0"/>
              <a:t>. Transformatörlerin çalışma prensibini açıklar. </a:t>
            </a:r>
            <a:endParaRPr lang="tr-TR" dirty="0"/>
          </a:p>
          <a:p>
            <a:pPr marL="1089025" indent="-28733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a) </a:t>
            </a:r>
            <a:r>
              <a:rPr lang="tr-TR" i="1" dirty="0" err="1"/>
              <a:t>Primer</a:t>
            </a:r>
            <a:r>
              <a:rPr lang="tr-TR" i="1" dirty="0"/>
              <a:t> ve </a:t>
            </a:r>
            <a:r>
              <a:rPr lang="tr-TR" i="1" dirty="0" err="1"/>
              <a:t>sekonder</a:t>
            </a:r>
            <a:r>
              <a:rPr lang="tr-TR" i="1" dirty="0"/>
              <a:t> gerilimi, </a:t>
            </a:r>
            <a:r>
              <a:rPr lang="tr-TR" i="1" dirty="0" err="1"/>
              <a:t>primer</a:t>
            </a:r>
            <a:r>
              <a:rPr lang="tr-TR" i="1" dirty="0"/>
              <a:t> ve </a:t>
            </a:r>
            <a:r>
              <a:rPr lang="tr-TR" i="1" dirty="0" err="1"/>
              <a:t>sekonder</a:t>
            </a:r>
            <a:r>
              <a:rPr lang="tr-TR" i="1" dirty="0"/>
              <a:t> akım şiddeti, </a:t>
            </a:r>
            <a:r>
              <a:rPr lang="tr-TR" i="1" dirty="0" err="1"/>
              <a:t>primer</a:t>
            </a:r>
            <a:r>
              <a:rPr lang="tr-TR" i="1" dirty="0"/>
              <a:t> ve </a:t>
            </a:r>
            <a:r>
              <a:rPr lang="tr-TR" i="1" dirty="0" err="1"/>
              <a:t>sekonder</a:t>
            </a:r>
            <a:r>
              <a:rPr lang="tr-TR" i="1" dirty="0"/>
              <a:t> güç kavramları açıklanır. Matematiksel hesaplamalara girilmez.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b) İdeal ve ideal olmayan transformatörlerin çalışma ilkesi üzerinde durulur. </a:t>
            </a:r>
            <a:endParaRPr lang="tr-T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/>
              <a:t>11.2.6.2. Transformatörlerin kullanım amaçlarını açıklar.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a) Öğrencilerin transformatörlerin kullanıldığı yerleri araştırmaları sağlanır.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sv-SE" i="1" dirty="0"/>
              <a:t>b) Elektrik enerjisinin taşınma sürecinde transformatörlerin rolü vurgulanır. </a:t>
            </a:r>
            <a:endParaRPr lang="sv-SE" dirty="0"/>
          </a:p>
        </p:txBody>
      </p:sp>
      <p:sp>
        <p:nvSpPr>
          <p:cNvPr id="6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205558"/>
            <a:ext cx="4032448" cy="2149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39109" y="1575887"/>
            <a:ext cx="496855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/>
              <a:t>Alternatif </a:t>
            </a:r>
            <a:r>
              <a:rPr lang="en-US" dirty="0" err="1"/>
              <a:t>gerilimi</a:t>
            </a:r>
            <a:r>
              <a:rPr lang="en-US" dirty="0"/>
              <a:t> </a:t>
            </a:r>
            <a:r>
              <a:rPr lang="en-US" dirty="0" err="1"/>
              <a:t>yükseltip</a:t>
            </a:r>
            <a:r>
              <a:rPr lang="en-US" dirty="0"/>
              <a:t> </a:t>
            </a:r>
            <a:r>
              <a:rPr lang="en-US" dirty="0" err="1"/>
              <a:t>alçaltabilen</a:t>
            </a:r>
            <a:r>
              <a:rPr lang="en-US" dirty="0"/>
              <a:t> </a:t>
            </a:r>
            <a:r>
              <a:rPr lang="en-US" dirty="0" err="1"/>
              <a:t>düzeneklere</a:t>
            </a:r>
            <a:r>
              <a:rPr lang="en-US" dirty="0"/>
              <a:t> </a:t>
            </a:r>
            <a:r>
              <a:rPr lang="en-US" dirty="0" err="1"/>
              <a:t>transformatör</a:t>
            </a:r>
            <a:r>
              <a:rPr lang="en-US" dirty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İdeal </a:t>
            </a:r>
            <a:r>
              <a:rPr lang="en-US" dirty="0" err="1" smtClean="0"/>
              <a:t>transformatörlerde</a:t>
            </a:r>
            <a:r>
              <a:rPr lang="en-US" dirty="0" smtClean="0"/>
              <a:t>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korunur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İkincil</a:t>
            </a:r>
            <a:r>
              <a:rPr lang="en-US" dirty="0" smtClean="0"/>
              <a:t> </a:t>
            </a:r>
            <a:r>
              <a:rPr lang="en-US" dirty="0" err="1" smtClean="0"/>
              <a:t>bobindeki</a:t>
            </a:r>
            <a:r>
              <a:rPr lang="en-US" dirty="0" smtClean="0"/>
              <a:t> </a:t>
            </a:r>
            <a:r>
              <a:rPr lang="en-US" dirty="0" err="1" smtClean="0"/>
              <a:t>gerilim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bobinlerdeki</a:t>
            </a:r>
            <a:r>
              <a:rPr lang="en-US" dirty="0" smtClean="0"/>
              <a:t> </a:t>
            </a:r>
            <a:r>
              <a:rPr lang="en-US" dirty="0" err="1" smtClean="0"/>
              <a:t>sarım</a:t>
            </a:r>
            <a:r>
              <a:rPr lang="en-US" dirty="0" smtClean="0"/>
              <a:t> </a:t>
            </a:r>
            <a:r>
              <a:rPr lang="en-US" dirty="0" err="1" smtClean="0"/>
              <a:t>sayısına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değişir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Birincil</a:t>
            </a:r>
            <a:r>
              <a:rPr lang="en-US" dirty="0" smtClean="0"/>
              <a:t> </a:t>
            </a:r>
            <a:r>
              <a:rPr lang="en-US" dirty="0" err="1" smtClean="0"/>
              <a:t>bobindeki</a:t>
            </a:r>
            <a:r>
              <a:rPr lang="en-US" dirty="0" smtClean="0"/>
              <a:t> </a:t>
            </a:r>
            <a:r>
              <a:rPr lang="en-US" dirty="0" err="1" smtClean="0"/>
              <a:t>gerilim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kaynağının</a:t>
            </a:r>
            <a:r>
              <a:rPr lang="en-US" dirty="0" smtClean="0"/>
              <a:t> </a:t>
            </a:r>
            <a:r>
              <a:rPr lang="en-US" dirty="0" err="1" smtClean="0"/>
              <a:t>sağladığı</a:t>
            </a:r>
            <a:r>
              <a:rPr lang="en-US" dirty="0" smtClean="0"/>
              <a:t> </a:t>
            </a:r>
            <a:r>
              <a:rPr lang="en-US" dirty="0" err="1" smtClean="0"/>
              <a:t>gerilim</a:t>
            </a:r>
            <a:r>
              <a:rPr lang="en-US" dirty="0" smtClean="0"/>
              <a:t> 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güçtür</a:t>
            </a:r>
            <a:r>
              <a:rPr lang="en-US" dirty="0" smtClean="0"/>
              <a:t>  </a:t>
            </a:r>
            <a:r>
              <a:rPr lang="en-US" dirty="0" err="1" smtClean="0"/>
              <a:t>değişmez</a:t>
            </a:r>
            <a:r>
              <a:rPr lang="en-US" dirty="0" smtClean="0"/>
              <a:t>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321318"/>
            <a:ext cx="38100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24192" y="4005064"/>
            <a:ext cx="381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Transformatörler</a:t>
            </a:r>
            <a:r>
              <a:rPr lang="en-US" dirty="0" smtClean="0"/>
              <a:t> </a:t>
            </a:r>
            <a:r>
              <a:rPr lang="en-US" dirty="0" err="1" smtClean="0"/>
              <a:t>gerilim</a:t>
            </a:r>
            <a:r>
              <a:rPr lang="en-US" dirty="0" smtClean="0"/>
              <a:t> </a:t>
            </a:r>
            <a:r>
              <a:rPr lang="en-US" dirty="0" err="1" smtClean="0"/>
              <a:t>değişikliğine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duyulan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: </a:t>
            </a:r>
            <a:r>
              <a:rPr lang="en-US" dirty="0" err="1" smtClean="0"/>
              <a:t>adaptörler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trafolar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26591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" r="12193" b="-101"/>
          <a:stretch/>
        </p:blipFill>
        <p:spPr bwMode="auto">
          <a:xfrm>
            <a:off x="7896200" y="1075868"/>
            <a:ext cx="4104456" cy="5377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0" y="4237345"/>
            <a:ext cx="4848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GÜÇ KAYBINI AZALTMAK İÇİN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err="1" smtClean="0"/>
              <a:t>Ohmik</a:t>
            </a:r>
            <a:r>
              <a:rPr lang="tr-TR" dirty="0" smtClean="0"/>
              <a:t> </a:t>
            </a:r>
            <a:r>
              <a:rPr lang="tr-TR" dirty="0"/>
              <a:t>direncin azaltılması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hlinkClick r:id="rId3"/>
              </a:rPr>
              <a:t>Girdap akımlarının azaltılması </a:t>
            </a:r>
            <a:r>
              <a:rPr lang="tr-TR" dirty="0"/>
              <a:t>için ince levhaların üst üste paketlenmesiyle oluşturulan çekirdek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Boştayken prizden çıkarmak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1664" y="1436950"/>
            <a:ext cx="50145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GÜÇ KAYBININ SEBEPLERİ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Transformatörün </a:t>
            </a:r>
            <a:r>
              <a:rPr lang="tr-TR" dirty="0"/>
              <a:t>ısınması</a:t>
            </a:r>
            <a:r>
              <a:rPr lang="en-US" dirty="0"/>
              <a:t>: </a:t>
            </a:r>
            <a:r>
              <a:rPr lang="en-US" dirty="0" err="1"/>
              <a:t>Sargı</a:t>
            </a:r>
            <a:r>
              <a:rPr lang="en-US" dirty="0"/>
              <a:t> </a:t>
            </a:r>
            <a:r>
              <a:rPr lang="en-US" dirty="0" err="1"/>
              <a:t>tellerinin</a:t>
            </a:r>
            <a:r>
              <a:rPr lang="en-US" dirty="0"/>
              <a:t> </a:t>
            </a:r>
            <a:r>
              <a:rPr lang="tr-TR" dirty="0"/>
              <a:t>direncinin</a:t>
            </a:r>
            <a:r>
              <a:rPr lang="en-US" dirty="0"/>
              <a:t> </a:t>
            </a:r>
            <a:r>
              <a:rPr lang="en-US" dirty="0" err="1"/>
              <a:t>olması</a:t>
            </a:r>
            <a:endParaRPr lang="tr-T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hlinkClick r:id="rId4"/>
              </a:rPr>
              <a:t>Fuko (Girdap) akımları</a:t>
            </a:r>
            <a:r>
              <a:rPr lang="tr-TR" dirty="0"/>
              <a:t>: Sacların içerisinde oluşan ve dairesel olarak dolaşan akımlar.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err="1"/>
              <a:t>Histeresiz</a:t>
            </a:r>
            <a:r>
              <a:rPr lang="tr-TR" dirty="0"/>
              <a:t> olayı: Demir çekirdekte (nüve</a:t>
            </a:r>
            <a:r>
              <a:rPr lang="en-US" dirty="0"/>
              <a:t>de</a:t>
            </a:r>
            <a:r>
              <a:rPr lang="tr-TR" dirty="0"/>
              <a:t>) oluşan direnç </a:t>
            </a:r>
          </a:p>
        </p:txBody>
      </p:sp>
    </p:spTree>
    <p:extLst>
      <p:ext uri="{BB962C8B-B14F-4D97-AF65-F5344CB8AC3E}">
        <p14:creationId xmlns:p14="http://schemas.microsoft.com/office/powerpoint/2010/main" val="61838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67408" y="1967929"/>
            <a:ext cx="107045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/>
              <a:t>11.2.6. TRANSFORMATÖRLER </a:t>
            </a:r>
            <a:endParaRPr lang="tr-T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/>
              <a:t>11.2.6.1. Transformatörlerin çalışma prensibini açıklar. </a:t>
            </a:r>
            <a:endParaRPr lang="tr-TR" dirty="0"/>
          </a:p>
          <a:p>
            <a:pPr marL="1089025" indent="-28733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a) Primer ve sekonder gerilimi, primer ve sekonder akım şiddeti, primer ve sekonder güç kavramları açıklanır. Matematiksel hesaplamalara girilmez.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b) İdeal ve ideal olmayan transformatörlerin çalışma ilkesi üzerinde durulur. </a:t>
            </a:r>
            <a:endParaRPr lang="tr-TR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b="1" dirty="0"/>
              <a:t>11.2.6.2. Transformatörlerin kullanım amaçlarını açıklar.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tr-TR" i="1" dirty="0"/>
              <a:t>a) Öğrencilerin transformatörlerin kullanıldığı yerleri araştırmaları sağlanır. </a:t>
            </a:r>
            <a:endParaRPr lang="tr-TR" dirty="0"/>
          </a:p>
          <a:p>
            <a:pPr marL="801688">
              <a:spcBef>
                <a:spcPts val="600"/>
              </a:spcBef>
              <a:spcAft>
                <a:spcPts val="1200"/>
              </a:spcAft>
            </a:pPr>
            <a:r>
              <a:rPr lang="sv-SE" i="1" dirty="0"/>
              <a:t>b) Elektrik enerjisinin taşınma sürecinde transformatörlerin rolü vurgulanır.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51" y="310052"/>
            <a:ext cx="3416109" cy="6493595"/>
          </a:xfrm>
          <a:prstGeom prst="rect">
            <a:avLst/>
          </a:prstGeom>
        </p:spPr>
      </p:pic>
      <p:sp>
        <p:nvSpPr>
          <p:cNvPr id="4" name="2 Başlık"/>
          <p:cNvSpPr txBox="1">
            <a:spLocks/>
          </p:cNvSpPr>
          <p:nvPr/>
        </p:nvSpPr>
        <p:spPr>
          <a:xfrm>
            <a:off x="3143672" y="557808"/>
            <a:ext cx="784385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Soru 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720451" y="6319365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5509439" y="6151021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 LYS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405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283100"/>
            <a:ext cx="3523374" cy="6587489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8038038" y="6319594"/>
            <a:ext cx="3314545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2024" y="63093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AYT2018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518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Başlık"/>
          <p:cNvSpPr txBox="1">
            <a:spLocks/>
          </p:cNvSpPr>
          <p:nvPr/>
        </p:nvSpPr>
        <p:spPr>
          <a:xfrm>
            <a:off x="3143672" y="557808"/>
            <a:ext cx="784385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Soru 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316026"/>
            <a:ext cx="4503296" cy="6353334"/>
          </a:xfrm>
          <a:prstGeom prst="rect">
            <a:avLst/>
          </a:prstGeom>
        </p:spPr>
      </p:pic>
      <p:sp>
        <p:nvSpPr>
          <p:cNvPr id="6" name="10 Oval"/>
          <p:cNvSpPr/>
          <p:nvPr/>
        </p:nvSpPr>
        <p:spPr>
          <a:xfrm>
            <a:off x="7349312" y="5612386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5509439" y="6151021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 LYS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93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620688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</a:t>
            </a:r>
            <a:r>
              <a:rPr lang="en-US" sz="2800" b="1" dirty="0" smtClean="0"/>
              <a:t>YIL</a:t>
            </a:r>
            <a:r>
              <a:rPr lang="tr-TR" sz="2800" b="1" dirty="0" smtClean="0"/>
              <a:t> NE ÖĞRENECEĞİZ?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916832"/>
            <a:ext cx="113242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1430879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</a:t>
            </a:r>
            <a:r>
              <a:rPr lang="en-US" sz="2800" b="1" dirty="0" smtClean="0"/>
              <a:t>YILIN İLK </a:t>
            </a:r>
            <a:r>
              <a:rPr lang="tr-TR" sz="2800" b="1" dirty="0" smtClean="0"/>
              <a:t>HAFTA</a:t>
            </a:r>
            <a:r>
              <a:rPr lang="en-US" sz="2800" b="1" dirty="0" smtClean="0"/>
              <a:t>SI</a:t>
            </a:r>
            <a:r>
              <a:rPr lang="tr-TR" sz="2800" b="1" dirty="0" smtClean="0"/>
              <a:t>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2244348"/>
            <a:ext cx="1089919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12.1.1</a:t>
            </a:r>
            <a:r>
              <a:rPr lang="tr-TR" b="1" dirty="0"/>
              <a:t>. DÜZGÜN ÇEMBERSEL HAREKET </a:t>
            </a:r>
            <a:endParaRPr lang="tr-T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12.1.1.1. Düzgün çembersel hareketi açıklar. </a:t>
            </a:r>
            <a:endParaRPr lang="tr-T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Periyot, frekans, çizgisel hız ve açısal hız, merkezcil ivme kavramları verilir. </a:t>
            </a:r>
            <a:endParaRPr lang="tr-T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Öğrencilerin düzgün çembersel harekette çizgisel hız vektörünü çember üzerinde iki farklı noktada çizerek merkezcil ivmenin şiddetini bulmaları ve yönünü göstermeleri sağlanır. Çizgisel ivme kavramına girilmez. </a:t>
            </a:r>
            <a:endParaRPr lang="tr-T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i="1" dirty="0"/>
              <a:t>12.1.1.2. </a:t>
            </a:r>
            <a:r>
              <a:rPr lang="tr-TR" b="1" dirty="0"/>
              <a:t>Düzgün çembersel harekette merkezcil kuvvetin bağlı olduğu değişkenleri analiz eder. </a:t>
            </a:r>
            <a:r>
              <a:rPr lang="tr-TR" i="1" dirty="0"/>
              <a:t>Deney yaparak veya simülasyonlarla merkezcil kuvvetin bağlı olduğu değişkenler arasındaki ilişkinin belirlenmesi sağlanır. Matematiksel model verilir. Matematiksel hesaplamalar yapılır.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623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Tekrar Görüşmek Ümidiyle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52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9870" y="27276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7408" y="980728"/>
            <a:ext cx="4857837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Transformatörlerin yapısı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Transformatörler nasıl çalışır?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Transformatörlerde Voltaj, akım ve güç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Transformatörlerin Kullanım alanları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3356992"/>
            <a:ext cx="38100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011208"/>
            <a:ext cx="4762500" cy="295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ğru akım kapasitö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14" y="1386117"/>
            <a:ext cx="7200800" cy="49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5142" y="3851756"/>
            <a:ext cx="12907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İndüktans</a:t>
            </a:r>
            <a:endParaRPr lang="tr-T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54" y="3760424"/>
            <a:ext cx="1428696" cy="5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8270" y="5020191"/>
            <a:ext cx="1496402" cy="7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725142" y="260648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13" name="TextBox 19"/>
          <p:cNvSpPr txBox="1"/>
          <p:nvPr/>
        </p:nvSpPr>
        <p:spPr>
          <a:xfrm>
            <a:off x="10289" y="1700808"/>
            <a:ext cx="2900111" cy="3995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22660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682" y="1207513"/>
            <a:ext cx="2745968" cy="1738812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736" y="880242"/>
            <a:ext cx="3456384" cy="35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6535" y="3771840"/>
            <a:ext cx="5228154" cy="30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4725144"/>
            <a:ext cx="3897626" cy="2028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3252" y="362728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sp>
        <p:nvSpPr>
          <p:cNvPr id="11" name="TextBox 19"/>
          <p:cNvSpPr txBox="1"/>
          <p:nvPr/>
        </p:nvSpPr>
        <p:spPr>
          <a:xfrm>
            <a:off x="10289" y="1700808"/>
            <a:ext cx="2900111" cy="3995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175647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Transformatörlerin Yapısı?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1340768"/>
            <a:ext cx="808856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Alternatif </a:t>
            </a:r>
            <a:r>
              <a:rPr lang="en-US" dirty="0" err="1" smtClean="0"/>
              <a:t>gerilimi</a:t>
            </a:r>
            <a:r>
              <a:rPr lang="en-US" dirty="0" smtClean="0"/>
              <a:t> </a:t>
            </a:r>
            <a:r>
              <a:rPr lang="en-US" dirty="0" err="1" smtClean="0"/>
              <a:t>yükseltip</a:t>
            </a:r>
            <a:r>
              <a:rPr lang="en-US" dirty="0" smtClean="0"/>
              <a:t> </a:t>
            </a:r>
            <a:r>
              <a:rPr lang="en-US" dirty="0" err="1" smtClean="0"/>
              <a:t>alçaltabilen</a:t>
            </a:r>
            <a:r>
              <a:rPr lang="en-US" dirty="0" smtClean="0"/>
              <a:t> </a:t>
            </a:r>
            <a:r>
              <a:rPr lang="en-US" dirty="0" err="1"/>
              <a:t>düzeneklere</a:t>
            </a:r>
            <a:r>
              <a:rPr lang="en-US" dirty="0"/>
              <a:t> </a:t>
            </a:r>
            <a:r>
              <a:rPr lang="en-US" dirty="0" err="1"/>
              <a:t>transformatör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tr-TR" dirty="0" smtClean="0"/>
          </a:p>
          <a:p>
            <a:pPr marL="285750" indent="-285750">
              <a:buFont typeface="Arial"/>
              <a:buChar char="•"/>
            </a:pPr>
            <a:endParaRPr lang="tr-TR" dirty="0" smtClean="0"/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En basit haliyle, </a:t>
            </a:r>
            <a:r>
              <a:rPr lang="tr-TR" dirty="0" err="1" smtClean="0"/>
              <a:t>ferromagnetik</a:t>
            </a:r>
            <a:r>
              <a:rPr lang="tr-TR" dirty="0" smtClean="0"/>
              <a:t> bir malzeme üzerine sarılı iki ayrı bobinden oluşur.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095095"/>
            <a:ext cx="7776864" cy="28541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9"/>
          <p:cNvSpPr txBox="1"/>
          <p:nvPr/>
        </p:nvSpPr>
        <p:spPr>
          <a:xfrm>
            <a:off x="10289" y="1700808"/>
            <a:ext cx="2900111" cy="39959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10275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Transformatörler Nasıl Çalışır?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1704977"/>
            <a:ext cx="52705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4853" y="5004276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4"/>
              </a:rPr>
              <a:t>https://www.youtube.com/watch?v=</a:t>
            </a:r>
            <a:r>
              <a:rPr lang="tr-TR" dirty="0" err="1">
                <a:hlinkClick r:id="rId4"/>
              </a:rPr>
              <a:t>vh_aCAHThTQ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18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Transformatörler Nasıl Çalışır?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7648" y="1811431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Birincil bobindeki alternatif gerilim birincil bobin üzerinde alternatif akım oluşturur.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Birincil bobindeki alternatif akım birincil bobin içerisinde yönü sürekli değişen bir manyetik alan oluşturur.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Bobinlerin sarılı olduğu </a:t>
            </a:r>
            <a:r>
              <a:rPr lang="tr-TR" dirty="0" err="1" smtClean="0"/>
              <a:t>ferromanyetik</a:t>
            </a:r>
            <a:r>
              <a:rPr lang="tr-TR" dirty="0" smtClean="0"/>
              <a:t> malzeme değişen manyetik alanı ikincil bobine iletir.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İkincil bobin içerinde değişen manyetik alan ikincil bobin üzerinde alternatif gerilim ve akım oluşturur.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671960"/>
            <a:ext cx="3600400" cy="2924038"/>
          </a:xfrm>
          <a:prstGeom prst="rect">
            <a:avLst/>
          </a:prstGeom>
        </p:spPr>
      </p:pic>
      <p:sp>
        <p:nvSpPr>
          <p:cNvPr id="6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192308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Transformatörlerde güç, voltaj ve akım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7648" y="1811431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Transformatörlerde güç iletimi: </a:t>
            </a:r>
            <a:r>
              <a:rPr lang="tr-TR" dirty="0" smtClean="0"/>
              <a:t>İdeal transformatörlerde güç kaybı yoktur bu nedenle birincil bobinde üretilen güç ikincil bobine aktarılan güce eşittir.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Transformatörlerde voltaj: </a:t>
            </a:r>
            <a:r>
              <a:rPr lang="tr-TR" dirty="0" smtClean="0"/>
              <a:t>Bobinlerdeki sarım sayısı ile bobinlerdeki voltaj doğru orantılıdır. (Önemli: Birincil bobindeki voltaj değişmez sadece güç kaynağının sağladığı voltaja eşittir.)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Transformatörlerde akım: </a:t>
            </a:r>
            <a:r>
              <a:rPr lang="tr-TR" dirty="0" smtClean="0"/>
              <a:t>Bobinlerdeki sarım sayısı ile bobinlerdeki akım ters orantılıdır. Bobinlerdeki sarım sayısına göre her iki bobindeki akım da değişebilir)   </a:t>
            </a:r>
            <a:r>
              <a:rPr lang="tr-TR" b="1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671960"/>
            <a:ext cx="3600400" cy="2924038"/>
          </a:xfrm>
          <a:prstGeom prst="rect">
            <a:avLst/>
          </a:prstGeom>
        </p:spPr>
      </p:pic>
      <p:sp>
        <p:nvSpPr>
          <p:cNvPr id="6" name="TextBox 19"/>
          <p:cNvSpPr txBox="1"/>
          <p:nvPr/>
        </p:nvSpPr>
        <p:spPr>
          <a:xfrm>
            <a:off x="10289" y="1700808"/>
            <a:ext cx="2900111" cy="367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Yapısı?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 Nasıl çalışır?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Transformatörlerde Güç, Voltaj ve Akım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İdeal olmayan transformatörler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Transformatörlerin Kullanım Alanları?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</p:txBody>
      </p:sp>
    </p:spTree>
    <p:extLst>
      <p:ext uri="{BB962C8B-B14F-4D97-AF65-F5344CB8AC3E}">
        <p14:creationId xmlns:p14="http://schemas.microsoft.com/office/powerpoint/2010/main" val="50722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20961</TotalTime>
  <Words>1261</Words>
  <Application>Microsoft Macintosh PowerPoint</Application>
  <PresentationFormat>Custom</PresentationFormat>
  <Paragraphs>231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Kalabalık</vt:lpstr>
      <vt:lpstr>11. SINIF: ELEKTRİK ve MANYETİZMA ÜNİTESİ   Transformatörler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Günün Özeti</vt:lpstr>
      <vt:lpstr>Günün Özeti</vt:lpstr>
      <vt:lpstr>Günün Özeti</vt:lpstr>
      <vt:lpstr>PowerPoint Presentation</vt:lpstr>
      <vt:lpstr>Soru Çözümü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Omer Faruk Ozdemir</cp:lastModifiedBy>
  <cp:revision>726</cp:revision>
  <cp:lastPrinted>2017-02-10T21:37:55Z</cp:lastPrinted>
  <dcterms:created xsi:type="dcterms:W3CDTF">2016-04-01T12:40:28Z</dcterms:created>
  <dcterms:modified xsi:type="dcterms:W3CDTF">2019-05-17T22:33:39Z</dcterms:modified>
</cp:coreProperties>
</file>