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notesMasterIdLst>
    <p:notesMasterId r:id="rId55"/>
  </p:notesMasterIdLst>
  <p:handoutMasterIdLst>
    <p:handoutMasterId r:id="rId56"/>
  </p:handoutMasterIdLst>
  <p:sldIdLst>
    <p:sldId id="256" r:id="rId2"/>
    <p:sldId id="277" r:id="rId3"/>
    <p:sldId id="257" r:id="rId4"/>
    <p:sldId id="309" r:id="rId5"/>
    <p:sldId id="319" r:id="rId6"/>
    <p:sldId id="259" r:id="rId7"/>
    <p:sldId id="260" r:id="rId8"/>
    <p:sldId id="261" r:id="rId9"/>
    <p:sldId id="262" r:id="rId10"/>
    <p:sldId id="263" r:id="rId11"/>
    <p:sldId id="264" r:id="rId12"/>
    <p:sldId id="273" r:id="rId13"/>
    <p:sldId id="272" r:id="rId14"/>
    <p:sldId id="275" r:id="rId15"/>
    <p:sldId id="265" r:id="rId16"/>
    <p:sldId id="310" r:id="rId17"/>
    <p:sldId id="274" r:id="rId18"/>
    <p:sldId id="266" r:id="rId19"/>
    <p:sldId id="268" r:id="rId20"/>
    <p:sldId id="267" r:id="rId21"/>
    <p:sldId id="269" r:id="rId22"/>
    <p:sldId id="280" r:id="rId23"/>
    <p:sldId id="282" r:id="rId24"/>
    <p:sldId id="283" r:id="rId25"/>
    <p:sldId id="284" r:id="rId26"/>
    <p:sldId id="281" r:id="rId27"/>
    <p:sldId id="276" r:id="rId28"/>
    <p:sldId id="314" r:id="rId29"/>
    <p:sldId id="315" r:id="rId30"/>
    <p:sldId id="316" r:id="rId31"/>
    <p:sldId id="317" r:id="rId32"/>
    <p:sldId id="270" r:id="rId33"/>
    <p:sldId id="286" r:id="rId34"/>
    <p:sldId id="287" r:id="rId35"/>
    <p:sldId id="288" r:id="rId36"/>
    <p:sldId id="291" r:id="rId37"/>
    <p:sldId id="289" r:id="rId38"/>
    <p:sldId id="292" r:id="rId39"/>
    <p:sldId id="290" r:id="rId40"/>
    <p:sldId id="293" r:id="rId41"/>
    <p:sldId id="294" r:id="rId42"/>
    <p:sldId id="318" r:id="rId43"/>
    <p:sldId id="321" r:id="rId44"/>
    <p:sldId id="320" r:id="rId45"/>
    <p:sldId id="322" r:id="rId46"/>
    <p:sldId id="296" r:id="rId47"/>
    <p:sldId id="297" r:id="rId48"/>
    <p:sldId id="295" r:id="rId49"/>
    <p:sldId id="298" r:id="rId50"/>
    <p:sldId id="299" r:id="rId51"/>
    <p:sldId id="301" r:id="rId52"/>
    <p:sldId id="300" r:id="rId53"/>
    <p:sldId id="323" r:id="rId54"/>
  </p:sldIdLst>
  <p:sldSz cx="12192000" cy="6858000"/>
  <p:notesSz cx="6662738"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4" autoAdjust="0"/>
    <p:restoredTop sz="81280" autoAdjust="0"/>
  </p:normalViewPr>
  <p:slideViewPr>
    <p:cSldViewPr snapToGrid="0">
      <p:cViewPr varScale="1">
        <p:scale>
          <a:sx n="91" d="100"/>
          <a:sy n="91" d="100"/>
        </p:scale>
        <p:origin x="50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774010" y="0"/>
            <a:ext cx="2887186" cy="496332"/>
          </a:xfrm>
          <a:prstGeom prst="rect">
            <a:avLst/>
          </a:prstGeom>
        </p:spPr>
        <p:txBody>
          <a:bodyPr vert="horz" lIns="91440" tIns="45720" rIns="91440" bIns="45720" rtlCol="0"/>
          <a:lstStyle>
            <a:lvl1pPr algn="r">
              <a:defRPr sz="1200"/>
            </a:lvl1pPr>
          </a:lstStyle>
          <a:p>
            <a:fld id="{13E810F8-A694-4F52-960B-39F406C4D628}" type="datetimeFigureOut">
              <a:rPr lang="tr-TR" smtClean="0"/>
              <a:t>3.05.2018</a:t>
            </a:fld>
            <a:endParaRPr lang="tr-TR"/>
          </a:p>
        </p:txBody>
      </p:sp>
      <p:sp>
        <p:nvSpPr>
          <p:cNvPr id="4" name="Footer Placeholder 3"/>
          <p:cNvSpPr>
            <a:spLocks noGrp="1"/>
          </p:cNvSpPr>
          <p:nvPr>
            <p:ph type="ftr" sz="quarter" idx="2"/>
          </p:nvPr>
        </p:nvSpPr>
        <p:spPr>
          <a:xfrm>
            <a:off x="0" y="9428583"/>
            <a:ext cx="2887186" cy="496332"/>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774010" y="9428583"/>
            <a:ext cx="2887186" cy="496332"/>
          </a:xfrm>
          <a:prstGeom prst="rect">
            <a:avLst/>
          </a:prstGeom>
        </p:spPr>
        <p:txBody>
          <a:bodyPr vert="horz" lIns="91440" tIns="45720" rIns="91440" bIns="45720" rtlCol="0" anchor="b"/>
          <a:lstStyle>
            <a:lvl1pPr algn="r">
              <a:defRPr sz="1200"/>
            </a:lvl1pPr>
          </a:lstStyle>
          <a:p>
            <a:fld id="{12EFE265-989B-4BE8-B134-19E840007653}" type="slidenum">
              <a:rPr lang="tr-TR" smtClean="0"/>
              <a:t>‹#›</a:t>
            </a:fld>
            <a:endParaRPr lang="tr-TR"/>
          </a:p>
        </p:txBody>
      </p:sp>
    </p:spTree>
    <p:extLst>
      <p:ext uri="{BB962C8B-B14F-4D97-AF65-F5344CB8AC3E}">
        <p14:creationId xmlns:p14="http://schemas.microsoft.com/office/powerpoint/2010/main" val="2803066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4FD9E6FB-6865-40A0-B891-1C8B7CA0D563}" type="datetimeFigureOut">
              <a:rPr lang="tr-TR" smtClean="0"/>
              <a:t>3.05.2018</a:t>
            </a:fld>
            <a:endParaRPr lang="tr-TR"/>
          </a:p>
        </p:txBody>
      </p:sp>
      <p:sp>
        <p:nvSpPr>
          <p:cNvPr id="4" name="Slide Image Placeholder 3"/>
          <p:cNvSpPr>
            <a:spLocks noGrp="1" noRot="1" noChangeAspect="1"/>
          </p:cNvSpPr>
          <p:nvPr>
            <p:ph type="sldImg" idx="2"/>
          </p:nvPr>
        </p:nvSpPr>
        <p:spPr>
          <a:xfrm>
            <a:off x="354013" y="1241425"/>
            <a:ext cx="5954712"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8584"/>
            <a:ext cx="2887186" cy="498055"/>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774010" y="9428584"/>
            <a:ext cx="2887186" cy="498055"/>
          </a:xfrm>
          <a:prstGeom prst="rect">
            <a:avLst/>
          </a:prstGeom>
        </p:spPr>
        <p:txBody>
          <a:bodyPr vert="horz" lIns="91440" tIns="45720" rIns="91440" bIns="45720" rtlCol="0" anchor="b"/>
          <a:lstStyle>
            <a:lvl1pPr algn="r">
              <a:defRPr sz="1200"/>
            </a:lvl1pPr>
          </a:lstStyle>
          <a:p>
            <a:fld id="{5101723E-2FD0-42FE-ABFA-0F3AB389561B}" type="slidenum">
              <a:rPr lang="tr-TR" smtClean="0"/>
              <a:t>‹#›</a:t>
            </a:fld>
            <a:endParaRPr lang="tr-TR"/>
          </a:p>
        </p:txBody>
      </p:sp>
    </p:spTree>
    <p:extLst>
      <p:ext uri="{BB962C8B-B14F-4D97-AF65-F5344CB8AC3E}">
        <p14:creationId xmlns:p14="http://schemas.microsoft.com/office/powerpoint/2010/main" val="384038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3Z44BOR7S-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het.colorado.edu/sims/html/color-vision/latest/color-vision_en.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3Z44BOR7S-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physicsclassroom.com/Physics-Interactives/Light-and-Color/Color-Filters/Color-Filters-Interactiv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z__KzSRel5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Konumuz: Renkler</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1</a:t>
            </a:fld>
            <a:endParaRPr lang="tr-TR"/>
          </a:p>
        </p:txBody>
      </p:sp>
    </p:spTree>
    <p:extLst>
      <p:ext uri="{BB962C8B-B14F-4D97-AF65-F5344CB8AC3E}">
        <p14:creationId xmlns:p14="http://schemas.microsoft.com/office/powerpoint/2010/main" val="111449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10</a:t>
            </a:fld>
            <a:endParaRPr lang="tr-TR"/>
          </a:p>
        </p:txBody>
      </p:sp>
    </p:spTree>
    <p:extLst>
      <p:ext uri="{BB962C8B-B14F-4D97-AF65-F5344CB8AC3E}">
        <p14:creationId xmlns:p14="http://schemas.microsoft.com/office/powerpoint/2010/main" val="232705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11</a:t>
            </a:fld>
            <a:endParaRPr lang="tr-TR"/>
          </a:p>
        </p:txBody>
      </p:sp>
    </p:spTree>
    <p:extLst>
      <p:ext uri="{BB962C8B-B14F-4D97-AF65-F5344CB8AC3E}">
        <p14:creationId xmlns:p14="http://schemas.microsoft.com/office/powerpoint/2010/main" val="1484997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12</a:t>
            </a:fld>
            <a:endParaRPr lang="tr-TR"/>
          </a:p>
        </p:txBody>
      </p:sp>
    </p:spTree>
    <p:extLst>
      <p:ext uri="{BB962C8B-B14F-4D97-AF65-F5344CB8AC3E}">
        <p14:creationId xmlns:p14="http://schemas.microsoft.com/office/powerpoint/2010/main" val="1991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13</a:t>
            </a:fld>
            <a:endParaRPr lang="tr-TR"/>
          </a:p>
        </p:txBody>
      </p:sp>
    </p:spTree>
    <p:extLst>
      <p:ext uri="{BB962C8B-B14F-4D97-AF65-F5344CB8AC3E}">
        <p14:creationId xmlns:p14="http://schemas.microsoft.com/office/powerpoint/2010/main" val="2138368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tr-TR" dirty="0" smtClean="0">
                <a:hlinkClick r:id="rId3"/>
              </a:rPr>
              <a:t>https://www.youtube.com/watch?v=3Z44BOR7S-Y</a:t>
            </a:r>
            <a:r>
              <a:rPr lang="tr-TR" dirty="0" smtClean="0"/>
              <a:t> (Slime videosundan kesitler seyrettirilerek öğrenciler sorgulanacak)</a:t>
            </a:r>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14</a:t>
            </a:fld>
            <a:endParaRPr lang="tr-TR"/>
          </a:p>
        </p:txBody>
      </p:sp>
    </p:spTree>
    <p:extLst>
      <p:ext uri="{BB962C8B-B14F-4D97-AF65-F5344CB8AC3E}">
        <p14:creationId xmlns:p14="http://schemas.microsoft.com/office/powerpoint/2010/main" val="226592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hlinkClick r:id="rId3"/>
              </a:rPr>
              <a:t>https://phet.colorado.edu/sims/html/color-vision/latest/color-vision_en.html</a:t>
            </a:r>
            <a:endParaRPr lang="tr-TR"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Bob Ross</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Aynı zamanda sulu boya ile boya renkleri aktivitesi</a:t>
            </a:r>
            <a:r>
              <a:rPr lang="tr-TR" sz="1200" baseline="0" dirty="0" smtClean="0"/>
              <a:t> yaptırılacak.</a:t>
            </a:r>
          </a:p>
        </p:txBody>
      </p:sp>
      <p:sp>
        <p:nvSpPr>
          <p:cNvPr id="4" name="Slide Number Placeholder 3"/>
          <p:cNvSpPr>
            <a:spLocks noGrp="1"/>
          </p:cNvSpPr>
          <p:nvPr>
            <p:ph type="sldNum" sz="quarter" idx="10"/>
          </p:nvPr>
        </p:nvSpPr>
        <p:spPr/>
        <p:txBody>
          <a:bodyPr/>
          <a:lstStyle/>
          <a:p>
            <a:fld id="{5101723E-2FD0-42FE-ABFA-0F3AB389561B}" type="slidenum">
              <a:rPr lang="tr-TR" smtClean="0"/>
              <a:t>15</a:t>
            </a:fld>
            <a:endParaRPr lang="tr-TR"/>
          </a:p>
        </p:txBody>
      </p:sp>
    </p:spTree>
    <p:extLst>
      <p:ext uri="{BB962C8B-B14F-4D97-AF65-F5344CB8AC3E}">
        <p14:creationId xmlns:p14="http://schemas.microsoft.com/office/powerpoint/2010/main" val="2838997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Beyaz ısık</a:t>
            </a:r>
            <a:r>
              <a:rPr lang="tr-TR" baseline="0" dirty="0" smtClean="0"/>
              <a:t> tüm renkleri barındırır.</a:t>
            </a:r>
          </a:p>
          <a:p>
            <a:r>
              <a:rPr lang="tr-TR" baseline="0" dirty="0" smtClean="0"/>
              <a:t>Daha önceki haftalarda işledikleri ışık tekrar edilecek.</a:t>
            </a:r>
          </a:p>
          <a:p>
            <a:r>
              <a:rPr lang="tr-TR" baseline="0" dirty="0" smtClean="0"/>
              <a:t>Işığın enerjisi var mıdır?</a:t>
            </a:r>
          </a:p>
          <a:p>
            <a:r>
              <a:rPr lang="tr-TR" baseline="0" dirty="0" smtClean="0"/>
              <a:t>Her rengin bir dalga boyuna sahip olduğunu vurgusu yapılacak.</a:t>
            </a:r>
          </a:p>
          <a:p>
            <a:r>
              <a:rPr lang="tr-TR" baseline="0" dirty="0" smtClean="0"/>
              <a:t>Güneş ışığının görünür ışığın birleşimi vurgusu yapılarak, içerisinde barındırdığı ışık renkleri söylenecek!</a:t>
            </a:r>
            <a:r>
              <a:rPr lang="en-US" baseline="0" dirty="0" err="1" smtClean="0"/>
              <a:t>KuTuSaYaMaM</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16</a:t>
            </a:fld>
            <a:endParaRPr lang="tr-TR"/>
          </a:p>
        </p:txBody>
      </p:sp>
    </p:spTree>
    <p:extLst>
      <p:ext uri="{BB962C8B-B14F-4D97-AF65-F5344CB8AC3E}">
        <p14:creationId xmlns:p14="http://schemas.microsoft.com/office/powerpoint/2010/main" val="2154256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smtClean="0"/>
              <a:t>Daha önceki haftalarda işledikleri ışık tekrar edilecek.</a:t>
            </a:r>
          </a:p>
          <a:p>
            <a:r>
              <a:rPr lang="tr-TR" dirty="0" smtClean="0"/>
              <a:t>Işığın boşluktaki ve bir ortamdaki ortalama hızı</a:t>
            </a:r>
            <a:r>
              <a:rPr lang="tr-TR" baseline="0" dirty="0" smtClean="0"/>
              <a:t> tekrar edilecek.</a:t>
            </a:r>
          </a:p>
          <a:p>
            <a:r>
              <a:rPr lang="tr-TR" baseline="0" dirty="0" smtClean="0"/>
              <a:t>Işığın saydam, yarı saydam ve opak maddeler karşısında ne yaptığı tekrar edilecek</a:t>
            </a:r>
          </a:p>
          <a:p>
            <a:r>
              <a:rPr lang="tr-TR" baseline="0" dirty="0" smtClean="0"/>
              <a:t>Yansıma ve kırılmada ne öğrenmiştirk: tekrar edilecek</a:t>
            </a:r>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17</a:t>
            </a:fld>
            <a:endParaRPr lang="tr-TR"/>
          </a:p>
        </p:txBody>
      </p:sp>
    </p:spTree>
    <p:extLst>
      <p:ext uri="{BB962C8B-B14F-4D97-AF65-F5344CB8AC3E}">
        <p14:creationId xmlns:p14="http://schemas.microsoft.com/office/powerpoint/2010/main" val="3175014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*Beyaz renk degildir</a:t>
            </a:r>
            <a:r>
              <a:rPr lang="tr-TR" baseline="0" dirty="0" smtClean="0"/>
              <a:t> vurgusu yapılacak</a:t>
            </a:r>
          </a:p>
          <a:p>
            <a:r>
              <a:rPr lang="tr-TR" baseline="0" dirty="0" smtClean="0"/>
              <a:t>Eşit parlaklıklarda kırmızı, mavi ve yeşil ışığın beyazı oluşturduğu ve bu renklerin </a:t>
            </a:r>
            <a:r>
              <a:rPr lang="tr-TR" b="1" baseline="0" dirty="0" smtClean="0"/>
              <a:t>ışıkta ana renk </a:t>
            </a:r>
            <a:r>
              <a:rPr lang="tr-TR" baseline="0" dirty="0" smtClean="0"/>
              <a:t>olduğu vurgulanacak.</a:t>
            </a:r>
          </a:p>
          <a:p>
            <a:r>
              <a:rPr lang="tr-TR" baseline="0" dirty="0" smtClean="0"/>
              <a:t>Magenta, sarı ve cyan renklerinin iki ana rengin karşımının oluşturduğu vurgulanacak.</a:t>
            </a:r>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18</a:t>
            </a:fld>
            <a:endParaRPr lang="tr-TR"/>
          </a:p>
        </p:txBody>
      </p:sp>
    </p:spTree>
    <p:extLst>
      <p:ext uri="{BB962C8B-B14F-4D97-AF65-F5344CB8AC3E}">
        <p14:creationId xmlns:p14="http://schemas.microsoft.com/office/powerpoint/2010/main" val="140538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Beyaz ışık en az iki</a:t>
            </a:r>
            <a:r>
              <a:rPr lang="tr-TR" sz="1200" baseline="0" dirty="0" smtClean="0"/>
              <a:t> rengin karışımı ile elde edilebilir. Birleştikleri zaman beyaz ışığı oluşturan iki renge birbirinin</a:t>
            </a:r>
            <a:r>
              <a:rPr lang="tr-TR" sz="1200" b="1" baseline="0" dirty="0" smtClean="0"/>
              <a:t> tamamlayıcısı </a:t>
            </a:r>
            <a:r>
              <a:rPr lang="tr-TR" sz="1200" baseline="0" dirty="0" smtClean="0"/>
              <a:t>denir.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aseline="0" dirty="0" smtClean="0"/>
          </a:p>
          <a:p>
            <a:endParaRPr lang="tr-TR" sz="1200" baseline="0" dirty="0" smtClean="0"/>
          </a:p>
          <a:p>
            <a:endParaRPr lang="en-US" sz="1200" dirty="0" smtClean="0"/>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19</a:t>
            </a:fld>
            <a:endParaRPr lang="tr-TR"/>
          </a:p>
        </p:txBody>
      </p:sp>
    </p:spTree>
    <p:extLst>
      <p:ext uri="{BB962C8B-B14F-4D97-AF65-F5344CB8AC3E}">
        <p14:creationId xmlns:p14="http://schemas.microsoft.com/office/powerpoint/2010/main" val="324708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Bu haftanın kazanımı</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a:t>
            </a:fld>
            <a:endParaRPr lang="tr-TR"/>
          </a:p>
        </p:txBody>
      </p:sp>
    </p:spTree>
    <p:extLst>
      <p:ext uri="{BB962C8B-B14F-4D97-AF65-F5344CB8AC3E}">
        <p14:creationId xmlns:p14="http://schemas.microsoft.com/office/powerpoint/2010/main" val="2997436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*Siyah renk degildir.</a:t>
            </a:r>
          </a:p>
          <a:p>
            <a:r>
              <a:rPr lang="tr-TR" dirty="0" smtClean="0"/>
              <a:t>Boya</a:t>
            </a:r>
            <a:r>
              <a:rPr lang="tr-TR" baseline="0" dirty="0" smtClean="0"/>
              <a:t> pigmentlerinden bahsedilecek ve bu küçük pigmentlerin özel/belirli renkleri soğurduğuna vurgu yapılacak.</a:t>
            </a:r>
          </a:p>
          <a:p>
            <a:r>
              <a:rPr lang="tr-TR" baseline="0" dirty="0" smtClean="0"/>
              <a:t>Boyada bulunan pigment molekülleri renk verir ve renk verebilmesi için belli bir enerjiye gereksinim duyar. Üzerine düşen ışıktan bir kısım dalgaboyundaki ışığı soğururken bır kısım dalgaboyundaki ışığı yansıtır.</a:t>
            </a:r>
          </a:p>
          <a:p>
            <a:r>
              <a:rPr lang="tr-TR" baseline="0" dirty="0" smtClean="0"/>
              <a:t>Ana renkler tanıtılacak</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20</a:t>
            </a:fld>
            <a:endParaRPr lang="tr-TR"/>
          </a:p>
        </p:txBody>
      </p:sp>
    </p:spTree>
    <p:extLst>
      <p:ext uri="{BB962C8B-B14F-4D97-AF65-F5344CB8AC3E}">
        <p14:creationId xmlns:p14="http://schemas.microsoft.com/office/powerpoint/2010/main" val="1629890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Boya</a:t>
            </a:r>
            <a:r>
              <a:rPr lang="tr-TR" baseline="0" dirty="0" smtClean="0"/>
              <a:t> renginde siyahın oluşması için iki rengin birleşimine ihtiyaç vardır ve bu renklere tamamlayıcı denir.</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21</a:t>
            </a:fld>
            <a:endParaRPr lang="tr-TR"/>
          </a:p>
        </p:txBody>
      </p:sp>
    </p:spTree>
    <p:extLst>
      <p:ext uri="{BB962C8B-B14F-4D97-AF65-F5344CB8AC3E}">
        <p14:creationId xmlns:p14="http://schemas.microsoft.com/office/powerpoint/2010/main" val="4078790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Cyan renginde görürüz çünkü</a:t>
            </a:r>
            <a:r>
              <a:rPr lang="tr-TR" baseline="0" dirty="0" smtClean="0"/>
              <a:t> dalganın katmanları k</a:t>
            </a:r>
            <a:r>
              <a:rPr lang="tr-TR" dirty="0" smtClean="0"/>
              <a:t>ırmızı</a:t>
            </a:r>
            <a:r>
              <a:rPr lang="tr-TR" baseline="0" dirty="0" smtClean="0"/>
              <a:t> ışığı soğurur ve beyaz güneş ışığı ile birleştiğinde cyan renginde görürüz. Bu molekül yapısından kaynaklı, su moleküllerinin arasındaki bağlar kırmızı ışık dalgaboyu ile resonans olu (etkileşir). </a:t>
            </a:r>
            <a:r>
              <a:rPr lang="tr-TR" dirty="0" smtClean="0"/>
              <a:t>Dalga ucu beyaz çünkü</a:t>
            </a:r>
            <a:r>
              <a:rPr lang="tr-TR" baseline="0" dirty="0" smtClean="0"/>
              <a:t> minicik su damlacıklarından oluşur ve görünür ışık dalgaboylarının hepsini saçarak beyaz görürüz.</a:t>
            </a:r>
          </a:p>
          <a:p>
            <a:r>
              <a:rPr lang="tr-TR" baseline="0" dirty="0" smtClean="0"/>
              <a:t>Su, görünür ışığın tümünü geçirdiği için şeffaf görürüz çünkü su saydam bir maddedir.</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22</a:t>
            </a:fld>
            <a:endParaRPr lang="tr-TR"/>
          </a:p>
        </p:txBody>
      </p:sp>
    </p:spTree>
    <p:extLst>
      <p:ext uri="{BB962C8B-B14F-4D97-AF65-F5344CB8AC3E}">
        <p14:creationId xmlns:p14="http://schemas.microsoft.com/office/powerpoint/2010/main" val="3696643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Kanda bulunan alyuvardaki hemoglobin kırmızı</a:t>
            </a:r>
            <a:r>
              <a:rPr lang="tr-TR" baseline="0" dirty="0" smtClean="0"/>
              <a:t> ışık dalga boyunu geri yansıtır. Bu yüzden kanımız kırmızı görürüz.</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23</a:t>
            </a:fld>
            <a:endParaRPr lang="tr-TR"/>
          </a:p>
        </p:txBody>
      </p:sp>
    </p:spTree>
    <p:extLst>
      <p:ext uri="{BB962C8B-B14F-4D97-AF65-F5344CB8AC3E}">
        <p14:creationId xmlns:p14="http://schemas.microsoft.com/office/powerpoint/2010/main" val="3393699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24</a:t>
            </a:fld>
            <a:endParaRPr lang="tr-TR"/>
          </a:p>
        </p:txBody>
      </p:sp>
    </p:spTree>
    <p:extLst>
      <p:ext uri="{BB962C8B-B14F-4D97-AF65-F5344CB8AC3E}">
        <p14:creationId xmlns:p14="http://schemas.microsoft.com/office/powerpoint/2010/main" val="3349581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Tavus kuşunun kuyruğuna</a:t>
            </a:r>
            <a:r>
              <a:rPr lang="tr-TR" baseline="0" dirty="0" smtClean="0"/>
              <a:t> beyaz ışık düşer, buradaki moleküller bazı ışık dalga boylarını soğururken, bazılarınıda geri yansıtır.</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25</a:t>
            </a:fld>
            <a:endParaRPr lang="tr-TR"/>
          </a:p>
        </p:txBody>
      </p:sp>
    </p:spTree>
    <p:extLst>
      <p:ext uri="{BB962C8B-B14F-4D97-AF65-F5344CB8AC3E}">
        <p14:creationId xmlns:p14="http://schemas.microsoft.com/office/powerpoint/2010/main" val="3739032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Gökyüzü mavi, güneşten gelen beyaz</a:t>
            </a:r>
            <a:r>
              <a:rPr lang="tr-TR" baseline="0" dirty="0" smtClean="0"/>
              <a:t> ışık olduğu ve ikisi birleştiği için açık sarı renginde görürüz. </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26</a:t>
            </a:fld>
            <a:endParaRPr lang="tr-TR"/>
          </a:p>
        </p:txBody>
      </p:sp>
    </p:spTree>
    <p:extLst>
      <p:ext uri="{BB962C8B-B14F-4D97-AF65-F5344CB8AC3E}">
        <p14:creationId xmlns:p14="http://schemas.microsoft.com/office/powerpoint/2010/main" val="758327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Güneş ışınları atmosfere</a:t>
            </a:r>
            <a:r>
              <a:rPr lang="tr-TR" baseline="0" dirty="0" smtClean="0"/>
              <a:t> girdiğinde bir çok parçakcıkla karşılaşır ve saçılma olur. Atmosferin ilk katmanlarında, dalga boyu en küçük olan mavi ve mor saçılır. Neden sadece mavi görürüz? Çünkü gözümüz mavi renge daha hassastır ve gökyüzünü mavi görürüz.</a:t>
            </a:r>
          </a:p>
          <a:p>
            <a:r>
              <a:rPr lang="tr-TR" baseline="0" dirty="0" smtClean="0"/>
              <a:t>Saçılmayı resonanstaki iki diyapozana benzer: havada bulunan atom ve moleküllerin doğal frekansları (titreşimleri) mavinin sahip olduğu doğal frekansına çok yakındır böylece atoma ışık demeti gelir ve atomda bulunan elektronların titreşimini arttırır. Titreşen elektronlar ışığı farklı yönlerde tekrar sallar. </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27</a:t>
            </a:fld>
            <a:endParaRPr lang="tr-TR"/>
          </a:p>
        </p:txBody>
      </p:sp>
    </p:spTree>
    <p:extLst>
      <p:ext uri="{BB962C8B-B14F-4D97-AF65-F5344CB8AC3E}">
        <p14:creationId xmlns:p14="http://schemas.microsoft.com/office/powerpoint/2010/main" val="3523455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Bulut su damlacıklarından</a:t>
            </a:r>
            <a:r>
              <a:rPr lang="tr-TR" baseline="0" dirty="0" smtClean="0"/>
              <a:t> oluşur, su damlacıklarının boyutları büyük olduğu için güneşten gelen tüm dalga boyundaki ışıklar yansıtır veya kırılmasına neden olur böylece beyaz bir pamuk gibi görünürler. Ancak yağmur öncesinde bulutlar dahada çok miktarda su damlacıkları birikir ve ışık dalga boylarının çok büyük bir kısmını soğurur ve birazınıda yansıtır. Bu yüzden, güneş ışığının büyük bir kısmının yeryüzüne ulaşmasını engeller ve daha koyu renkte görünürler.</a:t>
            </a:r>
          </a:p>
          <a:p>
            <a:r>
              <a:rPr lang="tr-TR" baseline="0" dirty="0" smtClean="0"/>
              <a:t>Bir bulut baska bır bulutun altında kaldığında da daha koyu renkli gözükmesi üzerine düşen ışık miktarının daha az olmasından kaynaklıdır.</a:t>
            </a:r>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28</a:t>
            </a:fld>
            <a:endParaRPr lang="tr-TR"/>
          </a:p>
        </p:txBody>
      </p:sp>
    </p:spTree>
    <p:extLst>
      <p:ext uri="{BB962C8B-B14F-4D97-AF65-F5344CB8AC3E}">
        <p14:creationId xmlns:p14="http://schemas.microsoft.com/office/powerpoint/2010/main" val="3182068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Denizin derinlerine ışık çok az miktarda ulaşır ve biz</a:t>
            </a:r>
            <a:r>
              <a:rPr lang="tr-TR" baseline="0" dirty="0" smtClean="0"/>
              <a:t> deniz canlılarını siyah görürüz.</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29</a:t>
            </a:fld>
            <a:endParaRPr lang="tr-TR"/>
          </a:p>
        </p:txBody>
      </p:sp>
    </p:spTree>
    <p:extLst>
      <p:ext uri="{BB962C8B-B14F-4D97-AF65-F5344CB8AC3E}">
        <p14:creationId xmlns:p14="http://schemas.microsoft.com/office/powerpoint/2010/main" val="214250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3</a:t>
            </a:fld>
            <a:endParaRPr lang="tr-TR"/>
          </a:p>
        </p:txBody>
      </p:sp>
    </p:spTree>
    <p:extLst>
      <p:ext uri="{BB962C8B-B14F-4D97-AF65-F5344CB8AC3E}">
        <p14:creationId xmlns:p14="http://schemas.microsoft.com/office/powerpoint/2010/main" val="1694169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Denizin derinlerine ışık çok az miktarda ulaşır ve biz</a:t>
            </a:r>
            <a:r>
              <a:rPr lang="tr-TR" baseline="0" dirty="0" smtClean="0"/>
              <a:t> deniz canlılarını siyah görürüz.</a:t>
            </a:r>
            <a:endParaRPr lang="tr-TR" dirty="0" smtClean="0"/>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30</a:t>
            </a:fld>
            <a:endParaRPr lang="tr-TR"/>
          </a:p>
        </p:txBody>
      </p:sp>
    </p:spTree>
    <p:extLst>
      <p:ext uri="{BB962C8B-B14F-4D97-AF65-F5344CB8AC3E}">
        <p14:creationId xmlns:p14="http://schemas.microsoft.com/office/powerpoint/2010/main" val="2790664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tr-TR" dirty="0" smtClean="0">
                <a:hlinkClick r:id="rId3"/>
              </a:rPr>
              <a:t>https://www.youtube.com/watch?v=3Z44BOR7S-Y</a:t>
            </a:r>
            <a:r>
              <a:rPr lang="tr-TR" dirty="0" smtClean="0"/>
              <a:t> </a:t>
            </a:r>
            <a:r>
              <a:rPr lang="en-US" dirty="0" smtClean="0"/>
              <a:t>(video </a:t>
            </a:r>
            <a:r>
              <a:rPr lang="en-US" dirty="0" err="1" smtClean="0"/>
              <a:t>ogrencilerin</a:t>
            </a:r>
            <a:r>
              <a:rPr lang="en-US" dirty="0" smtClean="0"/>
              <a:t> </a:t>
            </a:r>
            <a:r>
              <a:rPr lang="en-US" dirty="0" err="1" smtClean="0"/>
              <a:t>gozunde</a:t>
            </a:r>
            <a:r>
              <a:rPr lang="en-US" baseline="0" dirty="0" smtClean="0"/>
              <a:t> </a:t>
            </a:r>
            <a:r>
              <a:rPr lang="en-US" baseline="0" dirty="0" err="1" smtClean="0"/>
              <a:t>fosforlu</a:t>
            </a:r>
            <a:r>
              <a:rPr lang="en-US" baseline="0" dirty="0" smtClean="0"/>
              <a:t> slime </a:t>
            </a:r>
            <a:r>
              <a:rPr lang="en-US" baseline="0" dirty="0" err="1" smtClean="0"/>
              <a:t>gorebilmeleri</a:t>
            </a:r>
            <a:r>
              <a:rPr lang="en-US" baseline="0" dirty="0" smtClean="0"/>
              <a:t> </a:t>
            </a:r>
            <a:r>
              <a:rPr lang="en-US" baseline="0" dirty="0" err="1" smtClean="0"/>
              <a:t>icin</a:t>
            </a:r>
            <a:r>
              <a:rPr lang="en-US" baseline="0" dirty="0" smtClean="0"/>
              <a:t> -10.05ten </a:t>
            </a:r>
            <a:r>
              <a:rPr lang="en-US" baseline="0" dirty="0" err="1" smtClean="0"/>
              <a:t>sonrasi</a:t>
            </a:r>
            <a:r>
              <a:rPr lang="en-US" baseline="0" dirty="0" smtClean="0"/>
              <a:t>)</a:t>
            </a:r>
            <a:endParaRPr lang="tr-TR" dirty="0" smtClean="0"/>
          </a:p>
          <a:p>
            <a:r>
              <a:rPr lang="tr-TR" dirty="0" smtClean="0"/>
              <a:t> Atomun</a:t>
            </a:r>
            <a:r>
              <a:rPr lang="tr-TR" baseline="0" dirty="0" smtClean="0"/>
              <a:t> enerjisi değiştiği için ışın salar. Aynı zamanda üzerine ışık tuttuğumuzda fosforlu slimeda bulunan atomlar uyarılır daha yüksek enerjili seviyelere çıkar. Daha sonra tekrar kendi enerji seviyesine döner ve ışın salar. Işık bir enerjidir. </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31</a:t>
            </a:fld>
            <a:endParaRPr lang="tr-TR"/>
          </a:p>
        </p:txBody>
      </p:sp>
    </p:spTree>
    <p:extLst>
      <p:ext uri="{BB962C8B-B14F-4D97-AF65-F5344CB8AC3E}">
        <p14:creationId xmlns:p14="http://schemas.microsoft.com/office/powerpoint/2010/main" val="748718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Renklerin</a:t>
            </a:r>
            <a:r>
              <a:rPr lang="tr-TR" baseline="0" dirty="0" smtClean="0"/>
              <a:t> sıcak veya soğuk olması psikolojik çalışmalara dayandırılmıştır.Sarı-turuncu- kırmızı bize güneşi ateşi çağrıştırdığı için sıcak renkler deriz. Ama mavı- mor gibi renkler bize suyu çağrıştırdığı için soğuk renkler olarak adlandırırız ve dekorasyonda bu renkler dikkate alınır.</a:t>
            </a:r>
            <a:r>
              <a:rPr lang="en-US" baseline="0" dirty="0" smtClean="0"/>
              <a:t> </a:t>
            </a:r>
            <a:endParaRPr lang="tr-TR" baseline="0" dirty="0" smtClean="0"/>
          </a:p>
          <a:p>
            <a:r>
              <a:rPr lang="tr-TR" baseline="0" dirty="0" smtClean="0"/>
              <a:t>Gerçekte sıcaklar mavi</a:t>
            </a:r>
          </a:p>
          <a:p>
            <a:r>
              <a:rPr lang="tr-TR" baseline="0" dirty="0" smtClean="0"/>
              <a:t>Fizikte bu tam tersidir. Soğuklar kırmızı vurgula! Sıcaklar mavi! Dalga boyu ve taşıdığı enerji ile ilgilidir.</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32</a:t>
            </a:fld>
            <a:endParaRPr lang="tr-TR"/>
          </a:p>
        </p:txBody>
      </p:sp>
    </p:spTree>
    <p:extLst>
      <p:ext uri="{BB962C8B-B14F-4D97-AF65-F5344CB8AC3E}">
        <p14:creationId xmlns:p14="http://schemas.microsoft.com/office/powerpoint/2010/main" val="1457556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Hepsinde beyaz ışık kullanılmasına rağmen Araba farı,</a:t>
            </a:r>
            <a:r>
              <a:rPr lang="tr-TR" baseline="0" dirty="0" smtClean="0"/>
              <a:t> trafik lambaları ve süs ışıkları nasıl farklı renkte ışık verebiliyor? </a:t>
            </a:r>
            <a:r>
              <a:rPr lang="tr-TR" dirty="0" smtClean="0"/>
              <a:t>Beyaz ışık tüm renkleri içinde</a:t>
            </a:r>
            <a:r>
              <a:rPr lang="tr-TR" baseline="0" dirty="0" smtClean="0"/>
              <a:t> barındırır. O halde beyaz ışığın içinden sadece kırmızı ışığı nasıl elde ederım?</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33</a:t>
            </a:fld>
            <a:endParaRPr lang="tr-TR"/>
          </a:p>
        </p:txBody>
      </p:sp>
    </p:spTree>
    <p:extLst>
      <p:ext uri="{BB962C8B-B14F-4D97-AF65-F5344CB8AC3E}">
        <p14:creationId xmlns:p14="http://schemas.microsoft.com/office/powerpoint/2010/main" val="1175982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hlinkClick r:id="rId3"/>
              </a:rPr>
              <a:t>https://phet.colorado.edu/sims/html/color-vision/latest/color-vision_en.html</a:t>
            </a:r>
            <a:endParaRPr lang="en-US" sz="1200" dirty="0" smtClean="0"/>
          </a:p>
          <a:p>
            <a:r>
              <a:rPr lang="tr-TR" dirty="0" smtClean="0"/>
              <a:t>Filtreler</a:t>
            </a:r>
            <a:r>
              <a:rPr lang="tr-TR" baseline="0" dirty="0" smtClean="0"/>
              <a:t> ile ilgili. Farklı filtrelerden beyaz ve farklı renkte ışıkların geçişi gözlemlenir. Öğrencilere aynı zamanda filtreler verilerek beyaz ışığa bakmaları istenecek.</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aseline="0" dirty="0" smtClean="0"/>
              <a:t>Öğrencilere farklı renklerde filtreler verilip florasan lambasını ne renk gördükleri sorulacak</a:t>
            </a:r>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34</a:t>
            </a:fld>
            <a:endParaRPr lang="tr-TR"/>
          </a:p>
        </p:txBody>
      </p:sp>
    </p:spTree>
    <p:extLst>
      <p:ext uri="{BB962C8B-B14F-4D97-AF65-F5344CB8AC3E}">
        <p14:creationId xmlns:p14="http://schemas.microsoft.com/office/powerpoint/2010/main" val="3411368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Aktivitede</a:t>
            </a:r>
            <a:r>
              <a:rPr lang="tr-TR" baseline="0" dirty="0" smtClean="0"/>
              <a:t> öğrendiklerimizi sorgulayacağız.</a:t>
            </a:r>
          </a:p>
          <a:p>
            <a:r>
              <a:rPr lang="tr-TR" baseline="0" dirty="0" smtClean="0"/>
              <a:t>Komşu renklerin geçişlerinden bahsedilecek.</a:t>
            </a:r>
            <a:r>
              <a:rPr lang="en-US" baseline="0" dirty="0" smtClean="0"/>
              <a:t> </a:t>
            </a:r>
            <a:r>
              <a:rPr lang="en-US" baseline="0" dirty="0" err="1" smtClean="0"/>
              <a:t>Komsu</a:t>
            </a:r>
            <a:r>
              <a:rPr lang="en-US" baseline="0" dirty="0" smtClean="0"/>
              <a:t> </a:t>
            </a:r>
            <a:r>
              <a:rPr lang="en-US" baseline="0" dirty="0" err="1" smtClean="0"/>
              <a:t>renklerin</a:t>
            </a:r>
            <a:r>
              <a:rPr lang="en-US" baseline="0" dirty="0" smtClean="0"/>
              <a:t> </a:t>
            </a:r>
            <a:r>
              <a:rPr lang="en-US" baseline="0" dirty="0" err="1" smtClean="0"/>
              <a:t>parlakliginin</a:t>
            </a:r>
            <a:r>
              <a:rPr lang="en-US" baseline="0" dirty="0" smtClean="0"/>
              <a:t> </a:t>
            </a:r>
            <a:r>
              <a:rPr lang="en-US" baseline="0" dirty="0" err="1" smtClean="0"/>
              <a:t>azaldigina</a:t>
            </a:r>
            <a:r>
              <a:rPr lang="en-US" baseline="0" dirty="0" smtClean="0"/>
              <a:t> </a:t>
            </a:r>
            <a:r>
              <a:rPr lang="en-US" baseline="0" dirty="0" err="1" smtClean="0"/>
              <a:t>ve</a:t>
            </a:r>
            <a:r>
              <a:rPr lang="en-US" baseline="0" dirty="0" smtClean="0"/>
              <a:t> </a:t>
            </a:r>
            <a:r>
              <a:rPr lang="en-US" baseline="0" dirty="0" err="1" smtClean="0"/>
              <a:t>gozumuzun</a:t>
            </a:r>
            <a:r>
              <a:rPr lang="en-US" baseline="0" dirty="0" smtClean="0"/>
              <a:t> </a:t>
            </a:r>
            <a:r>
              <a:rPr lang="en-US" baseline="0" dirty="0" err="1" smtClean="0"/>
              <a:t>bunu</a:t>
            </a:r>
            <a:r>
              <a:rPr lang="en-US" baseline="0" dirty="0" smtClean="0"/>
              <a:t> </a:t>
            </a:r>
            <a:r>
              <a:rPr lang="en-US" baseline="0" dirty="0" err="1" smtClean="0"/>
              <a:t>cok</a:t>
            </a:r>
            <a:r>
              <a:rPr lang="en-US" baseline="0" dirty="0" smtClean="0"/>
              <a:t> </a:t>
            </a:r>
            <a:r>
              <a:rPr lang="en-US" baseline="0" dirty="0" err="1" smtClean="0"/>
              <a:t>az</a:t>
            </a:r>
            <a:r>
              <a:rPr lang="en-US" baseline="0" dirty="0" smtClean="0"/>
              <a:t> </a:t>
            </a:r>
            <a:r>
              <a:rPr lang="en-US" baseline="0" dirty="0" err="1" smtClean="0"/>
              <a:t>algiladigina</a:t>
            </a:r>
            <a:r>
              <a:rPr lang="en-US" baseline="0" dirty="0" smtClean="0"/>
              <a:t> </a:t>
            </a:r>
            <a:r>
              <a:rPr lang="en-US" baseline="0" dirty="0" err="1" smtClean="0"/>
              <a:t>vurgu</a:t>
            </a:r>
            <a:r>
              <a:rPr lang="en-US" baseline="0" dirty="0" smtClean="0"/>
              <a:t> </a:t>
            </a:r>
            <a:r>
              <a:rPr lang="en-US" baseline="0" dirty="0" err="1" smtClean="0"/>
              <a:t>yapilacak</a:t>
            </a:r>
            <a:r>
              <a:rPr lang="en-US" baseline="0" dirty="0" smtClean="0"/>
              <a:t>.</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35</a:t>
            </a:fld>
            <a:endParaRPr lang="tr-TR"/>
          </a:p>
        </p:txBody>
      </p:sp>
    </p:spTree>
    <p:extLst>
      <p:ext uri="{BB962C8B-B14F-4D97-AF65-F5344CB8AC3E}">
        <p14:creationId xmlns:p14="http://schemas.microsoft.com/office/powerpoint/2010/main" val="3244678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Beyaz</a:t>
            </a:r>
            <a:r>
              <a:rPr lang="en-US" baseline="0" dirty="0" smtClean="0"/>
              <a:t> </a:t>
            </a:r>
            <a:r>
              <a:rPr lang="en-US" baseline="0" dirty="0" err="1" smtClean="0"/>
              <a:t>isigin</a:t>
            </a:r>
            <a:r>
              <a:rPr lang="en-US" baseline="0" dirty="0" smtClean="0"/>
              <a:t> </a:t>
            </a:r>
            <a:r>
              <a:rPr lang="en-US" baseline="0" dirty="0" err="1" smtClean="0"/>
              <a:t>icerisinde</a:t>
            </a:r>
            <a:r>
              <a:rPr lang="en-US" baseline="0" dirty="0" smtClean="0"/>
              <a:t> </a:t>
            </a:r>
            <a:r>
              <a:rPr lang="en-US" baseline="0" dirty="0" err="1" smtClean="0"/>
              <a:t>bulunan</a:t>
            </a:r>
            <a:r>
              <a:rPr lang="en-US" baseline="0" dirty="0" smtClean="0"/>
              <a:t> </a:t>
            </a:r>
            <a:r>
              <a:rPr lang="en-US" baseline="0" dirty="0" err="1" smtClean="0"/>
              <a:t>renkleri</a:t>
            </a:r>
            <a:r>
              <a:rPr lang="en-US" baseline="0" dirty="0" smtClean="0"/>
              <a:t> </a:t>
            </a:r>
            <a:r>
              <a:rPr lang="en-US" baseline="0" dirty="0" err="1" smtClean="0"/>
              <a:t>tek</a:t>
            </a:r>
            <a:r>
              <a:rPr lang="en-US" baseline="0" dirty="0" smtClean="0"/>
              <a:t> </a:t>
            </a:r>
            <a:r>
              <a:rPr lang="en-US" baseline="0" dirty="0" err="1" smtClean="0"/>
              <a:t>basina</a:t>
            </a:r>
            <a:r>
              <a:rPr lang="en-US" baseline="0" dirty="0" smtClean="0"/>
              <a:t> </a:t>
            </a:r>
            <a:r>
              <a:rPr lang="en-US" baseline="0" dirty="0" err="1" smtClean="0"/>
              <a:t>bulabildigime</a:t>
            </a:r>
            <a:r>
              <a:rPr lang="en-US" baseline="0" dirty="0" smtClean="0"/>
              <a:t> </a:t>
            </a:r>
            <a:r>
              <a:rPr lang="en-US" baseline="0" dirty="0" err="1" smtClean="0"/>
              <a:t>ama</a:t>
            </a:r>
            <a:r>
              <a:rPr lang="en-US" baseline="0" dirty="0" smtClean="0"/>
              <a:t> </a:t>
            </a:r>
            <a:r>
              <a:rPr lang="en-US" baseline="0" dirty="0" err="1" smtClean="0"/>
              <a:t>karisim</a:t>
            </a:r>
            <a:r>
              <a:rPr lang="en-US" baseline="0" dirty="0" smtClean="0"/>
              <a:t> </a:t>
            </a:r>
            <a:r>
              <a:rPr lang="en-US" baseline="0" dirty="0" err="1" smtClean="0"/>
              <a:t>sariyi</a:t>
            </a:r>
            <a:r>
              <a:rPr lang="en-US" baseline="0" dirty="0" smtClean="0"/>
              <a:t> </a:t>
            </a:r>
            <a:r>
              <a:rPr lang="en-US" baseline="0" dirty="0" err="1" smtClean="0"/>
              <a:t>saf</a:t>
            </a:r>
            <a:r>
              <a:rPr lang="en-US" baseline="0" dirty="0" smtClean="0"/>
              <a:t> </a:t>
            </a:r>
            <a:r>
              <a:rPr lang="en-US" baseline="0" dirty="0" err="1" smtClean="0"/>
              <a:t>saridan</a:t>
            </a:r>
            <a:r>
              <a:rPr lang="en-US" baseline="0" dirty="0" smtClean="0"/>
              <a:t> </a:t>
            </a:r>
            <a:r>
              <a:rPr lang="en-US" baseline="0" dirty="0" err="1" smtClean="0"/>
              <a:t>nasil</a:t>
            </a:r>
            <a:r>
              <a:rPr lang="en-US" baseline="0" dirty="0" smtClean="0"/>
              <a:t> </a:t>
            </a:r>
            <a:r>
              <a:rPr lang="en-US" baseline="0" dirty="0" err="1" smtClean="0"/>
              <a:t>ayirabilecegimize</a:t>
            </a:r>
            <a:r>
              <a:rPr lang="en-US" baseline="0" dirty="0" smtClean="0"/>
              <a:t> </a:t>
            </a:r>
            <a:r>
              <a:rPr lang="en-US" baseline="0" dirty="0" err="1" smtClean="0"/>
              <a:t>vurgu</a:t>
            </a:r>
            <a:r>
              <a:rPr lang="en-US" baseline="0" dirty="0" smtClean="0"/>
              <a:t> </a:t>
            </a:r>
            <a:r>
              <a:rPr lang="en-US" baseline="0" dirty="0" err="1" smtClean="0"/>
              <a:t>yapilarak</a:t>
            </a:r>
            <a:r>
              <a:rPr lang="en-US" baseline="0" dirty="0" smtClean="0"/>
              <a:t> </a:t>
            </a:r>
            <a:r>
              <a:rPr lang="en-US" baseline="0" dirty="0" err="1" smtClean="0"/>
              <a:t>soru</a:t>
            </a:r>
            <a:r>
              <a:rPr lang="en-US" baseline="0" dirty="0" smtClean="0"/>
              <a:t> </a:t>
            </a:r>
            <a:r>
              <a:rPr lang="en-US" baseline="0" dirty="0" err="1" smtClean="0"/>
              <a:t>sorulacak</a:t>
            </a:r>
            <a:r>
              <a:rPr lang="en-US" baseline="0" dirty="0" smtClean="0"/>
              <a:t>.</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36</a:t>
            </a:fld>
            <a:endParaRPr lang="tr-TR"/>
          </a:p>
        </p:txBody>
      </p:sp>
    </p:spTree>
    <p:extLst>
      <p:ext uri="{BB962C8B-B14F-4D97-AF65-F5344CB8AC3E}">
        <p14:creationId xmlns:p14="http://schemas.microsoft.com/office/powerpoint/2010/main" val="493367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Sarıyı</a:t>
            </a:r>
            <a:r>
              <a:rPr lang="tr-TR" baseline="0" dirty="0" smtClean="0"/>
              <a:t> tek başına beyaz güneş ışığının içerisinde görebiliyoruz aynı zamanda ana renkleri karıştırarakta bulabileceğimizi gördük. Saf sarı mı yoksa karışım sarı mı oldugunu nasıl anlarız?</a:t>
            </a:r>
          </a:p>
          <a:p>
            <a:r>
              <a:rPr lang="tr-TR" baseline="0" dirty="0" smtClean="0"/>
              <a:t>Karışım sarıda hangi renkler olduğu vurgulanacak!</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37</a:t>
            </a:fld>
            <a:endParaRPr lang="tr-TR"/>
          </a:p>
        </p:txBody>
      </p:sp>
    </p:spTree>
    <p:extLst>
      <p:ext uri="{BB962C8B-B14F-4D97-AF65-F5344CB8AC3E}">
        <p14:creationId xmlns:p14="http://schemas.microsoft.com/office/powerpoint/2010/main" val="3256474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Slayt 36. cevabı istenecek!</a:t>
            </a:r>
            <a:r>
              <a:rPr lang="en-US" dirty="0" smtClean="0"/>
              <a:t> </a:t>
            </a:r>
            <a:r>
              <a:rPr lang="en-US" dirty="0" err="1" smtClean="0"/>
              <a:t>Karisim</a:t>
            </a:r>
            <a:r>
              <a:rPr lang="en-US" dirty="0" smtClean="0"/>
              <a:t> </a:t>
            </a:r>
            <a:r>
              <a:rPr lang="en-US" dirty="0" err="1" smtClean="0"/>
              <a:t>sariyi</a:t>
            </a:r>
            <a:r>
              <a:rPr lang="en-US" baseline="0" dirty="0" smtClean="0"/>
              <a:t> </a:t>
            </a:r>
            <a:r>
              <a:rPr lang="en-US" baseline="0" dirty="0" err="1" smtClean="0"/>
              <a:t>yesil</a:t>
            </a:r>
            <a:r>
              <a:rPr lang="en-US" baseline="0" dirty="0" smtClean="0"/>
              <a:t> </a:t>
            </a:r>
            <a:r>
              <a:rPr lang="en-US" baseline="0" dirty="0" err="1" smtClean="0"/>
              <a:t>ve</a:t>
            </a:r>
            <a:r>
              <a:rPr lang="en-US" baseline="0" dirty="0" smtClean="0"/>
              <a:t> </a:t>
            </a:r>
            <a:r>
              <a:rPr lang="en-US" baseline="0" dirty="0" err="1" smtClean="0"/>
              <a:t>kirmizi</a:t>
            </a:r>
            <a:r>
              <a:rPr lang="en-US" baseline="0" dirty="0" smtClean="0"/>
              <a:t> </a:t>
            </a:r>
            <a:r>
              <a:rPr lang="en-US" baseline="0" dirty="0" err="1" smtClean="0"/>
              <a:t>isik</a:t>
            </a:r>
            <a:r>
              <a:rPr lang="en-US" baseline="0" dirty="0" smtClean="0"/>
              <a:t> </a:t>
            </a:r>
            <a:r>
              <a:rPr lang="en-US" baseline="0" dirty="0" err="1" smtClean="0"/>
              <a:t>olusturmaktadir</a:t>
            </a:r>
            <a:r>
              <a:rPr lang="en-US" baseline="0" dirty="0" smtClean="0"/>
              <a:t>. </a:t>
            </a:r>
            <a:r>
              <a:rPr lang="en-US" baseline="0" dirty="0" err="1" smtClean="0"/>
              <a:t>Neden</a:t>
            </a:r>
            <a:r>
              <a:rPr lang="en-US" baseline="0" dirty="0" smtClean="0"/>
              <a:t> </a:t>
            </a:r>
            <a:r>
              <a:rPr lang="en-US" baseline="0" dirty="0" err="1" smtClean="0"/>
              <a:t>sadece</a:t>
            </a:r>
            <a:r>
              <a:rPr lang="en-US" baseline="0" dirty="0" smtClean="0"/>
              <a:t> </a:t>
            </a:r>
            <a:r>
              <a:rPr lang="en-US" baseline="0" dirty="0" err="1" smtClean="0"/>
              <a:t>kirmizi</a:t>
            </a:r>
            <a:r>
              <a:rPr lang="en-US" baseline="0" dirty="0" smtClean="0"/>
              <a:t> </a:t>
            </a:r>
            <a:r>
              <a:rPr lang="en-US" baseline="0" dirty="0" err="1" smtClean="0"/>
              <a:t>geciyor</a:t>
            </a:r>
            <a:r>
              <a:rPr lang="en-US" baseline="0" dirty="0" smtClean="0"/>
              <a:t>? </a:t>
            </a:r>
            <a:r>
              <a:rPr lang="en-US" baseline="0" dirty="0" err="1" smtClean="0"/>
              <a:t>Yesil</a:t>
            </a:r>
            <a:r>
              <a:rPr lang="en-US" baseline="0" dirty="0" smtClean="0"/>
              <a:t> </a:t>
            </a:r>
            <a:r>
              <a:rPr lang="en-US" baseline="0" dirty="0" err="1" smtClean="0"/>
              <a:t>renk</a:t>
            </a:r>
            <a:r>
              <a:rPr lang="en-US" baseline="0" dirty="0" smtClean="0"/>
              <a:t> </a:t>
            </a:r>
            <a:r>
              <a:rPr lang="en-US" baseline="0" dirty="0" err="1" smtClean="0"/>
              <a:t>kitap</a:t>
            </a:r>
            <a:r>
              <a:rPr lang="en-US" baseline="0" dirty="0" smtClean="0"/>
              <a:t> </a:t>
            </a:r>
            <a:r>
              <a:rPr lang="en-US" baseline="0" dirty="0" err="1" smtClean="0"/>
              <a:t>tarafindan</a:t>
            </a:r>
            <a:r>
              <a:rPr lang="en-US" baseline="0" dirty="0" smtClean="0"/>
              <a:t> </a:t>
            </a:r>
            <a:r>
              <a:rPr lang="en-US" baseline="0" dirty="0" err="1" smtClean="0"/>
              <a:t>sogurulurken</a:t>
            </a:r>
            <a:r>
              <a:rPr lang="en-US" baseline="0" dirty="0" smtClean="0"/>
              <a:t>; </a:t>
            </a:r>
            <a:r>
              <a:rPr lang="en-US" baseline="0" dirty="0" err="1" smtClean="0"/>
              <a:t>kirmizi</a:t>
            </a:r>
            <a:r>
              <a:rPr lang="en-US" baseline="0" dirty="0" smtClean="0"/>
              <a:t> </a:t>
            </a:r>
            <a:r>
              <a:rPr lang="en-US" baseline="0" dirty="0" err="1" smtClean="0"/>
              <a:t>renk</a:t>
            </a:r>
            <a:r>
              <a:rPr lang="en-US" baseline="0" dirty="0" smtClean="0"/>
              <a:t> </a:t>
            </a:r>
            <a:r>
              <a:rPr lang="en-US" baseline="0" dirty="0" err="1" smtClean="0"/>
              <a:t>yansiyor</a:t>
            </a:r>
            <a:r>
              <a:rPr lang="en-US" baseline="0" dirty="0" smtClean="0"/>
              <a:t>! </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38</a:t>
            </a:fld>
            <a:endParaRPr lang="tr-TR"/>
          </a:p>
        </p:txBody>
      </p:sp>
    </p:spTree>
    <p:extLst>
      <p:ext uri="{BB962C8B-B14F-4D97-AF65-F5344CB8AC3E}">
        <p14:creationId xmlns:p14="http://schemas.microsoft.com/office/powerpoint/2010/main" val="776485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Saf</a:t>
            </a:r>
            <a:r>
              <a:rPr lang="tr-TR" baseline="0" dirty="0" smtClean="0"/>
              <a:t> sarı ve karışım sarının turuncu ışık filtresinden geçişi sorgulanacak ve gösterilecek!</a:t>
            </a:r>
            <a:r>
              <a:rPr lang="en-US" baseline="0" dirty="0" smtClean="0"/>
              <a:t> </a:t>
            </a:r>
            <a:r>
              <a:rPr lang="en-US" baseline="0" dirty="0" err="1" smtClean="0"/>
              <a:t>Turuncuya</a:t>
            </a:r>
            <a:r>
              <a:rPr lang="en-US" baseline="0" dirty="0" smtClean="0"/>
              <a:t> </a:t>
            </a:r>
            <a:r>
              <a:rPr lang="en-US" baseline="0" dirty="0" err="1" smtClean="0"/>
              <a:t>komsu</a:t>
            </a:r>
            <a:r>
              <a:rPr lang="en-US" baseline="0" dirty="0" smtClean="0"/>
              <a:t> </a:t>
            </a:r>
            <a:r>
              <a:rPr lang="en-US" baseline="0" dirty="0" err="1" smtClean="0"/>
              <a:t>olan</a:t>
            </a:r>
            <a:r>
              <a:rPr lang="en-US" baseline="0" dirty="0" smtClean="0"/>
              <a:t> </a:t>
            </a:r>
            <a:r>
              <a:rPr lang="en-US" baseline="0" dirty="0" err="1" smtClean="0"/>
              <a:t>sarida</a:t>
            </a:r>
            <a:r>
              <a:rPr lang="en-US" baseline="0" dirty="0" smtClean="0"/>
              <a:t> </a:t>
            </a:r>
            <a:r>
              <a:rPr lang="en-US" baseline="0" dirty="0" err="1" smtClean="0"/>
              <a:t>cok</a:t>
            </a:r>
            <a:r>
              <a:rPr lang="en-US" baseline="0" dirty="0" smtClean="0"/>
              <a:t> </a:t>
            </a:r>
            <a:r>
              <a:rPr lang="en-US" baseline="0" dirty="0" err="1" smtClean="0"/>
              <a:t>az</a:t>
            </a:r>
            <a:r>
              <a:rPr lang="en-US" baseline="0" dirty="0" smtClean="0"/>
              <a:t> </a:t>
            </a:r>
            <a:r>
              <a:rPr lang="en-US" baseline="0" dirty="0" err="1" smtClean="0"/>
              <a:t>miktarda</a:t>
            </a:r>
            <a:r>
              <a:rPr lang="en-US" baseline="0" dirty="0" smtClean="0"/>
              <a:t> </a:t>
            </a:r>
            <a:r>
              <a:rPr lang="en-US" baseline="0" dirty="0" err="1" smtClean="0"/>
              <a:t>parlakligi</a:t>
            </a:r>
            <a:r>
              <a:rPr lang="en-US" baseline="0" dirty="0" smtClean="0"/>
              <a:t> </a:t>
            </a:r>
            <a:r>
              <a:rPr lang="en-US" baseline="0" dirty="0" err="1" smtClean="0"/>
              <a:t>dusuk</a:t>
            </a:r>
            <a:r>
              <a:rPr lang="en-US" baseline="0" dirty="0" smtClean="0"/>
              <a:t> </a:t>
            </a:r>
            <a:r>
              <a:rPr lang="en-US" baseline="0" dirty="0" err="1" smtClean="0"/>
              <a:t>bir</a:t>
            </a:r>
            <a:r>
              <a:rPr lang="en-US" baseline="0" dirty="0" smtClean="0"/>
              <a:t> </a:t>
            </a:r>
            <a:r>
              <a:rPr lang="en-US" baseline="0" dirty="0" err="1" smtClean="0"/>
              <a:t>sekilde</a:t>
            </a:r>
            <a:r>
              <a:rPr lang="en-US" baseline="0" dirty="0" smtClean="0"/>
              <a:t> </a:t>
            </a:r>
            <a:r>
              <a:rPr lang="en-US" baseline="0" dirty="0" err="1" smtClean="0"/>
              <a:t>gecebilir</a:t>
            </a:r>
            <a:r>
              <a:rPr lang="en-US" baseline="0" dirty="0" smtClean="0"/>
              <a:t>.</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39</a:t>
            </a:fld>
            <a:endParaRPr lang="tr-TR"/>
          </a:p>
        </p:txBody>
      </p:sp>
    </p:spTree>
    <p:extLst>
      <p:ext uri="{BB962C8B-B14F-4D97-AF65-F5344CB8AC3E}">
        <p14:creationId xmlns:p14="http://schemas.microsoft.com/office/powerpoint/2010/main" val="379160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https://www.youtube.com/watch?v=hknQ-U_v0H8</a:t>
            </a:r>
          </a:p>
          <a:p>
            <a:endParaRPr lang="tr-TR" dirty="0"/>
          </a:p>
        </p:txBody>
      </p:sp>
      <p:sp>
        <p:nvSpPr>
          <p:cNvPr id="4" name="Slide Number Placeholder 3"/>
          <p:cNvSpPr>
            <a:spLocks noGrp="1"/>
          </p:cNvSpPr>
          <p:nvPr>
            <p:ph type="sldNum" sz="quarter" idx="10"/>
          </p:nvPr>
        </p:nvSpPr>
        <p:spPr/>
        <p:txBody>
          <a:bodyPr/>
          <a:lstStyle/>
          <a:p>
            <a:fld id="{42585838-D895-40DA-9099-0740D030B692}" type="slidenum">
              <a:rPr lang="tr-TR" smtClean="0"/>
              <a:pPr/>
              <a:t>4</a:t>
            </a:fld>
            <a:endParaRPr lang="tr-TR"/>
          </a:p>
        </p:txBody>
      </p:sp>
    </p:spTree>
    <p:extLst>
      <p:ext uri="{BB962C8B-B14F-4D97-AF65-F5344CB8AC3E}">
        <p14:creationId xmlns:p14="http://schemas.microsoft.com/office/powerpoint/2010/main" val="326199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Araba farı,</a:t>
            </a:r>
            <a:r>
              <a:rPr lang="tr-TR" baseline="0" dirty="0" smtClean="0"/>
              <a:t> trafik lambaları ve süs ışıkları konuşulacak. </a:t>
            </a:r>
            <a:r>
              <a:rPr lang="tr-TR" dirty="0" smtClean="0"/>
              <a:t>Işık filtreleri kullanarak beyaz ışıktan</a:t>
            </a:r>
            <a:r>
              <a:rPr lang="tr-TR" baseline="0" dirty="0" smtClean="0"/>
              <a:t> farklı renkte ışıkları elde edebiliriz.</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40</a:t>
            </a:fld>
            <a:endParaRPr lang="tr-TR"/>
          </a:p>
        </p:txBody>
      </p:sp>
    </p:spTree>
    <p:extLst>
      <p:ext uri="{BB962C8B-B14F-4D97-AF65-F5344CB8AC3E}">
        <p14:creationId xmlns:p14="http://schemas.microsoft.com/office/powerpoint/2010/main" val="1000434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sz="1200" b="1" dirty="0" smtClean="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Bugün neler öğrendik</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41</a:t>
            </a:fld>
            <a:endParaRPr lang="tr-TR"/>
          </a:p>
        </p:txBody>
      </p:sp>
    </p:spTree>
    <p:extLst>
      <p:ext uri="{BB962C8B-B14F-4D97-AF65-F5344CB8AC3E}">
        <p14:creationId xmlns:p14="http://schemas.microsoft.com/office/powerpoint/2010/main" val="2604640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Bugün neler öğrendik</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42</a:t>
            </a:fld>
            <a:endParaRPr lang="tr-TR"/>
          </a:p>
        </p:txBody>
      </p:sp>
    </p:spTree>
    <p:extLst>
      <p:ext uri="{BB962C8B-B14F-4D97-AF65-F5344CB8AC3E}">
        <p14:creationId xmlns:p14="http://schemas.microsoft.com/office/powerpoint/2010/main" val="1611345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46</a:t>
            </a:fld>
            <a:endParaRPr lang="tr-TR"/>
          </a:p>
        </p:txBody>
      </p:sp>
    </p:spTree>
    <p:extLst>
      <p:ext uri="{BB962C8B-B14F-4D97-AF65-F5344CB8AC3E}">
        <p14:creationId xmlns:p14="http://schemas.microsoft.com/office/powerpoint/2010/main" val="3160425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Cevap</a:t>
            </a:r>
            <a:r>
              <a:rPr lang="en-US" dirty="0" smtClean="0"/>
              <a:t>: A K</a:t>
            </a:r>
            <a:r>
              <a:rPr lang="tr-TR" dirty="0" smtClean="0"/>
              <a:t>ırmızı-yeşil-</a:t>
            </a:r>
            <a:r>
              <a:rPr lang="tr-TR" baseline="0" dirty="0" smtClean="0"/>
              <a:t>mavi beyaz ışığı oluşturur. </a:t>
            </a:r>
            <a:r>
              <a:rPr lang="en-US" baseline="0" dirty="0" smtClean="0"/>
              <a:t> </a:t>
            </a:r>
            <a:r>
              <a:rPr lang="en-US" baseline="0" dirty="0" err="1" smtClean="0"/>
              <a:t>Perdenin</a:t>
            </a:r>
            <a:r>
              <a:rPr lang="en-US" baseline="0" dirty="0" smtClean="0"/>
              <a:t> </a:t>
            </a:r>
            <a:r>
              <a:rPr lang="en-US" baseline="0" dirty="0" err="1" smtClean="0"/>
              <a:t>kirmizi</a:t>
            </a:r>
            <a:r>
              <a:rPr lang="en-US" baseline="0" dirty="0" smtClean="0"/>
              <a:t> </a:t>
            </a:r>
            <a:r>
              <a:rPr lang="en-US" baseline="0" dirty="0" err="1" smtClean="0"/>
              <a:t>renkli</a:t>
            </a:r>
            <a:r>
              <a:rPr lang="en-US" baseline="0" dirty="0" smtClean="0"/>
              <a:t> </a:t>
            </a:r>
            <a:r>
              <a:rPr lang="en-US" baseline="0" dirty="0" err="1" smtClean="0"/>
              <a:t>oldugu</a:t>
            </a:r>
            <a:r>
              <a:rPr lang="en-US" baseline="0" dirty="0" smtClean="0"/>
              <a:t> </a:t>
            </a:r>
            <a:r>
              <a:rPr lang="en-US" baseline="0" dirty="0" err="1" smtClean="0"/>
              <a:t>vurgulanmali</a:t>
            </a:r>
            <a:r>
              <a:rPr lang="en-US" baseline="0" dirty="0" smtClean="0"/>
              <a:t>.</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47</a:t>
            </a:fld>
            <a:endParaRPr lang="tr-TR"/>
          </a:p>
        </p:txBody>
      </p:sp>
    </p:spTree>
    <p:extLst>
      <p:ext uri="{BB962C8B-B14F-4D97-AF65-F5344CB8AC3E}">
        <p14:creationId xmlns:p14="http://schemas.microsoft.com/office/powerpoint/2010/main" val="4147398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48</a:t>
            </a:fld>
            <a:endParaRPr lang="tr-TR"/>
          </a:p>
        </p:txBody>
      </p:sp>
    </p:spTree>
    <p:extLst>
      <p:ext uri="{BB962C8B-B14F-4D97-AF65-F5344CB8AC3E}">
        <p14:creationId xmlns:p14="http://schemas.microsoft.com/office/powerpoint/2010/main" val="3847404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49</a:t>
            </a:fld>
            <a:endParaRPr lang="tr-TR"/>
          </a:p>
        </p:txBody>
      </p:sp>
    </p:spTree>
    <p:extLst>
      <p:ext uri="{BB962C8B-B14F-4D97-AF65-F5344CB8AC3E}">
        <p14:creationId xmlns:p14="http://schemas.microsoft.com/office/powerpoint/2010/main" val="1627870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50</a:t>
            </a:fld>
            <a:endParaRPr lang="tr-TR"/>
          </a:p>
        </p:txBody>
      </p:sp>
    </p:spTree>
    <p:extLst>
      <p:ext uri="{BB962C8B-B14F-4D97-AF65-F5344CB8AC3E}">
        <p14:creationId xmlns:p14="http://schemas.microsoft.com/office/powerpoint/2010/main" val="1260682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51</a:t>
            </a:fld>
            <a:endParaRPr lang="tr-TR"/>
          </a:p>
        </p:txBody>
      </p:sp>
    </p:spTree>
    <p:extLst>
      <p:ext uri="{BB962C8B-B14F-4D97-AF65-F5344CB8AC3E}">
        <p14:creationId xmlns:p14="http://schemas.microsoft.com/office/powerpoint/2010/main" val="2113920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52</a:t>
            </a:fld>
            <a:endParaRPr lang="tr-TR"/>
          </a:p>
        </p:txBody>
      </p:sp>
    </p:spTree>
    <p:extLst>
      <p:ext uri="{BB962C8B-B14F-4D97-AF65-F5344CB8AC3E}">
        <p14:creationId xmlns:p14="http://schemas.microsoft.com/office/powerpoint/2010/main" val="13040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5</a:t>
            </a:fld>
            <a:endParaRPr lang="tr-TR"/>
          </a:p>
        </p:txBody>
      </p:sp>
    </p:spTree>
    <p:extLst>
      <p:ext uri="{BB962C8B-B14F-4D97-AF65-F5344CB8AC3E}">
        <p14:creationId xmlns:p14="http://schemas.microsoft.com/office/powerpoint/2010/main" val="294340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https://www.youtube.com/watch?v=z__KzSRel5U</a:t>
            </a:r>
            <a:r>
              <a:rPr lang="tr-TR" sz="1200" dirty="0" smtClean="0"/>
              <a:t> (Bu video konu ile ilgili değildir. Öğrencilerin dikkatini çekmek ve</a:t>
            </a:r>
            <a:r>
              <a:rPr lang="tr-TR" sz="1200" baseline="0" dirty="0" smtClean="0"/>
              <a:t> derse hazırlamak amacı ile sokak röportajından bir kesit olarak 1.17- 1.37 arası seyrettirilecektir)</a:t>
            </a:r>
            <a:endParaRPr lang="en-US" sz="3600" dirty="0" smtClean="0"/>
          </a:p>
          <a:p>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6</a:t>
            </a:fld>
            <a:endParaRPr lang="tr-TR"/>
          </a:p>
        </p:txBody>
      </p:sp>
    </p:spTree>
    <p:extLst>
      <p:ext uri="{BB962C8B-B14F-4D97-AF65-F5344CB8AC3E}">
        <p14:creationId xmlns:p14="http://schemas.microsoft.com/office/powerpoint/2010/main" val="107441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7</a:t>
            </a:fld>
            <a:endParaRPr lang="tr-TR"/>
          </a:p>
        </p:txBody>
      </p:sp>
    </p:spTree>
    <p:extLst>
      <p:ext uri="{BB962C8B-B14F-4D97-AF65-F5344CB8AC3E}">
        <p14:creationId xmlns:p14="http://schemas.microsoft.com/office/powerpoint/2010/main" val="264287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Denız*</a:t>
            </a:r>
            <a:r>
              <a:rPr lang="tr-TR" baseline="0" dirty="0" smtClean="0"/>
              <a:t> bır bardak su* bır su molekülü</a:t>
            </a:r>
            <a:endParaRPr lang="tr-TR" dirty="0"/>
          </a:p>
        </p:txBody>
      </p:sp>
      <p:sp>
        <p:nvSpPr>
          <p:cNvPr id="4" name="Slide Number Placeholder 3"/>
          <p:cNvSpPr>
            <a:spLocks noGrp="1"/>
          </p:cNvSpPr>
          <p:nvPr>
            <p:ph type="sldNum" sz="quarter" idx="10"/>
          </p:nvPr>
        </p:nvSpPr>
        <p:spPr/>
        <p:txBody>
          <a:bodyPr/>
          <a:lstStyle/>
          <a:p>
            <a:fld id="{5101723E-2FD0-42FE-ABFA-0F3AB389561B}" type="slidenum">
              <a:rPr lang="tr-TR" smtClean="0"/>
              <a:t>8</a:t>
            </a:fld>
            <a:endParaRPr lang="tr-TR"/>
          </a:p>
        </p:txBody>
      </p:sp>
    </p:spTree>
    <p:extLst>
      <p:ext uri="{BB962C8B-B14F-4D97-AF65-F5344CB8AC3E}">
        <p14:creationId xmlns:p14="http://schemas.microsoft.com/office/powerpoint/2010/main" val="3993812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101723E-2FD0-42FE-ABFA-0F3AB389561B}" type="slidenum">
              <a:rPr lang="tr-TR" smtClean="0"/>
              <a:t>9</a:t>
            </a:fld>
            <a:endParaRPr lang="tr-TR"/>
          </a:p>
        </p:txBody>
      </p:sp>
    </p:spTree>
    <p:extLst>
      <p:ext uri="{BB962C8B-B14F-4D97-AF65-F5344CB8AC3E}">
        <p14:creationId xmlns:p14="http://schemas.microsoft.com/office/powerpoint/2010/main" val="51002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B456AC5-826E-4080-8D81-95FFC81A9842}" type="datetimeFigureOut">
              <a:rPr lang="tr-TR" smtClean="0"/>
              <a:t>3.05.2018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9B332A-5388-467D-A188-016B57B8FB86}"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4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456AC5-826E-4080-8D81-95FFC81A9842}" type="datetimeFigureOut">
              <a:rPr lang="tr-TR" smtClean="0"/>
              <a:t>3.05.2018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183795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456AC5-826E-4080-8D81-95FFC81A9842}" type="datetimeFigureOut">
              <a:rPr lang="tr-TR" smtClean="0"/>
              <a:t>3.05.2018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3169116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456AC5-826E-4080-8D81-95FFC81A9842}" type="datetimeFigureOut">
              <a:rPr lang="tr-TR" smtClean="0"/>
              <a:t>3.05.2018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97016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56AC5-826E-4080-8D81-95FFC81A9842}" type="datetimeFigureOut">
              <a:rPr lang="tr-TR" smtClean="0"/>
              <a:t>3.05.2018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9B332A-5388-467D-A188-016B57B8FB86}"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571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B456AC5-826E-4080-8D81-95FFC81A9842}" type="datetimeFigureOut">
              <a:rPr lang="tr-TR" smtClean="0"/>
              <a:t>3.05.2018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313533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B456AC5-826E-4080-8D81-95FFC81A9842}" type="datetimeFigureOut">
              <a:rPr lang="tr-TR" smtClean="0"/>
              <a:t>3.05.2018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202806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B456AC5-826E-4080-8D81-95FFC81A9842}" type="datetimeFigureOut">
              <a:rPr lang="tr-TR" smtClean="0"/>
              <a:t>3.05.2018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30401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456AC5-826E-4080-8D81-95FFC81A9842}" type="datetimeFigureOut">
              <a:rPr lang="tr-TR" smtClean="0"/>
              <a:t>3.05.2018</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282623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B456AC5-826E-4080-8D81-95FFC81A9842}" type="datetimeFigureOut">
              <a:rPr lang="tr-TR" smtClean="0"/>
              <a:t>3.05.2018</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9B332A-5388-467D-A188-016B57B8FB86}" type="slidenum">
              <a:rPr lang="tr-TR" smtClean="0"/>
              <a:t>‹#›</a:t>
            </a:fld>
            <a:endParaRPr lang="tr-TR"/>
          </a:p>
        </p:txBody>
      </p:sp>
    </p:spTree>
    <p:extLst>
      <p:ext uri="{BB962C8B-B14F-4D97-AF65-F5344CB8AC3E}">
        <p14:creationId xmlns:p14="http://schemas.microsoft.com/office/powerpoint/2010/main" val="1587021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56AC5-826E-4080-8D81-95FFC81A9842}" type="datetimeFigureOut">
              <a:rPr lang="tr-TR" smtClean="0"/>
              <a:t>3.05.2018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79B332A-5388-467D-A188-016B57B8FB86}" type="slidenum">
              <a:rPr lang="tr-TR" smtClean="0"/>
              <a:t>‹#›</a:t>
            </a:fld>
            <a:endParaRPr lang="tr-TR"/>
          </a:p>
        </p:txBody>
      </p:sp>
    </p:spTree>
    <p:extLst>
      <p:ext uri="{BB962C8B-B14F-4D97-AF65-F5344CB8AC3E}">
        <p14:creationId xmlns:p14="http://schemas.microsoft.com/office/powerpoint/2010/main" val="1737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B456AC5-826E-4080-8D81-95FFC81A9842}" type="datetimeFigureOut">
              <a:rPr lang="tr-TR" smtClean="0"/>
              <a:t>3.05.2018</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79B332A-5388-467D-A188-016B57B8FB86}"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26990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youtube.com/watch?v=3Z44BOR7S-Y%2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phet.colorado.edu/sims/html/color-vision/latest/color-vision_en.html"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phet.colorado.edu/sims/html/color-vision/latest/color-vision_en.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5.jpeg"/><Relationship Id="rId3" Type="http://schemas.openxmlformats.org/officeDocument/2006/relationships/image" Target="../media/image12.png"/><Relationship Id="rId7" Type="http://schemas.openxmlformats.org/officeDocument/2006/relationships/image" Target="../media/image59.jpeg"/><Relationship Id="rId12"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21.png"/><Relationship Id="rId5" Type="http://schemas.openxmlformats.org/officeDocument/2006/relationships/image" Target="../media/image14.png"/><Relationship Id="rId15" Type="http://schemas.openxmlformats.org/officeDocument/2006/relationships/image" Target="../media/image36.png"/><Relationship Id="rId10" Type="http://schemas.openxmlformats.org/officeDocument/2006/relationships/image" Target="../media/image60.jpe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z__KzSRel5U%2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RENKLER</a:t>
            </a:r>
            <a:r>
              <a:rPr lang="tr-TR" dirty="0" smtClean="0"/>
              <a:t>İN EFENDİSİ</a:t>
            </a:r>
            <a:br>
              <a:rPr lang="tr-TR" dirty="0" smtClean="0"/>
            </a:br>
            <a:r>
              <a:rPr lang="tr-TR" dirty="0" smtClean="0"/>
              <a:t>IŞIK</a:t>
            </a:r>
            <a:endParaRPr lang="tr-TR" dirty="0"/>
          </a:p>
        </p:txBody>
      </p:sp>
      <p:sp>
        <p:nvSpPr>
          <p:cNvPr id="6" name="Subtitle 5"/>
          <p:cNvSpPr>
            <a:spLocks noGrp="1"/>
          </p:cNvSpPr>
          <p:nvPr>
            <p:ph type="subTitle" idx="1"/>
          </p:nvPr>
        </p:nvSpPr>
        <p:spPr/>
        <p:txBody>
          <a:bodyPr/>
          <a:lstStyle/>
          <a:p>
            <a:pPr algn="ctr"/>
            <a:r>
              <a:rPr lang="en-US" dirty="0" err="1" smtClean="0"/>
              <a:t>Haz</a:t>
            </a:r>
            <a:r>
              <a:rPr lang="tr-TR" dirty="0" smtClean="0"/>
              <a:t>ırlayan: Azizbeg Begjanov</a:t>
            </a:r>
          </a:p>
          <a:p>
            <a:pPr algn="ctr"/>
            <a:r>
              <a:rPr lang="tr-TR" dirty="0" smtClean="0"/>
              <a:t>Sunan: İrem Kül</a:t>
            </a:r>
            <a:endParaRPr lang="tr-TR" dirty="0"/>
          </a:p>
        </p:txBody>
      </p:sp>
    </p:spTree>
    <p:extLst>
      <p:ext uri="{BB962C8B-B14F-4D97-AF65-F5344CB8AC3E}">
        <p14:creationId xmlns:p14="http://schemas.microsoft.com/office/powerpoint/2010/main" val="2204245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9115"/>
            <a:ext cx="5678687" cy="553202"/>
          </a:xfrm>
        </p:spPr>
        <p:txBody>
          <a:bodyPr>
            <a:normAutofit fontScale="90000"/>
          </a:bodyPr>
          <a:lstStyle/>
          <a:p>
            <a:r>
              <a:rPr lang="tr-TR" dirty="0"/>
              <a:t>Nasıl Renkli Görürüz?</a:t>
            </a:r>
          </a:p>
        </p:txBody>
      </p:sp>
      <p:pic>
        <p:nvPicPr>
          <p:cNvPr id="2050" name="Picture 2"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543" y="1971304"/>
            <a:ext cx="6990457" cy="3961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33520" y="5933230"/>
            <a:ext cx="6451600" cy="461665"/>
          </a:xfrm>
          <a:prstGeom prst="rect">
            <a:avLst/>
          </a:prstGeom>
          <a:noFill/>
        </p:spPr>
        <p:txBody>
          <a:bodyPr wrap="square" rtlCol="0">
            <a:spAutoFit/>
          </a:bodyPr>
          <a:lstStyle/>
          <a:p>
            <a:pPr algn="ctr"/>
            <a:r>
              <a:rPr lang="tr-TR" sz="2400" dirty="0" smtClean="0"/>
              <a:t>Gökyüzü neden mavi?</a:t>
            </a:r>
            <a:endParaRPr lang="tr-TR" sz="2400" dirty="0"/>
          </a:p>
        </p:txBody>
      </p:sp>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24290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Nasıl Renkli Görürüz?</a:t>
            </a:r>
          </a:p>
        </p:txBody>
      </p:sp>
      <p:pic>
        <p:nvPicPr>
          <p:cNvPr id="6" name="Content Placeholder 5"/>
          <p:cNvPicPr>
            <a:picLocks noGrp="1" noChangeAspect="1"/>
          </p:cNvPicPr>
          <p:nvPr>
            <p:ph idx="1"/>
          </p:nvPr>
        </p:nvPicPr>
        <p:blipFill>
          <a:blip r:embed="rId3"/>
          <a:stretch>
            <a:fillRect/>
          </a:stretch>
        </p:blipFill>
        <p:spPr>
          <a:xfrm>
            <a:off x="4035910" y="1877211"/>
            <a:ext cx="6911043" cy="4022725"/>
          </a:xfrm>
          <a:prstGeom prst="rect">
            <a:avLst/>
          </a:prstGeom>
        </p:spPr>
      </p:pic>
      <p:sp>
        <p:nvSpPr>
          <p:cNvPr id="3" name="TextBox 2"/>
          <p:cNvSpPr txBox="1"/>
          <p:nvPr/>
        </p:nvSpPr>
        <p:spPr>
          <a:xfrm>
            <a:off x="3444240" y="5899936"/>
            <a:ext cx="7010400" cy="461665"/>
          </a:xfrm>
          <a:prstGeom prst="rect">
            <a:avLst/>
          </a:prstGeom>
          <a:noFill/>
        </p:spPr>
        <p:txBody>
          <a:bodyPr wrap="square" rtlCol="0">
            <a:spAutoFit/>
          </a:bodyPr>
          <a:lstStyle/>
          <a:p>
            <a:pPr algn="ctr"/>
            <a:r>
              <a:rPr lang="tr-TR" sz="2400" dirty="0" smtClean="0"/>
              <a:t>Yağmur öncesi bulutlar neden koyu?</a:t>
            </a:r>
            <a:endParaRPr lang="tr-TR" sz="2400" dirty="0"/>
          </a:p>
        </p:txBody>
      </p:sp>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89011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
            </a:r>
            <a:br>
              <a:rPr lang="tr-TR" dirty="0" smtClean="0"/>
            </a:br>
            <a:endParaRPr lang="tr-TR" dirty="0"/>
          </a:p>
        </p:txBody>
      </p:sp>
      <p:pic>
        <p:nvPicPr>
          <p:cNvPr id="6" name="Content Placeholder 5"/>
          <p:cNvPicPr>
            <a:picLocks noGrp="1" noChangeAspect="1"/>
          </p:cNvPicPr>
          <p:nvPr>
            <p:ph idx="1"/>
          </p:nvPr>
        </p:nvPicPr>
        <p:blipFill>
          <a:blip r:embed="rId3"/>
          <a:stretch>
            <a:fillRect/>
          </a:stretch>
        </p:blipFill>
        <p:spPr>
          <a:xfrm>
            <a:off x="4568719" y="1868921"/>
            <a:ext cx="5371200" cy="4022725"/>
          </a:xfrm>
          <a:prstGeom prst="rect">
            <a:avLst/>
          </a:prstGeom>
        </p:spPr>
      </p:pic>
      <p:sp>
        <p:nvSpPr>
          <p:cNvPr id="3" name="TextBox 2"/>
          <p:cNvSpPr txBox="1"/>
          <p:nvPr/>
        </p:nvSpPr>
        <p:spPr>
          <a:xfrm>
            <a:off x="3875809" y="5891646"/>
            <a:ext cx="7034646" cy="400110"/>
          </a:xfrm>
          <a:prstGeom prst="rect">
            <a:avLst/>
          </a:prstGeom>
          <a:noFill/>
        </p:spPr>
        <p:txBody>
          <a:bodyPr wrap="square" rtlCol="0">
            <a:spAutoFit/>
          </a:bodyPr>
          <a:lstStyle/>
          <a:p>
            <a:r>
              <a:rPr lang="tr-TR" sz="2000" dirty="0"/>
              <a:t>Neden denizin derinliklerindeki kırmızı renkli balık </a:t>
            </a:r>
            <a:r>
              <a:rPr lang="tr-TR" sz="2000" dirty="0" smtClean="0"/>
              <a:t>siyah </a:t>
            </a:r>
            <a:r>
              <a:rPr lang="tr-TR" sz="2000" dirty="0"/>
              <a:t>görürüz?</a:t>
            </a:r>
          </a:p>
        </p:txBody>
      </p:sp>
      <p:sp>
        <p:nvSpPr>
          <p:cNvPr id="5" name="Title 1"/>
          <p:cNvSpPr txBox="1">
            <a:spLocks/>
          </p:cNvSpPr>
          <p:nvPr/>
        </p:nvSpPr>
        <p:spPr>
          <a:xfrm>
            <a:off x="315191" y="530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mtClean="0"/>
              <a:t>Nasıl Renkli Görürüz?</a:t>
            </a:r>
            <a:endParaRPr lang="tr-TR" dirty="0"/>
          </a:p>
        </p:txBody>
      </p:sp>
      <p:sp>
        <p:nvSpPr>
          <p:cNvPr id="7"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4994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4246" y="5870863"/>
            <a:ext cx="8156865" cy="524308"/>
          </a:xfrm>
        </p:spPr>
        <p:txBody>
          <a:bodyPr>
            <a:noAutofit/>
          </a:bodyPr>
          <a:lstStyle/>
          <a:p>
            <a:pPr marL="0" indent="0">
              <a:buNone/>
            </a:pPr>
            <a:r>
              <a:rPr lang="tr-TR" dirty="0">
                <a:solidFill>
                  <a:schemeClr val="tx1"/>
                </a:solidFill>
              </a:rPr>
              <a:t>Neden denizin derinliklerindeki kırmızı renkli </a:t>
            </a:r>
            <a:r>
              <a:rPr lang="tr-TR" dirty="0" smtClean="0">
                <a:solidFill>
                  <a:schemeClr val="tx1"/>
                </a:solidFill>
              </a:rPr>
              <a:t>akrepleri </a:t>
            </a:r>
            <a:r>
              <a:rPr lang="tr-TR" dirty="0">
                <a:solidFill>
                  <a:schemeClr val="tx1"/>
                </a:solidFill>
              </a:rPr>
              <a:t>siyah görürüz?</a:t>
            </a:r>
          </a:p>
        </p:txBody>
      </p:sp>
      <p:pic>
        <p:nvPicPr>
          <p:cNvPr id="5" name="Picture 2" descr="http://images.huffingtonpost.com/2011-04-14-Kristof_101048spidercrab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379" y="1876301"/>
            <a:ext cx="6563749" cy="39945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77983" y="190720"/>
            <a:ext cx="10515600" cy="953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smtClean="0"/>
              <a:t>Nasıl Renkli Görürüz?</a:t>
            </a:r>
            <a:endParaRPr lang="tr-TR" dirty="0"/>
          </a:p>
        </p:txBody>
      </p:sp>
      <p:sp>
        <p:nvSpPr>
          <p:cNvPr id="7"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205263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tr-TR" dirty="0"/>
              <a:t>Nasıl Renkli Görürüz?</a:t>
            </a:r>
          </a:p>
        </p:txBody>
      </p:sp>
      <p:sp>
        <p:nvSpPr>
          <p:cNvPr id="3" name="Content Placeholder 2"/>
          <p:cNvSpPr>
            <a:spLocks noGrp="1"/>
          </p:cNvSpPr>
          <p:nvPr>
            <p:ph idx="1"/>
          </p:nvPr>
        </p:nvSpPr>
        <p:spPr>
          <a:xfrm>
            <a:off x="4307378" y="5870874"/>
            <a:ext cx="7100382" cy="665019"/>
          </a:xfrm>
        </p:spPr>
        <p:txBody>
          <a:bodyPr>
            <a:normAutofit/>
          </a:bodyPr>
          <a:lstStyle/>
          <a:p>
            <a:pPr marL="0" indent="0">
              <a:buNone/>
            </a:pPr>
            <a:r>
              <a:rPr lang="tr-TR" sz="2400" dirty="0" smtClean="0">
                <a:solidFill>
                  <a:schemeClr val="tx1"/>
                </a:solidFill>
              </a:rPr>
              <a:t>Işık kaynağı olmamasına rağmen nasıl ışık veriyor?</a:t>
            </a:r>
            <a:endParaRPr lang="tr-TR" sz="2400" dirty="0">
              <a:solidFill>
                <a:schemeClr val="tx1"/>
              </a:solidFill>
            </a:endParaRPr>
          </a:p>
        </p:txBody>
      </p:sp>
      <p:pic>
        <p:nvPicPr>
          <p:cNvPr id="4" name="Picture 3"/>
          <p:cNvPicPr>
            <a:picLocks noChangeAspect="1"/>
          </p:cNvPicPr>
          <p:nvPr/>
        </p:nvPicPr>
        <p:blipFill rotWithShape="1">
          <a:blip r:embed="rId3" cstate="print"/>
          <a:srcRect l="20264" r="16662" b="23907"/>
          <a:stretch/>
        </p:blipFill>
        <p:spPr>
          <a:xfrm>
            <a:off x="4735101" y="1903603"/>
            <a:ext cx="5372099" cy="3967271"/>
          </a:xfrm>
          <a:prstGeom prst="rect">
            <a:avLst/>
          </a:prstGeom>
        </p:spPr>
      </p:pic>
      <p:sp>
        <p:nvSpPr>
          <p:cNvPr id="6" name="Action Button: Movie 5">
            <a:hlinkClick r:id="rId4" action="ppaction://program" highlightClick="1"/>
          </p:cNvPr>
          <p:cNvSpPr/>
          <p:nvPr/>
        </p:nvSpPr>
        <p:spPr>
          <a:xfrm>
            <a:off x="10993819" y="5553951"/>
            <a:ext cx="841664" cy="633845"/>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962615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Aktivite Zamanı</a:t>
            </a:r>
            <a:r>
              <a:rPr lang="en-US" dirty="0" smtClean="0"/>
              <a:t>: </a:t>
            </a:r>
            <a:r>
              <a:rPr lang="en-US" dirty="0" err="1" smtClean="0"/>
              <a:t>Rengarenk</a:t>
            </a:r>
            <a:r>
              <a:rPr lang="en-US" dirty="0" smtClean="0"/>
              <a:t>!</a:t>
            </a:r>
            <a:endParaRPr lang="tr-TR" dirty="0"/>
          </a:p>
        </p:txBody>
      </p:sp>
      <p:pic>
        <p:nvPicPr>
          <p:cNvPr id="1026" name="Picture 2" descr="bob ross ile ilgili gÃ¶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1627" y="3342005"/>
            <a:ext cx="4551563" cy="296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ik renkleri disco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t="12107" b="9494"/>
          <a:stretch/>
        </p:blipFill>
        <p:spPr bwMode="auto">
          <a:xfrm>
            <a:off x="3502270" y="1818005"/>
            <a:ext cx="4052557"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solidFill>
                  <a:schemeClr val="accent1"/>
                </a:solidFill>
              </a:rPr>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
        <p:nvSpPr>
          <p:cNvPr id="3" name="Striped Right Arrow 2">
            <a:hlinkClick r:id="rId5"/>
          </p:cNvPr>
          <p:cNvSpPr/>
          <p:nvPr/>
        </p:nvSpPr>
        <p:spPr>
          <a:xfrm>
            <a:off x="10946259" y="6220046"/>
            <a:ext cx="956931" cy="63795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8393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Hatırlatma: Işık</a:t>
            </a:r>
            <a:endParaRPr lang="tr-TR" dirty="0"/>
          </a:p>
        </p:txBody>
      </p:sp>
      <p:pic>
        <p:nvPicPr>
          <p:cNvPr id="2050" name="Picture 2" descr="beyaz isigin renklere ayrilmasi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501" y="1825625"/>
            <a:ext cx="7076059" cy="21232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Ã¼neÅ Ä±ÅÄ±ÄÄ±nÄ±n su damlasindan gecisi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41752" t="31812" r="24171" b="26346"/>
          <a:stretch/>
        </p:blipFill>
        <p:spPr bwMode="auto">
          <a:xfrm>
            <a:off x="4946073" y="4001294"/>
            <a:ext cx="3460173" cy="2389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t="23723" b="4205"/>
          <a:stretch/>
        </p:blipFill>
        <p:spPr>
          <a:xfrm>
            <a:off x="6837219" y="3948907"/>
            <a:ext cx="3138054" cy="2442296"/>
          </a:xfrm>
          <a:prstGeom prst="rect">
            <a:avLst/>
          </a:prstGeom>
        </p:spPr>
      </p:pic>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solidFill>
                  <a:schemeClr val="accent1"/>
                </a:solidFill>
              </a:rPr>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3827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tr-TR" dirty="0" smtClean="0"/>
              <a:t>Hatırlatma: Işık</a:t>
            </a:r>
            <a:endParaRPr lang="tr-TR" dirty="0"/>
          </a:p>
        </p:txBody>
      </p:sp>
      <p:pic>
        <p:nvPicPr>
          <p:cNvPr id="3076" name="Picture 4" descr="saydam yarÄ± saydam opak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293" y="3474852"/>
            <a:ext cx="7199387" cy="14239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m yansima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b="7549"/>
          <a:stretch/>
        </p:blipFill>
        <p:spPr bwMode="auto">
          <a:xfrm>
            <a:off x="7766760" y="4898840"/>
            <a:ext cx="3113850" cy="14261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19178" y="1737360"/>
            <a:ext cx="5673615" cy="1737492"/>
            <a:chOff x="4634167" y="1389352"/>
            <a:chExt cx="5673615" cy="1737492"/>
          </a:xfrm>
        </p:grpSpPr>
        <p:pic>
          <p:nvPicPr>
            <p:cNvPr id="3080" name="Picture 8" descr="Su iÃ§erisinde Ä±ÅÄ±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31" t="16367"/>
            <a:stretch/>
          </p:blipFill>
          <p:spPr bwMode="auto">
            <a:xfrm>
              <a:off x="7334621" y="1395204"/>
              <a:ext cx="2215214" cy="13623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SIGIN BOSLUKTAKI HIZI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7849" y="1389352"/>
              <a:ext cx="2196301" cy="13681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4167" y="2757512"/>
              <a:ext cx="5673615" cy="369332"/>
            </a:xfrm>
            <a:prstGeom prst="rect">
              <a:avLst/>
            </a:prstGeom>
            <a:noFill/>
          </p:spPr>
          <p:txBody>
            <a:bodyPr wrap="square" rtlCol="0">
              <a:spAutoFit/>
            </a:bodyPr>
            <a:lstStyle/>
            <a:p>
              <a:r>
                <a:rPr lang="tr-TR" dirty="0" smtClean="0"/>
                <a:t>Işığın boşluktaki hızı ve ışığın bir ortamdaki ortalama hızı</a:t>
              </a:r>
              <a:endParaRPr lang="tr-TR" dirty="0"/>
            </a:p>
          </p:txBody>
        </p:sp>
      </p:grpSp>
      <p:pic>
        <p:nvPicPr>
          <p:cNvPr id="1026" name="Picture 2" descr="yansÄ±ma konusu ile ilgili gÃ¶rsel sonu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293" y="4898840"/>
            <a:ext cx="3280964" cy="153487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solidFill>
                  <a:schemeClr val="accent1"/>
                </a:solidFill>
              </a:rPr>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745136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Işıkta Ana ve Ara Renkler</a:t>
            </a:r>
            <a:endParaRPr lang="tr-TR" dirty="0"/>
          </a:p>
        </p:txBody>
      </p:sp>
      <p:pic>
        <p:nvPicPr>
          <p:cNvPr id="4098" name="Picture 2" descr="boya ana renkleri diagram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495" y="1906292"/>
            <a:ext cx="6005945" cy="4215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13343" y="5890998"/>
            <a:ext cx="3626603" cy="461665"/>
          </a:xfrm>
          <a:prstGeom prst="rect">
            <a:avLst/>
          </a:prstGeom>
          <a:noFill/>
        </p:spPr>
        <p:txBody>
          <a:bodyPr wrap="square" rtlCol="0">
            <a:spAutoFit/>
          </a:bodyPr>
          <a:lstStyle/>
          <a:p>
            <a:r>
              <a:rPr lang="tr-TR" sz="2400" dirty="0" smtClean="0"/>
              <a:t>Beyaz bir renk değildir.</a:t>
            </a:r>
            <a:endParaRPr lang="tr-TR" sz="2400" dirty="0"/>
          </a:p>
        </p:txBody>
      </p:sp>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pic>
        <p:nvPicPr>
          <p:cNvPr id="2050" name="Picture 2" descr="Ä°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849" y="5401593"/>
            <a:ext cx="889170" cy="8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5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80">
                                          <p:stCondLst>
                                            <p:cond delay="0"/>
                                          </p:stCondLst>
                                        </p:cTn>
                                        <p:tgtEl>
                                          <p:spTgt spid="2050"/>
                                        </p:tgtEl>
                                      </p:cBhvr>
                                    </p:animEffect>
                                    <p:anim calcmode="lin" valueType="num">
                                      <p:cBhvr>
                                        <p:cTn id="13"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0"/>
                                        </p:tgtEl>
                                      </p:cBhvr>
                                      <p:to x="100000" y="60000"/>
                                    </p:animScale>
                                    <p:animScale>
                                      <p:cBhvr>
                                        <p:cTn id="19" dur="166" decel="50000">
                                          <p:stCondLst>
                                            <p:cond delay="676"/>
                                          </p:stCondLst>
                                        </p:cTn>
                                        <p:tgtEl>
                                          <p:spTgt spid="2050"/>
                                        </p:tgtEl>
                                      </p:cBhvr>
                                      <p:to x="100000" y="100000"/>
                                    </p:animScale>
                                    <p:animScale>
                                      <p:cBhvr>
                                        <p:cTn id="20" dur="26">
                                          <p:stCondLst>
                                            <p:cond delay="1312"/>
                                          </p:stCondLst>
                                        </p:cTn>
                                        <p:tgtEl>
                                          <p:spTgt spid="2050"/>
                                        </p:tgtEl>
                                      </p:cBhvr>
                                      <p:to x="100000" y="80000"/>
                                    </p:animScale>
                                    <p:animScale>
                                      <p:cBhvr>
                                        <p:cTn id="21" dur="166" decel="50000">
                                          <p:stCondLst>
                                            <p:cond delay="1338"/>
                                          </p:stCondLst>
                                        </p:cTn>
                                        <p:tgtEl>
                                          <p:spTgt spid="2050"/>
                                        </p:tgtEl>
                                      </p:cBhvr>
                                      <p:to x="100000" y="100000"/>
                                    </p:animScale>
                                    <p:animScale>
                                      <p:cBhvr>
                                        <p:cTn id="22" dur="26">
                                          <p:stCondLst>
                                            <p:cond delay="1642"/>
                                          </p:stCondLst>
                                        </p:cTn>
                                        <p:tgtEl>
                                          <p:spTgt spid="2050"/>
                                        </p:tgtEl>
                                      </p:cBhvr>
                                      <p:to x="100000" y="90000"/>
                                    </p:animScale>
                                    <p:animScale>
                                      <p:cBhvr>
                                        <p:cTn id="23" dur="166" decel="50000">
                                          <p:stCondLst>
                                            <p:cond delay="1668"/>
                                          </p:stCondLst>
                                        </p:cTn>
                                        <p:tgtEl>
                                          <p:spTgt spid="2050"/>
                                        </p:tgtEl>
                                      </p:cBhvr>
                                      <p:to x="100000" y="100000"/>
                                    </p:animScale>
                                    <p:animScale>
                                      <p:cBhvr>
                                        <p:cTn id="24" dur="26">
                                          <p:stCondLst>
                                            <p:cond delay="1808"/>
                                          </p:stCondLst>
                                        </p:cTn>
                                        <p:tgtEl>
                                          <p:spTgt spid="2050"/>
                                        </p:tgtEl>
                                      </p:cBhvr>
                                      <p:to x="100000" y="95000"/>
                                    </p:animScale>
                                    <p:animScale>
                                      <p:cBhvr>
                                        <p:cTn id="25"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Işıkta Tamamlayıcı Renkler</a:t>
            </a:r>
            <a:endParaRPr lang="tr-TR" dirty="0"/>
          </a:p>
        </p:txBody>
      </p:sp>
      <p:pic>
        <p:nvPicPr>
          <p:cNvPr id="4" name="Picture 4" descr="http://images.slideplayer.biz.tr/11/2979339/slides/slide_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55" t="17015" r="5266" b="57859"/>
          <a:stretch/>
        </p:blipFill>
        <p:spPr bwMode="auto">
          <a:xfrm>
            <a:off x="3962400" y="2197894"/>
            <a:ext cx="8224734" cy="278974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p:txBody>
      </p:sp>
    </p:spTree>
    <p:extLst>
      <p:ext uri="{BB962C8B-B14F-4D97-AF65-F5344CB8AC3E}">
        <p14:creationId xmlns:p14="http://schemas.microsoft.com/office/powerpoint/2010/main" val="2003830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Kazanım</a:t>
            </a:r>
            <a:endParaRPr lang="tr-TR" dirty="0"/>
          </a:p>
        </p:txBody>
      </p:sp>
      <p:sp>
        <p:nvSpPr>
          <p:cNvPr id="3" name="Content Placeholder 2"/>
          <p:cNvSpPr>
            <a:spLocks noGrp="1"/>
          </p:cNvSpPr>
          <p:nvPr>
            <p:ph idx="1"/>
          </p:nvPr>
        </p:nvSpPr>
        <p:spPr/>
        <p:txBody>
          <a:bodyPr>
            <a:normAutofit/>
          </a:bodyPr>
          <a:lstStyle/>
          <a:p>
            <a:pPr marL="0" indent="0">
              <a:lnSpc>
                <a:spcPct val="150000"/>
              </a:lnSpc>
              <a:spcBef>
                <a:spcPts val="600"/>
              </a:spcBef>
              <a:buNone/>
            </a:pPr>
            <a:r>
              <a:rPr lang="tr-TR" sz="2000" dirty="0" smtClean="0"/>
              <a:t>10.4.7.1</a:t>
            </a:r>
            <a:r>
              <a:rPr lang="tr-TR" dirty="0" smtClean="0"/>
              <a:t>. Cisimlerin renkli görülmesinin sebeplerini açıklar.</a:t>
            </a:r>
          </a:p>
          <a:p>
            <a:pPr marL="914400" lvl="2" indent="0">
              <a:lnSpc>
                <a:spcPct val="150000"/>
              </a:lnSpc>
              <a:spcBef>
                <a:spcPts val="600"/>
              </a:spcBef>
              <a:buNone/>
            </a:pPr>
            <a:r>
              <a:rPr lang="tr-TR" sz="2000" dirty="0" smtClean="0"/>
              <a:t>a. Öğrencilerin ışık ve boya renkleri arasındaki farkları karşılaştırmaları sağlanır.</a:t>
            </a:r>
          </a:p>
          <a:p>
            <a:pPr marL="933450" indent="0">
              <a:lnSpc>
                <a:spcPct val="150000"/>
              </a:lnSpc>
              <a:spcBef>
                <a:spcPts val="600"/>
              </a:spcBef>
              <a:buNone/>
            </a:pPr>
            <a:r>
              <a:rPr lang="tr-TR" dirty="0" smtClean="0"/>
              <a:t>b. Öğrencilerin deney yaparak veya simülasyonlar kullanarak renkleri ana, ara ve tamamlayıcı olarak sınıflandırmaları sağlanır.</a:t>
            </a:r>
          </a:p>
          <a:p>
            <a:pPr marL="933450" indent="0">
              <a:lnSpc>
                <a:spcPct val="150000"/>
              </a:lnSpc>
              <a:spcBef>
                <a:spcPts val="600"/>
              </a:spcBef>
              <a:buNone/>
            </a:pPr>
            <a:r>
              <a:rPr lang="tr-TR" dirty="0" smtClean="0"/>
              <a:t>c. Işık renklerinden saf sarı ile karışım sarı arasındaki fark vurgulanır.</a:t>
            </a:r>
          </a:p>
          <a:p>
            <a:pPr marL="933450" indent="0">
              <a:lnSpc>
                <a:spcPct val="150000"/>
              </a:lnSpc>
              <a:spcBef>
                <a:spcPts val="600"/>
              </a:spcBef>
              <a:buNone/>
            </a:pPr>
            <a:r>
              <a:rPr lang="tr-TR" dirty="0" smtClean="0"/>
              <a:t>ç. Öğrencilerin beyaz ve farklı renklerdeki ışığın filtreden geçişini ve soğurulmasını örneklerle açıklamaları sağlanır.</a:t>
            </a:r>
            <a:endParaRPr lang="tr-TR" u="sng" dirty="0" smtClean="0"/>
          </a:p>
          <a:p>
            <a:endParaRPr lang="tr-TR" sz="2000" dirty="0"/>
          </a:p>
        </p:txBody>
      </p:sp>
    </p:spTree>
    <p:extLst>
      <p:ext uri="{BB962C8B-B14F-4D97-AF65-F5344CB8AC3E}">
        <p14:creationId xmlns:p14="http://schemas.microsoft.com/office/powerpoint/2010/main" val="4138659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Boyada Ana ve Ara Renkler</a:t>
            </a:r>
            <a:endParaRPr lang="tr-TR" dirty="0"/>
          </a:p>
        </p:txBody>
      </p:sp>
      <p:pic>
        <p:nvPicPr>
          <p:cNvPr id="3074" name="Picture 2" descr="boya ana renkleri diagram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407" y="1617142"/>
            <a:ext cx="5283908" cy="43940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
        <p:nvSpPr>
          <p:cNvPr id="6" name="TextBox 5"/>
          <p:cNvSpPr txBox="1"/>
          <p:nvPr/>
        </p:nvSpPr>
        <p:spPr>
          <a:xfrm>
            <a:off x="5481715" y="5880365"/>
            <a:ext cx="3626603" cy="461665"/>
          </a:xfrm>
          <a:prstGeom prst="rect">
            <a:avLst/>
          </a:prstGeom>
          <a:noFill/>
        </p:spPr>
        <p:txBody>
          <a:bodyPr wrap="square" rtlCol="0">
            <a:spAutoFit/>
          </a:bodyPr>
          <a:lstStyle/>
          <a:p>
            <a:r>
              <a:rPr lang="tr-TR" sz="2400" dirty="0" smtClean="0"/>
              <a:t>Siyah bir renk değildir.</a:t>
            </a:r>
            <a:endParaRPr lang="tr-TR" sz="2400" dirty="0"/>
          </a:p>
        </p:txBody>
      </p:sp>
      <p:pic>
        <p:nvPicPr>
          <p:cNvPr id="8" name="Picture 2" descr="Ä°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5976" y="5452860"/>
            <a:ext cx="889170" cy="8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90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Boyalarda Tamamlayıcı Renkler</a:t>
            </a:r>
            <a:endParaRPr lang="tr-TR" dirty="0"/>
          </a:p>
        </p:txBody>
      </p:sp>
      <p:pic>
        <p:nvPicPr>
          <p:cNvPr id="4" name="Picture 2" descr="http://www.gencgrafiker.com/wp-content/uploads/2013/12/tamamlayici-renkler-ve-renk-kodlari.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42"/>
          <a:stretch/>
        </p:blipFill>
        <p:spPr bwMode="auto">
          <a:xfrm>
            <a:off x="3591232" y="1806545"/>
            <a:ext cx="8358722" cy="367093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654929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Dalga Neden Beyaz? Su neden şeffaf?</a:t>
            </a:r>
            <a:endParaRPr lang="tr-TR" dirty="0"/>
          </a:p>
        </p:txBody>
      </p:sp>
      <p:pic>
        <p:nvPicPr>
          <p:cNvPr id="7" name="Content Placeholder 3"/>
          <p:cNvPicPr>
            <a:picLocks noGrp="1" noChangeAspect="1"/>
          </p:cNvPicPr>
          <p:nvPr>
            <p:ph idx="1"/>
          </p:nvPr>
        </p:nvPicPr>
        <p:blipFill>
          <a:blip r:embed="rId3"/>
          <a:stretch>
            <a:fillRect/>
          </a:stretch>
        </p:blipFill>
        <p:spPr>
          <a:xfrm>
            <a:off x="3667831" y="1828249"/>
            <a:ext cx="6733936" cy="4257040"/>
          </a:xfrm>
          <a:prstGeom prst="rect">
            <a:avLst/>
          </a:prstGeom>
        </p:spPr>
      </p:pic>
      <p:pic>
        <p:nvPicPr>
          <p:cNvPr id="8" name="Picture 2" descr="http://www.mavidag.com/img/s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0994" y="1763550"/>
            <a:ext cx="1312340" cy="15323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4.bp.blogspot.com/-GxWGIGjDh34/Vfb9fq5yLfI/AAAAAAAAAJ4/BRQ5_Q18ukU/s1600/su_molecul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7154" b="-350"/>
          <a:stretch/>
        </p:blipFill>
        <p:spPr bwMode="auto">
          <a:xfrm>
            <a:off x="10529103" y="3333383"/>
            <a:ext cx="1293603" cy="1532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10401767" y="4903216"/>
            <a:ext cx="1548277" cy="1383327"/>
          </a:xfrm>
          <a:prstGeom prst="rect">
            <a:avLst/>
          </a:prstGeom>
        </p:spPr>
      </p:pic>
      <p:pic>
        <p:nvPicPr>
          <p:cNvPr id="11" name="Picture 4" descr="http://images.slideplayer.biz.tr/11/2979339/slides/slide_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86" t="20047" r="64891" b="57643"/>
          <a:stretch/>
        </p:blipFill>
        <p:spPr bwMode="auto">
          <a:xfrm>
            <a:off x="3641501" y="1828249"/>
            <a:ext cx="3749040" cy="425704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33940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Kana kırmızı rengini veren nedir?</a:t>
            </a:r>
            <a:br>
              <a:rPr lang="tr-TR" dirty="0"/>
            </a:br>
            <a:endParaRPr lang="tr-TR" dirty="0"/>
          </a:p>
        </p:txBody>
      </p:sp>
      <p:pic>
        <p:nvPicPr>
          <p:cNvPr id="4" name="Picture 2" descr="https://encrypted-tbn3.gstatic.com/images?q=tbn:ANd9GcRIEuL6pz61fQe_VpfAHD_lk932y4o1rGKfoj5j2owiE4_c7G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088" y="1824076"/>
            <a:ext cx="7402760" cy="45975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mage.shutterstock.com/z/stock-photo-hemoglobin-haemoglobin-hb-blood-protein-chemical-structure-hb-is-found-in-red-blood-cells-and-11713558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15" r="11379" b="9169"/>
          <a:stretch/>
        </p:blipFill>
        <p:spPr bwMode="auto">
          <a:xfrm>
            <a:off x="3525500" y="1824077"/>
            <a:ext cx="4998779" cy="4597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sizinti.com.tr/images/konular/402/10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0000"/>
          <a:stretch/>
        </p:blipFill>
        <p:spPr bwMode="auto">
          <a:xfrm>
            <a:off x="8109957" y="1094688"/>
            <a:ext cx="3810000" cy="20193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1.gstatic.com/images?q=tbn:ANd9GcQSnt_F1YxpyjJTMgqr3K8w7tLwB7c4FLDLfJiCAXujZTPucoo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4837" y="1132216"/>
            <a:ext cx="8335120" cy="528936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1138283" y="1838121"/>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70594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Tavus Kuşunun Güzelliği</a:t>
            </a:r>
            <a:endParaRPr lang="tr-TR" dirty="0"/>
          </a:p>
        </p:txBody>
      </p:sp>
      <p:pic>
        <p:nvPicPr>
          <p:cNvPr id="4"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32" r="53638" b="9914"/>
          <a:stretch/>
        </p:blipFill>
        <p:spPr bwMode="auto">
          <a:xfrm>
            <a:off x="5021451" y="1845734"/>
            <a:ext cx="7170549" cy="442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756081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Tavus Kuşunun Güzelliği</a:t>
            </a:r>
            <a:endParaRPr lang="tr-TR" dirty="0"/>
          </a:p>
        </p:txBody>
      </p:sp>
      <p:pic>
        <p:nvPicPr>
          <p:cNvPr id="4" name="Picture 5" descr="F:\peacock_feathers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70" r="38837"/>
          <a:stretch/>
        </p:blipFill>
        <p:spPr bwMode="auto">
          <a:xfrm>
            <a:off x="5603240" y="1669667"/>
            <a:ext cx="5552440" cy="518833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68306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Güneşin Neden Sarı?</a:t>
            </a:r>
            <a:endParaRPr lang="tr-TR" dirty="0"/>
          </a:p>
        </p:txBody>
      </p:sp>
      <p:pic>
        <p:nvPicPr>
          <p:cNvPr id="7" name="Picture 2" descr="http://atasehirhabercigazete.com/upload/resimler/haber/sunny-day-28037-hd-wallpap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825624"/>
            <a:ext cx="7010400" cy="4136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mages.slideplayer.biz.tr/11/2979339/slides/slide_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333" t="19042" r="6111" b="58146"/>
          <a:stretch/>
        </p:blipFill>
        <p:spPr bwMode="auto">
          <a:xfrm>
            <a:off x="3698240" y="1825625"/>
            <a:ext cx="4104640" cy="413624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54581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Masmavi Bir Gökyüzü</a:t>
            </a:r>
            <a:r>
              <a:rPr lang="tr-TR" dirty="0" smtClean="0">
                <a:solidFill>
                  <a:srgbClr val="FFFF99"/>
                </a:solidFill>
              </a:rPr>
              <a:t/>
            </a:r>
            <a:br>
              <a:rPr lang="tr-TR" dirty="0" smtClean="0">
                <a:solidFill>
                  <a:srgbClr val="FFFF99"/>
                </a:solidFill>
              </a:rPr>
            </a:br>
            <a:endParaRPr lang="tr-TR" dirty="0"/>
          </a:p>
        </p:txBody>
      </p:sp>
      <p:pic>
        <p:nvPicPr>
          <p:cNvPr id="5" name="Picture 2"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786" y="1845734"/>
            <a:ext cx="7888014" cy="4492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delinetciler.org/attachments/43838d1430745383-gokyuzu-neden-mavid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3107" y="1737360"/>
            <a:ext cx="7933372" cy="25993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11043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Yağmur öncesi bulutlar neden </a:t>
            </a:r>
            <a:r>
              <a:rPr lang="tr-TR" dirty="0" smtClean="0"/>
              <a:t>koyu görünür?</a:t>
            </a:r>
            <a:r>
              <a:rPr lang="tr-TR" dirty="0"/>
              <a:t/>
            </a:r>
            <a:br>
              <a:rPr lang="tr-TR" dirty="0"/>
            </a:br>
            <a:endParaRPr lang="tr-TR" dirty="0"/>
          </a:p>
        </p:txBody>
      </p:sp>
      <p:pic>
        <p:nvPicPr>
          <p:cNvPr id="6" name="Content Placeholder 5"/>
          <p:cNvPicPr>
            <a:picLocks noGrp="1" noChangeAspect="1"/>
          </p:cNvPicPr>
          <p:nvPr>
            <p:ph idx="1"/>
          </p:nvPr>
        </p:nvPicPr>
        <p:blipFill>
          <a:blip r:embed="rId3"/>
          <a:stretch>
            <a:fillRect/>
          </a:stretch>
        </p:blipFill>
        <p:spPr>
          <a:xfrm>
            <a:off x="4547112" y="1846263"/>
            <a:ext cx="6137119" cy="4022725"/>
          </a:xfrm>
          <a:prstGeom prst="rect">
            <a:avLst/>
          </a:prstGeom>
        </p:spPr>
      </p:pic>
      <p:sp>
        <p:nvSpPr>
          <p:cNvPr id="4"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92942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tr-TR" dirty="0"/>
              <a:t>Neden denizin derinliklerindeki kırmızı </a:t>
            </a:r>
            <a:r>
              <a:rPr lang="tr-TR" dirty="0" smtClean="0"/>
              <a:t>balığı </a:t>
            </a:r>
            <a:r>
              <a:rPr lang="tr-TR" dirty="0"/>
              <a:t>siyah görürüz?</a:t>
            </a:r>
          </a:p>
        </p:txBody>
      </p:sp>
      <p:pic>
        <p:nvPicPr>
          <p:cNvPr id="6" name="Content Placeholder 5"/>
          <p:cNvPicPr>
            <a:picLocks noGrp="1" noChangeAspect="1"/>
          </p:cNvPicPr>
          <p:nvPr>
            <p:ph idx="1"/>
          </p:nvPr>
        </p:nvPicPr>
        <p:blipFill>
          <a:blip r:embed="rId3"/>
          <a:stretch>
            <a:fillRect/>
          </a:stretch>
        </p:blipFill>
        <p:spPr>
          <a:xfrm>
            <a:off x="4982493" y="1891087"/>
            <a:ext cx="5371200" cy="4022725"/>
          </a:xfrm>
          <a:prstGeom prst="rect">
            <a:avLst/>
          </a:prstGeom>
        </p:spPr>
      </p:pic>
      <p:sp>
        <p:nvSpPr>
          <p:cNvPr id="5" name="Title 1"/>
          <p:cNvSpPr txBox="1">
            <a:spLocks/>
          </p:cNvSpPr>
          <p:nvPr/>
        </p:nvSpPr>
        <p:spPr>
          <a:xfrm>
            <a:off x="315191" y="530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dirty="0"/>
          </a:p>
        </p:txBody>
      </p:sp>
      <p:sp>
        <p:nvSpPr>
          <p:cNvPr id="8"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826038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Renklerin Efendisi: Işık</a:t>
            </a:r>
            <a:endParaRPr lang="tr-TR" dirty="0"/>
          </a:p>
        </p:txBody>
      </p:sp>
      <p:sp>
        <p:nvSpPr>
          <p:cNvPr id="4" name="Content Placeholder 3"/>
          <p:cNvSpPr>
            <a:spLocks noGrp="1"/>
          </p:cNvSpPr>
          <p:nvPr>
            <p:ph idx="1"/>
          </p:nvPr>
        </p:nvSpPr>
        <p:spPr>
          <a:xfrm>
            <a:off x="1097280" y="1776549"/>
            <a:ext cx="10515600" cy="4670178"/>
          </a:xfrm>
        </p:spPr>
        <p:txBody>
          <a:bodyPr>
            <a:normAutofit fontScale="25000" lnSpcReduction="20000"/>
          </a:bodyPr>
          <a:lstStyle/>
          <a:p>
            <a:r>
              <a:rPr lang="tr-TR" sz="8000" dirty="0" smtClean="0"/>
              <a:t>Paralel Yüzeylerden Kırılma</a:t>
            </a:r>
          </a:p>
          <a:p>
            <a:r>
              <a:rPr lang="tr-TR" sz="8000" dirty="0" smtClean="0"/>
              <a:t>Nasıl Renkli Görürüz?</a:t>
            </a:r>
          </a:p>
          <a:p>
            <a:r>
              <a:rPr lang="tr-TR" sz="8000" dirty="0" smtClean="0"/>
              <a:t>Aktivite Zamanı: Rengarenk!</a:t>
            </a:r>
          </a:p>
          <a:p>
            <a:r>
              <a:rPr lang="tr-TR" sz="8000" dirty="0" smtClean="0"/>
              <a:t>Hatırlatma: Işık</a:t>
            </a:r>
          </a:p>
          <a:p>
            <a:r>
              <a:rPr lang="tr-TR" sz="8000" dirty="0" smtClean="0"/>
              <a:t>Işık Renkleri ve Boya Renkleri</a:t>
            </a:r>
          </a:p>
          <a:p>
            <a:r>
              <a:rPr lang="tr-TR" sz="8000" dirty="0" smtClean="0"/>
              <a:t>Nasıl Beyaz Işık Renkli Olur?</a:t>
            </a:r>
            <a:endParaRPr lang="en-US" sz="8000" dirty="0" smtClean="0"/>
          </a:p>
          <a:p>
            <a:r>
              <a:rPr lang="tr-TR" sz="8000" dirty="0" smtClean="0"/>
              <a:t>Aktivite</a:t>
            </a:r>
            <a:r>
              <a:rPr lang="en-US" sz="8000" dirty="0" smtClean="0"/>
              <a:t> Zaman</a:t>
            </a:r>
            <a:r>
              <a:rPr lang="tr-TR" sz="8000" dirty="0" smtClean="0"/>
              <a:t>ı: Kim Geçecek?</a:t>
            </a:r>
          </a:p>
          <a:p>
            <a:r>
              <a:rPr lang="tr-TR" sz="8000" dirty="0"/>
              <a:t>Işığın Filtrelerden Geçişi</a:t>
            </a:r>
            <a:endParaRPr lang="en-US" sz="8000" dirty="0"/>
          </a:p>
          <a:p>
            <a:r>
              <a:rPr lang="tr-TR" sz="8000" dirty="0" smtClean="0"/>
              <a:t>Günün Özeti</a:t>
            </a:r>
          </a:p>
          <a:p>
            <a:r>
              <a:rPr lang="tr-TR" sz="8000" dirty="0" smtClean="0"/>
              <a:t>Çıkmış Üniversite Soruları</a:t>
            </a:r>
          </a:p>
          <a:p>
            <a:r>
              <a:rPr lang="tr-TR" sz="8000" dirty="0" smtClean="0"/>
              <a:t>Gelecek Hafta</a:t>
            </a:r>
          </a:p>
          <a:p>
            <a:pPr marL="0" indent="0">
              <a:buNone/>
            </a:pPr>
            <a:r>
              <a:rPr lang="tr-TR" sz="9600" dirty="0" smtClean="0"/>
              <a:t> </a:t>
            </a:r>
          </a:p>
          <a:p>
            <a:endParaRPr lang="tr-TR" dirty="0"/>
          </a:p>
        </p:txBody>
      </p:sp>
    </p:spTree>
    <p:extLst>
      <p:ext uri="{BB962C8B-B14F-4D97-AF65-F5344CB8AC3E}">
        <p14:creationId xmlns:p14="http://schemas.microsoft.com/office/powerpoint/2010/main" val="3627239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8701" y="190719"/>
            <a:ext cx="10515600" cy="1325563"/>
          </a:xfrm>
        </p:spPr>
        <p:txBody>
          <a:bodyPr>
            <a:noAutofit/>
          </a:bodyPr>
          <a:lstStyle/>
          <a:p>
            <a:r>
              <a:rPr lang="tr-TR" dirty="0"/>
              <a:t>Neden denizin derinliklerindeki </a:t>
            </a:r>
            <a:r>
              <a:rPr lang="tr-TR" dirty="0" smtClean="0"/>
              <a:t>akrepleri </a:t>
            </a:r>
            <a:r>
              <a:rPr lang="tr-TR" dirty="0"/>
              <a:t>siyah görürüz?</a:t>
            </a:r>
          </a:p>
        </p:txBody>
      </p:sp>
      <p:pic>
        <p:nvPicPr>
          <p:cNvPr id="5" name="Picture 2" descr="http://images.huffingtonpost.com/2011-04-14-Kristof_101048spidercrab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397" y="1908668"/>
            <a:ext cx="6613186"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77983" y="1907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dirty="0"/>
          </a:p>
        </p:txBody>
      </p:sp>
      <p:sp>
        <p:nvSpPr>
          <p:cNvPr id="7"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779178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19531" t="13457" r="22663" b="24146"/>
          <a:stretch/>
        </p:blipFill>
        <p:spPr>
          <a:xfrm>
            <a:off x="4822808" y="1983236"/>
            <a:ext cx="6265718" cy="4140132"/>
          </a:xfrm>
          <a:prstGeom prst="rect">
            <a:avLst/>
          </a:prstGeom>
        </p:spPr>
      </p:pic>
      <p:sp>
        <p:nvSpPr>
          <p:cNvPr id="6" name="Title 5"/>
          <p:cNvSpPr>
            <a:spLocks noGrp="1"/>
          </p:cNvSpPr>
          <p:nvPr>
            <p:ph type="title"/>
          </p:nvPr>
        </p:nvSpPr>
        <p:spPr/>
        <p:txBody>
          <a:bodyPr>
            <a:normAutofit/>
          </a:bodyPr>
          <a:lstStyle/>
          <a:p>
            <a:r>
              <a:rPr lang="tr-TR" dirty="0" smtClean="0"/>
              <a:t>Işık kaynağı olmamasına ragmen nasıl ışık veriyor?</a:t>
            </a:r>
            <a:endParaRPr lang="tr-TR" dirty="0"/>
          </a:p>
        </p:txBody>
      </p:sp>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818713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Sıcak mı Soğuk mu?</a:t>
            </a:r>
            <a:endParaRPr lang="tr-TR" dirty="0"/>
          </a:p>
        </p:txBody>
      </p:sp>
      <p:pic>
        <p:nvPicPr>
          <p:cNvPr id="4" name="Picture 2" descr="http://1.bp.blogspot.com/-RfWsSTXvmAE/VjvnO6Ry8nI/AAAAAAAAAFg/mFStRHvxilU/s1600/color-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7" t="3826" r="3537" b="3483"/>
          <a:stretch/>
        </p:blipFill>
        <p:spPr bwMode="auto">
          <a:xfrm>
            <a:off x="6344689" y="1257300"/>
            <a:ext cx="5095702" cy="505242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solidFill>
                  <a:schemeClr val="accent1"/>
                </a:solidFill>
              </a:rPr>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pic>
        <p:nvPicPr>
          <p:cNvPr id="1026"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467" y="2020172"/>
            <a:ext cx="6734325" cy="376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75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962" y="516542"/>
            <a:ext cx="11305998" cy="1438592"/>
          </a:xfrm>
        </p:spPr>
        <p:txBody>
          <a:bodyPr>
            <a:normAutofit/>
          </a:bodyPr>
          <a:lstStyle/>
          <a:p>
            <a:pPr marL="0" indent="0">
              <a:buNone/>
            </a:pPr>
            <a:r>
              <a:rPr lang="tr-TR" sz="4000" dirty="0" smtClean="0"/>
              <a:t>Beyaz ışıktan nasıl renkli ışık elde edebilirim?</a:t>
            </a:r>
            <a:endParaRPr lang="tr-TR" sz="4000" dirty="0"/>
          </a:p>
        </p:txBody>
      </p:sp>
      <p:pic>
        <p:nvPicPr>
          <p:cNvPr id="4"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506" y="1835199"/>
            <a:ext cx="3457576" cy="228978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9506" y="4124984"/>
            <a:ext cx="3457576" cy="2263701"/>
          </a:xfrm>
          <a:prstGeom prst="rect">
            <a:avLst/>
          </a:prstGeom>
        </p:spPr>
      </p:pic>
      <p:pic>
        <p:nvPicPr>
          <p:cNvPr id="6"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6760" y="1835199"/>
            <a:ext cx="2933752" cy="4367467"/>
          </a:xfrm>
          <a:prstGeom prst="rect">
            <a:avLst/>
          </a:prstGeom>
        </p:spPr>
      </p:pic>
      <p:sp>
        <p:nvSpPr>
          <p:cNvPr id="7"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solidFill>
                  <a:schemeClr val="accent1"/>
                </a:solidFill>
              </a:rPr>
              <a:t>Nasıl Beyaz Işık Renkli Olur?</a:t>
            </a:r>
            <a:endParaRPr lang="en-US" sz="1400" dirty="0" smtClean="0">
              <a:solidFill>
                <a:schemeClr val="accent1"/>
              </a:solidFill>
            </a:endParaRPr>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9360864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Aktivite Zamanı: Kim Geçecek?</a:t>
            </a:r>
            <a:endParaRPr lang="tr-TR" dirty="0"/>
          </a:p>
        </p:txBody>
      </p:sp>
      <p:pic>
        <p:nvPicPr>
          <p:cNvPr id="4098" name="Picture 2" descr="iki farkli filtre ile cekilen resim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512" y="1846118"/>
            <a:ext cx="6058188" cy="404246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solidFill>
                  <a:schemeClr val="accent1"/>
                </a:solidFill>
              </a:rPr>
              <a:t>Aktivite</a:t>
            </a:r>
            <a:r>
              <a:rPr lang="en-US" sz="1400" dirty="0" smtClean="0">
                <a:solidFill>
                  <a:schemeClr val="accent1"/>
                </a:solidFill>
              </a:rPr>
              <a:t> Zaman</a:t>
            </a:r>
            <a:r>
              <a:rPr lang="tr-TR" sz="1400" dirty="0" smtClean="0">
                <a:solidFill>
                  <a:schemeClr val="accent1"/>
                </a:solidFill>
              </a:rPr>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
        <p:nvSpPr>
          <p:cNvPr id="3" name="Striped Right Arrow 2">
            <a:hlinkClick r:id="rId4"/>
          </p:cNvPr>
          <p:cNvSpPr/>
          <p:nvPr/>
        </p:nvSpPr>
        <p:spPr>
          <a:xfrm>
            <a:off x="10430540" y="5888582"/>
            <a:ext cx="1169581" cy="7036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7895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098"/>
                                        </p:tgtEl>
                                      </p:cBhvr>
                                    </p:animEffect>
                                    <p:animScale>
                                      <p:cBhvr>
                                        <p:cTn id="7" dur="250" autoRev="1" fill="hold"/>
                                        <p:tgtEl>
                                          <p:spTgt spid="409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latin typeface="Times New Roman" panose="02020603050405020304" pitchFamily="18" charset="0"/>
                <a:ea typeface="Tahoma" panose="020B0604030504040204" pitchFamily="34" charset="0"/>
                <a:cs typeface="Times New Roman" panose="02020603050405020304" pitchFamily="18" charset="0"/>
              </a:rPr>
              <a:t>Işığın Filtrelerden Geçişi</a:t>
            </a:r>
            <a:endParaRPr lang="tr-TR" dirty="0"/>
          </a:p>
        </p:txBody>
      </p:sp>
      <p:pic>
        <p:nvPicPr>
          <p:cNvPr id="5122" name="Picture 2" descr="Ä±ÅÄ±k filtreleri ile ilgili gÃ¶rsel sonucu"/>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15217" y="2030253"/>
            <a:ext cx="7440463" cy="418671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solidFill>
                  <a:schemeClr val="accent1"/>
                </a:solidFill>
              </a:rPr>
              <a:t>Işığın Filtrelerden Geçişi</a:t>
            </a:r>
            <a:endParaRPr lang="en-US" sz="1400" dirty="0" smtClean="0">
              <a:solidFill>
                <a:schemeClr val="accent1"/>
              </a:solidFill>
            </a:endParaRPr>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p:txBody>
      </p:sp>
    </p:spTree>
    <p:extLst>
      <p:ext uri="{BB962C8B-B14F-4D97-AF65-F5344CB8AC3E}">
        <p14:creationId xmlns:p14="http://schemas.microsoft.com/office/powerpoint/2010/main" val="2379176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Ä±yah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960" y="3224990"/>
            <a:ext cx="4070028" cy="28899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r-TR" dirty="0" smtClean="0"/>
              <a:t>Saf Sarı mı Karışım Sarı mı?</a:t>
            </a:r>
            <a:endParaRPr lang="tr-TR" dirty="0"/>
          </a:p>
        </p:txBody>
      </p:sp>
      <p:sp>
        <p:nvSpPr>
          <p:cNvPr id="3" name="Content Placeholder 2"/>
          <p:cNvSpPr>
            <a:spLocks noGrp="1"/>
          </p:cNvSpPr>
          <p:nvPr>
            <p:ph idx="1"/>
          </p:nvPr>
        </p:nvSpPr>
        <p:spPr>
          <a:xfrm>
            <a:off x="3484880" y="1845945"/>
            <a:ext cx="7244080" cy="4351338"/>
          </a:xfrm>
        </p:spPr>
        <p:txBody>
          <a:bodyPr/>
          <a:lstStyle/>
          <a:p>
            <a:pPr marL="0" indent="0">
              <a:buNone/>
            </a:pPr>
            <a:r>
              <a:rPr lang="tr-TR" dirty="0" smtClean="0">
                <a:latin typeface="Times New Roman" panose="02020603050405020304" pitchFamily="18" charset="0"/>
                <a:ea typeface="Tahoma" panose="020B0604030504040204" pitchFamily="34" charset="0"/>
                <a:cs typeface="Times New Roman" panose="02020603050405020304" pitchFamily="18" charset="0"/>
              </a:rPr>
              <a:t>Beyaz ışık altında aşağıdaki renkte görünen bir yüzey, sarı ışık altında hangi renkte görünür ?</a:t>
            </a:r>
          </a:p>
          <a:p>
            <a:endParaRPr lang="tr-TR" dirty="0"/>
          </a:p>
        </p:txBody>
      </p:sp>
      <p:grpSp>
        <p:nvGrpSpPr>
          <p:cNvPr id="4" name="Grup 15"/>
          <p:cNvGrpSpPr/>
          <p:nvPr/>
        </p:nvGrpSpPr>
        <p:grpSpPr>
          <a:xfrm>
            <a:off x="4734560" y="3404889"/>
            <a:ext cx="3714657" cy="2297416"/>
            <a:chOff x="884925" y="2529575"/>
            <a:chExt cx="3809905" cy="2356324"/>
          </a:xfrm>
        </p:grpSpPr>
        <p:sp>
          <p:nvSpPr>
            <p:cNvPr id="5" name="Dikdörtgen 3"/>
            <p:cNvSpPr/>
            <p:nvPr/>
          </p:nvSpPr>
          <p:spPr>
            <a:xfrm>
              <a:off x="1583140" y="3275463"/>
              <a:ext cx="3111690" cy="1610436"/>
            </a:xfrm>
            <a:prstGeom prst="rect">
              <a:avLst/>
            </a:prstGeom>
            <a:solidFill>
              <a:srgbClr val="FF0000"/>
            </a:solidFill>
            <a:ln w="34925">
              <a:solidFill>
                <a:srgbClr val="FFFFFF"/>
              </a:solidFill>
            </a:ln>
            <a:effectLst>
              <a:outerShdw blurRad="317500" dir="2700000" algn="ctr">
                <a:srgbClr val="000000">
                  <a:alpha val="43000"/>
                </a:srgbClr>
              </a:outerShdw>
            </a:effectLst>
            <a:scene3d>
              <a:camera prst="isometricOffAxis1Top"/>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6" name="Grup 12"/>
            <p:cNvGrpSpPr/>
            <p:nvPr/>
          </p:nvGrpSpPr>
          <p:grpSpPr>
            <a:xfrm>
              <a:off x="884925" y="2529575"/>
              <a:ext cx="1978925" cy="1551106"/>
              <a:chOff x="764275" y="2169994"/>
              <a:chExt cx="1978925" cy="1551106"/>
            </a:xfrm>
          </p:grpSpPr>
          <p:cxnSp>
            <p:nvCxnSpPr>
              <p:cNvPr id="7" name="Düz Ok Bağlayıcısı 5"/>
              <p:cNvCxnSpPr/>
              <p:nvPr/>
            </p:nvCxnSpPr>
            <p:spPr>
              <a:xfrm>
                <a:off x="764275" y="2169994"/>
                <a:ext cx="818865" cy="6687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Düz Bağlayıcı 11"/>
              <p:cNvCxnSpPr/>
              <p:nvPr/>
            </p:nvCxnSpPr>
            <p:spPr>
              <a:xfrm>
                <a:off x="1583140" y="2838734"/>
                <a:ext cx="1160060" cy="88236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0"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solidFill>
                  <a:schemeClr val="accent1"/>
                </a:solidFill>
              </a:rPr>
              <a:t>Işığın Filtrelerden Geçişi</a:t>
            </a:r>
            <a:endParaRPr lang="en-US" sz="1400" dirty="0" smtClean="0">
              <a:solidFill>
                <a:schemeClr val="accent1"/>
              </a:solidFill>
            </a:endParaRPr>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6152257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Saf mı Karışım mı?</a:t>
            </a:r>
            <a:endParaRPr lang="tr-TR" dirty="0"/>
          </a:p>
        </p:txBody>
      </p:sp>
      <p:pic>
        <p:nvPicPr>
          <p:cNvPr id="4" name="Picture 2" descr="http://img-superetut.mncdn.com/ktp/121604040101_bso_dosyalar/image01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540" y="2306637"/>
            <a:ext cx="7427259" cy="32407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solidFill>
                  <a:schemeClr val="accent1"/>
                </a:solidFill>
              </a:rPr>
              <a:t>Işığın Filtrelerden Geçişi</a:t>
            </a:r>
            <a:endParaRPr lang="en-US" sz="1400" dirty="0" smtClean="0">
              <a:solidFill>
                <a:schemeClr val="accent1"/>
              </a:solidFill>
            </a:endParaRPr>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76457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sÄ±yah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424" y="2663050"/>
            <a:ext cx="7453256" cy="30264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r-TR" dirty="0"/>
              <a:t>Saf Sarı mı Karışım Sarı mı?</a:t>
            </a:r>
          </a:p>
        </p:txBody>
      </p:sp>
      <p:grpSp>
        <p:nvGrpSpPr>
          <p:cNvPr id="4" name="Grup 41"/>
          <p:cNvGrpSpPr/>
          <p:nvPr/>
        </p:nvGrpSpPr>
        <p:grpSpPr>
          <a:xfrm>
            <a:off x="3767813" y="3145030"/>
            <a:ext cx="3714657" cy="2430482"/>
            <a:chOff x="944227" y="2770494"/>
            <a:chExt cx="3809905" cy="2492802"/>
          </a:xfrm>
        </p:grpSpPr>
        <p:grpSp>
          <p:nvGrpSpPr>
            <p:cNvPr id="5" name="Grup 35"/>
            <p:cNvGrpSpPr/>
            <p:nvPr/>
          </p:nvGrpSpPr>
          <p:grpSpPr>
            <a:xfrm>
              <a:off x="944227" y="2770494"/>
              <a:ext cx="3809905" cy="2492802"/>
              <a:chOff x="884925" y="2393097"/>
              <a:chExt cx="3809905" cy="2492802"/>
            </a:xfrm>
          </p:grpSpPr>
          <p:grpSp>
            <p:nvGrpSpPr>
              <p:cNvPr id="7" name="Grup 15"/>
              <p:cNvGrpSpPr/>
              <p:nvPr/>
            </p:nvGrpSpPr>
            <p:grpSpPr>
              <a:xfrm>
                <a:off x="884925" y="2529575"/>
                <a:ext cx="3809905" cy="2356324"/>
                <a:chOff x="884925" y="2529575"/>
                <a:chExt cx="3809905" cy="2356324"/>
              </a:xfrm>
            </p:grpSpPr>
            <p:sp>
              <p:nvSpPr>
                <p:cNvPr id="9" name="Dikdörtgen 3"/>
                <p:cNvSpPr/>
                <p:nvPr/>
              </p:nvSpPr>
              <p:spPr>
                <a:xfrm>
                  <a:off x="1583140" y="3275463"/>
                  <a:ext cx="3111690" cy="1610436"/>
                </a:xfrm>
                <a:prstGeom prst="rect">
                  <a:avLst/>
                </a:prstGeom>
                <a:solidFill>
                  <a:srgbClr val="FF0000"/>
                </a:solidFill>
                <a:ln w="34925">
                  <a:solidFill>
                    <a:srgbClr val="FFFFFF"/>
                  </a:solidFill>
                </a:ln>
                <a:effectLst>
                  <a:outerShdw blurRad="317500" dir="2700000" algn="ctr">
                    <a:srgbClr val="000000">
                      <a:alpha val="43000"/>
                    </a:srgbClr>
                  </a:outerShdw>
                </a:effectLst>
                <a:scene3d>
                  <a:camera prst="isometricOffAxis1Top"/>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10" name="Grup 12"/>
                <p:cNvGrpSpPr/>
                <p:nvPr/>
              </p:nvGrpSpPr>
              <p:grpSpPr>
                <a:xfrm>
                  <a:off x="884925" y="2529575"/>
                  <a:ext cx="1978925" cy="1551106"/>
                  <a:chOff x="764275" y="2169994"/>
                  <a:chExt cx="1978925" cy="1551106"/>
                </a:xfrm>
              </p:grpSpPr>
              <p:cxnSp>
                <p:nvCxnSpPr>
                  <p:cNvPr id="11" name="Düz Ok Bağlayıcısı 5"/>
                  <p:cNvCxnSpPr/>
                  <p:nvPr/>
                </p:nvCxnSpPr>
                <p:spPr>
                  <a:xfrm>
                    <a:off x="764275" y="2169994"/>
                    <a:ext cx="818865" cy="6687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1583140" y="2838734"/>
                    <a:ext cx="1160060" cy="88236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8" name="Metin kutusu 14"/>
              <p:cNvSpPr txBox="1"/>
              <p:nvPr/>
            </p:nvSpPr>
            <p:spPr>
              <a:xfrm flipH="1">
                <a:off x="1065889" y="2393097"/>
                <a:ext cx="1217931" cy="369332"/>
              </a:xfrm>
              <a:prstGeom prst="rect">
                <a:avLst/>
              </a:prstGeom>
              <a:noFill/>
            </p:spPr>
            <p:txBody>
              <a:bodyPr wrap="square" rtlCol="0">
                <a:spAutoFit/>
              </a:bodyPr>
              <a:lstStyle/>
              <a:p>
                <a:r>
                  <a:rPr lang="tr-TR" sz="1755" dirty="0"/>
                  <a:t>Saf sarı</a:t>
                </a:r>
                <a:endParaRPr lang="en-US" sz="1755" dirty="0"/>
              </a:p>
            </p:txBody>
          </p:sp>
        </p:grpSp>
        <p:sp>
          <p:nvSpPr>
            <p:cNvPr id="6" name="Metin kutusu 40"/>
            <p:cNvSpPr txBox="1"/>
            <p:nvPr/>
          </p:nvSpPr>
          <p:spPr>
            <a:xfrm flipH="1">
              <a:off x="2737832" y="3543436"/>
              <a:ext cx="1544274" cy="369332"/>
            </a:xfrm>
            <a:prstGeom prst="rect">
              <a:avLst/>
            </a:prstGeom>
            <a:noFill/>
          </p:spPr>
          <p:txBody>
            <a:bodyPr wrap="square" rtlCol="0">
              <a:spAutoFit/>
            </a:bodyPr>
            <a:lstStyle/>
            <a:p>
              <a:r>
                <a:rPr lang="tr-TR" sz="1755" dirty="0"/>
                <a:t>Yansıma yok</a:t>
              </a:r>
              <a:endParaRPr lang="en-US" sz="1755" dirty="0"/>
            </a:p>
          </p:txBody>
        </p:sp>
      </p:grpSp>
      <p:grpSp>
        <p:nvGrpSpPr>
          <p:cNvPr id="14" name="Grup 36"/>
          <p:cNvGrpSpPr/>
          <p:nvPr/>
        </p:nvGrpSpPr>
        <p:grpSpPr>
          <a:xfrm>
            <a:off x="6956815" y="2668605"/>
            <a:ext cx="3909204" cy="2665378"/>
            <a:chOff x="5928405" y="2015700"/>
            <a:chExt cx="4009440" cy="2733721"/>
          </a:xfrm>
        </p:grpSpPr>
        <p:grpSp>
          <p:nvGrpSpPr>
            <p:cNvPr id="18" name="Grup 16"/>
            <p:cNvGrpSpPr/>
            <p:nvPr/>
          </p:nvGrpSpPr>
          <p:grpSpPr>
            <a:xfrm>
              <a:off x="6127940" y="2393097"/>
              <a:ext cx="3809905" cy="2356324"/>
              <a:chOff x="884925" y="2529575"/>
              <a:chExt cx="3809905" cy="2356324"/>
            </a:xfrm>
          </p:grpSpPr>
          <p:sp>
            <p:nvSpPr>
              <p:cNvPr id="20" name="Dikdörtgen 17"/>
              <p:cNvSpPr/>
              <p:nvPr/>
            </p:nvSpPr>
            <p:spPr>
              <a:xfrm>
                <a:off x="1583140" y="3275463"/>
                <a:ext cx="3111690" cy="1610436"/>
              </a:xfrm>
              <a:prstGeom prst="rect">
                <a:avLst/>
              </a:prstGeom>
              <a:solidFill>
                <a:srgbClr val="FF0000"/>
              </a:solidFill>
              <a:ln w="34925">
                <a:solidFill>
                  <a:srgbClr val="FFFFFF"/>
                </a:solidFill>
              </a:ln>
              <a:effectLst>
                <a:outerShdw blurRad="317500" dir="2700000" algn="ctr">
                  <a:srgbClr val="000000">
                    <a:alpha val="43000"/>
                  </a:srgbClr>
                </a:outerShdw>
              </a:effectLst>
              <a:scene3d>
                <a:camera prst="isometricOffAxis1Top"/>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21" name="Grup 18"/>
              <p:cNvGrpSpPr/>
              <p:nvPr/>
            </p:nvGrpSpPr>
            <p:grpSpPr>
              <a:xfrm>
                <a:off x="884925" y="2529575"/>
                <a:ext cx="1978925" cy="1551106"/>
                <a:chOff x="764275" y="2169994"/>
                <a:chExt cx="1978925" cy="1551106"/>
              </a:xfrm>
            </p:grpSpPr>
            <p:cxnSp>
              <p:nvCxnSpPr>
                <p:cNvPr id="22" name="Düz Ok Bağlayıcısı 19"/>
                <p:cNvCxnSpPr/>
                <p:nvPr/>
              </p:nvCxnSpPr>
              <p:spPr>
                <a:xfrm>
                  <a:off x="764275" y="2169994"/>
                  <a:ext cx="818865" cy="6687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Düz Bağlayıcı 20"/>
                <p:cNvCxnSpPr/>
                <p:nvPr/>
              </p:nvCxnSpPr>
              <p:spPr>
                <a:xfrm>
                  <a:off x="1583140" y="2838734"/>
                  <a:ext cx="1160060" cy="88236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9" name="Metin kutusu 21"/>
            <p:cNvSpPr txBox="1"/>
            <p:nvPr/>
          </p:nvSpPr>
          <p:spPr>
            <a:xfrm flipH="1">
              <a:off x="5928405" y="2015700"/>
              <a:ext cx="1441385" cy="371699"/>
            </a:xfrm>
            <a:prstGeom prst="rect">
              <a:avLst/>
            </a:prstGeom>
            <a:noFill/>
          </p:spPr>
          <p:txBody>
            <a:bodyPr wrap="square" rtlCol="0">
              <a:spAutoFit/>
            </a:bodyPr>
            <a:lstStyle/>
            <a:p>
              <a:r>
                <a:rPr lang="tr-TR" sz="1755" dirty="0"/>
                <a:t>Karışım sarı</a:t>
              </a:r>
              <a:endParaRPr lang="en-US" sz="1755" dirty="0"/>
            </a:p>
          </p:txBody>
        </p:sp>
      </p:grpSp>
      <p:grpSp>
        <p:nvGrpSpPr>
          <p:cNvPr id="15" name="Grup 31"/>
          <p:cNvGrpSpPr/>
          <p:nvPr/>
        </p:nvGrpSpPr>
        <p:grpSpPr>
          <a:xfrm>
            <a:off x="9076281" y="2907482"/>
            <a:ext cx="1242668" cy="1641413"/>
            <a:chOff x="9478479" y="1794099"/>
            <a:chExt cx="1441292" cy="1098082"/>
          </a:xfrm>
        </p:grpSpPr>
        <p:cxnSp>
          <p:nvCxnSpPr>
            <p:cNvPr id="16" name="Düz Ok Bağlayıcısı 23"/>
            <p:cNvCxnSpPr/>
            <p:nvPr/>
          </p:nvCxnSpPr>
          <p:spPr>
            <a:xfrm flipV="1">
              <a:off x="9478479" y="2371761"/>
              <a:ext cx="714848" cy="520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Bağlayıcı 24"/>
            <p:cNvCxnSpPr/>
            <p:nvPr/>
          </p:nvCxnSpPr>
          <p:spPr>
            <a:xfrm flipH="1">
              <a:off x="10181727" y="1794099"/>
              <a:ext cx="738044" cy="5776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Metin kutusu 14"/>
          <p:cNvSpPr txBox="1"/>
          <p:nvPr/>
        </p:nvSpPr>
        <p:spPr>
          <a:xfrm flipH="1">
            <a:off x="3620549" y="2885995"/>
            <a:ext cx="1187483" cy="360099"/>
          </a:xfrm>
          <a:prstGeom prst="rect">
            <a:avLst/>
          </a:prstGeom>
          <a:noFill/>
        </p:spPr>
        <p:txBody>
          <a:bodyPr wrap="square" rtlCol="0">
            <a:spAutoFit/>
          </a:bodyPr>
          <a:lstStyle/>
          <a:p>
            <a:r>
              <a:rPr lang="tr-TR" sz="1755" dirty="0">
                <a:solidFill>
                  <a:srgbClr val="FFFF00"/>
                </a:solidFill>
              </a:rPr>
              <a:t>Saf sarı</a:t>
            </a:r>
            <a:endParaRPr lang="en-US" sz="1755" dirty="0">
              <a:solidFill>
                <a:srgbClr val="FFFF00"/>
              </a:solidFill>
            </a:endParaRPr>
          </a:p>
        </p:txBody>
      </p:sp>
      <p:sp>
        <p:nvSpPr>
          <p:cNvPr id="26" name="Metin kutusu 40"/>
          <p:cNvSpPr txBox="1"/>
          <p:nvPr/>
        </p:nvSpPr>
        <p:spPr>
          <a:xfrm flipH="1">
            <a:off x="5270455" y="3502364"/>
            <a:ext cx="1505667" cy="360099"/>
          </a:xfrm>
          <a:prstGeom prst="rect">
            <a:avLst/>
          </a:prstGeom>
          <a:noFill/>
        </p:spPr>
        <p:txBody>
          <a:bodyPr wrap="square" rtlCol="0">
            <a:spAutoFit/>
          </a:bodyPr>
          <a:lstStyle/>
          <a:p>
            <a:r>
              <a:rPr lang="tr-TR" sz="1755" dirty="0">
                <a:solidFill>
                  <a:schemeClr val="bg1">
                    <a:lumMod val="95000"/>
                  </a:schemeClr>
                </a:solidFill>
              </a:rPr>
              <a:t>Yansıma yok</a:t>
            </a:r>
            <a:endParaRPr lang="en-US" sz="1755" dirty="0">
              <a:solidFill>
                <a:schemeClr val="bg1">
                  <a:lumMod val="95000"/>
                </a:schemeClr>
              </a:solidFill>
            </a:endParaRPr>
          </a:p>
        </p:txBody>
      </p:sp>
      <p:sp>
        <p:nvSpPr>
          <p:cNvPr id="27" name="Metin kutusu 21"/>
          <p:cNvSpPr txBox="1"/>
          <p:nvPr/>
        </p:nvSpPr>
        <p:spPr>
          <a:xfrm flipH="1">
            <a:off x="7518349" y="3005372"/>
            <a:ext cx="1405350" cy="362407"/>
          </a:xfrm>
          <a:prstGeom prst="rect">
            <a:avLst/>
          </a:prstGeom>
          <a:noFill/>
        </p:spPr>
        <p:txBody>
          <a:bodyPr wrap="square" rtlCol="0">
            <a:spAutoFit/>
          </a:bodyPr>
          <a:lstStyle/>
          <a:p>
            <a:r>
              <a:rPr lang="tr-TR" sz="1755" dirty="0">
                <a:solidFill>
                  <a:srgbClr val="FFFF00"/>
                </a:solidFill>
              </a:rPr>
              <a:t>Karışım sarı</a:t>
            </a:r>
            <a:endParaRPr lang="en-US" sz="1755" dirty="0">
              <a:solidFill>
                <a:srgbClr val="FFFF00"/>
              </a:solidFill>
            </a:endParaRPr>
          </a:p>
        </p:txBody>
      </p:sp>
      <p:sp>
        <p:nvSpPr>
          <p:cNvPr id="29" name="Metin kutusu 21"/>
          <p:cNvSpPr txBox="1"/>
          <p:nvPr/>
        </p:nvSpPr>
        <p:spPr>
          <a:xfrm flipH="1">
            <a:off x="6318484" y="2555601"/>
            <a:ext cx="1405350" cy="362407"/>
          </a:xfrm>
          <a:prstGeom prst="rect">
            <a:avLst/>
          </a:prstGeom>
          <a:noFill/>
        </p:spPr>
        <p:txBody>
          <a:bodyPr wrap="square" rtlCol="0">
            <a:spAutoFit/>
          </a:bodyPr>
          <a:lstStyle/>
          <a:p>
            <a:r>
              <a:rPr lang="tr-TR" sz="1755" dirty="0"/>
              <a:t>Karışım sarı</a:t>
            </a:r>
            <a:endParaRPr lang="en-US" sz="1755" dirty="0"/>
          </a:p>
        </p:txBody>
      </p:sp>
      <p:sp>
        <p:nvSpPr>
          <p:cNvPr id="30" name="Rectangle 29"/>
          <p:cNvSpPr/>
          <p:nvPr/>
        </p:nvSpPr>
        <p:spPr>
          <a:xfrm>
            <a:off x="7949755" y="5575047"/>
            <a:ext cx="3706105" cy="812530"/>
          </a:xfrm>
          <a:prstGeom prst="rect">
            <a:avLst/>
          </a:prstGeom>
        </p:spPr>
        <p:txBody>
          <a:bodyPr wrap="square">
            <a:spAutoFit/>
          </a:bodyPr>
          <a:lstStyle/>
          <a:p>
            <a:r>
              <a:rPr lang="tr-TR" sz="2340" dirty="0">
                <a:latin typeface="Times New Roman" panose="02020603050405020304" pitchFamily="18" charset="0"/>
                <a:ea typeface="Tahoma" panose="020B0604030504040204" pitchFamily="34" charset="0"/>
                <a:cs typeface="Times New Roman" panose="02020603050405020304" pitchFamily="18" charset="0"/>
              </a:rPr>
              <a:t>Karışım sarı kırmızı ve yeşil ışığın karışımdan oluşur.</a:t>
            </a:r>
          </a:p>
        </p:txBody>
      </p:sp>
      <p:sp>
        <p:nvSpPr>
          <p:cNvPr id="31" name="Metin kutusu 38"/>
          <p:cNvSpPr txBox="1"/>
          <p:nvPr/>
        </p:nvSpPr>
        <p:spPr>
          <a:xfrm>
            <a:off x="3461949" y="5811605"/>
            <a:ext cx="3926728" cy="452432"/>
          </a:xfrm>
          <a:prstGeom prst="rect">
            <a:avLst/>
          </a:prstGeom>
          <a:noFill/>
        </p:spPr>
        <p:txBody>
          <a:bodyPr wrap="square" rtlCol="0">
            <a:spAutoFit/>
          </a:bodyPr>
          <a:lstStyle/>
          <a:p>
            <a:r>
              <a:rPr lang="tr-TR" sz="2340" dirty="0">
                <a:latin typeface="Times New Roman" panose="02020603050405020304" pitchFamily="18" charset="0"/>
                <a:ea typeface="Tahoma" panose="020B0604030504040204" pitchFamily="34" charset="0"/>
                <a:cs typeface="Times New Roman" panose="02020603050405020304" pitchFamily="18" charset="0"/>
              </a:rPr>
              <a:t>Saf sarının içinde kırmızı yok.</a:t>
            </a:r>
          </a:p>
        </p:txBody>
      </p:sp>
      <p:sp>
        <p:nvSpPr>
          <p:cNvPr id="32"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solidFill>
                  <a:schemeClr val="accent1"/>
                </a:solidFill>
              </a:rPr>
              <a:t>Işığın Filtrelerden Geçişi</a:t>
            </a:r>
            <a:endParaRPr lang="en-US" sz="1400" dirty="0" smtClean="0">
              <a:solidFill>
                <a:schemeClr val="accent1"/>
              </a:solidFill>
            </a:endParaRPr>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22293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Ä±yah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1" y="4239507"/>
            <a:ext cx="3309170" cy="2349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Ä±yah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1" y="1889846"/>
            <a:ext cx="3309170" cy="23496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r-TR" dirty="0" smtClean="0"/>
              <a:t>Saf Sarı mı Karışım Sarı mı?</a:t>
            </a:r>
            <a:endParaRPr lang="tr-TR" dirty="0"/>
          </a:p>
        </p:txBody>
      </p:sp>
      <p:sp>
        <p:nvSpPr>
          <p:cNvPr id="4" name="7 Sağ Ok"/>
          <p:cNvSpPr/>
          <p:nvPr/>
        </p:nvSpPr>
        <p:spPr>
          <a:xfrm>
            <a:off x="5399810" y="2923309"/>
            <a:ext cx="1828800" cy="762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p:cNvSpPr/>
          <p:nvPr/>
        </p:nvSpPr>
        <p:spPr>
          <a:xfrm>
            <a:off x="7228610" y="1889846"/>
            <a:ext cx="304800" cy="2219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7" name="9 Metin kutusu"/>
          <p:cNvSpPr txBox="1"/>
          <p:nvPr/>
        </p:nvSpPr>
        <p:spPr>
          <a:xfrm>
            <a:off x="5791614" y="2402444"/>
            <a:ext cx="94128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rgbClr val="FFFF00"/>
                </a:solidFill>
              </a:rPr>
              <a:t>Saf sarı</a:t>
            </a:r>
            <a:endParaRPr lang="en-US" dirty="0">
              <a:solidFill>
                <a:srgbClr val="FFFF00"/>
              </a:solidFill>
            </a:endParaRPr>
          </a:p>
        </p:txBody>
      </p:sp>
      <p:sp>
        <p:nvSpPr>
          <p:cNvPr id="8" name="8 Sağ Ok"/>
          <p:cNvSpPr/>
          <p:nvPr/>
        </p:nvSpPr>
        <p:spPr>
          <a:xfrm>
            <a:off x="5399810" y="5479505"/>
            <a:ext cx="1828800" cy="762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7228610" y="4260704"/>
            <a:ext cx="304800" cy="2219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11" name="10 Metin kutusu"/>
          <p:cNvSpPr txBox="1"/>
          <p:nvPr/>
        </p:nvSpPr>
        <p:spPr>
          <a:xfrm>
            <a:off x="5620333" y="4905819"/>
            <a:ext cx="136928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rgbClr val="FFFF00"/>
                </a:solidFill>
              </a:rPr>
              <a:t>karışım sarı</a:t>
            </a:r>
            <a:endParaRPr lang="en-US" dirty="0">
              <a:solidFill>
                <a:srgbClr val="FFFF00"/>
              </a:solidFill>
            </a:endParaRPr>
          </a:p>
        </p:txBody>
      </p:sp>
      <p:sp>
        <p:nvSpPr>
          <p:cNvPr id="12" name="8 Sağ Ok"/>
          <p:cNvSpPr/>
          <p:nvPr/>
        </p:nvSpPr>
        <p:spPr>
          <a:xfrm>
            <a:off x="7533410" y="5349169"/>
            <a:ext cx="893618" cy="1123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solidFill>
                  <a:schemeClr val="accent1"/>
                </a:solidFill>
              </a:rPr>
              <a:t>Işığın Filtrelerden Geçişi</a:t>
            </a:r>
            <a:endParaRPr lang="en-US" sz="1400" dirty="0" smtClean="0">
              <a:solidFill>
                <a:schemeClr val="accent1"/>
              </a:solidFill>
            </a:endParaRPr>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
        <p:nvSpPr>
          <p:cNvPr id="14" name="7 Sağ Ok"/>
          <p:cNvSpPr/>
          <p:nvPr/>
        </p:nvSpPr>
        <p:spPr>
          <a:xfrm>
            <a:off x="7533410" y="2935556"/>
            <a:ext cx="334683" cy="45719"/>
          </a:xfrm>
          <a:prstGeom prst="rightArrow">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680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13" y="114103"/>
            <a:ext cx="11201400" cy="1325563"/>
          </a:xfrm>
        </p:spPr>
        <p:txBody>
          <a:bodyPr>
            <a:normAutofit/>
          </a:bodyPr>
          <a:lstStyle/>
          <a:p>
            <a:r>
              <a:rPr lang="tr-TR" sz="3600" dirty="0" smtClean="0"/>
              <a:t>Geçen Ders: Paralel Yüzeylerde Kırılma ve Görünür Uzaklık</a:t>
            </a:r>
            <a:endParaRPr lang="tr-TR" dirty="0"/>
          </a:p>
        </p:txBody>
      </p:sp>
      <p:pic>
        <p:nvPicPr>
          <p:cNvPr id="3" name="Resim 2">
            <a:extLst>
              <a:ext uri="{FF2B5EF4-FFF2-40B4-BE49-F238E27FC236}">
                <a16:creationId xmlns:a16="http://schemas.microsoft.com/office/drawing/2014/main" id="{61B05755-FDF8-4F3C-8699-C8DDAD827F05}"/>
              </a:ext>
            </a:extLst>
          </p:cNvPr>
          <p:cNvPicPr>
            <a:picLocks noChangeAspect="1"/>
          </p:cNvPicPr>
          <p:nvPr/>
        </p:nvPicPr>
        <p:blipFill>
          <a:blip r:embed="rId3"/>
          <a:stretch>
            <a:fillRect/>
          </a:stretch>
        </p:blipFill>
        <p:spPr>
          <a:xfrm>
            <a:off x="4404851" y="1837430"/>
            <a:ext cx="1446862" cy="1224135"/>
          </a:xfrm>
          <a:prstGeom prst="rect">
            <a:avLst/>
          </a:prstGeom>
        </p:spPr>
      </p:pic>
      <p:pic>
        <p:nvPicPr>
          <p:cNvPr id="4" name="Resim 3">
            <a:extLst>
              <a:ext uri="{FF2B5EF4-FFF2-40B4-BE49-F238E27FC236}">
                <a16:creationId xmlns:a16="http://schemas.microsoft.com/office/drawing/2014/main" id="{92647936-5EF6-4CCC-950F-75BD204078D2}"/>
              </a:ext>
            </a:extLst>
          </p:cNvPr>
          <p:cNvPicPr>
            <a:picLocks noChangeAspect="1"/>
          </p:cNvPicPr>
          <p:nvPr/>
        </p:nvPicPr>
        <p:blipFill rotWithShape="1">
          <a:blip r:embed="rId4"/>
          <a:srcRect l="45274" t="26189" r="36613" b="50000"/>
          <a:stretch/>
        </p:blipFill>
        <p:spPr>
          <a:xfrm>
            <a:off x="6794793" y="1856888"/>
            <a:ext cx="1858447" cy="1373635"/>
          </a:xfrm>
          <a:prstGeom prst="rect">
            <a:avLst/>
          </a:prstGeom>
        </p:spPr>
      </p:pic>
      <p:pic>
        <p:nvPicPr>
          <p:cNvPr id="6" name="Resim 5">
            <a:extLst>
              <a:ext uri="{FF2B5EF4-FFF2-40B4-BE49-F238E27FC236}">
                <a16:creationId xmlns:a16="http://schemas.microsoft.com/office/drawing/2014/main" id="{463349DC-547E-4E34-AF3D-44D13A53CD2D}"/>
              </a:ext>
            </a:extLst>
          </p:cNvPr>
          <p:cNvPicPr>
            <a:picLocks noChangeAspect="1"/>
          </p:cNvPicPr>
          <p:nvPr/>
        </p:nvPicPr>
        <p:blipFill rotWithShape="1">
          <a:blip r:embed="rId5"/>
          <a:srcRect l="40462" t="30194" r="51575" b="57003"/>
          <a:stretch/>
        </p:blipFill>
        <p:spPr>
          <a:xfrm>
            <a:off x="9554577" y="5155472"/>
            <a:ext cx="1324193" cy="1196964"/>
          </a:xfrm>
          <a:prstGeom prst="rect">
            <a:avLst/>
          </a:prstGeom>
        </p:spPr>
      </p:pic>
      <p:pic>
        <p:nvPicPr>
          <p:cNvPr id="7" name="Resim 6">
            <a:extLst>
              <a:ext uri="{FF2B5EF4-FFF2-40B4-BE49-F238E27FC236}">
                <a16:creationId xmlns:a16="http://schemas.microsoft.com/office/drawing/2014/main" id="{01EA17FB-98A4-4063-BABC-29A692414F22}"/>
              </a:ext>
            </a:extLst>
          </p:cNvPr>
          <p:cNvPicPr>
            <a:picLocks noChangeAspect="1"/>
          </p:cNvPicPr>
          <p:nvPr/>
        </p:nvPicPr>
        <p:blipFill>
          <a:blip r:embed="rId6"/>
          <a:stretch>
            <a:fillRect/>
          </a:stretch>
        </p:blipFill>
        <p:spPr>
          <a:xfrm>
            <a:off x="7111909" y="5017761"/>
            <a:ext cx="1409615" cy="1194780"/>
          </a:xfrm>
          <a:prstGeom prst="rect">
            <a:avLst/>
          </a:prstGeom>
        </p:spPr>
      </p:pic>
      <p:pic>
        <p:nvPicPr>
          <p:cNvPr id="8" name="Resim 7">
            <a:extLst>
              <a:ext uri="{FF2B5EF4-FFF2-40B4-BE49-F238E27FC236}">
                <a16:creationId xmlns:a16="http://schemas.microsoft.com/office/drawing/2014/main" id="{BAAB6574-6CF5-455F-B1B6-67CC73EDA923}"/>
              </a:ext>
            </a:extLst>
          </p:cNvPr>
          <p:cNvPicPr>
            <a:picLocks noChangeAspect="1"/>
          </p:cNvPicPr>
          <p:nvPr/>
        </p:nvPicPr>
        <p:blipFill>
          <a:blip r:embed="rId7"/>
          <a:stretch>
            <a:fillRect/>
          </a:stretch>
        </p:blipFill>
        <p:spPr>
          <a:xfrm>
            <a:off x="4226516" y="3061565"/>
            <a:ext cx="1803531" cy="1703335"/>
          </a:xfrm>
          <a:prstGeom prst="rect">
            <a:avLst/>
          </a:prstGeom>
        </p:spPr>
      </p:pic>
      <p:pic>
        <p:nvPicPr>
          <p:cNvPr id="9" name="Resim 8">
            <a:extLst>
              <a:ext uri="{FF2B5EF4-FFF2-40B4-BE49-F238E27FC236}">
                <a16:creationId xmlns:a16="http://schemas.microsoft.com/office/drawing/2014/main" id="{12065DCE-3F4E-4353-ACF3-3195D00F65DE}"/>
              </a:ext>
            </a:extLst>
          </p:cNvPr>
          <p:cNvPicPr>
            <a:picLocks noChangeAspect="1"/>
          </p:cNvPicPr>
          <p:nvPr/>
        </p:nvPicPr>
        <p:blipFill>
          <a:blip r:embed="rId8"/>
          <a:stretch>
            <a:fillRect/>
          </a:stretch>
        </p:blipFill>
        <p:spPr>
          <a:xfrm>
            <a:off x="6734754" y="3292586"/>
            <a:ext cx="1858447" cy="1472314"/>
          </a:xfrm>
          <a:prstGeom prst="rect">
            <a:avLst/>
          </a:prstGeom>
        </p:spPr>
      </p:pic>
      <p:pic>
        <p:nvPicPr>
          <p:cNvPr id="11" name="Resim 10">
            <a:extLst>
              <a:ext uri="{FF2B5EF4-FFF2-40B4-BE49-F238E27FC236}">
                <a16:creationId xmlns:a16="http://schemas.microsoft.com/office/drawing/2014/main" id="{A6E1436F-F185-40AA-B52C-DE759F7610C3}"/>
              </a:ext>
            </a:extLst>
          </p:cNvPr>
          <p:cNvPicPr>
            <a:picLocks noChangeAspect="1"/>
          </p:cNvPicPr>
          <p:nvPr/>
        </p:nvPicPr>
        <p:blipFill>
          <a:blip r:embed="rId9"/>
          <a:stretch>
            <a:fillRect/>
          </a:stretch>
        </p:blipFill>
        <p:spPr>
          <a:xfrm>
            <a:off x="9384017" y="3292586"/>
            <a:ext cx="1665312" cy="1707875"/>
          </a:xfrm>
          <a:prstGeom prst="rect">
            <a:avLst/>
          </a:prstGeom>
        </p:spPr>
      </p:pic>
      <p:pic>
        <p:nvPicPr>
          <p:cNvPr id="12" name="Resim 11">
            <a:extLst>
              <a:ext uri="{FF2B5EF4-FFF2-40B4-BE49-F238E27FC236}">
                <a16:creationId xmlns:a16="http://schemas.microsoft.com/office/drawing/2014/main" id="{7F7E0507-E9F5-4002-A9BB-DFA8AFB10AA2}"/>
              </a:ext>
            </a:extLst>
          </p:cNvPr>
          <p:cNvPicPr>
            <a:picLocks noChangeAspect="1"/>
          </p:cNvPicPr>
          <p:nvPr/>
        </p:nvPicPr>
        <p:blipFill>
          <a:blip r:embed="rId10"/>
          <a:stretch>
            <a:fillRect/>
          </a:stretch>
        </p:blipFill>
        <p:spPr>
          <a:xfrm>
            <a:off x="9239652" y="1909834"/>
            <a:ext cx="1599551" cy="1067594"/>
          </a:xfrm>
          <a:prstGeom prst="rect">
            <a:avLst/>
          </a:prstGeom>
        </p:spPr>
      </p:pic>
      <p:pic>
        <p:nvPicPr>
          <p:cNvPr id="15" name="Resim 14">
            <a:extLst>
              <a:ext uri="{FF2B5EF4-FFF2-40B4-BE49-F238E27FC236}">
                <a16:creationId xmlns:a16="http://schemas.microsoft.com/office/drawing/2014/main" id="{432EE31C-ACE8-469E-AE7F-BB4EA1730E20}"/>
              </a:ext>
            </a:extLst>
          </p:cNvPr>
          <p:cNvPicPr>
            <a:picLocks noChangeAspect="1"/>
          </p:cNvPicPr>
          <p:nvPr/>
        </p:nvPicPr>
        <p:blipFill rotWithShape="1">
          <a:blip r:embed="rId11"/>
          <a:srcRect l="23318" t="22648" r="35825" b="11025"/>
          <a:stretch/>
        </p:blipFill>
        <p:spPr>
          <a:xfrm>
            <a:off x="4349980" y="4683464"/>
            <a:ext cx="2164911" cy="1668972"/>
          </a:xfrm>
          <a:prstGeom prst="rect">
            <a:avLst/>
          </a:prstGeom>
        </p:spPr>
      </p:pic>
      <p:sp>
        <p:nvSpPr>
          <p:cNvPr id="13" name="Content Placeholder 3"/>
          <p:cNvSpPr>
            <a:spLocks noGrp="1"/>
          </p:cNvSpPr>
          <p:nvPr>
            <p:ph idx="1"/>
          </p:nvPr>
        </p:nvSpPr>
        <p:spPr>
          <a:xfrm>
            <a:off x="1097280" y="1776549"/>
            <a:ext cx="2719046" cy="4435992"/>
          </a:xfrm>
        </p:spPr>
        <p:txBody>
          <a:bodyPr>
            <a:normAutofit/>
          </a:bodyPr>
          <a:lstStyle/>
          <a:p>
            <a:pPr>
              <a:buFont typeface="Arial" panose="020B0604020202020204" pitchFamily="34" charset="0"/>
              <a:buChar char="•"/>
            </a:pPr>
            <a:r>
              <a:rPr lang="tr-TR" sz="1400" dirty="0" smtClean="0">
                <a:solidFill>
                  <a:schemeClr val="accent1"/>
                </a:solidFill>
              </a:rPr>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a:t>Işığın Filtrelerden Geçişi</a:t>
            </a:r>
            <a:endParaRPr lang="en-US" sz="1400" dirty="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212710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Beyaz ışıktan nasıl renkli ışık elde edebilirim?</a:t>
            </a:r>
            <a:br>
              <a:rPr lang="tr-TR" dirty="0"/>
            </a:br>
            <a:endParaRPr lang="tr-TR" dirty="0"/>
          </a:p>
        </p:txBody>
      </p:sp>
      <p:pic>
        <p:nvPicPr>
          <p:cNvPr id="6" name="Content Placeholder 5"/>
          <p:cNvPicPr>
            <a:picLocks noGrp="1" noChangeAspect="1"/>
          </p:cNvPicPr>
          <p:nvPr>
            <p:ph idx="1"/>
          </p:nvPr>
        </p:nvPicPr>
        <p:blipFill>
          <a:blip r:embed="rId3"/>
          <a:stretch>
            <a:fillRect/>
          </a:stretch>
        </p:blipFill>
        <p:spPr>
          <a:xfrm>
            <a:off x="4091552" y="1876667"/>
            <a:ext cx="2978905" cy="1974441"/>
          </a:xfrm>
          <a:prstGeom prst="rect">
            <a:avLst/>
          </a:prstGeom>
        </p:spPr>
      </p:pic>
      <p:pic>
        <p:nvPicPr>
          <p:cNvPr id="4"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4470" y="4199869"/>
            <a:ext cx="2508142" cy="1963937"/>
          </a:xfrm>
          <a:prstGeom prst="rect">
            <a:avLst/>
          </a:prstGeom>
        </p:spPr>
      </p:pic>
      <p:pic>
        <p:nvPicPr>
          <p:cNvPr id="5"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0758" y="1906757"/>
            <a:ext cx="2933752" cy="3888702"/>
          </a:xfrm>
          <a:prstGeom prst="rect">
            <a:avLst/>
          </a:prstGeom>
        </p:spPr>
      </p:pic>
      <p:sp>
        <p:nvSpPr>
          <p:cNvPr id="7"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solidFill>
                  <a:schemeClr val="accent1"/>
                </a:solidFill>
              </a:rPr>
              <a:t>Işığın Filtrelerden Geçişi</a:t>
            </a:r>
            <a:endParaRPr lang="en-US" sz="1400" dirty="0" smtClean="0">
              <a:solidFill>
                <a:schemeClr val="accent1"/>
              </a:solidFill>
            </a:endParaRPr>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563388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Günün Özeti</a:t>
            </a:r>
            <a:endParaRPr lang="tr-TR" dirty="0"/>
          </a:p>
        </p:txBody>
      </p:sp>
      <p:pic>
        <p:nvPicPr>
          <p:cNvPr id="4" name="Content Placeholder 3"/>
          <p:cNvPicPr>
            <a:picLocks noGrp="1" noChangeAspect="1"/>
          </p:cNvPicPr>
          <p:nvPr>
            <p:ph idx="1"/>
          </p:nvPr>
        </p:nvPicPr>
        <p:blipFill>
          <a:blip r:embed="rId3"/>
          <a:stretch>
            <a:fillRect/>
          </a:stretch>
        </p:blipFill>
        <p:spPr>
          <a:xfrm>
            <a:off x="3336014" y="1690689"/>
            <a:ext cx="1745141" cy="1067900"/>
          </a:xfrm>
          <a:prstGeom prst="rect">
            <a:avLst/>
          </a:prstGeom>
        </p:spPr>
      </p:pic>
      <p:pic>
        <p:nvPicPr>
          <p:cNvPr id="5" name="Content Placeholder 3"/>
          <p:cNvPicPr>
            <a:picLocks noChangeAspect="1"/>
          </p:cNvPicPr>
          <p:nvPr/>
        </p:nvPicPr>
        <p:blipFill>
          <a:blip r:embed="rId4"/>
          <a:stretch>
            <a:fillRect/>
          </a:stretch>
        </p:blipFill>
        <p:spPr>
          <a:xfrm>
            <a:off x="5081155" y="1690688"/>
            <a:ext cx="1662013" cy="1070244"/>
          </a:xfrm>
          <a:prstGeom prst="rect">
            <a:avLst/>
          </a:prstGeom>
        </p:spPr>
      </p:pic>
      <p:pic>
        <p:nvPicPr>
          <p:cNvPr id="6" name="Content Placeholder 3"/>
          <p:cNvPicPr>
            <a:picLocks noChangeAspect="1"/>
          </p:cNvPicPr>
          <p:nvPr/>
        </p:nvPicPr>
        <p:blipFill>
          <a:blip r:embed="rId5"/>
          <a:stretch>
            <a:fillRect/>
          </a:stretch>
        </p:blipFill>
        <p:spPr>
          <a:xfrm>
            <a:off x="6743168" y="1690687"/>
            <a:ext cx="1572034" cy="1067902"/>
          </a:xfrm>
          <a:prstGeom prst="rect">
            <a:avLst/>
          </a:prstGeom>
        </p:spPr>
      </p:pic>
      <p:pic>
        <p:nvPicPr>
          <p:cNvPr id="7" name="Picture 2" descr="http://atasehirhabercigazete.com/upload/resimler/haber/sunny-day-28037-hd-wallpape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5202" y="1714283"/>
            <a:ext cx="1729971" cy="1020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Ä°lgili resi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5173" y="1690687"/>
            <a:ext cx="1538693" cy="104430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p:cNvPicPr>
            <a:picLocks noChangeAspect="1"/>
          </p:cNvPicPr>
          <p:nvPr/>
        </p:nvPicPr>
        <p:blipFill>
          <a:blip r:embed="rId8"/>
          <a:stretch>
            <a:fillRect/>
          </a:stretch>
        </p:blipFill>
        <p:spPr>
          <a:xfrm>
            <a:off x="3795338" y="2758589"/>
            <a:ext cx="1843513" cy="1112363"/>
          </a:xfrm>
          <a:prstGeom prst="rect">
            <a:avLst/>
          </a:prstGeom>
        </p:spPr>
      </p:pic>
      <p:pic>
        <p:nvPicPr>
          <p:cNvPr id="10" name="Content Placeholder 5"/>
          <p:cNvPicPr>
            <a:picLocks noChangeAspect="1"/>
          </p:cNvPicPr>
          <p:nvPr/>
        </p:nvPicPr>
        <p:blipFill>
          <a:blip r:embed="rId9"/>
          <a:stretch>
            <a:fillRect/>
          </a:stretch>
        </p:blipFill>
        <p:spPr>
          <a:xfrm>
            <a:off x="5611468" y="2758589"/>
            <a:ext cx="1932443" cy="1141552"/>
          </a:xfrm>
          <a:prstGeom prst="rect">
            <a:avLst/>
          </a:prstGeom>
        </p:spPr>
      </p:pic>
      <p:pic>
        <p:nvPicPr>
          <p:cNvPr id="11" name="Picture 2" descr="http://images.huffingtonpost.com/2011-04-14-Kristof_101048spidercrabresiz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94013" y="2743994"/>
            <a:ext cx="1830097" cy="1141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11" cstate="print"/>
          <a:srcRect l="19824" t="11306" r="24273" b="25340"/>
          <a:stretch/>
        </p:blipFill>
        <p:spPr>
          <a:xfrm>
            <a:off x="9324110" y="2743994"/>
            <a:ext cx="1827090" cy="1141552"/>
          </a:xfrm>
          <a:prstGeom prst="rect">
            <a:avLst/>
          </a:prstGeom>
        </p:spPr>
      </p:pic>
      <p:pic>
        <p:nvPicPr>
          <p:cNvPr id="13" name="Picture 2" descr="boya ana renkleri diagram ile ilgili gÃ¶rsel sonuc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1269" y="3870952"/>
            <a:ext cx="1882545" cy="17714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ya ana renkleri diagram ile ilgili gÃ¶rsel sonuc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15202" y="3894548"/>
            <a:ext cx="1909453" cy="17566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images.slideplayer.biz.tr/11/2979339/slides/slide_7.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892" t="19326" r="6174" b="58373"/>
          <a:stretch/>
        </p:blipFill>
        <p:spPr bwMode="auto">
          <a:xfrm>
            <a:off x="2953934" y="5642416"/>
            <a:ext cx="4060574" cy="11518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gencgrafiker.com/wp-content/uploads/2013/12/tamamlayici-renkler-ve-renk-kodlari.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3586" t="21512" r="1119" b="28139"/>
          <a:stretch/>
        </p:blipFill>
        <p:spPr bwMode="auto">
          <a:xfrm>
            <a:off x="7211003" y="5642416"/>
            <a:ext cx="4499551" cy="1151823"/>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3"/>
          <p:cNvSpPr txBox="1">
            <a:spLocks/>
          </p:cNvSpPr>
          <p:nvPr/>
        </p:nvSpPr>
        <p:spPr>
          <a:xfrm>
            <a:off x="669094" y="1809833"/>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solidFill>
                  <a:schemeClr val="accent1"/>
                </a:solidFill>
              </a:rPr>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38418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Günün Özeti</a:t>
            </a:r>
            <a:endParaRPr lang="tr-TR" dirty="0"/>
          </a:p>
        </p:txBody>
      </p:sp>
      <p:pic>
        <p:nvPicPr>
          <p:cNvPr id="5" name="Content Placeholder 5"/>
          <p:cNvPicPr>
            <a:picLocks noGrp="1" noChangeAspect="1"/>
          </p:cNvPicPr>
          <p:nvPr>
            <p:ph idx="1"/>
          </p:nvPr>
        </p:nvPicPr>
        <p:blipFill>
          <a:blip r:embed="rId3"/>
          <a:stretch>
            <a:fillRect/>
          </a:stretch>
        </p:blipFill>
        <p:spPr>
          <a:xfrm>
            <a:off x="3487189" y="1825770"/>
            <a:ext cx="2165530" cy="1655185"/>
          </a:xfrm>
          <a:prstGeom prst="rect">
            <a:avLst/>
          </a:prstGeom>
        </p:spPr>
      </p:pic>
      <p:pic>
        <p:nvPicPr>
          <p:cNvPr id="6"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127" y="1825770"/>
            <a:ext cx="2078117" cy="1627217"/>
          </a:xfrm>
          <a:prstGeom prst="rect">
            <a:avLst/>
          </a:prstGeom>
        </p:spPr>
      </p:pic>
      <p:pic>
        <p:nvPicPr>
          <p:cNvPr id="7"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5652" y="1825770"/>
            <a:ext cx="2018148" cy="4097048"/>
          </a:xfrm>
          <a:prstGeom prst="rect">
            <a:avLst/>
          </a:prstGeom>
        </p:spPr>
      </p:pic>
      <p:pic>
        <p:nvPicPr>
          <p:cNvPr id="8" name="Picture 2" descr="Ä±ÅÄ±k filtreleri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11436"/>
          <a:stretch/>
        </p:blipFill>
        <p:spPr bwMode="auto">
          <a:xfrm>
            <a:off x="3354307" y="3616037"/>
            <a:ext cx="2506166" cy="2306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img-superetut.mncdn.com/ktp/121604040101_bso_dosyalar/image01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0473" y="4219847"/>
            <a:ext cx="3320325" cy="135591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solidFill>
                  <a:schemeClr val="accent1"/>
                </a:solidFill>
              </a:rPr>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85071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Çıkmış Üniversite Soruları</a:t>
            </a:r>
          </a:p>
        </p:txBody>
      </p:sp>
      <p:pic>
        <p:nvPicPr>
          <p:cNvPr id="4" name="Picture 3"/>
          <p:cNvPicPr>
            <a:picLocks noChangeAspect="1"/>
          </p:cNvPicPr>
          <p:nvPr/>
        </p:nvPicPr>
        <p:blipFill>
          <a:blip r:embed="rId2"/>
          <a:stretch>
            <a:fillRect/>
          </a:stretch>
        </p:blipFill>
        <p:spPr>
          <a:xfrm>
            <a:off x="5084803" y="1845734"/>
            <a:ext cx="5847326" cy="2672072"/>
          </a:xfrm>
          <a:prstGeom prst="rect">
            <a:avLst/>
          </a:prstGeom>
        </p:spPr>
      </p:pic>
      <p:sp>
        <p:nvSpPr>
          <p:cNvPr id="5" name="Oval 4"/>
          <p:cNvSpPr/>
          <p:nvPr/>
        </p:nvSpPr>
        <p:spPr>
          <a:xfrm>
            <a:off x="5924599" y="3664062"/>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224872" y="1845734"/>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3292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Çıkmış Üniversite Soruları</a:t>
            </a:r>
          </a:p>
        </p:txBody>
      </p:sp>
      <p:pic>
        <p:nvPicPr>
          <p:cNvPr id="4" name="Picture 3"/>
          <p:cNvPicPr>
            <a:picLocks noChangeAspect="1"/>
          </p:cNvPicPr>
          <p:nvPr/>
        </p:nvPicPr>
        <p:blipFill>
          <a:blip r:embed="rId2"/>
          <a:stretch>
            <a:fillRect/>
          </a:stretch>
        </p:blipFill>
        <p:spPr>
          <a:xfrm>
            <a:off x="6126480" y="1845734"/>
            <a:ext cx="4930983" cy="3287322"/>
          </a:xfrm>
          <a:prstGeom prst="rect">
            <a:avLst/>
          </a:prstGeom>
        </p:spPr>
      </p:pic>
      <p:sp>
        <p:nvSpPr>
          <p:cNvPr id="5" name="Oval 4"/>
          <p:cNvSpPr/>
          <p:nvPr/>
        </p:nvSpPr>
        <p:spPr>
          <a:xfrm>
            <a:off x="9292790" y="3972820"/>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1953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Çıkmış Üniversite Soruları</a:t>
            </a:r>
          </a:p>
        </p:txBody>
      </p:sp>
      <p:pic>
        <p:nvPicPr>
          <p:cNvPr id="4" name="Picture 3"/>
          <p:cNvPicPr>
            <a:picLocks noChangeAspect="1"/>
          </p:cNvPicPr>
          <p:nvPr/>
        </p:nvPicPr>
        <p:blipFill>
          <a:blip r:embed="rId2"/>
          <a:stretch>
            <a:fillRect/>
          </a:stretch>
        </p:blipFill>
        <p:spPr>
          <a:xfrm>
            <a:off x="6018253" y="1845734"/>
            <a:ext cx="4943833" cy="4023360"/>
          </a:xfrm>
          <a:prstGeom prst="rect">
            <a:avLst/>
          </a:prstGeom>
        </p:spPr>
      </p:pic>
      <p:sp>
        <p:nvSpPr>
          <p:cNvPr id="5" name="Oval 4"/>
          <p:cNvSpPr/>
          <p:nvPr/>
        </p:nvSpPr>
        <p:spPr>
          <a:xfrm>
            <a:off x="9332817" y="4756592"/>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4217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Çıkmış Üniversite Soruları</a:t>
            </a:r>
            <a:br>
              <a:rPr lang="tr-TR" dirty="0"/>
            </a:br>
            <a:endParaRPr lang="tr-TR" dirty="0"/>
          </a:p>
        </p:txBody>
      </p:sp>
      <p:pic>
        <p:nvPicPr>
          <p:cNvPr id="4" name="Picture 5123" descr="F:\IMG_0817.JPG"/>
          <p:cNvPicPr/>
          <p:nvPr/>
        </p:nvPicPr>
        <p:blipFill rotWithShape="1">
          <a:blip r:embed="rId3" cstate="print">
            <a:extLst>
              <a:ext uri="{28A0092B-C50C-407E-A947-70E740481C1C}">
                <a14:useLocalDpi xmlns:a14="http://schemas.microsoft.com/office/drawing/2010/main" val="0"/>
              </a:ext>
            </a:extLst>
          </a:blip>
          <a:srcRect l="3703" t="15960" r="69427" b="8548"/>
          <a:stretch/>
        </p:blipFill>
        <p:spPr bwMode="auto">
          <a:xfrm rot="5400000">
            <a:off x="5944317" y="432526"/>
            <a:ext cx="4351337" cy="7137535"/>
          </a:xfrm>
          <a:prstGeom prst="rect">
            <a:avLst/>
          </a:prstGeom>
          <a:noFill/>
          <a:ln>
            <a:noFill/>
          </a:ln>
          <a:extLst>
            <a:ext uri="{53640926-AAD7-44D8-BBD7-CCE9431645EC}">
              <a14:shadowObscured xmlns:a14="http://schemas.microsoft.com/office/drawing/2010/main"/>
            </a:ext>
          </a:extLst>
        </p:spPr>
      </p:pic>
      <p:sp>
        <p:nvSpPr>
          <p:cNvPr id="5" name="Oval 4"/>
          <p:cNvSpPr/>
          <p:nvPr/>
        </p:nvSpPr>
        <p:spPr>
          <a:xfrm>
            <a:off x="4551218" y="4245953"/>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03319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Çıkmış Üniversite Soruları</a:t>
            </a:r>
            <a:br>
              <a:rPr lang="tr-TR" dirty="0"/>
            </a:br>
            <a:endParaRPr lang="tr-TR" dirty="0"/>
          </a:p>
        </p:txBody>
      </p:sp>
      <p:pic>
        <p:nvPicPr>
          <p:cNvPr id="4" name="Picture 5125" descr="F:\IMG_0822.JPG"/>
          <p:cNvPicPr/>
          <p:nvPr/>
        </p:nvPicPr>
        <p:blipFill rotWithShape="1">
          <a:blip r:embed="rId3" cstate="print">
            <a:extLst>
              <a:ext uri="{28A0092B-C50C-407E-A947-70E740481C1C}">
                <a14:useLocalDpi xmlns:a14="http://schemas.microsoft.com/office/drawing/2010/main" val="0"/>
              </a:ext>
            </a:extLst>
          </a:blip>
          <a:srcRect l="28623" t="20895" r="20682" b="12687"/>
          <a:stretch/>
        </p:blipFill>
        <p:spPr bwMode="auto">
          <a:xfrm rot="5400000">
            <a:off x="5282802" y="1055638"/>
            <a:ext cx="5479185" cy="5410202"/>
          </a:xfrm>
          <a:prstGeom prst="rect">
            <a:avLst/>
          </a:prstGeom>
          <a:noFill/>
          <a:ln>
            <a:noFill/>
          </a:ln>
          <a:extLst>
            <a:ext uri="{53640926-AAD7-44D8-BBD7-CCE9431645EC}">
              <a14:shadowObscured xmlns:a14="http://schemas.microsoft.com/office/drawing/2010/main"/>
            </a:ext>
          </a:extLst>
        </p:spPr>
      </p:pic>
      <p:sp>
        <p:nvSpPr>
          <p:cNvPr id="5" name="Oval 4"/>
          <p:cNvSpPr/>
          <p:nvPr/>
        </p:nvSpPr>
        <p:spPr>
          <a:xfrm>
            <a:off x="5317293" y="5515175"/>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42245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Çıkmış Üniversite Soruları</a:t>
            </a:r>
            <a:br>
              <a:rPr lang="tr-TR" dirty="0"/>
            </a:br>
            <a:endParaRPr lang="tr-TR" dirty="0"/>
          </a:p>
        </p:txBody>
      </p:sp>
      <p:pic>
        <p:nvPicPr>
          <p:cNvPr id="4" name="Picture 2" descr="C:\Users\Eldar\Desktop\IMG_08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08" t="16236" r="20938" b="10236"/>
          <a:stretch/>
        </p:blipFill>
        <p:spPr bwMode="auto">
          <a:xfrm rot="5400000">
            <a:off x="5928899" y="1266612"/>
            <a:ext cx="5626243" cy="518160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352111" y="5184104"/>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71339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Çıkmış Üniversite Soruları</a:t>
            </a:r>
            <a:br>
              <a:rPr lang="tr-TR" dirty="0"/>
            </a:br>
            <a:endParaRPr lang="tr-TR" dirty="0"/>
          </a:p>
        </p:txBody>
      </p:sp>
      <p:pic>
        <p:nvPicPr>
          <p:cNvPr id="6146" name="Picture 2" descr="IMG_0827"/>
          <p:cNvPicPr>
            <a:picLocks noChangeAspect="1" noChangeArrowheads="1"/>
          </p:cNvPicPr>
          <p:nvPr/>
        </p:nvPicPr>
        <p:blipFill>
          <a:blip r:embed="rId3" cstate="print">
            <a:extLst>
              <a:ext uri="{28A0092B-C50C-407E-A947-70E740481C1C}">
                <a14:useLocalDpi xmlns:a14="http://schemas.microsoft.com/office/drawing/2010/main" val="0"/>
              </a:ext>
            </a:extLst>
          </a:blip>
          <a:srcRect t="6268" r="17166" b="22388"/>
          <a:stretch>
            <a:fillRect/>
          </a:stretch>
        </p:blipFill>
        <p:spPr bwMode="auto">
          <a:xfrm>
            <a:off x="7137177" y="513110"/>
            <a:ext cx="4898549" cy="58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0415888" y="5228985"/>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38665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7946" y="2487352"/>
            <a:ext cx="8299708" cy="1107996"/>
          </a:xfrm>
          <a:prstGeom prst="rect">
            <a:avLst/>
          </a:prstGeom>
        </p:spPr>
        <p:txBody>
          <a:bodyPr wrap="none">
            <a:spAutoFit/>
          </a:bodyPr>
          <a:lstStyle/>
          <a:p>
            <a:pPr algn="ctr"/>
            <a:r>
              <a:rPr lang="tr-TR" sz="6600" dirty="0"/>
              <a:t>	N</a:t>
            </a:r>
            <a:r>
              <a:rPr lang="en-US" sz="6600" dirty="0" err="1" smtClean="0"/>
              <a:t>asıl</a:t>
            </a:r>
            <a:r>
              <a:rPr lang="tr-TR" sz="6600" dirty="0" smtClean="0">
                <a:solidFill>
                  <a:schemeClr val="bg1"/>
                </a:solidFill>
              </a:rPr>
              <a:t>.   .......</a:t>
            </a:r>
            <a:r>
              <a:rPr lang="tr-TR" sz="6600" dirty="0" smtClean="0"/>
              <a:t>li </a:t>
            </a:r>
            <a:r>
              <a:rPr lang="tr-TR" sz="6600" dirty="0"/>
              <a:t>görürüz?</a:t>
            </a:r>
            <a:endParaRPr lang="en-US" sz="6600" dirty="0"/>
          </a:p>
        </p:txBody>
      </p:sp>
      <p:pic>
        <p:nvPicPr>
          <p:cNvPr id="3" name="Picture 2"/>
          <p:cNvPicPr>
            <a:picLocks noChangeAspect="1"/>
          </p:cNvPicPr>
          <p:nvPr/>
        </p:nvPicPr>
        <p:blipFill>
          <a:blip r:embed="rId3"/>
          <a:stretch>
            <a:fillRect/>
          </a:stretch>
        </p:blipFill>
        <p:spPr>
          <a:xfrm>
            <a:off x="4010179" y="2583828"/>
            <a:ext cx="2018481" cy="915044"/>
          </a:xfrm>
          <a:prstGeom prst="rect">
            <a:avLst/>
          </a:prstGeom>
        </p:spPr>
      </p:pic>
    </p:spTree>
    <p:extLst>
      <p:ext uri="{BB962C8B-B14F-4D97-AF65-F5344CB8AC3E}">
        <p14:creationId xmlns:p14="http://schemas.microsoft.com/office/powerpoint/2010/main" val="25732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Çıkmış Üniversite Soruları</a:t>
            </a:r>
            <a:br>
              <a:rPr lang="tr-TR" dirty="0"/>
            </a:br>
            <a:endParaRPr lang="tr-TR" dirty="0"/>
          </a:p>
        </p:txBody>
      </p:sp>
      <p:pic>
        <p:nvPicPr>
          <p:cNvPr id="4" name="Picture 3" descr="F:\IMG_0820.JPG"/>
          <p:cNvPicPr/>
          <p:nvPr/>
        </p:nvPicPr>
        <p:blipFill rotWithShape="1">
          <a:blip r:embed="rId3" cstate="print">
            <a:extLst>
              <a:ext uri="{28A0092B-C50C-407E-A947-70E740481C1C}">
                <a14:useLocalDpi xmlns:a14="http://schemas.microsoft.com/office/drawing/2010/main" val="0"/>
              </a:ext>
            </a:extLst>
          </a:blip>
          <a:srcRect l="5575" t="22635" r="59858" b="4729"/>
          <a:stretch/>
        </p:blipFill>
        <p:spPr bwMode="auto">
          <a:xfrm rot="5400000">
            <a:off x="5560219" y="383383"/>
            <a:ext cx="4805361" cy="6781801"/>
          </a:xfrm>
          <a:prstGeom prst="rect">
            <a:avLst/>
          </a:prstGeom>
          <a:noFill/>
          <a:ln>
            <a:noFill/>
          </a:ln>
          <a:extLst>
            <a:ext uri="{53640926-AAD7-44D8-BBD7-CCE9431645EC}">
              <a14:shadowObscured xmlns:a14="http://schemas.microsoft.com/office/drawing/2010/main"/>
            </a:ext>
          </a:extLst>
        </p:spPr>
      </p:pic>
      <p:sp>
        <p:nvSpPr>
          <p:cNvPr id="5" name="Oval 4"/>
          <p:cNvSpPr/>
          <p:nvPr/>
        </p:nvSpPr>
        <p:spPr>
          <a:xfrm>
            <a:off x="8090856" y="5479881"/>
            <a:ext cx="403761" cy="386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solidFill>
                  <a:schemeClr val="accent1"/>
                </a:solidFill>
              </a:rPr>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endParaRPr lang="tr-TR" sz="1400" dirty="0" smtClean="0"/>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45727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Bu Hafta</a:t>
            </a:r>
            <a:endParaRPr lang="tr-TR" dirty="0"/>
          </a:p>
        </p:txBody>
      </p:sp>
      <p:sp>
        <p:nvSpPr>
          <p:cNvPr id="3" name="Content Placeholder 2"/>
          <p:cNvSpPr>
            <a:spLocks noGrp="1"/>
          </p:cNvSpPr>
          <p:nvPr>
            <p:ph idx="1"/>
          </p:nvPr>
        </p:nvSpPr>
        <p:spPr/>
        <p:txBody>
          <a:bodyPr>
            <a:normAutofit fontScale="25000" lnSpcReduction="20000"/>
          </a:bodyPr>
          <a:lstStyle/>
          <a:p>
            <a:pPr marL="0" indent="0">
              <a:lnSpc>
                <a:spcPct val="150000"/>
              </a:lnSpc>
              <a:spcBef>
                <a:spcPts val="600"/>
              </a:spcBef>
              <a:buNone/>
            </a:pPr>
            <a:r>
              <a:rPr lang="tr-TR" sz="9600" dirty="0">
                <a:solidFill>
                  <a:schemeClr val="tx1"/>
                </a:solidFill>
              </a:rPr>
              <a:t>10.4.7.1. Cisimlerin renkli görülmesinin sebeplerini açıklar.</a:t>
            </a:r>
          </a:p>
          <a:p>
            <a:pPr marL="914400" lvl="2" indent="0">
              <a:lnSpc>
                <a:spcPct val="150000"/>
              </a:lnSpc>
              <a:spcBef>
                <a:spcPts val="600"/>
              </a:spcBef>
              <a:buNone/>
            </a:pPr>
            <a:r>
              <a:rPr lang="tr-TR" sz="9600" dirty="0">
                <a:solidFill>
                  <a:schemeClr val="tx1"/>
                </a:solidFill>
              </a:rPr>
              <a:t>a. Öğrencilerin ışık ve boya renkleri arasındaki farkları karşılaştırmaları sağlanır.</a:t>
            </a:r>
          </a:p>
          <a:p>
            <a:pPr marL="933450" indent="0">
              <a:lnSpc>
                <a:spcPct val="150000"/>
              </a:lnSpc>
              <a:spcBef>
                <a:spcPts val="600"/>
              </a:spcBef>
              <a:buNone/>
            </a:pPr>
            <a:r>
              <a:rPr lang="tr-TR" sz="9600" dirty="0">
                <a:solidFill>
                  <a:schemeClr val="tx1"/>
                </a:solidFill>
              </a:rPr>
              <a:t>b. Öğrencilerin deney yaparak veya simülasyonlar kullanarak renkleri ana, ara ve tamamlayıcı olarak sınıflandırmaları sağlanır.</a:t>
            </a:r>
          </a:p>
          <a:p>
            <a:pPr marL="933450" indent="0">
              <a:lnSpc>
                <a:spcPct val="150000"/>
              </a:lnSpc>
              <a:spcBef>
                <a:spcPts val="600"/>
              </a:spcBef>
              <a:buNone/>
            </a:pPr>
            <a:r>
              <a:rPr lang="tr-TR" sz="9600" dirty="0">
                <a:solidFill>
                  <a:schemeClr val="tx1"/>
                </a:solidFill>
              </a:rPr>
              <a:t>c. Işık renklerinden saf sarı ile karışım sarı arasındaki fark vurgulanır.</a:t>
            </a:r>
          </a:p>
          <a:p>
            <a:pPr marL="933450" indent="0">
              <a:lnSpc>
                <a:spcPct val="150000"/>
              </a:lnSpc>
              <a:spcBef>
                <a:spcPts val="600"/>
              </a:spcBef>
              <a:buNone/>
            </a:pPr>
            <a:r>
              <a:rPr lang="tr-TR" sz="9600" dirty="0">
                <a:solidFill>
                  <a:schemeClr val="tx1"/>
                </a:solidFill>
              </a:rPr>
              <a:t>ç. Öğrencilerin beyaz ve farklı renklerdeki ışığın filtreden geçişini ve soğurulmasını örneklerle açıklamaları sağlanır.</a:t>
            </a:r>
            <a:endParaRPr lang="tr-TR" sz="9600" u="sng" dirty="0">
              <a:solidFill>
                <a:schemeClr val="tx1"/>
              </a:solidFill>
            </a:endParaRPr>
          </a:p>
          <a:p>
            <a:pPr marL="0" indent="0">
              <a:buNone/>
            </a:pPr>
            <a:endParaRPr lang="tr-TR" dirty="0"/>
          </a:p>
        </p:txBody>
      </p:sp>
    </p:spTree>
    <p:extLst>
      <p:ext uri="{BB962C8B-B14F-4D97-AF65-F5344CB8AC3E}">
        <p14:creationId xmlns:p14="http://schemas.microsoft.com/office/powerpoint/2010/main" val="19493936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Gelecek Hafta</a:t>
            </a:r>
            <a:endParaRPr lang="tr-TR" dirty="0"/>
          </a:p>
        </p:txBody>
      </p:sp>
      <p:sp>
        <p:nvSpPr>
          <p:cNvPr id="4" name="Rectangle 3"/>
          <p:cNvSpPr/>
          <p:nvPr/>
        </p:nvSpPr>
        <p:spPr>
          <a:xfrm>
            <a:off x="2774374" y="1690688"/>
            <a:ext cx="8946572" cy="3970318"/>
          </a:xfrm>
          <a:prstGeom prst="rect">
            <a:avLst/>
          </a:prstGeom>
        </p:spPr>
        <p:txBody>
          <a:bodyPr wrap="square">
            <a:spAutoFit/>
          </a:bodyPr>
          <a:lstStyle/>
          <a:p>
            <a:r>
              <a:rPr lang="tr-TR" sz="2800" dirty="0" smtClean="0">
                <a:solidFill>
                  <a:srgbClr val="000000"/>
                </a:solidFill>
              </a:rPr>
              <a:t>10.4.8.1</a:t>
            </a:r>
            <a:r>
              <a:rPr lang="tr-TR" sz="2800" dirty="0">
                <a:solidFill>
                  <a:srgbClr val="000000"/>
                </a:solidFill>
              </a:rPr>
              <a:t>. Işık prizmalarının özelliklerini açıklar ve kullanım alanlarına örnekler verir.</a:t>
            </a:r>
          </a:p>
          <a:p>
            <a:r>
              <a:rPr lang="tr-TR" sz="2800" dirty="0" smtClean="0">
                <a:solidFill>
                  <a:srgbClr val="000000"/>
                </a:solidFill>
              </a:rPr>
              <a:t>	a</a:t>
            </a:r>
            <a:r>
              <a:rPr lang="tr-TR" sz="2800" dirty="0">
                <a:solidFill>
                  <a:srgbClr val="000000"/>
                </a:solidFill>
              </a:rPr>
              <a:t>. Öğrencilerin prizmalarda beyaz ışığın izlediği yolu </a:t>
            </a:r>
            <a:r>
              <a:rPr lang="tr-TR" sz="2800" dirty="0" smtClean="0">
                <a:solidFill>
                  <a:srgbClr val="000000"/>
                </a:solidFill>
              </a:rPr>
              <a:t>	çizerek </a:t>
            </a:r>
            <a:r>
              <a:rPr lang="tr-TR" sz="2800" dirty="0">
                <a:solidFill>
                  <a:srgbClr val="000000"/>
                </a:solidFill>
              </a:rPr>
              <a:t>açıklamaları sağlanır.</a:t>
            </a:r>
          </a:p>
          <a:p>
            <a:r>
              <a:rPr lang="tr-TR" sz="2800" dirty="0" smtClean="0">
                <a:solidFill>
                  <a:srgbClr val="000000"/>
                </a:solidFill>
              </a:rPr>
              <a:t>	b</a:t>
            </a:r>
            <a:r>
              <a:rPr lang="tr-TR" sz="2800" dirty="0">
                <a:solidFill>
                  <a:srgbClr val="000000"/>
                </a:solidFill>
              </a:rPr>
              <a:t>. Öğrencilerin deney yaparak ve simülasyonlar </a:t>
            </a:r>
            <a:r>
              <a:rPr lang="tr-TR" sz="2800" dirty="0" smtClean="0">
                <a:solidFill>
                  <a:srgbClr val="000000"/>
                </a:solidFill>
              </a:rPr>
              <a:t>	kullanarak </a:t>
            </a:r>
            <a:r>
              <a:rPr lang="tr-TR" sz="2800" dirty="0">
                <a:solidFill>
                  <a:srgbClr val="000000"/>
                </a:solidFill>
              </a:rPr>
              <a:t>ışığın izlediği yolu gözlemlemeleri sağlanır.</a:t>
            </a:r>
          </a:p>
          <a:p>
            <a:r>
              <a:rPr lang="tr-TR" sz="2800" dirty="0" smtClean="0">
                <a:solidFill>
                  <a:srgbClr val="000000"/>
                </a:solidFill>
              </a:rPr>
              <a:t>	c</a:t>
            </a:r>
            <a:r>
              <a:rPr lang="tr-TR" sz="2800" dirty="0">
                <a:solidFill>
                  <a:srgbClr val="000000"/>
                </a:solidFill>
              </a:rPr>
              <a:t>. Öğrencilerin prizmada beyaz ışığın renklerine </a:t>
            </a:r>
            <a:r>
              <a:rPr lang="tr-TR" sz="2800" dirty="0" smtClean="0">
                <a:solidFill>
                  <a:srgbClr val="000000"/>
                </a:solidFill>
              </a:rPr>
              <a:t>	ayrılmasını </a:t>
            </a:r>
            <a:r>
              <a:rPr lang="tr-TR" sz="2800" dirty="0">
                <a:solidFill>
                  <a:srgbClr val="000000"/>
                </a:solidFill>
              </a:rPr>
              <a:t>deneyler yaparak açıklamaları ve </a:t>
            </a:r>
            <a:r>
              <a:rPr lang="tr-TR" sz="2800" dirty="0" smtClean="0">
                <a:solidFill>
                  <a:srgbClr val="000000"/>
                </a:solidFill>
              </a:rPr>
              <a:t>	nedenlerini </a:t>
            </a:r>
            <a:r>
              <a:rPr lang="tr-TR" sz="2800" dirty="0">
                <a:solidFill>
                  <a:srgbClr val="000000"/>
                </a:solidFill>
              </a:rPr>
              <a:t>tartışmaları sağlanır.</a:t>
            </a:r>
            <a:endParaRPr lang="tr-TR" sz="2800" b="0" i="0" dirty="0">
              <a:solidFill>
                <a:srgbClr val="000000"/>
              </a:solidFill>
              <a:effectLst/>
            </a:endParaRPr>
          </a:p>
        </p:txBody>
      </p:sp>
    </p:spTree>
    <p:extLst>
      <p:ext uri="{BB962C8B-B14F-4D97-AF65-F5344CB8AC3E}">
        <p14:creationId xmlns:p14="http://schemas.microsoft.com/office/powerpoint/2010/main" val="24426858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4026" y="2572717"/>
            <a:ext cx="5046807" cy="2116751"/>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4000" b="1" dirty="0" smtClean="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Görüşmek Üzere </a:t>
            </a:r>
          </a:p>
          <a:p>
            <a:pPr algn="ctr"/>
            <a:r>
              <a:rPr lang="tr-TR" sz="4000" b="1" dirty="0" smtClean="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ve </a:t>
            </a:r>
          </a:p>
          <a:p>
            <a:pPr algn="ctr"/>
            <a:r>
              <a:rPr lang="tr-TR" sz="4000" b="1" dirty="0" smtClean="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Düzenli Çalışalım</a:t>
            </a:r>
            <a:r>
              <a:rPr lang="en-US" sz="4000" b="1" dirty="0" smtClean="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smtClean="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tr-TR" sz="4000" b="1" dirty="0" smtClean="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a:t>
            </a:r>
            <a:endParaRPr lang="tr-TR" sz="4000" b="1" dirty="0">
              <a:ln w="6731" cap="flat" cmpd="sng" algn="ctr">
                <a:solidFill>
                  <a:srgbClr val="FFFFFF"/>
                </a:solidFill>
                <a:prstDash val="solid"/>
                <a:round/>
              </a:ln>
              <a:gradFill>
                <a:gsLst>
                  <a:gs pos="37000">
                    <a:srgbClr val="D7C26E"/>
                  </a:gs>
                  <a:gs pos="0">
                    <a:srgbClr val="FFC000"/>
                  </a:gs>
                  <a:gs pos="46000">
                    <a:srgbClr val="00B050"/>
                  </a:gs>
                  <a:gs pos="83000">
                    <a:srgbClr val="FF0000"/>
                  </a:gs>
                  <a:gs pos="100000">
                    <a:srgbClr val="0070C0"/>
                  </a:gs>
                </a:gsLst>
                <a:path path="shape">
                  <a:fillToRect l="50000" t="50000" r="50000" b="50000"/>
                </a:path>
              </a:gradFill>
              <a:effectLst>
                <a:glow rad="139700">
                  <a:schemeClr val="accent3">
                    <a:satMod val="175000"/>
                    <a:alpha val="40000"/>
                  </a:schemeClr>
                </a:glow>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966" y="182562"/>
            <a:ext cx="6234834" cy="589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21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1" y="395522"/>
            <a:ext cx="10515600" cy="1325563"/>
          </a:xfrm>
        </p:spPr>
        <p:txBody>
          <a:bodyPr/>
          <a:lstStyle/>
          <a:p>
            <a:r>
              <a:rPr lang="tr-TR" dirty="0" smtClean="0"/>
              <a:t>Nasıl Renkli Görürüz?</a:t>
            </a:r>
            <a:endParaRPr lang="tr-TR" dirty="0"/>
          </a:p>
        </p:txBody>
      </p:sp>
      <p:pic>
        <p:nvPicPr>
          <p:cNvPr id="4" name="Content Placeholder 3"/>
          <p:cNvPicPr>
            <a:picLocks noGrp="1" noChangeAspect="1"/>
          </p:cNvPicPr>
          <p:nvPr>
            <p:ph idx="1"/>
          </p:nvPr>
        </p:nvPicPr>
        <p:blipFill>
          <a:blip r:embed="rId3"/>
          <a:stretch>
            <a:fillRect/>
          </a:stretch>
        </p:blipFill>
        <p:spPr>
          <a:xfrm>
            <a:off x="3710502" y="1795580"/>
            <a:ext cx="6470117" cy="4022725"/>
          </a:xfrm>
          <a:prstGeom prst="rect">
            <a:avLst/>
          </a:prstGeom>
        </p:spPr>
      </p:pic>
      <p:sp>
        <p:nvSpPr>
          <p:cNvPr id="3" name="TextBox 2"/>
          <p:cNvSpPr txBox="1"/>
          <p:nvPr/>
        </p:nvSpPr>
        <p:spPr>
          <a:xfrm>
            <a:off x="2866888" y="5892800"/>
            <a:ext cx="7437120" cy="461665"/>
          </a:xfrm>
          <a:prstGeom prst="rect">
            <a:avLst/>
          </a:prstGeom>
          <a:noFill/>
        </p:spPr>
        <p:txBody>
          <a:bodyPr wrap="square" rtlCol="0">
            <a:spAutoFit/>
          </a:bodyPr>
          <a:lstStyle/>
          <a:p>
            <a:pPr algn="ctr"/>
            <a:r>
              <a:rPr lang="tr-TR" sz="2400" dirty="0" smtClean="0"/>
              <a:t>Kana kırmızı rengini veren nedir?</a:t>
            </a:r>
            <a:endParaRPr lang="tr-TR" sz="2400" dirty="0"/>
          </a:p>
        </p:txBody>
      </p:sp>
      <p:sp>
        <p:nvSpPr>
          <p:cNvPr id="6" name="Action Button: Movie 5">
            <a:hlinkClick r:id="rId4" action="ppaction://program" highlightClick="1"/>
          </p:cNvPr>
          <p:cNvSpPr/>
          <p:nvPr/>
        </p:nvSpPr>
        <p:spPr>
          <a:xfrm>
            <a:off x="10607040" y="5397411"/>
            <a:ext cx="1066800" cy="62992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2637442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Nasıl Renkli Görürüz?</a:t>
            </a:r>
          </a:p>
        </p:txBody>
      </p:sp>
      <p:pic>
        <p:nvPicPr>
          <p:cNvPr id="4" name="Content Placeholder 3"/>
          <p:cNvPicPr>
            <a:picLocks noGrp="1" noChangeAspect="1"/>
          </p:cNvPicPr>
          <p:nvPr>
            <p:ph idx="1"/>
          </p:nvPr>
        </p:nvPicPr>
        <p:blipFill>
          <a:blip r:embed="rId3"/>
          <a:stretch>
            <a:fillRect/>
          </a:stretch>
        </p:blipFill>
        <p:spPr>
          <a:xfrm>
            <a:off x="3869561" y="1846263"/>
            <a:ext cx="6247002" cy="4022725"/>
          </a:xfrm>
          <a:prstGeom prst="rect">
            <a:avLst/>
          </a:prstGeom>
        </p:spPr>
      </p:pic>
      <p:sp>
        <p:nvSpPr>
          <p:cNvPr id="3" name="TextBox 2"/>
          <p:cNvSpPr txBox="1"/>
          <p:nvPr/>
        </p:nvSpPr>
        <p:spPr>
          <a:xfrm>
            <a:off x="3599622" y="5868988"/>
            <a:ext cx="6786880" cy="461665"/>
          </a:xfrm>
          <a:prstGeom prst="rect">
            <a:avLst/>
          </a:prstGeom>
          <a:noFill/>
        </p:spPr>
        <p:txBody>
          <a:bodyPr wrap="square" rtlCol="0">
            <a:spAutoFit/>
          </a:bodyPr>
          <a:lstStyle/>
          <a:p>
            <a:pPr algn="ctr"/>
            <a:r>
              <a:rPr lang="tr-TR" sz="2400" dirty="0" smtClean="0"/>
              <a:t>Tavus kuşunun kuyruğundaki güzellik nedir?</a:t>
            </a:r>
            <a:endParaRPr lang="tr-TR" sz="2400" dirty="0"/>
          </a:p>
        </p:txBody>
      </p:sp>
      <p:sp>
        <p:nvSpPr>
          <p:cNvPr id="5"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379868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Nasıl Renkli Görürüz?</a:t>
            </a:r>
          </a:p>
        </p:txBody>
      </p:sp>
      <p:pic>
        <p:nvPicPr>
          <p:cNvPr id="4" name="Content Placeholder 3"/>
          <p:cNvPicPr>
            <a:picLocks noGrp="1" noChangeAspect="1"/>
          </p:cNvPicPr>
          <p:nvPr>
            <p:ph idx="1"/>
          </p:nvPr>
        </p:nvPicPr>
        <p:blipFill>
          <a:blip r:embed="rId3"/>
          <a:stretch>
            <a:fillRect/>
          </a:stretch>
        </p:blipFill>
        <p:spPr>
          <a:xfrm>
            <a:off x="3667830" y="1846264"/>
            <a:ext cx="6426195" cy="3663888"/>
          </a:xfrm>
          <a:prstGeom prst="rect">
            <a:avLst/>
          </a:prstGeom>
        </p:spPr>
      </p:pic>
      <p:sp>
        <p:nvSpPr>
          <p:cNvPr id="3" name="TextBox 2"/>
          <p:cNvSpPr txBox="1"/>
          <p:nvPr/>
        </p:nvSpPr>
        <p:spPr>
          <a:xfrm>
            <a:off x="3591625" y="5510152"/>
            <a:ext cx="6502400" cy="1200329"/>
          </a:xfrm>
          <a:prstGeom prst="rect">
            <a:avLst/>
          </a:prstGeom>
          <a:noFill/>
        </p:spPr>
        <p:txBody>
          <a:bodyPr wrap="square" rtlCol="0">
            <a:spAutoFit/>
          </a:bodyPr>
          <a:lstStyle/>
          <a:p>
            <a:r>
              <a:rPr lang="tr-TR" sz="2400" dirty="0" smtClean="0"/>
              <a:t>Deniz yeşilimsi mavi iken dalga uçları neden beyaz?</a:t>
            </a:r>
          </a:p>
          <a:p>
            <a:r>
              <a:rPr lang="tr-TR" sz="2400" dirty="0"/>
              <a:t>Su neden şeffaf?</a:t>
            </a:r>
          </a:p>
          <a:p>
            <a:endParaRPr lang="tr-TR" sz="2400" dirty="0"/>
          </a:p>
        </p:txBody>
      </p:sp>
      <p:pic>
        <p:nvPicPr>
          <p:cNvPr id="8" name="Picture 7" descr="http://www.mavidag.com/img/s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200" y="2716848"/>
            <a:ext cx="1333632" cy="155722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12198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Nasıl Renkli Görürüz?</a:t>
            </a:r>
          </a:p>
        </p:txBody>
      </p:sp>
      <p:pic>
        <p:nvPicPr>
          <p:cNvPr id="4" name="Picture 2" descr="http://atasehirhabercigazete.com/upload/resimler/haber/sunny-day-28037-hd-wallpap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3920" y="1911927"/>
            <a:ext cx="7010400" cy="3879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96640" y="5791200"/>
            <a:ext cx="6085840" cy="461665"/>
          </a:xfrm>
          <a:prstGeom prst="rect">
            <a:avLst/>
          </a:prstGeom>
          <a:noFill/>
        </p:spPr>
        <p:txBody>
          <a:bodyPr wrap="square" rtlCol="0">
            <a:spAutoFit/>
          </a:bodyPr>
          <a:lstStyle/>
          <a:p>
            <a:pPr algn="ctr"/>
            <a:r>
              <a:rPr lang="tr-TR" sz="2400" dirty="0" smtClean="0"/>
              <a:t>Güneş neden çok açık sarı?</a:t>
            </a:r>
            <a:endParaRPr lang="tr-TR" sz="2400" dirty="0"/>
          </a:p>
        </p:txBody>
      </p:sp>
      <p:sp>
        <p:nvSpPr>
          <p:cNvPr id="6" name="Content Placeholder 3"/>
          <p:cNvSpPr txBox="1">
            <a:spLocks/>
          </p:cNvSpPr>
          <p:nvPr/>
        </p:nvSpPr>
        <p:spPr>
          <a:xfrm>
            <a:off x="1097280" y="1776549"/>
            <a:ext cx="2416885" cy="46701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tr-TR" sz="1400" dirty="0" smtClean="0"/>
              <a:t>Paralel Yüzeylerden Kırılma</a:t>
            </a:r>
          </a:p>
          <a:p>
            <a:pPr>
              <a:buFont typeface="Arial" panose="020B0604020202020204" pitchFamily="34" charset="0"/>
              <a:buChar char="•"/>
            </a:pPr>
            <a:r>
              <a:rPr lang="tr-TR" sz="1400" dirty="0" smtClean="0">
                <a:solidFill>
                  <a:schemeClr val="accent1"/>
                </a:solidFill>
              </a:rPr>
              <a:t>Nasıl Renkli Görürüz?</a:t>
            </a:r>
          </a:p>
          <a:p>
            <a:pPr>
              <a:buFont typeface="Arial" panose="020B0604020202020204" pitchFamily="34" charset="0"/>
              <a:buChar char="•"/>
            </a:pPr>
            <a:r>
              <a:rPr lang="tr-TR" sz="1400" dirty="0" smtClean="0"/>
              <a:t>Aktivite Zamanı: Rengarenk!</a:t>
            </a:r>
          </a:p>
          <a:p>
            <a:pPr>
              <a:buFont typeface="Arial" panose="020B0604020202020204" pitchFamily="34" charset="0"/>
              <a:buChar char="•"/>
            </a:pPr>
            <a:r>
              <a:rPr lang="tr-TR" sz="1400" dirty="0" smtClean="0"/>
              <a:t>Hatırlatma: Işık</a:t>
            </a:r>
          </a:p>
          <a:p>
            <a:pPr>
              <a:buFont typeface="Arial" panose="020B0604020202020204" pitchFamily="34" charset="0"/>
              <a:buChar char="•"/>
            </a:pPr>
            <a:r>
              <a:rPr lang="tr-TR" sz="1400" dirty="0" smtClean="0"/>
              <a:t>Işık Renkleri ve Boya Renkleri</a:t>
            </a:r>
          </a:p>
          <a:p>
            <a:pPr>
              <a:buFont typeface="Arial" panose="020B0604020202020204" pitchFamily="34" charset="0"/>
              <a:buChar char="•"/>
            </a:pPr>
            <a:r>
              <a:rPr lang="tr-TR" sz="1400" dirty="0" smtClean="0"/>
              <a:t>Nasıl Beyaz Işık Renkli Olur?</a:t>
            </a:r>
            <a:endParaRPr lang="en-US" sz="1400" dirty="0" smtClean="0"/>
          </a:p>
          <a:p>
            <a:pPr>
              <a:buFont typeface="Arial" panose="020B0604020202020204" pitchFamily="34" charset="0"/>
              <a:buChar char="•"/>
            </a:pPr>
            <a:r>
              <a:rPr lang="tr-TR" sz="1400" dirty="0" smtClean="0"/>
              <a:t>Aktivite</a:t>
            </a:r>
            <a:r>
              <a:rPr lang="en-US" sz="1400" dirty="0" smtClean="0"/>
              <a:t> Zaman</a:t>
            </a:r>
            <a:r>
              <a:rPr lang="tr-TR" sz="1400" dirty="0" smtClean="0"/>
              <a:t>ı: Kim Geçecek?</a:t>
            </a:r>
          </a:p>
          <a:p>
            <a:pPr>
              <a:buFont typeface="Arial" panose="020B0604020202020204" pitchFamily="34" charset="0"/>
              <a:buChar char="•"/>
            </a:pPr>
            <a:r>
              <a:rPr lang="tr-TR" sz="1400" dirty="0" smtClean="0"/>
              <a:t>Işığın Filtrelerden Geçişi</a:t>
            </a:r>
            <a:endParaRPr lang="en-US" sz="1400" dirty="0" smtClean="0"/>
          </a:p>
          <a:p>
            <a:pPr>
              <a:buFont typeface="Arial" panose="020B0604020202020204" pitchFamily="34" charset="0"/>
              <a:buChar char="•"/>
            </a:pPr>
            <a:r>
              <a:rPr lang="tr-TR" sz="1400" dirty="0" smtClean="0"/>
              <a:t>Günün Özeti</a:t>
            </a:r>
          </a:p>
          <a:p>
            <a:pPr>
              <a:buFont typeface="Arial" panose="020B0604020202020204" pitchFamily="34" charset="0"/>
              <a:buChar char="•"/>
            </a:pPr>
            <a:r>
              <a:rPr lang="tr-TR" sz="1400" dirty="0" smtClean="0"/>
              <a:t>Çıkmış Üniversite Soruları</a:t>
            </a:r>
          </a:p>
          <a:p>
            <a:pPr>
              <a:buFont typeface="Arial" panose="020B0604020202020204" pitchFamily="34" charset="0"/>
              <a:buChar char="•"/>
            </a:pPr>
            <a:r>
              <a:rPr lang="tr-TR" sz="1400" dirty="0" smtClean="0"/>
              <a:t>Gelecek Hafta</a:t>
            </a:r>
          </a:p>
          <a:p>
            <a:pPr>
              <a:buFont typeface="Arial" panose="020B0604020202020204" pitchFamily="34" charset="0"/>
              <a:buChar char="•"/>
            </a:pPr>
            <a:r>
              <a:rPr lang="tr-TR" sz="1400" dirty="0" smtClean="0"/>
              <a:t> </a:t>
            </a:r>
          </a:p>
          <a:p>
            <a:pPr>
              <a:buFont typeface="Arial" panose="020B0604020202020204" pitchFamily="34" charset="0"/>
              <a:buChar char="•"/>
            </a:pPr>
            <a:endParaRPr lang="tr-TR" sz="1400" dirty="0"/>
          </a:p>
        </p:txBody>
      </p:sp>
    </p:spTree>
    <p:extLst>
      <p:ext uri="{BB962C8B-B14F-4D97-AF65-F5344CB8AC3E}">
        <p14:creationId xmlns:p14="http://schemas.microsoft.com/office/powerpoint/2010/main" val="422580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1445</TotalTime>
  <Words>3590</Words>
  <Application>Microsoft Office PowerPoint</Application>
  <PresentationFormat>Widescreen</PresentationFormat>
  <Paragraphs>749</Paragraphs>
  <Slides>53</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Tahoma</vt:lpstr>
      <vt:lpstr>Times New Roman</vt:lpstr>
      <vt:lpstr>Wingdings</vt:lpstr>
      <vt:lpstr>Retrospect</vt:lpstr>
      <vt:lpstr>RENKLERİN EFENDİSİ IŞIK</vt:lpstr>
      <vt:lpstr>Kazanım</vt:lpstr>
      <vt:lpstr>Renklerin Efendisi: Işık</vt:lpstr>
      <vt:lpstr>Geçen Ders: Paralel Yüzeylerde Kırılma ve Görünür Uzaklık</vt:lpstr>
      <vt:lpstr>PowerPoint Presentation</vt:lpstr>
      <vt:lpstr>Nasıl Renkli Görürüz?</vt:lpstr>
      <vt:lpstr>Nasıl Renkli Görürüz?</vt:lpstr>
      <vt:lpstr>Nasıl Renkli Görürüz?</vt:lpstr>
      <vt:lpstr>Nasıl Renkli Görürüz?</vt:lpstr>
      <vt:lpstr>Nasıl Renkli Görürüz?</vt:lpstr>
      <vt:lpstr>Nasıl Renkli Görürüz?</vt:lpstr>
      <vt:lpstr> </vt:lpstr>
      <vt:lpstr>PowerPoint Presentation</vt:lpstr>
      <vt:lpstr>Nasıl Renkli Görürüz?</vt:lpstr>
      <vt:lpstr>Aktivite Zamanı: Rengarenk!</vt:lpstr>
      <vt:lpstr>Hatırlatma: Işık</vt:lpstr>
      <vt:lpstr>Hatırlatma: Işık</vt:lpstr>
      <vt:lpstr>Işıkta Ana ve Ara Renkler</vt:lpstr>
      <vt:lpstr>Işıkta Tamamlayıcı Renkler</vt:lpstr>
      <vt:lpstr>Boyada Ana ve Ara Renkler</vt:lpstr>
      <vt:lpstr>Boyalarda Tamamlayıcı Renkler</vt:lpstr>
      <vt:lpstr>Dalga Neden Beyaz? Su neden şeffaf?</vt:lpstr>
      <vt:lpstr>Kana kırmızı rengini veren nedir? </vt:lpstr>
      <vt:lpstr>Tavus Kuşunun Güzelliği</vt:lpstr>
      <vt:lpstr>Tavus Kuşunun Güzelliği</vt:lpstr>
      <vt:lpstr>Güneşin Neden Sarı?</vt:lpstr>
      <vt:lpstr>Masmavi Bir Gökyüzü </vt:lpstr>
      <vt:lpstr>Yağmur öncesi bulutlar neden koyu görünür? </vt:lpstr>
      <vt:lpstr>Neden denizin derinliklerindeki kırmızı balığı siyah görürüz?</vt:lpstr>
      <vt:lpstr>Neden denizin derinliklerindeki akrepleri siyah görürüz?</vt:lpstr>
      <vt:lpstr>Işık kaynağı olmamasına ragmen nasıl ışık veriyor?</vt:lpstr>
      <vt:lpstr>Sıcak mı Soğuk mu?</vt:lpstr>
      <vt:lpstr>PowerPoint Presentation</vt:lpstr>
      <vt:lpstr>Aktivite Zamanı: Kim Geçecek?</vt:lpstr>
      <vt:lpstr>Işığın Filtrelerden Geçişi</vt:lpstr>
      <vt:lpstr>Saf Sarı mı Karışım Sarı mı?</vt:lpstr>
      <vt:lpstr>Saf mı Karışım mı?</vt:lpstr>
      <vt:lpstr>Saf Sarı mı Karışım Sarı mı?</vt:lpstr>
      <vt:lpstr>Saf Sarı mı Karışım Sarı mı?</vt:lpstr>
      <vt:lpstr>Beyaz ışıktan nasıl renkli ışık elde edebilirim? </vt:lpstr>
      <vt:lpstr>Günün Özeti</vt:lpstr>
      <vt:lpstr>Günün Özeti</vt:lpstr>
      <vt:lpstr>Çıkmış Üniversite Soruları</vt:lpstr>
      <vt:lpstr>Çıkmış Üniversite Soruları</vt:lpstr>
      <vt:lpstr>Çıkmış Üniversite Soruları</vt:lpstr>
      <vt:lpstr>Çıkmış Üniversite Soruları </vt:lpstr>
      <vt:lpstr>Çıkmış Üniversite Soruları </vt:lpstr>
      <vt:lpstr>Çıkmış Üniversite Soruları </vt:lpstr>
      <vt:lpstr>Çıkmış Üniversite Soruları </vt:lpstr>
      <vt:lpstr>Çıkmış Üniversite Soruları </vt:lpstr>
      <vt:lpstr>Bu Hafta</vt:lpstr>
      <vt:lpstr>Gelecek Hafta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RENK</dc:title>
  <dc:creator>ali</dc:creator>
  <cp:lastModifiedBy>Ali Eryılmaz</cp:lastModifiedBy>
  <cp:revision>79</cp:revision>
  <cp:lastPrinted>2018-04-27T10:55:07Z</cp:lastPrinted>
  <dcterms:created xsi:type="dcterms:W3CDTF">2018-04-25T23:32:28Z</dcterms:created>
  <dcterms:modified xsi:type="dcterms:W3CDTF">2018-05-03T17:37:43Z</dcterms:modified>
</cp:coreProperties>
</file>