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81" r:id="rId1"/>
  </p:sldMasterIdLst>
  <p:notesMasterIdLst>
    <p:notesMasterId r:id="rId36"/>
  </p:notesMasterIdLst>
  <p:handoutMasterIdLst>
    <p:handoutMasterId r:id="rId37"/>
  </p:handoutMasterIdLst>
  <p:sldIdLst>
    <p:sldId id="365" r:id="rId2"/>
    <p:sldId id="366" r:id="rId3"/>
    <p:sldId id="367" r:id="rId4"/>
    <p:sldId id="659" r:id="rId5"/>
    <p:sldId id="557" r:id="rId6"/>
    <p:sldId id="571" r:id="rId7"/>
    <p:sldId id="627" r:id="rId8"/>
    <p:sldId id="628" r:id="rId9"/>
    <p:sldId id="626" r:id="rId10"/>
    <p:sldId id="574" r:id="rId11"/>
    <p:sldId id="629" r:id="rId12"/>
    <p:sldId id="656" r:id="rId13"/>
    <p:sldId id="573" r:id="rId14"/>
    <p:sldId id="625" r:id="rId15"/>
    <p:sldId id="575" r:id="rId16"/>
    <p:sldId id="649" r:id="rId17"/>
    <p:sldId id="651" r:id="rId18"/>
    <p:sldId id="648" r:id="rId19"/>
    <p:sldId id="658" r:id="rId20"/>
    <p:sldId id="654" r:id="rId21"/>
    <p:sldId id="655" r:id="rId22"/>
    <p:sldId id="657" r:id="rId23"/>
    <p:sldId id="650" r:id="rId24"/>
    <p:sldId id="660" r:id="rId25"/>
    <p:sldId id="661" r:id="rId26"/>
    <p:sldId id="665" r:id="rId27"/>
    <p:sldId id="666" r:id="rId28"/>
    <p:sldId id="669" r:id="rId29"/>
    <p:sldId id="670" r:id="rId30"/>
    <p:sldId id="671" r:id="rId31"/>
    <p:sldId id="631" r:id="rId32"/>
    <p:sldId id="645" r:id="rId33"/>
    <p:sldId id="646" r:id="rId34"/>
    <p:sldId id="647" r:id="rId35"/>
  </p:sldIdLst>
  <p:sldSz cx="12192000" cy="6858000"/>
  <p:notesSz cx="6669088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B" lastIdx="3" clrIdx="0">
    <p:extLst/>
  </p:cmAuthor>
  <p:cmAuthor id="2" name="Omer Faruk Ozdemir" initials="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62" autoAdjust="0"/>
    <p:restoredTop sz="92875" autoAdjust="0"/>
  </p:normalViewPr>
  <p:slideViewPr>
    <p:cSldViewPr snapToObjects="1">
      <p:cViewPr varScale="1">
        <p:scale>
          <a:sx n="96" d="100"/>
          <a:sy n="96" d="100"/>
        </p:scale>
        <p:origin x="78" y="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36436-C5E2-40CD-A32F-0358155F7B57}" type="datetimeFigureOut">
              <a:rPr lang="tr-TR" smtClean="0"/>
              <a:t>16.12.2017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E0D1-4967-4D9C-B770-84B6340C84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0509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ED1A8-8F54-4CFC-A53A-4B1CACC2D8B3}" type="datetimeFigureOut">
              <a:rPr lang="tr-TR" smtClean="0"/>
              <a:pPr/>
              <a:t>16.12.2017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7CE48-F3B0-4932-B93F-8E112BAB355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7350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Derse</a:t>
            </a:r>
            <a:r>
              <a:rPr lang="en-US" dirty="0" smtClean="0"/>
              <a:t> </a:t>
            </a:r>
            <a:r>
              <a:rPr lang="en-US" dirty="0" err="1" smtClean="0"/>
              <a:t>ba</a:t>
            </a:r>
            <a:r>
              <a:rPr lang="tr-TR" dirty="0" err="1" smtClean="0"/>
              <a:t>şlı</a:t>
            </a:r>
            <a:r>
              <a:rPr lang="en-US" dirty="0" err="1" smtClean="0"/>
              <a:t>ıyoruz</a:t>
            </a:r>
            <a:r>
              <a:rPr lang="en-US" dirty="0" smtClean="0"/>
              <a:t>. </a:t>
            </a:r>
            <a:r>
              <a:rPr lang="en-US" dirty="0" err="1" smtClean="0"/>
              <a:t>İlk</a:t>
            </a:r>
            <a:r>
              <a:rPr lang="en-US" dirty="0" smtClean="0"/>
              <a:t> </a:t>
            </a:r>
            <a:r>
              <a:rPr lang="en-US" dirty="0" err="1" smtClean="0"/>
              <a:t>Sunu</a:t>
            </a:r>
            <a:r>
              <a:rPr lang="tr-TR" dirty="0" smtClean="0"/>
              <a:t>…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6578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1770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67364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Kazanımların</a:t>
            </a:r>
            <a:r>
              <a:rPr lang="en-US" dirty="0" smtClean="0"/>
              <a:t> </a:t>
            </a:r>
            <a:r>
              <a:rPr lang="en-US" dirty="0" err="1" smtClean="0"/>
              <a:t>önemini</a:t>
            </a:r>
            <a:r>
              <a:rPr lang="en-US" dirty="0" smtClean="0"/>
              <a:t> </a:t>
            </a:r>
            <a:r>
              <a:rPr lang="en-US" dirty="0" err="1" smtClean="0"/>
              <a:t>vurgulayalım</a:t>
            </a:r>
            <a:r>
              <a:rPr lang="en-US" dirty="0" smtClean="0"/>
              <a:t>. </a:t>
            </a:r>
            <a:r>
              <a:rPr lang="en-US" dirty="0" err="1" smtClean="0"/>
              <a:t>Niye</a:t>
            </a:r>
            <a:r>
              <a:rPr lang="en-US" dirty="0" smtClean="0"/>
              <a:t> </a:t>
            </a:r>
            <a:r>
              <a:rPr lang="en-US" dirty="0" err="1" smtClean="0"/>
              <a:t>paylaşmaya</a:t>
            </a:r>
            <a:r>
              <a:rPr lang="en-US" dirty="0" smtClean="0"/>
              <a:t> </a:t>
            </a:r>
            <a:r>
              <a:rPr lang="en-US" dirty="0" err="1" smtClean="0"/>
              <a:t>değer</a:t>
            </a:r>
            <a:r>
              <a:rPr lang="en-US" dirty="0" smtClean="0"/>
              <a:t> </a:t>
            </a:r>
            <a:r>
              <a:rPr lang="en-US" dirty="0" err="1" smtClean="0"/>
              <a:t>görüyoruz</a:t>
            </a:r>
            <a:r>
              <a:rPr lang="en-US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5844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9489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Kazanımların</a:t>
            </a:r>
            <a:r>
              <a:rPr lang="en-US" dirty="0" smtClean="0"/>
              <a:t> </a:t>
            </a:r>
            <a:r>
              <a:rPr lang="en-US" dirty="0" err="1" smtClean="0"/>
              <a:t>önemini</a:t>
            </a:r>
            <a:r>
              <a:rPr lang="en-US" dirty="0" smtClean="0"/>
              <a:t> </a:t>
            </a:r>
            <a:r>
              <a:rPr lang="en-US" dirty="0" err="1" smtClean="0"/>
              <a:t>vurgulayalım</a:t>
            </a:r>
            <a:r>
              <a:rPr lang="en-US" dirty="0" smtClean="0"/>
              <a:t>. </a:t>
            </a:r>
            <a:r>
              <a:rPr lang="en-US" dirty="0" err="1" smtClean="0"/>
              <a:t>Niye</a:t>
            </a:r>
            <a:r>
              <a:rPr lang="en-US" dirty="0" smtClean="0"/>
              <a:t> </a:t>
            </a:r>
            <a:r>
              <a:rPr lang="en-US" dirty="0" err="1" smtClean="0"/>
              <a:t>paylaşmaya</a:t>
            </a:r>
            <a:r>
              <a:rPr lang="en-US" dirty="0" smtClean="0"/>
              <a:t> </a:t>
            </a:r>
            <a:r>
              <a:rPr lang="en-US" dirty="0" err="1" smtClean="0"/>
              <a:t>değer</a:t>
            </a:r>
            <a:r>
              <a:rPr lang="en-US" dirty="0" smtClean="0"/>
              <a:t> </a:t>
            </a:r>
            <a:r>
              <a:rPr lang="en-US" dirty="0" err="1" smtClean="0"/>
              <a:t>görüyoruz</a:t>
            </a:r>
            <a:r>
              <a:rPr lang="en-US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1140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0517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2389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8598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3050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4602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178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2221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 Üçgen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1 Grup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6 Serbest Form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7 Serbest Form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10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A160B30-60EE-45FA-8251-617A49E60C36}" type="datetimeFigureOut">
              <a:rPr lang="tr-TR" smtClean="0"/>
              <a:pPr/>
              <a:t>16.12.2017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16.12.2017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16.12.2017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16.12.2017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16.12.2017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Köşeli Çift Ayraç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7 Köşeli Çift Ayraç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16.12.2017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16.12.2017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16.12.2017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16.12.2017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CA160B30-60EE-45FA-8251-617A49E60C36}" type="datetimeFigureOut">
              <a:rPr lang="tr-TR" smtClean="0"/>
              <a:pPr/>
              <a:t>16.12.2017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A160B30-60EE-45FA-8251-617A49E60C36}" type="datetimeFigureOut">
              <a:rPr lang="tr-TR" smtClean="0"/>
              <a:pPr/>
              <a:t>16.12.2017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10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Köşeli Çift Ayraç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12 Köşeli Çift Ayraç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14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A160B30-60EE-45FA-8251-617A49E60C36}" type="datetimeFigureOut">
              <a:rPr lang="tr-TR" smtClean="0"/>
              <a:pPr/>
              <a:t>16.12.2017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2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hyperlink" Target="https://www.youtube.com/watch?v=XmOmBfa00JM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hyperlink" Target="https://www.youtube.com/watch?v=Lq7gGY285_E&amp;list=LLpCQ8_3fQMBLNxhL9Y7Ei6g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376" y="404664"/>
            <a:ext cx="11374984" cy="3502059"/>
          </a:xfrm>
        </p:spPr>
        <p:txBody>
          <a:bodyPr>
            <a:normAutofit/>
          </a:bodyPr>
          <a:lstStyle/>
          <a:p>
            <a:pPr algn="ctr"/>
            <a:r>
              <a:rPr lang="en-US" sz="4900" dirty="0" smtClean="0">
                <a:latin typeface="Calibri" pitchFamily="34" charset="0"/>
                <a:cs typeface="Calibri" pitchFamily="34" charset="0"/>
              </a:rPr>
              <a:t>10. </a:t>
            </a:r>
            <a:r>
              <a:rPr lang="tr-TR" sz="4900" dirty="0" smtClean="0">
                <a:latin typeface="Calibri" pitchFamily="34" charset="0"/>
                <a:cs typeface="Calibri" pitchFamily="34" charset="0"/>
              </a:rPr>
              <a:t>SINIF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tr-TR" sz="44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4400" dirty="0" smtClean="0">
                <a:latin typeface="Calibri" pitchFamily="34" charset="0"/>
                <a:cs typeface="Calibri" pitchFamily="34" charset="0"/>
              </a:rPr>
              <a:t>. ÜNİTE</a:t>
            </a:r>
            <a:r>
              <a:rPr lang="tr-TR" sz="4400" dirty="0" smtClean="0">
                <a:latin typeface="Calibri" pitchFamily="34" charset="0"/>
                <a:cs typeface="Calibri" pitchFamily="34" charset="0"/>
              </a:rPr>
              <a:t>: ELEKTRİK VE MANYETİZMA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tr-TR" dirty="0" smtClean="0">
                <a:latin typeface="Calibri" pitchFamily="34" charset="0"/>
                <a:cs typeface="Calibri" pitchFamily="34" charset="0"/>
              </a:rPr>
            </a:br>
            <a:r>
              <a:rPr lang="tr-TR" sz="4000" dirty="0" smtClean="0">
                <a:latin typeface="Calibri" pitchFamily="34" charset="0"/>
                <a:cs typeface="Calibri" pitchFamily="34" charset="0"/>
              </a:rPr>
              <a:t>3. KONU: Elektrik Devreleri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tr-TR" dirty="0" smtClean="0">
                <a:latin typeface="Calibri" pitchFamily="34" charset="0"/>
                <a:cs typeface="Calibri" pitchFamily="34" charset="0"/>
              </a:rPr>
            </a:br>
            <a:endParaRPr lang="tr-TR" sz="3600" cap="non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08168" y="4437112"/>
            <a:ext cx="4246192" cy="1065859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Prof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Dr. 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Salih ATEŞ</a:t>
            </a:r>
          </a:p>
          <a:p>
            <a:pPr algn="ctr"/>
            <a:r>
              <a:rPr lang="tr-TR" sz="2000" b="1" dirty="0" smtClean="0">
                <a:latin typeface="Calibri" pitchFamily="34" charset="0"/>
                <a:cs typeface="Calibri" pitchFamily="34" charset="0"/>
              </a:rPr>
              <a:t>Gazi Üniversitesi</a:t>
            </a:r>
          </a:p>
        </p:txBody>
      </p:sp>
    </p:spTree>
    <p:extLst>
      <p:ext uri="{BB962C8B-B14F-4D97-AF65-F5344CB8AC3E}">
        <p14:creationId xmlns:p14="http://schemas.microsoft.com/office/powerpoint/2010/main" val="328099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143672" y="293950"/>
            <a:ext cx="6408712" cy="1143000"/>
          </a:xfrm>
        </p:spPr>
        <p:txBody>
          <a:bodyPr>
            <a:normAutofit/>
          </a:bodyPr>
          <a:lstStyle/>
          <a:p>
            <a:pPr algn="ctr"/>
            <a:r>
              <a:rPr lang="tr-TR" dirty="0" smtClean="0">
                <a:solidFill>
                  <a:schemeClr val="tx1"/>
                </a:solidFill>
                <a:effectLst/>
              </a:rPr>
              <a:t>Güç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Metin kutusu 1"/>
              <p:cNvSpPr txBox="1"/>
              <p:nvPr/>
            </p:nvSpPr>
            <p:spPr>
              <a:xfrm>
                <a:off x="2495600" y="2348880"/>
                <a:ext cx="7488832" cy="3314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 smtClean="0"/>
                  <a:t>Güç:</a:t>
                </a:r>
                <a:r>
                  <a:rPr lang="tr-TR" dirty="0" smtClean="0"/>
                  <a:t> </a:t>
                </a:r>
                <a:r>
                  <a:rPr lang="tr-TR" dirty="0"/>
                  <a:t>B</a:t>
                </a:r>
                <a:r>
                  <a:rPr lang="tr-TR" dirty="0" smtClean="0"/>
                  <a:t>irim </a:t>
                </a:r>
                <a:r>
                  <a:rPr lang="tr-TR" dirty="0"/>
                  <a:t>zamanda yapılan iş miktarıdır. </a:t>
                </a:r>
                <a:r>
                  <a:rPr lang="tr-TR" dirty="0" smtClean="0"/>
                  <a:t>Veya Birim zamanda harcanan/dönüşen enerji miktarıdır; </a:t>
                </a:r>
                <a:endParaRPr lang="tr-TR" dirty="0"/>
              </a:p>
              <a:p>
                <a:pPr algn="ctr"/>
                <a:endParaRPr lang="tr-TR" dirty="0" smtClean="0"/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>
                        <a:latin typeface="Cambria Math" panose="02040503050406030204" pitchFamily="18" charset="0"/>
                      </a:rPr>
                      <m:t>G</m:t>
                    </m:r>
                    <m:r>
                      <a:rPr lang="tr-TR">
                        <a:latin typeface="Cambria Math" panose="02040503050406030204" pitchFamily="18" charset="0"/>
                      </a:rPr>
                      <m:t>üç</m:t>
                    </m:r>
                  </m:oMath>
                </a14:m>
                <a:r>
                  <a:rPr lang="tr-TR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latin typeface="Cambria Math" panose="02040503050406030204" pitchFamily="18" charset="0"/>
                          </a:rPr>
                          <m:t>𝑌𝑎𝑝𝚤𝑙𝑎𝑛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 İş</m:t>
                        </m:r>
                      </m:num>
                      <m:den>
                        <m:r>
                          <a:rPr lang="tr-TR" i="1">
                            <a:latin typeface="Cambria Math" panose="02040503050406030204" pitchFamily="18" charset="0"/>
                          </a:rPr>
                          <m:t>𝐺𝑒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ç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𝑒𝑛𝑆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ü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𝑟𝑒</m:t>
                        </m:r>
                      </m:den>
                    </m:f>
                  </m:oMath>
                </a14:m>
                <a:r>
                  <a:rPr lang="tr-TR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𝐴𝑘𝑡𝑎𝑟𝚤𝑙𝑎𝑛</m:t>
                        </m:r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𝐸𝑛𝑒𝑟𝑗𝑖</m:t>
                        </m:r>
                      </m:num>
                      <m:den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𝐺𝑒</m:t>
                        </m:r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ç</m:t>
                        </m:r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𝑒𝑛</m:t>
                        </m:r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ü</m:t>
                        </m:r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𝑟𝑒</m:t>
                        </m:r>
                      </m:den>
                    </m:f>
                  </m:oMath>
                </a14:m>
                <a:r>
                  <a:rPr lang="tr-TR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ö</m:t>
                        </m:r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üş</m:t>
                        </m:r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ü</m:t>
                        </m:r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ü</m:t>
                        </m:r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𝑙𝑒𝑛</m:t>
                        </m:r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𝐸𝑛𝑒𝑟𝑗𝑖</m:t>
                        </m:r>
                      </m:num>
                      <m:den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𝐺𝑒</m:t>
                        </m:r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ç</m:t>
                        </m:r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𝑒𝑛</m:t>
                        </m:r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ü</m:t>
                        </m:r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𝑟𝑒</m:t>
                        </m:r>
                      </m:den>
                    </m:f>
                  </m:oMath>
                </a14:m>
                <a:endParaRPr lang="tr-TR" dirty="0" smtClean="0"/>
              </a:p>
              <a:p>
                <a:pPr algn="ctr"/>
                <a:endParaRPr lang="tr-TR" dirty="0" smtClean="0"/>
              </a:p>
              <a:p>
                <a:pPr algn="ctr"/>
                <a:r>
                  <a:rPr lang="tr-TR" dirty="0" smtClean="0"/>
                  <a:t>P=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tr-TR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tr-T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tr-T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tr-TR" dirty="0" smtClean="0"/>
              </a:p>
              <a:p>
                <a:pPr algn="ctr"/>
                <a:endParaRPr lang="tr-TR" dirty="0"/>
              </a:p>
              <a:p>
                <a:pPr algn="ctr"/>
                <a:r>
                  <a:rPr lang="tr-TR" dirty="0" smtClean="0"/>
                  <a:t>Birimi; P=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𝐽𝑜𝑢𝑙𝑒</m:t>
                        </m:r>
                      </m:num>
                      <m:den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𝑠𝑎𝑛𝑖𝑦𝑒</m:t>
                        </m:r>
                      </m:den>
                    </m:f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𝑊𝑎𝑡𝑡</m:t>
                    </m:r>
                  </m:oMath>
                </a14:m>
                <a:endParaRPr lang="tr-TR" dirty="0" smtClean="0"/>
              </a:p>
              <a:p>
                <a:pPr algn="ctr"/>
                <a:endParaRPr lang="tr-TR" dirty="0"/>
              </a:p>
              <a:p>
                <a:pPr algn="ctr"/>
                <a:endParaRPr lang="tr-TR" dirty="0"/>
              </a:p>
            </p:txBody>
          </p:sp>
        </mc:Choice>
        <mc:Fallback xmlns="">
          <p:sp>
            <p:nvSpPr>
              <p:cNvPr id="2" name="Metin kutusu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600" y="2348880"/>
                <a:ext cx="7488832" cy="3314818"/>
              </a:xfrm>
              <a:prstGeom prst="rect">
                <a:avLst/>
              </a:prstGeom>
              <a:blipFill>
                <a:blip r:embed="rId2"/>
                <a:stretch>
                  <a:fillRect l="-651" t="-91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963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İçerik Yer Tutucusu 1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81329"/>
                <a:ext cx="11391056" cy="4525963"/>
              </a:xfrm>
            </p:spPr>
            <p:txBody>
              <a:bodyPr>
                <a:normAutofit fontScale="40000" lnSpcReduction="20000"/>
              </a:bodyPr>
              <a:lstStyle/>
              <a:p>
                <a:pPr marL="109728" indent="0">
                  <a:buNone/>
                </a:pPr>
                <a:r>
                  <a:rPr lang="tr-TR" sz="3300" b="1" dirty="0" smtClean="0"/>
                  <a:t>Güç:</a:t>
                </a:r>
                <a:r>
                  <a:rPr lang="tr-TR" sz="3300" dirty="0"/>
                  <a:t> Birim zamanda yapılan iş miktarıdır. Veya Birim zamanda harcanan/dönüşen enerji miktarıdır; </a:t>
                </a:r>
              </a:p>
              <a:p>
                <a:pPr algn="ctr"/>
                <a:endParaRPr lang="tr-TR" sz="2000" dirty="0"/>
              </a:p>
              <a:p>
                <a:pPr marL="109728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sz="3400">
                        <a:latin typeface="Cambria Math" panose="02040503050406030204" pitchFamily="18" charset="0"/>
                      </a:rPr>
                      <m:t>G</m:t>
                    </m:r>
                    <m:r>
                      <a:rPr lang="tr-TR" sz="3400">
                        <a:latin typeface="Cambria Math" panose="02040503050406030204" pitchFamily="18" charset="0"/>
                      </a:rPr>
                      <m:t>üç</m:t>
                    </m:r>
                  </m:oMath>
                </a14:m>
                <a:r>
                  <a:rPr lang="tr-TR" sz="34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3400" i="1">
                            <a:latin typeface="Cambria Math" panose="02040503050406030204" pitchFamily="18" charset="0"/>
                          </a:rPr>
                          <m:t>𝑌𝑎𝑝𝚤𝑙𝑎𝑛</m:t>
                        </m:r>
                        <m:r>
                          <a:rPr lang="tr-TR" sz="3400" i="1">
                            <a:latin typeface="Cambria Math" panose="02040503050406030204" pitchFamily="18" charset="0"/>
                          </a:rPr>
                          <m:t> İş</m:t>
                        </m:r>
                      </m:num>
                      <m:den>
                        <m:r>
                          <a:rPr lang="tr-TR" sz="3400" i="1">
                            <a:latin typeface="Cambria Math" panose="02040503050406030204" pitchFamily="18" charset="0"/>
                          </a:rPr>
                          <m:t>𝐺𝑒</m:t>
                        </m:r>
                        <m:r>
                          <a:rPr lang="tr-TR" sz="3400" i="1">
                            <a:latin typeface="Cambria Math" panose="02040503050406030204" pitchFamily="18" charset="0"/>
                          </a:rPr>
                          <m:t>ç</m:t>
                        </m:r>
                        <m:r>
                          <a:rPr lang="tr-TR" sz="3400" i="1">
                            <a:latin typeface="Cambria Math" panose="02040503050406030204" pitchFamily="18" charset="0"/>
                          </a:rPr>
                          <m:t>𝑒𝑛𝑆</m:t>
                        </m:r>
                        <m:r>
                          <a:rPr lang="tr-TR" sz="3400" i="1">
                            <a:latin typeface="Cambria Math" panose="02040503050406030204" pitchFamily="18" charset="0"/>
                          </a:rPr>
                          <m:t>ü</m:t>
                        </m:r>
                        <m:r>
                          <a:rPr lang="tr-TR" sz="3400" i="1">
                            <a:latin typeface="Cambria Math" panose="02040503050406030204" pitchFamily="18" charset="0"/>
                          </a:rPr>
                          <m:t>𝑟𝑒</m:t>
                        </m:r>
                      </m:den>
                    </m:f>
                  </m:oMath>
                </a14:m>
                <a:r>
                  <a:rPr lang="tr-TR" sz="34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3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3400" b="0" i="1" dirty="0" smtClean="0">
                            <a:latin typeface="Cambria Math" panose="02040503050406030204" pitchFamily="18" charset="0"/>
                          </a:rPr>
                          <m:t>𝐴𝑘𝑡𝑎𝑟𝚤𝑙𝑎𝑛</m:t>
                        </m:r>
                        <m:r>
                          <a:rPr lang="tr-TR" sz="34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3400" i="1" dirty="0">
                            <a:latin typeface="Cambria Math" panose="02040503050406030204" pitchFamily="18" charset="0"/>
                          </a:rPr>
                          <m:t>𝐸𝑛𝑒𝑟𝑗𝑖</m:t>
                        </m:r>
                      </m:num>
                      <m:den>
                        <m:r>
                          <a:rPr lang="tr-TR" sz="3400" i="1" dirty="0">
                            <a:latin typeface="Cambria Math" panose="02040503050406030204" pitchFamily="18" charset="0"/>
                          </a:rPr>
                          <m:t>𝐺𝑒</m:t>
                        </m:r>
                        <m:r>
                          <a:rPr lang="tr-TR" sz="3400" i="1" dirty="0">
                            <a:latin typeface="Cambria Math" panose="02040503050406030204" pitchFamily="18" charset="0"/>
                          </a:rPr>
                          <m:t>ç</m:t>
                        </m:r>
                        <m:r>
                          <a:rPr lang="tr-TR" sz="3400" i="1" dirty="0">
                            <a:latin typeface="Cambria Math" panose="02040503050406030204" pitchFamily="18" charset="0"/>
                          </a:rPr>
                          <m:t>𝑒𝑛</m:t>
                        </m:r>
                        <m:r>
                          <a:rPr lang="tr-TR" sz="34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3400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sz="3400" i="1" dirty="0">
                            <a:latin typeface="Cambria Math" panose="02040503050406030204" pitchFamily="18" charset="0"/>
                          </a:rPr>
                          <m:t>ü</m:t>
                        </m:r>
                        <m:r>
                          <a:rPr lang="tr-TR" sz="3400" i="1" dirty="0">
                            <a:latin typeface="Cambria Math" panose="02040503050406030204" pitchFamily="18" charset="0"/>
                          </a:rPr>
                          <m:t>𝑟𝑒</m:t>
                        </m:r>
                      </m:den>
                    </m:f>
                  </m:oMath>
                </a14:m>
                <a:r>
                  <a:rPr lang="tr-TR" sz="34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3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3400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tr-TR" sz="3400" i="1" dirty="0">
                            <a:latin typeface="Cambria Math" panose="02040503050406030204" pitchFamily="18" charset="0"/>
                          </a:rPr>
                          <m:t>ö</m:t>
                        </m:r>
                        <m:r>
                          <a:rPr lang="tr-TR" sz="34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tr-TR" sz="3400" i="1" dirty="0">
                            <a:latin typeface="Cambria Math" panose="02040503050406030204" pitchFamily="18" charset="0"/>
                          </a:rPr>
                          <m:t>üş</m:t>
                        </m:r>
                        <m:r>
                          <a:rPr lang="tr-TR" sz="3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tr-TR" sz="3400" b="0" i="1" dirty="0" smtClean="0">
                            <a:latin typeface="Cambria Math" panose="02040503050406030204" pitchFamily="18" charset="0"/>
                          </a:rPr>
                          <m:t>ü</m:t>
                        </m:r>
                        <m:r>
                          <a:rPr lang="tr-TR" sz="34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tr-TR" sz="3400" b="0" i="1" dirty="0" smtClean="0">
                            <a:latin typeface="Cambria Math" panose="02040503050406030204" pitchFamily="18" charset="0"/>
                          </a:rPr>
                          <m:t>ü</m:t>
                        </m:r>
                        <m:r>
                          <a:rPr lang="tr-TR" sz="3400" b="0" i="1" dirty="0" smtClean="0">
                            <a:latin typeface="Cambria Math" panose="02040503050406030204" pitchFamily="18" charset="0"/>
                          </a:rPr>
                          <m:t>𝑙𝑒𝑛</m:t>
                        </m:r>
                        <m:r>
                          <a:rPr lang="tr-TR" sz="34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3400" i="1" dirty="0">
                            <a:latin typeface="Cambria Math" panose="02040503050406030204" pitchFamily="18" charset="0"/>
                          </a:rPr>
                          <m:t>𝐸𝑛𝑒𝑟𝑗𝑖</m:t>
                        </m:r>
                      </m:num>
                      <m:den>
                        <m:r>
                          <a:rPr lang="tr-TR" sz="3400" i="1" dirty="0">
                            <a:latin typeface="Cambria Math" panose="02040503050406030204" pitchFamily="18" charset="0"/>
                          </a:rPr>
                          <m:t>𝐺𝑒</m:t>
                        </m:r>
                        <m:r>
                          <a:rPr lang="tr-TR" sz="3400" i="1" dirty="0">
                            <a:latin typeface="Cambria Math" panose="02040503050406030204" pitchFamily="18" charset="0"/>
                          </a:rPr>
                          <m:t>ç</m:t>
                        </m:r>
                        <m:r>
                          <a:rPr lang="tr-TR" sz="3400" i="1" dirty="0">
                            <a:latin typeface="Cambria Math" panose="02040503050406030204" pitchFamily="18" charset="0"/>
                          </a:rPr>
                          <m:t>𝑒𝑛</m:t>
                        </m:r>
                        <m:r>
                          <a:rPr lang="tr-TR" sz="34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3400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sz="3400" i="1" dirty="0">
                            <a:latin typeface="Cambria Math" panose="02040503050406030204" pitchFamily="18" charset="0"/>
                          </a:rPr>
                          <m:t>ü</m:t>
                        </m:r>
                        <m:r>
                          <a:rPr lang="tr-TR" sz="3400" i="1" dirty="0">
                            <a:latin typeface="Cambria Math" panose="02040503050406030204" pitchFamily="18" charset="0"/>
                          </a:rPr>
                          <m:t>𝑟𝑒</m:t>
                        </m:r>
                      </m:den>
                    </m:f>
                  </m:oMath>
                </a14:m>
                <a:endParaRPr lang="tr-TR" sz="3400" dirty="0"/>
              </a:p>
              <a:p>
                <a:pPr algn="ctr"/>
                <a:endParaRPr lang="tr-TR" sz="3400" dirty="0"/>
              </a:p>
              <a:p>
                <a:pPr marL="109728" indent="0" algn="ctr">
                  <a:buNone/>
                </a:pPr>
                <a:r>
                  <a:rPr lang="tr-TR" sz="3400" dirty="0"/>
                  <a:t>P=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3400" i="1"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r>
                          <a:rPr lang="tr-TR" sz="340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tr-TR" sz="34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3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3400" i="1" dirty="0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tr-TR" sz="3400" i="1" dirty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tr-TR" sz="3400" dirty="0"/>
              </a:p>
              <a:p>
                <a:pPr algn="ctr"/>
                <a:endParaRPr lang="tr-TR" sz="3400" dirty="0"/>
              </a:p>
              <a:p>
                <a:pPr marL="109728" indent="0" algn="ctr">
                  <a:buNone/>
                </a:pPr>
                <a:r>
                  <a:rPr lang="tr-TR" sz="3400" dirty="0"/>
                  <a:t>Birimi; </a:t>
                </a:r>
                <a:r>
                  <a:rPr lang="tr-TR" sz="3400" dirty="0" smtClean="0"/>
                  <a:t>P=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3400" i="1">
                            <a:latin typeface="Cambria Math" panose="02040503050406030204" pitchFamily="18" charset="0"/>
                          </a:rPr>
                          <m:t>𝐽𝑜𝑢𝑙𝑒</m:t>
                        </m:r>
                      </m:num>
                      <m:den>
                        <m:r>
                          <a:rPr lang="tr-TR" sz="3400" i="1">
                            <a:latin typeface="Cambria Math" panose="02040503050406030204" pitchFamily="18" charset="0"/>
                          </a:rPr>
                          <m:t>𝑠𝑎𝑛𝑖𝑦𝑒</m:t>
                        </m:r>
                      </m:den>
                    </m:f>
                    <m:r>
                      <a:rPr lang="tr-TR" sz="3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3400" i="1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tr-TR" sz="3400" i="1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tr-TR" sz="3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3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tr-TR" sz="3400" i="1">
                        <a:latin typeface="Cambria Math" panose="02040503050406030204" pitchFamily="18" charset="0"/>
                      </a:rPr>
                      <m:t>𝑎𝑡𝑡</m:t>
                    </m:r>
                  </m:oMath>
                </a14:m>
                <a:endParaRPr lang="tr-TR" sz="3400" dirty="0" smtClean="0"/>
              </a:p>
              <a:p>
                <a:pPr marL="109728" indent="0" algn="ctr">
                  <a:buNone/>
                </a:pPr>
                <a:endParaRPr lang="tr-TR" sz="3400" dirty="0" smtClean="0"/>
              </a:p>
              <a:p>
                <a:pPr marL="109728" indent="0" algn="ctr">
                  <a:buNone/>
                </a:pPr>
                <a:r>
                  <a:rPr lang="tr-TR" sz="3400" dirty="0" smtClean="0"/>
                  <a:t>1 </a:t>
                </a:r>
                <a:r>
                  <a:rPr lang="tr-TR" sz="3400" dirty="0" err="1" smtClean="0"/>
                  <a:t>watt</a:t>
                </a:r>
                <a:r>
                  <a:rPr lang="tr-TR" sz="34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3400" b="0" i="1" smtClean="0">
                            <a:latin typeface="Cambria Math" panose="02040503050406030204" pitchFamily="18" charset="0"/>
                          </a:rPr>
                          <m:t> 1 </m:t>
                        </m:r>
                        <m:r>
                          <a:rPr lang="tr-TR" sz="3400" i="1">
                            <a:latin typeface="Cambria Math" panose="02040503050406030204" pitchFamily="18" charset="0"/>
                          </a:rPr>
                          <m:t>𝐽𝑜𝑢𝑙𝑒</m:t>
                        </m:r>
                      </m:num>
                      <m:den>
                        <m:r>
                          <a:rPr lang="tr-TR" sz="3400" b="0" i="1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tr-TR" sz="3400" i="1">
                            <a:latin typeface="Cambria Math" panose="02040503050406030204" pitchFamily="18" charset="0"/>
                          </a:rPr>
                          <m:t>𝑠𝑎𝑛𝑖𝑦𝑒</m:t>
                        </m:r>
                      </m:den>
                    </m:f>
                  </m:oMath>
                </a14:m>
                <a:endParaRPr lang="tr-TR" sz="3400" dirty="0"/>
              </a:p>
              <a:p>
                <a:endParaRPr lang="tr-TR" sz="2500" dirty="0"/>
              </a:p>
              <a:p>
                <a:pPr marL="109728" indent="0">
                  <a:buNone/>
                </a:pPr>
                <a:endParaRPr lang="tr-TR" sz="20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tr-TR" sz="3500" dirty="0" smtClean="0"/>
                  <a:t>Gücün </a:t>
                </a:r>
                <a:r>
                  <a:rPr lang="tr-TR" sz="3500" dirty="0"/>
                  <a:t>birimi </a:t>
                </a:r>
                <a:r>
                  <a:rPr lang="tr-TR" sz="3500" dirty="0" err="1"/>
                  <a:t>joule</a:t>
                </a:r>
                <a:r>
                  <a:rPr lang="tr-TR" sz="3500" dirty="0"/>
                  <a:t>/saniye (J/s), yada </a:t>
                </a:r>
                <a:r>
                  <a:rPr lang="tr-TR" sz="3500" dirty="0" err="1"/>
                  <a:t>watt</a:t>
                </a:r>
                <a:r>
                  <a:rPr lang="tr-TR" sz="3500" dirty="0"/>
                  <a:t> olarak bilinir (18. Yüzyılda buhar makinasını ilk geliş</a:t>
                </a:r>
                <a:r>
                  <a:rPr lang="de-DE" sz="3500" dirty="0" err="1"/>
                  <a:t>tiren</a:t>
                </a:r>
                <a:r>
                  <a:rPr lang="de-DE" sz="3500" dirty="0"/>
                  <a:t> James Watt</a:t>
                </a:r>
                <a:r>
                  <a:rPr lang="tr-TR" sz="3500" dirty="0"/>
                  <a:t>’</a:t>
                </a:r>
                <a:r>
                  <a:rPr lang="tr-TR" sz="3500" dirty="0" err="1"/>
                  <a:t>ın</a:t>
                </a:r>
                <a:r>
                  <a:rPr lang="tr-TR" sz="3500" dirty="0"/>
                  <a:t> anısına). </a:t>
                </a:r>
                <a:endParaRPr lang="tr-TR" sz="35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tr-TR" sz="3500" dirty="0" smtClean="0"/>
                  <a:t>Bir </a:t>
                </a:r>
                <a:r>
                  <a:rPr lang="tr-TR" sz="3500" dirty="0" err="1"/>
                  <a:t>watt</a:t>
                </a:r>
                <a:r>
                  <a:rPr lang="tr-TR" sz="3500" dirty="0"/>
                  <a:t> (W) güç, bir saniyede bir </a:t>
                </a:r>
                <a:r>
                  <a:rPr lang="tr-TR" sz="3500" dirty="0" err="1"/>
                  <a:t>joule</a:t>
                </a:r>
                <a:r>
                  <a:rPr lang="tr-TR" sz="3500" dirty="0"/>
                  <a:t> iş yapılması ile açıklanır.  </a:t>
                </a:r>
                <a:endParaRPr lang="tr-TR" sz="35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tr-TR" sz="3500" dirty="0" smtClean="0"/>
                  <a:t>Bir </a:t>
                </a:r>
                <a:r>
                  <a:rPr lang="tr-TR" sz="3500" dirty="0" err="1"/>
                  <a:t>kilowatt</a:t>
                </a:r>
                <a:r>
                  <a:rPr lang="tr-TR" sz="3500" dirty="0"/>
                  <a:t> (kW), 1000 </a:t>
                </a:r>
                <a:r>
                  <a:rPr lang="tr-TR" sz="3500" dirty="0" err="1"/>
                  <a:t>watt</a:t>
                </a:r>
                <a:r>
                  <a:rPr lang="tr-TR" sz="3500" dirty="0"/>
                  <a:t>’</a:t>
                </a:r>
                <a:r>
                  <a:rPr lang="es-ES_tradnl" sz="3500" dirty="0"/>
                  <a:t>a e</a:t>
                </a:r>
                <a:r>
                  <a:rPr lang="tr-TR" sz="3500" dirty="0" err="1"/>
                  <a:t>şittir</a:t>
                </a:r>
                <a:r>
                  <a:rPr lang="tr-TR" sz="3500" dirty="0"/>
                  <a:t>. Bir </a:t>
                </a:r>
                <a:r>
                  <a:rPr lang="tr-TR" sz="3500" dirty="0" err="1"/>
                  <a:t>megawatt</a:t>
                </a:r>
                <a:r>
                  <a:rPr lang="tr-TR" sz="3500" dirty="0"/>
                  <a:t> (MW), bir milyon </a:t>
                </a:r>
                <a:r>
                  <a:rPr lang="tr-TR" sz="3500" dirty="0" err="1"/>
                  <a:t>watt</a:t>
                </a:r>
                <a:r>
                  <a:rPr lang="tr-TR" sz="3500" dirty="0"/>
                  <a:t>’</a:t>
                </a:r>
                <a:r>
                  <a:rPr lang="es-ES_tradnl" sz="3500" dirty="0"/>
                  <a:t>a e</a:t>
                </a:r>
                <a:r>
                  <a:rPr lang="tr-TR" sz="3500" dirty="0" err="1"/>
                  <a:t>şittir</a:t>
                </a:r>
                <a:r>
                  <a:rPr lang="tr-TR" sz="3500" dirty="0"/>
                  <a:t>. </a:t>
                </a:r>
                <a:endParaRPr lang="tr-TR" sz="35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tr-TR" sz="3500" dirty="0" smtClean="0"/>
                  <a:t>Günlük yaşamda motorların </a:t>
                </a:r>
                <a:r>
                  <a:rPr lang="tr-TR" sz="3500" dirty="0"/>
                  <a:t>gücü </a:t>
                </a:r>
                <a:r>
                  <a:rPr lang="tr-TR" sz="3500" dirty="0" smtClean="0"/>
                  <a:t>beygirgücü (</a:t>
                </a:r>
                <a:r>
                  <a:rPr lang="tr-TR" sz="3500" dirty="0" err="1" smtClean="0"/>
                  <a:t>bg</a:t>
                </a:r>
                <a:r>
                  <a:rPr lang="tr-TR" sz="3500" dirty="0" smtClean="0"/>
                  <a:t>) </a:t>
                </a:r>
                <a:r>
                  <a:rPr lang="tr-TR" sz="3500" dirty="0"/>
                  <a:t>ve elektrik tüketimi ise </a:t>
                </a:r>
                <a:r>
                  <a:rPr lang="tr-TR" sz="3500" dirty="0" err="1"/>
                  <a:t>kilowatt</a:t>
                </a:r>
                <a:r>
                  <a:rPr lang="tr-TR" sz="3500" dirty="0"/>
                  <a:t> </a:t>
                </a:r>
                <a:r>
                  <a:rPr lang="tr-TR" sz="3500" dirty="0" smtClean="0"/>
                  <a:t>(kW) olarak </a:t>
                </a:r>
                <a:r>
                  <a:rPr lang="tr-TR" sz="3500" dirty="0"/>
                  <a:t>ölçülür, fakat her </a:t>
                </a:r>
                <a:r>
                  <a:rPr lang="tr-TR" sz="3500" dirty="0" smtClean="0"/>
                  <a:t>ikisi de </a:t>
                </a:r>
                <a:r>
                  <a:rPr lang="tr-TR" sz="3500" dirty="0"/>
                  <a:t>kullanılabilir. </a:t>
                </a:r>
                <a:endParaRPr lang="tr-TR" sz="35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tr-TR" sz="3500" dirty="0" smtClean="0"/>
                  <a:t>SI </a:t>
                </a:r>
                <a:r>
                  <a:rPr lang="tr-TR" sz="3500" dirty="0"/>
                  <a:t>birim sisteminde otomobillerin gücü </a:t>
                </a:r>
                <a:r>
                  <a:rPr lang="tr-TR" sz="3500" dirty="0" err="1"/>
                  <a:t>kilowatt</a:t>
                </a:r>
                <a:r>
                  <a:rPr lang="tr-TR" sz="3500" dirty="0"/>
                  <a:t> ile belirtilir. </a:t>
                </a:r>
                <a:endParaRPr lang="tr-TR" sz="35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tr-TR" sz="3500" dirty="0" smtClean="0"/>
                  <a:t>Bir </a:t>
                </a:r>
                <a:r>
                  <a:rPr lang="tr-TR" sz="3500" dirty="0"/>
                  <a:t>beygirgücü </a:t>
                </a:r>
                <a:r>
                  <a:rPr lang="en-US" sz="3500" dirty="0"/>
                  <a:t>746 watt</a:t>
                </a:r>
                <a:r>
                  <a:rPr lang="tr-TR" sz="3500" dirty="0"/>
                  <a:t>’tır. Bu nedenle 134 beygirgücüne sahip bir motor, 100-kW’lık güce sahip bir </a:t>
                </a:r>
                <a:r>
                  <a:rPr lang="tr-TR" sz="3500" dirty="0" smtClean="0"/>
                  <a:t>motordur.  </a:t>
                </a:r>
                <a:endParaRPr lang="tr-TR" sz="3500" dirty="0"/>
              </a:p>
              <a:p>
                <a:pPr marL="109728" indent="0">
                  <a:buNone/>
                </a:pPr>
                <a:r>
                  <a:rPr lang="tr-TR" sz="3500" dirty="0"/>
                  <a:t> </a:t>
                </a:r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2" name="İçerik Yer Tutucus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81329"/>
                <a:ext cx="11391056" cy="4525963"/>
              </a:xfrm>
              <a:blipFill rotWithShape="0">
                <a:blip r:embed="rId2"/>
                <a:stretch>
                  <a:fillRect t="-80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Güç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1925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927648" y="293950"/>
            <a:ext cx="8707950" cy="1143000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tx1"/>
                </a:solidFill>
                <a:effectLst/>
              </a:rPr>
              <a:t>Neden daha çok yoruluruz</a:t>
            </a:r>
            <a:r>
              <a:rPr lang="en-US" dirty="0" smtClean="0">
                <a:solidFill>
                  <a:schemeClr val="tx1"/>
                </a:solidFill>
                <a:effectLst/>
              </a:rPr>
              <a:t>?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345" y="1604038"/>
            <a:ext cx="2304255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İş-Güç-Enerji</a:t>
            </a:r>
            <a:endParaRPr lang="tr-TR" sz="1400" dirty="0" smtClean="0">
              <a:solidFill>
                <a:srgbClr val="FFC00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19336" y="4881858"/>
            <a:ext cx="150932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dirty="0" smtClean="0"/>
              <a:t>100 N ağırlığındaki </a:t>
            </a:r>
            <a:r>
              <a:rPr lang="en-US" sz="1400" dirty="0" err="1" smtClean="0"/>
              <a:t>alış</a:t>
            </a:r>
            <a:r>
              <a:rPr lang="tr-TR" sz="1400" dirty="0"/>
              <a:t>veri</a:t>
            </a:r>
            <a:r>
              <a:rPr lang="en-US" sz="1400" dirty="0"/>
              <a:t>ş </a:t>
            </a:r>
            <a:r>
              <a:rPr lang="en-US" sz="1400" dirty="0" err="1" smtClean="0"/>
              <a:t>poşet</a:t>
            </a:r>
            <a:r>
              <a:rPr lang="tr-TR" sz="1400" dirty="0" err="1" smtClean="0"/>
              <a:t>lerini</a:t>
            </a:r>
            <a:r>
              <a:rPr lang="tr-TR" sz="1400" dirty="0" smtClean="0"/>
              <a:t> 2. katta ve yerden 6 m yükseklikte bulunan dairemize merdivenlerden </a:t>
            </a:r>
            <a:r>
              <a:rPr lang="en-US" sz="1400" dirty="0" err="1" smtClean="0"/>
              <a:t>çıkar</a:t>
            </a:r>
            <a:r>
              <a:rPr lang="tr-TR" sz="1400" dirty="0" err="1" smtClean="0"/>
              <a:t>ırken</a:t>
            </a:r>
            <a:r>
              <a:rPr lang="tr-TR" sz="1400" dirty="0" smtClean="0"/>
              <a:t>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1400" dirty="0" smtClean="0"/>
              <a:t>	M</a:t>
            </a:r>
            <a:r>
              <a:rPr lang="en-US" sz="1400" dirty="0" err="1" smtClean="0"/>
              <a:t>erdivenleri</a:t>
            </a:r>
            <a:r>
              <a:rPr lang="en-US" sz="1400" dirty="0" smtClean="0"/>
              <a:t> </a:t>
            </a:r>
            <a:r>
              <a:rPr lang="tr-TR" sz="1400" dirty="0" smtClean="0"/>
              <a:t>10 saniyede </a:t>
            </a:r>
            <a:r>
              <a:rPr lang="en-US" sz="1400" dirty="0" err="1" smtClean="0"/>
              <a:t>koşarak</a:t>
            </a:r>
            <a:r>
              <a:rPr lang="en-US" sz="1400" dirty="0" smtClean="0"/>
              <a:t> </a:t>
            </a:r>
            <a:r>
              <a:rPr lang="en-US" sz="1400" dirty="0" err="1"/>
              <a:t>çıktığımız</a:t>
            </a:r>
            <a:r>
              <a:rPr lang="en-US" sz="1400" dirty="0"/>
              <a:t> </a:t>
            </a:r>
            <a:r>
              <a:rPr lang="en-US" sz="1400" dirty="0" smtClean="0"/>
              <a:t>zaman</a:t>
            </a:r>
            <a:endParaRPr lang="tr-TR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1400" dirty="0" smtClean="0"/>
              <a:t>   M</a:t>
            </a:r>
            <a:r>
              <a:rPr lang="en-US" sz="1400" dirty="0" err="1" smtClean="0"/>
              <a:t>erdivenleri</a:t>
            </a:r>
            <a:r>
              <a:rPr lang="en-US" sz="1400" dirty="0" smtClean="0"/>
              <a:t> </a:t>
            </a:r>
            <a:r>
              <a:rPr lang="en-US" sz="1400" dirty="0" err="1" smtClean="0"/>
              <a:t>yürüyerek</a:t>
            </a:r>
            <a:r>
              <a:rPr lang="tr-TR" sz="1400" dirty="0"/>
              <a:t> </a:t>
            </a:r>
            <a:r>
              <a:rPr lang="en-US" sz="1400" dirty="0" err="1" smtClean="0"/>
              <a:t>bir</a:t>
            </a:r>
            <a:r>
              <a:rPr lang="tr-TR" sz="1400" dirty="0" smtClean="0"/>
              <a:t> dakikada </a:t>
            </a:r>
            <a:r>
              <a:rPr lang="en-US" sz="1400" dirty="0" err="1" smtClean="0"/>
              <a:t>çıktığımız</a:t>
            </a:r>
            <a:r>
              <a:rPr lang="en-US" sz="1400" dirty="0" smtClean="0"/>
              <a:t> </a:t>
            </a:r>
            <a:r>
              <a:rPr lang="tr-TR" sz="1400" dirty="0" smtClean="0"/>
              <a:t>zaman güç ne olur? </a:t>
            </a:r>
            <a:r>
              <a:rPr lang="en-US" sz="1400" dirty="0" smtClean="0"/>
              <a:t> </a:t>
            </a:r>
            <a:endParaRPr lang="tr-TR" sz="1400" dirty="0" smtClean="0"/>
          </a:p>
        </p:txBody>
      </p:sp>
      <p:pic>
        <p:nvPicPr>
          <p:cNvPr id="1026" name="Picture 2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1747050"/>
            <a:ext cx="4675096" cy="261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75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143672" y="293950"/>
            <a:ext cx="849192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>
                <a:solidFill>
                  <a:schemeClr val="tx1"/>
                </a:solidFill>
                <a:effectLst/>
              </a:rPr>
              <a:t>Bir otomobilin diğerinden 2 kat daha güçlü olması ne anlama gelir</a:t>
            </a:r>
            <a:r>
              <a:rPr lang="en-US" dirty="0" smtClean="0">
                <a:solidFill>
                  <a:schemeClr val="tx1"/>
                </a:solidFill>
                <a:effectLst/>
              </a:rPr>
              <a:t>?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345" y="1604038"/>
            <a:ext cx="2304255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İş-Güç-Enerji 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2678730" y="5052649"/>
            <a:ext cx="8956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Bir </a:t>
            </a:r>
            <a:r>
              <a:rPr lang="tr-TR" sz="1600" dirty="0"/>
              <a:t>otomobilin diğer bir </a:t>
            </a:r>
            <a:r>
              <a:rPr lang="tr-TR" sz="1600" dirty="0" smtClean="0"/>
              <a:t>otomobilin </a:t>
            </a:r>
            <a:r>
              <a:rPr lang="tr-TR" sz="1600" b="1" dirty="0" smtClean="0"/>
              <a:t>iki katı güce </a:t>
            </a:r>
            <a:r>
              <a:rPr lang="tr-TR" sz="1600" b="1" dirty="0"/>
              <a:t>sahip olması </a:t>
            </a:r>
            <a:r>
              <a:rPr lang="tr-TR" sz="1600" dirty="0"/>
              <a:t>her zaman diğer otomobilden iki kat daha fazla iş yaptığı veya iki kat daha hızlı gittiği anlamına </a:t>
            </a:r>
            <a:r>
              <a:rPr lang="tr-TR" sz="1600" dirty="0" smtClean="0"/>
              <a:t>mı gelir? </a:t>
            </a:r>
          </a:p>
        </p:txBody>
      </p:sp>
      <p:pic>
        <p:nvPicPr>
          <p:cNvPr id="2050" name="Picture 2" descr="güçlü otomobiller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081" y="2150802"/>
            <a:ext cx="3744609" cy="209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üçlü otomobiller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2111328"/>
            <a:ext cx="3960440" cy="222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03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143672" y="293950"/>
            <a:ext cx="849192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>
                <a:solidFill>
                  <a:schemeClr val="tx1"/>
                </a:solidFill>
                <a:effectLst/>
              </a:rPr>
              <a:t>Bir otomobilin diğerinden 2 kat daha güçlü olması ne anlama gelir</a:t>
            </a:r>
            <a:r>
              <a:rPr lang="en-US" dirty="0" smtClean="0">
                <a:solidFill>
                  <a:schemeClr val="tx1"/>
                </a:solidFill>
                <a:effectLst/>
              </a:rPr>
              <a:t>?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3135860" y="2708920"/>
            <a:ext cx="8216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İki </a:t>
            </a:r>
            <a:r>
              <a:rPr lang="tr-TR" dirty="0"/>
              <a:t>katı güce sahip </a:t>
            </a:r>
            <a:r>
              <a:rPr lang="tr-TR" dirty="0" smtClean="0"/>
              <a:t>motor diğerine göre </a:t>
            </a:r>
            <a:r>
              <a:rPr lang="tr-TR" dirty="0"/>
              <a:t>aynı sürede iki kat iş </a:t>
            </a:r>
            <a:r>
              <a:rPr lang="tr-TR" dirty="0" smtClean="0"/>
              <a:t>yapar       veya 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Aynı </a:t>
            </a:r>
            <a:r>
              <a:rPr lang="tr-TR" dirty="0"/>
              <a:t>miktardaki işi yarı sürede </a:t>
            </a:r>
            <a:r>
              <a:rPr lang="tr-TR" dirty="0" smtClean="0"/>
              <a:t>yapar.</a:t>
            </a:r>
            <a:endParaRPr lang="tr-TR" b="1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6121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4992820" y="293950"/>
            <a:ext cx="1875558" cy="1143000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tx1"/>
                </a:solidFill>
                <a:effectLst/>
              </a:rPr>
              <a:t>Enerji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AutoShape 4" descr="kar ayakkabı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191345" y="1604038"/>
            <a:ext cx="2304255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Enerji Nedir?</a:t>
            </a:r>
          </a:p>
        </p:txBody>
      </p:sp>
      <p:sp>
        <p:nvSpPr>
          <p:cNvPr id="6" name="AutoShape 2" descr="ayakkabı ile ilgili görsel sonuc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Metin kutusu 3"/>
          <p:cNvSpPr txBox="1"/>
          <p:nvPr/>
        </p:nvSpPr>
        <p:spPr>
          <a:xfrm>
            <a:off x="2855640" y="1604038"/>
            <a:ext cx="9001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Bir ok</a:t>
            </a:r>
            <a:r>
              <a:rPr lang="pt-PT" sz="1400" dirty="0"/>
              <a:t>ç</a:t>
            </a:r>
            <a:r>
              <a:rPr lang="tr-TR" sz="1400" dirty="0"/>
              <a:t>u yayı </a:t>
            </a:r>
            <a:r>
              <a:rPr lang="tr-TR" sz="1400" dirty="0" err="1"/>
              <a:t>gerdirdiğ</a:t>
            </a:r>
            <a:r>
              <a:rPr lang="da-DK" sz="1400" dirty="0"/>
              <a:t>inde, </a:t>
            </a:r>
            <a:r>
              <a:rPr lang="tr-TR" sz="1400" dirty="0"/>
              <a:t>bükülen yay ok üzerinde iş yapabilecek bir yeteneğe sahip olur. </a:t>
            </a:r>
            <a:endParaRPr lang="tr-TR" sz="1400" dirty="0" smtClean="0"/>
          </a:p>
          <a:p>
            <a:endParaRPr lang="tr-TR" sz="1400" dirty="0" smtClean="0"/>
          </a:p>
          <a:p>
            <a:r>
              <a:rPr lang="tr-TR" sz="1400" dirty="0" smtClean="0"/>
              <a:t>Bir inşaatta bir kum torbasını yerden belirli </a:t>
            </a:r>
            <a:r>
              <a:rPr lang="tr-TR" sz="1400" dirty="0"/>
              <a:t>bir yüksekliğe çıkarmak i</a:t>
            </a:r>
            <a:r>
              <a:rPr lang="pt-PT" sz="1400" dirty="0"/>
              <a:t>ç</a:t>
            </a:r>
            <a:r>
              <a:rPr lang="de-DE" sz="1400" dirty="0"/>
              <a:t>in i</a:t>
            </a:r>
            <a:r>
              <a:rPr lang="tr-TR" sz="1400" dirty="0"/>
              <a:t>ş yapıldığı zaman, </a:t>
            </a:r>
            <a:r>
              <a:rPr lang="tr-TR" sz="1400" dirty="0" smtClean="0"/>
              <a:t>kum torbası  yere göre bir </a:t>
            </a:r>
            <a:r>
              <a:rPr lang="tr-TR" sz="1400" dirty="0"/>
              <a:t>iş yapabilme yeteneği kazanır. </a:t>
            </a:r>
            <a:endParaRPr lang="tr-TR" sz="1400" dirty="0" smtClean="0"/>
          </a:p>
          <a:p>
            <a:endParaRPr lang="tr-TR" sz="1400" dirty="0" smtClean="0"/>
          </a:p>
          <a:p>
            <a:r>
              <a:rPr lang="tr-TR" sz="1400" dirty="0" smtClean="0"/>
              <a:t>Bir saatte yay </a:t>
            </a:r>
            <a:r>
              <a:rPr lang="tr-TR" sz="1400" dirty="0"/>
              <a:t>mekanizmasını kurmak (sarmak) i</a:t>
            </a:r>
            <a:r>
              <a:rPr lang="pt-PT" sz="1400" dirty="0"/>
              <a:t>ç</a:t>
            </a:r>
            <a:r>
              <a:rPr lang="de-DE" sz="1400" dirty="0"/>
              <a:t>in i</a:t>
            </a:r>
            <a:r>
              <a:rPr lang="tr-TR" sz="1400" dirty="0"/>
              <a:t>ş yapıldığı zaman, yay değişik dişlilerin üzerinde saati </a:t>
            </a:r>
            <a:r>
              <a:rPr lang="pt-PT" sz="1400" dirty="0"/>
              <a:t>ç</a:t>
            </a:r>
            <a:r>
              <a:rPr lang="tr-TR" sz="1400" dirty="0"/>
              <a:t>alıştırmak, zil ya da alarm çalmak için iş yapabilme yeteneğine sahiptir.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İş </a:t>
            </a:r>
            <a:r>
              <a:rPr lang="tr-TR" sz="1400" dirty="0"/>
              <a:t>yapabilme yeteneğine ya da bir cismin/sistemin durumunda değişiklik yapabilme yeteneğine </a:t>
            </a:r>
            <a:r>
              <a:rPr lang="tr-TR" sz="1400" b="1" i="1" dirty="0" smtClean="0"/>
              <a:t>enerji</a:t>
            </a:r>
            <a:r>
              <a:rPr lang="tr-TR" sz="1400" dirty="0" smtClean="0"/>
              <a:t> denir. </a:t>
            </a:r>
            <a:endParaRPr lang="tr-TR" sz="1400" dirty="0"/>
          </a:p>
          <a:p>
            <a:endParaRPr lang="tr-TR" sz="1400" dirty="0"/>
          </a:p>
          <a:p>
            <a:endParaRPr lang="tr-TR" sz="1400" dirty="0"/>
          </a:p>
          <a:p>
            <a:r>
              <a:rPr lang="tr-TR" sz="1400" dirty="0"/>
              <a:t>Enerji </a:t>
            </a:r>
            <a:r>
              <a:rPr lang="tr-TR" sz="1400" dirty="0" smtClean="0"/>
              <a:t>kavramı; </a:t>
            </a:r>
          </a:p>
          <a:p>
            <a:endParaRPr lang="tr-TR" sz="1400" dirty="0"/>
          </a:p>
          <a:p>
            <a:r>
              <a:rPr lang="tr-TR" sz="1400" dirty="0" smtClean="0"/>
              <a:t>sadece </a:t>
            </a:r>
            <a:r>
              <a:rPr lang="tr-TR" sz="1400" dirty="0"/>
              <a:t>transfer edildiği ve dönüştüğü zaman </a:t>
            </a:r>
            <a:r>
              <a:rPr lang="tr-TR" sz="1400" dirty="0" smtClean="0"/>
              <a:t>hissedilir. </a:t>
            </a:r>
            <a:endParaRPr lang="tr-TR" sz="1400" dirty="0"/>
          </a:p>
          <a:p>
            <a:r>
              <a:rPr lang="tr-TR" sz="1400" dirty="0"/>
              <a:t>	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İş’te </a:t>
            </a:r>
            <a:r>
              <a:rPr lang="tr-TR" sz="1400" dirty="0"/>
              <a:t>olduğu gibi enerji </a:t>
            </a:r>
            <a:r>
              <a:rPr lang="tr-TR" sz="1400" dirty="0" smtClean="0"/>
              <a:t>de </a:t>
            </a:r>
            <a:r>
              <a:rPr lang="tr-TR" sz="1400" b="1" i="1" dirty="0" err="1" smtClean="0"/>
              <a:t>joule</a:t>
            </a:r>
            <a:r>
              <a:rPr lang="tr-TR" sz="1400" dirty="0" smtClean="0"/>
              <a:t> </a:t>
            </a:r>
            <a:r>
              <a:rPr lang="tr-TR" sz="1400" dirty="0"/>
              <a:t>birimiyle ölçülür. </a:t>
            </a:r>
            <a:r>
              <a:rPr lang="tr-TR" b="1" dirty="0"/>
              <a:t> 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365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855640" y="293950"/>
            <a:ext cx="8208912" cy="1143000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tx1"/>
                </a:solidFill>
                <a:effectLst/>
              </a:rPr>
              <a:t>Enerji Türleri ve Mekanik Enerji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AutoShape 4" descr="kar ayakkabı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191345" y="1604038"/>
            <a:ext cx="2664295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Enerji Türleri Nedir?</a:t>
            </a:r>
          </a:p>
        </p:txBody>
      </p:sp>
      <p:sp>
        <p:nvSpPr>
          <p:cNvPr id="6" name="AutoShape 2" descr="ayakkabı ile ilgili görsel sonuc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Metin kutusu 3"/>
          <p:cNvSpPr txBox="1"/>
          <p:nvPr/>
        </p:nvSpPr>
        <p:spPr>
          <a:xfrm>
            <a:off x="2869999" y="2348880"/>
            <a:ext cx="77768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İki tür enerji vardır:</a:t>
            </a:r>
          </a:p>
          <a:p>
            <a:pPr marL="800100" lvl="1" indent="-342900">
              <a:buAutoNum type="arabicPeriod"/>
            </a:pPr>
            <a:r>
              <a:rPr lang="tr-TR" sz="1400" dirty="0" smtClean="0"/>
              <a:t>Kinetik Enerji</a:t>
            </a:r>
          </a:p>
          <a:p>
            <a:pPr marL="800100" lvl="1" indent="-342900">
              <a:buAutoNum type="arabicPeriod"/>
            </a:pPr>
            <a:r>
              <a:rPr lang="tr-TR" sz="1400" dirty="0" smtClean="0"/>
              <a:t>Potansiyel Enerji</a:t>
            </a:r>
          </a:p>
          <a:p>
            <a:pPr marL="342900" indent="-342900">
              <a:buAutoNum type="arabicPeriod"/>
            </a:pPr>
            <a:endParaRPr lang="tr-TR" sz="1400" dirty="0"/>
          </a:p>
          <a:p>
            <a:r>
              <a:rPr lang="tr-TR" sz="1400" dirty="0" smtClean="0"/>
              <a:t>Mekanik enerji; </a:t>
            </a:r>
            <a:r>
              <a:rPr lang="tr-TR" sz="1400" dirty="0"/>
              <a:t>potansiyel enerji, kinetik enerji ya da ikisinin toplamından oluşabilir</a:t>
            </a:r>
            <a:r>
              <a:rPr lang="tr-TR" sz="1400" dirty="0" smtClean="0"/>
              <a:t>.</a:t>
            </a:r>
            <a:r>
              <a:rPr lang="tr-TR" sz="1400" dirty="0"/>
              <a:t> 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3215680" y="5085184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Not: 9. sınıfta gördüğünüz gibi kinetik enerji potansiyel enerjiye; potansiyel enerjide kinetik enerjiye dönüşebilir!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372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279576" y="312738"/>
            <a:ext cx="9721080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tx1"/>
                </a:solidFill>
                <a:effectLst/>
              </a:rPr>
              <a:t>Enerji Biçimleri (Formları) ve Dönüşümleri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AutoShape 4" descr="kar ayakkabı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191345" y="1604038"/>
            <a:ext cx="266429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Enerji Biçimleri Nedir?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Enerjinin Temel Özellikleri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endParaRPr lang="tr-TR" sz="1400" dirty="0" smtClean="0">
              <a:solidFill>
                <a:srgbClr val="FF0000"/>
              </a:solidFill>
            </a:endParaRPr>
          </a:p>
        </p:txBody>
      </p:sp>
      <p:sp>
        <p:nvSpPr>
          <p:cNvPr id="6" name="AutoShape 2" descr="ayakkabı ile ilgili görsel sonuc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Metin kutusu 3"/>
          <p:cNvSpPr txBox="1"/>
          <p:nvPr/>
        </p:nvSpPr>
        <p:spPr>
          <a:xfrm>
            <a:off x="2855640" y="1604038"/>
            <a:ext cx="604867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Enerji bir </a:t>
            </a:r>
            <a:r>
              <a:rPr lang="pt-PT" sz="1600" dirty="0"/>
              <a:t>ç</a:t>
            </a:r>
            <a:r>
              <a:rPr lang="tr-TR" sz="1600" dirty="0"/>
              <a:t>ok </a:t>
            </a:r>
            <a:r>
              <a:rPr lang="tr-TR" sz="1600" b="1" dirty="0" err="1"/>
              <a:t>bi</a:t>
            </a:r>
            <a:r>
              <a:rPr lang="pt-PT" sz="1600" b="1" dirty="0"/>
              <a:t>ç</a:t>
            </a:r>
            <a:r>
              <a:rPr lang="tr-TR" sz="1600" b="1" dirty="0"/>
              <a:t>imde (formda)</a:t>
            </a:r>
            <a:r>
              <a:rPr lang="tr-TR" sz="1600" dirty="0"/>
              <a:t> </a:t>
            </a:r>
            <a:r>
              <a:rPr lang="tr-TR" sz="1600" dirty="0" smtClean="0"/>
              <a:t>bulunabilir:</a:t>
            </a:r>
          </a:p>
          <a:p>
            <a:endParaRPr lang="tr-TR" sz="1600" dirty="0" smtClean="0"/>
          </a:p>
          <a:p>
            <a:pPr marL="342900" indent="-342900">
              <a:buAutoNum type="arabicPeriod"/>
            </a:pPr>
            <a:r>
              <a:rPr lang="tr-TR" sz="1600" dirty="0" smtClean="0"/>
              <a:t>Elektrik enerjisi</a:t>
            </a:r>
          </a:p>
          <a:p>
            <a:pPr marL="342900" indent="-342900">
              <a:buAutoNum type="arabicPeriod"/>
            </a:pPr>
            <a:r>
              <a:rPr lang="tr-TR" sz="1600" dirty="0" smtClean="0"/>
              <a:t>Kimyasal Enerji</a:t>
            </a:r>
          </a:p>
          <a:p>
            <a:pPr marL="342900" indent="-342900">
              <a:buAutoNum type="arabicPeriod"/>
            </a:pPr>
            <a:r>
              <a:rPr lang="tr-TR" sz="1600" dirty="0"/>
              <a:t>I</a:t>
            </a:r>
            <a:r>
              <a:rPr lang="tr-TR" sz="1600" dirty="0" smtClean="0"/>
              <a:t>sı</a:t>
            </a:r>
          </a:p>
          <a:p>
            <a:pPr marL="342900" indent="-342900">
              <a:buAutoNum type="arabicPeriod"/>
            </a:pPr>
            <a:r>
              <a:rPr lang="tr-TR" sz="1600" dirty="0" smtClean="0"/>
              <a:t>Işık</a:t>
            </a:r>
          </a:p>
          <a:p>
            <a:pPr marL="342900" indent="-342900">
              <a:buAutoNum type="arabicPeriod"/>
            </a:pPr>
            <a:r>
              <a:rPr lang="tr-TR" sz="1600" dirty="0" smtClean="0"/>
              <a:t>Ses</a:t>
            </a:r>
          </a:p>
          <a:p>
            <a:pPr marL="342900" indent="-342900">
              <a:buAutoNum type="arabicPeriod"/>
            </a:pPr>
            <a:r>
              <a:rPr lang="tr-TR" sz="1600" dirty="0" smtClean="0"/>
              <a:t>Nükleer Enerji</a:t>
            </a:r>
          </a:p>
          <a:p>
            <a:r>
              <a:rPr lang="tr-TR" sz="1600" dirty="0" smtClean="0"/>
              <a:t>7.   …</a:t>
            </a:r>
          </a:p>
          <a:p>
            <a:endParaRPr lang="tr-TR" sz="1400" dirty="0" smtClean="0"/>
          </a:p>
          <a:p>
            <a:r>
              <a:rPr lang="tr-TR" sz="1400" dirty="0"/>
              <a:t>Enerji bir </a:t>
            </a:r>
            <a:r>
              <a:rPr lang="tr-TR" sz="1400" b="1" dirty="0" err="1" smtClean="0"/>
              <a:t>bi</a:t>
            </a:r>
            <a:r>
              <a:rPr lang="pt-PT" sz="1400" b="1" dirty="0"/>
              <a:t>ç</a:t>
            </a:r>
            <a:r>
              <a:rPr lang="tr-TR" sz="1400" b="1" dirty="0" smtClean="0"/>
              <a:t>imden </a:t>
            </a:r>
            <a:r>
              <a:rPr lang="tr-TR" sz="1400" b="1" dirty="0"/>
              <a:t>(formda</a:t>
            </a:r>
            <a:r>
              <a:rPr lang="tr-TR" sz="1400" b="1" dirty="0" smtClean="0"/>
              <a:t>) </a:t>
            </a:r>
            <a:r>
              <a:rPr lang="tr-TR" sz="1400" dirty="0" smtClean="0"/>
              <a:t>diğer bir biçime dönüşebilir.</a:t>
            </a:r>
            <a:endParaRPr lang="tr-TR" sz="1400" dirty="0"/>
          </a:p>
          <a:p>
            <a:endParaRPr lang="tr-TR" sz="1400" dirty="0"/>
          </a:p>
        </p:txBody>
      </p:sp>
      <p:sp>
        <p:nvSpPr>
          <p:cNvPr id="5" name="Metin kutusu 4"/>
          <p:cNvSpPr txBox="1"/>
          <p:nvPr/>
        </p:nvSpPr>
        <p:spPr>
          <a:xfrm>
            <a:off x="1919536" y="4869160"/>
            <a:ext cx="9433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Not: Enerji bir biçimden başka biçime dönüşürken korunur 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4439816" y="5877272"/>
            <a:ext cx="72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 smtClean="0"/>
              <a:t>Bu konu gelecek hafta daha detaylı şekilde konuşulacak…</a:t>
            </a:r>
            <a:endParaRPr lang="tr-TR" i="1" dirty="0"/>
          </a:p>
        </p:txBody>
      </p:sp>
    </p:spTree>
    <p:extLst>
      <p:ext uri="{BB962C8B-B14F-4D97-AF65-F5344CB8AC3E}">
        <p14:creationId xmlns:p14="http://schemas.microsoft.com/office/powerpoint/2010/main" val="281130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/>
              <a:t>Elektrik </a:t>
            </a:r>
            <a:r>
              <a:rPr lang="tr-TR" dirty="0" smtClean="0"/>
              <a:t>Enerjisi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6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1424" y="1321176"/>
            <a:ext cx="4229100" cy="3248025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903338" y="4432889"/>
            <a:ext cx="5192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Gözlerinizi kapatın ve elektriklerin kesildiğini ve </a:t>
            </a:r>
          </a:p>
          <a:p>
            <a:r>
              <a:rPr lang="tr-TR" sz="1400" dirty="0" smtClean="0"/>
              <a:t>tekrar gelmeyeceğini hayal edin. Hayatınız nasıl değişirdi?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4871864" y="5881627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Neden günlük yaşantımızda diğer enerji biçimlerine göre en fazla elektrik enerjisi kullanıyor olabiliriz?</a:t>
            </a:r>
            <a:endParaRPr lang="tr-TR" sz="1600" dirty="0"/>
          </a:p>
        </p:txBody>
      </p:sp>
      <p:pic>
        <p:nvPicPr>
          <p:cNvPr id="7" name="Picture 2" descr="elektrik faturası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0" y="1124744"/>
            <a:ext cx="2376264" cy="3167115"/>
          </a:xfrm>
          <a:prstGeom prst="rect">
            <a:avLst/>
          </a:prstGeom>
          <a:noFill/>
          <a:scene3d>
            <a:camera prst="orthographicFront">
              <a:rot lat="20699999" lon="0" rev="189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7968208" y="4694499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Fotoğrafta görülen belgeyi tanıyor musunuz?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2737730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/>
              <a:t>Elektrik Enerjisi ve Elektriksel </a:t>
            </a:r>
            <a:r>
              <a:rPr lang="tr-TR" dirty="0" smtClean="0"/>
              <a:t>Güç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335360" y="1556792"/>
            <a:ext cx="11161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Şekildeki elektrik devresinde meydana gelen enerji biçimleri arasındaki dönüşümler hangileridir?</a:t>
            </a:r>
            <a:endParaRPr lang="tr-TR" dirty="0"/>
          </a:p>
        </p:txBody>
      </p:sp>
      <p:pic>
        <p:nvPicPr>
          <p:cNvPr id="1028" name="Picture 4" descr="Basit Elektrik devresi şekilleri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258" y="2924944"/>
            <a:ext cx="181927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Metin kutusu 6"/>
              <p:cNvSpPr txBox="1"/>
              <p:nvPr/>
            </p:nvSpPr>
            <p:spPr>
              <a:xfrm>
                <a:off x="4511037" y="2276872"/>
                <a:ext cx="7016792" cy="3021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0" dirty="0" smtClean="0"/>
                  <a:t>Bir elektrik devre elemanında birim zamanda dönüşen/kullanılan enerji miktarı;</a:t>
                </a:r>
              </a:p>
              <a:p>
                <a:endParaRPr lang="tr-TR" b="0" dirty="0" smtClean="0"/>
              </a:p>
              <a:p>
                <a:r>
                  <a:rPr lang="tr-TR" dirty="0" smtClean="0"/>
                  <a:t> </a:t>
                </a:r>
                <a14:m>
                  <m:oMath xmlns:m="http://schemas.openxmlformats.org/officeDocument/2006/math"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𝑬𝒍𝒆𝒌𝒕𝒓𝒊𝒌𝒔𝒆𝒍</m:t>
                    </m:r>
                    <m:r>
                      <a:rPr lang="tr-TR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Güç </a:t>
                </a:r>
                <a:r>
                  <a:rPr lang="tr-TR" b="1" dirty="0" smtClean="0"/>
                  <a:t>=P=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tr-TR" b="1" i="1" smtClean="0">
                            <a:latin typeface="Cambria Math" panose="02040503050406030204" pitchFamily="18" charset="0"/>
                          </a:rPr>
                          <m:t>ö</m:t>
                        </m:r>
                        <m:r>
                          <a:rPr lang="tr-TR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tr-TR" b="1" i="1" smtClean="0">
                            <a:latin typeface="Cambria Math" panose="02040503050406030204" pitchFamily="18" charset="0"/>
                          </a:rPr>
                          <m:t>üş</m:t>
                        </m:r>
                        <m:r>
                          <a:rPr lang="tr-TR" b="1" i="1" smtClean="0">
                            <a:latin typeface="Cambria Math" panose="02040503050406030204" pitchFamily="18" charset="0"/>
                          </a:rPr>
                          <m:t>𝒆𝒏</m:t>
                        </m:r>
                        <m:r>
                          <a:rPr lang="tr-TR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b="1" i="1" smtClean="0">
                            <a:latin typeface="Cambria Math" panose="02040503050406030204" pitchFamily="18" charset="0"/>
                          </a:rPr>
                          <m:t>𝑬𝒏𝒆𝒓𝒋𝒊</m:t>
                        </m:r>
                      </m:num>
                      <m:den>
                        <m:r>
                          <a:rPr lang="tr-TR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den>
                    </m:f>
                  </m:oMath>
                </a14:m>
                <a:r>
                  <a:rPr lang="tr-TR" b="1" dirty="0" smtClean="0"/>
                  <a:t>=</a:t>
                </a:r>
                <a14:m>
                  <m:oMath xmlns:m="http://schemas.openxmlformats.org/officeDocument/2006/math">
                    <m:r>
                      <a:rPr lang="tr-TR" b="1" i="1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tr-TR" b="1" i="1" smtClean="0">
                        <a:latin typeface="Cambria Math" panose="02040503050406030204" pitchFamily="18" charset="0"/>
                      </a:rPr>
                      <m:t>İ</m:t>
                    </m:r>
                    <m:r>
                      <a:rPr lang="tr-TR" b="1" i="0" smtClean="0">
                        <a:latin typeface="Cambria Math" panose="02040503050406030204" pitchFamily="18" charset="0"/>
                      </a:rPr>
                      <m:t>      </m:t>
                    </m:r>
                  </m:oMath>
                </a14:m>
                <a:r>
                  <a:rPr lang="tr-TR" sz="1600" dirty="0" smtClean="0"/>
                  <a:t>İle hesaplanır.</a:t>
                </a:r>
              </a:p>
              <a:p>
                <a:endParaRPr lang="tr-TR" sz="1200" dirty="0" smtClean="0"/>
              </a:p>
              <a:p>
                <a:r>
                  <a:rPr lang="tr-TR" sz="1200" dirty="0" smtClean="0"/>
                  <a:t>V: devre elemanı uçları arasındaki potansiyel fark, birimi: volt</a:t>
                </a:r>
              </a:p>
              <a:p>
                <a:r>
                  <a:rPr lang="tr-TR" sz="1200" dirty="0" smtClean="0"/>
                  <a:t>İ: devre elemanı üzerinden geçen akım, birimi: amper</a:t>
                </a:r>
              </a:p>
              <a:p>
                <a:endParaRPr lang="tr-TR" sz="1400" dirty="0"/>
              </a:p>
              <a:p>
                <a:r>
                  <a:rPr lang="tr-TR" sz="1400" dirty="0"/>
                  <a:t>G</a:t>
                </a:r>
                <a:r>
                  <a:rPr lang="tr-TR" sz="1400" dirty="0" smtClean="0"/>
                  <a:t>üç için yeni bir birim daha elde edildi; </a:t>
                </a:r>
                <a:r>
                  <a:rPr lang="tr-TR" sz="1400" b="1" dirty="0" smtClean="0"/>
                  <a:t>Güç=volt x amper = </a:t>
                </a:r>
                <a:r>
                  <a:rPr lang="tr-TR" sz="1400" b="1" dirty="0" err="1" smtClean="0"/>
                  <a:t>watt</a:t>
                </a:r>
                <a:endParaRPr lang="tr-TR" sz="1400" b="1" dirty="0" smtClean="0"/>
              </a:p>
              <a:p>
                <a:endParaRPr lang="tr-TR" sz="1400" dirty="0"/>
              </a:p>
              <a:p>
                <a:r>
                  <a:rPr lang="tr-TR" sz="1400" dirty="0" smtClean="0"/>
                  <a:t>V=İR yazılırsa </a:t>
                </a:r>
                <a14:m>
                  <m:oMath xmlns:m="http://schemas.openxmlformats.org/officeDocument/2006/math">
                    <m:r>
                      <a:rPr lang="tr-TR" sz="1400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tr-TR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1400" b="1" i="1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tr-TR" sz="1400" b="1" i="1" smtClean="0">
                        <a:latin typeface="Cambria Math" panose="02040503050406030204" pitchFamily="18" charset="0"/>
                      </a:rPr>
                      <m:t>İ= </m:t>
                    </m:r>
                    <m:sSup>
                      <m:sSupPr>
                        <m:ctrlPr>
                          <a:rPr lang="tr-TR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1400" b="1" i="1" smtClean="0">
                            <a:latin typeface="Cambria Math" panose="02040503050406030204" pitchFamily="18" charset="0"/>
                          </a:rPr>
                          <m:t>İ</m:t>
                        </m:r>
                      </m:e>
                      <m:sup>
                        <m:r>
                          <a:rPr lang="tr-TR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tr-TR" sz="1400" b="1" i="1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tr-TR" sz="1400" b="1" dirty="0" smtClean="0"/>
                  <a:t> </a:t>
                </a:r>
                <a:r>
                  <a:rPr lang="tr-TR" sz="1400" dirty="0" smtClean="0"/>
                  <a:t>‘de Gücü verir.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7" name="Metin kutusu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037" y="2276872"/>
                <a:ext cx="7016792" cy="3021789"/>
              </a:xfrm>
              <a:prstGeom prst="rect">
                <a:avLst/>
              </a:prstGeom>
              <a:blipFill rotWithShape="0">
                <a:blip r:embed="rId4"/>
                <a:stretch>
                  <a:fillRect l="-695" t="-121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Metin kutusu 7"/>
          <p:cNvSpPr txBox="1"/>
          <p:nvPr/>
        </p:nvSpPr>
        <p:spPr>
          <a:xfrm>
            <a:off x="5159896" y="5733256"/>
            <a:ext cx="67687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Soru:</a:t>
            </a:r>
            <a:r>
              <a:rPr lang="tr-TR" dirty="0" smtClean="0"/>
              <a:t> </a:t>
            </a:r>
            <a:r>
              <a:rPr lang="tr-TR" sz="1600" dirty="0" smtClean="0"/>
              <a:t>Şekildeki devreden geçen akım 0,4 amper ve ampulün uçları arasındaki potansiyel fark 3 volt ise; ampulün 1 saniyede harcadığı elektrik enerjisi ne kadardır?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1000748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1384" y="787939"/>
            <a:ext cx="67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Ne Öğreneceğiz: KAZANIMLAR</a:t>
            </a:r>
            <a:endParaRPr lang="tr-TR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688256" y="2407528"/>
            <a:ext cx="111683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u="sng" dirty="0"/>
              <a:t>Kazanımlar:</a:t>
            </a:r>
            <a:endParaRPr lang="tr-TR" sz="2400" dirty="0"/>
          </a:p>
          <a:p>
            <a:r>
              <a:rPr lang="tr-TR" sz="2400" b="1" dirty="0"/>
              <a:t> </a:t>
            </a:r>
            <a:r>
              <a:rPr lang="tr-TR" b="1" dirty="0"/>
              <a:t>10.2.3.4. Elektrik enerjisi ve elektriksel güç kavramlarını ilişkilendirir</a:t>
            </a:r>
            <a:r>
              <a:rPr lang="tr-TR" b="1" dirty="0" smtClean="0"/>
              <a:t>.</a:t>
            </a:r>
          </a:p>
          <a:p>
            <a:endParaRPr lang="tr-TR" dirty="0"/>
          </a:p>
          <a:p>
            <a:pPr marL="342900" indent="-342900">
              <a:buAutoNum type="alphaLcPeriod"/>
            </a:pPr>
            <a:r>
              <a:rPr lang="tr-TR" dirty="0" smtClean="0"/>
              <a:t>Öğrencilerin </a:t>
            </a:r>
            <a:r>
              <a:rPr lang="tr-TR" dirty="0"/>
              <a:t>mekanik enerji ve güç kavramları ile ilişki kurmaları </a:t>
            </a:r>
            <a:r>
              <a:rPr lang="tr-TR" dirty="0" smtClean="0"/>
              <a:t>sağlanır.</a:t>
            </a:r>
          </a:p>
          <a:p>
            <a:pPr marL="342900" indent="-342900">
              <a:buAutoNum type="alphaLcPeriod"/>
            </a:pPr>
            <a:endParaRPr lang="tr-TR" dirty="0" smtClean="0"/>
          </a:p>
          <a:p>
            <a:pPr marL="342900" indent="-342900">
              <a:buAutoNum type="alphaLcPeriod"/>
            </a:pPr>
            <a:r>
              <a:rPr lang="tr-TR" dirty="0" smtClean="0"/>
              <a:t>Öğrencilerin </a:t>
            </a:r>
            <a:r>
              <a:rPr lang="tr-TR" dirty="0"/>
              <a:t>elektrikle çalışan aletlerin ve devre elemanlarının birim zamanda harcadığı elektrik </a:t>
            </a:r>
            <a:r>
              <a:rPr lang="tr-TR" dirty="0" smtClean="0"/>
              <a:t>        enerjisini </a:t>
            </a:r>
            <a:r>
              <a:rPr lang="tr-TR" dirty="0"/>
              <a:t>hesaplamaları sağlanır</a:t>
            </a:r>
            <a:r>
              <a:rPr lang="tr-TR" dirty="0" smtClean="0"/>
              <a:t>.</a:t>
            </a:r>
            <a:endParaRPr lang="tr-TR" dirty="0"/>
          </a:p>
          <a:p>
            <a:pPr marL="566738" indent="-566738"/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28800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err="1" smtClean="0"/>
              <a:t>Kilowatt</a:t>
            </a:r>
            <a:r>
              <a:rPr lang="tr-TR" dirty="0" smtClean="0"/>
              <a:t>-saat (</a:t>
            </a:r>
            <a:r>
              <a:rPr lang="tr-TR" dirty="0" err="1" smtClean="0"/>
              <a:t>kWh</a:t>
            </a:r>
            <a:r>
              <a:rPr lang="tr-TR" dirty="0" smtClean="0"/>
              <a:t>) ne Birimidir?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İçerik Yer Tutucusu 4"/>
              <p:cNvSpPr>
                <a:spLocks noGrp="1"/>
              </p:cNvSpPr>
              <p:nvPr>
                <p:ph idx="1"/>
              </p:nvPr>
            </p:nvSpPr>
            <p:spPr>
              <a:xfrm>
                <a:off x="644123" y="1268760"/>
                <a:ext cx="10972800" cy="5260039"/>
              </a:xfrm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tr-TR" dirty="0" smtClean="0"/>
                  <a:t>Güç ve Enerji arasındaki ilişki çok kullanışlıdır. </a:t>
                </a:r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 marL="109728" indent="0" algn="ctr">
                  <a:buNone/>
                </a:pPr>
                <a:endParaRPr lang="tr-TR" sz="900" b="0" i="1" dirty="0" smtClean="0">
                  <a:latin typeface="Cambria Math" panose="02040503050406030204" pitchFamily="18" charset="0"/>
                </a:endParaRPr>
              </a:p>
              <a:p>
                <a:pPr marL="109728" indent="0" algn="ctr">
                  <a:buNone/>
                </a:pP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üç= 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𝐸𝑛𝑒𝑟𝑗𝑖</m:t>
                        </m:r>
                      </m:num>
                      <m:den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𝑧𝑎𝑚𝑎𝑛</m:t>
                        </m:r>
                      </m:den>
                    </m:f>
                  </m:oMath>
                </a14:m>
                <a:r>
                  <a:rPr lang="tr-TR" dirty="0" smtClean="0"/>
                  <a:t>  ise;</a:t>
                </a:r>
              </a:p>
              <a:p>
                <a:pPr marL="109728" indent="0" algn="ctr">
                  <a:buNone/>
                </a:pPr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 marL="109728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𝐸𝑛𝑒𝑟𝑗𝑖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üç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𝑧𝑎𝑚𝑎𝑛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𝒚𝒂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𝒅𝒂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𝐸𝑛𝑒𝑟𝑗𝑖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𝑃𝑡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endParaRPr lang="tr-TR" dirty="0"/>
              </a:p>
              <a:p>
                <a:pPr marL="109728" indent="0">
                  <a:buNone/>
                </a:pPr>
                <a:r>
                  <a:rPr lang="tr-TR" sz="1600" dirty="0" smtClean="0"/>
                  <a:t>Birim: Güç-</a:t>
                </a:r>
                <a:r>
                  <a:rPr lang="tr-TR" sz="1600" dirty="0" err="1" smtClean="0"/>
                  <a:t>watt</a:t>
                </a:r>
                <a:r>
                  <a:rPr lang="tr-TR" sz="1600" dirty="0" smtClean="0"/>
                  <a:t>, zaman-saniye</a:t>
                </a:r>
              </a:p>
              <a:p>
                <a:pPr marL="109728" indent="0">
                  <a:buNone/>
                </a:pPr>
                <a:r>
                  <a:rPr lang="tr-TR" sz="1600" dirty="0" smtClean="0"/>
                  <a:t>Enerji=</a:t>
                </a:r>
                <a:r>
                  <a:rPr lang="tr-TR" sz="1600" dirty="0" err="1" smtClean="0"/>
                  <a:t>watt</a:t>
                </a:r>
                <a:r>
                  <a:rPr lang="tr-TR" sz="1600" dirty="0" smtClean="0"/>
                  <a:t> x saniye</a:t>
                </a:r>
              </a:p>
              <a:p>
                <a:pPr marL="109728" indent="0">
                  <a:buNone/>
                </a:pPr>
                <a:r>
                  <a:rPr lang="tr-TR" sz="1600" dirty="0" smtClean="0"/>
                  <a:t>Ya da </a:t>
                </a:r>
              </a:p>
              <a:p>
                <a:pPr marL="109728" indent="0">
                  <a:buNone/>
                </a:pPr>
                <a:r>
                  <a:rPr lang="tr-TR" sz="1600" dirty="0" smtClean="0"/>
                  <a:t>Birim</a:t>
                </a:r>
                <a:r>
                  <a:rPr lang="tr-TR" sz="1600" dirty="0"/>
                  <a:t>: </a:t>
                </a:r>
                <a:r>
                  <a:rPr lang="tr-TR" sz="1600" dirty="0" smtClean="0"/>
                  <a:t>Güç-</a:t>
                </a:r>
                <a:r>
                  <a:rPr lang="tr-TR" sz="1600" dirty="0" err="1" smtClean="0"/>
                  <a:t>kilowatt</a:t>
                </a:r>
                <a:r>
                  <a:rPr lang="tr-TR" sz="1600" dirty="0" smtClean="0"/>
                  <a:t> (kW), zaman-saat (h)</a:t>
                </a:r>
                <a:endParaRPr lang="tr-TR" sz="1600" dirty="0"/>
              </a:p>
              <a:p>
                <a:pPr marL="109728" indent="0">
                  <a:buNone/>
                </a:pPr>
                <a:endParaRPr lang="tr-TR" sz="1600" dirty="0" smtClean="0"/>
              </a:p>
              <a:p>
                <a:pPr marL="109728" indent="0">
                  <a:buNone/>
                </a:pPr>
                <a:r>
                  <a:rPr lang="tr-TR" sz="1600" dirty="0" smtClean="0"/>
                  <a:t>Enerji=</a:t>
                </a:r>
                <a:r>
                  <a:rPr lang="tr-TR" sz="1600" dirty="0" err="1" smtClean="0"/>
                  <a:t>kWh</a:t>
                </a:r>
                <a:r>
                  <a:rPr lang="tr-TR" sz="1600" dirty="0" smtClean="0"/>
                  <a:t> (</a:t>
                </a:r>
                <a:r>
                  <a:rPr lang="tr-TR" sz="1600" dirty="0" err="1" smtClean="0"/>
                  <a:t>kilowatt</a:t>
                </a:r>
                <a:r>
                  <a:rPr lang="tr-TR" sz="1600" dirty="0" smtClean="0"/>
                  <a:t>-saat bir enerji birimidir ve günlük yaşamda kullanılan elektrik enerjisi miktarını belirtmek için kullanılır.</a:t>
                </a:r>
              </a:p>
              <a:p>
                <a:pPr marL="109728" indent="0">
                  <a:buNone/>
                </a:pPr>
                <a:r>
                  <a:rPr lang="tr-TR" sz="1600" smtClean="0"/>
                  <a:t>                                                </a:t>
                </a:r>
                <a:r>
                  <a:rPr lang="tr-TR" sz="1800" b="1" smtClean="0"/>
                  <a:t>Soru</a:t>
                </a:r>
                <a:r>
                  <a:rPr lang="tr-TR" sz="1800" b="1" dirty="0" smtClean="0"/>
                  <a:t>:</a:t>
                </a:r>
                <a:r>
                  <a:rPr lang="tr-TR" sz="1600" dirty="0" smtClean="0"/>
                  <a:t> 1 </a:t>
                </a:r>
                <a:r>
                  <a:rPr lang="tr-TR" sz="1600" dirty="0" err="1" smtClean="0"/>
                  <a:t>kWh</a:t>
                </a:r>
                <a:r>
                  <a:rPr lang="tr-TR" sz="1600" dirty="0" smtClean="0"/>
                  <a:t> kaç </a:t>
                </a:r>
                <a:r>
                  <a:rPr lang="tr-TR" sz="1600" dirty="0" err="1" smtClean="0"/>
                  <a:t>joule’dür</a:t>
                </a:r>
                <a:r>
                  <a:rPr lang="tr-TR" sz="1600" dirty="0" smtClean="0"/>
                  <a:t>?  </a:t>
                </a:r>
                <a:endParaRPr lang="tr-TR" sz="1600" b="1" dirty="0" smtClean="0"/>
              </a:p>
              <a:p>
                <a:pPr marL="109728" indent="0">
                  <a:buNone/>
                </a:pPr>
                <a:endParaRPr lang="tr-TR" sz="1600" dirty="0" smtClean="0"/>
              </a:p>
              <a:p>
                <a:pPr marL="109728" indent="0">
                  <a:buNone/>
                </a:pPr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5" name="İçerik Yer Tutucus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4123" y="1268760"/>
                <a:ext cx="10972800" cy="5260039"/>
              </a:xfrm>
              <a:blipFill rotWithShape="0">
                <a:blip r:embed="rId2"/>
                <a:stretch>
                  <a:fillRect l="-56" t="-92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0021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/>
              <a:t>Örnek Soru: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tr-TR" dirty="0" smtClean="0"/>
              <a:t>Elektriğin 1 kWh ücretinin 80 krş olduğu durumda üzerinde 220 volt 1500 watt yazan bir saç kurutma makinası yarım saat çalışırsa kaç liralık elektrik enerjisi kullanır?</a:t>
            </a:r>
            <a:endParaRPr lang="tr-TR" dirty="0"/>
          </a:p>
          <a:p>
            <a:pPr marL="109728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85351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/>
              <a:t>Elektrik Faturaları Nasıl Hesaplanır?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tr-TR" dirty="0"/>
          </a:p>
          <a:p>
            <a:pPr marL="109728" indent="0">
              <a:buNone/>
            </a:pPr>
            <a:endParaRPr lang="tr-TR" dirty="0"/>
          </a:p>
        </p:txBody>
      </p:sp>
      <p:pic>
        <p:nvPicPr>
          <p:cNvPr id="4" name="Picture 2" descr="elektrik faturası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4" y="1481329"/>
            <a:ext cx="3888432" cy="518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445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279576" y="312738"/>
            <a:ext cx="9721080" cy="1143000"/>
          </a:xfrm>
        </p:spPr>
        <p:txBody>
          <a:bodyPr>
            <a:normAutofit/>
          </a:bodyPr>
          <a:lstStyle/>
          <a:p>
            <a:r>
              <a:rPr lang="tr-TR" sz="1800" b="0" dirty="0" smtClean="0">
                <a:solidFill>
                  <a:schemeClr val="tx1"/>
                </a:solidFill>
                <a:effectLst/>
              </a:rPr>
              <a:t>Ödev:</a:t>
            </a:r>
            <a:r>
              <a:rPr lang="tr-TR" sz="1800" dirty="0" smtClean="0">
                <a:solidFill>
                  <a:schemeClr val="tx1"/>
                </a:solidFill>
                <a:effectLst/>
              </a:rPr>
              <a:t> </a:t>
            </a:r>
            <a:r>
              <a:rPr lang="tr-TR" sz="1400" b="0" dirty="0" smtClean="0">
                <a:solidFill>
                  <a:schemeClr val="tx1"/>
                </a:solidFill>
                <a:effectLst/>
              </a:rPr>
              <a:t>Evinizde </a:t>
            </a:r>
            <a:r>
              <a:rPr lang="tr-TR" sz="1400" b="0" dirty="0">
                <a:solidFill>
                  <a:schemeClr val="tx1"/>
                </a:solidFill>
                <a:effectLst/>
              </a:rPr>
              <a:t>e</a:t>
            </a:r>
            <a:r>
              <a:rPr lang="tr-TR" sz="1400" b="0" dirty="0" smtClean="0">
                <a:solidFill>
                  <a:schemeClr val="tx1"/>
                </a:solidFill>
                <a:effectLst/>
              </a:rPr>
              <a:t>lektrik enerjisi ile çalışan ev aletlerinin bir haftada ortalama çalışma saatlerini belirleyerek verilerinizi haftaya derse gelirken getiriniz. </a:t>
            </a:r>
            <a:endParaRPr lang="tr-TR" sz="14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AutoShape 4" descr="kar ayakkabı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AutoShape 2" descr="ayakkabı ile ilgili görsel sonuc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Metin kutusu 3"/>
          <p:cNvSpPr txBox="1"/>
          <p:nvPr/>
        </p:nvSpPr>
        <p:spPr>
          <a:xfrm>
            <a:off x="2855640" y="1604038"/>
            <a:ext cx="777686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1600" dirty="0"/>
          </a:p>
          <a:p>
            <a:pPr algn="ctr"/>
            <a:r>
              <a:rPr lang="tr-TR" sz="1600" b="1" dirty="0" smtClean="0"/>
              <a:t>ÖRNEĞİN;</a:t>
            </a:r>
          </a:p>
          <a:p>
            <a:pPr algn="ctr"/>
            <a:endParaRPr lang="tr-TR" sz="1600" b="1" dirty="0" smtClean="0"/>
          </a:p>
          <a:p>
            <a:r>
              <a:rPr lang="tr-TR" sz="1400" dirty="0" smtClean="0"/>
              <a:t>Lambalar ortalama kaç saat yanıyor, televizyon kaç saat çalışıyor, ütü, fırın, çamaşır makinası, bulaşık makinası, buz dolabı, kaç saat çalışıyor. Ya da bunların dışındaki ev aletleri…</a:t>
            </a:r>
          </a:p>
          <a:p>
            <a:endParaRPr lang="tr-TR" sz="1400" dirty="0" smtClean="0"/>
          </a:p>
          <a:p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149199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2075" y="12032"/>
            <a:ext cx="2982437" cy="6813497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143672" y="557808"/>
            <a:ext cx="7843854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effectLst/>
              </a:rPr>
              <a:t>Soru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Çözümü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10 Oval"/>
          <p:cNvSpPr/>
          <p:nvPr/>
        </p:nvSpPr>
        <p:spPr>
          <a:xfrm>
            <a:off x="8328248" y="6426479"/>
            <a:ext cx="526192" cy="399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TextBox 7"/>
          <p:cNvSpPr txBox="1"/>
          <p:nvPr/>
        </p:nvSpPr>
        <p:spPr>
          <a:xfrm>
            <a:off x="10987526" y="6426479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LYS2017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3603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104" y="297629"/>
            <a:ext cx="5143309" cy="6555309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143672" y="557808"/>
            <a:ext cx="7843854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effectLst/>
              </a:rPr>
              <a:t>Soru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Çözümü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10 Oval"/>
          <p:cNvSpPr/>
          <p:nvPr/>
        </p:nvSpPr>
        <p:spPr>
          <a:xfrm>
            <a:off x="6932787" y="5982278"/>
            <a:ext cx="526192" cy="399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TextBox 3"/>
          <p:cNvSpPr txBox="1"/>
          <p:nvPr/>
        </p:nvSpPr>
        <p:spPr>
          <a:xfrm>
            <a:off x="5231904" y="6381328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LYS2016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5054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288" y="1671836"/>
            <a:ext cx="5384238" cy="5052499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143672" y="557808"/>
            <a:ext cx="7843854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effectLst/>
              </a:rPr>
              <a:t>Soru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Çözümü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10 Oval"/>
          <p:cNvSpPr/>
          <p:nvPr/>
        </p:nvSpPr>
        <p:spPr>
          <a:xfrm>
            <a:off x="7608168" y="5694246"/>
            <a:ext cx="526192" cy="399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780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599" y="260648"/>
            <a:ext cx="4789124" cy="6447913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143672" y="557808"/>
            <a:ext cx="7843854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effectLst/>
              </a:rPr>
              <a:t>Soru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Çözümü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10 Oval"/>
          <p:cNvSpPr/>
          <p:nvPr/>
        </p:nvSpPr>
        <p:spPr>
          <a:xfrm>
            <a:off x="9495184" y="5808723"/>
            <a:ext cx="526192" cy="399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602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8047" y="0"/>
            <a:ext cx="4408553" cy="6868841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143672" y="557808"/>
            <a:ext cx="7843854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effectLst/>
              </a:rPr>
              <a:t>Soru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Çözümü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10 Oval"/>
          <p:cNvSpPr/>
          <p:nvPr/>
        </p:nvSpPr>
        <p:spPr>
          <a:xfrm>
            <a:off x="6977889" y="5478222"/>
            <a:ext cx="526192" cy="399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584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0389" y="249560"/>
            <a:ext cx="4548005" cy="6544676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143672" y="557808"/>
            <a:ext cx="7843854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effectLst/>
              </a:rPr>
              <a:t>Soru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Çözümü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10 Oval"/>
          <p:cNvSpPr/>
          <p:nvPr/>
        </p:nvSpPr>
        <p:spPr>
          <a:xfrm>
            <a:off x="7350389" y="4221088"/>
            <a:ext cx="526192" cy="399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937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2296" y="308580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Bugün Neler Öğreneceğiz?</a:t>
            </a:r>
            <a:endParaRPr lang="tr-TR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206764" y="842453"/>
            <a:ext cx="5744423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tr-TR" dirty="0" smtClean="0"/>
              <a:t>Geçen Hafta Neler Öğrendik?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tr-TR" dirty="0" smtClean="0"/>
              <a:t>Hangisi Daha Kuvvetli? Hangisi Daha Güçlü?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tr-TR" dirty="0" smtClean="0"/>
              <a:t>İş-Güç-Enerji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tr-TR" dirty="0" smtClean="0"/>
              <a:t>İş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tr-TR" dirty="0" smtClean="0"/>
              <a:t>Güç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tr-TR" dirty="0" smtClean="0"/>
              <a:t>Enerji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tr-TR" dirty="0" smtClean="0"/>
              <a:t>Enerji Türleri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tr-TR" dirty="0" smtClean="0"/>
              <a:t>Enerji Biçimleri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tr-TR" dirty="0" smtClean="0"/>
              <a:t>Mekanik Enerji ve Güç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tr-TR" dirty="0"/>
              <a:t>Elektrik Enerjisi-Elektrik Faturası-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tr-TR" dirty="0" smtClean="0"/>
              <a:t>Birim Zamanda Kullanılan (Diğer Enerji Biçimlerine Dönüştürülen) Elektrik Enerjisi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tr-TR" dirty="0"/>
              <a:t>Önümüzdeki Hafta Ne Öğreneceğiz</a:t>
            </a:r>
            <a:r>
              <a:rPr lang="tr-TR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0474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024" y="1692424"/>
            <a:ext cx="5678011" cy="5102826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143672" y="557808"/>
            <a:ext cx="7843854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effectLst/>
              </a:rPr>
              <a:t>Soru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Çözümü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10 Oval"/>
          <p:cNvSpPr/>
          <p:nvPr/>
        </p:nvSpPr>
        <p:spPr>
          <a:xfrm>
            <a:off x="6289908" y="5301208"/>
            <a:ext cx="526192" cy="399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096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91744" y="293950"/>
            <a:ext cx="7843854" cy="1143000"/>
          </a:xfrm>
        </p:spPr>
        <p:txBody>
          <a:bodyPr/>
          <a:lstStyle/>
          <a:p>
            <a:r>
              <a:rPr lang="tr-TR" dirty="0" smtClean="0">
                <a:solidFill>
                  <a:schemeClr val="tx1"/>
                </a:solidFill>
                <a:effectLst/>
              </a:rPr>
              <a:t>Günün Özeti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345" y="1052736"/>
            <a:ext cx="2448271" cy="5332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tr-TR" sz="1200" dirty="0"/>
              <a:t>Geçen Hafta Neler Öğrendik?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tr-TR" sz="1200" dirty="0"/>
              <a:t>Hangisi Daha Kuvvetli? Hangisi Daha Güçlü?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tr-TR" sz="1200" dirty="0"/>
              <a:t>İş-Güç-Enerji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tr-TR" sz="1200" dirty="0"/>
              <a:t>İş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tr-TR" sz="1200" dirty="0"/>
              <a:t>Güç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tr-TR" sz="1200" dirty="0"/>
              <a:t>Enerji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tr-TR" sz="1200" dirty="0"/>
              <a:t>Enerji Türleri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tr-TR" sz="1200" dirty="0"/>
              <a:t>Enerji Biçimleri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tr-TR" sz="1200" dirty="0"/>
              <a:t>Mekanik Enerji ve Güç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tr-TR" sz="1200" dirty="0"/>
              <a:t>Elektrik Enerjisi-Elektrik Faturası-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tr-TR" sz="1200" dirty="0"/>
              <a:t>Birim Zamanda Kullanılan (Diğer Enerji Biçimlerine Dönüştürülen) Elektrik Enerjisi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tr-TR" sz="1200" dirty="0"/>
              <a:t>Önümüzdeki Hafta Ne Öğreneceğiz</a:t>
            </a:r>
            <a:r>
              <a:rPr lang="tr-TR" sz="1200" dirty="0" smtClean="0"/>
              <a:t>?</a:t>
            </a:r>
            <a:endParaRPr lang="tr-TR" sz="1200" dirty="0"/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071664" y="1340768"/>
            <a:ext cx="2299095" cy="1104882"/>
          </a:xfrm>
          <a:prstGeom prst="rect">
            <a:avLst/>
          </a:prstGeom>
        </p:spPr>
      </p:pic>
      <p:pic>
        <p:nvPicPr>
          <p:cNvPr id="19" name="Picture 2" descr="İ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807" y="1488999"/>
            <a:ext cx="1717625" cy="96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çim biçme makinası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1550423"/>
            <a:ext cx="1821281" cy="101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İlgili resi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436" y="1560017"/>
            <a:ext cx="1621082" cy="101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güçlü otomobiller ile ilgili görsel sonuc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107" y="2941644"/>
            <a:ext cx="1992335" cy="111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güçlü otomobiller ile ilgili görsel sonucu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846" y="2941644"/>
            <a:ext cx="1958730" cy="110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İçerik Yer Tutucusu 3"/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3074265" y="4372442"/>
            <a:ext cx="2062681" cy="1584176"/>
          </a:xfrm>
          <a:prstGeom prst="rect">
            <a:avLst/>
          </a:prstGeom>
        </p:spPr>
      </p:pic>
      <p:pic>
        <p:nvPicPr>
          <p:cNvPr id="25" name="Picture 2" descr="elektrik faturası ile ilgili görsel sonucu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576" y="4536323"/>
            <a:ext cx="1534772" cy="204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81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8257" y="830368"/>
            <a:ext cx="67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latin typeface="Bookman Old Style" panose="02050604050505020204" pitchFamily="18" charset="0"/>
              </a:rPr>
              <a:t>Bugün Neler Öğrendik?</a:t>
            </a:r>
            <a:endParaRPr lang="tr-TR" sz="2800" b="1" dirty="0">
              <a:latin typeface="Bookman Old Style" panose="02050604050505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8256" y="2407528"/>
            <a:ext cx="107363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550" indent="-463550"/>
            <a:r>
              <a:rPr lang="tr-TR" b="1" dirty="0">
                <a:solidFill>
                  <a:srgbClr val="00B050"/>
                </a:solidFill>
              </a:rPr>
              <a:t>10.2.3.4. Elektrik enerjisi ve elektriksel güç kavramlarını ilişkilendirir</a:t>
            </a:r>
            <a:r>
              <a:rPr lang="tr-TR" b="1" dirty="0" smtClean="0">
                <a:solidFill>
                  <a:srgbClr val="00B050"/>
                </a:solidFill>
              </a:rPr>
              <a:t>.</a:t>
            </a:r>
            <a:endParaRPr lang="en-US" b="1" dirty="0" smtClean="0">
              <a:solidFill>
                <a:srgbClr val="00B050"/>
              </a:solidFill>
            </a:endParaRPr>
          </a:p>
          <a:p>
            <a:pPr marL="463550" indent="-463550"/>
            <a:endParaRPr lang="tr-TR" b="1" dirty="0">
              <a:solidFill>
                <a:srgbClr val="00B050"/>
              </a:solidFill>
            </a:endParaRPr>
          </a:p>
          <a:p>
            <a:pPr marL="566738" indent="-277813">
              <a:buAutoNum type="alphaLcPeriod"/>
            </a:pPr>
            <a:r>
              <a:rPr lang="tr-TR" dirty="0" smtClean="0">
                <a:solidFill>
                  <a:srgbClr val="00B050"/>
                </a:solidFill>
              </a:rPr>
              <a:t>Öğrencilerin </a:t>
            </a:r>
            <a:r>
              <a:rPr lang="tr-TR" dirty="0">
                <a:solidFill>
                  <a:srgbClr val="00B050"/>
                </a:solidFill>
              </a:rPr>
              <a:t>mekanik enerji ve güç kavramları ile ilişki kurmaları sağlanır</a:t>
            </a:r>
            <a:r>
              <a:rPr lang="tr-TR" dirty="0" smtClean="0">
                <a:solidFill>
                  <a:srgbClr val="00B050"/>
                </a:solidFill>
              </a:rPr>
              <a:t>.</a:t>
            </a:r>
            <a:endParaRPr lang="en-US" dirty="0" smtClean="0">
              <a:solidFill>
                <a:srgbClr val="00B050"/>
              </a:solidFill>
            </a:endParaRPr>
          </a:p>
          <a:p>
            <a:pPr marL="566738" indent="-277813"/>
            <a:r>
              <a:rPr lang="tr-TR" dirty="0" smtClean="0">
                <a:solidFill>
                  <a:srgbClr val="00B050"/>
                </a:solidFill>
              </a:rPr>
              <a:t>b</a:t>
            </a:r>
            <a:r>
              <a:rPr lang="tr-TR" dirty="0">
                <a:solidFill>
                  <a:srgbClr val="00B050"/>
                </a:solidFill>
              </a:rPr>
              <a:t>. Öğrencilerin elektrikle çalışan aletlerin ve devre elemanlarının birim </a:t>
            </a:r>
            <a:r>
              <a:rPr lang="tr-TR" dirty="0" smtClean="0">
                <a:solidFill>
                  <a:srgbClr val="00B050"/>
                </a:solidFill>
              </a:rPr>
              <a:t>zamanda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tr-TR" dirty="0" smtClean="0">
                <a:solidFill>
                  <a:srgbClr val="00B050"/>
                </a:solidFill>
              </a:rPr>
              <a:t>harcadığı </a:t>
            </a:r>
            <a:r>
              <a:rPr lang="tr-TR" dirty="0">
                <a:solidFill>
                  <a:srgbClr val="00B050"/>
                </a:solidFill>
              </a:rPr>
              <a:t>elektrik enerjisini hesaplamaları sağlanır</a:t>
            </a:r>
            <a:r>
              <a:rPr lang="tr-TR" dirty="0" smtClean="0">
                <a:solidFill>
                  <a:srgbClr val="00B050"/>
                </a:solidFill>
              </a:rPr>
              <a:t>.</a:t>
            </a:r>
            <a:endParaRPr lang="en-US" dirty="0" smtClean="0">
              <a:solidFill>
                <a:srgbClr val="00B050"/>
              </a:solidFill>
            </a:endParaRPr>
          </a:p>
          <a:p>
            <a:pPr marL="566738" indent="-277813"/>
            <a:r>
              <a:rPr lang="tr-TR" dirty="0" smtClean="0"/>
              <a:t>c</a:t>
            </a:r>
            <a:r>
              <a:rPr lang="tr-TR" dirty="0"/>
              <a:t>. </a:t>
            </a:r>
            <a:r>
              <a:rPr lang="tr-TR" dirty="0">
                <a:solidFill>
                  <a:srgbClr val="0070C0"/>
                </a:solidFill>
              </a:rPr>
              <a:t>Öğrencilerin enerji tasarrufu üzerine farkındalık kazanmaları sağlanır</a:t>
            </a:r>
            <a:r>
              <a:rPr lang="tr-TR" dirty="0" smtClean="0">
                <a:solidFill>
                  <a:srgbClr val="0070C0"/>
                </a:solidFill>
              </a:rPr>
              <a:t>.</a:t>
            </a:r>
            <a:endParaRPr lang="en-US" dirty="0" smtClean="0">
              <a:solidFill>
                <a:srgbClr val="0070C0"/>
              </a:solidFill>
            </a:endParaRPr>
          </a:p>
          <a:p>
            <a:pPr marL="566738" indent="-277813"/>
            <a:r>
              <a:rPr lang="tr-TR" dirty="0" smtClean="0">
                <a:solidFill>
                  <a:srgbClr val="0070C0"/>
                </a:solidFill>
              </a:rPr>
              <a:t>ç</a:t>
            </a:r>
            <a:r>
              <a:rPr lang="tr-TR" dirty="0">
                <a:solidFill>
                  <a:srgbClr val="0070C0"/>
                </a:solidFill>
              </a:rPr>
              <a:t>. Öğrencilerin ısı, iş, mekanik enerji ve elektrik enerjinin birbirine </a:t>
            </a:r>
            <a:r>
              <a:rPr lang="tr-TR" dirty="0" smtClean="0">
                <a:solidFill>
                  <a:srgbClr val="0070C0"/>
                </a:solidFill>
              </a:rPr>
              <a:t>dönüşümünü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tr-TR" dirty="0" smtClean="0">
                <a:solidFill>
                  <a:srgbClr val="0070C0"/>
                </a:solidFill>
              </a:rPr>
              <a:t>açıklamaları </a:t>
            </a:r>
            <a:r>
              <a:rPr lang="tr-TR" dirty="0">
                <a:solidFill>
                  <a:srgbClr val="0070C0"/>
                </a:solidFill>
              </a:rPr>
              <a:t>sağlanır</a:t>
            </a:r>
            <a:r>
              <a:rPr lang="tr-TR" dirty="0" smtClean="0">
                <a:solidFill>
                  <a:srgbClr val="0070C0"/>
                </a:solidFill>
              </a:rPr>
              <a:t>.</a:t>
            </a:r>
            <a:endParaRPr lang="en-US" dirty="0" smtClean="0">
              <a:solidFill>
                <a:srgbClr val="0070C0"/>
              </a:solidFill>
            </a:endParaRPr>
          </a:p>
          <a:p>
            <a:pPr marL="566738" indent="-277813"/>
            <a:r>
              <a:rPr lang="tr-TR" dirty="0" smtClean="0">
                <a:solidFill>
                  <a:srgbClr val="0070C0"/>
                </a:solidFill>
              </a:rPr>
              <a:t>d</a:t>
            </a:r>
            <a:r>
              <a:rPr lang="tr-TR" dirty="0">
                <a:solidFill>
                  <a:srgbClr val="0070C0"/>
                </a:solidFill>
              </a:rPr>
              <a:t>. Öğrencilerin günlük hayattan enerji dönüşümlerine örnekler vermeleri sağlanır</a:t>
            </a:r>
            <a:r>
              <a:rPr lang="tr-TR" dirty="0" smtClean="0">
                <a:solidFill>
                  <a:srgbClr val="0070C0"/>
                </a:solidFill>
              </a:rPr>
              <a:t>.</a:t>
            </a:r>
            <a:endParaRPr lang="en-US" dirty="0" smtClean="0">
              <a:solidFill>
                <a:srgbClr val="0070C0"/>
              </a:solidFill>
            </a:endParaRPr>
          </a:p>
          <a:p>
            <a:pPr marL="566738" indent="-277813"/>
            <a:r>
              <a:rPr lang="tr-TR" dirty="0" smtClean="0">
                <a:solidFill>
                  <a:srgbClr val="0070C0"/>
                </a:solidFill>
              </a:rPr>
              <a:t>e</a:t>
            </a:r>
            <a:r>
              <a:rPr lang="tr-TR" dirty="0">
                <a:solidFill>
                  <a:srgbClr val="0070C0"/>
                </a:solidFill>
              </a:rPr>
              <a:t>. Öğrencilerin elektriğin oluşturabileceği tehlikeler ve güvenlik önlemlerini </a:t>
            </a:r>
            <a:r>
              <a:rPr lang="tr-TR" dirty="0" smtClean="0">
                <a:solidFill>
                  <a:srgbClr val="0070C0"/>
                </a:solidFill>
              </a:rPr>
              <a:t>tartışmaları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tr-TR" dirty="0" smtClean="0">
                <a:solidFill>
                  <a:srgbClr val="0070C0"/>
                </a:solidFill>
              </a:rPr>
              <a:t>için </a:t>
            </a:r>
            <a:r>
              <a:rPr lang="tr-TR" dirty="0">
                <a:solidFill>
                  <a:srgbClr val="0070C0"/>
                </a:solidFill>
              </a:rPr>
              <a:t>uygun ortam hazırlanır.</a:t>
            </a:r>
            <a:endParaRPr lang="tr-TR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27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7407" y="1430879"/>
            <a:ext cx="9675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Önümüzdeki Hafta Ne Öğreneceğiz?</a:t>
            </a:r>
            <a:endParaRPr lang="tr-TR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695400" y="2060848"/>
            <a:ext cx="1094521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550" indent="-463550"/>
            <a:r>
              <a:rPr lang="tr-TR" b="1" dirty="0"/>
              <a:t>10.2.3.4. Elektrik enerjisi ve elektriksel güç kavramlarını ilişkilendirir.</a:t>
            </a:r>
            <a:endParaRPr lang="en-US" b="1" dirty="0"/>
          </a:p>
          <a:p>
            <a:pPr marL="463550" indent="-463550"/>
            <a:endParaRPr lang="tr-TR" b="1" dirty="0"/>
          </a:p>
          <a:p>
            <a:pPr marL="566738" indent="-277813">
              <a:buAutoNum type="alphaLcPeriod"/>
            </a:pPr>
            <a:r>
              <a:rPr lang="tr-TR" dirty="0">
                <a:solidFill>
                  <a:srgbClr val="0070C0"/>
                </a:solidFill>
              </a:rPr>
              <a:t>Öğrencilerin mekanik enerji ve güç kavramları ile ilişki kurmaları sağlanır.</a:t>
            </a:r>
            <a:endParaRPr lang="en-US" dirty="0">
              <a:solidFill>
                <a:srgbClr val="0070C0"/>
              </a:solidFill>
            </a:endParaRPr>
          </a:p>
          <a:p>
            <a:pPr marL="566738" indent="-277813"/>
            <a:r>
              <a:rPr lang="tr-TR" dirty="0">
                <a:solidFill>
                  <a:srgbClr val="0070C0"/>
                </a:solidFill>
              </a:rPr>
              <a:t>b. Öğrencilerin elektrikle çalışan aletlerin ve devre elemanlarının birim zamanda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tr-TR" dirty="0">
                <a:solidFill>
                  <a:srgbClr val="0070C0"/>
                </a:solidFill>
              </a:rPr>
              <a:t>harcadığı elektrik enerjisini hesaplamaları sağlanır.</a:t>
            </a:r>
            <a:endParaRPr lang="en-US" dirty="0">
              <a:solidFill>
                <a:srgbClr val="0070C0"/>
              </a:solidFill>
            </a:endParaRPr>
          </a:p>
          <a:p>
            <a:pPr marL="566738" indent="-277813"/>
            <a:r>
              <a:rPr lang="tr-TR" dirty="0"/>
              <a:t>c</a:t>
            </a:r>
            <a:r>
              <a:rPr lang="tr-TR" dirty="0">
                <a:solidFill>
                  <a:srgbClr val="00B050"/>
                </a:solidFill>
              </a:rPr>
              <a:t>. Öğrencilerin enerji tasarrufu üzerine farkındalık kazanmaları sağlanır.</a:t>
            </a:r>
            <a:endParaRPr lang="en-US" dirty="0">
              <a:solidFill>
                <a:srgbClr val="00B050"/>
              </a:solidFill>
            </a:endParaRPr>
          </a:p>
          <a:p>
            <a:pPr marL="566738" indent="-277813"/>
            <a:r>
              <a:rPr lang="tr-TR" dirty="0">
                <a:solidFill>
                  <a:srgbClr val="00B050"/>
                </a:solidFill>
              </a:rPr>
              <a:t>ç. Öğrencilerin ısı, iş, mekanik enerji ve elektrik enerjinin birbirine dönüşümünü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tr-TR" dirty="0">
                <a:solidFill>
                  <a:srgbClr val="00B050"/>
                </a:solidFill>
              </a:rPr>
              <a:t>açıklamaları sağlanır.</a:t>
            </a:r>
            <a:endParaRPr lang="en-US" dirty="0">
              <a:solidFill>
                <a:srgbClr val="00B050"/>
              </a:solidFill>
            </a:endParaRPr>
          </a:p>
          <a:p>
            <a:pPr marL="566738" indent="-277813"/>
            <a:r>
              <a:rPr lang="tr-TR" dirty="0">
                <a:solidFill>
                  <a:srgbClr val="00B050"/>
                </a:solidFill>
              </a:rPr>
              <a:t>d. Öğrencilerin günlük hayattan enerji dönüşümlerine örnekler vermeleri sağlanır.</a:t>
            </a:r>
            <a:endParaRPr lang="en-US" dirty="0">
              <a:solidFill>
                <a:srgbClr val="00B050"/>
              </a:solidFill>
            </a:endParaRPr>
          </a:p>
          <a:p>
            <a:pPr marL="566738" indent="-277813"/>
            <a:r>
              <a:rPr lang="tr-TR" dirty="0">
                <a:solidFill>
                  <a:srgbClr val="00B050"/>
                </a:solidFill>
              </a:rPr>
              <a:t>e. Öğrencilerin elektriğin oluşturabileceği tehlikeler ve güvenlik önlemlerini tartışmaları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tr-TR" dirty="0">
                <a:solidFill>
                  <a:srgbClr val="00B050"/>
                </a:solidFill>
              </a:rPr>
              <a:t>için uygun ortam hazırlanır.</a:t>
            </a:r>
            <a:endParaRPr lang="tr-TR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7950" indent="-290513"/>
            <a:endParaRPr lang="tr-T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44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654" y="1357298"/>
            <a:ext cx="9717024" cy="14206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sz="4800" dirty="0" smtClean="0"/>
              <a:t>Görüşelim</a:t>
            </a:r>
            <a:endParaRPr lang="tr-TR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60704" y="2985348"/>
            <a:ext cx="9717024" cy="1420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tr-TR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r-TR" sz="4800" dirty="0" smtClean="0"/>
              <a:t>Düzenli Çalışalım ve </a:t>
            </a:r>
            <a:r>
              <a:rPr lang="tr-TR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4 Gülen Yüz"/>
          <p:cNvSpPr/>
          <p:nvPr/>
        </p:nvSpPr>
        <p:spPr>
          <a:xfrm>
            <a:off x="8760296" y="3040560"/>
            <a:ext cx="1573092" cy="136543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322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mage result for galvani experimen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593" y="1363980"/>
            <a:ext cx="1958412" cy="167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volta pili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227" y="1363980"/>
            <a:ext cx="1937708" cy="172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battery with internal resistanc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0"/>
          <a:stretch/>
        </p:blipFill>
        <p:spPr bwMode="auto">
          <a:xfrm>
            <a:off x="10134918" y="1363980"/>
            <a:ext cx="1441657" cy="12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Resim 13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334" y="4112111"/>
            <a:ext cx="1664929" cy="1546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3" descr="C:\Users\Dell\Desktop\indir (1)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867" y="3937468"/>
            <a:ext cx="1318708" cy="150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Image result for üreteçlerin seri bağlanması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" r="26767" b="73489"/>
          <a:stretch/>
        </p:blipFill>
        <p:spPr bwMode="auto">
          <a:xfrm>
            <a:off x="6766823" y="4012441"/>
            <a:ext cx="2827553" cy="214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0257867" y="5444563"/>
            <a:ext cx="16417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Ꜫ</a:t>
            </a:r>
            <a:r>
              <a:rPr lang="en-US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eş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Ꜫ</a:t>
            </a:r>
            <a:r>
              <a:rPr lang="tr-TR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Ꜫ</a:t>
            </a:r>
            <a:r>
              <a:rPr lang="en-US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Ꜫ</a:t>
            </a:r>
            <a:r>
              <a:rPr lang="en-US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  <a:p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eş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r/2 = r/n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tr-TR" dirty="0"/>
          </a:p>
        </p:txBody>
      </p:sp>
      <p:sp>
        <p:nvSpPr>
          <p:cNvPr id="15" name="TextBox 14"/>
          <p:cNvSpPr txBox="1"/>
          <p:nvPr/>
        </p:nvSpPr>
        <p:spPr>
          <a:xfrm>
            <a:off x="3423624" y="753849"/>
            <a:ext cx="6369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Geçen Hafta Neler Öğrendik?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304664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767408" y="293950"/>
            <a:ext cx="10657184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tx1"/>
                </a:solidFill>
                <a:effectLst/>
              </a:rPr>
              <a:t>Hangisi Daha kuvvetli? Hangisi Daha Güçlü?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3392" y="1988840"/>
            <a:ext cx="360039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dirty="0" smtClean="0">
                <a:solidFill>
                  <a:srgbClr val="FF0000"/>
                </a:solidFill>
              </a:rPr>
              <a:t>Hangisi daha kuvvetlidir?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dirty="0" smtClean="0">
                <a:solidFill>
                  <a:srgbClr val="00B050"/>
                </a:solidFill>
              </a:rPr>
              <a:t>Hangisi daha fazla iş yapar?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dirty="0" smtClean="0">
                <a:solidFill>
                  <a:srgbClr val="0070C0"/>
                </a:solidFill>
              </a:rPr>
              <a:t>Hangisi daha güçlüdür?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992" y="1604038"/>
            <a:ext cx="5775136" cy="2775372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6528048" y="4418917"/>
            <a:ext cx="5400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/>
              <a:t>        Şekil 1                                          Şekil 2</a:t>
            </a:r>
          </a:p>
          <a:p>
            <a:endParaRPr lang="tr-TR" sz="1400" dirty="0"/>
          </a:p>
          <a:p>
            <a:r>
              <a:rPr lang="tr-TR" sz="1400" dirty="0" smtClean="0"/>
              <a:t>Şekil 1’deki işçi başlangıçta yerde bulunan 500 N ağırlığındaki kum torbalarından bir defada </a:t>
            </a:r>
            <a:r>
              <a:rPr lang="tr-TR" sz="1400" b="1" dirty="0" smtClean="0"/>
              <a:t>en fazla bir tanesini </a:t>
            </a:r>
            <a:r>
              <a:rPr lang="tr-TR" sz="1400" dirty="0" smtClean="0"/>
              <a:t>sabit makara yardımıyla inşaatın ikinci katına çıkarabilmektedir. Şekil 2’deki işçi ise özdeş kum torbalarından </a:t>
            </a:r>
            <a:r>
              <a:rPr lang="tr-TR" sz="1400" b="1" dirty="0" smtClean="0"/>
              <a:t>iki tanesini </a:t>
            </a:r>
            <a:r>
              <a:rPr lang="tr-TR" sz="1400" dirty="0" smtClean="0"/>
              <a:t>(1000 N ağırlığında) aynı makara yardımıyla inşaatın ikinci katına çıkarabilmektedir.   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265915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927648" y="293950"/>
            <a:ext cx="8707950" cy="1143000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tx1"/>
                </a:solidFill>
                <a:effectLst/>
              </a:rPr>
              <a:t>Neden daha çok yoruluruz</a:t>
            </a:r>
            <a:r>
              <a:rPr lang="en-US" dirty="0" smtClean="0">
                <a:solidFill>
                  <a:schemeClr val="tx1"/>
                </a:solidFill>
                <a:effectLst/>
              </a:rPr>
              <a:t>?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345" y="1604038"/>
            <a:ext cx="2304255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İş-Güç-Enerji</a:t>
            </a:r>
            <a:endParaRPr lang="tr-TR" sz="1400" dirty="0" smtClean="0">
              <a:solidFill>
                <a:srgbClr val="FFC00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2495600" y="4881858"/>
            <a:ext cx="840165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dirty="0"/>
              <a:t>D</a:t>
            </a:r>
            <a:r>
              <a:rPr lang="en-US" sz="1400" dirty="0" err="1" smtClean="0"/>
              <a:t>olu</a:t>
            </a:r>
            <a:r>
              <a:rPr lang="en-US" sz="1400" dirty="0" smtClean="0"/>
              <a:t> </a:t>
            </a:r>
            <a:r>
              <a:rPr lang="en-US" sz="1400" dirty="0" err="1"/>
              <a:t>alış</a:t>
            </a:r>
            <a:r>
              <a:rPr lang="tr-TR" sz="1400" dirty="0"/>
              <a:t>veri</a:t>
            </a:r>
            <a:r>
              <a:rPr lang="en-US" sz="1400" dirty="0"/>
              <a:t>ş </a:t>
            </a:r>
            <a:r>
              <a:rPr lang="en-US" sz="1400" dirty="0" err="1" smtClean="0"/>
              <a:t>poşet</a:t>
            </a:r>
            <a:r>
              <a:rPr lang="tr-TR" sz="1400" dirty="0" err="1" smtClean="0"/>
              <a:t>lerini</a:t>
            </a:r>
            <a:r>
              <a:rPr lang="tr-TR" sz="1400" dirty="0" smtClean="0"/>
              <a:t> apartmanın 2. katındaki dairemize merdivenlerden </a:t>
            </a:r>
            <a:r>
              <a:rPr lang="en-US" sz="1400" dirty="0" err="1" smtClean="0"/>
              <a:t>çıkarmak</a:t>
            </a:r>
            <a:r>
              <a:rPr lang="en-US" sz="1400" dirty="0" smtClean="0"/>
              <a:t> </a:t>
            </a:r>
            <a:r>
              <a:rPr lang="en-US" sz="1400" dirty="0" err="1"/>
              <a:t>i</a:t>
            </a:r>
            <a:r>
              <a:rPr lang="pt-PT" sz="1400" dirty="0"/>
              <a:t>ç</a:t>
            </a:r>
            <a:r>
              <a:rPr lang="en-US" sz="1400" dirty="0" smtClean="0"/>
              <a:t>in</a:t>
            </a:r>
            <a:r>
              <a:rPr lang="tr-TR" sz="1400" dirty="0" smtClean="0"/>
              <a:t>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1400" dirty="0" smtClean="0"/>
              <a:t>	</a:t>
            </a:r>
            <a:r>
              <a:rPr lang="tr-TR" sz="1400" dirty="0"/>
              <a:t>M</a:t>
            </a:r>
            <a:r>
              <a:rPr lang="en-US" sz="1400" dirty="0" err="1" smtClean="0"/>
              <a:t>erdivenleri</a:t>
            </a:r>
            <a:r>
              <a:rPr lang="en-US" sz="1400" dirty="0" smtClean="0"/>
              <a:t> </a:t>
            </a:r>
            <a:r>
              <a:rPr lang="en-US" sz="1400" dirty="0" err="1"/>
              <a:t>yürüyerek</a:t>
            </a:r>
            <a:r>
              <a:rPr lang="en-US" sz="1400" dirty="0"/>
              <a:t> </a:t>
            </a:r>
            <a:r>
              <a:rPr lang="en-US" sz="1400" dirty="0" err="1" smtClean="0"/>
              <a:t>çık</a:t>
            </a:r>
            <a:r>
              <a:rPr lang="tr-TR" sz="1400" dirty="0" smtClean="0"/>
              <a:t>arsak ne kadar iş yaparız?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1400" dirty="0"/>
              <a:t> </a:t>
            </a:r>
            <a:r>
              <a:rPr lang="tr-TR" sz="1400" dirty="0" smtClean="0"/>
              <a:t>  Merdivenleri </a:t>
            </a:r>
            <a:r>
              <a:rPr lang="en-US" sz="1400" dirty="0" err="1" smtClean="0"/>
              <a:t>koşarak</a:t>
            </a:r>
            <a:r>
              <a:rPr lang="en-US" sz="1400" dirty="0" smtClean="0"/>
              <a:t> </a:t>
            </a:r>
            <a:r>
              <a:rPr lang="en-US" sz="1400" dirty="0" err="1" smtClean="0"/>
              <a:t>çıka</a:t>
            </a:r>
            <a:r>
              <a:rPr lang="tr-TR" sz="1400" dirty="0" err="1" smtClean="0"/>
              <a:t>rsak</a:t>
            </a:r>
            <a:r>
              <a:rPr lang="tr-TR" sz="1400" dirty="0" smtClean="0"/>
              <a:t> </a:t>
            </a:r>
            <a:r>
              <a:rPr lang="tr-TR" sz="1400" dirty="0"/>
              <a:t>ne kadar iş yaparız</a:t>
            </a:r>
            <a:r>
              <a:rPr lang="tr-TR" sz="1400" dirty="0" smtClean="0"/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1400" dirty="0" smtClean="0"/>
              <a:t>   Her iki durumda poşetlerin yere göre enerjisi ne kadar değişir?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dirty="0" smtClean="0"/>
              <a:t>M</a:t>
            </a:r>
            <a:r>
              <a:rPr lang="en-US" sz="1400" dirty="0" err="1" smtClean="0"/>
              <a:t>erdivenleri</a:t>
            </a:r>
            <a:r>
              <a:rPr lang="en-US" sz="1400" dirty="0" smtClean="0"/>
              <a:t> </a:t>
            </a:r>
            <a:r>
              <a:rPr lang="tr-TR" sz="1400" dirty="0" smtClean="0"/>
              <a:t>10 saniyede </a:t>
            </a:r>
            <a:r>
              <a:rPr lang="en-US" sz="1400" dirty="0" err="1" smtClean="0"/>
              <a:t>koşarak</a:t>
            </a:r>
            <a:r>
              <a:rPr lang="en-US" sz="1400" dirty="0" smtClean="0"/>
              <a:t> </a:t>
            </a:r>
            <a:r>
              <a:rPr lang="en-US" sz="1400" dirty="0" err="1"/>
              <a:t>çıktığımız</a:t>
            </a:r>
            <a:r>
              <a:rPr lang="en-US" sz="1400" dirty="0"/>
              <a:t> zaman </a:t>
            </a:r>
            <a:r>
              <a:rPr lang="tr-TR" sz="1400" dirty="0" smtClean="0"/>
              <a:t>mı? Yoksa </a:t>
            </a:r>
            <a:r>
              <a:rPr lang="en-US" sz="1400" dirty="0" err="1" smtClean="0"/>
              <a:t>merdivenleri</a:t>
            </a:r>
            <a:r>
              <a:rPr lang="en-US" sz="1400" dirty="0" smtClean="0"/>
              <a:t> </a:t>
            </a:r>
            <a:r>
              <a:rPr lang="en-US" sz="1400" dirty="0" err="1" smtClean="0"/>
              <a:t>yürüyerek</a:t>
            </a:r>
            <a:endParaRPr lang="tr-TR" sz="1400" dirty="0" smtClean="0"/>
          </a:p>
          <a:p>
            <a:r>
              <a:rPr lang="tr-TR" sz="1400" dirty="0" smtClean="0"/>
              <a:t>     </a:t>
            </a:r>
            <a:r>
              <a:rPr lang="en-US" sz="1400" dirty="0" err="1" smtClean="0"/>
              <a:t>bir</a:t>
            </a:r>
            <a:r>
              <a:rPr lang="tr-TR" sz="1400" dirty="0" smtClean="0"/>
              <a:t> dakikada </a:t>
            </a:r>
            <a:r>
              <a:rPr lang="en-US" sz="1400" dirty="0" err="1" smtClean="0"/>
              <a:t>çıktığımız</a:t>
            </a:r>
            <a:r>
              <a:rPr lang="en-US" sz="1400" dirty="0" smtClean="0"/>
              <a:t> </a:t>
            </a:r>
            <a:r>
              <a:rPr lang="tr-TR" sz="1400" dirty="0" smtClean="0"/>
              <a:t>zaman mı </a:t>
            </a:r>
            <a:r>
              <a:rPr lang="en-US" sz="1400" dirty="0" smtClean="0"/>
              <a:t>daha </a:t>
            </a:r>
            <a:r>
              <a:rPr lang="pt-PT" sz="1400" dirty="0"/>
              <a:t>ç</a:t>
            </a:r>
            <a:r>
              <a:rPr lang="en-US" sz="1400" dirty="0"/>
              <a:t>ok </a:t>
            </a:r>
            <a:r>
              <a:rPr lang="en-US" sz="1400" dirty="0" err="1" smtClean="0"/>
              <a:t>yoruluruz</a:t>
            </a:r>
            <a:r>
              <a:rPr lang="tr-TR" sz="1400" dirty="0" smtClean="0"/>
              <a:t>? Neden? </a:t>
            </a:r>
            <a:r>
              <a:rPr lang="en-US" sz="1400" dirty="0" smtClean="0"/>
              <a:t> </a:t>
            </a:r>
            <a:endParaRPr lang="tr-TR" sz="1400" dirty="0" smtClean="0"/>
          </a:p>
        </p:txBody>
      </p:sp>
      <p:pic>
        <p:nvPicPr>
          <p:cNvPr id="1026" name="Picture 2" descr="İ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1747050"/>
            <a:ext cx="4675096" cy="261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29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143672" y="293950"/>
            <a:ext cx="849192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>
                <a:solidFill>
                  <a:schemeClr val="tx1"/>
                </a:solidFill>
                <a:effectLst/>
              </a:rPr>
              <a:t>Bir </a:t>
            </a:r>
            <a:r>
              <a:rPr lang="tr-TR" dirty="0">
                <a:solidFill>
                  <a:schemeClr val="tx1"/>
                </a:solidFill>
                <a:effectLst/>
              </a:rPr>
              <a:t>litre yakıt ne kadar enerjiye sahiptir? Ne kadar iş yapar?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1345" y="1604038"/>
            <a:ext cx="2304255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İş-Güç-Enerji 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2678730" y="5052649"/>
            <a:ext cx="89568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smtClean="0"/>
              <a:t>Bir </a:t>
            </a:r>
            <a:r>
              <a:rPr lang="tr-TR" sz="1600" dirty="0"/>
              <a:t>litre (L) yakıt </a:t>
            </a:r>
            <a:r>
              <a:rPr lang="tr-TR" sz="1600" dirty="0" smtClean="0"/>
              <a:t>ne kadarlık bir </a:t>
            </a:r>
            <a:r>
              <a:rPr lang="tr-TR" sz="1600" dirty="0"/>
              <a:t>iş </a:t>
            </a:r>
            <a:r>
              <a:rPr lang="tr-TR" sz="1600" dirty="0" smtClean="0"/>
              <a:t>yapar? Ne kadar enerjiye sahiptir? </a:t>
            </a:r>
          </a:p>
          <a:p>
            <a:endParaRPr lang="tr-T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/>
              <a:t>Bir litre (L) </a:t>
            </a:r>
            <a:r>
              <a:rPr lang="tr-TR" sz="1600" dirty="0" smtClean="0"/>
              <a:t>yakıt ile bir </a:t>
            </a:r>
            <a:r>
              <a:rPr lang="pt-PT" sz="1600" dirty="0"/>
              <a:t>ç</a:t>
            </a:r>
            <a:r>
              <a:rPr lang="tr-TR" sz="1600" dirty="0"/>
              <a:t>im bi</a:t>
            </a:r>
            <a:r>
              <a:rPr lang="pt-PT" sz="1600" dirty="0"/>
              <a:t>ç</a:t>
            </a:r>
            <a:r>
              <a:rPr lang="en-US" sz="1600" dirty="0"/>
              <a:t>me </a:t>
            </a:r>
            <a:r>
              <a:rPr lang="tr-TR" sz="1600" dirty="0" smtClean="0"/>
              <a:t>makinası </a:t>
            </a:r>
            <a:r>
              <a:rPr lang="tr-TR" sz="1600" b="1" dirty="0" smtClean="0"/>
              <a:t>yarım saat </a:t>
            </a:r>
            <a:r>
              <a:rPr lang="tr-TR" sz="1600" dirty="0" smtClean="0"/>
              <a:t>çalıştırabilirken bir </a:t>
            </a:r>
            <a:r>
              <a:rPr lang="tr-TR" sz="1600" dirty="0"/>
              <a:t>jet </a:t>
            </a:r>
            <a:r>
              <a:rPr lang="tr-TR" sz="1600" dirty="0" smtClean="0"/>
              <a:t>motoru </a:t>
            </a:r>
            <a:r>
              <a:rPr lang="tr-TR" sz="1600" b="1" dirty="0" smtClean="0"/>
              <a:t>yarım saniye </a:t>
            </a:r>
            <a:r>
              <a:rPr lang="pt-PT" sz="1600" dirty="0" smtClean="0"/>
              <a:t>ç</a:t>
            </a:r>
            <a:r>
              <a:rPr lang="tr-TR" sz="1600" dirty="0"/>
              <a:t>alıştırabilir</a:t>
            </a:r>
            <a:r>
              <a:rPr lang="tr-TR" sz="1600" dirty="0" smtClean="0"/>
              <a:t>. Bu farkın bir anlamı var mıdır? </a:t>
            </a:r>
            <a:endParaRPr lang="tr-TR" sz="1600" dirty="0"/>
          </a:p>
        </p:txBody>
      </p:sp>
      <p:pic>
        <p:nvPicPr>
          <p:cNvPr id="3078" name="Picture 6" descr="çim biçme makinası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730" y="1977035"/>
            <a:ext cx="4045038" cy="226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İlgili resi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1992605"/>
            <a:ext cx="3600400" cy="224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55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143672" y="293950"/>
            <a:ext cx="849192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>
                <a:solidFill>
                  <a:schemeClr val="tx1"/>
                </a:solidFill>
                <a:effectLst/>
              </a:rPr>
              <a:t>Bir </a:t>
            </a:r>
            <a:r>
              <a:rPr lang="tr-TR" dirty="0">
                <a:solidFill>
                  <a:schemeClr val="tx1"/>
                </a:solidFill>
                <a:effectLst/>
              </a:rPr>
              <a:t>litre yakıt ne kadar enerjiye sahiptir? Ne kadar iş yapar?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1345" y="1604038"/>
            <a:ext cx="2304255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İş-Güç-Enerji 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2678730" y="5052649"/>
            <a:ext cx="8956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Bir </a:t>
            </a:r>
            <a:r>
              <a:rPr lang="tr-TR" sz="1600" dirty="0"/>
              <a:t>litre (L) yakıt belirli miktarda bir iş </a:t>
            </a:r>
            <a:r>
              <a:rPr lang="tr-TR" sz="1600" dirty="0" smtClean="0"/>
              <a:t>yapar veya belirli miktarda bir enerjiye sahiptir.  Fakat yakıtın yakılma zamanı nerede yakıldığı</a:t>
            </a:r>
            <a:r>
              <a:rPr lang="it-IT" sz="1600" dirty="0"/>
              <a:t>na ba</a:t>
            </a:r>
            <a:r>
              <a:rPr lang="tr-TR" sz="1600" dirty="0" err="1"/>
              <a:t>ğlı</a:t>
            </a:r>
            <a:r>
              <a:rPr lang="tr-TR" sz="1600" dirty="0"/>
              <a:t> olarak </a:t>
            </a:r>
            <a:r>
              <a:rPr lang="tr-TR" sz="1600" dirty="0" smtClean="0"/>
              <a:t>herhangi </a:t>
            </a:r>
            <a:r>
              <a:rPr lang="tr-TR" sz="1600" dirty="0"/>
              <a:t>bir değerde olabilir. </a:t>
            </a:r>
          </a:p>
        </p:txBody>
      </p:sp>
      <p:pic>
        <p:nvPicPr>
          <p:cNvPr id="3078" name="Picture 6" descr="çim biçme makinası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730" y="1977035"/>
            <a:ext cx="4045038" cy="226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İlgili resi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1992605"/>
            <a:ext cx="3600400" cy="224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77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143672" y="293950"/>
            <a:ext cx="8491926" cy="1143000"/>
          </a:xfrm>
        </p:spPr>
        <p:txBody>
          <a:bodyPr>
            <a:normAutofit/>
          </a:bodyPr>
          <a:lstStyle/>
          <a:p>
            <a:pPr algn="ctr"/>
            <a:r>
              <a:rPr lang="tr-TR" dirty="0" smtClean="0">
                <a:solidFill>
                  <a:schemeClr val="tx1"/>
                </a:solidFill>
                <a:effectLst/>
              </a:rPr>
              <a:t>İŞ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2639616" y="1268760"/>
            <a:ext cx="821672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b="1" dirty="0" smtClean="0"/>
          </a:p>
          <a:p>
            <a:r>
              <a:rPr lang="tr-TR" b="1" dirty="0"/>
              <a:t>İş: </a:t>
            </a:r>
            <a:r>
              <a:rPr lang="tr-TR" dirty="0"/>
              <a:t>Bir cisim yada sistemin enerjisini değiştirmek için onun üzerinde sarf edilen çabadır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pPr algn="ctr"/>
            <a:r>
              <a:rPr lang="tr-TR" dirty="0" smtClean="0"/>
              <a:t>W=kuvvet x kuvvet doğrultusundaki yer değiştirme</a:t>
            </a:r>
          </a:p>
          <a:p>
            <a:pPr algn="ctr"/>
            <a:endParaRPr lang="tr-TR" dirty="0" smtClean="0"/>
          </a:p>
          <a:p>
            <a:pPr algn="ctr"/>
            <a:r>
              <a:rPr lang="tr-TR" dirty="0" smtClean="0"/>
              <a:t>W=F</a:t>
            </a:r>
            <a:r>
              <a:rPr lang="el-GR" dirty="0" smtClean="0"/>
              <a:t>Δ</a:t>
            </a:r>
            <a:r>
              <a:rPr lang="tr-TR" dirty="0" err="1" smtClean="0"/>
              <a:t>XcosƟ</a:t>
            </a:r>
            <a:endParaRPr lang="tr-TR" dirty="0" smtClean="0"/>
          </a:p>
          <a:p>
            <a:pPr algn="ctr"/>
            <a:endParaRPr lang="tr-TR" dirty="0" smtClean="0"/>
          </a:p>
          <a:p>
            <a:pPr algn="ctr"/>
            <a:r>
              <a:rPr lang="tr-TR" dirty="0" smtClean="0"/>
              <a:t>Birimi: W=</a:t>
            </a:r>
            <a:r>
              <a:rPr lang="tr-TR" dirty="0" err="1" smtClean="0"/>
              <a:t>Newtonxmetre</a:t>
            </a:r>
            <a:r>
              <a:rPr lang="tr-TR" dirty="0" smtClean="0"/>
              <a:t>=</a:t>
            </a:r>
            <a:r>
              <a:rPr lang="tr-TR" dirty="0" err="1" smtClean="0"/>
              <a:t>Joule</a:t>
            </a:r>
            <a:endParaRPr lang="tr-TR" dirty="0"/>
          </a:p>
          <a:p>
            <a:endParaRPr lang="tr-TR" b="1" dirty="0"/>
          </a:p>
          <a:p>
            <a:r>
              <a:rPr lang="tr-TR" dirty="0"/>
              <a:t>Fiziksel anlamda </a:t>
            </a:r>
            <a:r>
              <a:rPr lang="en-US" dirty="0" err="1"/>
              <a:t>İş</a:t>
            </a:r>
            <a:r>
              <a:rPr lang="en-US" dirty="0"/>
              <a:t> </a:t>
            </a:r>
            <a:r>
              <a:rPr lang="en-US" dirty="0" err="1"/>
              <a:t>kavramının</a:t>
            </a:r>
            <a:r>
              <a:rPr lang="en-US" dirty="0"/>
              <a:t> </a:t>
            </a:r>
            <a:r>
              <a:rPr lang="en-US" dirty="0" err="1"/>
              <a:t>tanımı</a:t>
            </a:r>
            <a:r>
              <a:rPr lang="en-US" dirty="0"/>
              <a:t> </a:t>
            </a:r>
            <a:r>
              <a:rPr lang="en-US" dirty="0" err="1"/>
              <a:t>yapılan</a:t>
            </a:r>
            <a:r>
              <a:rPr lang="en-US" dirty="0"/>
              <a:t> </a:t>
            </a:r>
            <a:r>
              <a:rPr lang="en-US" dirty="0" err="1"/>
              <a:t>işin</a:t>
            </a:r>
            <a:r>
              <a:rPr lang="en-US" dirty="0"/>
              <a:t> </a:t>
            </a:r>
            <a:r>
              <a:rPr lang="tr-TR" dirty="0" smtClean="0"/>
              <a:t>veya dönüşen enerjinin miktarı hakkında bilgi verir. Fakat Belirtilen işin veya dönüşen  </a:t>
            </a:r>
            <a:r>
              <a:rPr lang="tr-TR" dirty="0" err="1" smtClean="0"/>
              <a:t>enerjnin</a:t>
            </a:r>
            <a:r>
              <a:rPr lang="tr-TR" dirty="0" smtClean="0"/>
              <a:t> </a:t>
            </a:r>
            <a:r>
              <a:rPr lang="tr-TR" b="1" u="sng" dirty="0" smtClean="0"/>
              <a:t>ne </a:t>
            </a:r>
            <a:r>
              <a:rPr lang="en-US" b="1" u="sng" dirty="0" err="1" smtClean="0"/>
              <a:t>kadar</a:t>
            </a:r>
            <a:r>
              <a:rPr lang="en-US" b="1" u="sng" dirty="0" smtClean="0"/>
              <a:t> </a:t>
            </a:r>
            <a:r>
              <a:rPr lang="en-US" b="1" u="sng" dirty="0" err="1"/>
              <a:t>sürede</a:t>
            </a:r>
            <a:r>
              <a:rPr lang="en-US" b="1" u="sng" dirty="0"/>
              <a:t> </a:t>
            </a:r>
            <a:r>
              <a:rPr lang="tr-TR" dirty="0" smtClean="0"/>
              <a:t>gerçekleştiği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/>
              <a:t>ilgili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bilgi</a:t>
            </a:r>
            <a:r>
              <a:rPr lang="en-US" dirty="0"/>
              <a:t> </a:t>
            </a:r>
            <a:r>
              <a:rPr lang="en-US" dirty="0" err="1"/>
              <a:t>vermez</a:t>
            </a:r>
            <a:r>
              <a:rPr lang="en-US" dirty="0"/>
              <a:t>. </a:t>
            </a:r>
            <a:endParaRPr lang="tr-TR" dirty="0"/>
          </a:p>
          <a:p>
            <a:endParaRPr lang="tr-TR" b="1" dirty="0"/>
          </a:p>
          <a:p>
            <a:r>
              <a:rPr lang="en-US" b="1" dirty="0"/>
              <a:t>Bu </a:t>
            </a:r>
            <a:r>
              <a:rPr lang="en-US" b="1" dirty="0" err="1"/>
              <a:t>farkı</a:t>
            </a:r>
            <a:r>
              <a:rPr lang="en-US" b="1" dirty="0"/>
              <a:t> </a:t>
            </a:r>
            <a:r>
              <a:rPr lang="en-US" b="1" dirty="0" err="1"/>
              <a:t>anlayabilmek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pt-PT" b="1" dirty="0"/>
              <a:t>ç</a:t>
            </a:r>
            <a:r>
              <a:rPr lang="en-US" b="1" dirty="0" smtClean="0"/>
              <a:t>in</a:t>
            </a:r>
            <a:r>
              <a:rPr lang="tr-TR" b="1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Biz i</a:t>
            </a:r>
            <a:r>
              <a:rPr lang="en-US" dirty="0" err="1" smtClean="0"/>
              <a:t>şin</a:t>
            </a:r>
            <a:r>
              <a:rPr lang="en-US" dirty="0" smtClean="0"/>
              <a:t> </a:t>
            </a:r>
            <a:r>
              <a:rPr lang="en-US" dirty="0"/>
              <a:t>ne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hızlı</a:t>
            </a:r>
            <a:r>
              <a:rPr lang="en-US" dirty="0"/>
              <a:t> </a:t>
            </a:r>
            <a:r>
              <a:rPr lang="en-US" dirty="0" err="1"/>
              <a:t>yapıldığının</a:t>
            </a:r>
            <a:r>
              <a:rPr lang="en-US" dirty="0"/>
              <a:t> </a:t>
            </a:r>
            <a:r>
              <a:rPr lang="tr-TR" dirty="0" smtClean="0"/>
              <a:t>veya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Enerjinin ne kadar hızlı dönüştüğünün ö</a:t>
            </a:r>
            <a:r>
              <a:rPr lang="en-US" dirty="0" err="1"/>
              <a:t>lçüsünü</a:t>
            </a:r>
            <a:r>
              <a:rPr lang="en-US" dirty="0"/>
              <a:t> </a:t>
            </a:r>
            <a:r>
              <a:rPr lang="en-US" dirty="0" err="1"/>
              <a:t>yani</a:t>
            </a:r>
            <a:r>
              <a:rPr lang="en-US" dirty="0"/>
              <a:t> </a:t>
            </a:r>
            <a:r>
              <a:rPr lang="en-US" sz="2400" b="1" i="1" u="sng" dirty="0" err="1"/>
              <a:t>güç</a:t>
            </a:r>
            <a:r>
              <a:rPr lang="en-US" dirty="0"/>
              <a:t> </a:t>
            </a:r>
            <a:r>
              <a:rPr lang="en-US" dirty="0" err="1"/>
              <a:t>kavramını</a:t>
            </a:r>
            <a:r>
              <a:rPr lang="en-US" dirty="0"/>
              <a:t> </a:t>
            </a:r>
            <a:r>
              <a:rPr lang="en-US" dirty="0" err="1"/>
              <a:t>konuşmamız</a:t>
            </a:r>
            <a:r>
              <a:rPr lang="en-US" dirty="0"/>
              <a:t> </a:t>
            </a:r>
            <a:r>
              <a:rPr lang="en-US" dirty="0" err="1"/>
              <a:t>gerekir</a:t>
            </a:r>
            <a:r>
              <a:rPr lang="en-US" dirty="0"/>
              <a:t>. </a:t>
            </a:r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4561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25644</TotalTime>
  <Words>1261</Words>
  <Application>Microsoft Office PowerPoint</Application>
  <PresentationFormat>Widescreen</PresentationFormat>
  <Paragraphs>247</Paragraphs>
  <Slides>34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Arial</vt:lpstr>
      <vt:lpstr>Bookman Old Style</vt:lpstr>
      <vt:lpstr>Calibri</vt:lpstr>
      <vt:lpstr>Cambria Math</vt:lpstr>
      <vt:lpstr>Lucida Sans Unicode</vt:lpstr>
      <vt:lpstr>Times New Roman</vt:lpstr>
      <vt:lpstr>Verdana</vt:lpstr>
      <vt:lpstr>Wingdings</vt:lpstr>
      <vt:lpstr>Wingdings 2</vt:lpstr>
      <vt:lpstr>Wingdings 3</vt:lpstr>
      <vt:lpstr>Kalabalık</vt:lpstr>
      <vt:lpstr>10. SINIF 2. ÜNİTE: ELEKTRİK VE MANYETİZMA 3. KONU: Elektrik Devreleri </vt:lpstr>
      <vt:lpstr>PowerPoint Presentation</vt:lpstr>
      <vt:lpstr>PowerPoint Presentation</vt:lpstr>
      <vt:lpstr>PowerPoint Presentation</vt:lpstr>
      <vt:lpstr>Hangisi Daha kuvvetli? Hangisi Daha Güçlü?</vt:lpstr>
      <vt:lpstr>Neden daha çok yoruluruz?</vt:lpstr>
      <vt:lpstr>Bir litre yakıt ne kadar enerjiye sahiptir? Ne kadar iş yapar?</vt:lpstr>
      <vt:lpstr>Bir litre yakıt ne kadar enerjiye sahiptir? Ne kadar iş yapar?</vt:lpstr>
      <vt:lpstr>İŞ</vt:lpstr>
      <vt:lpstr>Güç</vt:lpstr>
      <vt:lpstr>Güç</vt:lpstr>
      <vt:lpstr>Neden daha çok yoruluruz?</vt:lpstr>
      <vt:lpstr>Bir otomobilin diğerinden 2 kat daha güçlü olması ne anlama gelir?</vt:lpstr>
      <vt:lpstr>Bir otomobilin diğerinden 2 kat daha güçlü olması ne anlama gelir?</vt:lpstr>
      <vt:lpstr>Enerji</vt:lpstr>
      <vt:lpstr>Enerji Türleri ve Mekanik Enerji</vt:lpstr>
      <vt:lpstr>Enerji Biçimleri (Formları) ve Dönüşümleri</vt:lpstr>
      <vt:lpstr>Elektrik Enerjisi </vt:lpstr>
      <vt:lpstr>Elektrik Enerjisi ve Elektriksel Güç </vt:lpstr>
      <vt:lpstr>Kilowatt-saat (kWh) ne Birimidir? </vt:lpstr>
      <vt:lpstr>Örnek Soru: </vt:lpstr>
      <vt:lpstr>Elektrik Faturaları Nasıl Hesaplanır? </vt:lpstr>
      <vt:lpstr>Ödev: Evinizde elektrik enerjisi ile çalışan ev aletlerinin bir haftada ortalama çalışma saatlerini belirleyerek verilerinizi haftaya derse gelirken getiriniz. </vt:lpstr>
      <vt:lpstr>Soru Çözümü</vt:lpstr>
      <vt:lpstr>Soru Çözümü</vt:lpstr>
      <vt:lpstr>Soru Çözümü</vt:lpstr>
      <vt:lpstr>Soru Çözümü</vt:lpstr>
      <vt:lpstr>Soru Çözümü</vt:lpstr>
      <vt:lpstr>Soru Çözümü</vt:lpstr>
      <vt:lpstr>Soru Çözümü</vt:lpstr>
      <vt:lpstr>Günün Özeti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</dc:creator>
  <cp:lastModifiedBy>Ali Eryılmaz</cp:lastModifiedBy>
  <cp:revision>946</cp:revision>
  <cp:lastPrinted>2017-02-10T21:37:55Z</cp:lastPrinted>
  <dcterms:created xsi:type="dcterms:W3CDTF">2016-04-01T12:40:28Z</dcterms:created>
  <dcterms:modified xsi:type="dcterms:W3CDTF">2017-12-16T07:03:31Z</dcterms:modified>
</cp:coreProperties>
</file>