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96" r:id="rId3"/>
    <p:sldId id="259" r:id="rId4"/>
    <p:sldId id="260" r:id="rId5"/>
    <p:sldId id="264" r:id="rId6"/>
    <p:sldId id="280" r:id="rId7"/>
    <p:sldId id="261" r:id="rId8"/>
    <p:sldId id="279" r:id="rId9"/>
    <p:sldId id="289" r:id="rId10"/>
    <p:sldId id="285" r:id="rId11"/>
    <p:sldId id="306" r:id="rId12"/>
    <p:sldId id="307" r:id="rId13"/>
    <p:sldId id="271" r:id="rId14"/>
    <p:sldId id="267" r:id="rId15"/>
    <p:sldId id="283" r:id="rId16"/>
    <p:sldId id="268" r:id="rId17"/>
    <p:sldId id="284" r:id="rId18"/>
    <p:sldId id="269" r:id="rId19"/>
    <p:sldId id="311" r:id="rId20"/>
    <p:sldId id="270" r:id="rId21"/>
    <p:sldId id="310" r:id="rId22"/>
    <p:sldId id="286" r:id="rId23"/>
    <p:sldId id="287" r:id="rId24"/>
    <p:sldId id="305" r:id="rId25"/>
    <p:sldId id="272" r:id="rId26"/>
    <p:sldId id="273" r:id="rId27"/>
    <p:sldId id="274" r:id="rId28"/>
    <p:sldId id="278" r:id="rId29"/>
    <p:sldId id="277" r:id="rId30"/>
    <p:sldId id="275" r:id="rId31"/>
    <p:sldId id="276" r:id="rId32"/>
    <p:sldId id="262" r:id="rId33"/>
    <p:sldId id="263" r:id="rId34"/>
    <p:sldId id="315" r:id="rId35"/>
    <p:sldId id="265" r:id="rId36"/>
    <p:sldId id="266" r:id="rId37"/>
    <p:sldId id="309" r:id="rId38"/>
    <p:sldId id="312" r:id="rId39"/>
    <p:sldId id="257" r:id="rId40"/>
    <p:sldId id="258" r:id="rId41"/>
    <p:sldId id="281" r:id="rId42"/>
    <p:sldId id="313" r:id="rId43"/>
    <p:sldId id="290" r:id="rId44"/>
    <p:sldId id="291" r:id="rId45"/>
    <p:sldId id="292" r:id="rId46"/>
    <p:sldId id="293" r:id="rId47"/>
    <p:sldId id="294" r:id="rId48"/>
    <p:sldId id="295" r:id="rId49"/>
    <p:sldId id="282" r:id="rId50"/>
    <p:sldId id="314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16" r:id="rId59"/>
    <p:sldId id="317" r:id="rId60"/>
  </p:sldIdLst>
  <p:sldSz cx="12241213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0329E-869B-4A6C-A2DA-B399EA92818E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685800"/>
            <a:ext cx="611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F5A7B-A7F5-4886-95AF-E0E5B447948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</a:t>
            </a:r>
            <a:r>
              <a:rPr lang="tr-TR" baseline="0" dirty="0" smtClean="0"/>
              <a:t> en sonunda özet yaparken oyun gibi, hangi dalga türü bu hasara sebep olmuş diye dalga özelliklerini yeniden resimler üzerinden konuşacağız.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5A7B-A7F5-4886-95AF-E0E5B447948B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122412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8173561" y="0"/>
            <a:ext cx="4067653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74394" y="3337560"/>
            <a:ext cx="8674940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79730" y="1544812"/>
            <a:ext cx="8674940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74879" y="274639"/>
            <a:ext cx="2754273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12060" y="274639"/>
            <a:ext cx="8058799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122412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8173561" y="0"/>
            <a:ext cx="4067653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8091" y="3583838"/>
            <a:ext cx="8874879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8091" y="2485800"/>
            <a:ext cx="8874879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060" y="274638"/>
            <a:ext cx="9996991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12061" y="1600201"/>
            <a:ext cx="4896485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712566" y="1600201"/>
            <a:ext cx="4896485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061" y="273050"/>
            <a:ext cx="11017092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12060" y="5486400"/>
            <a:ext cx="5408662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218367" y="5486400"/>
            <a:ext cx="5410786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12060" y="1516912"/>
            <a:ext cx="540866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218367" y="1516912"/>
            <a:ext cx="541078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061" y="274320"/>
            <a:ext cx="10001071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060" y="1185528"/>
            <a:ext cx="4284425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12061" y="214424"/>
            <a:ext cx="3672364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612061" y="1981200"/>
            <a:ext cx="948694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19162" y="6422065"/>
            <a:ext cx="1020101" cy="365125"/>
          </a:xfrm>
        </p:spPr>
        <p:txBody>
          <a:bodyPr/>
          <a:lstStyle/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38882" y="1705709"/>
            <a:ext cx="4088260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426572" y="1019907"/>
            <a:ext cx="5508546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438885" y="2998765"/>
            <a:ext cx="408825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2061" y="6422065"/>
            <a:ext cx="2856283" cy="365125"/>
          </a:xfrm>
        </p:spPr>
        <p:txBody>
          <a:bodyPr/>
          <a:lstStyle/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122412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9792970" y="0"/>
            <a:ext cx="2448243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12060" y="274638"/>
            <a:ext cx="9996991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12060" y="1600201"/>
            <a:ext cx="9996991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12061" y="6422065"/>
            <a:ext cx="2856283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08CDACB-7498-46AB-AC68-29BCF124597A}" type="datetimeFigureOut">
              <a:rPr lang="tr-TR" smtClean="0"/>
              <a:pPr/>
              <a:t>23.04.2016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182415" y="6422065"/>
            <a:ext cx="3876384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15082" y="6422065"/>
            <a:ext cx="1020101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F1A9A9-B130-4CC2-A8D6-74C654825A7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15950" y="1628800"/>
            <a:ext cx="5506662" cy="1080120"/>
          </a:xfrm>
        </p:spPr>
        <p:txBody>
          <a:bodyPr/>
          <a:lstStyle/>
          <a:p>
            <a:r>
              <a:rPr lang="tr-TR" dirty="0" smtClean="0"/>
              <a:t>DEPREM DALGALARI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08038" y="3356992"/>
            <a:ext cx="10369152" cy="2376264"/>
          </a:xfrm>
        </p:spPr>
        <p:txBody>
          <a:bodyPr>
            <a:normAutofit/>
          </a:bodyPr>
          <a:lstStyle/>
          <a:p>
            <a:pPr algn="l"/>
            <a:r>
              <a:rPr lang="tr-TR" sz="2400" b="1" i="1" dirty="0" smtClean="0"/>
              <a:t>10.3.4. Deprem Dalgaları ve Dalgaların Özellikleri</a:t>
            </a:r>
          </a:p>
          <a:p>
            <a:pPr algn="l"/>
            <a:r>
              <a:rPr lang="tr-TR" sz="2400" dirty="0" smtClean="0"/>
              <a:t>10.3.4.1. Deprem dalgasını tanımlar ve oluşum sebeplerini açıklar.</a:t>
            </a:r>
          </a:p>
          <a:p>
            <a:pPr algn="l"/>
            <a:r>
              <a:rPr lang="tr-TR" dirty="0" smtClean="0"/>
              <a:t>a. Öğrencilerin yay, su, ses ve deprem dalgalarının özelliklerini karşılaştırmaları sağlanır.                                                                                                                                               b. Öğrenciler deprem kaynaklı can ve mal kaybını önleyecek bir yapı modeli oluşturur.</a:t>
            </a:r>
          </a:p>
          <a:p>
            <a:pPr algn="l"/>
            <a:r>
              <a:rPr lang="tr-TR" dirty="0" smtClean="0"/>
              <a:t>c. Depremlerde dalga çeşitlerine girilmez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18705" y="1052737"/>
            <a:ext cx="7174109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Levhaların birbirlerine göre oluşan hareketleri sonucunda biriken enerjinin aniden boşalmasına deprem denir</a:t>
            </a:r>
          </a:p>
          <a:p>
            <a:r>
              <a:rPr lang="tr-TR" dirty="0" smtClean="0"/>
              <a:t>Yer kabuğunun kırıldığı ve depremin başladığı nokta; </a:t>
            </a:r>
            <a:r>
              <a:rPr lang="tr-TR" dirty="0" smtClean="0">
                <a:solidFill>
                  <a:srgbClr val="FF0000"/>
                </a:solidFill>
              </a:rPr>
              <a:t>deprem odağı</a:t>
            </a:r>
            <a:r>
              <a:rPr lang="tr-TR" dirty="0" smtClean="0"/>
              <a:t>,</a:t>
            </a:r>
          </a:p>
          <a:p>
            <a:r>
              <a:rPr lang="tr-TR" dirty="0" smtClean="0"/>
              <a:t>Yeryüzüne en yakın olan yere ise </a:t>
            </a:r>
            <a:r>
              <a:rPr lang="tr-TR" dirty="0" smtClean="0">
                <a:solidFill>
                  <a:srgbClr val="FF0000"/>
                </a:solidFill>
              </a:rPr>
              <a:t>merkez üssü denir.</a:t>
            </a:r>
          </a:p>
          <a:p>
            <a:r>
              <a:rPr lang="tr-TR" dirty="0" smtClean="0"/>
              <a:t>Açığa çıkan enerji, sismik dalgalar olarak yayılırlar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7848726" y="260648"/>
            <a:ext cx="4392487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DİĞER DEPREM TÜRLERİ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1" y="1600201"/>
            <a:ext cx="6732681" cy="4525963"/>
          </a:xfrm>
        </p:spPr>
        <p:txBody>
          <a:bodyPr/>
          <a:lstStyle/>
          <a:p>
            <a:r>
              <a:rPr lang="tr-TR" dirty="0" smtClean="0"/>
              <a:t>Levha hareketine bağlı olarak gerçekleşen depremler TEKTONİK depremlerdir. (depremlerin %90’ı tektoniktir.)</a:t>
            </a:r>
          </a:p>
          <a:p>
            <a:r>
              <a:rPr lang="tr-TR" dirty="0" smtClean="0"/>
              <a:t>İkinci deprem türü ise VOLKANİK depremlerdir. Volkanların püskürmesi sonucu oluşurlar. Yerel depremlerdir büyük hasarlara yol açmazlar.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7416750" y="260648"/>
            <a:ext cx="5256511" cy="4713387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1" y="1600201"/>
            <a:ext cx="7884810" cy="4525963"/>
          </a:xfrm>
        </p:spPr>
        <p:txBody>
          <a:bodyPr/>
          <a:lstStyle/>
          <a:p>
            <a:r>
              <a:rPr lang="tr-TR" dirty="0" smtClean="0"/>
              <a:t>Üçüncü deprem türü ise ÇÖKÜNTÜ depremleridir. Yer altında bulunan mağaraların, kömür ocaklarında galerilerin, tuz ve jipsli arazilerinin erimesi sonucu oluşan tavan blokları çöker ve depreme neden olur. </a:t>
            </a:r>
          </a:p>
          <a:p>
            <a:r>
              <a:rPr lang="tr-TR" dirty="0" smtClean="0"/>
              <a:t>Çöküntü depremleri yereldir ve taşıdıkları enerji azdır.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8280846" y="260648"/>
            <a:ext cx="4176464" cy="4713387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68077" y="188640"/>
            <a:ext cx="6120681" cy="1143000"/>
          </a:xfrm>
        </p:spPr>
        <p:txBody>
          <a:bodyPr/>
          <a:lstStyle/>
          <a:p>
            <a:pPr algn="ctr"/>
            <a:r>
              <a:rPr lang="tr-TR" b="1" dirty="0" smtClean="0"/>
              <a:t>DEPREM DALGALARI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1"/>
            <a:ext cx="12241213" cy="4525963"/>
          </a:xfrm>
        </p:spPr>
        <p:txBody>
          <a:bodyPr/>
          <a:lstStyle/>
          <a:p>
            <a:endParaRPr lang="tr-TR" b="1" dirty="0" smtClean="0"/>
          </a:p>
          <a:p>
            <a:pPr>
              <a:buNone/>
            </a:pPr>
            <a:r>
              <a:rPr lang="tr-TR" b="1" dirty="0" smtClean="0"/>
              <a:t>CİSİM DALGALARI                YÜZEY DALGALARI </a:t>
            </a:r>
            <a:endParaRPr lang="tr-TR" b="1" dirty="0"/>
          </a:p>
        </p:txBody>
      </p:sp>
      <p:cxnSp>
        <p:nvCxnSpPr>
          <p:cNvPr id="5" name="4 Düz Bağlayıcı"/>
          <p:cNvCxnSpPr/>
          <p:nvPr/>
        </p:nvCxnSpPr>
        <p:spPr>
          <a:xfrm>
            <a:off x="1300696" y="1340768"/>
            <a:ext cx="6548102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1300696" y="1340768"/>
            <a:ext cx="0" cy="864096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7848798" y="1340768"/>
            <a:ext cx="0" cy="864096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215950" y="2708920"/>
            <a:ext cx="327753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5256510" y="2708920"/>
            <a:ext cx="356673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Dikdörtgen"/>
          <p:cNvSpPr/>
          <p:nvPr/>
        </p:nvSpPr>
        <p:spPr>
          <a:xfrm>
            <a:off x="215950" y="3140968"/>
            <a:ext cx="3373937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 DALGALARI</a:t>
            </a:r>
            <a:endParaRPr lang="tr-TR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215950" y="4365104"/>
            <a:ext cx="3373937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DALGALARI</a:t>
            </a:r>
            <a:endParaRPr lang="tr-TR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5400526" y="3140968"/>
            <a:ext cx="3373937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 DALGALARI</a:t>
            </a:r>
            <a:endParaRPr lang="tr-TR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5400526" y="4293096"/>
            <a:ext cx="3373937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RAYLEIGH DALGALARI</a:t>
            </a:r>
            <a:endParaRPr lang="tr-TR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2 İçerik Yer Tutucusu"/>
          <p:cNvSpPr txBox="1">
            <a:spLocks/>
          </p:cNvSpPr>
          <p:nvPr/>
        </p:nvSpPr>
        <p:spPr>
          <a:xfrm>
            <a:off x="8928918" y="332656"/>
            <a:ext cx="3168352" cy="4713387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PRIMARY - (P) - DALGALARI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5908" y="1412776"/>
            <a:ext cx="9996991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Boyuna dalgadır</a:t>
            </a:r>
          </a:p>
          <a:p>
            <a:r>
              <a:rPr lang="tr-TR" dirty="0" smtClean="0"/>
              <a:t>Yıkım etkisi azdır</a:t>
            </a:r>
          </a:p>
          <a:p>
            <a:r>
              <a:rPr lang="tr-TR" dirty="0" smtClean="0"/>
              <a:t>Çok hızlıdır (1.5 km/s – 8 km/s)</a:t>
            </a:r>
          </a:p>
          <a:p>
            <a:pPr marL="608076" indent="-571500">
              <a:buNone/>
            </a:pPr>
            <a:r>
              <a:rPr lang="tr-TR" dirty="0" smtClean="0"/>
              <a:t>     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I. </a:t>
            </a:r>
            <a:r>
              <a:rPr lang="tr-TR" dirty="0" smtClean="0"/>
              <a:t>Yer kabuğu; 5~7 km/s</a:t>
            </a:r>
          </a:p>
          <a:p>
            <a:pPr marL="608076" indent="-571500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   II.  </a:t>
            </a:r>
            <a:r>
              <a:rPr lang="tr-TR" dirty="0" smtClean="0"/>
              <a:t>Manto ve çekirdek; ~8 km/s</a:t>
            </a:r>
          </a:p>
          <a:p>
            <a:pPr marL="608076" indent="-571500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  III.  </a:t>
            </a:r>
            <a:r>
              <a:rPr lang="tr-TR" dirty="0" smtClean="0"/>
              <a:t>Su; 1.5 km/s</a:t>
            </a:r>
          </a:p>
          <a:p>
            <a:pPr marL="608076" indent="-571500">
              <a:buNone/>
            </a:pPr>
            <a:r>
              <a:rPr lang="tr-TR" dirty="0" smtClean="0"/>
              <a:t>   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IV.  </a:t>
            </a:r>
            <a:r>
              <a:rPr lang="tr-TR" dirty="0" smtClean="0"/>
              <a:t>Hava; 0.3 km/s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7920734" y="260648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P - DALGALARI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Kayıtlara ilk ulaşan dalgadır</a:t>
            </a:r>
          </a:p>
          <a:p>
            <a:r>
              <a:rPr lang="tr-TR" dirty="0" smtClean="0"/>
              <a:t>Katı, sıvı, gaz içinde yayılabilir</a:t>
            </a:r>
          </a:p>
          <a:p>
            <a:endParaRPr lang="tr-TR" dirty="0"/>
          </a:p>
        </p:txBody>
      </p:sp>
      <p:pic>
        <p:nvPicPr>
          <p:cNvPr id="4" name="Picture 2" descr="C:\Users\Toshiba\Desktop\earthquake\35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82" y="3573016"/>
            <a:ext cx="7344816" cy="2730500"/>
          </a:xfrm>
          <a:prstGeom prst="rect">
            <a:avLst/>
          </a:prstGeom>
          <a:noFill/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7920734" y="260648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SECONDARY - (S) - DALGALARI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1" y="1600201"/>
            <a:ext cx="8676898" cy="4525963"/>
          </a:xfrm>
        </p:spPr>
        <p:txBody>
          <a:bodyPr/>
          <a:lstStyle/>
          <a:p>
            <a:r>
              <a:rPr lang="tr-TR" dirty="0" smtClean="0"/>
              <a:t>Enine dalgalardır</a:t>
            </a:r>
          </a:p>
          <a:p>
            <a:r>
              <a:rPr lang="tr-TR" dirty="0" smtClean="0"/>
              <a:t>Yıkım etkisi azdır</a:t>
            </a:r>
          </a:p>
          <a:p>
            <a:r>
              <a:rPr lang="tr-TR" dirty="0" smtClean="0"/>
              <a:t>Hızlıdır (P dalgasının hızının %60-%70’i kadardır)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I.  </a:t>
            </a:r>
            <a:r>
              <a:rPr lang="tr-TR" dirty="0" smtClean="0"/>
              <a:t>Yer kabuğu; 3 ~ 4 km/s</a:t>
            </a:r>
          </a:p>
          <a:p>
            <a:pPr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  II.  </a:t>
            </a:r>
            <a:r>
              <a:rPr lang="tr-TR" dirty="0" smtClean="0"/>
              <a:t>Manto; 4.5 km/s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III.  </a:t>
            </a:r>
            <a:r>
              <a:rPr lang="tr-TR" dirty="0" smtClean="0"/>
              <a:t>İç çekirdek (katı); 2.5 ~ 3 km/s 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8136830" y="260648"/>
            <a:ext cx="4320479" cy="4713387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korunmanın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S - DALGALARI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0" y="1600201"/>
            <a:ext cx="9996991" cy="1108720"/>
          </a:xfrm>
        </p:spPr>
        <p:txBody>
          <a:bodyPr/>
          <a:lstStyle/>
          <a:p>
            <a:r>
              <a:rPr lang="tr-TR" dirty="0" smtClean="0"/>
              <a:t>Kayıtlara ikinci ulaşan dalgadır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35678" t="17151" r="26715" b="51977"/>
          <a:stretch>
            <a:fillRect/>
          </a:stretch>
        </p:blipFill>
        <p:spPr bwMode="auto">
          <a:xfrm>
            <a:off x="0" y="3356992"/>
            <a:ext cx="8249164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7920734" y="260648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LOVE DALGALARI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0" y="1600201"/>
            <a:ext cx="9996991" cy="168478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Yüzey dalgalarıdır</a:t>
            </a:r>
          </a:p>
          <a:p>
            <a:r>
              <a:rPr lang="tr-TR" dirty="0" smtClean="0"/>
              <a:t>Enine</a:t>
            </a:r>
            <a:r>
              <a:rPr lang="tr-TR" dirty="0" smtClean="0"/>
              <a:t> dalgalardır (yeri yatay düzlemde                                                                hareket ettirirler)</a:t>
            </a:r>
            <a:endParaRPr lang="tr-TR" dirty="0" smtClean="0"/>
          </a:p>
          <a:p>
            <a:r>
              <a:rPr lang="tr-TR" dirty="0" smtClean="0"/>
              <a:t>Yüzey dalgalarının en hızlısıdır</a:t>
            </a:r>
          </a:p>
          <a:p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7271" t="38188" r="27309" b="33266"/>
          <a:stretch>
            <a:fillRect/>
          </a:stretch>
        </p:blipFill>
        <p:spPr bwMode="auto">
          <a:xfrm>
            <a:off x="215950" y="3933056"/>
            <a:ext cx="8083249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7920734" y="260648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https://www.youtube.com/watch?v=xCxbedH5_G4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58" y="198884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8352854" y="836712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İZLENCE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0" y="1412777"/>
            <a:ext cx="9996991" cy="4713387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Rezonans hatırlatma</a:t>
            </a:r>
          </a:p>
          <a:p>
            <a:r>
              <a:rPr lang="tr-TR" dirty="0" smtClean="0"/>
              <a:t>Pagoda’nın gizemi</a:t>
            </a:r>
          </a:p>
          <a:p>
            <a:r>
              <a:rPr lang="tr-TR" dirty="0" smtClean="0"/>
              <a:t>Dünyamızın iç yapısı</a:t>
            </a:r>
          </a:p>
          <a:p>
            <a:r>
              <a:rPr lang="tr-TR" dirty="0" smtClean="0"/>
              <a:t>Levha hareketleri</a:t>
            </a:r>
          </a:p>
          <a:p>
            <a:r>
              <a:rPr lang="tr-TR" dirty="0" smtClean="0"/>
              <a:t>Deprem</a:t>
            </a:r>
          </a:p>
          <a:p>
            <a:r>
              <a:rPr lang="tr-TR" dirty="0" smtClean="0"/>
              <a:t>Deprem türleri</a:t>
            </a:r>
          </a:p>
          <a:p>
            <a:r>
              <a:rPr lang="tr-TR" dirty="0" smtClean="0"/>
              <a:t>Deprem dalgaları (P, S, </a:t>
            </a:r>
            <a:r>
              <a:rPr lang="tr-TR" dirty="0" err="1" smtClean="0"/>
              <a:t>Love</a:t>
            </a:r>
            <a:r>
              <a:rPr lang="tr-TR" dirty="0" smtClean="0"/>
              <a:t>, </a:t>
            </a:r>
            <a:r>
              <a:rPr lang="tr-TR" dirty="0" err="1" smtClean="0"/>
              <a:t>Rayleigh</a:t>
            </a:r>
            <a:r>
              <a:rPr lang="tr-TR" dirty="0" smtClean="0"/>
              <a:t>)</a:t>
            </a:r>
          </a:p>
          <a:p>
            <a:r>
              <a:rPr lang="tr-TR" dirty="0" smtClean="0"/>
              <a:t>Tarih boyunca sismograflar</a:t>
            </a:r>
          </a:p>
          <a:p>
            <a:r>
              <a:rPr lang="tr-TR" dirty="0" smtClean="0"/>
              <a:t>Türkiye’de ve dünyada deprem kuşakları</a:t>
            </a:r>
          </a:p>
          <a:p>
            <a:r>
              <a:rPr lang="tr-TR" dirty="0" smtClean="0"/>
              <a:t>Depremden korunma yolları</a:t>
            </a:r>
          </a:p>
          <a:p>
            <a:r>
              <a:rPr lang="tr-TR" dirty="0" smtClean="0"/>
              <a:t>Yay, su, ses ve deprem dalgaları karşılaştırılması</a:t>
            </a:r>
          </a:p>
          <a:p>
            <a:r>
              <a:rPr lang="tr-TR" dirty="0" smtClean="0"/>
              <a:t>Farklı hasarların nedenleri ne olabilir?</a:t>
            </a:r>
          </a:p>
          <a:p>
            <a:r>
              <a:rPr lang="tr-TR" dirty="0" smtClean="0"/>
              <a:t> Pagoda</a:t>
            </a:r>
          </a:p>
          <a:p>
            <a:r>
              <a:rPr lang="tr-TR" dirty="0" smtClean="0"/>
              <a:t>Özet</a:t>
            </a:r>
          </a:p>
          <a:p>
            <a:r>
              <a:rPr lang="tr-TR" dirty="0" smtClean="0"/>
              <a:t>Soru çözümü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C:\Users\Toshiba\Desktop\earthquake\429298_o3c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718" y="1268760"/>
            <a:ext cx="4410075" cy="2762250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RAYLEIGH DALGALARI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0" y="1600201"/>
            <a:ext cx="9996991" cy="2044824"/>
          </a:xfrm>
        </p:spPr>
        <p:txBody>
          <a:bodyPr>
            <a:normAutofit/>
          </a:bodyPr>
          <a:lstStyle/>
          <a:p>
            <a:r>
              <a:rPr lang="tr-TR" dirty="0" smtClean="0"/>
              <a:t>Hem enine hem boyuna dalgalardır</a:t>
            </a:r>
          </a:p>
          <a:p>
            <a:r>
              <a:rPr lang="tr-TR" dirty="0" smtClean="0"/>
              <a:t>Yıkım etkisi en fazla olan dalgadır</a:t>
            </a:r>
          </a:p>
          <a:p>
            <a:r>
              <a:rPr lang="tr-TR" dirty="0" smtClean="0"/>
              <a:t>Hızı 2 ~ 4.5 km/s arasındadır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099" name="Picture 3" descr="C:\Users\Toshiba\Desktop\earthquake\dalga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8500842" cy="2819400"/>
          </a:xfrm>
          <a:prstGeom prst="rect">
            <a:avLst/>
          </a:prstGeom>
          <a:noFill/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8208838" y="260648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https://www.youtube.com/watch?v=uapYIUxWCDk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50" y="1916832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8424862" y="908721"/>
            <a:ext cx="4320479" cy="4536504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DEPREM DALGALARI-ANİMASYON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857" t="24011" r="30572" b="29681"/>
          <a:stretch>
            <a:fillRect/>
          </a:stretch>
        </p:blipFill>
        <p:spPr bwMode="auto">
          <a:xfrm>
            <a:off x="431974" y="1484784"/>
            <a:ext cx="7496783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40315" y="5517233"/>
            <a:ext cx="1118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https://www.iris.edu/hq/inclass/animation/4station_seismograph_network_records_a_single_earthquake</a:t>
            </a:r>
            <a:endParaRPr lang="tr-TR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8640887" y="1052736"/>
            <a:ext cx="3600326" cy="4713387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888" t="25938" r="33327" b="34615"/>
          <a:stretch>
            <a:fillRect/>
          </a:stretch>
        </p:blipFill>
        <p:spPr bwMode="auto">
          <a:xfrm>
            <a:off x="1" y="0"/>
            <a:ext cx="12324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29510" y="188640"/>
            <a:ext cx="9996991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DEPREMLE İLGİLİ İLK GERÇEKÇİ AÇIKLAMA - ARİSTOTLES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212976"/>
            <a:ext cx="8208838" cy="4077072"/>
          </a:xfrm>
        </p:spPr>
        <p:txBody>
          <a:bodyPr/>
          <a:lstStyle/>
          <a:p>
            <a:r>
              <a:rPr lang="tr-TR" dirty="0" err="1" smtClean="0"/>
              <a:t>Aristotles</a:t>
            </a:r>
            <a:r>
              <a:rPr lang="tr-TR" dirty="0" smtClean="0"/>
              <a:t> “</a:t>
            </a:r>
            <a:r>
              <a:rPr lang="tr-TR" dirty="0" err="1" smtClean="0"/>
              <a:t>Meteorologicorum</a:t>
            </a:r>
            <a:r>
              <a:rPr lang="tr-TR" dirty="0" smtClean="0"/>
              <a:t> </a:t>
            </a:r>
            <a:r>
              <a:rPr lang="tr-TR" dirty="0" err="1" smtClean="0"/>
              <a:t>libri</a:t>
            </a:r>
            <a:r>
              <a:rPr lang="tr-TR" dirty="0" smtClean="0"/>
              <a:t> IV” adlı kitabında depremi; yeraltında sıkışmış sıcak ve kuru buharın yerden dışarıya çıkarken neden olduğu hareketler olarak açıklamıştır.</a:t>
            </a:r>
            <a:endParaRPr lang="tr-TR" dirty="0"/>
          </a:p>
        </p:txBody>
      </p:sp>
      <p:pic>
        <p:nvPicPr>
          <p:cNvPr id="1026" name="Picture 2" descr="C:\Users\Toshiba\Desktop\earthquake\indi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262" y="980728"/>
            <a:ext cx="2652263" cy="2305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Toshiba\Desktop\earthquake\bub_gb_FuWQmRlVf-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0910" y="4419600"/>
            <a:ext cx="3060303" cy="2438400"/>
          </a:xfrm>
          <a:prstGeom prst="rect">
            <a:avLst/>
          </a:prstGeom>
          <a:noFill/>
        </p:spPr>
      </p:pic>
      <p:sp>
        <p:nvSpPr>
          <p:cNvPr id="6" name="2 İçerik Yer Tutucusu"/>
          <p:cNvSpPr txBox="1">
            <a:spLocks/>
          </p:cNvSpPr>
          <p:nvPr/>
        </p:nvSpPr>
        <p:spPr>
          <a:xfrm>
            <a:off x="8208838" y="764705"/>
            <a:ext cx="4320479" cy="432048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1" y="1600201"/>
            <a:ext cx="7596778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17 Nisan 1889, </a:t>
            </a:r>
            <a:r>
              <a:rPr lang="tr-TR" dirty="0" err="1" smtClean="0"/>
              <a:t>Posdam’da</a:t>
            </a:r>
            <a:r>
              <a:rPr lang="tr-TR" dirty="0" smtClean="0"/>
              <a:t> Alman </a:t>
            </a:r>
            <a:r>
              <a:rPr lang="tr-TR" dirty="0" err="1" smtClean="0"/>
              <a:t>Von</a:t>
            </a:r>
            <a:r>
              <a:rPr lang="tr-TR" dirty="0" smtClean="0"/>
              <a:t> </a:t>
            </a:r>
            <a:r>
              <a:rPr lang="tr-TR" dirty="0" err="1" smtClean="0"/>
              <a:t>Rebeur</a:t>
            </a:r>
            <a:r>
              <a:rPr lang="tr-TR" dirty="0" smtClean="0"/>
              <a:t>-</a:t>
            </a:r>
            <a:r>
              <a:rPr lang="tr-TR" dirty="0" err="1" smtClean="0"/>
              <a:t>Paschwitz</a:t>
            </a:r>
            <a:r>
              <a:rPr lang="tr-TR" dirty="0" smtClean="0"/>
              <a:t> yeryüzündeki engebeleri ölçmek için kullandığı sarkacın ani bir harekete maruz kaldığını </a:t>
            </a:r>
            <a:r>
              <a:rPr lang="tr-TR" dirty="0" err="1" smtClean="0"/>
              <a:t>farkeder</a:t>
            </a:r>
            <a:r>
              <a:rPr lang="tr-TR" dirty="0" smtClean="0"/>
              <a:t>. Akşam haberlerde yaklaşık 2 saat 7 dakika’lık mesafede şiddetli bir deprem olduğunu öğrenir ve böylece sarkacın titreşmesinden yola çıkarak depremin bir titreşim kaynağı olduğunu ileri sürer. 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8208838" y="764704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5908" y="620689"/>
            <a:ext cx="11615305" cy="4525963"/>
          </a:xfrm>
        </p:spPr>
        <p:txBody>
          <a:bodyPr/>
          <a:lstStyle/>
          <a:p>
            <a:r>
              <a:rPr lang="tr-TR" dirty="0" smtClean="0"/>
              <a:t>Richard </a:t>
            </a:r>
            <a:r>
              <a:rPr lang="tr-TR" dirty="0" err="1" smtClean="0"/>
              <a:t>Oldham</a:t>
            </a:r>
            <a:r>
              <a:rPr lang="tr-TR" dirty="0" smtClean="0"/>
              <a:t> titreşimi nasıl kaydedeceğini düşünür.</a:t>
            </a:r>
          </a:p>
        </p:txBody>
      </p:sp>
      <p:pic>
        <p:nvPicPr>
          <p:cNvPr id="2050" name="Picture 2" descr="C:\Users\Toshiba\Desktop\earthquake\mw94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14" y="1916832"/>
            <a:ext cx="4546719" cy="4536000"/>
          </a:xfrm>
          <a:prstGeom prst="rect">
            <a:avLst/>
          </a:prstGeom>
          <a:noFill/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8208838" y="1412776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1" y="1600201"/>
            <a:ext cx="7452761" cy="4525963"/>
          </a:xfrm>
        </p:spPr>
        <p:txBody>
          <a:bodyPr/>
          <a:lstStyle/>
          <a:p>
            <a:r>
              <a:rPr lang="tr-TR" dirty="0" smtClean="0"/>
              <a:t>Yer sarsıntısı dünya içinde yayılan bir dalga üretir ve bu dalga yerkürenin içini titreştirerek yayılır. Yüzeye geldiğinde de yüzeyi titreştirir.</a:t>
            </a:r>
          </a:p>
          <a:p>
            <a:r>
              <a:rPr lang="tr-TR" dirty="0" err="1" smtClean="0"/>
              <a:t>Oldham</a:t>
            </a:r>
            <a:r>
              <a:rPr lang="tr-TR" dirty="0" smtClean="0"/>
              <a:t> yaya bağlı bir kütle asar ve kütlenin titreşimlerini kaydetmek için yere kağıt rulosu sabitler.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8208838" y="764704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941168"/>
            <a:ext cx="12241213" cy="11430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A. DURGUN                 B. YERİN YUKARI HAREKETİ           C. YERİN AŞAĞI HAREKETİ</a:t>
            </a:r>
            <a:endParaRPr lang="tr-TR" sz="2000" dirty="0"/>
          </a:p>
        </p:txBody>
      </p:sp>
      <p:pic>
        <p:nvPicPr>
          <p:cNvPr id="5122" name="Picture 2" descr="C:\Users\Toshiba\Desktop\earthquake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12" t="3922" r="12272" b="7833"/>
          <a:stretch>
            <a:fillRect/>
          </a:stretch>
        </p:blipFill>
        <p:spPr bwMode="auto">
          <a:xfrm>
            <a:off x="0" y="548680"/>
            <a:ext cx="12241213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oshiba\Desktop\earthquake\seismograp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831" y="2142000"/>
            <a:ext cx="6313382" cy="4716000"/>
          </a:xfrm>
          <a:prstGeom prst="rect">
            <a:avLst/>
          </a:prstGeom>
          <a:noFill/>
        </p:spPr>
      </p:pic>
      <p:pic>
        <p:nvPicPr>
          <p:cNvPr id="4100" name="Picture 4" descr="C:\Users\Toshiba\Desktop\earthquake\D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7107" r="49533"/>
          <a:stretch>
            <a:fillRect/>
          </a:stretch>
        </p:blipFill>
        <p:spPr bwMode="auto">
          <a:xfrm>
            <a:off x="1" y="0"/>
            <a:ext cx="5948698" cy="42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060" y="274638"/>
            <a:ext cx="3580582" cy="1714202"/>
          </a:xfrm>
        </p:spPr>
        <p:txBody>
          <a:bodyPr>
            <a:normAutofit/>
          </a:bodyPr>
          <a:lstStyle/>
          <a:p>
            <a:r>
              <a:rPr lang="tr-TR" sz="5400" dirty="0" smtClean="0"/>
              <a:t>PAGODA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pagoda-kofukuji-nara-photo-by-bernhard-schei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150189" y="0"/>
            <a:ext cx="6091024" cy="6840000"/>
          </a:xfrm>
        </p:spPr>
      </p:pic>
      <p:sp>
        <p:nvSpPr>
          <p:cNvPr id="5" name="4 Metin kutusu"/>
          <p:cNvSpPr txBox="1"/>
          <p:nvPr/>
        </p:nvSpPr>
        <p:spPr>
          <a:xfrm>
            <a:off x="359966" y="1340768"/>
            <a:ext cx="52055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/>
              <a:t> </a:t>
            </a:r>
            <a:r>
              <a:rPr lang="tr-TR" sz="2800" dirty="0" smtClean="0"/>
              <a:t> + 400  yaşında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 </a:t>
            </a:r>
            <a:r>
              <a:rPr lang="tr-TR" sz="2800" dirty="0" smtClean="0"/>
              <a:t>Kayıtlara geçen 6 </a:t>
            </a:r>
            <a:r>
              <a:rPr lang="tr-TR" sz="2800" dirty="0"/>
              <a:t>b</a:t>
            </a:r>
            <a:r>
              <a:rPr lang="tr-TR" sz="2800" dirty="0" smtClean="0"/>
              <a:t>üyük deprem geçirmiş</a:t>
            </a:r>
            <a:r>
              <a:rPr lang="tr-TR" dirty="0" smtClean="0"/>
              <a:t>,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err="1" smtClean="0"/>
              <a:t>Sumadera’da</a:t>
            </a:r>
            <a:r>
              <a:rPr lang="tr-TR" sz="2800" dirty="0" smtClean="0"/>
              <a:t> bulunuyor.</a:t>
            </a:r>
          </a:p>
          <a:p>
            <a:endParaRPr lang="tr-TR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287959" y="3284984"/>
            <a:ext cx="5544616" cy="3573016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6713" y="404665"/>
            <a:ext cx="8448189" cy="4525963"/>
          </a:xfrm>
        </p:spPr>
        <p:txBody>
          <a:bodyPr/>
          <a:lstStyle/>
          <a:p>
            <a:r>
              <a:rPr lang="tr-TR" dirty="0" err="1" smtClean="0"/>
              <a:t>Oldham</a:t>
            </a:r>
            <a:r>
              <a:rPr lang="tr-TR" dirty="0" smtClean="0"/>
              <a:t> rulolar üzerindeki </a:t>
            </a:r>
            <a:r>
              <a:rPr lang="tr-TR" dirty="0" err="1" smtClean="0"/>
              <a:t>zigzaglar</a:t>
            </a:r>
            <a:r>
              <a:rPr lang="tr-TR" dirty="0" smtClean="0"/>
              <a:t> üzerinde çalışarak, ilk oluşan çiziklerin boylamasına sıkışma (P) ve bir aradan sonra enlemesine gerilme (S) dalgaları olduğunu keşfetmiş.</a:t>
            </a:r>
          </a:p>
          <a:p>
            <a:endParaRPr lang="tr-TR" dirty="0"/>
          </a:p>
        </p:txBody>
      </p:sp>
      <p:pic>
        <p:nvPicPr>
          <p:cNvPr id="3074" name="Picture 2" descr="C:\Users\Toshiba\Desktop\earthquake\nw0100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8925930" cy="2592000"/>
          </a:xfrm>
          <a:prstGeom prst="rect">
            <a:avLst/>
          </a:prstGeom>
          <a:noFill/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8640886" y="332657"/>
            <a:ext cx="4320479" cy="4536504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6713" y="836713"/>
            <a:ext cx="9996991" cy="4525963"/>
          </a:xfrm>
        </p:spPr>
        <p:txBody>
          <a:bodyPr/>
          <a:lstStyle/>
          <a:p>
            <a:r>
              <a:rPr lang="tr-TR" dirty="0" smtClean="0"/>
              <a:t>Yer sarsıntılarının yaydığı dalgalar günümüz teknolojisi ile birleşince, yerin 6 400 km derinleri bile keşfedilmiştir.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6146" name="Picture 2" descr="C:\Users\Toshiba\Desktop\earthquake\The-Core-movie-poster1-640x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890" y="2780928"/>
            <a:ext cx="8160809" cy="367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SİSMOSKOP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Bilinen ilk sismograf (</a:t>
            </a:r>
            <a:r>
              <a:rPr lang="tr-TR" dirty="0" err="1" smtClean="0"/>
              <a:t>sismoskop</a:t>
            </a:r>
            <a:r>
              <a:rPr lang="tr-TR" dirty="0" smtClean="0"/>
              <a:t>)</a:t>
            </a:r>
          </a:p>
          <a:p>
            <a:r>
              <a:rPr lang="tr-TR" dirty="0" smtClean="0"/>
              <a:t>M.S 132 Çin’de yapılmıştır.</a:t>
            </a:r>
          </a:p>
          <a:p>
            <a:r>
              <a:rPr lang="tr-TR" dirty="0" smtClean="0"/>
              <a:t>Depremin yönü ve süresini belirler.</a:t>
            </a:r>
          </a:p>
          <a:p>
            <a:endParaRPr lang="tr-TR" dirty="0"/>
          </a:p>
        </p:txBody>
      </p:sp>
      <p:pic>
        <p:nvPicPr>
          <p:cNvPr id="1026" name="Picture 2" descr="C:\Users\Toshiba\Desktop\earthquake\indir.jpg"/>
          <p:cNvPicPr>
            <a:picLocks noChangeAspect="1" noChangeArrowheads="1"/>
          </p:cNvPicPr>
          <p:nvPr/>
        </p:nvPicPr>
        <p:blipFill>
          <a:blip r:embed="rId2" cstate="print"/>
          <a:srcRect t="1804" b="7464"/>
          <a:stretch>
            <a:fillRect/>
          </a:stretch>
        </p:blipFill>
        <p:spPr bwMode="auto">
          <a:xfrm>
            <a:off x="1" y="3429000"/>
            <a:ext cx="7527204" cy="3168352"/>
          </a:xfrm>
          <a:prstGeom prst="rect">
            <a:avLst/>
          </a:prstGeom>
          <a:noFill/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8208838" y="764704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earthquake\sismograf-richter-olcegi-ne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048" y="3222000"/>
            <a:ext cx="7203165" cy="3636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RİCHTER ÖLÇEĞİ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0315" y="1268761"/>
            <a:ext cx="9996991" cy="4525963"/>
          </a:xfrm>
        </p:spPr>
        <p:txBody>
          <a:bodyPr/>
          <a:lstStyle/>
          <a:p>
            <a:r>
              <a:rPr lang="tr-TR" dirty="0" smtClean="0"/>
              <a:t>Depremin </a:t>
            </a:r>
            <a:r>
              <a:rPr lang="tr-TR" u="sng" dirty="0" smtClean="0">
                <a:solidFill>
                  <a:srgbClr val="FF0000"/>
                </a:solidFill>
              </a:rPr>
              <a:t>büyüklüğünü</a:t>
            </a:r>
            <a:r>
              <a:rPr lang="tr-TR" dirty="0" smtClean="0"/>
              <a:t> ölçer ve 1-9 arası sayılarla ifade edilir.</a:t>
            </a:r>
          </a:p>
          <a:p>
            <a:r>
              <a:rPr lang="tr-TR" dirty="0" smtClean="0"/>
              <a:t>Her birim arttığında 10 kat artar; 5 şiddetindeki bir depremle 7 şiddetindeki bir deprem                                    arasında 100 kat vardır.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RİCHTER ÖLÇEĞİNE GÖRE HASARLAR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1" y="1600201"/>
            <a:ext cx="788481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3,5 ve altı : Çoğunlukla hissedilemez, fakat kaydedilebilir.</a:t>
            </a:r>
          </a:p>
          <a:p>
            <a:r>
              <a:rPr lang="tr-TR" dirty="0" smtClean="0"/>
              <a:t>3,5 – 5,4 : Hissedilir fakat ciddi hasarlara ve can kayıplarına yol açmaz.</a:t>
            </a:r>
          </a:p>
          <a:p>
            <a:r>
              <a:rPr lang="tr-TR" dirty="0" smtClean="0"/>
              <a:t>5,5 – 6,0 : Zayıf binalarda tahribata neden olabilir.</a:t>
            </a:r>
          </a:p>
          <a:p>
            <a:r>
              <a:rPr lang="tr-TR" dirty="0" smtClean="0"/>
              <a:t>6,1 – 6,9 : 100 km çaplı bir alanda büyük hasara yol açabilir.</a:t>
            </a:r>
          </a:p>
          <a:p>
            <a:r>
              <a:rPr lang="tr-TR" dirty="0" smtClean="0"/>
              <a:t>7,0 – 7,9 : büyük deprem olarak adlandırılır, can ve mal kayıpları olur.</a:t>
            </a:r>
          </a:p>
          <a:p>
            <a:r>
              <a:rPr lang="tr-TR" dirty="0" smtClean="0"/>
              <a:t>8,0 ve üzeri: büyük depremlerdir. 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8208838" y="1268760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MERCALLİ ÖLÇEĞİ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511" y="1340769"/>
            <a:ext cx="8327400" cy="4525963"/>
          </a:xfrm>
        </p:spPr>
        <p:txBody>
          <a:bodyPr>
            <a:noAutofit/>
          </a:bodyPr>
          <a:lstStyle/>
          <a:p>
            <a:r>
              <a:rPr lang="tr-TR" sz="3200" dirty="0" smtClean="0">
                <a:latin typeface="Cambria" pitchFamily="18" charset="0"/>
              </a:rPr>
              <a:t>Depremin oluştuğu bir yerde, depremin </a:t>
            </a:r>
            <a:r>
              <a:rPr lang="tr-TR" sz="3200" u="sng" dirty="0" smtClean="0">
                <a:solidFill>
                  <a:srgbClr val="FF0000"/>
                </a:solidFill>
                <a:latin typeface="Cambria" pitchFamily="18" charset="0"/>
              </a:rPr>
              <a:t>şiddetini </a:t>
            </a:r>
            <a:r>
              <a:rPr lang="tr-TR" sz="3200" dirty="0" smtClean="0">
                <a:latin typeface="Cambria" pitchFamily="18" charset="0"/>
              </a:rPr>
              <a:t>belirlemek için kullanılır.</a:t>
            </a:r>
          </a:p>
          <a:p>
            <a:r>
              <a:rPr lang="tr-TR" sz="3200" dirty="0" smtClean="0">
                <a:latin typeface="Cambria" pitchFamily="18" charset="0"/>
              </a:rPr>
              <a:t>Depremin şiddeti oluştuğu bölgedeki hasara, yarılma ve kırılmalara bakılarak belirlenir.</a:t>
            </a:r>
          </a:p>
          <a:p>
            <a:r>
              <a:rPr lang="tr-TR" sz="3200" dirty="0" smtClean="0">
                <a:latin typeface="Cambria" pitchFamily="18" charset="0"/>
              </a:rPr>
              <a:t>Matematiksel temeli yoktur, gözleme dayalıdır.</a:t>
            </a:r>
          </a:p>
          <a:p>
            <a:r>
              <a:rPr lang="tr-TR" sz="3200" dirty="0" smtClean="0">
                <a:latin typeface="Cambria" pitchFamily="18" charset="0"/>
              </a:rPr>
              <a:t>I - -XII arasındaki </a:t>
            </a:r>
            <a:r>
              <a:rPr lang="tr-TR" sz="3200" dirty="0" err="1" smtClean="0">
                <a:latin typeface="Cambria" pitchFamily="18" charset="0"/>
              </a:rPr>
              <a:t>romen</a:t>
            </a:r>
            <a:r>
              <a:rPr lang="tr-TR" sz="3200" dirty="0" smtClean="0">
                <a:latin typeface="Cambria" pitchFamily="18" charset="0"/>
              </a:rPr>
              <a:t> rakamları ile ifade edilir.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8208838" y="764704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mercalliricht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723358" cy="6892199"/>
          </a:xfrm>
        </p:spPr>
      </p:pic>
      <p:sp>
        <p:nvSpPr>
          <p:cNvPr id="3" name="2 İçerik Yer Tutucusu"/>
          <p:cNvSpPr txBox="1">
            <a:spLocks/>
          </p:cNvSpPr>
          <p:nvPr/>
        </p:nvSpPr>
        <p:spPr>
          <a:xfrm>
            <a:off x="8568805" y="692696"/>
            <a:ext cx="3672408" cy="4713387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TÜRKİYE’DEKİ ÖNEMLİ FAY HATLARI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1" y="1600201"/>
            <a:ext cx="7956817" cy="463711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tr-TR" b="1" dirty="0" smtClean="0">
                <a:solidFill>
                  <a:srgbClr val="FF0000"/>
                </a:solidFill>
              </a:rPr>
              <a:t>Kuzey Anadolu Deprem Kuşağı:</a:t>
            </a:r>
            <a:r>
              <a:rPr lang="tr-TR" dirty="0" smtClean="0"/>
              <a:t> </a:t>
            </a:r>
            <a:r>
              <a:rPr lang="tr-TR" dirty="0" err="1" smtClean="0"/>
              <a:t>Saros</a:t>
            </a:r>
            <a:r>
              <a:rPr lang="tr-TR" dirty="0" smtClean="0"/>
              <a:t> Körfezinden başlar, Marmara denizinden geçtikten sonra Kuzey Anadolu Dağlarının güneyini takip ederek Van Gölünün kuzeyine doğru uzanır.</a:t>
            </a: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Batı Anadolu Deprem Kuşağı:</a:t>
            </a:r>
            <a:r>
              <a:rPr lang="tr-TR" dirty="0" smtClean="0"/>
              <a:t> Güney Marmara’dan başlar Ege Bölgesindeki çöküntü ovalarını takip eder.</a:t>
            </a: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Güney Anadolu Deprem Kuşağı:</a:t>
            </a:r>
            <a:r>
              <a:rPr lang="tr-TR" dirty="0" smtClean="0"/>
              <a:t> Hatay’dan başlar, Güney Anadolu </a:t>
            </a:r>
            <a:r>
              <a:rPr lang="tr-TR" dirty="0" err="1" smtClean="0"/>
              <a:t>Toroslar'ını</a:t>
            </a:r>
            <a:r>
              <a:rPr lang="tr-TR" dirty="0" smtClean="0"/>
              <a:t> takip ederek Van gölünün güneyine doğru devam eder.</a:t>
            </a:r>
          </a:p>
          <a:p>
            <a:pPr lvl="0"/>
            <a:r>
              <a:rPr lang="tr-TR" dirty="0" smtClean="0"/>
              <a:t>Türkiye 5.5 üzerinde yaşanan depremlerin sık görüldüğü 6. ülkedir.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8568878" y="1124745"/>
            <a:ext cx="4320479" cy="4464496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5950" y="764704"/>
            <a:ext cx="9433048" cy="1070992"/>
          </a:xfrm>
        </p:spPr>
        <p:txBody>
          <a:bodyPr>
            <a:normAutofit fontScale="90000"/>
          </a:bodyPr>
          <a:lstStyle/>
          <a:p>
            <a:r>
              <a:rPr lang="tr-TR" sz="2700" b="1" dirty="0" smtClean="0"/>
              <a:t>,</a:t>
            </a:r>
            <a:r>
              <a:rPr lang="tr-TR" sz="2700" b="1" dirty="0" smtClean="0">
                <a:solidFill>
                  <a:srgbClr val="FF0000"/>
                </a:solidFill>
              </a:rPr>
              <a:t> DEPREM TEHLİKESİ EN AZ OLAN BÖLGELER</a:t>
            </a:r>
            <a:r>
              <a:rPr lang="tr-TR" sz="2700" b="1" dirty="0" smtClean="0"/>
              <a:t>:Konya , Karaman, </a:t>
            </a:r>
            <a:r>
              <a:rPr lang="tr-TR" sz="2700" b="1" dirty="0" err="1" smtClean="0"/>
              <a:t>Taşeli</a:t>
            </a:r>
            <a:r>
              <a:rPr lang="tr-TR" sz="2700" b="1" dirty="0" smtClean="0"/>
              <a:t> Platosu ve İçel çevresi.</a:t>
            </a:r>
            <a:r>
              <a:rPr lang="tr-TR" sz="2700" dirty="0" smtClean="0"/>
              <a:t> </a:t>
            </a:r>
            <a:r>
              <a:rPr lang="tr-TR" sz="2700" b="1" dirty="0" smtClean="0"/>
              <a:t>Mardin-Şırnak çevresi.  Trakya'da Ergene havzası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098" name="Picture 2" descr="C:\Users\Toshiba\Desktop\earthquake\tudepr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648998" cy="5301208"/>
          </a:xfrm>
          <a:prstGeom prst="rect">
            <a:avLst/>
          </a:prstGeom>
          <a:noFill/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9288885" y="980728"/>
            <a:ext cx="2952328" cy="4713387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0316" y="764704"/>
            <a:ext cx="9192658" cy="1570186"/>
          </a:xfrm>
        </p:spPr>
        <p:txBody>
          <a:bodyPr>
            <a:noAutofit/>
          </a:bodyPr>
          <a:lstStyle/>
          <a:p>
            <a:pPr algn="l"/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>
                <a:solidFill>
                  <a:srgbClr val="FF0000"/>
                </a:solidFill>
              </a:rPr>
              <a:t>1</a:t>
            </a:r>
            <a:r>
              <a:rPr lang="tr-TR" sz="2000" dirty="0" smtClean="0">
                <a:solidFill>
                  <a:srgbClr val="FF0000"/>
                </a:solidFill>
              </a:rPr>
              <a:t>) PASİFİK KUŞAĞI</a:t>
            </a:r>
            <a:r>
              <a:rPr lang="tr-TR" sz="2000" dirty="0" smtClean="0"/>
              <a:t>: ŞİLİ-GÜNEY AMERİKA KIYILARI, ORTA AMERİKA, MEKSİKA, ABD KIYILARI, ALEUT ADALARI, JAPONYA FİLİPİNLER, GÜNEY PASİFİC ADALARI, YENİ ZELENDA </a:t>
            </a:r>
            <a:br>
              <a:rPr lang="tr-TR" sz="2000" dirty="0" smtClean="0"/>
            </a:br>
            <a:r>
              <a:rPr lang="tr-TR" sz="2000" dirty="0" smtClean="0">
                <a:solidFill>
                  <a:srgbClr val="92D050"/>
                </a:solidFill>
              </a:rPr>
              <a:t>2) AKDENİZ KUŞAĞI</a:t>
            </a:r>
            <a:r>
              <a:rPr lang="tr-TR" sz="2000" dirty="0" smtClean="0"/>
              <a:t>: ENDONEZYA’DAN BAŞLAYIP HİMALAYALAR VE AKDENİZ ÜZERİNDEN ATLANTİK OKYANUSUNA ULAŞAN KUŞAKLARDIR</a:t>
            </a:r>
            <a:br>
              <a:rPr lang="tr-TR" sz="2000" dirty="0" smtClean="0"/>
            </a:br>
            <a:r>
              <a:rPr lang="tr-TR" sz="2000" dirty="0" smtClean="0">
                <a:solidFill>
                  <a:srgbClr val="00B0F0"/>
                </a:solidFill>
              </a:rPr>
              <a:t>3) ATLANTİK KUŞAĞI</a:t>
            </a:r>
            <a:r>
              <a:rPr lang="tr-TR" sz="2000" dirty="0" smtClean="0"/>
              <a:t>: ATLANTİK OKYANUSU ORTASINDA YER ALAN LEVHA SINIRI BOYUNCA UZANIR</a:t>
            </a:r>
            <a:r>
              <a:rPr lang="tr-TR" sz="1800" dirty="0" smtClean="0"/>
              <a:t>.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endParaRPr lang="tr-TR" sz="2000" dirty="0"/>
          </a:p>
        </p:txBody>
      </p:sp>
      <p:pic>
        <p:nvPicPr>
          <p:cNvPr id="4" name="3 İçerik Yer Tutucusu" descr="depre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016"/>
          <a:stretch>
            <a:fillRect/>
          </a:stretch>
        </p:blipFill>
        <p:spPr>
          <a:xfrm>
            <a:off x="143943" y="3186000"/>
            <a:ext cx="7848872" cy="3672000"/>
          </a:xfrm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7920734" y="2204864"/>
            <a:ext cx="4320479" cy="4653136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earth-like-an-onion-layers-CREDIT-www.extremetech.com-Fair-Use-150x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52173" cy="3348000"/>
          </a:xfrm>
        </p:spPr>
      </p:pic>
      <p:pic>
        <p:nvPicPr>
          <p:cNvPr id="1026" name="Picture 2" descr="C:\Users\Toshiba\Desktop\earthquake\bca5c1f4ffc3f0563ce193ed14510afa.jpg"/>
          <p:cNvPicPr>
            <a:picLocks noChangeAspect="1" noChangeArrowheads="1"/>
          </p:cNvPicPr>
          <p:nvPr/>
        </p:nvPicPr>
        <p:blipFill>
          <a:blip r:embed="rId3" cstate="print"/>
          <a:srcRect l="11636" t="20280" r="44358" b="18423"/>
          <a:stretch>
            <a:fillRect/>
          </a:stretch>
        </p:blipFill>
        <p:spPr bwMode="auto">
          <a:xfrm>
            <a:off x="0" y="3356992"/>
            <a:ext cx="5012137" cy="3168000"/>
          </a:xfrm>
          <a:prstGeom prst="rect">
            <a:avLst/>
          </a:prstGeom>
          <a:noFill/>
        </p:spPr>
      </p:pic>
      <p:pic>
        <p:nvPicPr>
          <p:cNvPr id="1027" name="Picture 3" descr="C:\Users\Toshiba\Desktop\earthquake\bca5c1f4ffc3f0563ce193ed14510afa.jpg"/>
          <p:cNvPicPr>
            <a:picLocks noChangeAspect="1" noChangeArrowheads="1"/>
          </p:cNvPicPr>
          <p:nvPr/>
        </p:nvPicPr>
        <p:blipFill>
          <a:blip r:embed="rId3" cstate="print"/>
          <a:srcRect l="63540" t="14708" r="11636" b="14708"/>
          <a:stretch>
            <a:fillRect/>
          </a:stretch>
        </p:blipFill>
        <p:spPr bwMode="auto">
          <a:xfrm>
            <a:off x="4963828" y="3042000"/>
            <a:ext cx="2957570" cy="381600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7855774" y="6021288"/>
            <a:ext cx="3566734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7855774" y="6211670"/>
            <a:ext cx="356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DEMİR-NİKEL</a:t>
            </a:r>
          </a:p>
          <a:p>
            <a:pPr algn="ctr"/>
            <a:r>
              <a:rPr lang="tr-TR" dirty="0" smtClean="0"/>
              <a:t>KATI – 6000°C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7855774" y="5013176"/>
            <a:ext cx="34703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DEMİR-NİKEL</a:t>
            </a:r>
          </a:p>
          <a:p>
            <a:pPr algn="ctr"/>
            <a:r>
              <a:rPr lang="tr-TR" dirty="0" smtClean="0"/>
              <a:t>SIVI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7855774" y="3933056"/>
            <a:ext cx="3470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MAGNEZYUM-SİLİSYUM-NİKEL-DEMİR (1900-3700°C)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080046" y="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DÜNYAMIZIN İÇ YAPISI</a:t>
            </a:r>
            <a:endParaRPr lang="tr-TR" sz="4000" b="1" dirty="0"/>
          </a:p>
        </p:txBody>
      </p:sp>
      <p:sp>
        <p:nvSpPr>
          <p:cNvPr id="12" name="2 İçerik Yer Tutucusu"/>
          <p:cNvSpPr txBox="1">
            <a:spLocks/>
          </p:cNvSpPr>
          <p:nvPr/>
        </p:nvSpPr>
        <p:spPr>
          <a:xfrm>
            <a:off x="7560766" y="188640"/>
            <a:ext cx="9996991" cy="3876676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32" t="18133" r="29426" b="11863"/>
          <a:stretch>
            <a:fillRect/>
          </a:stretch>
        </p:blipFill>
        <p:spPr bwMode="auto">
          <a:xfrm>
            <a:off x="1300693" y="0"/>
            <a:ext cx="9781203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06" y="0"/>
            <a:ext cx="9996991" cy="1143000"/>
          </a:xfrm>
        </p:spPr>
        <p:txBody>
          <a:bodyPr/>
          <a:lstStyle/>
          <a:p>
            <a:pPr algn="ctr"/>
            <a:r>
              <a:rPr lang="tr-TR" dirty="0" smtClean="0"/>
              <a:t>KAYDEDİLEN DEPREMLER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-1" y="1196752"/>
          <a:ext cx="12241215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347"/>
                <a:gridCol w="2385999"/>
                <a:gridCol w="4564520"/>
                <a:gridCol w="1763565"/>
                <a:gridCol w="207478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YIL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GÜN-AY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BÖLGE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ÖLÜ SAYISI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BÜYÜKLÜĞÜ</a:t>
                      </a:r>
                      <a:endParaRPr lang="tr-TR" sz="1600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856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ARALIK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Yunanistan</a:t>
                      </a: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45 000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1038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9-OCAK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ÇİN-ŞİLİ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23 000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1737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11-EKİM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HİNDİSTAN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300 000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1868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13-AĞUSTOS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PERU-BOLİVYA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25 000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1906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18-NİSAN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SAN FRANCISCO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700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8.25</a:t>
                      </a:r>
                      <a:endParaRPr lang="tr-TR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1908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28-ARALIK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İTALYA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120 000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7.5</a:t>
                      </a:r>
                      <a:endParaRPr lang="tr-TR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1920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16-ARALIK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KANSU-ÇİN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180 000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8.5</a:t>
                      </a:r>
                      <a:endParaRPr lang="tr-TR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1923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1-EYLÜL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KWANTO-JAPONYA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143 000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8.2</a:t>
                      </a:r>
                      <a:endParaRPr lang="tr-TR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1976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27-TEMMUZ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TANGSHAN-ÇİN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+250 000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7.6</a:t>
                      </a:r>
                      <a:endParaRPr lang="tr-TR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1989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17-EKİM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SANTA CRUZ-CALIFORNIA</a:t>
                      </a: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63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1992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28-HAZİRAN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CALIFORNIA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7.5</a:t>
                      </a:r>
                      <a:endParaRPr lang="tr-TR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1999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17-AĞUSTOS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TÜRKİYE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17 439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7.4</a:t>
                      </a:r>
                      <a:endParaRPr lang="tr-TR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2002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3-KASIM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ALASKA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 marL="122412" marR="122412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DEPREMDEN KORUNMA YOLLARI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1" y="1600201"/>
            <a:ext cx="7740794" cy="4525963"/>
          </a:xfrm>
        </p:spPr>
        <p:txBody>
          <a:bodyPr>
            <a:normAutofit fontScale="62500" lnSpcReduction="20000"/>
          </a:bodyPr>
          <a:lstStyle/>
          <a:p>
            <a:r>
              <a:rPr lang="tr-TR" b="1" dirty="0" smtClean="0"/>
              <a:t>Fay hatları üzerinde büyük yerleşim merkezleri kurulmamalı ve yüksek katlı binalar yapılmamalı.</a:t>
            </a:r>
            <a:endParaRPr lang="tr-TR" dirty="0" smtClean="0"/>
          </a:p>
          <a:p>
            <a:r>
              <a:rPr lang="tr-TR" b="1" dirty="0" smtClean="0"/>
              <a:t>Binalardaki yapı malzemesi ve yapı tekniği sarsıntılara dayanıklı olmalıdır.</a:t>
            </a:r>
            <a:endParaRPr lang="tr-TR" dirty="0" smtClean="0"/>
          </a:p>
          <a:p>
            <a:r>
              <a:rPr lang="tr-TR" b="1" dirty="0" smtClean="0"/>
              <a:t>Deprem konusunda halk eğitilmelidir. </a:t>
            </a:r>
            <a:endParaRPr lang="tr-TR" dirty="0" smtClean="0"/>
          </a:p>
          <a:p>
            <a:r>
              <a:rPr lang="tr-TR" b="1" dirty="0" smtClean="0"/>
              <a:t>Binaların yapıldığı zemin sağlam olmalı. Yer altı suyu bakımında zengin olan </a:t>
            </a:r>
            <a:r>
              <a:rPr lang="tr-TR" b="1" dirty="0" err="1" smtClean="0"/>
              <a:t>alüvyal</a:t>
            </a:r>
            <a:r>
              <a:rPr lang="tr-TR" b="1" dirty="0" smtClean="0"/>
              <a:t> alanlara çok katlı bina yapılmamalıdır.</a:t>
            </a:r>
            <a:endParaRPr lang="tr-TR" dirty="0" smtClean="0"/>
          </a:p>
          <a:p>
            <a:r>
              <a:rPr lang="tr-TR" b="1" dirty="0" smtClean="0"/>
              <a:t>Deprem sırasında merdiven ve tavan boşluklarında durulmamalı.</a:t>
            </a:r>
            <a:endParaRPr lang="tr-TR" dirty="0" smtClean="0"/>
          </a:p>
          <a:p>
            <a:r>
              <a:rPr lang="tr-TR" b="1" dirty="0" smtClean="0"/>
              <a:t>Bina içinde üzerimize düşüp altında kalabileceğimiz mobilya ve eşyalardan uzak durulmalıdır.</a:t>
            </a:r>
            <a:endParaRPr lang="tr-TR" dirty="0" smtClean="0"/>
          </a:p>
          <a:p>
            <a:r>
              <a:rPr lang="tr-TR" b="1" dirty="0" smtClean="0"/>
              <a:t>Bina dışında ise ağaç, duvar ve elektrik telleri gibi devrilebilecek şeylerden uzak durmalıyız.</a:t>
            </a:r>
            <a:endParaRPr lang="tr-TR" dirty="0" smtClean="0"/>
          </a:p>
          <a:p>
            <a:r>
              <a:rPr lang="tr-TR" b="1" dirty="0" smtClean="0"/>
              <a:t>Deprem sırasında mümkünse, yanan sobalar söndürülmeli, elektrik ve su kapatılmalıdır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8568878" y="1484785"/>
            <a:ext cx="4320479" cy="4536504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03982" y="1916832"/>
          <a:ext cx="8280921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476"/>
                <a:gridCol w="1616476"/>
                <a:gridCol w="1616476"/>
                <a:gridCol w="1616476"/>
                <a:gridCol w="1815017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122412" marR="12241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YAYILMA DOĞRULTUSU</a:t>
                      </a:r>
                      <a:endParaRPr lang="tr-TR" dirty="0"/>
                    </a:p>
                  </a:txBody>
                  <a:tcPr marL="122412" marR="122412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ENERJİ</a:t>
                      </a:r>
                      <a:endParaRPr lang="tr-TR" dirty="0"/>
                    </a:p>
                  </a:txBody>
                  <a:tcPr marL="122412" marR="122412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ENİNE DALGA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BOYUNA DALGA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MEKANİK</a:t>
                      </a:r>
                      <a:endParaRPr lang="tr-TR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ELEKTROMANYETİK</a:t>
                      </a:r>
                      <a:endParaRPr lang="tr-TR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Yay dalgaları</a:t>
                      </a:r>
                    </a:p>
                    <a:p>
                      <a:pPr algn="ctr"/>
                      <a:endParaRPr lang="tr-TR" b="1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Su dalgaları</a:t>
                      </a:r>
                    </a:p>
                    <a:p>
                      <a:pPr algn="ctr"/>
                      <a:endParaRPr lang="tr-TR" b="1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Ses dalgaları</a:t>
                      </a:r>
                    </a:p>
                    <a:p>
                      <a:pPr algn="ctr"/>
                      <a:endParaRPr lang="tr-TR" b="1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122412" marR="12241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Deprem dalgaları</a:t>
                      </a:r>
                    </a:p>
                    <a:p>
                      <a:pPr algn="ctr"/>
                      <a:endParaRPr lang="tr-TR" b="1" dirty="0"/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122412" marR="122412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122412" marR="122412"/>
                </a:tc>
              </a:tr>
            </a:tbl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1224062" y="5486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DALGALAR </a:t>
            </a:r>
            <a:endParaRPr lang="tr-TR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8784902" y="1124744"/>
            <a:ext cx="3672335" cy="4713387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1" y="1600201"/>
            <a:ext cx="7740794" cy="4525963"/>
          </a:xfrm>
        </p:spPr>
        <p:txBody>
          <a:bodyPr/>
          <a:lstStyle/>
          <a:p>
            <a:r>
              <a:rPr lang="tr-TR" dirty="0" smtClean="0"/>
              <a:t>Mekanik dalgalar yayılmak için ortama ihtiyaç duyarlar.</a:t>
            </a:r>
          </a:p>
          <a:p>
            <a:r>
              <a:rPr lang="tr-TR" dirty="0" smtClean="0"/>
              <a:t>Yay, ses, su ve deprem dalgaları mekanik dalgalardır.</a:t>
            </a:r>
          </a:p>
          <a:p>
            <a:endParaRPr lang="tr-TR" dirty="0" smtClean="0"/>
          </a:p>
          <a:p>
            <a:r>
              <a:rPr lang="tr-TR" dirty="0" err="1" smtClean="0"/>
              <a:t>Rayleigh</a:t>
            </a:r>
            <a:r>
              <a:rPr lang="tr-TR" dirty="0" smtClean="0"/>
              <a:t> yüzey dalgasının hareketi su yüzeyinde oluşan su dalgası ile benzerdir.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8424862" y="1556792"/>
            <a:ext cx="4320479" cy="4713387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korunmanın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NEDEN FARKLI ŞEKİLLERDE ZARAR GÖRMÜŞLER?</a:t>
            </a:r>
            <a:endParaRPr lang="tr-TR" dirty="0"/>
          </a:p>
        </p:txBody>
      </p:sp>
      <p:pic>
        <p:nvPicPr>
          <p:cNvPr id="10242" name="Picture 2" descr="C:\Users\Toshiba\Desktop\earthquake\depremin_mahiyet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14" y="1628800"/>
            <a:ext cx="6342990" cy="2988000"/>
          </a:xfrm>
          <a:prstGeom prst="rect">
            <a:avLst/>
          </a:prstGeom>
          <a:noFill/>
        </p:spPr>
      </p:pic>
      <p:pic>
        <p:nvPicPr>
          <p:cNvPr id="10243" name="Picture 3" descr="C:\Users\Toshiba\Desktop\earthquake\depremde-sonbilanco-535-olu-2-bin-300-yara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9025" y="3798000"/>
            <a:ext cx="5562188" cy="3060000"/>
          </a:xfrm>
          <a:prstGeom prst="rect">
            <a:avLst/>
          </a:prstGeom>
          <a:noFill/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8496870" y="1"/>
            <a:ext cx="4320479" cy="414908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oshiba\Desktop\earthquake\20101110143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241213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 txBox="1">
            <a:spLocks/>
          </p:cNvSpPr>
          <p:nvPr/>
        </p:nvSpPr>
        <p:spPr>
          <a:xfrm>
            <a:off x="8496870" y="0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shiba\Desktop\earthquake\Izmit_ear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41213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 txBox="1">
            <a:spLocks/>
          </p:cNvSpPr>
          <p:nvPr/>
        </p:nvSpPr>
        <p:spPr>
          <a:xfrm>
            <a:off x="8496870" y="0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Toshiba\Desktop\earthquake\depr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6401" cy="6840000"/>
          </a:xfrm>
          <a:prstGeom prst="rect">
            <a:avLst/>
          </a:prstGeom>
          <a:noFill/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8352854" y="1700808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0" y="5517233"/>
            <a:ext cx="9996991" cy="608931"/>
          </a:xfrm>
        </p:spPr>
        <p:txBody>
          <a:bodyPr>
            <a:normAutofit/>
          </a:bodyPr>
          <a:lstStyle/>
          <a:p>
            <a:r>
              <a:rPr lang="tr-TR" dirty="0" smtClean="0"/>
              <a:t>https://www.youtube.com/watch?v=0tFWn_e71qc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040" t="16360" r="35529" b="21625"/>
          <a:stretch>
            <a:fillRect/>
          </a:stretch>
        </p:blipFill>
        <p:spPr bwMode="auto">
          <a:xfrm>
            <a:off x="722306" y="764704"/>
            <a:ext cx="86386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8496870" y="548680"/>
            <a:ext cx="4320479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LEVHA HAREKETLERİ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1" y="1600201"/>
            <a:ext cx="6804690" cy="4525963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Alfred</a:t>
            </a:r>
            <a:r>
              <a:rPr lang="tr-TR" dirty="0" smtClean="0"/>
              <a:t> </a:t>
            </a:r>
            <a:r>
              <a:rPr lang="tr-TR" dirty="0" err="1" smtClean="0"/>
              <a:t>Wegener</a:t>
            </a:r>
            <a:r>
              <a:rPr lang="tr-TR" dirty="0" smtClean="0"/>
              <a:t> (1912); Başlangıçta tüm kıtalar ‘</a:t>
            </a:r>
            <a:r>
              <a:rPr lang="tr-TR" dirty="0" err="1" smtClean="0"/>
              <a:t>Pangea</a:t>
            </a:r>
            <a:r>
              <a:rPr lang="tr-TR" dirty="0" smtClean="0"/>
              <a:t>’ adında tek bir kıta idi.</a:t>
            </a:r>
          </a:p>
          <a:p>
            <a:r>
              <a:rPr lang="tr-TR" dirty="0" smtClean="0"/>
              <a:t>Dünyanın yüzeyi, levha adı verilen </a:t>
            </a:r>
            <a:r>
              <a:rPr lang="tr-TR" dirty="0" err="1" smtClean="0"/>
              <a:t>puzzle</a:t>
            </a:r>
            <a:r>
              <a:rPr lang="tr-TR" dirty="0" smtClean="0"/>
              <a:t> parçaları gibi birbirine geçebilen parçalardan oluşur.</a:t>
            </a:r>
          </a:p>
          <a:p>
            <a:r>
              <a:rPr lang="tr-TR" dirty="0" smtClean="0"/>
              <a:t>Bu parçalar birbirlerine göre hareket ederler.</a:t>
            </a:r>
          </a:p>
          <a:p>
            <a:r>
              <a:rPr lang="tr-TR" dirty="0" smtClean="0"/>
              <a:t>Hareketin sebebi ise yerin derin katmanlarında gizlidir.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7416750" y="260648"/>
            <a:ext cx="5256511" cy="4713387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89" t="43589" r="39197" b="15045"/>
          <a:stretch>
            <a:fillRect/>
          </a:stretch>
        </p:blipFill>
        <p:spPr bwMode="auto">
          <a:xfrm>
            <a:off x="0" y="1746000"/>
            <a:ext cx="102240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</a:t>
            </a:r>
            <a:endParaRPr lang="tr-T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678" t="17151" r="26715" b="51977"/>
          <a:stretch>
            <a:fillRect/>
          </a:stretch>
        </p:blipFill>
        <p:spPr bwMode="auto">
          <a:xfrm>
            <a:off x="6120607" y="1124744"/>
            <a:ext cx="5638686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7271" t="38188" r="27309" b="33266"/>
          <a:stretch>
            <a:fillRect/>
          </a:stretch>
        </p:blipFill>
        <p:spPr bwMode="auto">
          <a:xfrm>
            <a:off x="336714" y="1124744"/>
            <a:ext cx="5743367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625908" y="3429000"/>
            <a:ext cx="112785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Yer kabuğundaki hareketi yukarıdaki gibi modellenmiş I ve II numaralı deprem dalgaları aşağıdakilerden hangisi gibi isimlendirilir.</a:t>
            </a:r>
          </a:p>
          <a:p>
            <a:endParaRPr lang="tr-TR" sz="2000" dirty="0" smtClean="0"/>
          </a:p>
          <a:p>
            <a:r>
              <a:rPr lang="tr-TR" sz="2400" dirty="0" smtClean="0">
                <a:latin typeface="Cambria" pitchFamily="18" charset="0"/>
              </a:rPr>
              <a:t>                I                                                                 II</a:t>
            </a:r>
          </a:p>
          <a:p>
            <a:pPr marL="457200" indent="-457200">
              <a:buAutoNum type="alphaUcParenR"/>
            </a:pPr>
            <a:r>
              <a:rPr lang="tr-TR" sz="2400" dirty="0" smtClean="0">
                <a:latin typeface="Cambria" pitchFamily="18" charset="0"/>
              </a:rPr>
              <a:t>S dalgası                                                 P dalgası</a:t>
            </a:r>
          </a:p>
          <a:p>
            <a:pPr marL="457200" indent="-457200">
              <a:buAutoNum type="alphaUcParenR"/>
            </a:pPr>
            <a:r>
              <a:rPr lang="tr-TR" sz="2400" dirty="0" smtClean="0">
                <a:latin typeface="Cambria" pitchFamily="18" charset="0"/>
              </a:rPr>
              <a:t>P dalgası                                                S  dalgası  </a:t>
            </a:r>
          </a:p>
          <a:p>
            <a:pPr marL="457200" indent="-457200">
              <a:buAutoNum type="alphaUcParenR"/>
            </a:pPr>
            <a:r>
              <a:rPr lang="tr-TR" sz="2400" dirty="0" err="1" smtClean="0">
                <a:latin typeface="Cambria" pitchFamily="18" charset="0"/>
              </a:rPr>
              <a:t>Love</a:t>
            </a:r>
            <a:r>
              <a:rPr lang="tr-TR" sz="2400" dirty="0" smtClean="0">
                <a:latin typeface="Cambria" pitchFamily="18" charset="0"/>
              </a:rPr>
              <a:t> dalgası                                          </a:t>
            </a:r>
            <a:r>
              <a:rPr lang="tr-TR" sz="2400" dirty="0" err="1" smtClean="0">
                <a:latin typeface="Cambria" pitchFamily="18" charset="0"/>
              </a:rPr>
              <a:t>Rayleigh</a:t>
            </a:r>
            <a:r>
              <a:rPr lang="tr-TR" sz="2400" dirty="0" smtClean="0">
                <a:latin typeface="Cambria" pitchFamily="18" charset="0"/>
              </a:rPr>
              <a:t> dalgası</a:t>
            </a:r>
          </a:p>
          <a:p>
            <a:pPr marL="457200" indent="-457200">
              <a:buAutoNum type="alphaUcParenR"/>
            </a:pPr>
            <a:r>
              <a:rPr lang="tr-TR" sz="2400" dirty="0" smtClean="0">
                <a:latin typeface="Cambria" pitchFamily="18" charset="0"/>
              </a:rPr>
              <a:t>S dalgası                                                 </a:t>
            </a:r>
            <a:r>
              <a:rPr lang="tr-TR" sz="2400" dirty="0" err="1" smtClean="0">
                <a:latin typeface="Cambria" pitchFamily="18" charset="0"/>
              </a:rPr>
              <a:t>Love</a:t>
            </a:r>
            <a:r>
              <a:rPr lang="tr-TR" sz="2400" dirty="0" smtClean="0">
                <a:latin typeface="Cambria" pitchFamily="18" charset="0"/>
              </a:rPr>
              <a:t> dalgası</a:t>
            </a:r>
          </a:p>
          <a:p>
            <a:pPr marL="457200" indent="-457200">
              <a:buAutoNum type="alphaUcParenR"/>
            </a:pPr>
            <a:r>
              <a:rPr lang="tr-TR" sz="2400" dirty="0" err="1" smtClean="0">
                <a:latin typeface="Cambria" pitchFamily="18" charset="0"/>
              </a:rPr>
              <a:t>Love</a:t>
            </a:r>
            <a:r>
              <a:rPr lang="tr-TR" sz="2400" dirty="0" smtClean="0">
                <a:latin typeface="Cambria" pitchFamily="18" charset="0"/>
              </a:rPr>
              <a:t> dalgası                                           S dalgası</a:t>
            </a:r>
            <a:endParaRPr lang="tr-TR" sz="2400" dirty="0">
              <a:latin typeface="Cambria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493492" y="2996953"/>
            <a:ext cx="877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itchFamily="18" charset="0"/>
              </a:rPr>
              <a:t>I                                                                 II</a:t>
            </a:r>
            <a:endParaRPr lang="tr-TR" sz="24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68760"/>
            <a:ext cx="12241213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  </a:t>
            </a:r>
            <a:r>
              <a:rPr lang="tr-TR" sz="2800" dirty="0" smtClean="0"/>
              <a:t>Fay kırılması sonucu açığa çıkan enerji farklı hızdaki farklı dalga çeşitleri ile etrafa yayılır.</a:t>
            </a:r>
          </a:p>
          <a:p>
            <a:pPr>
              <a:buNone/>
            </a:pPr>
            <a:r>
              <a:rPr lang="tr-TR" sz="2800" dirty="0" smtClean="0"/>
              <a:t>    Buna göre bir yerleşim yerine ilk önce ve en son ulaşan deprem dalgaları aşağıdakilerden hangisinde verilmiştir.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    İLK ULAŞAN                              SON ULAŞAN</a:t>
            </a:r>
          </a:p>
          <a:p>
            <a:pPr>
              <a:buNone/>
            </a:pPr>
            <a:r>
              <a:rPr lang="tr-TR" dirty="0" smtClean="0"/>
              <a:t>  A) P dalgası                         </a:t>
            </a:r>
            <a:r>
              <a:rPr lang="tr-TR" dirty="0" err="1" smtClean="0"/>
              <a:t>Love</a:t>
            </a:r>
            <a:r>
              <a:rPr lang="tr-TR" dirty="0" smtClean="0"/>
              <a:t> dalgası</a:t>
            </a:r>
          </a:p>
          <a:p>
            <a:pPr>
              <a:buNone/>
            </a:pPr>
            <a:r>
              <a:rPr lang="tr-TR" dirty="0" smtClean="0"/>
              <a:t>  B) S dalgası                         P dalgası</a:t>
            </a:r>
          </a:p>
          <a:p>
            <a:pPr>
              <a:buNone/>
            </a:pPr>
            <a:r>
              <a:rPr lang="tr-TR" dirty="0" smtClean="0"/>
              <a:t>  C) </a:t>
            </a:r>
            <a:r>
              <a:rPr lang="tr-TR" dirty="0" err="1" smtClean="0"/>
              <a:t>Love</a:t>
            </a:r>
            <a:r>
              <a:rPr lang="tr-TR" dirty="0" smtClean="0"/>
              <a:t> dalgası                   </a:t>
            </a:r>
            <a:r>
              <a:rPr lang="tr-TR" dirty="0" err="1" smtClean="0"/>
              <a:t>Rayleigh</a:t>
            </a:r>
            <a:r>
              <a:rPr lang="tr-TR" dirty="0" smtClean="0"/>
              <a:t> dalgası</a:t>
            </a:r>
          </a:p>
          <a:p>
            <a:pPr>
              <a:buNone/>
            </a:pPr>
            <a:r>
              <a:rPr lang="tr-TR" dirty="0" smtClean="0"/>
              <a:t>  D) P dalgası                        </a:t>
            </a:r>
            <a:r>
              <a:rPr lang="tr-TR" dirty="0" err="1" smtClean="0"/>
              <a:t>Rayleigh</a:t>
            </a:r>
            <a:r>
              <a:rPr lang="tr-TR" dirty="0" smtClean="0"/>
              <a:t> dalgası </a:t>
            </a:r>
          </a:p>
          <a:p>
            <a:pPr>
              <a:buNone/>
            </a:pPr>
            <a:r>
              <a:rPr lang="tr-TR" dirty="0" smtClean="0"/>
              <a:t>  E) </a:t>
            </a:r>
            <a:r>
              <a:rPr lang="tr-TR" dirty="0" err="1" smtClean="0"/>
              <a:t>Love</a:t>
            </a:r>
            <a:r>
              <a:rPr lang="tr-TR" dirty="0" smtClean="0"/>
              <a:t> dalgası                   P dalgası </a:t>
            </a:r>
            <a:endParaRPr lang="tr-TR" dirty="0"/>
          </a:p>
        </p:txBody>
      </p:sp>
      <p:cxnSp>
        <p:nvCxnSpPr>
          <p:cNvPr id="5" name="4 Düz Bağlayıcı"/>
          <p:cNvCxnSpPr/>
          <p:nvPr/>
        </p:nvCxnSpPr>
        <p:spPr>
          <a:xfrm>
            <a:off x="1204297" y="4149080"/>
            <a:ext cx="298834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6698996" y="4149080"/>
            <a:ext cx="3470336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3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</a:t>
            </a:r>
            <a:endParaRPr lang="tr-TR" u="sng" dirty="0" smtClean="0"/>
          </a:p>
          <a:p>
            <a:pPr marL="550926" indent="-514350">
              <a:buNone/>
            </a:pPr>
            <a:r>
              <a:rPr lang="tr-TR" dirty="0" smtClean="0"/>
              <a:t>D – Y Depremin büyüklüğü sismograf ile ölçülür</a:t>
            </a:r>
          </a:p>
          <a:p>
            <a:pPr marL="550926" indent="-514350">
              <a:buNone/>
            </a:pPr>
            <a:r>
              <a:rPr lang="tr-TR" dirty="0" smtClean="0"/>
              <a:t>D – Y Depremin büyüklüğü </a:t>
            </a:r>
            <a:r>
              <a:rPr lang="tr-TR" dirty="0" err="1" smtClean="0"/>
              <a:t>richter</a:t>
            </a:r>
            <a:r>
              <a:rPr lang="tr-TR" dirty="0" smtClean="0"/>
              <a:t> ölçeğine göre belirlenir</a:t>
            </a:r>
          </a:p>
          <a:p>
            <a:pPr marL="550926" indent="-514350">
              <a:buNone/>
            </a:pPr>
            <a:r>
              <a:rPr lang="tr-TR" dirty="0" smtClean="0"/>
              <a:t>D – Y 6 Büyüklüğündeki bir deprem 5 büyüklüğündeki bir depremden 6 kat daha şiddetlidir</a:t>
            </a:r>
          </a:p>
          <a:p>
            <a:pPr marL="550926" indent="-514350">
              <a:buNone/>
            </a:pPr>
            <a:r>
              <a:rPr lang="tr-TR" dirty="0" smtClean="0"/>
              <a:t>D – Y Depremin büyüklüğü depremde açığa çıkan enerji ile ilgilidir</a:t>
            </a:r>
          </a:p>
          <a:p>
            <a:pPr marL="550926" indent="-514350">
              <a:buNone/>
            </a:pPr>
            <a:r>
              <a:rPr lang="tr-TR" dirty="0" smtClean="0"/>
              <a:t>D – Y Depremler yer kabuğunun elastik kısmında meydana gelir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4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510" y="1268761"/>
            <a:ext cx="9996991" cy="4525963"/>
          </a:xfrm>
        </p:spPr>
        <p:txBody>
          <a:bodyPr>
            <a:normAutofit/>
          </a:bodyPr>
          <a:lstStyle/>
          <a:p>
            <a:r>
              <a:rPr lang="tr-TR" dirty="0" err="1" smtClean="0"/>
              <a:t>Rayleigh</a:t>
            </a:r>
            <a:r>
              <a:rPr lang="tr-TR" dirty="0" smtClean="0"/>
              <a:t> dalgası ile ilgili olarak;</a:t>
            </a:r>
          </a:p>
          <a:p>
            <a:pPr marL="608076" indent="-571500">
              <a:buFont typeface="+mj-lt"/>
              <a:buAutoNum type="romanUcPeriod"/>
            </a:pPr>
            <a:r>
              <a:rPr lang="tr-TR" dirty="0" smtClean="0"/>
              <a:t>Yer üzerinde çembersel hareket yaparak ilerler</a:t>
            </a:r>
          </a:p>
          <a:p>
            <a:pPr marL="608076" indent="-571500">
              <a:buFont typeface="+mj-lt"/>
              <a:buAutoNum type="romanUcPeriod"/>
            </a:pPr>
            <a:r>
              <a:rPr lang="tr-TR" dirty="0" smtClean="0"/>
              <a:t>Genliği büyük olan dalgalardır</a:t>
            </a:r>
          </a:p>
          <a:p>
            <a:pPr marL="608076" indent="-571500">
              <a:buFont typeface="+mj-lt"/>
              <a:buAutoNum type="romanUcPeriod"/>
            </a:pPr>
            <a:r>
              <a:rPr lang="tr-TR" dirty="0" smtClean="0"/>
              <a:t>Deprem anında en çok hissedilen dalgadır</a:t>
            </a:r>
          </a:p>
          <a:p>
            <a:pPr marL="608076" indent="-571500">
              <a:buNone/>
            </a:pPr>
            <a:r>
              <a:rPr lang="tr-TR" dirty="0" smtClean="0"/>
              <a:t>Yargılarından hangileri doğrudur?</a:t>
            </a:r>
          </a:p>
          <a:p>
            <a:pPr marL="608076" indent="-571500">
              <a:buNone/>
            </a:pPr>
            <a:r>
              <a:rPr lang="tr-TR" dirty="0" smtClean="0"/>
              <a:t>A) Yalnız I   B) Yalnız II  C) I ve II  </a:t>
            </a:r>
          </a:p>
          <a:p>
            <a:pPr marL="608076" indent="-571500">
              <a:buNone/>
            </a:pPr>
            <a:r>
              <a:rPr lang="tr-TR" dirty="0" smtClean="0"/>
              <a:t>          D) I ve III        E) I, II ve III</a:t>
            </a:r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5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Aşağıdaki dalga çeşitlerinden hangisi maddesel olmayan ortamlarda da yayılabilir.</a:t>
            </a:r>
          </a:p>
          <a:p>
            <a:pPr marL="550926" indent="-514350">
              <a:buAutoNum type="alphaUcParenR"/>
            </a:pPr>
            <a:r>
              <a:rPr lang="tr-TR" dirty="0" smtClean="0"/>
              <a:t>Deprem dalgaları</a:t>
            </a:r>
          </a:p>
          <a:p>
            <a:pPr marL="550926" indent="-514350">
              <a:buAutoNum type="alphaUcParenR"/>
            </a:pPr>
            <a:r>
              <a:rPr lang="tr-TR" dirty="0" smtClean="0"/>
              <a:t>Ses dalgası</a:t>
            </a:r>
          </a:p>
          <a:p>
            <a:pPr marL="550926" indent="-514350">
              <a:buAutoNum type="alphaUcParenR"/>
            </a:pPr>
            <a:r>
              <a:rPr lang="tr-TR" dirty="0" smtClean="0"/>
              <a:t>Su dalgası</a:t>
            </a:r>
          </a:p>
          <a:p>
            <a:pPr marL="550926" indent="-514350">
              <a:buAutoNum type="alphaUcParenR"/>
            </a:pPr>
            <a:r>
              <a:rPr lang="tr-TR" dirty="0" smtClean="0"/>
              <a:t>Radyo dalgaları</a:t>
            </a:r>
          </a:p>
          <a:p>
            <a:pPr marL="550926" indent="-514350">
              <a:buAutoNum type="alphaUcParenR"/>
            </a:pPr>
            <a:r>
              <a:rPr lang="tr-TR" dirty="0" smtClean="0"/>
              <a:t>Yay dalgası</a:t>
            </a:r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6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Aşağıdakilerden hangisi P dalgasına ait bir özellik </a:t>
            </a:r>
            <a:r>
              <a:rPr lang="tr-TR" u="sng" dirty="0" smtClean="0"/>
              <a:t>değildir.</a:t>
            </a:r>
          </a:p>
          <a:p>
            <a:pPr>
              <a:buNone/>
            </a:pPr>
            <a:r>
              <a:rPr lang="tr-TR" dirty="0" smtClean="0"/>
              <a:t>A) Enine dalgalardır  </a:t>
            </a:r>
          </a:p>
          <a:p>
            <a:pPr marL="550926" indent="-514350">
              <a:buNone/>
            </a:pPr>
            <a:r>
              <a:rPr lang="tr-TR" dirty="0" smtClean="0"/>
              <a:t>B) Kayıtlara ulaşan ilk dalgadır</a:t>
            </a:r>
          </a:p>
          <a:p>
            <a:pPr marL="550926" indent="-514350">
              <a:buNone/>
            </a:pPr>
            <a:r>
              <a:rPr lang="tr-TR" dirty="0" smtClean="0"/>
              <a:t>C) Yıkım etkisi düşüktür</a:t>
            </a:r>
          </a:p>
          <a:p>
            <a:pPr marL="550926" indent="-514350">
              <a:buNone/>
            </a:pPr>
            <a:r>
              <a:rPr lang="tr-TR" dirty="0" smtClean="0"/>
              <a:t>D) Hızı 1,5 km/s ile 8 km/s arasında değişir</a:t>
            </a:r>
          </a:p>
          <a:p>
            <a:pPr marL="550926" indent="-514350">
              <a:buNone/>
            </a:pPr>
            <a:r>
              <a:rPr lang="tr-TR" dirty="0" smtClean="0"/>
              <a:t>E) Katı sıvı ve gaz ortamlarında ilerleyebilir</a:t>
            </a:r>
          </a:p>
          <a:p>
            <a:pPr marL="550926" indent="-514350">
              <a:buAutoNum type="alphaUcParenR"/>
            </a:pPr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7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Aşağıdakilerden hangisi S dalgasına ait bir özellik </a:t>
            </a:r>
            <a:r>
              <a:rPr lang="tr-TR" u="sng" dirty="0" smtClean="0"/>
              <a:t>değildir</a:t>
            </a:r>
            <a:r>
              <a:rPr lang="tr-TR" dirty="0" smtClean="0"/>
              <a:t>?</a:t>
            </a:r>
          </a:p>
          <a:p>
            <a:pPr marL="550926" indent="-514350">
              <a:buAutoNum type="alphaUcParenR"/>
            </a:pPr>
            <a:r>
              <a:rPr lang="tr-TR" dirty="0" smtClean="0"/>
              <a:t>Tanecik hareketleri dalganın yayılma doğrultusuna diktir</a:t>
            </a:r>
          </a:p>
          <a:p>
            <a:pPr marL="550926" indent="-514350">
              <a:buAutoNum type="alphaUcParenR"/>
            </a:pPr>
            <a:r>
              <a:rPr lang="tr-TR" dirty="0" smtClean="0"/>
              <a:t>P dalgasından daha hızlıdır</a:t>
            </a:r>
          </a:p>
          <a:p>
            <a:pPr marL="550926" indent="-514350">
              <a:buAutoNum type="alphaUcParenR"/>
            </a:pPr>
            <a:r>
              <a:rPr lang="tr-TR" dirty="0" smtClean="0"/>
              <a:t>Sıvı ve gaz ortamlarda ilerleyemez</a:t>
            </a:r>
          </a:p>
          <a:p>
            <a:pPr marL="550926" indent="-514350">
              <a:buAutoNum type="alphaUcParenR"/>
            </a:pPr>
            <a:r>
              <a:rPr lang="tr-TR" dirty="0" smtClean="0"/>
              <a:t>Kayıtlara ikinci olarak ulaşır</a:t>
            </a:r>
          </a:p>
          <a:p>
            <a:pPr marL="550926" indent="-514350">
              <a:buAutoNum type="alphaUcParenR"/>
            </a:pPr>
            <a:r>
              <a:rPr lang="tr-TR" dirty="0" smtClean="0"/>
              <a:t>Yıkım etkisi yüzey dalgaları kadar fazla değildir</a:t>
            </a:r>
          </a:p>
          <a:p>
            <a:pPr marL="550926" indent="-514350">
              <a:buAutoNum type="alphaUcParenR"/>
            </a:pPr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KAZANIMLAR</a:t>
            </a:r>
            <a:endParaRPr lang="tr-TR" dirty="0"/>
          </a:p>
        </p:txBody>
      </p:sp>
      <p:sp>
        <p:nvSpPr>
          <p:cNvPr id="4" name="2 Alt Başlık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400" b="1" i="1" dirty="0" smtClean="0"/>
              <a:t>10.3.4. Deprem Dalgaları ve Dalgaların Özellikleri</a:t>
            </a:r>
          </a:p>
          <a:p>
            <a:pPr algn="l"/>
            <a:r>
              <a:rPr lang="tr-TR" sz="2400" dirty="0" smtClean="0"/>
              <a:t>10.3.4.1. Deprem dalgasını tanımlar ve oluşum sebeplerini açıklar.</a:t>
            </a:r>
          </a:p>
          <a:p>
            <a:pPr algn="l"/>
            <a:r>
              <a:rPr lang="tr-TR" dirty="0" smtClean="0"/>
              <a:t>a. Öğrencilerin yay, su, ses ve deprem dalgalarının özelliklerini karşılaştırmaları sağlanır.                                                                                                                                               b. Öğrenciler deprem kaynaklı can ve mal kaybını önleyecek bir yapı modeli oluşturur.</a:t>
            </a:r>
          </a:p>
          <a:p>
            <a:pPr algn="l"/>
            <a:r>
              <a:rPr lang="tr-TR" dirty="0" smtClean="0"/>
              <a:t>c. Depremlerde dalga çeşitlerine girilmez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GELECEK DERS…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2060" y="1600201"/>
            <a:ext cx="10693122" cy="4525963"/>
          </a:xfrm>
        </p:spPr>
        <p:txBody>
          <a:bodyPr>
            <a:normAutofit fontScale="85000" lnSpcReduction="10000"/>
          </a:bodyPr>
          <a:lstStyle/>
          <a:p>
            <a:r>
              <a:rPr lang="tr-TR" b="1" i="1" dirty="0" smtClean="0"/>
              <a:t>10.4.1. Aydınlanma</a:t>
            </a:r>
          </a:p>
          <a:p>
            <a:pPr>
              <a:buNone/>
            </a:pPr>
            <a:r>
              <a:rPr lang="tr-TR" dirty="0" smtClean="0"/>
              <a:t>10.4.1.1. Işığın doğası ile ilgili bilgilerin tarihsel süreç içindeki değişimini </a:t>
            </a:r>
            <a:r>
              <a:rPr lang="tr-TR" dirty="0" smtClean="0"/>
              <a:t>fark eder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    a</a:t>
            </a:r>
            <a:r>
              <a:rPr lang="tr-TR" dirty="0" smtClean="0"/>
              <a:t>. Dalga ve tanecik teorisinden bahsedilir, ayrıntılara girilmez.</a:t>
            </a:r>
          </a:p>
          <a:p>
            <a:pPr>
              <a:buNone/>
            </a:pPr>
            <a:r>
              <a:rPr lang="tr-TR" dirty="0" smtClean="0"/>
              <a:t>     b</a:t>
            </a:r>
            <a:r>
              <a:rPr lang="tr-TR" dirty="0" smtClean="0"/>
              <a:t>. Işığın dalga özelliği ile su dalgalarının benzerlikleri vurgulanır.</a:t>
            </a:r>
          </a:p>
          <a:p>
            <a:pPr>
              <a:buNone/>
            </a:pPr>
            <a:r>
              <a:rPr lang="tr-TR" dirty="0" smtClean="0"/>
              <a:t>10.4.1.2</a:t>
            </a:r>
            <a:r>
              <a:rPr lang="tr-TR" dirty="0" smtClean="0"/>
              <a:t>. Işık şiddeti, ışık akısı ve aydınlanma şiddeti kavramlarını açıklayarak birbirleri </a:t>
            </a:r>
            <a:r>
              <a:rPr lang="tr-TR" dirty="0" smtClean="0"/>
              <a:t>ile ilişkilendirir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    a</a:t>
            </a:r>
            <a:r>
              <a:rPr lang="tr-TR" dirty="0" smtClean="0"/>
              <a:t>. Deney yaparak aydınlanma şiddeti ile ışık şiddeti, uzaklık ve açı arasında </a:t>
            </a:r>
            <a:r>
              <a:rPr lang="tr-TR" dirty="0" smtClean="0"/>
              <a:t>ilişki kurulur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    b</a:t>
            </a:r>
            <a:r>
              <a:rPr lang="tr-TR" dirty="0" smtClean="0"/>
              <a:t>. Işık şiddeti, ışık akısı ve aydınlanma şiddeti kavramları ile ilgili </a:t>
            </a:r>
            <a:r>
              <a:rPr lang="tr-TR" dirty="0" smtClean="0"/>
              <a:t>matematiksel işlemlere </a:t>
            </a:r>
            <a:r>
              <a:rPr lang="tr-TR" dirty="0" smtClean="0"/>
              <a:t>girilmez.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06" y="764704"/>
            <a:ext cx="9996991" cy="1143000"/>
          </a:xfrm>
        </p:spPr>
        <p:txBody>
          <a:bodyPr/>
          <a:lstStyle/>
          <a:p>
            <a:r>
              <a:rPr lang="tr-TR" dirty="0" smtClean="0"/>
              <a:t>LEVHA HAREKETLERİ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511" y="1988841"/>
            <a:ext cx="7319287" cy="4525963"/>
          </a:xfrm>
        </p:spPr>
        <p:txBody>
          <a:bodyPr/>
          <a:lstStyle/>
          <a:p>
            <a:r>
              <a:rPr lang="tr-TR" dirty="0" smtClean="0"/>
              <a:t>Levhaların hareketinin sebebi üst mantoda oluşan </a:t>
            </a:r>
            <a:r>
              <a:rPr lang="tr-TR" u="sng" dirty="0" err="1" smtClean="0">
                <a:solidFill>
                  <a:srgbClr val="FF0000"/>
                </a:solidFill>
              </a:rPr>
              <a:t>koveksiyon</a:t>
            </a:r>
            <a:r>
              <a:rPr lang="tr-TR" u="sng" dirty="0" smtClean="0">
                <a:solidFill>
                  <a:srgbClr val="FF0000"/>
                </a:solidFill>
              </a:rPr>
              <a:t> akımlarıdır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Mantoda derin kısımlar daha sıcak, yukarıya çıkıldıkça üst manto daha soğuktur.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7776790" y="476672"/>
            <a:ext cx="4464423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29511" y="0"/>
            <a:ext cx="8255392" cy="3217838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 </a:t>
            </a:r>
            <a:r>
              <a:rPr lang="tr-TR" sz="3100" dirty="0" smtClean="0"/>
              <a:t>Mantonun alt ve üst kısımlarındaki yoğunluk farkı nedeniyle magma adı verilen kızgın akıcı madde yerkabuğuna doğru yükselir. Yoğunluğun arttığı bölümlerde ise magma yerin içine doğru sokulur.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252bc31baf8467505fd00a1d135291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433" b="11686"/>
          <a:stretch>
            <a:fillRect/>
          </a:stretch>
        </p:blipFill>
        <p:spPr>
          <a:xfrm>
            <a:off x="503982" y="2852936"/>
            <a:ext cx="8441838" cy="3636000"/>
          </a:xfrm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8136758" y="260648"/>
            <a:ext cx="4104455" cy="4713387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3112" y="0"/>
            <a:ext cx="9996991" cy="1143000"/>
          </a:xfrm>
        </p:spPr>
        <p:txBody>
          <a:bodyPr/>
          <a:lstStyle/>
          <a:p>
            <a:r>
              <a:rPr lang="tr-TR" dirty="0" smtClean="0"/>
              <a:t>DEPREM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511" y="980729"/>
            <a:ext cx="7895352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Levhalar birbiri üzerinden kayarak veya iterek birbirlerine kuvvet uygularlar</a:t>
            </a:r>
          </a:p>
          <a:p>
            <a:r>
              <a:rPr lang="tr-TR" dirty="0" smtClean="0"/>
              <a:t>Kayaçların bu kuvvete gösterdiği direnç bazı bölgelerde enerji birikmesine neden olur </a:t>
            </a:r>
          </a:p>
        </p:txBody>
      </p:sp>
      <p:pic>
        <p:nvPicPr>
          <p:cNvPr id="7170" name="Picture 2" descr="C:\Users\Toshiba\Desktop\earthquake\08-Levha-tektonigi1-1024x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58" y="3501008"/>
            <a:ext cx="6264622" cy="3356992"/>
          </a:xfrm>
          <a:prstGeom prst="rect">
            <a:avLst/>
          </a:prstGeom>
          <a:noFill/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7920807" y="260648"/>
            <a:ext cx="4320406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7959" y="332656"/>
            <a:ext cx="7920879" cy="1772816"/>
          </a:xfrm>
        </p:spPr>
        <p:txBody>
          <a:bodyPr/>
          <a:lstStyle/>
          <a:p>
            <a:r>
              <a:rPr lang="tr-TR" dirty="0" smtClean="0"/>
              <a:t>Biriken enerji kayaçların kırılma sınırını aştığında kırılmalar (</a:t>
            </a:r>
            <a:r>
              <a:rPr lang="tr-TR" dirty="0" err="1" smtClean="0"/>
              <a:t>faylanma</a:t>
            </a:r>
            <a:r>
              <a:rPr lang="tr-TR" dirty="0" smtClean="0"/>
              <a:t>) meydana gelir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4852" t="7072" r="22720" b="5458"/>
          <a:stretch>
            <a:fillRect/>
          </a:stretch>
        </p:blipFill>
        <p:spPr bwMode="auto">
          <a:xfrm>
            <a:off x="0" y="1988840"/>
            <a:ext cx="777679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8208839" y="332656"/>
            <a:ext cx="4392488" cy="4713387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Rezonans hatırlatma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Pagoda’nın gizemi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Dünyamızın iç yapısı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Levha hareketleri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türleri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 dalgaları (P, S,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Rayleigh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 boyunca sismograflar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Türkiye’de ve dünyada deprem kuşakları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Depremden korunma yolları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Yay, su, ses ve deprem dalgaları karşılaştırılması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hasarların nedenleri ne olabilir?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Pagoda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çözümü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2911</TotalTime>
  <Words>3782</Words>
  <Application>Microsoft Office PowerPoint</Application>
  <PresentationFormat>Özel</PresentationFormat>
  <Paragraphs>1028</Paragraphs>
  <Slides>59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Teknik</vt:lpstr>
      <vt:lpstr>DEPREM DALGALARI</vt:lpstr>
      <vt:lpstr>İZLENCE</vt:lpstr>
      <vt:lpstr>PAGODA </vt:lpstr>
      <vt:lpstr>Slayt 4</vt:lpstr>
      <vt:lpstr>LEVHA HAREKETLERİ</vt:lpstr>
      <vt:lpstr>LEVHA HAREKETLERİ</vt:lpstr>
      <vt:lpstr>  Mantonun alt ve üst kısımlarındaki yoğunluk farkı nedeniyle magma adı verilen kızgın akıcı madde yerkabuğuna doğru yükselir. Yoğunluğun arttığı bölümlerde ise magma yerin içine doğru sokulur.  </vt:lpstr>
      <vt:lpstr>DEPREM</vt:lpstr>
      <vt:lpstr>Slayt 9</vt:lpstr>
      <vt:lpstr>Slayt 10</vt:lpstr>
      <vt:lpstr>DİĞER DEPREM TÜRLERİ</vt:lpstr>
      <vt:lpstr>Slayt 12</vt:lpstr>
      <vt:lpstr>DEPREM DALGALARI</vt:lpstr>
      <vt:lpstr>PRIMARY - (P) - DALGALARI</vt:lpstr>
      <vt:lpstr>   P - DALGALARI</vt:lpstr>
      <vt:lpstr>SECONDARY - (S) - DALGALARI</vt:lpstr>
      <vt:lpstr> S - DALGALARI</vt:lpstr>
      <vt:lpstr>LOVE DALGALARI</vt:lpstr>
      <vt:lpstr>https://www.youtube.com/watch?v=xCxbedH5_G4</vt:lpstr>
      <vt:lpstr>RAYLEIGH DALGALARI</vt:lpstr>
      <vt:lpstr>https://www.youtube.com/watch?v=uapYIUxWCDk</vt:lpstr>
      <vt:lpstr>DEPREM DALGALARI-ANİMASYON</vt:lpstr>
      <vt:lpstr>Slayt 23</vt:lpstr>
      <vt:lpstr>DEPREMLE İLGİLİ İLK GERÇEKÇİ AÇIKLAMA - ARİSTOTLES </vt:lpstr>
      <vt:lpstr>Slayt 25</vt:lpstr>
      <vt:lpstr>Slayt 26</vt:lpstr>
      <vt:lpstr>Slayt 27</vt:lpstr>
      <vt:lpstr>A. DURGUN                 B. YERİN YUKARI HAREKETİ           C. YERİN AŞAĞI HAREKETİ</vt:lpstr>
      <vt:lpstr>Slayt 29</vt:lpstr>
      <vt:lpstr>Slayt 30</vt:lpstr>
      <vt:lpstr>Slayt 31</vt:lpstr>
      <vt:lpstr>SİSMOSKOP</vt:lpstr>
      <vt:lpstr>RİCHTER ÖLÇEĞİ</vt:lpstr>
      <vt:lpstr>RİCHTER ÖLÇEĞİNE GÖRE HASARLAR</vt:lpstr>
      <vt:lpstr>MERCALLİ ÖLÇEĞİ</vt:lpstr>
      <vt:lpstr>Slayt 36</vt:lpstr>
      <vt:lpstr>TÜRKİYE’DEKİ ÖNEMLİ FAY HATLARI </vt:lpstr>
      <vt:lpstr>, DEPREM TEHLİKESİ EN AZ OLAN BÖLGELER:Konya , Karaman, Taşeli Platosu ve İçel çevresi. Mardin-Şırnak çevresi.  Trakya'da Ergene havzası  </vt:lpstr>
      <vt:lpstr> 1) PASİFİK KUŞAĞI: ŞİLİ-GÜNEY AMERİKA KIYILARI, ORTA AMERİKA, MEKSİKA, ABD KIYILARI, ALEUT ADALARI, JAPONYA FİLİPİNLER, GÜNEY PASİFİC ADALARI, YENİ ZELENDA  2) AKDENİZ KUŞAĞI: ENDONEZYA’DAN BAŞLAYIP HİMALAYALAR VE AKDENİZ ÜZERİNDEN ATLANTİK OKYANUSUNA ULAŞAN KUŞAKLARDIR 3) ATLANTİK KUŞAĞI: ATLANTİK OKYANUSU ORTASINDA YER ALAN LEVHA SINIRI BOYUNCA UZANIR.  </vt:lpstr>
      <vt:lpstr>Slayt 40</vt:lpstr>
      <vt:lpstr>KAYDEDİLEN DEPREMLER</vt:lpstr>
      <vt:lpstr>DEPREMDEN KORUNMA YOLLARI</vt:lpstr>
      <vt:lpstr>Slayt 43</vt:lpstr>
      <vt:lpstr>Slayt 44</vt:lpstr>
      <vt:lpstr>NEDEN FARKLI ŞEKİLLERDE ZARAR GÖRMÜŞLER?</vt:lpstr>
      <vt:lpstr>Slayt 46</vt:lpstr>
      <vt:lpstr>Slayt 47</vt:lpstr>
      <vt:lpstr>Slayt 48</vt:lpstr>
      <vt:lpstr>Slayt 49</vt:lpstr>
      <vt:lpstr>Slayt 50</vt:lpstr>
      <vt:lpstr>SORU 1</vt:lpstr>
      <vt:lpstr>SORU 2</vt:lpstr>
      <vt:lpstr>SORU 3 </vt:lpstr>
      <vt:lpstr>SORU 4 </vt:lpstr>
      <vt:lpstr>SORU 5</vt:lpstr>
      <vt:lpstr>SORU 6</vt:lpstr>
      <vt:lpstr>SORU 7</vt:lpstr>
      <vt:lpstr>KAZANIMLAR</vt:lpstr>
      <vt:lpstr>GELECEK DERS…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207</cp:revision>
  <dcterms:created xsi:type="dcterms:W3CDTF">2016-03-17T09:14:54Z</dcterms:created>
  <dcterms:modified xsi:type="dcterms:W3CDTF">2016-04-23T15:51:05Z</dcterms:modified>
</cp:coreProperties>
</file>