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3" r:id="rId1"/>
  </p:sldMasterIdLst>
  <p:notesMasterIdLst>
    <p:notesMasterId r:id="rId40"/>
  </p:notesMasterIdLst>
  <p:sldIdLst>
    <p:sldId id="259" r:id="rId2"/>
    <p:sldId id="265" r:id="rId3"/>
    <p:sldId id="334" r:id="rId4"/>
    <p:sldId id="367" r:id="rId5"/>
    <p:sldId id="362" r:id="rId6"/>
    <p:sldId id="375" r:id="rId7"/>
    <p:sldId id="379" r:id="rId8"/>
    <p:sldId id="380" r:id="rId9"/>
    <p:sldId id="381" r:id="rId10"/>
    <p:sldId id="335" r:id="rId11"/>
    <p:sldId id="336" r:id="rId12"/>
    <p:sldId id="338" r:id="rId13"/>
    <p:sldId id="342" r:id="rId14"/>
    <p:sldId id="341" r:id="rId15"/>
    <p:sldId id="339" r:id="rId16"/>
    <p:sldId id="359" r:id="rId17"/>
    <p:sldId id="360" r:id="rId18"/>
    <p:sldId id="340" r:id="rId19"/>
    <p:sldId id="382" r:id="rId20"/>
    <p:sldId id="343" r:id="rId21"/>
    <p:sldId id="352" r:id="rId22"/>
    <p:sldId id="368" r:id="rId23"/>
    <p:sldId id="345" r:id="rId24"/>
    <p:sldId id="344" r:id="rId25"/>
    <p:sldId id="333" r:id="rId26"/>
    <p:sldId id="353" r:id="rId27"/>
    <p:sldId id="373" r:id="rId28"/>
    <p:sldId id="357" r:id="rId29"/>
    <p:sldId id="371" r:id="rId30"/>
    <p:sldId id="374" r:id="rId31"/>
    <p:sldId id="355" r:id="rId32"/>
    <p:sldId id="349" r:id="rId33"/>
    <p:sldId id="354" r:id="rId34"/>
    <p:sldId id="370" r:id="rId35"/>
    <p:sldId id="369" r:id="rId36"/>
    <p:sldId id="372" r:id="rId37"/>
    <p:sldId id="300" r:id="rId38"/>
    <p:sldId id="270" r:id="rId3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B" lastIdx="3" clrIdx="0">
    <p:extLst>
      <p:ext uri="{19B8F6BF-5375-455C-9EA6-DF929625EA0E}">
        <p15:presenceInfo xmlns:p15="http://schemas.microsoft.com/office/powerpoint/2012/main" userId="Autho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3" autoAdjust="0"/>
    <p:restoredTop sz="86600" autoAdjust="0"/>
  </p:normalViewPr>
  <p:slideViewPr>
    <p:cSldViewPr snapToGrid="0">
      <p:cViewPr>
        <p:scale>
          <a:sx n="70" d="100"/>
          <a:sy n="70" d="100"/>
        </p:scale>
        <p:origin x="402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EED1A8-8F54-4CFC-A53A-4B1CACC2D8B3}" type="datetimeFigureOut">
              <a:rPr lang="tr-TR" smtClean="0"/>
              <a:t>23.11.2018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67CE48-F3B0-4932-B93F-8E112BAB35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7350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10000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Öğrenciler genelde üç durum için de</a:t>
            </a:r>
            <a:r>
              <a:rPr lang="tr-TR" baseline="0" dirty="0" smtClean="0"/>
              <a:t> </a:t>
            </a:r>
            <a:r>
              <a:rPr lang="tr-TR" baseline="0" dirty="0" smtClean="0"/>
              <a:t>enerjilerin eşit olmasını </a:t>
            </a:r>
            <a:r>
              <a:rPr lang="tr-TR" baseline="0" dirty="0" smtClean="0"/>
              <a:t>bekliyor. Bir yay ve kütle ile deneyip kabaca ölçüm alarak bu üç durumun toplam enerjisini hesaplayacağız. Sınıf içi tartışmada öğrencileri mekanik enerji ne zaman korunur sorusuna yönlendireceğim.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23899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16903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04785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Bugün odaklandığımız iki temel soru öğrencilere sorulacak.</a:t>
            </a:r>
            <a:r>
              <a:rPr lang="tr-TR" baseline="0" dirty="0" smtClean="0"/>
              <a:t> </a:t>
            </a:r>
          </a:p>
          <a:p>
            <a:r>
              <a:rPr lang="tr-TR" baseline="0" dirty="0" smtClean="0"/>
              <a:t>İrdelediğimiz durumlar durumlar üzerinden yaptığımız çıkarımlar sorulup toparlanacak.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50650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5339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38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0570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CA160B30-60EE-45FA-8251-617A49E60C36}" type="datetimeFigureOut">
              <a:rPr lang="tr-TR" smtClean="0"/>
              <a:t>23.11.2018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9"/>
            <a:ext cx="6400800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70"/>
            <a:ext cx="2743200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285448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4"/>
            <a:ext cx="10822035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43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9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23.11.2018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13388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6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5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4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23.11.2018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2" y="379945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4" y="381004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97153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8" y="753534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60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8" y="3959866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4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23.11.2018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2" y="379945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4" y="381004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  <p:sp>
        <p:nvSpPr>
          <p:cNvPr id="9" name="TextBox 8"/>
          <p:cNvSpPr txBox="1"/>
          <p:nvPr/>
        </p:nvSpPr>
        <p:spPr>
          <a:xfrm>
            <a:off x="476251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1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375461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6" y="1124705"/>
            <a:ext cx="10146187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9" y="3648319"/>
            <a:ext cx="10144655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7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23.11.2018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2" y="378887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4" y="381004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99962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3" y="762003"/>
            <a:ext cx="8610599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9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23.11.2018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91273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3" y="762000"/>
            <a:ext cx="8610599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9" y="4191004"/>
            <a:ext cx="3451583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9" y="2362200"/>
            <a:ext cx="3451583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189" indent="0">
              <a:buNone/>
              <a:defRPr sz="1600"/>
            </a:lvl2pPr>
            <a:lvl3pPr marL="914377" indent="0">
              <a:buNone/>
              <a:defRPr sz="1600"/>
            </a:lvl3pPr>
            <a:lvl4pPr marL="1371566" indent="0">
              <a:buNone/>
              <a:defRPr sz="1600"/>
            </a:lvl4pPr>
            <a:lvl5pPr marL="1828754" indent="0">
              <a:buNone/>
              <a:defRPr sz="1600"/>
            </a:lvl5pPr>
            <a:lvl6pPr marL="2285943" indent="0">
              <a:buNone/>
              <a:defRPr sz="1600"/>
            </a:lvl6pPr>
            <a:lvl7pPr marL="2743131" indent="0">
              <a:buNone/>
              <a:defRPr sz="1600"/>
            </a:lvl7pPr>
            <a:lvl8pPr marL="3200320" indent="0">
              <a:buNone/>
              <a:defRPr sz="1600"/>
            </a:lvl8pPr>
            <a:lvl9pPr marL="3657509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9" y="4873768"/>
            <a:ext cx="3451583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6" y="4191004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189" indent="0">
              <a:buNone/>
              <a:defRPr sz="1600"/>
            </a:lvl2pPr>
            <a:lvl3pPr marL="914377" indent="0">
              <a:buNone/>
              <a:defRPr sz="1600"/>
            </a:lvl3pPr>
            <a:lvl4pPr marL="1371566" indent="0">
              <a:buNone/>
              <a:defRPr sz="1600"/>
            </a:lvl4pPr>
            <a:lvl5pPr marL="1828754" indent="0">
              <a:buNone/>
              <a:defRPr sz="1600"/>
            </a:lvl5pPr>
            <a:lvl6pPr marL="2285943" indent="0">
              <a:buNone/>
              <a:defRPr sz="1600"/>
            </a:lvl6pPr>
            <a:lvl7pPr marL="2743131" indent="0">
              <a:buNone/>
              <a:defRPr sz="1600"/>
            </a:lvl7pPr>
            <a:lvl8pPr marL="3200320" indent="0">
              <a:buNone/>
              <a:defRPr sz="1600"/>
            </a:lvl8pPr>
            <a:lvl9pPr marL="3657509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7" y="4873767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2" y="4191004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7" y="2362200"/>
            <a:ext cx="3447879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189" indent="0">
              <a:buNone/>
              <a:defRPr sz="1600"/>
            </a:lvl2pPr>
            <a:lvl3pPr marL="914377" indent="0">
              <a:buNone/>
              <a:defRPr sz="1600"/>
            </a:lvl3pPr>
            <a:lvl4pPr marL="1371566" indent="0">
              <a:buNone/>
              <a:defRPr sz="1600"/>
            </a:lvl4pPr>
            <a:lvl5pPr marL="1828754" indent="0">
              <a:buNone/>
              <a:defRPr sz="1600"/>
            </a:lvl5pPr>
            <a:lvl6pPr marL="2285943" indent="0">
              <a:buNone/>
              <a:defRPr sz="1600"/>
            </a:lvl6pPr>
            <a:lvl7pPr marL="2743131" indent="0">
              <a:buNone/>
              <a:defRPr sz="1600"/>
            </a:lvl7pPr>
            <a:lvl8pPr marL="3200320" indent="0">
              <a:buNone/>
              <a:defRPr sz="1600"/>
            </a:lvl8pPr>
            <a:lvl9pPr marL="3657509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2" y="4873765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23.11.2018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95059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63"/>
            <a:ext cx="10820400" cy="4024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23.11.2018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57808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70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9" y="745071"/>
            <a:ext cx="8204201" cy="39031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5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23.11.2018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2" y="381004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4" y="381004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9755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23.11.2018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2481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753537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6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4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23.11.2018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2" y="381005"/>
            <a:ext cx="6991492" cy="36406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4" y="381004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1760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63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63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23.11.2018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33795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11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3132670"/>
            <a:ext cx="5311775" cy="308601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70"/>
            <a:ext cx="5334000" cy="308601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23.11.2018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313321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23.11.2018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9388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23.11.2018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511850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1" y="746763"/>
            <a:ext cx="6510619" cy="5471925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203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23.11.2018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468088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7" y="751245"/>
            <a:ext cx="3644963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203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23.11.2018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75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4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4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160B30-60EE-45FA-8251-617A49E60C36}" type="datetimeFigureOut">
              <a:rPr lang="tr-TR" smtClean="0"/>
              <a:t>23.11.2018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9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4499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4" r:id="rId1"/>
    <p:sldLayoutId id="2147483965" r:id="rId2"/>
    <p:sldLayoutId id="2147483966" r:id="rId3"/>
    <p:sldLayoutId id="2147483967" r:id="rId4"/>
    <p:sldLayoutId id="2147483968" r:id="rId5"/>
    <p:sldLayoutId id="2147483969" r:id="rId6"/>
    <p:sldLayoutId id="2147483970" r:id="rId7"/>
    <p:sldLayoutId id="2147483971" r:id="rId8"/>
    <p:sldLayoutId id="2147483972" r:id="rId9"/>
    <p:sldLayoutId id="2147483973" r:id="rId10"/>
    <p:sldLayoutId id="2147483974" r:id="rId11"/>
    <p:sldLayoutId id="2147483975" r:id="rId12"/>
    <p:sldLayoutId id="2147483976" r:id="rId13"/>
    <p:sldLayoutId id="2147483977" r:id="rId14"/>
    <p:sldLayoutId id="2147483978" r:id="rId15"/>
    <p:sldLayoutId id="2147483979" r:id="rId16"/>
    <p:sldLayoutId id="2147483980" r:id="rId17"/>
  </p:sldLayoutIdLst>
  <p:txStyles>
    <p:titleStyle>
      <a:lvl1pPr algn="r" defTabSz="914377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emf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2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0.jpeg"/><Relationship Id="rId5" Type="http://schemas.openxmlformats.org/officeDocument/2006/relationships/image" Target="../media/image5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microsoft.com/office/2007/relationships/hdphoto" Target="../media/hdphoto1.wdp"/><Relationship Id="rId1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86256" y="1839981"/>
            <a:ext cx="9448800" cy="1825096"/>
          </a:xfrm>
        </p:spPr>
        <p:txBody>
          <a:bodyPr/>
          <a:lstStyle/>
          <a:p>
            <a:r>
              <a:rPr lang="tr-TR" dirty="0" smtClean="0"/>
              <a:t>Enerji ve Hareket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083305"/>
            <a:ext cx="9448800" cy="685800"/>
          </a:xfrm>
        </p:spPr>
        <p:txBody>
          <a:bodyPr/>
          <a:lstStyle/>
          <a:p>
            <a:r>
              <a:rPr lang="tr-TR" dirty="0" smtClean="0"/>
              <a:t>Belkıs Garip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53054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71488" y="563418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Enerjiler </a:t>
            </a:r>
            <a:r>
              <a:rPr lang="tr-TR" sz="2800" b="1" dirty="0"/>
              <a:t>N</a:t>
            </a:r>
            <a:r>
              <a:rPr lang="tr-TR" sz="2800" b="1" dirty="0" smtClean="0"/>
              <a:t>e </a:t>
            </a:r>
            <a:r>
              <a:rPr lang="tr-TR" sz="2800" b="1" dirty="0"/>
              <a:t>O</a:t>
            </a:r>
            <a:r>
              <a:rPr lang="tr-TR" sz="2800" b="1" dirty="0" smtClean="0"/>
              <a:t>lur?</a:t>
            </a:r>
            <a:endParaRPr lang="tr-TR" sz="28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3828288" y="4902996"/>
            <a:ext cx="81686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1.durumda yayın ucuna asılmış kütle sabit durmaktadır. Kütleyi 2.durumda yayın daha az uzadığı bir konuma kaldırdığımızı düşünelim. Sonra da kütleyi serbest bırakalım ve inebildiği en alt noktadaki durumunu düşünelim(3).</a:t>
            </a:r>
          </a:p>
          <a:p>
            <a:endParaRPr lang="tr-TR" dirty="0" smtClean="0"/>
          </a:p>
          <a:p>
            <a:r>
              <a:rPr lang="tr-TR" dirty="0" smtClean="0"/>
              <a:t>Bu üç durum için sistemin mekanik enerjisini karşılaştıralım. </a:t>
            </a:r>
            <a:endParaRPr lang="tr-T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88" t="8178" r="15280" b="25181"/>
          <a:stretch/>
        </p:blipFill>
        <p:spPr>
          <a:xfrm>
            <a:off x="4023360" y="1330841"/>
            <a:ext cx="3889248" cy="340309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051857" y="331622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1</a:t>
            </a:r>
            <a:endParaRPr lang="tr-TR" dirty="0"/>
          </a:p>
        </p:txBody>
      </p:sp>
      <p:sp>
        <p:nvSpPr>
          <p:cNvPr id="16" name="TextBox 15"/>
          <p:cNvSpPr txBox="1"/>
          <p:nvPr/>
        </p:nvSpPr>
        <p:spPr>
          <a:xfrm>
            <a:off x="8051857" y="245428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2</a:t>
            </a:r>
            <a:endParaRPr lang="tr-TR" dirty="0"/>
          </a:p>
        </p:txBody>
      </p:sp>
      <p:sp>
        <p:nvSpPr>
          <p:cNvPr id="17" name="TextBox 16"/>
          <p:cNvSpPr txBox="1"/>
          <p:nvPr/>
        </p:nvSpPr>
        <p:spPr>
          <a:xfrm>
            <a:off x="8051857" y="410961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3</a:t>
            </a:r>
            <a:endParaRPr lang="tr-TR" dirty="0"/>
          </a:p>
        </p:txBody>
      </p:sp>
      <p:sp>
        <p:nvSpPr>
          <p:cNvPr id="9" name="TextBox 8"/>
          <p:cNvSpPr txBox="1"/>
          <p:nvPr/>
        </p:nvSpPr>
        <p:spPr>
          <a:xfrm>
            <a:off x="95759" y="1123078"/>
            <a:ext cx="3145536" cy="563231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Mekanik enerji ne zaman korunur?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Sürtünmenin sistemin enerjisine etkisi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Özet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Bildiklerimizi hatırlayalım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Soru </a:t>
            </a:r>
            <a:r>
              <a:rPr lang="tr-TR" sz="2000" dirty="0"/>
              <a:t>çözümü</a:t>
            </a:r>
          </a:p>
        </p:txBody>
      </p:sp>
    </p:spTree>
    <p:extLst>
      <p:ext uri="{BB962C8B-B14F-4D97-AF65-F5344CB8AC3E}">
        <p14:creationId xmlns:p14="http://schemas.microsoft.com/office/powerpoint/2010/main" val="2270794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03871" y="615671"/>
            <a:ext cx="62881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Mekanik Enerji Ne </a:t>
            </a:r>
            <a:r>
              <a:rPr lang="tr-TR" sz="2800" b="1" dirty="0"/>
              <a:t>Z</a:t>
            </a:r>
            <a:r>
              <a:rPr lang="tr-TR" sz="2800" b="1" dirty="0" smtClean="0"/>
              <a:t>aman </a:t>
            </a:r>
            <a:r>
              <a:rPr lang="tr-TR" sz="2800" b="1" dirty="0"/>
              <a:t>K</a:t>
            </a:r>
            <a:r>
              <a:rPr lang="tr-TR" sz="2800" b="1" dirty="0" smtClean="0"/>
              <a:t>orunur?</a:t>
            </a:r>
            <a:endParaRPr lang="tr-TR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3877056" y="1536473"/>
            <a:ext cx="8083296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dirty="0"/>
              <a:t>Mekanik Enerji:</a:t>
            </a:r>
          </a:p>
          <a:p>
            <a:pPr algn="ctr">
              <a:lnSpc>
                <a:spcPct val="150000"/>
              </a:lnSpc>
            </a:pPr>
            <a:r>
              <a:rPr lang="tr-TR" sz="2000" dirty="0"/>
              <a:t>ME = PE + KE </a:t>
            </a:r>
          </a:p>
          <a:p>
            <a:pPr algn="ctr">
              <a:lnSpc>
                <a:spcPct val="150000"/>
              </a:lnSpc>
            </a:pPr>
            <a:r>
              <a:rPr lang="tr-TR" sz="2000" dirty="0"/>
              <a:t>ME = PE</a:t>
            </a:r>
            <a:r>
              <a:rPr lang="tr-TR" sz="2000" baseline="-25000" dirty="0"/>
              <a:t>yer</a:t>
            </a:r>
            <a:r>
              <a:rPr lang="tr-TR" sz="2000" dirty="0"/>
              <a:t> + PE</a:t>
            </a:r>
            <a:r>
              <a:rPr lang="tr-TR" sz="2000" baseline="-25000" dirty="0"/>
              <a:t>esneklik</a:t>
            </a:r>
            <a:r>
              <a:rPr lang="tr-TR" sz="2000" dirty="0"/>
              <a:t> + KE </a:t>
            </a:r>
          </a:p>
          <a:p>
            <a:pPr algn="just">
              <a:lnSpc>
                <a:spcPct val="150000"/>
              </a:lnSpc>
            </a:pPr>
            <a:r>
              <a:rPr lang="tr-TR" sz="2000" dirty="0"/>
              <a:t>Bir cisim </a:t>
            </a:r>
            <a:r>
              <a:rPr lang="tr-TR" sz="2000" dirty="0" smtClean="0"/>
              <a:t>(ya </a:t>
            </a:r>
            <a:r>
              <a:rPr lang="tr-TR" sz="2000" dirty="0"/>
              <a:t>da </a:t>
            </a:r>
            <a:r>
              <a:rPr lang="tr-TR" sz="2000" dirty="0" smtClean="0"/>
              <a:t>sistem) </a:t>
            </a:r>
            <a:r>
              <a:rPr lang="tr-TR" sz="2000" dirty="0"/>
              <a:t>üzerinde herhangi bir dış kuvvet tarafından iş yapılmadığı sürece cismin </a:t>
            </a:r>
            <a:r>
              <a:rPr lang="tr-TR" sz="2000" dirty="0" smtClean="0"/>
              <a:t>(ya </a:t>
            </a:r>
            <a:r>
              <a:rPr lang="tr-TR" sz="2000" dirty="0"/>
              <a:t>da </a:t>
            </a:r>
            <a:r>
              <a:rPr lang="tr-TR" sz="2000" dirty="0" smtClean="0"/>
              <a:t>sistemin) </a:t>
            </a:r>
            <a:r>
              <a:rPr lang="tr-TR" sz="2000" dirty="0"/>
              <a:t>sahip olduğu enerji </a:t>
            </a:r>
            <a:r>
              <a:rPr lang="tr-TR" sz="2000" dirty="0" smtClean="0"/>
              <a:t>değişmez. Bu durumda mekanik enerji korunmuş olur.</a:t>
            </a:r>
          </a:p>
          <a:p>
            <a:pPr algn="just">
              <a:lnSpc>
                <a:spcPct val="150000"/>
              </a:lnSpc>
            </a:pPr>
            <a:endParaRPr lang="tr-TR" sz="2000" dirty="0"/>
          </a:p>
          <a:p>
            <a:pPr algn="ctr">
              <a:lnSpc>
                <a:spcPct val="150000"/>
              </a:lnSpc>
            </a:pPr>
            <a:r>
              <a:rPr lang="tr-TR" sz="2000" dirty="0"/>
              <a:t>ME</a:t>
            </a:r>
            <a:r>
              <a:rPr lang="tr-TR" sz="2000" baseline="-25000" dirty="0"/>
              <a:t>1</a:t>
            </a:r>
            <a:r>
              <a:rPr lang="tr-TR" sz="2000" dirty="0"/>
              <a:t> = ME</a:t>
            </a:r>
            <a:r>
              <a:rPr lang="tr-TR" sz="2000" baseline="-25000" dirty="0"/>
              <a:t>2</a:t>
            </a:r>
            <a:r>
              <a:rPr lang="tr-TR" sz="2000" dirty="0"/>
              <a:t>     (1: ilk durum, 2: son durum)</a:t>
            </a:r>
          </a:p>
          <a:p>
            <a:pPr algn="ctr">
              <a:lnSpc>
                <a:spcPct val="150000"/>
              </a:lnSpc>
            </a:pPr>
            <a:r>
              <a:rPr lang="tr-TR" sz="2000" dirty="0"/>
              <a:t>P</a:t>
            </a:r>
            <a:r>
              <a:rPr lang="sv-SE" sz="2000" dirty="0"/>
              <a:t>E</a:t>
            </a:r>
            <a:r>
              <a:rPr lang="tr-TR" sz="2000" baseline="-25000" dirty="0"/>
              <a:t>yer1</a:t>
            </a:r>
            <a:r>
              <a:rPr lang="sv-SE" sz="2000" dirty="0"/>
              <a:t>+ PE</a:t>
            </a:r>
            <a:r>
              <a:rPr lang="sv-SE" sz="2000" baseline="-25000" dirty="0"/>
              <a:t>es</a:t>
            </a:r>
            <a:r>
              <a:rPr lang="tr-TR" sz="2000" baseline="-25000" dirty="0"/>
              <a:t>neklik1</a:t>
            </a:r>
            <a:r>
              <a:rPr lang="sv-SE" sz="2000" baseline="-25000" dirty="0"/>
              <a:t> </a:t>
            </a:r>
            <a:r>
              <a:rPr lang="sv-SE" sz="2000" dirty="0"/>
              <a:t>+ KE</a:t>
            </a:r>
            <a:r>
              <a:rPr lang="tr-TR" sz="2000" baseline="-25000" dirty="0"/>
              <a:t>1</a:t>
            </a:r>
            <a:r>
              <a:rPr lang="sv-SE" sz="2000" dirty="0"/>
              <a:t> = PE</a:t>
            </a:r>
            <a:r>
              <a:rPr lang="tr-TR" sz="2000" baseline="-25000" dirty="0"/>
              <a:t>yer2</a:t>
            </a:r>
            <a:r>
              <a:rPr lang="sv-SE" sz="2000" dirty="0"/>
              <a:t> + PE</a:t>
            </a:r>
            <a:r>
              <a:rPr lang="sv-SE" sz="2000" baseline="-25000" dirty="0"/>
              <a:t>e</a:t>
            </a:r>
            <a:r>
              <a:rPr lang="tr-TR" sz="2000" baseline="-25000" dirty="0"/>
              <a:t>snelik2</a:t>
            </a:r>
            <a:r>
              <a:rPr lang="sv-SE" sz="2000" baseline="-25000" dirty="0"/>
              <a:t> </a:t>
            </a:r>
            <a:r>
              <a:rPr lang="sv-SE" sz="2000" dirty="0"/>
              <a:t>+ KE</a:t>
            </a:r>
            <a:r>
              <a:rPr lang="tr-TR" sz="2000" baseline="-25000" dirty="0"/>
              <a:t>2</a:t>
            </a:r>
            <a:r>
              <a:rPr lang="sv-SE" sz="2000" dirty="0"/>
              <a:t> </a:t>
            </a:r>
            <a:endParaRPr lang="tr-TR" sz="2000" dirty="0"/>
          </a:p>
          <a:p>
            <a:pPr algn="ctr">
              <a:lnSpc>
                <a:spcPct val="150000"/>
              </a:lnSpc>
            </a:pPr>
            <a:endParaRPr lang="tr-TR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95759" y="1123078"/>
            <a:ext cx="3145536" cy="563231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/>
              <a:t>Mekanik enerji ne zaman korunur?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Sürtünmenin sistemin enerjisine etkisi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Özet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Bildiklerimizi hatırlayalım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Soru </a:t>
            </a:r>
            <a:r>
              <a:rPr lang="tr-TR" sz="2000" dirty="0"/>
              <a:t>çözümü</a:t>
            </a:r>
          </a:p>
        </p:txBody>
      </p:sp>
    </p:spTree>
    <p:extLst>
      <p:ext uri="{BB962C8B-B14F-4D97-AF65-F5344CB8AC3E}">
        <p14:creationId xmlns:p14="http://schemas.microsoft.com/office/powerpoint/2010/main" val="3531511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03871" y="615671"/>
            <a:ext cx="62881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Mekanik Enerji Ne </a:t>
            </a:r>
            <a:r>
              <a:rPr lang="tr-TR" sz="2800" b="1" dirty="0"/>
              <a:t>Z</a:t>
            </a:r>
            <a:r>
              <a:rPr lang="tr-TR" sz="2800" b="1" dirty="0" smtClean="0"/>
              <a:t>aman </a:t>
            </a:r>
            <a:r>
              <a:rPr lang="tr-TR" sz="2800" b="1" dirty="0"/>
              <a:t>K</a:t>
            </a:r>
            <a:r>
              <a:rPr lang="tr-TR" sz="2800" b="1" dirty="0" smtClean="0"/>
              <a:t>orunur?</a:t>
            </a:r>
            <a:endParaRPr lang="tr-TR" sz="2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840480" y="1219200"/>
            <a:ext cx="7315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dirty="0"/>
              <a:t>Herhangi bir dış kuvvet tarafından iş yapıldığında cismin (ya </a:t>
            </a:r>
            <a:r>
              <a:rPr lang="tr-TR" sz="2000" dirty="0" smtClean="0"/>
              <a:t>da </a:t>
            </a:r>
            <a:r>
              <a:rPr lang="tr-TR" sz="2000" dirty="0"/>
              <a:t>sistemin) </a:t>
            </a:r>
            <a:r>
              <a:rPr lang="tr-TR" sz="2000" dirty="0" smtClean="0"/>
              <a:t>mekanik enerjisi </a:t>
            </a:r>
            <a:r>
              <a:rPr lang="tr-TR" sz="2000" dirty="0" smtClean="0"/>
              <a:t>artar ya da azalır.</a:t>
            </a:r>
          </a:p>
          <a:p>
            <a:pPr>
              <a:lnSpc>
                <a:spcPct val="150000"/>
              </a:lnSpc>
            </a:pPr>
            <a:endParaRPr lang="tr-TR" sz="2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5090" y="2356023"/>
            <a:ext cx="3421282" cy="259738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40480" y="2436332"/>
            <a:ext cx="479461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/>
              <a:t>Bir kutuyu sürtünmesi önemsenmeyecek kadar küçük bir masa üzerinde masaya paralel bir kuvvetle 0,5m ittiğimizi düşünelim. Uyguladığımız kuvvet kutu üzerinde iş yapmış olur ve kutunun enerjisini attırır.   </a:t>
            </a:r>
            <a:endParaRPr lang="tr-TR" sz="2000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3840480" y="4953405"/>
            <a:ext cx="77011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ME</a:t>
            </a:r>
            <a:r>
              <a:rPr lang="tr-TR" baseline="-25000" dirty="0"/>
              <a:t>1</a:t>
            </a:r>
            <a:r>
              <a:rPr lang="tr-TR" dirty="0"/>
              <a:t> + W</a:t>
            </a:r>
            <a:r>
              <a:rPr lang="tr-TR" baseline="-25000" dirty="0"/>
              <a:t>uyg. kuvvet</a:t>
            </a:r>
            <a:r>
              <a:rPr lang="tr-TR" dirty="0"/>
              <a:t> = ME</a:t>
            </a:r>
            <a:r>
              <a:rPr lang="tr-TR" baseline="-25000" dirty="0"/>
              <a:t>2    </a:t>
            </a:r>
            <a:r>
              <a:rPr lang="tr-TR" dirty="0" smtClean="0"/>
              <a:t>(</a:t>
            </a:r>
            <a:r>
              <a:rPr lang="tr-TR" dirty="0"/>
              <a:t>W</a:t>
            </a:r>
            <a:r>
              <a:rPr lang="tr-TR" baseline="-25000" dirty="0"/>
              <a:t>uyg. kuvvet</a:t>
            </a:r>
            <a:r>
              <a:rPr lang="tr-TR" dirty="0"/>
              <a:t> : Uygulanan kuvvetin yaptığı iş)</a:t>
            </a:r>
          </a:p>
          <a:p>
            <a:endParaRPr lang="tr-TR" dirty="0"/>
          </a:p>
        </p:txBody>
      </p:sp>
      <p:sp>
        <p:nvSpPr>
          <p:cNvPr id="9" name="TextBox 8"/>
          <p:cNvSpPr txBox="1"/>
          <p:nvPr/>
        </p:nvSpPr>
        <p:spPr>
          <a:xfrm>
            <a:off x="95759" y="1123078"/>
            <a:ext cx="3145536" cy="563231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/>
              <a:t>Mekanik enerji ne zaman korunur?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Sürtünmenin sistemin enerjisine etkisi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Özet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Bildiklerimizi hatırlayalım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Soru </a:t>
            </a:r>
            <a:r>
              <a:rPr lang="tr-TR" sz="2000" dirty="0"/>
              <a:t>çözümü</a:t>
            </a:r>
          </a:p>
        </p:txBody>
      </p:sp>
    </p:spTree>
    <p:extLst>
      <p:ext uri="{BB962C8B-B14F-4D97-AF65-F5344CB8AC3E}">
        <p14:creationId xmlns:p14="http://schemas.microsoft.com/office/powerpoint/2010/main" val="925111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71488" y="563418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Enerjiler </a:t>
            </a:r>
            <a:r>
              <a:rPr lang="tr-TR" sz="2800" b="1" dirty="0"/>
              <a:t>N</a:t>
            </a:r>
            <a:r>
              <a:rPr lang="tr-TR" sz="2800" b="1" dirty="0" smtClean="0"/>
              <a:t>e </a:t>
            </a:r>
            <a:r>
              <a:rPr lang="tr-TR" sz="2800" b="1" dirty="0"/>
              <a:t>O</a:t>
            </a:r>
            <a:r>
              <a:rPr lang="tr-TR" sz="2800" b="1" dirty="0" smtClean="0"/>
              <a:t>lur?</a:t>
            </a:r>
            <a:endParaRPr lang="tr-TR" sz="28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3742944" y="5301158"/>
            <a:ext cx="81686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1.durumdan 2.duruma geçerken uyguladığımız kuvvet iş yaptı. Sistemin enerjisini arttırdı. </a:t>
            </a:r>
          </a:p>
          <a:p>
            <a:endParaRPr lang="tr-TR" dirty="0"/>
          </a:p>
          <a:p>
            <a:r>
              <a:rPr lang="tr-TR" dirty="0" smtClean="0"/>
              <a:t>ME</a:t>
            </a:r>
            <a:r>
              <a:rPr lang="tr-TR" baseline="-25000" dirty="0" smtClean="0"/>
              <a:t>1 </a:t>
            </a:r>
            <a:r>
              <a:rPr lang="tr-TR" dirty="0" smtClean="0"/>
              <a:t>&lt; ME</a:t>
            </a:r>
            <a:r>
              <a:rPr lang="tr-TR" baseline="-25000" dirty="0" smtClean="0"/>
              <a:t>2</a:t>
            </a:r>
            <a:r>
              <a:rPr lang="tr-TR" dirty="0" smtClean="0"/>
              <a:t> = </a:t>
            </a:r>
            <a:r>
              <a:rPr lang="tr-TR" dirty="0" smtClean="0"/>
              <a:t>ME</a:t>
            </a:r>
            <a:r>
              <a:rPr lang="tr-TR" baseline="-25000" dirty="0" smtClean="0"/>
              <a:t>3</a:t>
            </a:r>
            <a:r>
              <a:rPr lang="tr-TR" dirty="0" smtClean="0"/>
              <a:t> </a:t>
            </a:r>
            <a:endParaRPr lang="tr-T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88" t="8178" r="15280" b="25181"/>
          <a:stretch/>
        </p:blipFill>
        <p:spPr>
          <a:xfrm>
            <a:off x="4023360" y="1330841"/>
            <a:ext cx="3889248" cy="340309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051857" y="331622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1</a:t>
            </a:r>
            <a:endParaRPr lang="tr-TR" dirty="0"/>
          </a:p>
        </p:txBody>
      </p:sp>
      <p:sp>
        <p:nvSpPr>
          <p:cNvPr id="16" name="TextBox 15"/>
          <p:cNvSpPr txBox="1"/>
          <p:nvPr/>
        </p:nvSpPr>
        <p:spPr>
          <a:xfrm>
            <a:off x="8051857" y="245428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2</a:t>
            </a:r>
            <a:endParaRPr lang="tr-TR" dirty="0"/>
          </a:p>
        </p:txBody>
      </p:sp>
      <p:sp>
        <p:nvSpPr>
          <p:cNvPr id="17" name="TextBox 16"/>
          <p:cNvSpPr txBox="1"/>
          <p:nvPr/>
        </p:nvSpPr>
        <p:spPr>
          <a:xfrm>
            <a:off x="8051857" y="410961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3</a:t>
            </a:r>
            <a:endParaRPr lang="tr-TR" dirty="0"/>
          </a:p>
        </p:txBody>
      </p:sp>
      <p:sp>
        <p:nvSpPr>
          <p:cNvPr id="5" name="TextBox 4"/>
          <p:cNvSpPr txBox="1"/>
          <p:nvPr/>
        </p:nvSpPr>
        <p:spPr>
          <a:xfrm>
            <a:off x="3742944" y="4705384"/>
            <a:ext cx="8406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Üç durumun mekanik enerjilerini karşılaştıralım, aralarında nasıl bir ilişki var?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95759" y="1123078"/>
            <a:ext cx="3145536" cy="563231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Mekanik enerji ne zaman korunur?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Sürtünmenin sistemin enerjisine etkisi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Özet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Bildiklerimizi hatırlayalım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Soru </a:t>
            </a:r>
            <a:r>
              <a:rPr lang="tr-TR" sz="2000" dirty="0"/>
              <a:t>çözümü</a:t>
            </a:r>
          </a:p>
        </p:txBody>
      </p:sp>
    </p:spTree>
    <p:extLst>
      <p:ext uri="{BB962C8B-B14F-4D97-AF65-F5344CB8AC3E}">
        <p14:creationId xmlns:p14="http://schemas.microsoft.com/office/powerpoint/2010/main" val="2893492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47038" y="620509"/>
            <a:ext cx="66561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Sürtünmenin Sistemin Enerjisine Etkisi</a:t>
            </a:r>
            <a:endParaRPr lang="tr-T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2521" y="2720729"/>
            <a:ext cx="3609446" cy="274023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964326" y="1330841"/>
            <a:ext cx="64232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dirty="0" smtClean="0"/>
              <a:t>Masa sürtünmeli olsaydı kutunun son durumdaki enerjisi ne olurdu?</a:t>
            </a:r>
            <a:endParaRPr lang="tr-TR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95759" y="1123078"/>
            <a:ext cx="3145536" cy="563231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Mekanik enerji ne zaman korunur?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/>
              <a:t>Sürtünmenin sistemin enerjisine etkisi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Özet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Bildiklerimizi hatırlayalım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Soru </a:t>
            </a:r>
            <a:r>
              <a:rPr lang="tr-TR" sz="2000" dirty="0"/>
              <a:t>çözümü</a:t>
            </a:r>
          </a:p>
        </p:txBody>
      </p:sp>
    </p:spTree>
    <p:extLst>
      <p:ext uri="{BB962C8B-B14F-4D97-AF65-F5344CB8AC3E}">
        <p14:creationId xmlns:p14="http://schemas.microsoft.com/office/powerpoint/2010/main" val="83743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559553" y="615671"/>
            <a:ext cx="6632448" cy="655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Clr>
                <a:schemeClr val="accent1"/>
              </a:buClr>
            </a:pPr>
            <a:r>
              <a:rPr lang="tr-TR" sz="2800" b="1" dirty="0" smtClean="0"/>
              <a:t>Sürtünmenin Sistemin Enerjisine Etkisi</a:t>
            </a:r>
            <a:endParaRPr lang="tr-TR" sz="2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986784" y="1645920"/>
            <a:ext cx="76931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dirty="0" smtClean="0"/>
              <a:t>Kinetik sürtünme kuvveti harekete ters yönde etki eder, sürtünmeden dolayı sistemin enerjisinin bir kısmı ısı enerjisine dönüşür ve sistemin enerjisini azaltır. </a:t>
            </a:r>
          </a:p>
          <a:p>
            <a:pPr>
              <a:lnSpc>
                <a:spcPct val="150000"/>
              </a:lnSpc>
            </a:pPr>
            <a:endParaRPr lang="tr-TR" sz="2000" dirty="0"/>
          </a:p>
        </p:txBody>
      </p:sp>
      <p:sp>
        <p:nvSpPr>
          <p:cNvPr id="6" name="Rectangle 5"/>
          <p:cNvSpPr/>
          <p:nvPr/>
        </p:nvSpPr>
        <p:spPr>
          <a:xfrm>
            <a:off x="4218432" y="3683885"/>
            <a:ext cx="6096000" cy="45518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dirty="0"/>
              <a:t>ME</a:t>
            </a:r>
            <a:r>
              <a:rPr lang="tr-TR" baseline="-25000" dirty="0"/>
              <a:t>1</a:t>
            </a:r>
            <a:r>
              <a:rPr lang="tr-TR" dirty="0"/>
              <a:t> </a:t>
            </a:r>
            <a:r>
              <a:rPr lang="tr-TR" dirty="0" smtClean="0"/>
              <a:t> - W</a:t>
            </a:r>
            <a:r>
              <a:rPr lang="tr-TR" baseline="-25000" dirty="0" smtClean="0"/>
              <a:t>sürtünme</a:t>
            </a:r>
            <a:r>
              <a:rPr lang="tr-TR" dirty="0" smtClean="0"/>
              <a:t>= </a:t>
            </a:r>
            <a:r>
              <a:rPr lang="tr-TR" dirty="0"/>
              <a:t>ME</a:t>
            </a:r>
            <a:r>
              <a:rPr lang="tr-TR" baseline="-25000" dirty="0"/>
              <a:t>2</a:t>
            </a:r>
            <a:r>
              <a:rPr lang="tr-TR" dirty="0"/>
              <a:t>     (1: ilk durum, 2: son durum</a:t>
            </a:r>
            <a:r>
              <a:rPr lang="tr-TR" dirty="0" smtClean="0"/>
              <a:t>)</a:t>
            </a:r>
            <a:endParaRPr lang="tr-TR" dirty="0"/>
          </a:p>
        </p:txBody>
      </p:sp>
      <p:sp>
        <p:nvSpPr>
          <p:cNvPr id="7" name="TextBox 6"/>
          <p:cNvSpPr txBox="1"/>
          <p:nvPr/>
        </p:nvSpPr>
        <p:spPr>
          <a:xfrm>
            <a:off x="95759" y="1123078"/>
            <a:ext cx="3145536" cy="563231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Mekanik enerji ne zaman korunur?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/>
              <a:t>Sürtünmenin sistemin enerjisine etkisi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Özet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Bildiklerimizi hatırlayalım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Soru </a:t>
            </a:r>
            <a:r>
              <a:rPr lang="tr-TR" sz="2000" dirty="0"/>
              <a:t>çözümü</a:t>
            </a:r>
          </a:p>
        </p:txBody>
      </p:sp>
    </p:spTree>
    <p:extLst>
      <p:ext uri="{BB962C8B-B14F-4D97-AF65-F5344CB8AC3E}">
        <p14:creationId xmlns:p14="http://schemas.microsoft.com/office/powerpoint/2010/main" val="2246361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559553" y="615671"/>
            <a:ext cx="6632448" cy="655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Clr>
                <a:schemeClr val="accent1"/>
              </a:buClr>
            </a:pPr>
            <a:r>
              <a:rPr lang="tr-TR" sz="2800" b="1" dirty="0" smtClean="0"/>
              <a:t>Sürtünmenin Sistemin Enerjisine Etkisi</a:t>
            </a:r>
            <a:endParaRPr lang="tr-TR" sz="2800" b="1" dirty="0"/>
          </a:p>
        </p:txBody>
      </p:sp>
      <p:pic>
        <p:nvPicPr>
          <p:cNvPr id="7" name="Picture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2896" y="1823846"/>
            <a:ext cx="3218687" cy="244335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3827762" y="1539648"/>
            <a:ext cx="4865134" cy="3727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  <a:tabLst>
                <a:tab pos="933450" algn="l"/>
              </a:tabLst>
            </a:pPr>
            <a:r>
              <a:rPr lang="tr-TR" sz="2000" dirty="0"/>
              <a:t>Sürtünme kuvvetinin etkili olduğu durumda kaydıraktan kayan bir çocuğu düşünelim. Başlangıçta sahip olduğu potansiyel enerjinin tamamı aşağıya ulaştığında kinetik enerjiye dönüşmez. Enerjinin bir kısmı sürtünmeden dolayı ısı enerjisine dönüşür. </a:t>
            </a:r>
            <a:endParaRPr lang="tr-TR" sz="2000" dirty="0" smtClean="0"/>
          </a:p>
        </p:txBody>
      </p:sp>
      <p:sp>
        <p:nvSpPr>
          <p:cNvPr id="3" name="Rectangle 2"/>
          <p:cNvSpPr/>
          <p:nvPr/>
        </p:nvSpPr>
        <p:spPr>
          <a:xfrm>
            <a:off x="3827762" y="5452072"/>
            <a:ext cx="7498080" cy="4954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spcAft>
                <a:spcPts val="800"/>
              </a:spcAft>
              <a:tabLst>
                <a:tab pos="933450" algn="l"/>
              </a:tabLst>
            </a:pPr>
            <a:r>
              <a:rPr lang="tr-TR" sz="2000" dirty="0">
                <a:solidFill>
                  <a:srgbClr val="0070C0"/>
                </a:solidFill>
              </a:rPr>
              <a:t>Mekanik enerji azalmış olur. </a:t>
            </a:r>
            <a:r>
              <a:rPr lang="tr-TR" sz="2000" u="sng" dirty="0">
                <a:solidFill>
                  <a:srgbClr val="0070C0"/>
                </a:solidFill>
              </a:rPr>
              <a:t>Toplam enerji korunur</a:t>
            </a:r>
            <a:r>
              <a:rPr lang="tr-TR" sz="2000" dirty="0">
                <a:solidFill>
                  <a:srgbClr val="0070C0"/>
                </a:solidFill>
              </a:rPr>
              <a:t>!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5759" y="1123078"/>
            <a:ext cx="3145536" cy="563231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Mekanik enerji ne zaman korunur?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/>
              <a:t>Sürtünmenin sistemin enerjisine etkisi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Özet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Bildiklerimizi hatırlayalım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Soru </a:t>
            </a:r>
            <a:r>
              <a:rPr lang="tr-TR" sz="2000" dirty="0"/>
              <a:t>çözümü</a:t>
            </a:r>
          </a:p>
        </p:txBody>
      </p:sp>
    </p:spTree>
    <p:extLst>
      <p:ext uri="{BB962C8B-B14F-4D97-AF65-F5344CB8AC3E}">
        <p14:creationId xmlns:p14="http://schemas.microsoft.com/office/powerpoint/2010/main" val="2363441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486401" y="615671"/>
            <a:ext cx="670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Sürtünmenin Sistemin Enerjisine Etkisi</a:t>
            </a:r>
            <a:endParaRPr lang="tr-TR" sz="28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4315968" y="1330841"/>
            <a:ext cx="10070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i="1" dirty="0" smtClean="0"/>
              <a:t>Örnek:</a:t>
            </a:r>
            <a:endParaRPr lang="tr-TR" sz="2000" i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3953360" y="1730951"/>
                <a:ext cx="3361839" cy="33239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tr-TR" sz="2000" dirty="0" smtClean="0"/>
                  <a:t>Sürtünmesiz bir yüzeyde 4 m/s sabit hızla kaymakta olan 1 kg’lık kutuya hızıyla aynı yönde 10 N’luk kuvvet 1 m boyunca uygulanıyor. Kutunun son hızı ne olur? </a:t>
                </a:r>
                <a:r>
                  <a:rPr lang="tr-TR" sz="2000" dirty="0"/>
                  <a:t>(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tr-TR" sz="2000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tr-TR" sz="2000" i="1" dirty="0">
                            <a:latin typeface="Cambria Math" panose="02040503050406030204" pitchFamily="18" charset="0"/>
                          </a:rPr>
                          <m:t>𝑔</m:t>
                        </m:r>
                        <m:r>
                          <a:rPr lang="tr-TR" sz="2000" i="1" dirty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acc>
                  </m:oMath>
                </a14:m>
                <a:r>
                  <a:rPr lang="tr-TR" sz="2000" dirty="0" smtClean="0"/>
                  <a:t>=10 </a:t>
                </a:r>
                <a:r>
                  <a:rPr lang="tr-TR" sz="2000" dirty="0"/>
                  <a:t>m/s</a:t>
                </a:r>
                <a:r>
                  <a:rPr lang="tr-TR" sz="2000" baseline="30000" dirty="0"/>
                  <a:t>2</a:t>
                </a:r>
                <a:r>
                  <a:rPr lang="tr-TR" sz="2000" dirty="0"/>
                  <a:t> </a:t>
                </a:r>
                <a:r>
                  <a:rPr lang="tr-TR" sz="2000" dirty="0" smtClean="0"/>
                  <a:t>)</a:t>
                </a:r>
                <a:endParaRPr lang="tr-TR" sz="2000" baseline="30000" dirty="0"/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3360" y="1730951"/>
                <a:ext cx="3361839" cy="3323987"/>
              </a:xfrm>
              <a:prstGeom prst="rect">
                <a:avLst/>
              </a:prstGeom>
              <a:blipFill>
                <a:blip r:embed="rId2"/>
                <a:stretch>
                  <a:fillRect l="-1996" r="-2722" b="-5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Connector 6"/>
          <p:cNvCxnSpPr/>
          <p:nvPr/>
        </p:nvCxnSpPr>
        <p:spPr>
          <a:xfrm flipH="1">
            <a:off x="7697337" y="1330841"/>
            <a:ext cx="17" cy="48106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8142570" y="1730950"/>
                <a:ext cx="3361839" cy="37856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tr-TR" sz="2000" dirty="0" smtClean="0"/>
                  <a:t>Sürtünmesiz bir yüzeyde 4 m/s sabit hızla kaymakta olan 1 kg’lık kutu sürtünme katsayısı 0,5 olan yüzeye geçiyor. 1 m </a:t>
                </a:r>
                <a:r>
                  <a:rPr lang="tr-TR" sz="2000" dirty="0"/>
                  <a:t>s</a:t>
                </a:r>
                <a:r>
                  <a:rPr lang="tr-TR" sz="2000" dirty="0" smtClean="0"/>
                  <a:t>ürtünmeli yüzeyde yol aldıktan sonra kutunun hızı ne olur? </a:t>
                </a:r>
                <a:r>
                  <a:rPr lang="tr-TR" sz="2000" dirty="0"/>
                  <a:t>(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tr-TR" sz="2000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tr-TR" sz="2000" i="1" dirty="0">
                            <a:latin typeface="Cambria Math" panose="02040503050406030204" pitchFamily="18" charset="0"/>
                          </a:rPr>
                          <m:t>𝑔</m:t>
                        </m:r>
                        <m:r>
                          <a:rPr lang="tr-TR" sz="2000" i="1" dirty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acc>
                  </m:oMath>
                </a14:m>
                <a:r>
                  <a:rPr lang="tr-TR" sz="2000" dirty="0" smtClean="0"/>
                  <a:t>=</a:t>
                </a:r>
                <a:r>
                  <a:rPr lang="tr-TR" sz="2000" dirty="0"/>
                  <a:t> </a:t>
                </a:r>
                <a:r>
                  <a:rPr lang="tr-TR" sz="2000" dirty="0" smtClean="0"/>
                  <a:t>10 </a:t>
                </a:r>
                <a:r>
                  <a:rPr lang="tr-TR" sz="2000" dirty="0"/>
                  <a:t>m/s</a:t>
                </a:r>
                <a:r>
                  <a:rPr lang="tr-TR" sz="2000" baseline="30000" dirty="0"/>
                  <a:t>2</a:t>
                </a:r>
                <a:r>
                  <a:rPr lang="tr-TR" sz="2000" dirty="0"/>
                  <a:t> </a:t>
                </a:r>
                <a:r>
                  <a:rPr lang="tr-TR" sz="2000" dirty="0" smtClean="0"/>
                  <a:t>)</a:t>
                </a:r>
                <a:endParaRPr lang="tr-TR" sz="2000" baseline="300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2570" y="1730950"/>
                <a:ext cx="3361839" cy="3785652"/>
              </a:xfrm>
              <a:prstGeom prst="rect">
                <a:avLst/>
              </a:prstGeom>
              <a:blipFill rotWithShape="0">
                <a:blip r:embed="rId3"/>
                <a:stretch>
                  <a:fillRect l="-1996" r="-1815" b="-32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95759" y="1123078"/>
            <a:ext cx="3145536" cy="563231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Mekanik enerji ne zaman korunur?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/>
              <a:t>Sürtünmenin sistemin enerjisine etkisi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Özet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Bildiklerimizi hatırlayalım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Soru </a:t>
            </a:r>
            <a:r>
              <a:rPr lang="tr-TR" sz="2000" dirty="0"/>
              <a:t>çözümü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322975" y="6086902"/>
            <a:ext cx="19944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Cevap: V=6 m/s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9627674" y="6086902"/>
                <a:ext cx="2146742" cy="38997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tr-TR" dirty="0" smtClean="0"/>
                  <a:t>Cevap: V= </a:t>
                </a:r>
                <a14:m>
                  <m:oMath xmlns:m="http://schemas.openxmlformats.org/officeDocument/2006/math">
                    <m:r>
                      <a:rPr lang="tr-T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√</m:t>
                    </m:r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6</m:t>
                    </m:r>
                  </m:oMath>
                </a14:m>
                <a:r>
                  <a:rPr lang="tr-TR" dirty="0" smtClean="0"/>
                  <a:t>m/s</a:t>
                </a:r>
                <a:endParaRPr lang="en-US" dirty="0"/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27674" y="6086902"/>
                <a:ext cx="2146742" cy="389979"/>
              </a:xfrm>
              <a:prstGeom prst="rect">
                <a:avLst/>
              </a:prstGeom>
              <a:blipFill>
                <a:blip r:embed="rId4"/>
                <a:stretch>
                  <a:fillRect l="-2273" t="-4762" r="-2557" b="-253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1359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28291" y="615671"/>
            <a:ext cx="65637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Sürtünmenin Sistemin Enerjisine Etkisi</a:t>
            </a:r>
            <a:endParaRPr lang="tr-TR" sz="28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3445663" y="1330841"/>
            <a:ext cx="10070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i="1" dirty="0" smtClean="0"/>
              <a:t>Örnek:</a:t>
            </a:r>
            <a:endParaRPr lang="tr-TR" sz="2000" i="1" dirty="0"/>
          </a:p>
        </p:txBody>
      </p:sp>
      <p:sp>
        <p:nvSpPr>
          <p:cNvPr id="7" name="TextBox 6"/>
          <p:cNvSpPr txBox="1"/>
          <p:nvPr/>
        </p:nvSpPr>
        <p:spPr>
          <a:xfrm>
            <a:off x="95759" y="1123078"/>
            <a:ext cx="3145536" cy="563231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Mekanik enerji ne zaman korunur?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/>
              <a:t>Sürtünmenin sistemin enerjisine etkisi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Özet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Bildiklerimizi hatırlayalım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Soru </a:t>
            </a:r>
            <a:r>
              <a:rPr lang="tr-TR" sz="2000" dirty="0"/>
              <a:t>çözümü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5663" y="1730950"/>
            <a:ext cx="8526699" cy="263633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042025" y="6209732"/>
            <a:ext cx="19303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Cevap: V=8m/s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5826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441743" y="505943"/>
            <a:ext cx="512846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Clr>
                <a:schemeClr val="accent1"/>
              </a:buClr>
            </a:pPr>
            <a:r>
              <a:rPr lang="tr-TR" sz="2800" b="1" dirty="0" smtClean="0"/>
              <a:t>Özet</a:t>
            </a:r>
            <a:endParaRPr lang="tr-TR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95759" y="1123078"/>
            <a:ext cx="3145536" cy="563231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Mekanik enerji ne zaman korunur?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Sürtünmenin sistemin enerjisine etkisi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/>
              <a:t>Özet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Bildiklerimizi hatırlayalım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Soru </a:t>
            </a:r>
            <a:r>
              <a:rPr lang="tr-TR" sz="2000" dirty="0"/>
              <a:t>çözümü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88" t="8178" r="15280" b="25181"/>
          <a:stretch/>
        </p:blipFill>
        <p:spPr>
          <a:xfrm>
            <a:off x="3464273" y="2355940"/>
            <a:ext cx="2275506" cy="199107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8996" y="2258373"/>
            <a:ext cx="2879677" cy="218620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9005975" y="4353070"/>
            <a:ext cx="31860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ME</a:t>
            </a:r>
            <a:r>
              <a:rPr lang="en-US" baseline="-25000" dirty="0"/>
              <a:t>1</a:t>
            </a:r>
            <a:r>
              <a:rPr lang="en-US" dirty="0"/>
              <a:t>  - </a:t>
            </a:r>
            <a:r>
              <a:rPr lang="en-US" dirty="0" err="1"/>
              <a:t>W</a:t>
            </a:r>
            <a:r>
              <a:rPr lang="en-US" baseline="-25000" dirty="0" err="1"/>
              <a:t>sürtünme</a:t>
            </a:r>
            <a:r>
              <a:rPr lang="en-US" dirty="0"/>
              <a:t>= ME</a:t>
            </a:r>
            <a:r>
              <a:rPr lang="en-US" baseline="-25000" dirty="0"/>
              <a:t>2</a:t>
            </a:r>
            <a:r>
              <a:rPr lang="en-US" dirty="0"/>
              <a:t>     </a:t>
            </a:r>
            <a:endParaRPr lang="tr-TR" dirty="0" smtClean="0"/>
          </a:p>
          <a:p>
            <a:r>
              <a:rPr lang="en-US" dirty="0" smtClean="0"/>
              <a:t>(</a:t>
            </a:r>
            <a:r>
              <a:rPr lang="en-US" dirty="0"/>
              <a:t>1: ilk durum, 2: son durum)</a:t>
            </a:r>
          </a:p>
        </p:txBody>
      </p:sp>
      <p:pic>
        <p:nvPicPr>
          <p:cNvPr id="10" name="Picture 9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5370" y="2073016"/>
            <a:ext cx="2643426" cy="212551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Rectangle 10"/>
          <p:cNvSpPr/>
          <p:nvPr/>
        </p:nvSpPr>
        <p:spPr>
          <a:xfrm>
            <a:off x="6019489" y="4347010"/>
            <a:ext cx="27932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ME</a:t>
            </a:r>
            <a:r>
              <a:rPr lang="tr-TR" baseline="-25000" dirty="0"/>
              <a:t>1</a:t>
            </a:r>
            <a:r>
              <a:rPr lang="tr-TR" dirty="0"/>
              <a:t> + W</a:t>
            </a:r>
            <a:r>
              <a:rPr lang="tr-TR" baseline="-25000" dirty="0"/>
              <a:t>uyg. kuvvet</a:t>
            </a:r>
            <a:r>
              <a:rPr lang="tr-TR" dirty="0"/>
              <a:t> = ME</a:t>
            </a:r>
            <a:r>
              <a:rPr lang="tr-TR" baseline="-25000" dirty="0"/>
              <a:t>2    </a:t>
            </a:r>
            <a:endParaRPr lang="tr-TR" baseline="-25000" dirty="0" smtClean="0"/>
          </a:p>
          <a:p>
            <a:r>
              <a:rPr lang="tr-TR" dirty="0" smtClean="0"/>
              <a:t>(</a:t>
            </a:r>
            <a:r>
              <a:rPr lang="tr-TR" dirty="0"/>
              <a:t>W</a:t>
            </a:r>
            <a:r>
              <a:rPr lang="tr-TR" baseline="-25000" dirty="0"/>
              <a:t>uyg. kuvvet</a:t>
            </a:r>
            <a:r>
              <a:rPr lang="tr-TR" dirty="0"/>
              <a:t> : Uygulanan kuvvetin yaptığı iş)</a:t>
            </a:r>
            <a:endParaRPr lang="tr-TR" dirty="0"/>
          </a:p>
        </p:txBody>
      </p:sp>
      <p:sp>
        <p:nvSpPr>
          <p:cNvPr id="12" name="Rectangle 11"/>
          <p:cNvSpPr/>
          <p:nvPr/>
        </p:nvSpPr>
        <p:spPr>
          <a:xfrm>
            <a:off x="6506921" y="6281715"/>
            <a:ext cx="1159292" cy="4542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tr-TR" b="1" dirty="0"/>
              <a:t>W = </a:t>
            </a:r>
            <a:r>
              <a:rPr lang="el-GR" b="1" dirty="0"/>
              <a:t>Δ</a:t>
            </a:r>
            <a:r>
              <a:rPr lang="tr-TR" b="1" dirty="0"/>
              <a:t>ME</a:t>
            </a:r>
            <a:endParaRPr lang="tr-TR" b="1" dirty="0"/>
          </a:p>
        </p:txBody>
      </p:sp>
      <p:sp>
        <p:nvSpPr>
          <p:cNvPr id="13" name="Rectangle 12"/>
          <p:cNvSpPr/>
          <p:nvPr/>
        </p:nvSpPr>
        <p:spPr>
          <a:xfrm>
            <a:off x="3397922" y="5402992"/>
            <a:ext cx="853658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dirty="0"/>
              <a:t>Herhangi bir dış kuvvet tarafından iş yapıldığında cismin (ya da sistemin) mekanik enerjisi artar ya da azalır.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397922" y="1123078"/>
            <a:ext cx="8776762" cy="13388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buClr>
                <a:schemeClr val="accent1"/>
              </a:buClr>
            </a:pPr>
            <a:r>
              <a:rPr lang="tr-TR" dirty="0"/>
              <a:t>Mekanik enerji ne zaman korunur</a:t>
            </a:r>
            <a:r>
              <a:rPr lang="tr-TR" dirty="0" smtClean="0"/>
              <a:t>?</a:t>
            </a:r>
          </a:p>
          <a:p>
            <a:pPr>
              <a:lnSpc>
                <a:spcPct val="150000"/>
              </a:lnSpc>
              <a:buClr>
                <a:schemeClr val="accent1"/>
              </a:buClr>
            </a:pPr>
            <a:r>
              <a:rPr lang="tr-TR" dirty="0" smtClean="0"/>
              <a:t>Herhangi bir dış kuvvet tarafından cisim (ya da sistem) üzerinde iş yapılıyorsa?</a:t>
            </a:r>
          </a:p>
          <a:p>
            <a:pPr>
              <a:lnSpc>
                <a:spcPct val="150000"/>
              </a:lnSpc>
              <a:buClr>
                <a:schemeClr val="accent1"/>
              </a:buClr>
            </a:pP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15" name="Rectangle 14"/>
          <p:cNvSpPr/>
          <p:nvPr/>
        </p:nvSpPr>
        <p:spPr>
          <a:xfrm>
            <a:off x="3493490" y="4411831"/>
            <a:ext cx="20233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ME</a:t>
            </a:r>
            <a:r>
              <a:rPr lang="tr-TR" baseline="-25000" dirty="0"/>
              <a:t>1 </a:t>
            </a:r>
            <a:r>
              <a:rPr lang="tr-TR" dirty="0"/>
              <a:t>&lt; ME</a:t>
            </a:r>
            <a:r>
              <a:rPr lang="tr-TR" baseline="-25000" dirty="0"/>
              <a:t>2</a:t>
            </a:r>
            <a:r>
              <a:rPr lang="tr-TR" dirty="0"/>
              <a:t> = ME</a:t>
            </a:r>
            <a:r>
              <a:rPr lang="tr-TR" baseline="-25000" dirty="0"/>
              <a:t>3</a:t>
            </a:r>
            <a:r>
              <a:rPr lang="tr-TR" dirty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35862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  <p:bldP spid="12" grpId="0"/>
      <p:bldP spid="13" grpId="0"/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64831" y="551583"/>
            <a:ext cx="57962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Bugün Neler Öğreneceğiz?</a:t>
            </a:r>
            <a:endParaRPr lang="tr-TR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633984" y="1774329"/>
            <a:ext cx="759561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 smtClean="0"/>
              <a:t>Geçen hafta neler öğrendik?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 smtClean="0"/>
              <a:t>Enerjiler ne olur?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 smtClean="0"/>
              <a:t>Mekanik enerji ne zaman korunur?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/>
              <a:t>Enerjiler ne olur</a:t>
            </a:r>
            <a:r>
              <a:rPr lang="tr-TR" sz="2400" dirty="0" smtClean="0"/>
              <a:t>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 smtClean="0"/>
              <a:t>Sürtünmenin sistemin enerjisine etkisi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/>
              <a:t>Özet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 smtClean="0"/>
              <a:t>Bildiklerimizi hatırlayalım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 smtClean="0"/>
              <a:t>Soru </a:t>
            </a:r>
            <a:r>
              <a:rPr lang="tr-TR" sz="2400" dirty="0" smtClean="0"/>
              <a:t>çözümü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391435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03871" y="505943"/>
            <a:ext cx="5666337" cy="655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Clr>
                <a:schemeClr val="accent1"/>
              </a:buClr>
            </a:pPr>
            <a:r>
              <a:rPr lang="tr-TR" sz="2800" b="1" dirty="0" smtClean="0"/>
              <a:t>Bildiklerimizi Hatırlayalım</a:t>
            </a:r>
            <a:endParaRPr lang="tr-TR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944580" y="1707903"/>
                <a:ext cx="3735318" cy="4174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tr-TR" b="1" dirty="0" smtClean="0"/>
                  <a:t>Kinetik Enerji :   </a:t>
                </a:r>
              </a:p>
              <a:p>
                <a:pPr>
                  <a:lnSpc>
                    <a:spcPct val="150000"/>
                  </a:lnSpc>
                </a:pPr>
                <a:r>
                  <a:rPr lang="tr-TR" dirty="0" smtClean="0"/>
                  <a:t>   KE=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tr-TR" dirty="0" smtClean="0"/>
                  <a:t> m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b="0" i="1" dirty="0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p>
                        <m:r>
                          <a:rPr lang="tr-TR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tr-TR" dirty="0" smtClean="0"/>
              </a:p>
              <a:p>
                <a:pPr>
                  <a:lnSpc>
                    <a:spcPct val="150000"/>
                  </a:lnSpc>
                </a:pPr>
                <a:endParaRPr lang="tr-TR" dirty="0" smtClean="0"/>
              </a:p>
              <a:p>
                <a:pPr>
                  <a:lnSpc>
                    <a:spcPct val="150000"/>
                  </a:lnSpc>
                </a:pPr>
                <a:r>
                  <a:rPr lang="tr-TR" b="1" dirty="0" smtClean="0"/>
                  <a:t>Yer Çekimi Potansiyel Enerjisi:    </a:t>
                </a:r>
              </a:p>
              <a:p>
                <a:pPr>
                  <a:lnSpc>
                    <a:spcPct val="150000"/>
                  </a:lnSpc>
                </a:pPr>
                <a:r>
                  <a:rPr lang="tr-TR" dirty="0" smtClean="0"/>
                  <a:t>PE</a:t>
                </a:r>
                <a:r>
                  <a:rPr lang="tr-TR" baseline="-25000" dirty="0" smtClean="0"/>
                  <a:t>yer</a:t>
                </a:r>
                <a:r>
                  <a:rPr lang="tr-TR" dirty="0" smtClean="0"/>
                  <a:t>= m g h</a:t>
                </a:r>
                <a:r>
                  <a:rPr lang="tr-TR" baseline="-25000" dirty="0" smtClean="0"/>
                  <a:t>   </a:t>
                </a:r>
                <a:endParaRPr lang="tr-TR" dirty="0" smtClean="0"/>
              </a:p>
              <a:p>
                <a:pPr>
                  <a:lnSpc>
                    <a:spcPct val="150000"/>
                  </a:lnSpc>
                </a:pPr>
                <a:endParaRPr lang="tr-TR" dirty="0"/>
              </a:p>
              <a:p>
                <a:pPr>
                  <a:lnSpc>
                    <a:spcPct val="150000"/>
                  </a:lnSpc>
                </a:pPr>
                <a:r>
                  <a:rPr lang="tr-TR" b="1" dirty="0" smtClean="0"/>
                  <a:t>Esneklik Potansiyel Enerjisi:</a:t>
                </a:r>
              </a:p>
              <a:p>
                <a:pPr>
                  <a:lnSpc>
                    <a:spcPct val="150000"/>
                  </a:lnSpc>
                </a:pPr>
                <a:r>
                  <a:rPr lang="tr-TR" dirty="0" smtClean="0"/>
                  <a:t>PE</a:t>
                </a:r>
                <a:r>
                  <a:rPr lang="tr-TR" baseline="-25000" dirty="0" smtClean="0"/>
                  <a:t>esneklik</a:t>
                </a:r>
                <a:r>
                  <a:rPr lang="tr-TR" dirty="0" smtClean="0"/>
                  <a:t> = </a:t>
                </a:r>
                <a:r>
                  <a:rPr lang="tr-TR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tr-TR" dirty="0"/>
                  <a:t> </a:t>
                </a:r>
                <a:r>
                  <a:rPr lang="tr-TR" dirty="0" smtClean="0"/>
                  <a:t>k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tr-TR" dirty="0" smtClean="0"/>
              </a:p>
              <a:p>
                <a:pPr>
                  <a:lnSpc>
                    <a:spcPct val="150000"/>
                  </a:lnSpc>
                </a:pPr>
                <a:endParaRPr lang="tr-TR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4580" y="1707903"/>
                <a:ext cx="3735318" cy="4174220"/>
              </a:xfrm>
              <a:prstGeom prst="rect">
                <a:avLst/>
              </a:prstGeom>
              <a:blipFill>
                <a:blip r:embed="rId2"/>
                <a:stretch>
                  <a:fillRect l="-1305" r="-48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8541967" y="1707903"/>
            <a:ext cx="3291840" cy="447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b="1" dirty="0"/>
              <a:t>Sürtünme Kuvveti:</a:t>
            </a:r>
          </a:p>
          <a:p>
            <a:pPr>
              <a:lnSpc>
                <a:spcPct val="150000"/>
              </a:lnSpc>
            </a:pPr>
            <a:r>
              <a:rPr lang="tr-TR" dirty="0"/>
              <a:t>F</a:t>
            </a:r>
            <a:r>
              <a:rPr lang="tr-TR" baseline="-25000" dirty="0"/>
              <a:t>kin.sürtünme</a:t>
            </a:r>
            <a:r>
              <a:rPr lang="tr-TR" dirty="0"/>
              <a:t>= µ</a:t>
            </a:r>
            <a:r>
              <a:rPr lang="tr-TR" baseline="-25000" dirty="0"/>
              <a:t>kin</a:t>
            </a:r>
            <a:r>
              <a:rPr lang="tr-TR" dirty="0"/>
              <a:t>. N</a:t>
            </a:r>
          </a:p>
          <a:p>
            <a:pPr>
              <a:lnSpc>
                <a:spcPct val="150000"/>
              </a:lnSpc>
            </a:pPr>
            <a:endParaRPr lang="tr-TR" sz="2200" dirty="0"/>
          </a:p>
          <a:p>
            <a:pPr>
              <a:lnSpc>
                <a:spcPct val="150000"/>
              </a:lnSpc>
            </a:pPr>
            <a:r>
              <a:rPr lang="tr-TR" b="1" dirty="0"/>
              <a:t>Yapılan İş:</a:t>
            </a:r>
          </a:p>
          <a:p>
            <a:pPr>
              <a:lnSpc>
                <a:spcPct val="150000"/>
              </a:lnSpc>
            </a:pPr>
            <a:r>
              <a:rPr lang="tr-TR" dirty="0"/>
              <a:t>W= F </a:t>
            </a:r>
            <a:r>
              <a:rPr lang="tr-TR" dirty="0" smtClean="0"/>
              <a:t>d</a:t>
            </a:r>
          </a:p>
          <a:p>
            <a:pPr>
              <a:lnSpc>
                <a:spcPct val="150000"/>
              </a:lnSpc>
            </a:pPr>
            <a:endParaRPr lang="tr-TR" sz="2400" dirty="0"/>
          </a:p>
          <a:p>
            <a:pPr>
              <a:lnSpc>
                <a:spcPct val="150000"/>
              </a:lnSpc>
            </a:pPr>
            <a:r>
              <a:rPr lang="tr-TR" b="1" dirty="0"/>
              <a:t>Mekanik Enerji: </a:t>
            </a:r>
          </a:p>
          <a:p>
            <a:pPr>
              <a:lnSpc>
                <a:spcPct val="150000"/>
              </a:lnSpc>
            </a:pPr>
            <a:r>
              <a:rPr lang="tr-TR" dirty="0"/>
              <a:t>ME = KE + </a:t>
            </a:r>
            <a:r>
              <a:rPr lang="tr-TR" dirty="0" smtClean="0"/>
              <a:t>PE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W = </a:t>
            </a:r>
            <a:r>
              <a:rPr lang="el-GR" dirty="0" smtClean="0"/>
              <a:t>Δ</a:t>
            </a:r>
            <a:r>
              <a:rPr lang="tr-TR" dirty="0" smtClean="0"/>
              <a:t>ME</a:t>
            </a:r>
            <a:endParaRPr lang="tr-TR" dirty="0"/>
          </a:p>
          <a:p>
            <a:pPr>
              <a:lnSpc>
                <a:spcPct val="150000"/>
              </a:lnSpc>
            </a:pPr>
            <a:endParaRPr lang="tr-TR" dirty="0"/>
          </a:p>
        </p:txBody>
      </p:sp>
      <p:sp>
        <p:nvSpPr>
          <p:cNvPr id="6" name="TextBox 5"/>
          <p:cNvSpPr txBox="1"/>
          <p:nvPr/>
        </p:nvSpPr>
        <p:spPr>
          <a:xfrm>
            <a:off x="95759" y="1123078"/>
            <a:ext cx="3145536" cy="563231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Mekanik enerji ne zaman korunur?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Sürtünmenin sistemin enerjisine etkisi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Özet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 smtClean="0"/>
              <a:t>Bildiklerimizi hatırlayalım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Soru </a:t>
            </a:r>
            <a:r>
              <a:rPr lang="tr-TR" sz="2000" dirty="0"/>
              <a:t>çözümü</a:t>
            </a:r>
          </a:p>
        </p:txBody>
      </p:sp>
    </p:spTree>
    <p:extLst>
      <p:ext uri="{BB962C8B-B14F-4D97-AF65-F5344CB8AC3E}">
        <p14:creationId xmlns:p14="http://schemas.microsoft.com/office/powerpoint/2010/main" val="543070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07355" y="1080033"/>
            <a:ext cx="4031164" cy="5620088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6522937" y="6280769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TextBox 7"/>
          <p:cNvSpPr txBox="1"/>
          <p:nvPr/>
        </p:nvSpPr>
        <p:spPr>
          <a:xfrm>
            <a:off x="9982063" y="6284306"/>
            <a:ext cx="1470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(2017 – LYS)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95759" y="1123078"/>
            <a:ext cx="3145536" cy="563231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Mekanik enerji ne zaman korunur?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Sürtünmenin sistemin enerjisine etkisi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Özet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Bildiklerimizi hatırlayalım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 smtClean="0"/>
              <a:t>Soru </a:t>
            </a:r>
            <a:r>
              <a:rPr lang="tr-TR" sz="2000" b="1" dirty="0"/>
              <a:t>çözümü</a:t>
            </a:r>
          </a:p>
        </p:txBody>
      </p:sp>
    </p:spTree>
    <p:extLst>
      <p:ext uri="{BB962C8B-B14F-4D97-AF65-F5344CB8AC3E}">
        <p14:creationId xmlns:p14="http://schemas.microsoft.com/office/powerpoint/2010/main" val="4053340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9982063" y="6284306"/>
            <a:ext cx="15648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(2013 – YGS)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84456" y="1461621"/>
            <a:ext cx="4584356" cy="4441096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5420925" y="5406071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TextBox 8"/>
          <p:cNvSpPr txBox="1"/>
          <p:nvPr/>
        </p:nvSpPr>
        <p:spPr>
          <a:xfrm>
            <a:off x="95759" y="1123078"/>
            <a:ext cx="3145536" cy="563231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Mekanik enerji ne zaman korunur?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Sürtünmenin sistemin enerjisine etkisi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Özet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Bildiklerimizi hatırlayalım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 smtClean="0"/>
              <a:t>Soru </a:t>
            </a:r>
            <a:r>
              <a:rPr lang="tr-TR" sz="2000" b="1" dirty="0"/>
              <a:t>çözümü</a:t>
            </a:r>
          </a:p>
        </p:txBody>
      </p:sp>
    </p:spTree>
    <p:extLst>
      <p:ext uri="{BB962C8B-B14F-4D97-AF65-F5344CB8AC3E}">
        <p14:creationId xmlns:p14="http://schemas.microsoft.com/office/powerpoint/2010/main" val="2076371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7100" t="25109" r="52600" b="35266"/>
          <a:stretch/>
        </p:blipFill>
        <p:spPr>
          <a:xfrm>
            <a:off x="4240714" y="1330841"/>
            <a:ext cx="4579147" cy="4790726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6072156" y="5731109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8839199" y="6176543"/>
            <a:ext cx="13035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(2012-LYS)</a:t>
            </a:r>
            <a:endParaRPr lang="tr-TR" dirty="0"/>
          </a:p>
        </p:txBody>
      </p:sp>
      <p:sp>
        <p:nvSpPr>
          <p:cNvPr id="8" name="TextBox 7"/>
          <p:cNvSpPr txBox="1"/>
          <p:nvPr/>
        </p:nvSpPr>
        <p:spPr>
          <a:xfrm>
            <a:off x="95759" y="1123078"/>
            <a:ext cx="3145536" cy="563231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Mekanik enerji ne zaman korunur?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Sürtünmenin sistemin enerjisine etkisi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Özet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Bildiklerimizi hatırlayalım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 smtClean="0"/>
              <a:t>Soru </a:t>
            </a:r>
            <a:r>
              <a:rPr lang="tr-TR" sz="2000" b="1" dirty="0"/>
              <a:t>çözümü</a:t>
            </a:r>
          </a:p>
        </p:txBody>
      </p:sp>
    </p:spTree>
    <p:extLst>
      <p:ext uri="{BB962C8B-B14F-4D97-AF65-F5344CB8AC3E}">
        <p14:creationId xmlns:p14="http://schemas.microsoft.com/office/powerpoint/2010/main" val="606701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19200" t="25359" r="52900" b="43770"/>
          <a:stretch/>
        </p:blipFill>
        <p:spPr>
          <a:xfrm>
            <a:off x="3929435" y="1330841"/>
            <a:ext cx="5463509" cy="4965232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3709864" y="5762507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TextBox 7"/>
          <p:cNvSpPr txBox="1"/>
          <p:nvPr/>
        </p:nvSpPr>
        <p:spPr>
          <a:xfrm>
            <a:off x="10009072" y="6203942"/>
            <a:ext cx="13035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(2011-LYS)</a:t>
            </a:r>
            <a:endParaRPr lang="tr-TR" dirty="0"/>
          </a:p>
        </p:txBody>
      </p:sp>
      <p:sp>
        <p:nvSpPr>
          <p:cNvPr id="9" name="TextBox 8"/>
          <p:cNvSpPr txBox="1"/>
          <p:nvPr/>
        </p:nvSpPr>
        <p:spPr>
          <a:xfrm>
            <a:off x="95759" y="1123078"/>
            <a:ext cx="3145536" cy="563231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Mekanik enerji ne zaman korunur?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Sürtünmenin sistemin enerjisine etkisi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Özet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Bildiklerimizi hatırlayalım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 smtClean="0"/>
              <a:t>Soru </a:t>
            </a:r>
            <a:r>
              <a:rPr lang="tr-TR" sz="2000" b="1" dirty="0"/>
              <a:t>çözümü</a:t>
            </a:r>
          </a:p>
        </p:txBody>
      </p:sp>
    </p:spTree>
    <p:extLst>
      <p:ext uri="{BB962C8B-B14F-4D97-AF65-F5344CB8AC3E}">
        <p14:creationId xmlns:p14="http://schemas.microsoft.com/office/powerpoint/2010/main" val="3713837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51400" t="26452" r="17952" b="33548"/>
          <a:stretch/>
        </p:blipFill>
        <p:spPr>
          <a:xfrm>
            <a:off x="4190054" y="1195265"/>
            <a:ext cx="4746682" cy="4956033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4104710" y="5825095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TextBox 7"/>
          <p:cNvSpPr txBox="1"/>
          <p:nvPr/>
        </p:nvSpPr>
        <p:spPr>
          <a:xfrm>
            <a:off x="8168080" y="6316821"/>
            <a:ext cx="13035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(2010-LYS)</a:t>
            </a:r>
            <a:endParaRPr lang="tr-TR" dirty="0"/>
          </a:p>
        </p:txBody>
      </p:sp>
      <p:sp>
        <p:nvSpPr>
          <p:cNvPr id="9" name="TextBox 8"/>
          <p:cNvSpPr txBox="1"/>
          <p:nvPr/>
        </p:nvSpPr>
        <p:spPr>
          <a:xfrm>
            <a:off x="95759" y="1123078"/>
            <a:ext cx="3145536" cy="563231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Mekanik enerji ne zaman korunur?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Sürtünmenin sistemin enerjisine etkisi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Bildiklerimizi </a:t>
            </a:r>
            <a:r>
              <a:rPr lang="tr-TR" sz="2000" dirty="0" smtClean="0"/>
              <a:t>hatırlayalım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Özet</a:t>
            </a:r>
            <a:endParaRPr lang="tr-TR" sz="2000" dirty="0"/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/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678140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biLevel thresh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244" t="9230" r="34934" b="17447"/>
          <a:stretch/>
        </p:blipFill>
        <p:spPr>
          <a:xfrm rot="5400000">
            <a:off x="3499946" y="2011700"/>
            <a:ext cx="5214390" cy="3852672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4027414" y="5634593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95759" y="1123078"/>
            <a:ext cx="3145536" cy="563231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Mekanik enerji ne zaman korunur?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Sürtünmenin sistemin enerjisine etkisi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Özet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Bildiklerimizi hatırlayalım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 smtClean="0"/>
              <a:t>Soru </a:t>
            </a:r>
            <a:r>
              <a:rPr lang="tr-TR" sz="2000" b="1" dirty="0"/>
              <a:t>çözümü</a:t>
            </a:r>
          </a:p>
        </p:txBody>
      </p:sp>
    </p:spTree>
    <p:extLst>
      <p:ext uri="{BB962C8B-B14F-4D97-AF65-F5344CB8AC3E}">
        <p14:creationId xmlns:p14="http://schemas.microsoft.com/office/powerpoint/2010/main" val="1218949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biLevel thresh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4026692" y="1393510"/>
            <a:ext cx="5034485" cy="4909147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6009605" y="5732129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95759" y="1123078"/>
            <a:ext cx="3145536" cy="563231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Mekanik enerji ne zaman korunur?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Sürtünmenin sistemin enerjisine etkisi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Özet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Bildiklerimizi hatırlayalım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 smtClean="0"/>
              <a:t>Soru </a:t>
            </a:r>
            <a:r>
              <a:rPr lang="tr-TR" sz="2000" b="1" dirty="0"/>
              <a:t>çözümü</a:t>
            </a:r>
          </a:p>
        </p:txBody>
      </p:sp>
    </p:spTree>
    <p:extLst>
      <p:ext uri="{BB962C8B-B14F-4D97-AF65-F5344CB8AC3E}">
        <p14:creationId xmlns:p14="http://schemas.microsoft.com/office/powerpoint/2010/main" val="2717023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biLevel thresh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3393979" y="2224208"/>
            <a:ext cx="5501576" cy="3535681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4242814" y="5866241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95759" y="1123078"/>
            <a:ext cx="3145536" cy="563231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Mekanik enerji ne zaman korunur?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Sürtünmenin sistemin enerjisine etkisi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Özet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Bildiklerimizi hatırlayalım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 smtClean="0"/>
              <a:t>Soru </a:t>
            </a:r>
            <a:r>
              <a:rPr lang="tr-TR" sz="2000" b="1" dirty="0"/>
              <a:t>çözümü</a:t>
            </a:r>
          </a:p>
        </p:txBody>
      </p:sp>
    </p:spTree>
    <p:extLst>
      <p:ext uri="{BB962C8B-B14F-4D97-AF65-F5344CB8AC3E}">
        <p14:creationId xmlns:p14="http://schemas.microsoft.com/office/powerpoint/2010/main" val="2727397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biLevel thresh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1789" y="1270769"/>
            <a:ext cx="3855632" cy="5230718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3996445" y="5207873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95759" y="1123078"/>
            <a:ext cx="3145536" cy="563231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Mekanik enerji ne zaman korunur?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Sürtünmenin sistemin enerjisine etkisi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Özet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Bildiklerimizi hatırlayalım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 smtClean="0"/>
              <a:t>Soru </a:t>
            </a:r>
            <a:r>
              <a:rPr lang="tr-TR" sz="2000" b="1" dirty="0"/>
              <a:t>çözümü</a:t>
            </a:r>
          </a:p>
        </p:txBody>
      </p:sp>
    </p:spTree>
    <p:extLst>
      <p:ext uri="{BB962C8B-B14F-4D97-AF65-F5344CB8AC3E}">
        <p14:creationId xmlns:p14="http://schemas.microsoft.com/office/powerpoint/2010/main" val="2759047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03485" y="548011"/>
            <a:ext cx="63310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Öğretim Programındaki Kazanımlar</a:t>
            </a:r>
            <a:endParaRPr lang="tr-TR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585051" y="2376121"/>
            <a:ext cx="11104441" cy="17697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en-US" sz="2200" b="1" dirty="0" smtClean="0"/>
              <a:t>11.1.6.3</a:t>
            </a:r>
            <a:r>
              <a:rPr lang="en-US" sz="2200" b="1" dirty="0"/>
              <a:t>. </a:t>
            </a:r>
            <a:r>
              <a:rPr lang="en-US" sz="2200" dirty="0" err="1"/>
              <a:t>Sürtünmeli</a:t>
            </a:r>
            <a:r>
              <a:rPr lang="en-US" sz="2200" dirty="0"/>
              <a:t> </a:t>
            </a:r>
            <a:r>
              <a:rPr lang="en-US" sz="2200" dirty="0" err="1"/>
              <a:t>yüzeylerde</a:t>
            </a:r>
            <a:r>
              <a:rPr lang="en-US" sz="2200" dirty="0"/>
              <a:t> </a:t>
            </a:r>
            <a:r>
              <a:rPr lang="en-US" sz="2200" dirty="0" err="1"/>
              <a:t>enerji</a:t>
            </a:r>
            <a:r>
              <a:rPr lang="en-US" sz="2200" dirty="0"/>
              <a:t> </a:t>
            </a:r>
            <a:r>
              <a:rPr lang="en-US" sz="2200" dirty="0" err="1"/>
              <a:t>korunumunu</a:t>
            </a:r>
            <a:r>
              <a:rPr lang="en-US" sz="2200" dirty="0"/>
              <a:t> </a:t>
            </a:r>
            <a:r>
              <a:rPr lang="en-US" sz="2200" dirty="0" err="1"/>
              <a:t>ve</a:t>
            </a:r>
            <a:r>
              <a:rPr lang="en-US" sz="2200" dirty="0"/>
              <a:t> </a:t>
            </a:r>
            <a:r>
              <a:rPr lang="en-US" sz="2200" dirty="0" err="1"/>
              <a:t>dönüşümlerini</a:t>
            </a:r>
            <a:r>
              <a:rPr lang="en-US" sz="2200" dirty="0"/>
              <a:t> </a:t>
            </a:r>
            <a:r>
              <a:rPr lang="en-US" sz="2200" dirty="0" err="1"/>
              <a:t>analiz</a:t>
            </a:r>
            <a:r>
              <a:rPr lang="en-US" sz="2200" dirty="0"/>
              <a:t> </a:t>
            </a:r>
            <a:r>
              <a:rPr lang="en-US" sz="2200" dirty="0" err="1"/>
              <a:t>eder</a:t>
            </a:r>
            <a:r>
              <a:rPr lang="en-US" sz="2200" dirty="0" smtClean="0"/>
              <a:t>.</a:t>
            </a:r>
            <a:endParaRPr lang="en-US" sz="2200" dirty="0"/>
          </a:p>
          <a:p>
            <a:pPr marL="1162050">
              <a:lnSpc>
                <a:spcPct val="150000"/>
              </a:lnSpc>
            </a:pPr>
            <a:r>
              <a:rPr lang="en-US" sz="2200" dirty="0" err="1"/>
              <a:t>Sürtünmeli</a:t>
            </a:r>
            <a:r>
              <a:rPr lang="en-US" sz="2200" dirty="0"/>
              <a:t> </a:t>
            </a:r>
            <a:r>
              <a:rPr lang="en-US" sz="2200" dirty="0" err="1"/>
              <a:t>yüzeylerde</a:t>
            </a:r>
            <a:r>
              <a:rPr lang="en-US" sz="2200" dirty="0"/>
              <a:t> </a:t>
            </a:r>
            <a:r>
              <a:rPr lang="en-US" sz="2200" dirty="0" err="1"/>
              <a:t>hareket</a:t>
            </a:r>
            <a:r>
              <a:rPr lang="en-US" sz="2200" dirty="0"/>
              <a:t> </a:t>
            </a:r>
            <a:r>
              <a:rPr lang="en-US" sz="2200" dirty="0" err="1"/>
              <a:t>eden</a:t>
            </a:r>
            <a:r>
              <a:rPr lang="en-US" sz="2200" dirty="0"/>
              <a:t> </a:t>
            </a:r>
            <a:r>
              <a:rPr lang="en-US" sz="2200" dirty="0" err="1"/>
              <a:t>cisimlerle</a:t>
            </a:r>
            <a:r>
              <a:rPr lang="en-US" sz="2200" dirty="0"/>
              <a:t> </a:t>
            </a:r>
            <a:r>
              <a:rPr lang="en-US" sz="2200" dirty="0" err="1"/>
              <a:t>ilgili</a:t>
            </a:r>
            <a:r>
              <a:rPr lang="en-US" sz="2200" dirty="0"/>
              <a:t> </a:t>
            </a:r>
            <a:r>
              <a:rPr lang="en-US" sz="2200" dirty="0" err="1"/>
              <a:t>enerji</a:t>
            </a:r>
            <a:r>
              <a:rPr lang="en-US" sz="2200" dirty="0"/>
              <a:t> </a:t>
            </a:r>
            <a:r>
              <a:rPr lang="en-US" sz="2200" dirty="0" err="1"/>
              <a:t>korunumu</a:t>
            </a:r>
            <a:r>
              <a:rPr lang="en-US" sz="2200" dirty="0"/>
              <a:t> </a:t>
            </a:r>
            <a:r>
              <a:rPr lang="en-US" sz="2200" dirty="0" err="1"/>
              <a:t>ve</a:t>
            </a:r>
            <a:r>
              <a:rPr lang="en-US" sz="2200" dirty="0"/>
              <a:t> </a:t>
            </a:r>
            <a:r>
              <a:rPr lang="en-US" sz="2200" dirty="0" err="1"/>
              <a:t>dönüşümü</a:t>
            </a:r>
            <a:r>
              <a:rPr lang="en-US" sz="2200" dirty="0"/>
              <a:t> </a:t>
            </a:r>
            <a:r>
              <a:rPr lang="en-US" sz="2200" dirty="0" err="1"/>
              <a:t>ile</a:t>
            </a:r>
            <a:r>
              <a:rPr lang="en-US" sz="2200" dirty="0"/>
              <a:t> </a:t>
            </a:r>
            <a:r>
              <a:rPr lang="en-US" sz="2200" dirty="0" err="1"/>
              <a:t>ilgili</a:t>
            </a:r>
            <a:r>
              <a:rPr lang="en-US" sz="2200" dirty="0"/>
              <a:t> </a:t>
            </a:r>
            <a:r>
              <a:rPr lang="en-US" sz="2200" dirty="0" err="1"/>
              <a:t>matematiksel</a:t>
            </a:r>
            <a:r>
              <a:rPr lang="en-US" sz="2200" dirty="0"/>
              <a:t> </a:t>
            </a:r>
            <a:r>
              <a:rPr lang="en-US" sz="2200" dirty="0" err="1"/>
              <a:t>hesaplamalar</a:t>
            </a:r>
            <a:r>
              <a:rPr lang="en-US" sz="2200" dirty="0"/>
              <a:t> </a:t>
            </a:r>
            <a:r>
              <a:rPr lang="en-US" sz="2200" dirty="0" err="1"/>
              <a:t>yapılması</a:t>
            </a:r>
            <a:r>
              <a:rPr lang="en-US" sz="2200" dirty="0"/>
              <a:t> </a:t>
            </a:r>
            <a:r>
              <a:rPr lang="en-US" sz="2200" dirty="0" err="1"/>
              <a:t>sağlanır</a:t>
            </a:r>
            <a:r>
              <a:rPr lang="en-US" sz="2200" dirty="0"/>
              <a:t>. </a:t>
            </a:r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1409573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5900"/>
                    </a14:imgEffect>
                    <a14:imgEffect>
                      <a14:saturation sat="33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3794874" y="1445288"/>
            <a:ext cx="5293204" cy="4941752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6916918" y="5610209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TextBox 7"/>
          <p:cNvSpPr txBox="1"/>
          <p:nvPr/>
        </p:nvSpPr>
        <p:spPr>
          <a:xfrm>
            <a:off x="95759" y="1123078"/>
            <a:ext cx="3145536" cy="563231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Mekanik enerji ne zaman korunur?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Sürtünmenin sistemin enerjisine etkisi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Özet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Bildiklerimizi hatırlayalım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 smtClean="0"/>
              <a:t>Soru </a:t>
            </a:r>
            <a:r>
              <a:rPr lang="tr-TR" sz="2000" b="1" dirty="0"/>
              <a:t>çözümü</a:t>
            </a:r>
          </a:p>
        </p:txBody>
      </p:sp>
    </p:spTree>
    <p:extLst>
      <p:ext uri="{BB962C8B-B14F-4D97-AF65-F5344CB8AC3E}">
        <p14:creationId xmlns:p14="http://schemas.microsoft.com/office/powerpoint/2010/main" val="4025172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biLevel thresh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3524632" y="1820904"/>
            <a:ext cx="5287986" cy="407318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3984680" y="5707745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95759" y="1123078"/>
            <a:ext cx="3145536" cy="563231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Mekanik enerji ne zaman korunur?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Sürtünmenin sistemin enerjisine etkisi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Özet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Bildiklerimizi hatırlayalım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 smtClean="0"/>
              <a:t>Soru </a:t>
            </a:r>
            <a:r>
              <a:rPr lang="tr-TR" sz="2000" b="1" dirty="0"/>
              <a:t>çözümü</a:t>
            </a:r>
          </a:p>
        </p:txBody>
      </p:sp>
    </p:spTree>
    <p:extLst>
      <p:ext uri="{BB962C8B-B14F-4D97-AF65-F5344CB8AC3E}">
        <p14:creationId xmlns:p14="http://schemas.microsoft.com/office/powerpoint/2010/main" val="1794746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biLevel thresh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6618" y="1330842"/>
            <a:ext cx="4982582" cy="497504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4627074" y="5488289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95759" y="1123078"/>
            <a:ext cx="3145536" cy="563231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Mekanik enerji ne zaman korunur?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Sürtünmenin sistemin enerjisine etkisi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Özet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Bildiklerimizi hatırlayalım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 smtClean="0"/>
              <a:t>Soru </a:t>
            </a:r>
            <a:r>
              <a:rPr lang="tr-TR" sz="2000" b="1" dirty="0"/>
              <a:t>çözümü</a:t>
            </a:r>
          </a:p>
        </p:txBody>
      </p:sp>
    </p:spTree>
    <p:extLst>
      <p:ext uri="{BB962C8B-B14F-4D97-AF65-F5344CB8AC3E}">
        <p14:creationId xmlns:p14="http://schemas.microsoft.com/office/powerpoint/2010/main" val="1380832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biLevel thresh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3786963" y="1494085"/>
            <a:ext cx="5069176" cy="4742689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5770870" y="5588577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95759" y="1123078"/>
            <a:ext cx="3145536" cy="563231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Mekanik enerji ne zaman korunur?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Sürtünmenin sistemin enerjisine etkisi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Özet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Bildiklerimizi hatırlayalım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 smtClean="0"/>
              <a:t>Soru </a:t>
            </a:r>
            <a:r>
              <a:rPr lang="tr-TR" sz="2000" b="1" dirty="0"/>
              <a:t>çözümü</a:t>
            </a:r>
          </a:p>
        </p:txBody>
      </p:sp>
    </p:spTree>
    <p:extLst>
      <p:ext uri="{BB962C8B-B14F-4D97-AF65-F5344CB8AC3E}">
        <p14:creationId xmlns:p14="http://schemas.microsoft.com/office/powerpoint/2010/main" val="1679737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645" t="7965" r="29955" b="20291"/>
          <a:stretch/>
        </p:blipFill>
        <p:spPr>
          <a:xfrm rot="5400000">
            <a:off x="3340742" y="1799226"/>
            <a:ext cx="5571475" cy="4133089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4029784" y="5439027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95759" y="1123078"/>
            <a:ext cx="3145536" cy="563231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Mekanik enerji ne zaman korunur?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Sürtünmenin sistemin enerjisine etkisi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Özet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Bildiklerimizi hatırlayalım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 smtClean="0"/>
              <a:t>Soru </a:t>
            </a:r>
            <a:r>
              <a:rPr lang="tr-TR" sz="2000" b="1" dirty="0"/>
              <a:t>çözümü</a:t>
            </a:r>
          </a:p>
        </p:txBody>
      </p:sp>
    </p:spTree>
    <p:extLst>
      <p:ext uri="{BB962C8B-B14F-4D97-AF65-F5344CB8AC3E}">
        <p14:creationId xmlns:p14="http://schemas.microsoft.com/office/powerpoint/2010/main" val="1637123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3674495" y="1939107"/>
            <a:ext cx="5326783" cy="3954113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4238910" y="4738288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95759" y="1123078"/>
            <a:ext cx="3145536" cy="563231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Mekanik enerji ne zaman korunur?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Sürtünmenin sistemin enerjisine etkisi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Özet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Bildiklerimizi hatırlayalım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 smtClean="0"/>
              <a:t>Soru </a:t>
            </a:r>
            <a:r>
              <a:rPr lang="tr-TR" sz="2000" b="1" dirty="0"/>
              <a:t>çözümü</a:t>
            </a:r>
          </a:p>
        </p:txBody>
      </p:sp>
    </p:spTree>
    <p:extLst>
      <p:ext uri="{BB962C8B-B14F-4D97-AF65-F5344CB8AC3E}">
        <p14:creationId xmlns:p14="http://schemas.microsoft.com/office/powerpoint/2010/main" val="3307679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biLevel thresh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5425440" y="573024"/>
            <a:ext cx="2877312" cy="5742432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5041602" y="4159361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95759" y="1123078"/>
            <a:ext cx="3145536" cy="563231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Mekanik enerji ne zaman korunur?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Sürtünmenin sistemin enerjisine etkisi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Özet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Bildiklerimizi hatırlayalım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 smtClean="0"/>
              <a:t>Soru </a:t>
            </a:r>
            <a:r>
              <a:rPr lang="tr-TR" sz="2000" b="1" dirty="0"/>
              <a:t>çözümü</a:t>
            </a:r>
          </a:p>
        </p:txBody>
      </p:sp>
    </p:spTree>
    <p:extLst>
      <p:ext uri="{BB962C8B-B14F-4D97-AF65-F5344CB8AC3E}">
        <p14:creationId xmlns:p14="http://schemas.microsoft.com/office/powerpoint/2010/main" val="359725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03485" y="548011"/>
            <a:ext cx="63310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Öğretim Programındaki Kazanım</a:t>
            </a:r>
            <a:endParaRPr lang="tr-TR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577228" y="1808369"/>
            <a:ext cx="11210965" cy="17053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en-US" sz="2200" b="1" dirty="0"/>
              <a:t>11.1.6.3. </a:t>
            </a:r>
            <a:r>
              <a:rPr lang="en-US" sz="2200" dirty="0" err="1"/>
              <a:t>Sürtünmeli</a:t>
            </a:r>
            <a:r>
              <a:rPr lang="en-US" sz="2200" dirty="0"/>
              <a:t> </a:t>
            </a:r>
            <a:r>
              <a:rPr lang="en-US" sz="2200" dirty="0" err="1"/>
              <a:t>yüzeylerde</a:t>
            </a:r>
            <a:r>
              <a:rPr lang="en-US" sz="2200" dirty="0"/>
              <a:t> </a:t>
            </a:r>
            <a:r>
              <a:rPr lang="en-US" sz="2200" dirty="0" err="1"/>
              <a:t>enerji</a:t>
            </a:r>
            <a:r>
              <a:rPr lang="en-US" sz="2200" dirty="0"/>
              <a:t> </a:t>
            </a:r>
            <a:r>
              <a:rPr lang="en-US" sz="2200" dirty="0" err="1"/>
              <a:t>korunumunu</a:t>
            </a:r>
            <a:r>
              <a:rPr lang="en-US" sz="2200" dirty="0"/>
              <a:t> </a:t>
            </a:r>
            <a:r>
              <a:rPr lang="en-US" sz="2200" dirty="0" err="1"/>
              <a:t>ve</a:t>
            </a:r>
            <a:r>
              <a:rPr lang="en-US" sz="2200" dirty="0"/>
              <a:t> </a:t>
            </a:r>
            <a:r>
              <a:rPr lang="en-US" sz="2200" dirty="0" err="1"/>
              <a:t>dönüşümlerini</a:t>
            </a:r>
            <a:r>
              <a:rPr lang="en-US" sz="2200" dirty="0"/>
              <a:t> </a:t>
            </a:r>
            <a:r>
              <a:rPr lang="en-US" sz="2200" dirty="0" err="1"/>
              <a:t>analiz</a:t>
            </a:r>
            <a:r>
              <a:rPr lang="en-US" sz="2200" dirty="0"/>
              <a:t> </a:t>
            </a:r>
            <a:r>
              <a:rPr lang="en-US" sz="2200" dirty="0" err="1"/>
              <a:t>eder</a:t>
            </a:r>
            <a:r>
              <a:rPr lang="en-US" sz="2200" dirty="0"/>
              <a:t>.</a:t>
            </a:r>
          </a:p>
          <a:p>
            <a:pPr marL="1162050">
              <a:lnSpc>
                <a:spcPct val="150000"/>
              </a:lnSpc>
            </a:pPr>
            <a:r>
              <a:rPr lang="en-US" sz="2200" dirty="0" err="1"/>
              <a:t>Sürtünmeli</a:t>
            </a:r>
            <a:r>
              <a:rPr lang="en-US" sz="2200" dirty="0"/>
              <a:t> </a:t>
            </a:r>
            <a:r>
              <a:rPr lang="en-US" sz="2200" dirty="0" err="1"/>
              <a:t>yüzeylerde</a:t>
            </a:r>
            <a:r>
              <a:rPr lang="en-US" sz="2200" dirty="0"/>
              <a:t> </a:t>
            </a:r>
            <a:r>
              <a:rPr lang="en-US" sz="2200" dirty="0" err="1"/>
              <a:t>hareket</a:t>
            </a:r>
            <a:r>
              <a:rPr lang="en-US" sz="2200" dirty="0"/>
              <a:t> </a:t>
            </a:r>
            <a:r>
              <a:rPr lang="en-US" sz="2200" dirty="0" err="1"/>
              <a:t>eden</a:t>
            </a:r>
            <a:r>
              <a:rPr lang="en-US" sz="2200" dirty="0"/>
              <a:t> </a:t>
            </a:r>
            <a:r>
              <a:rPr lang="en-US" sz="2200" dirty="0" err="1"/>
              <a:t>cisimlerle</a:t>
            </a:r>
            <a:r>
              <a:rPr lang="en-US" sz="2200" dirty="0"/>
              <a:t> </a:t>
            </a:r>
            <a:r>
              <a:rPr lang="en-US" sz="2200" dirty="0" err="1"/>
              <a:t>ilgili</a:t>
            </a:r>
            <a:r>
              <a:rPr lang="en-US" sz="2200" dirty="0"/>
              <a:t> </a:t>
            </a:r>
            <a:r>
              <a:rPr lang="en-US" sz="2200" dirty="0" err="1"/>
              <a:t>enerji</a:t>
            </a:r>
            <a:r>
              <a:rPr lang="en-US" sz="2200" dirty="0"/>
              <a:t> </a:t>
            </a:r>
            <a:r>
              <a:rPr lang="en-US" sz="2200" dirty="0" err="1"/>
              <a:t>korunumu</a:t>
            </a:r>
            <a:r>
              <a:rPr lang="en-US" sz="2200" dirty="0"/>
              <a:t> </a:t>
            </a:r>
            <a:r>
              <a:rPr lang="en-US" sz="2200" dirty="0" err="1"/>
              <a:t>ve</a:t>
            </a:r>
            <a:r>
              <a:rPr lang="en-US" sz="2200" dirty="0"/>
              <a:t> </a:t>
            </a:r>
            <a:r>
              <a:rPr lang="en-US" sz="2200" dirty="0" err="1"/>
              <a:t>dönüşümü</a:t>
            </a:r>
            <a:r>
              <a:rPr lang="en-US" sz="2200" dirty="0"/>
              <a:t> </a:t>
            </a:r>
            <a:r>
              <a:rPr lang="en-US" sz="2200" dirty="0" err="1"/>
              <a:t>ile</a:t>
            </a:r>
            <a:r>
              <a:rPr lang="en-US" sz="2200" dirty="0"/>
              <a:t> </a:t>
            </a:r>
            <a:r>
              <a:rPr lang="en-US" sz="2200" dirty="0" err="1"/>
              <a:t>ilgili</a:t>
            </a:r>
            <a:r>
              <a:rPr lang="en-US" sz="2200" dirty="0"/>
              <a:t> </a:t>
            </a:r>
            <a:r>
              <a:rPr lang="en-US" sz="2200" dirty="0" err="1"/>
              <a:t>matematiksel</a:t>
            </a:r>
            <a:r>
              <a:rPr lang="en-US" sz="2200" dirty="0"/>
              <a:t> </a:t>
            </a:r>
            <a:r>
              <a:rPr lang="en-US" sz="2200" dirty="0" err="1"/>
              <a:t>hesaplamalar</a:t>
            </a:r>
            <a:r>
              <a:rPr lang="en-US" sz="2200" dirty="0"/>
              <a:t> </a:t>
            </a:r>
            <a:r>
              <a:rPr lang="en-US" sz="2200" dirty="0" err="1"/>
              <a:t>yapılması</a:t>
            </a:r>
            <a:r>
              <a:rPr lang="en-US" sz="2200" dirty="0"/>
              <a:t> </a:t>
            </a:r>
            <a:r>
              <a:rPr lang="en-US" sz="2200" dirty="0" err="1"/>
              <a:t>sağlanır</a:t>
            </a:r>
            <a:r>
              <a:rPr lang="en-US" sz="2200" dirty="0"/>
              <a:t>. </a:t>
            </a:r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2394028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08832" y="924252"/>
            <a:ext cx="6583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Önümüzdeki Hafta Ne Öğreneceğiz?</a:t>
            </a:r>
            <a:endParaRPr lang="tr-TR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585051" y="1719322"/>
            <a:ext cx="1070457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89013" indent="-989013">
              <a:spcAft>
                <a:spcPts val="600"/>
              </a:spcAft>
            </a:pPr>
            <a:r>
              <a:rPr lang="en-US" sz="2000" b="1" dirty="0" smtClean="0"/>
              <a:t>11.1.7.1</a:t>
            </a:r>
            <a:r>
              <a:rPr lang="en-US" sz="2000" b="1" dirty="0"/>
              <a:t>. </a:t>
            </a:r>
            <a:r>
              <a:rPr lang="en-US" sz="2000" dirty="0" err="1"/>
              <a:t>İtme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çizgisel</a:t>
            </a:r>
            <a:r>
              <a:rPr lang="en-US" sz="2000" dirty="0"/>
              <a:t> momentum </a:t>
            </a:r>
            <a:r>
              <a:rPr lang="en-US" sz="2000" dirty="0" err="1"/>
              <a:t>kavramlarını</a:t>
            </a:r>
            <a:r>
              <a:rPr lang="en-US" sz="2000" dirty="0"/>
              <a:t> </a:t>
            </a:r>
            <a:r>
              <a:rPr lang="en-US" sz="2000" dirty="0" err="1"/>
              <a:t>açıklar</a:t>
            </a:r>
            <a:r>
              <a:rPr lang="en-US" sz="2000" dirty="0"/>
              <a:t>. </a:t>
            </a:r>
          </a:p>
          <a:p>
            <a:pPr marL="1074738"/>
            <a:r>
              <a:rPr lang="en-US" sz="2000" dirty="0"/>
              <a:t>a) </a:t>
            </a:r>
            <a:r>
              <a:rPr lang="en-US" sz="2000" dirty="0" err="1"/>
              <a:t>Çizgisel</a:t>
            </a:r>
            <a:r>
              <a:rPr lang="en-US" sz="2000" dirty="0"/>
              <a:t> </a:t>
            </a:r>
            <a:r>
              <a:rPr lang="en-US" sz="2000" dirty="0" err="1"/>
              <a:t>momentumla</a:t>
            </a:r>
            <a:r>
              <a:rPr lang="en-US" sz="2000" dirty="0"/>
              <a:t> </a:t>
            </a:r>
            <a:r>
              <a:rPr lang="en-US" sz="2000" dirty="0" err="1"/>
              <a:t>ilgili</a:t>
            </a:r>
            <a:r>
              <a:rPr lang="en-US" sz="2000" dirty="0"/>
              <a:t> </a:t>
            </a:r>
            <a:r>
              <a:rPr lang="en-US" sz="2000" dirty="0" err="1"/>
              <a:t>günlük</a:t>
            </a:r>
            <a:r>
              <a:rPr lang="en-US" sz="2000" dirty="0"/>
              <a:t> </a:t>
            </a:r>
            <a:r>
              <a:rPr lang="en-US" sz="2000" dirty="0" err="1"/>
              <a:t>hayattan</a:t>
            </a:r>
            <a:r>
              <a:rPr lang="en-US" sz="2000" dirty="0"/>
              <a:t> </a:t>
            </a:r>
            <a:r>
              <a:rPr lang="en-US" sz="2000" dirty="0" err="1"/>
              <a:t>örnekler</a:t>
            </a:r>
            <a:r>
              <a:rPr lang="en-US" sz="2000" dirty="0"/>
              <a:t> </a:t>
            </a:r>
            <a:r>
              <a:rPr lang="en-US" sz="2000" dirty="0" err="1"/>
              <a:t>verilir</a:t>
            </a:r>
            <a:r>
              <a:rPr lang="en-US" sz="2000" dirty="0"/>
              <a:t>. </a:t>
            </a:r>
          </a:p>
          <a:p>
            <a:pPr marL="1074738">
              <a:spcAft>
                <a:spcPts val="600"/>
              </a:spcAft>
            </a:pPr>
            <a:r>
              <a:rPr lang="en-US" sz="2000" dirty="0"/>
              <a:t>b) </a:t>
            </a:r>
            <a:r>
              <a:rPr lang="en-US" sz="2000" dirty="0" err="1"/>
              <a:t>İtme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çizgisel</a:t>
            </a:r>
            <a:r>
              <a:rPr lang="en-US" sz="2000" dirty="0"/>
              <a:t> momentum </a:t>
            </a:r>
            <a:r>
              <a:rPr lang="en-US" sz="2000" dirty="0" err="1"/>
              <a:t>kavramlarının</a:t>
            </a:r>
            <a:r>
              <a:rPr lang="en-US" sz="2000" dirty="0"/>
              <a:t> </a:t>
            </a:r>
            <a:r>
              <a:rPr lang="en-US" sz="2000" dirty="0" err="1"/>
              <a:t>matematiksel</a:t>
            </a:r>
            <a:r>
              <a:rPr lang="en-US" sz="2000" dirty="0"/>
              <a:t> </a:t>
            </a:r>
            <a:r>
              <a:rPr lang="en-US" sz="2000" dirty="0" err="1"/>
              <a:t>modeli</a:t>
            </a:r>
            <a:r>
              <a:rPr lang="en-US" sz="2000" dirty="0"/>
              <a:t> </a:t>
            </a:r>
            <a:r>
              <a:rPr lang="en-US" sz="2000" dirty="0" err="1"/>
              <a:t>verilir</a:t>
            </a:r>
            <a:r>
              <a:rPr lang="en-US" sz="2000" dirty="0"/>
              <a:t>. </a:t>
            </a:r>
            <a:endParaRPr lang="tr-TR" sz="2000" dirty="0" smtClean="0"/>
          </a:p>
          <a:p>
            <a:pPr marL="1074738">
              <a:spcAft>
                <a:spcPts val="600"/>
              </a:spcAft>
            </a:pPr>
            <a:endParaRPr lang="en-US" sz="2000" dirty="0"/>
          </a:p>
          <a:p>
            <a:pPr marL="989013" indent="-989013">
              <a:spcAft>
                <a:spcPts val="600"/>
              </a:spcAft>
            </a:pPr>
            <a:r>
              <a:rPr lang="en-US" sz="2000" b="1" dirty="0"/>
              <a:t>11.1.7.2. </a:t>
            </a:r>
            <a:r>
              <a:rPr lang="en-US" sz="2000" dirty="0" err="1"/>
              <a:t>İtme</a:t>
            </a:r>
            <a:r>
              <a:rPr lang="en-US" sz="2000" dirty="0"/>
              <a:t> </a:t>
            </a:r>
            <a:r>
              <a:rPr lang="en-US" sz="2000" dirty="0" err="1"/>
              <a:t>ile</a:t>
            </a:r>
            <a:r>
              <a:rPr lang="en-US" sz="2000" dirty="0"/>
              <a:t> </a:t>
            </a:r>
            <a:r>
              <a:rPr lang="en-US" sz="2000" dirty="0" err="1"/>
              <a:t>çizgisel</a:t>
            </a:r>
            <a:r>
              <a:rPr lang="en-US" sz="2000" dirty="0"/>
              <a:t> momentum </a:t>
            </a:r>
            <a:r>
              <a:rPr lang="en-US" sz="2000" dirty="0" err="1"/>
              <a:t>değişimi</a:t>
            </a:r>
            <a:r>
              <a:rPr lang="en-US" sz="2000" dirty="0"/>
              <a:t> </a:t>
            </a:r>
            <a:r>
              <a:rPr lang="en-US" sz="2000" dirty="0" err="1"/>
              <a:t>arasında</a:t>
            </a:r>
            <a:r>
              <a:rPr lang="en-US" sz="2000" dirty="0"/>
              <a:t> </a:t>
            </a:r>
            <a:r>
              <a:rPr lang="en-US" sz="2000" dirty="0" err="1"/>
              <a:t>ilişki</a:t>
            </a:r>
            <a:r>
              <a:rPr lang="en-US" sz="2000" dirty="0"/>
              <a:t> </a:t>
            </a:r>
            <a:r>
              <a:rPr lang="en-US" sz="2000" dirty="0" err="1"/>
              <a:t>kurar</a:t>
            </a:r>
            <a:r>
              <a:rPr lang="en-US" sz="2000" dirty="0"/>
              <a:t>. </a:t>
            </a:r>
          </a:p>
          <a:p>
            <a:pPr marL="1074738"/>
            <a:r>
              <a:rPr lang="en-US" sz="2000" dirty="0"/>
              <a:t>a) </a:t>
            </a:r>
            <a:r>
              <a:rPr lang="en-US" sz="2000" dirty="0" err="1"/>
              <a:t>Öğrencilerin</a:t>
            </a:r>
            <a:r>
              <a:rPr lang="en-US" sz="2000" dirty="0"/>
              <a:t> </a:t>
            </a:r>
            <a:r>
              <a:rPr lang="en-US" sz="2000" dirty="0" err="1"/>
              <a:t>Newton’ın</a:t>
            </a:r>
            <a:r>
              <a:rPr lang="en-US" sz="2000" dirty="0"/>
              <a:t> </a:t>
            </a:r>
            <a:r>
              <a:rPr lang="en-US" sz="2000" dirty="0" err="1"/>
              <a:t>ikinci</a:t>
            </a:r>
            <a:r>
              <a:rPr lang="en-US" sz="2000" dirty="0"/>
              <a:t> </a:t>
            </a:r>
            <a:r>
              <a:rPr lang="en-US" sz="2000" dirty="0" err="1"/>
              <a:t>hareket</a:t>
            </a:r>
            <a:r>
              <a:rPr lang="en-US" sz="2000" dirty="0"/>
              <a:t> </a:t>
            </a:r>
            <a:r>
              <a:rPr lang="en-US" sz="2000" dirty="0" err="1"/>
              <a:t>yasasından</a:t>
            </a:r>
            <a:r>
              <a:rPr lang="en-US" sz="2000" dirty="0"/>
              <a:t> </a:t>
            </a:r>
            <a:r>
              <a:rPr lang="en-US" sz="2000" dirty="0" err="1"/>
              <a:t>faydalanarak</a:t>
            </a:r>
            <a:r>
              <a:rPr lang="en-US" sz="2000" dirty="0"/>
              <a:t> </a:t>
            </a:r>
            <a:r>
              <a:rPr lang="en-US" sz="2000" dirty="0" err="1"/>
              <a:t>itme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momentum </a:t>
            </a:r>
            <a:r>
              <a:rPr lang="en-US" sz="2000" dirty="0" err="1"/>
              <a:t>arasındaki</a:t>
            </a:r>
            <a:r>
              <a:rPr lang="en-US" sz="2000" dirty="0"/>
              <a:t> </a:t>
            </a:r>
            <a:r>
              <a:rPr lang="en-US" sz="2000" dirty="0" err="1"/>
              <a:t>matematiksel</a:t>
            </a:r>
            <a:r>
              <a:rPr lang="en-US" sz="2000" dirty="0"/>
              <a:t> </a:t>
            </a:r>
            <a:r>
              <a:rPr lang="en-US" sz="2000" dirty="0" err="1"/>
              <a:t>modeli</a:t>
            </a:r>
            <a:r>
              <a:rPr lang="en-US" sz="2000" dirty="0"/>
              <a:t> </a:t>
            </a:r>
            <a:r>
              <a:rPr lang="en-US" sz="2000" dirty="0" err="1"/>
              <a:t>elde</a:t>
            </a:r>
            <a:r>
              <a:rPr lang="en-US" sz="2000" dirty="0"/>
              <a:t> </a:t>
            </a:r>
            <a:r>
              <a:rPr lang="en-US" sz="2000" dirty="0" err="1"/>
              <a:t>etmeleri</a:t>
            </a:r>
            <a:r>
              <a:rPr lang="en-US" sz="2000" dirty="0"/>
              <a:t> </a:t>
            </a:r>
            <a:r>
              <a:rPr lang="en-US" sz="2000" dirty="0" err="1"/>
              <a:t>sağlanır</a:t>
            </a:r>
            <a:r>
              <a:rPr lang="en-US" sz="2000" dirty="0"/>
              <a:t>. </a:t>
            </a:r>
          </a:p>
          <a:p>
            <a:pPr marL="1074738"/>
            <a:r>
              <a:rPr lang="en-US" sz="2000" dirty="0"/>
              <a:t>b) </a:t>
            </a:r>
            <a:r>
              <a:rPr lang="en-US" sz="2000" dirty="0" err="1"/>
              <a:t>Öğrencilerin</a:t>
            </a:r>
            <a:r>
              <a:rPr lang="en-US" sz="2000" dirty="0"/>
              <a:t> </a:t>
            </a:r>
            <a:r>
              <a:rPr lang="en-US" sz="2000" dirty="0" err="1"/>
              <a:t>kuvvet</a:t>
            </a:r>
            <a:r>
              <a:rPr lang="en-US" sz="2000" dirty="0"/>
              <a:t>-zaman </a:t>
            </a:r>
            <a:r>
              <a:rPr lang="en-US" sz="2000" dirty="0" err="1"/>
              <a:t>grafiğinden</a:t>
            </a:r>
            <a:r>
              <a:rPr lang="en-US" sz="2000" dirty="0"/>
              <a:t> </a:t>
            </a:r>
            <a:r>
              <a:rPr lang="en-US" sz="2000" dirty="0" err="1"/>
              <a:t>alan</a:t>
            </a:r>
            <a:r>
              <a:rPr lang="en-US" sz="2000" dirty="0"/>
              <a:t> </a:t>
            </a:r>
            <a:r>
              <a:rPr lang="en-US" sz="2000" dirty="0" err="1"/>
              <a:t>hesaplamaları</a:t>
            </a:r>
            <a:r>
              <a:rPr lang="en-US" sz="2000" dirty="0"/>
              <a:t> </a:t>
            </a:r>
            <a:r>
              <a:rPr lang="en-US" sz="2000" dirty="0" err="1"/>
              <a:t>yapmaları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cismin</a:t>
            </a:r>
            <a:r>
              <a:rPr lang="en-US" sz="2000" dirty="0"/>
              <a:t> momentum </a:t>
            </a:r>
            <a:r>
              <a:rPr lang="en-US" sz="2000" dirty="0" err="1"/>
              <a:t>değişikliği</a:t>
            </a:r>
            <a:r>
              <a:rPr lang="en-US" sz="2000" dirty="0"/>
              <a:t> </a:t>
            </a:r>
            <a:r>
              <a:rPr lang="en-US" sz="2000" dirty="0" err="1"/>
              <a:t>ile</a:t>
            </a:r>
            <a:r>
              <a:rPr lang="en-US" sz="2000" dirty="0"/>
              <a:t> </a:t>
            </a:r>
            <a:r>
              <a:rPr lang="en-US" sz="2000" dirty="0" err="1"/>
              <a:t>ilişkilendirmeleri</a:t>
            </a:r>
            <a:r>
              <a:rPr lang="en-US" sz="2000" dirty="0"/>
              <a:t> </a:t>
            </a:r>
            <a:r>
              <a:rPr lang="en-US" sz="2000" dirty="0" err="1"/>
              <a:t>sağlanır</a:t>
            </a:r>
            <a:r>
              <a:rPr lang="en-US" sz="2000" dirty="0"/>
              <a:t>. </a:t>
            </a:r>
          </a:p>
          <a:p>
            <a:pPr marL="1074738">
              <a:spcAft>
                <a:spcPts val="600"/>
              </a:spcAft>
            </a:pPr>
            <a:r>
              <a:rPr lang="en-US" sz="2000" dirty="0"/>
              <a:t>c) </a:t>
            </a:r>
            <a:r>
              <a:rPr lang="en-US" sz="2000" dirty="0" err="1"/>
              <a:t>İtme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çizgisel</a:t>
            </a:r>
            <a:r>
              <a:rPr lang="en-US" sz="2000" dirty="0"/>
              <a:t> momentum </a:t>
            </a:r>
            <a:r>
              <a:rPr lang="en-US" sz="2000" dirty="0" err="1"/>
              <a:t>değişimi</a:t>
            </a:r>
            <a:r>
              <a:rPr lang="en-US" sz="2000" dirty="0"/>
              <a:t> </a:t>
            </a:r>
            <a:r>
              <a:rPr lang="en-US" sz="2000" dirty="0" err="1"/>
              <a:t>ile</a:t>
            </a:r>
            <a:r>
              <a:rPr lang="en-US" sz="2000" dirty="0"/>
              <a:t> </a:t>
            </a:r>
            <a:r>
              <a:rPr lang="en-US" sz="2000" dirty="0" err="1"/>
              <a:t>ilgili</a:t>
            </a:r>
            <a:r>
              <a:rPr lang="en-US" sz="2000" dirty="0"/>
              <a:t> </a:t>
            </a:r>
            <a:r>
              <a:rPr lang="en-US" sz="2000" dirty="0" err="1"/>
              <a:t>matematiksel</a:t>
            </a:r>
            <a:r>
              <a:rPr lang="en-US" sz="2000" dirty="0"/>
              <a:t> </a:t>
            </a:r>
            <a:r>
              <a:rPr lang="en-US" sz="2000" dirty="0" err="1"/>
              <a:t>hesaplamalar</a:t>
            </a:r>
            <a:r>
              <a:rPr lang="en-US" sz="2000" dirty="0"/>
              <a:t> </a:t>
            </a:r>
            <a:r>
              <a:rPr lang="en-US" sz="2000" dirty="0" err="1"/>
              <a:t>yapılması</a:t>
            </a:r>
            <a:r>
              <a:rPr lang="en-US" sz="2000" dirty="0"/>
              <a:t> </a:t>
            </a:r>
            <a:r>
              <a:rPr lang="en-US" sz="2000" dirty="0" err="1"/>
              <a:t>sağlanır</a:t>
            </a:r>
            <a:r>
              <a:rPr lang="en-US" sz="20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174950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71137" y="493751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/>
              <a:t>Geçen Hafta Neler Öğrendik?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759" y="1123078"/>
            <a:ext cx="3145536" cy="563231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/>
              <a:t>Geçen hafta neler öğrendik?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Mekanik enerji ne zaman korunur?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Sürtünmenin sistemin enerjisine etkisi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Özet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Bildiklerimizi hatırlayalım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Soru çözümü</a:t>
            </a:r>
            <a:endParaRPr lang="tr-TR" sz="2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7004" y="1074810"/>
            <a:ext cx="2723713" cy="203574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3904578" y="3236517"/>
                <a:ext cx="1515928" cy="6299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200000"/>
                  </a:lnSpc>
                </a:pP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tr-TR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𝐹</m:t>
                        </m:r>
                        <m:r>
                          <a:rPr lang="tr-TR" i="1" baseline="-25000" dirty="0">
                            <a:latin typeface="Cambria Math" panose="02040503050406030204" pitchFamily="18" charset="0"/>
                          </a:rPr>
                          <m:t>𝑦𝑎𝑦</m:t>
                        </m:r>
                      </m:e>
                    </m:acc>
                  </m:oMath>
                </a14:m>
                <a:r>
                  <a:rPr lang="en-US" dirty="0"/>
                  <a:t> =</a:t>
                </a:r>
                <a:r>
                  <a:rPr lang="tr-TR" dirty="0"/>
                  <a:t> -</a:t>
                </a:r>
                <a:r>
                  <a:rPr lang="en-US" dirty="0"/>
                  <a:t> </a:t>
                </a:r>
                <a:r>
                  <a:rPr lang="tr-TR" dirty="0"/>
                  <a:t>k </a:t>
                </a:r>
                <a:r>
                  <a:rPr lang="tr-T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‧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tr-TR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m:rPr>
                            <m:nor/>
                          </m:rPr>
                          <a:rPr lang="el-GR" dirty="0"/>
                          <m:t>Δ</m:t>
                        </m:r>
                        <m:r>
                          <m:rPr>
                            <m:nor/>
                          </m:rPr>
                          <a:rPr lang="en-US" dirty="0"/>
                          <m:t>x</m:t>
                        </m:r>
                      </m:e>
                    </m:acc>
                  </m:oMath>
                </a14:m>
                <a:endParaRPr lang="tr-TR" dirty="0" smtClean="0"/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4578" y="3236517"/>
                <a:ext cx="1515928" cy="629916"/>
              </a:xfrm>
              <a:prstGeom prst="rect">
                <a:avLst/>
              </a:prstGeom>
              <a:blipFill>
                <a:blip r:embed="rId4"/>
                <a:stretch>
                  <a:fillRect b="-155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3924593" y="3086123"/>
                <a:ext cx="1418145" cy="41492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tr-TR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𝐹</m:t>
                        </m:r>
                        <m:r>
                          <a:rPr lang="tr-TR" i="1" baseline="-25000" dirty="0">
                            <a:latin typeface="Cambria Math" panose="02040503050406030204" pitchFamily="18" charset="0"/>
                          </a:rPr>
                          <m:t>𝑢𝑦𝑔</m:t>
                        </m:r>
                        <m:r>
                          <a:rPr lang="tr-TR" i="1" baseline="-25000" dirty="0">
                            <a:latin typeface="Cambria Math" panose="02040503050406030204" pitchFamily="18" charset="0"/>
                          </a:rPr>
                          <m:t>.</m:t>
                        </m:r>
                      </m:e>
                    </m:acc>
                  </m:oMath>
                </a14:m>
                <a:r>
                  <a:rPr lang="en-US" dirty="0"/>
                  <a:t> = </a:t>
                </a:r>
                <a:r>
                  <a:rPr lang="tr-TR" dirty="0"/>
                  <a:t>k </a:t>
                </a:r>
                <a:r>
                  <a:rPr lang="tr-T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‧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tr-TR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m:rPr>
                            <m:nor/>
                          </m:rPr>
                          <a:rPr lang="el-GR" dirty="0"/>
                          <m:t>Δ</m:t>
                        </m:r>
                        <m:r>
                          <m:rPr>
                            <m:nor/>
                          </m:rPr>
                          <a:rPr lang="en-US" dirty="0"/>
                          <m:t>x</m:t>
                        </m:r>
                      </m:e>
                    </m:acc>
                  </m:oMath>
                </a14:m>
                <a:endParaRPr lang="tr-TR" b="1" dirty="0" smtClean="0"/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4593" y="3086123"/>
                <a:ext cx="1418145" cy="414922"/>
              </a:xfrm>
              <a:prstGeom prst="rect">
                <a:avLst/>
              </a:prstGeom>
              <a:blipFill>
                <a:blip r:embed="rId5"/>
                <a:stretch>
                  <a:fillRect b="-235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6"/>
          <a:srcRect l="46042" t="38901" r="32738" b="29705"/>
          <a:stretch/>
        </p:blipFill>
        <p:spPr>
          <a:xfrm>
            <a:off x="9510748" y="981302"/>
            <a:ext cx="2179259" cy="181272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9737737" y="3083591"/>
                <a:ext cx="1725280" cy="4834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tr-TR" dirty="0" smtClean="0"/>
                  <a:t>EP=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tr-TR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tr-TR" b="0" i="1" dirty="0" smtClean="0">
                        <a:latin typeface="Cambria Math" panose="02040503050406030204" pitchFamily="18" charset="0"/>
                      </a:rPr>
                      <m:t> ·</m:t>
                    </m:r>
                    <m:r>
                      <a:rPr lang="tr-TR" b="0" i="1" dirty="0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tr-TR" b="0" i="1" dirty="0" smtClean="0">
                        <a:latin typeface="Cambria Math" panose="02040503050406030204" pitchFamily="18" charset="0"/>
                      </a:rPr>
                      <m:t>·</m:t>
                    </m:r>
                    <m:d>
                      <m:dPr>
                        <m:ctrlPr>
                          <a:rPr lang="tr-TR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tr-TR" b="0" i="1" baseline="30000" dirty="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tr-TR" b="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tr-TR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7737" y="3083591"/>
                <a:ext cx="1725280" cy="483466"/>
              </a:xfrm>
              <a:prstGeom prst="rect">
                <a:avLst/>
              </a:prstGeom>
              <a:blipFill>
                <a:blip r:embed="rId7"/>
                <a:stretch>
                  <a:fillRect l="-2827" b="-63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2478" t="36746" r="31906" b="19720"/>
          <a:stretch/>
        </p:blipFill>
        <p:spPr>
          <a:xfrm>
            <a:off x="3608044" y="3912868"/>
            <a:ext cx="4043303" cy="1968948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4330087" y="6155087"/>
            <a:ext cx="2152779" cy="4551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dirty="0" smtClean="0"/>
              <a:t>ME = KE </a:t>
            </a:r>
            <a:r>
              <a:rPr lang="tr-TR" dirty="0"/>
              <a:t>+ </a:t>
            </a:r>
            <a:r>
              <a:rPr lang="tr-TR" dirty="0" smtClean="0"/>
              <a:t>PE</a:t>
            </a:r>
            <a:endParaRPr lang="tr-TR" dirty="0"/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09417" y="4216288"/>
            <a:ext cx="2016976" cy="2539101"/>
          </a:xfrm>
          <a:prstGeom prst="rect">
            <a:avLst/>
          </a:prstGeom>
        </p:spPr>
      </p:pic>
      <p:pic>
        <p:nvPicPr>
          <p:cNvPr id="31" name="Picture 5" descr="06_18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7907" y="4293290"/>
            <a:ext cx="2206216" cy="2385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324157" y="3866433"/>
            <a:ext cx="686618" cy="276748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920884" y="1029371"/>
            <a:ext cx="2223115" cy="200640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7132946" y="3106904"/>
                <a:ext cx="119199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𝑊</m:t>
                      </m:r>
                      <m:r>
                        <a:rPr lang="tr-TR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=∆</m:t>
                      </m:r>
                      <m:r>
                        <a:rPr lang="tr-TR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𝐸𝑝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2946" y="3106904"/>
                <a:ext cx="1191993" cy="369332"/>
              </a:xfrm>
              <a:prstGeom prst="rect">
                <a:avLst/>
              </a:prstGeom>
              <a:blipFill>
                <a:blip r:embed="rId14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7130638" y="3454931"/>
                <a:ext cx="119430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𝑊</m:t>
                      </m:r>
                      <m:r>
                        <a:rPr lang="tr-TR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=∆</m:t>
                      </m:r>
                      <m:r>
                        <a:rPr lang="tr-TR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𝐸𝑘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0638" y="3454931"/>
                <a:ext cx="1194301" cy="36933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7618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71137" y="493751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/>
              <a:t>Geçen Hafta Neler Öğrendik?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48" b="4507"/>
          <a:stretch/>
        </p:blipFill>
        <p:spPr>
          <a:xfrm>
            <a:off x="4119539" y="1735707"/>
            <a:ext cx="5507563" cy="48016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328052" y="6258280"/>
            <a:ext cx="1470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(2017 – LYS)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119539" y="1262125"/>
            <a:ext cx="31951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i="1" dirty="0" smtClean="0"/>
              <a:t>Öğrenmiş miyiz sınayalım </a:t>
            </a:r>
            <a:r>
              <a:rPr lang="tr-TR" dirty="0" smtClean="0">
                <a:sym typeface="Wingdings" panose="05000000000000000000" pitchFamily="2" charset="2"/>
              </a:rPr>
              <a:t>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6211731" y="6167113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TextBox 8"/>
          <p:cNvSpPr txBox="1"/>
          <p:nvPr/>
        </p:nvSpPr>
        <p:spPr>
          <a:xfrm>
            <a:off x="95759" y="1123078"/>
            <a:ext cx="3145536" cy="563231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/>
              <a:t>Geçen hafta neler öğrendik?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Mekanik enerji ne zaman korunur?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Sürtünmenin sistemin enerjisine etkisi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Özet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Bildiklerimizi hatırlayalım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Soru </a:t>
            </a:r>
            <a:r>
              <a:rPr lang="tr-TR" sz="2000" dirty="0"/>
              <a:t>çözümü</a:t>
            </a:r>
          </a:p>
        </p:txBody>
      </p:sp>
    </p:spTree>
    <p:extLst>
      <p:ext uri="{BB962C8B-B14F-4D97-AF65-F5344CB8AC3E}">
        <p14:creationId xmlns:p14="http://schemas.microsoft.com/office/powerpoint/2010/main" val="683245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71137" y="493751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/>
              <a:t>Geçen Hafta Neler Öğrendik?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4348180" y="1631456"/>
            <a:ext cx="4227408" cy="4996155"/>
            <a:chOff x="4759258" y="1737130"/>
            <a:chExt cx="4022135" cy="4901332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7846" b="1811"/>
            <a:stretch/>
          </p:blipFill>
          <p:spPr>
            <a:xfrm>
              <a:off x="4812673" y="2607275"/>
              <a:ext cx="3968720" cy="4031187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353" t="2161" b="82980"/>
            <a:stretch/>
          </p:blipFill>
          <p:spPr>
            <a:xfrm>
              <a:off x="4759258" y="1737130"/>
              <a:ext cx="4000407" cy="870145"/>
            </a:xfrm>
            <a:prstGeom prst="rect">
              <a:avLst/>
            </a:prstGeom>
          </p:spPr>
        </p:pic>
      </p:grpSp>
      <p:sp>
        <p:nvSpPr>
          <p:cNvPr id="10" name="TextBox 9"/>
          <p:cNvSpPr txBox="1"/>
          <p:nvPr/>
        </p:nvSpPr>
        <p:spPr>
          <a:xfrm>
            <a:off x="9860693" y="6258280"/>
            <a:ext cx="1470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(2016 – LYS</a:t>
            </a:r>
            <a:r>
              <a:rPr lang="tr-TR" dirty="0" smtClean="0"/>
              <a:t>)</a:t>
            </a:r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4348180" y="5665044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95759" y="1123078"/>
            <a:ext cx="3145536" cy="563231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/>
              <a:t>Geçen hafta neler öğrendik?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Mekanik enerji ne zaman korunur?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Sürtünmenin sistemin enerjisine etkisi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Özet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Bildiklerimizi hatırlayalım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Soru </a:t>
            </a:r>
            <a:r>
              <a:rPr lang="tr-TR" sz="2000" dirty="0"/>
              <a:t>çözümü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119539" y="1262125"/>
            <a:ext cx="31951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i="1" dirty="0" smtClean="0"/>
              <a:t>Öğrenmiş miyiz sınayalım </a:t>
            </a:r>
            <a:r>
              <a:rPr lang="tr-TR" dirty="0" smtClean="0">
                <a:sym typeface="Wingdings" panose="05000000000000000000" pitchFamily="2" charset="2"/>
              </a:rPr>
              <a:t>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2921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17938" y="2174446"/>
            <a:ext cx="4865055" cy="393203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971137" y="493751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/>
              <a:t>Geçen Hafta Neler Öğrendik?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860693" y="6258280"/>
            <a:ext cx="15648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(2016 – </a:t>
            </a:r>
            <a:r>
              <a:rPr lang="tr-TR" dirty="0" smtClean="0"/>
              <a:t>YGS)</a:t>
            </a:r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3880804" y="5665044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95759" y="1123078"/>
            <a:ext cx="3145536" cy="563231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/>
              <a:t>Geçen hafta neler öğrendik?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Mekanik enerji ne zaman korunur?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Sürtünmenin sistemin enerjisine etkisi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Özet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Bildiklerimizi hatırlayalım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Soru </a:t>
            </a:r>
            <a:r>
              <a:rPr lang="tr-TR" sz="2000" dirty="0"/>
              <a:t>çözümü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119539" y="1262125"/>
            <a:ext cx="31951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i="1" dirty="0" smtClean="0"/>
              <a:t>Öğrenmiş miyiz sınayalım </a:t>
            </a:r>
            <a:r>
              <a:rPr lang="tr-TR" dirty="0" smtClean="0">
                <a:sym typeface="Wingdings" panose="05000000000000000000" pitchFamily="2" charset="2"/>
              </a:rPr>
              <a:t>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5516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71137" y="493751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/>
              <a:t>Geçen Hafta Neler Öğrendik?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860693" y="6258280"/>
            <a:ext cx="15648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(2016 – </a:t>
            </a:r>
            <a:r>
              <a:rPr lang="tr-TR" dirty="0" smtClean="0"/>
              <a:t>YGS)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77" t="662" r="6914" b="50287"/>
          <a:stretch/>
        </p:blipFill>
        <p:spPr>
          <a:xfrm>
            <a:off x="3621582" y="1546851"/>
            <a:ext cx="4291222" cy="366471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0541" r="5722"/>
          <a:stretch/>
        </p:blipFill>
        <p:spPr>
          <a:xfrm>
            <a:off x="7895449" y="1631457"/>
            <a:ext cx="4189242" cy="3459322"/>
          </a:xfrm>
          <a:prstGeom prst="rect">
            <a:avLst/>
          </a:prstGeom>
        </p:spPr>
      </p:pic>
      <p:sp>
        <p:nvSpPr>
          <p:cNvPr id="12" name="Oval 11"/>
          <p:cNvSpPr/>
          <p:nvPr/>
        </p:nvSpPr>
        <p:spPr>
          <a:xfrm>
            <a:off x="7845072" y="4300267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95759" y="1123078"/>
            <a:ext cx="3145536" cy="563231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/>
              <a:t>Geçen hafta neler öğrendik?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Mekanik enerji ne zaman korunur?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Sürtünmenin sistemin enerjisine etkisi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Özet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Bildiklerimizi hatırlayalım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Soru </a:t>
            </a:r>
            <a:r>
              <a:rPr lang="tr-TR" sz="2000" dirty="0"/>
              <a:t>çözümü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119539" y="1262125"/>
            <a:ext cx="31951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i="1" dirty="0" smtClean="0"/>
              <a:t>Öğrenmiş miyiz sınayalım </a:t>
            </a:r>
            <a:r>
              <a:rPr lang="tr-TR" dirty="0" smtClean="0">
                <a:sym typeface="Wingdings" panose="05000000000000000000" pitchFamily="2" charset="2"/>
              </a:rPr>
              <a:t>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0325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71137" y="493751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/>
              <a:t>Geçen Hafta Neler Öğrendik?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860693" y="6258280"/>
            <a:ext cx="1470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(2016 – </a:t>
            </a:r>
            <a:r>
              <a:rPr lang="tr-TR" dirty="0" smtClean="0"/>
              <a:t>LYS)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19538" y="1619220"/>
            <a:ext cx="4661855" cy="4823726"/>
          </a:xfrm>
          <a:prstGeom prst="rect">
            <a:avLst/>
          </a:prstGeom>
        </p:spPr>
      </p:pic>
      <p:sp>
        <p:nvSpPr>
          <p:cNvPr id="12" name="Oval 11"/>
          <p:cNvSpPr/>
          <p:nvPr/>
        </p:nvSpPr>
        <p:spPr>
          <a:xfrm>
            <a:off x="6818407" y="5999700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TextBox 8"/>
          <p:cNvSpPr txBox="1"/>
          <p:nvPr/>
        </p:nvSpPr>
        <p:spPr>
          <a:xfrm>
            <a:off x="95759" y="1123078"/>
            <a:ext cx="3145536" cy="563231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/>
              <a:t>Geçen hafta neler öğrendik?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Mekanik enerji ne zaman korunur?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Sürtünmenin sistemin enerjisine etkisi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Özet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Bildiklerimizi hatırlayalım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Soru </a:t>
            </a:r>
            <a:r>
              <a:rPr lang="tr-TR" sz="2000" dirty="0"/>
              <a:t>çözümü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19539" y="1262125"/>
            <a:ext cx="31951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i="1" dirty="0" smtClean="0"/>
              <a:t>Öğrenmiş miyiz sınayalım </a:t>
            </a:r>
            <a:r>
              <a:rPr lang="tr-TR" dirty="0" smtClean="0">
                <a:sym typeface="Wingdings" panose="05000000000000000000" pitchFamily="2" charset="2"/>
              </a:rPr>
              <a:t>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0360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6DB8EB18-3657-4051-A897-2ED38832359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Vapor Trail</Template>
  <TotalTime>7516</TotalTime>
  <Words>1877</Words>
  <Application>Microsoft Office PowerPoint</Application>
  <PresentationFormat>Widescreen</PresentationFormat>
  <Paragraphs>416</Paragraphs>
  <Slides>38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5" baseType="lpstr">
      <vt:lpstr>Arial</vt:lpstr>
      <vt:lpstr>Calibri</vt:lpstr>
      <vt:lpstr>Cambria Math</vt:lpstr>
      <vt:lpstr>Century Gothic</vt:lpstr>
      <vt:lpstr>Times New Roman</vt:lpstr>
      <vt:lpstr>Wingdings</vt:lpstr>
      <vt:lpstr>Vapor Trail</vt:lpstr>
      <vt:lpstr>Enerji ve Hareket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Author</dc:creator>
  <cp:lastModifiedBy>Belkıs</cp:lastModifiedBy>
  <cp:revision>329</cp:revision>
  <dcterms:created xsi:type="dcterms:W3CDTF">2016-04-01T12:40:28Z</dcterms:created>
  <dcterms:modified xsi:type="dcterms:W3CDTF">2018-11-23T14:43:32Z</dcterms:modified>
</cp:coreProperties>
</file>