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81" r:id="rId1"/>
  </p:sldMasterIdLst>
  <p:notesMasterIdLst>
    <p:notesMasterId r:id="rId36"/>
  </p:notesMasterIdLst>
  <p:handoutMasterIdLst>
    <p:handoutMasterId r:id="rId37"/>
  </p:handoutMasterIdLst>
  <p:sldIdLst>
    <p:sldId id="365" r:id="rId2"/>
    <p:sldId id="366" r:id="rId3"/>
    <p:sldId id="367" r:id="rId4"/>
    <p:sldId id="372" r:id="rId5"/>
    <p:sldId id="493" r:id="rId6"/>
    <p:sldId id="496" r:id="rId7"/>
    <p:sldId id="494" r:id="rId8"/>
    <p:sldId id="495" r:id="rId9"/>
    <p:sldId id="500" r:id="rId10"/>
    <p:sldId id="502" r:id="rId11"/>
    <p:sldId id="503" r:id="rId12"/>
    <p:sldId id="504" r:id="rId13"/>
    <p:sldId id="505" r:id="rId14"/>
    <p:sldId id="506" r:id="rId15"/>
    <p:sldId id="508" r:id="rId16"/>
    <p:sldId id="507" r:id="rId17"/>
    <p:sldId id="509" r:id="rId18"/>
    <p:sldId id="510" r:id="rId19"/>
    <p:sldId id="511" r:id="rId20"/>
    <p:sldId id="499" r:id="rId21"/>
    <p:sldId id="498" r:id="rId22"/>
    <p:sldId id="490" r:id="rId23"/>
    <p:sldId id="492" r:id="rId24"/>
    <p:sldId id="512" r:id="rId25"/>
    <p:sldId id="521" r:id="rId26"/>
    <p:sldId id="520" r:id="rId27"/>
    <p:sldId id="519" r:id="rId28"/>
    <p:sldId id="518" r:id="rId29"/>
    <p:sldId id="517" r:id="rId30"/>
    <p:sldId id="516" r:id="rId31"/>
    <p:sldId id="515" r:id="rId32"/>
    <p:sldId id="429" r:id="rId33"/>
    <p:sldId id="371" r:id="rId34"/>
    <p:sldId id="370" r:id="rId35"/>
  </p:sldIdLst>
  <p:sldSz cx="12192000" cy="6858000"/>
  <p:notesSz cx="6669088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5" autoAdjust="0"/>
    <p:restoredTop sz="86600" autoAdjust="0"/>
  </p:normalViewPr>
  <p:slideViewPr>
    <p:cSldViewPr snapToObjects="1">
      <p:cViewPr varScale="1">
        <p:scale>
          <a:sx n="97" d="100"/>
          <a:sy n="97" d="100"/>
        </p:scale>
        <p:origin x="37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36436-C5E2-40CD-A32F-0358155F7B57}" type="datetimeFigureOut">
              <a:rPr lang="tr-TR" smtClean="0"/>
              <a:t>25.02.2017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EE0D1-4967-4D9C-B770-84B6340C84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509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pPr/>
              <a:t>25.02.2017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Derse</a:t>
            </a:r>
            <a:r>
              <a:rPr lang="en-US" dirty="0" smtClean="0"/>
              <a:t> </a:t>
            </a:r>
            <a:r>
              <a:rPr lang="en-US" dirty="0" err="1" smtClean="0"/>
              <a:t>ba</a:t>
            </a:r>
            <a:r>
              <a:rPr lang="tr-TR" dirty="0" err="1" smtClean="0"/>
              <a:t>şlı</a:t>
            </a:r>
            <a:r>
              <a:rPr lang="en-US" dirty="0" err="1" smtClean="0"/>
              <a:t>ıyoruz</a:t>
            </a:r>
            <a:r>
              <a:rPr lang="en-US" dirty="0" smtClean="0"/>
              <a:t>. </a:t>
            </a:r>
            <a:r>
              <a:rPr lang="en-US" dirty="0" err="1" smtClean="0"/>
              <a:t>İlk</a:t>
            </a:r>
            <a:r>
              <a:rPr lang="en-US" dirty="0" smtClean="0"/>
              <a:t> </a:t>
            </a:r>
            <a:r>
              <a:rPr lang="en-US" dirty="0" err="1" smtClean="0"/>
              <a:t>Sunu</a:t>
            </a:r>
            <a:r>
              <a:rPr lang="tr-TR" dirty="0" smtClean="0"/>
              <a:t>…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578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71045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80005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52000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43917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00360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92511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34556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38502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69495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7862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49932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63330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4682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517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3968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92981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9299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64712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95439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6415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25.02.2017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25.02.2017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25.02.2017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25.02.2017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25.02.2017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25.02.2017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25.02.2017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25.02.2017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25.02.2017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CA160B30-60EE-45FA-8251-617A49E60C36}" type="datetimeFigureOut">
              <a:rPr lang="tr-TR" smtClean="0"/>
              <a:pPr/>
              <a:t>25.02.2017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25.02.2017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25.02.2017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0.jpeg"/><Relationship Id="rId7" Type="http://schemas.openxmlformats.org/officeDocument/2006/relationships/image" Target="../media/image13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gif"/><Relationship Id="rId5" Type="http://schemas.openxmlformats.org/officeDocument/2006/relationships/image" Target="../media/image11.jpeg"/><Relationship Id="rId10" Type="http://schemas.openxmlformats.org/officeDocument/2006/relationships/image" Target="../media/image25.png"/><Relationship Id="rId4" Type="http://schemas.openxmlformats.org/officeDocument/2006/relationships/image" Target="../media/image10.jpg"/><Relationship Id="rId9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9410" y="1500174"/>
            <a:ext cx="9435645" cy="240654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Calibri" pitchFamily="34" charset="0"/>
                <a:cs typeface="Calibri" pitchFamily="34" charset="0"/>
              </a:rPr>
              <a:t>11.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SINIF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: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ELEKTRİK </a:t>
            </a:r>
            <a:r>
              <a:rPr lang="tr-TR" cap="none" dirty="0" smtClean="0">
                <a:latin typeface="Calibri" pitchFamily="34" charset="0"/>
                <a:cs typeface="Calibri" pitchFamily="34" charset="0"/>
              </a:rPr>
              <a:t>ve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MANYETİZMA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ÜNİTESİ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>
                <a:latin typeface="Calibri" pitchFamily="34" charset="0"/>
                <a:cs typeface="Calibri" pitchFamily="34" charset="0"/>
              </a:rPr>
              <a:t/>
            </a:r>
            <a:br>
              <a:rPr lang="en-US" dirty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E</a:t>
            </a:r>
            <a:r>
              <a:rPr lang="en-US" cap="none" dirty="0" err="1" smtClean="0">
                <a:latin typeface="Calibri" pitchFamily="34" charset="0"/>
                <a:cs typeface="Calibri" pitchFamily="34" charset="0"/>
              </a:rPr>
              <a:t>lektriksel</a:t>
            </a:r>
            <a:r>
              <a:rPr lang="en-US" cap="none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cap="none" dirty="0" err="1" smtClean="0">
                <a:latin typeface="Calibri" pitchFamily="34" charset="0"/>
                <a:cs typeface="Calibri" pitchFamily="34" charset="0"/>
              </a:rPr>
              <a:t>Kuvvet</a:t>
            </a:r>
            <a:r>
              <a:rPr lang="en-US" cap="none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cap="none" dirty="0" err="1" smtClean="0">
                <a:latin typeface="Calibri" pitchFamily="34" charset="0"/>
                <a:cs typeface="Calibri" pitchFamily="34" charset="0"/>
              </a:rPr>
              <a:t>ve</a:t>
            </a:r>
            <a:r>
              <a:rPr lang="en-US" cap="none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cap="none" dirty="0" err="1" smtClean="0">
                <a:latin typeface="Calibri" pitchFamily="34" charset="0"/>
                <a:cs typeface="Calibri" pitchFamily="34" charset="0"/>
              </a:rPr>
              <a:t>Elektrik</a:t>
            </a:r>
            <a:r>
              <a:rPr lang="en-US" cap="none" dirty="0" smtClean="0">
                <a:latin typeface="Calibri" pitchFamily="34" charset="0"/>
                <a:cs typeface="Calibri" pitchFamily="34" charset="0"/>
              </a:rPr>
              <a:t> Alan</a:t>
            </a:r>
            <a:endParaRPr lang="tr-TR" cap="non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0248" y="4437112"/>
            <a:ext cx="7948602" cy="849835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Doç.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Dr. Ali ERYILMAZ</a:t>
            </a:r>
            <a:endParaRPr lang="tr-TR" sz="2400" b="1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99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03712" y="603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Elektriksel Potansiyel Enerji</a:t>
            </a:r>
            <a:endParaRPr lang="tr-TR" sz="2800" b="1" dirty="0"/>
          </a:p>
        </p:txBody>
      </p:sp>
      <p:pic>
        <p:nvPicPr>
          <p:cNvPr id="7170" name="Picture 2" descr="http://umdberg.pbworks.com/f/1353426873/EnChPEgraph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728" y="1964315"/>
            <a:ext cx="6234589" cy="4200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47728" y="2036323"/>
            <a:ext cx="57606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PE</a:t>
            </a:r>
            <a:endParaRPr lang="tr-TR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0056440" y="2396363"/>
            <a:ext cx="2135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96875" indent="-396875"/>
            <a:r>
              <a:rPr lang="tr-TR" dirty="0" smtClean="0"/>
              <a:t>E</a:t>
            </a:r>
            <a:r>
              <a:rPr lang="tr-TR" baseline="-25000" dirty="0" smtClean="0"/>
              <a:t>0</a:t>
            </a:r>
            <a:r>
              <a:rPr lang="tr-TR" dirty="0" smtClean="0"/>
              <a:t>: Bırakıldıkları andaki KE ve elektriksel PE toplamları</a:t>
            </a:r>
            <a:endParaRPr lang="tr-TR" dirty="0"/>
          </a:p>
        </p:txBody>
      </p:sp>
      <p:sp>
        <p:nvSpPr>
          <p:cNvPr id="8" name="TextBox 7"/>
          <p:cNvSpPr txBox="1"/>
          <p:nvPr/>
        </p:nvSpPr>
        <p:spPr>
          <a:xfrm>
            <a:off x="-4247" y="865450"/>
            <a:ext cx="2900111" cy="4939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Geçen Hafta Neler Öğrendik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Elektrik Yüklü Balon Niye Zarar Vermiyor?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Hangi Pil Daha Fazla Enerji Veriyor?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Elektriksel </a:t>
            </a:r>
            <a:r>
              <a:rPr lang="tr-TR" sz="1400" dirty="0">
                <a:solidFill>
                  <a:srgbClr val="00B050"/>
                </a:solidFill>
              </a:rPr>
              <a:t>Potansiyel Enerji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</a:t>
            </a:r>
            <a:r>
              <a:rPr lang="tr-TR" sz="1400" dirty="0">
                <a:solidFill>
                  <a:srgbClr val="FFC000"/>
                </a:solidFill>
              </a:rPr>
              <a:t>Potansiyel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</a:t>
            </a:r>
            <a:r>
              <a:rPr lang="tr-TR" sz="1400" dirty="0">
                <a:solidFill>
                  <a:srgbClr val="FFC000"/>
                </a:solidFill>
              </a:rPr>
              <a:t>Potansiyel Fark - Gerilim</a:t>
            </a:r>
            <a:endParaRPr lang="tr-TR" sz="1400" b="1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 </a:t>
            </a:r>
            <a:r>
              <a:rPr lang="tr-TR" sz="1400" dirty="0">
                <a:solidFill>
                  <a:srgbClr val="FFC000"/>
                </a:solidFill>
              </a:rPr>
              <a:t>Yüklü Balon Niye Zarar Vermiyor?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Hangi Pil Daha Fazla Enerji Veriyor?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23027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99666" y="620688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Elektriksel Potansiyel Enerji</a:t>
            </a:r>
            <a:endParaRPr lang="tr-TR" sz="2800" b="1" dirty="0"/>
          </a:p>
        </p:txBody>
      </p:sp>
      <p:pic>
        <p:nvPicPr>
          <p:cNvPr id="3074" name="Picture 2" descr="http://umdberg.pbworks.com/f/1321292921/attractive%20potential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8258" y="4378026"/>
            <a:ext cx="3429000" cy="221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umdberg.pbworks.com/f/1321292922/repulsive%20potential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8258" y="1402234"/>
            <a:ext cx="3429000" cy="227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311410" y="3813949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Bu Grafikler Nelerin Elektriksel Potansiyel Enerji Grafikleridir? </a:t>
            </a:r>
            <a:endParaRPr lang="tr-T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1673" y="1595486"/>
            <a:ext cx="4336499" cy="17622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1714" y="4721355"/>
            <a:ext cx="3448050" cy="19431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-4247" y="865450"/>
            <a:ext cx="2900111" cy="4939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Geçen Hafta Neler Öğrendik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Elektrik Yüklü Balon Niye Zarar Vermiyor?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Hangi Pil Daha Fazla Enerji Veriyor?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Elektriksel </a:t>
            </a:r>
            <a:r>
              <a:rPr lang="tr-TR" sz="1400" dirty="0">
                <a:solidFill>
                  <a:srgbClr val="00B050"/>
                </a:solidFill>
              </a:rPr>
              <a:t>Potansiyel Enerji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</a:t>
            </a:r>
            <a:r>
              <a:rPr lang="tr-TR" sz="1400" dirty="0">
                <a:solidFill>
                  <a:srgbClr val="FFC000"/>
                </a:solidFill>
              </a:rPr>
              <a:t>Potansiyel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</a:t>
            </a:r>
            <a:r>
              <a:rPr lang="tr-TR" sz="1400" dirty="0">
                <a:solidFill>
                  <a:srgbClr val="FFC000"/>
                </a:solidFill>
              </a:rPr>
              <a:t>Potansiyel Fark - Gerilim</a:t>
            </a:r>
            <a:endParaRPr lang="tr-TR" sz="1400" b="1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 </a:t>
            </a:r>
            <a:r>
              <a:rPr lang="tr-TR" sz="1400" dirty="0">
                <a:solidFill>
                  <a:srgbClr val="FFC000"/>
                </a:solidFill>
              </a:rPr>
              <a:t>Yüklü Balon Niye Zarar Vermiyor?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Hangi Pil Daha Fazla Enerji Veriyor?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4219177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3672" y="620688"/>
            <a:ext cx="921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Elektriksel Potansiyel Enerji: Kendimizi Deneyelim</a:t>
            </a:r>
            <a:endParaRPr lang="tr-TR" sz="28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672" y="1742532"/>
            <a:ext cx="8900259" cy="427875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-4247" y="865450"/>
            <a:ext cx="2900111" cy="4939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Geçen Hafta Neler Öğrendik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Elektrik Yüklü Balon Niye Zarar Vermiyor?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Hangi Pil Daha Fazla Enerji Veriyor?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Elektriksel </a:t>
            </a:r>
            <a:r>
              <a:rPr lang="tr-TR" sz="1400" dirty="0">
                <a:solidFill>
                  <a:srgbClr val="00B050"/>
                </a:solidFill>
              </a:rPr>
              <a:t>Potansiyel Enerji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</a:t>
            </a:r>
            <a:r>
              <a:rPr lang="tr-TR" sz="1400" dirty="0">
                <a:solidFill>
                  <a:srgbClr val="FFC000"/>
                </a:solidFill>
              </a:rPr>
              <a:t>Potansiyel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</a:t>
            </a:r>
            <a:r>
              <a:rPr lang="tr-TR" sz="1400" dirty="0">
                <a:solidFill>
                  <a:srgbClr val="FFC000"/>
                </a:solidFill>
              </a:rPr>
              <a:t>Potansiyel Fark - Gerilim</a:t>
            </a:r>
            <a:endParaRPr lang="tr-TR" sz="1400" b="1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 </a:t>
            </a:r>
            <a:r>
              <a:rPr lang="tr-TR" sz="1400" dirty="0">
                <a:solidFill>
                  <a:srgbClr val="FFC000"/>
                </a:solidFill>
              </a:rPr>
              <a:t>Yüklü Balon Niye Zarar Vermiyor?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Hangi Pil Daha Fazla Enerji Veriyor?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06242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55368" y="659127"/>
            <a:ext cx="921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Elektriksel Potansiyel Enerji</a:t>
            </a:r>
            <a:r>
              <a:rPr lang="en-US" sz="2800" dirty="0" smtClean="0"/>
              <a:t>:</a:t>
            </a:r>
            <a:r>
              <a:rPr lang="tr-TR" sz="2800" dirty="0" smtClean="0"/>
              <a:t> Kendimizi Deneyelim</a:t>
            </a:r>
            <a:endParaRPr lang="tr-TR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935760" y="5664150"/>
            <a:ext cx="82562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sz="1600" dirty="0" smtClean="0"/>
              <a:t>Birden fazla elektriksel yüklerin bir yüke sağladığı elektriksel potansiyel enerji?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sz="1600" dirty="0" smtClean="0"/>
              <a:t>Zıt elektriksel yüklerin birbirine sağladığı elektriksel potansiyel enerji?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sz="1600" dirty="0" smtClean="0"/>
              <a:t>Aynı elektriksel yüklerin birbirine sağladığı elektriksel potansiyel enerji?</a:t>
            </a:r>
          </a:p>
          <a:p>
            <a:endParaRPr lang="tr-TR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-4247" y="865450"/>
            <a:ext cx="2900111" cy="4939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Geçen Hafta Neler Öğrendik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Elektrik Yüklü Balon Niye Zarar Vermiyor?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Hangi Pil Daha Fazla Enerji Veriyor?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Elektriksel </a:t>
            </a:r>
            <a:r>
              <a:rPr lang="tr-TR" sz="1400" dirty="0">
                <a:solidFill>
                  <a:srgbClr val="00B050"/>
                </a:solidFill>
              </a:rPr>
              <a:t>Potansiyel Enerji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</a:t>
            </a:r>
            <a:r>
              <a:rPr lang="tr-TR" sz="1400" dirty="0">
                <a:solidFill>
                  <a:srgbClr val="FFC000"/>
                </a:solidFill>
              </a:rPr>
              <a:t>Potansiyel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</a:t>
            </a:r>
            <a:r>
              <a:rPr lang="tr-TR" sz="1400" dirty="0">
                <a:solidFill>
                  <a:srgbClr val="FFC000"/>
                </a:solidFill>
              </a:rPr>
              <a:t>Potansiyel Fark - Gerilim</a:t>
            </a:r>
            <a:endParaRPr lang="tr-TR" sz="1400" b="1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 </a:t>
            </a:r>
            <a:r>
              <a:rPr lang="tr-TR" sz="1400" dirty="0">
                <a:solidFill>
                  <a:srgbClr val="FFC000"/>
                </a:solidFill>
              </a:rPr>
              <a:t>Yüklü Balon Niye Zarar Vermiyor?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Hangi Pil Daha Fazla Enerji Veriyor?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212113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51387" y="642426"/>
            <a:ext cx="921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Elektriksel Potansiyel</a:t>
            </a:r>
            <a:endParaRPr lang="tr-TR" sz="2800" b="1" dirty="0"/>
          </a:p>
        </p:txBody>
      </p:sp>
      <p:pic>
        <p:nvPicPr>
          <p:cNvPr id="5" name="Picture 2" descr="D:\Download\Kitaplar\ConceptualPhysics9e\Ebook\img\eqs\CH22UE5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180" y="4910341"/>
            <a:ext cx="2155216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807968" y="2824485"/>
                <a:ext cx="5904656" cy="540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𝐸𝑙𝑒𝑘𝑡𝑟𝑖𝑘𝑠𝑒𝑙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𝑃𝑜𝑡𝑎𝑛𝑠𝑖𝑦𝑒𝑙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𝐸𝑙𝑒𝑘𝑡𝑟𝑖𝑘𝑠𝑒𝑙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𝑃𝑜𝑡𝑎𝑛𝑠𝑖𝑦𝑒𝑙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𝐸𝑛𝑒𝑟𝑗𝑖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𝐸𝑙𝑒𝑘𝑡𝑟𝑖𝑘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ü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ü</m:t>
                        </m:r>
                      </m:den>
                    </m:f>
                  </m:oMath>
                </a14:m>
                <a:r>
                  <a:rPr lang="en-US" sz="2000" dirty="0" smtClean="0"/>
                  <a:t> </a:t>
                </a:r>
                <a:endParaRPr lang="tr-TR" sz="2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968" y="2824485"/>
                <a:ext cx="5904656" cy="5401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3792" y="1423002"/>
            <a:ext cx="1584176" cy="11441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904961" y="3752202"/>
                <a:ext cx="1280094" cy="7514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smtClean="0"/>
                  <a:t>V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𝑃𝐸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den>
                    </m:f>
                  </m:oMath>
                </a14:m>
                <a:endParaRPr lang="tr-TR" sz="2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4961" y="3752202"/>
                <a:ext cx="1280094" cy="751488"/>
              </a:xfrm>
              <a:prstGeom prst="rect">
                <a:avLst/>
              </a:prstGeom>
              <a:blipFill>
                <a:blip r:embed="rId6"/>
                <a:stretch>
                  <a:fillRect l="-10000" b="-813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668180" y="5965065"/>
                <a:ext cx="1596171" cy="7042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V = </a:t>
                </a:r>
                <a:r>
                  <a:rPr lang="en-US" sz="2000" dirty="0" smtClean="0"/>
                  <a:t>k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</m:oMath>
                </a14:m>
                <a:endParaRPr lang="tr-TR" sz="2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8180" y="5965065"/>
                <a:ext cx="1596171" cy="704295"/>
              </a:xfrm>
              <a:prstGeom prst="rect">
                <a:avLst/>
              </a:prstGeom>
              <a:blipFill>
                <a:blip r:embed="rId7"/>
                <a:stretch>
                  <a:fillRect l="-8015" b="-156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-4247" y="865450"/>
            <a:ext cx="2900111" cy="4939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Geçen Hafta Neler Öğrendik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Elektrik Yüklü Balon Niye Zarar Vermiyor?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Hangi Pil Daha Fazla Enerji Veriyor?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Enerji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Elektriksel </a:t>
            </a:r>
            <a:r>
              <a:rPr lang="tr-TR" sz="1400" dirty="0">
                <a:solidFill>
                  <a:srgbClr val="00B050"/>
                </a:solidFill>
              </a:rPr>
              <a:t>Potansiyel </a:t>
            </a:r>
            <a:endParaRPr lang="en-US" sz="1400" dirty="0">
              <a:solidFill>
                <a:srgbClr val="00B05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</a:t>
            </a:r>
            <a:r>
              <a:rPr lang="tr-TR" sz="1400" dirty="0">
                <a:solidFill>
                  <a:srgbClr val="FFC000"/>
                </a:solidFill>
              </a:rPr>
              <a:t>Potansiyel Fark - Gerilim</a:t>
            </a:r>
            <a:endParaRPr lang="tr-TR" sz="1400" b="1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 </a:t>
            </a:r>
            <a:r>
              <a:rPr lang="tr-TR" sz="1400" dirty="0">
                <a:solidFill>
                  <a:srgbClr val="FFC000"/>
                </a:solidFill>
              </a:rPr>
              <a:t>Yüklü Balon Niye Zarar Vermiyor?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Hangi Pil Daha Fazla Enerji Veriyor?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428029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1744" y="645480"/>
            <a:ext cx="921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Elektriksel Potansiyel</a:t>
            </a:r>
            <a:r>
              <a:rPr lang="en-US" sz="2800" dirty="0" smtClean="0"/>
              <a:t>:</a:t>
            </a:r>
            <a:r>
              <a:rPr lang="tr-TR" sz="2800" dirty="0" smtClean="0"/>
              <a:t> Kendimizi Deneyelim</a:t>
            </a:r>
            <a:endParaRPr lang="tr-TR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791744" y="5589240"/>
            <a:ext cx="84002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sz="1600" dirty="0" smtClean="0"/>
              <a:t>Elektrik yüklü iki cisim birbirlerine dokundurulursa elektriksel potansiyel</a:t>
            </a:r>
            <a:r>
              <a:rPr lang="en-US" sz="1600" dirty="0" err="1" smtClean="0"/>
              <a:t>leri</a:t>
            </a:r>
            <a:r>
              <a:rPr lang="tr-TR" sz="1600" dirty="0" smtClean="0"/>
              <a:t>?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sz="1600" dirty="0" smtClean="0"/>
              <a:t>Birden fazla elektriksel yüklerin bir noktada oluşturdukları elektriksel potansiyel?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sz="1600" dirty="0" smtClean="0"/>
              <a:t>Negatif elektriksel yüklerin etrafında oluşturduğu elektriksel potansiyel?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sz="1600" dirty="0" smtClean="0"/>
              <a:t>Pozitif elektriksel yüklerin etrafında oluşturduğu elektriksel potansiyel?</a:t>
            </a:r>
          </a:p>
          <a:p>
            <a:endParaRPr lang="tr-TR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-4247" y="865450"/>
            <a:ext cx="2900111" cy="4939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Geçen Hafta Neler Öğrendik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Elektrik Yüklü Balon Niye Zarar Vermiyor?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Hangi Pil Daha Fazla Enerji Veriyor?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Enerji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Elektriksel </a:t>
            </a:r>
            <a:r>
              <a:rPr lang="tr-TR" sz="1400" dirty="0">
                <a:solidFill>
                  <a:srgbClr val="00B050"/>
                </a:solidFill>
              </a:rPr>
              <a:t>Potansiyel </a:t>
            </a:r>
            <a:endParaRPr lang="en-US" sz="1400" dirty="0">
              <a:solidFill>
                <a:srgbClr val="00B05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</a:t>
            </a:r>
            <a:r>
              <a:rPr lang="tr-TR" sz="1400" dirty="0">
                <a:solidFill>
                  <a:srgbClr val="FFC000"/>
                </a:solidFill>
              </a:rPr>
              <a:t>Potansiyel Fark - Gerilim</a:t>
            </a:r>
            <a:endParaRPr lang="tr-TR" sz="1400" b="1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 </a:t>
            </a:r>
            <a:r>
              <a:rPr lang="tr-TR" sz="1400" dirty="0">
                <a:solidFill>
                  <a:srgbClr val="FFC000"/>
                </a:solidFill>
              </a:rPr>
              <a:t>Yüklü Balon Niye Zarar Vermiyor?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Hangi Pil Daha Fazla Enerji Veriyor?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6163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63752" y="512651"/>
            <a:ext cx="921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Elektriksel Potansiyel</a:t>
            </a:r>
            <a:endParaRPr lang="tr-TR" sz="28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2344" y="1257300"/>
            <a:ext cx="2305050" cy="21717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7569" y="4005064"/>
            <a:ext cx="2514600" cy="19621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559828" y="3380679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Bu Grafikler Nelerin Elektriksel Potansiyel Grafikleridir? </a:t>
            </a:r>
            <a:endParaRPr lang="tr-TR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4422" y="4437112"/>
            <a:ext cx="781050" cy="8667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4422" y="2026035"/>
            <a:ext cx="781050" cy="7429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-4247" y="865450"/>
            <a:ext cx="2900111" cy="4939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Geçen Hafta Neler Öğrendik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Elektrik Yüklü Balon Niye Zarar Vermiyor?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Hangi Pil Daha Fazla Enerji Veriyor?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Enerji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Elektriksel </a:t>
            </a:r>
            <a:r>
              <a:rPr lang="tr-TR" sz="1400" dirty="0">
                <a:solidFill>
                  <a:srgbClr val="00B050"/>
                </a:solidFill>
              </a:rPr>
              <a:t>Potansiyel </a:t>
            </a:r>
            <a:endParaRPr lang="en-US" sz="1400" dirty="0">
              <a:solidFill>
                <a:srgbClr val="00B05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</a:t>
            </a:r>
            <a:r>
              <a:rPr lang="tr-TR" sz="1400" dirty="0">
                <a:solidFill>
                  <a:srgbClr val="FFC000"/>
                </a:solidFill>
              </a:rPr>
              <a:t>Potansiyel Fark - Gerilim</a:t>
            </a:r>
            <a:endParaRPr lang="tr-TR" sz="1400" b="1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 </a:t>
            </a:r>
            <a:r>
              <a:rPr lang="tr-TR" sz="1400" dirty="0">
                <a:solidFill>
                  <a:srgbClr val="FFC000"/>
                </a:solidFill>
              </a:rPr>
              <a:t>Yüklü Balon Niye Zarar Vermiyor?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Hangi Pil Daha Fazla Enerji Veriyor?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982961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7407" y="1520686"/>
            <a:ext cx="3384376" cy="294861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91744" y="538210"/>
            <a:ext cx="6526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Elektriksel Potansiyel Fark - Gerilim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4047007" y="2276872"/>
            <a:ext cx="1420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Δ</a:t>
            </a:r>
            <a:r>
              <a:rPr lang="en-US" dirty="0" smtClean="0"/>
              <a:t>PE = </a:t>
            </a:r>
            <a:r>
              <a:rPr lang="en-US" dirty="0" err="1" smtClean="0"/>
              <a:t>qV</a:t>
            </a:r>
            <a:r>
              <a:rPr lang="en-US" baseline="-25000" dirty="0" err="1" smtClean="0"/>
              <a:t>AB</a:t>
            </a:r>
            <a:endParaRPr lang="tr-TR" baseline="-25000" dirty="0"/>
          </a:p>
        </p:txBody>
      </p:sp>
      <p:sp>
        <p:nvSpPr>
          <p:cNvPr id="13" name="TextBox 12"/>
          <p:cNvSpPr txBox="1"/>
          <p:nvPr/>
        </p:nvSpPr>
        <p:spPr>
          <a:xfrm>
            <a:off x="4007768" y="3669678"/>
            <a:ext cx="2432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Δ</a:t>
            </a:r>
            <a:r>
              <a:rPr lang="en-US" dirty="0" smtClean="0"/>
              <a:t>PE = q(V</a:t>
            </a:r>
            <a:r>
              <a:rPr lang="en-US" baseline="-25000" dirty="0" smtClean="0"/>
              <a:t>B</a:t>
            </a:r>
            <a:r>
              <a:rPr lang="en-US" dirty="0" smtClean="0"/>
              <a:t> - V</a:t>
            </a:r>
            <a:r>
              <a:rPr lang="en-US" baseline="-25000" dirty="0" smtClean="0"/>
              <a:t>A</a:t>
            </a:r>
            <a:r>
              <a:rPr lang="en-US" dirty="0" smtClean="0"/>
              <a:t>)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013567" y="5062484"/>
                <a:ext cx="4536504" cy="7375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V</a:t>
                </a:r>
                <a:r>
                  <a:rPr lang="en-US" sz="2400" baseline="-25000" dirty="0" smtClean="0"/>
                  <a:t>AB</a:t>
                </a:r>
                <a:r>
                  <a:rPr lang="en-US" sz="2400" dirty="0" smtClean="0"/>
                  <a:t> = V</a:t>
                </a:r>
                <a:r>
                  <a:rPr lang="en-US" sz="2400" baseline="-25000" dirty="0" smtClean="0"/>
                  <a:t>B</a:t>
                </a:r>
                <a:r>
                  <a:rPr lang="en-US" sz="2400" dirty="0" smtClean="0"/>
                  <a:t> - V</a:t>
                </a:r>
                <a:r>
                  <a:rPr lang="en-US" sz="2400" baseline="-25000" dirty="0" smtClean="0"/>
                  <a:t>A</a:t>
                </a:r>
                <a:r>
                  <a:rPr lang="en-US" sz="24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l-GR" sz="2400" i="1" dirty="0"/>
                          <m:t>Δ</m:t>
                        </m:r>
                        <m:r>
                          <m:rPr>
                            <m:nor/>
                          </m:rPr>
                          <a:rPr lang="en-US" sz="2400" i="1" dirty="0"/>
                          <m:t>PE</m:t>
                        </m:r>
                        <m:r>
                          <a:rPr lang="en-US" sz="2400" b="0" i="1" baseline="-25000" smtClean="0">
                            <a:latin typeface="Cambria Math" panose="02040503050406030204" pitchFamily="18" charset="0"/>
                          </a:rPr>
                          <m:t>𝐴𝐵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den>
                    </m:f>
                    <m:r>
                      <m:rPr>
                        <m:nor/>
                      </m:rPr>
                      <a:rPr lang="en-US" sz="2400" dirty="0"/>
                      <m:t>=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lang="en-US" sz="2400" i="1" baseline="-25000">
                            <a:latin typeface="Cambria Math" panose="02040503050406030204" pitchFamily="18" charset="0"/>
                          </a:rPr>
                          <m:t>𝐴𝐵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𝑞</m:t>
                        </m:r>
                      </m:den>
                    </m:f>
                  </m:oMath>
                </a14:m>
                <a:endParaRPr lang="tr-TR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3567" y="5062484"/>
                <a:ext cx="4536504" cy="737574"/>
              </a:xfrm>
              <a:prstGeom prst="rect">
                <a:avLst/>
              </a:prstGeom>
              <a:blipFill>
                <a:blip r:embed="rId4"/>
                <a:stretch>
                  <a:fillRect l="-2013" b="-578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7665988" y="2637532"/>
            <a:ext cx="4235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V</a:t>
            </a:r>
            <a:r>
              <a:rPr lang="en-US" baseline="-25000" dirty="0"/>
              <a:t>B</a:t>
            </a:r>
            <a:endParaRPr lang="tr-TR" dirty="0"/>
          </a:p>
        </p:txBody>
      </p:sp>
      <p:sp>
        <p:nvSpPr>
          <p:cNvPr id="7" name="Rectangle 6"/>
          <p:cNvSpPr/>
          <p:nvPr/>
        </p:nvSpPr>
        <p:spPr>
          <a:xfrm>
            <a:off x="7665988" y="3368752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V</a:t>
            </a:r>
            <a:r>
              <a:rPr lang="en-US" baseline="-25000" dirty="0"/>
              <a:t>A</a:t>
            </a:r>
            <a:endParaRPr lang="tr-TR" dirty="0"/>
          </a:p>
        </p:txBody>
      </p:sp>
      <p:sp>
        <p:nvSpPr>
          <p:cNvPr id="15" name="Rectangle 14"/>
          <p:cNvSpPr/>
          <p:nvPr/>
        </p:nvSpPr>
        <p:spPr>
          <a:xfrm>
            <a:off x="9179985" y="4039010"/>
            <a:ext cx="385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r</a:t>
            </a:r>
            <a:r>
              <a:rPr lang="en-US" baseline="-25000" dirty="0" err="1" smtClean="0"/>
              <a:t>A</a:t>
            </a:r>
            <a:endParaRPr lang="tr-TR" dirty="0"/>
          </a:p>
        </p:txBody>
      </p:sp>
      <p:sp>
        <p:nvSpPr>
          <p:cNvPr id="16" name="Rectangle 15"/>
          <p:cNvSpPr/>
          <p:nvPr/>
        </p:nvSpPr>
        <p:spPr>
          <a:xfrm>
            <a:off x="8445571" y="4024235"/>
            <a:ext cx="3674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r</a:t>
            </a:r>
            <a:r>
              <a:rPr lang="en-US" baseline="-25000" dirty="0" err="1" smtClean="0"/>
              <a:t>B</a:t>
            </a:r>
            <a:endParaRPr lang="tr-TR" dirty="0"/>
          </a:p>
        </p:txBody>
      </p:sp>
      <p:sp>
        <p:nvSpPr>
          <p:cNvPr id="17" name="TextBox 16"/>
          <p:cNvSpPr txBox="1"/>
          <p:nvPr/>
        </p:nvSpPr>
        <p:spPr>
          <a:xfrm>
            <a:off x="-4247" y="865450"/>
            <a:ext cx="2900111" cy="4939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Geçen Hafta Neler Öğrendik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Elektrik Yüklü Balon Niye Zarar Vermiyor?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Hangi Pil Daha Fazla Enerji Veriyor?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Enerji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Elektriksel </a:t>
            </a:r>
            <a:r>
              <a:rPr lang="tr-TR" sz="1400" dirty="0">
                <a:solidFill>
                  <a:srgbClr val="00B050"/>
                </a:solidFill>
              </a:rPr>
              <a:t>Potansiyel Fark - Gerilim</a:t>
            </a:r>
            <a:endParaRPr lang="tr-TR" sz="1400" b="1" dirty="0">
              <a:solidFill>
                <a:srgbClr val="00B05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 </a:t>
            </a:r>
            <a:r>
              <a:rPr lang="tr-TR" sz="1400" dirty="0">
                <a:solidFill>
                  <a:srgbClr val="FFC000"/>
                </a:solidFill>
              </a:rPr>
              <a:t>Yüklü Balon Niye Zarar Vermiyor?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Hangi Pil Daha Fazla Enerji Veriyor?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223856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19736" y="620688"/>
            <a:ext cx="80648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Elektriksel Potansiyel Fark – Gerilim: Kendimizi Deneyelim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9737" y="2060848"/>
            <a:ext cx="8352928" cy="158417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4698" y="4131077"/>
            <a:ext cx="8217967" cy="20410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4247" y="865450"/>
            <a:ext cx="2900111" cy="4939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Geçen Hafta Neler Öğrendik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Elektrik Yüklü Balon Niye Zarar Vermiyor?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Hangi Pil Daha Fazla Enerji Veriyor?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Enerji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Elektriksel </a:t>
            </a:r>
            <a:r>
              <a:rPr lang="tr-TR" sz="1400" dirty="0">
                <a:solidFill>
                  <a:srgbClr val="00B050"/>
                </a:solidFill>
              </a:rPr>
              <a:t>Potansiyel Fark - Gerilim</a:t>
            </a:r>
            <a:endParaRPr lang="tr-TR" sz="1400" b="1" dirty="0">
              <a:solidFill>
                <a:srgbClr val="00B05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 </a:t>
            </a:r>
            <a:r>
              <a:rPr lang="tr-TR" sz="1400" dirty="0">
                <a:solidFill>
                  <a:srgbClr val="FFC000"/>
                </a:solidFill>
              </a:rPr>
              <a:t>Yüklü Balon Niye Zarar Vermiyor?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Hangi Pil Daha Fazla Enerji Veriyor?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93514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503712" y="5096476"/>
            <a:ext cx="85941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sz="1600" dirty="0" smtClean="0"/>
              <a:t>Elektriksel yükü taşırken yapılan iş alınan yol ve yer</a:t>
            </a:r>
            <a:r>
              <a:rPr lang="en-US" sz="1600" dirty="0" smtClean="0"/>
              <a:t> </a:t>
            </a:r>
            <a:r>
              <a:rPr lang="tr-TR" sz="1600" dirty="0" smtClean="0"/>
              <a:t>değiştirmeden bağımsız mıdır?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sz="1600" dirty="0" smtClean="0"/>
              <a:t>Aynı elektriksel potansiyele sahip iki nokta arasında yükü taşımak için yapılan iş?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sz="1600" dirty="0" smtClean="0"/>
              <a:t>Birden fazla elektriksel yüklere bir yük yaklaştırdığımızda yapılan iş? 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sz="1600" dirty="0" smtClean="0"/>
              <a:t>Zıt elektriksel yükleri birbirine yaklaştırdığımızda yapılan iş? 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sz="1600" dirty="0" smtClean="0"/>
              <a:t>Aynı elektriksel yükleri birbirine yaklaştırdığımızda yapılan iş?</a:t>
            </a:r>
          </a:p>
          <a:p>
            <a:endParaRPr lang="tr-TR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3719736" y="620688"/>
            <a:ext cx="80648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Elektriksel Potansiyel Fark – Gerilim: Kendimizi Deneyelim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-4247" y="865450"/>
            <a:ext cx="2900111" cy="4939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Geçen Hafta Neler Öğrendik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Elektrik Yüklü Balon Niye Zarar Vermiyor?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Hangi Pil Daha Fazla Enerji Veriyor?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Enerji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Elektriksel </a:t>
            </a:r>
            <a:r>
              <a:rPr lang="tr-TR" sz="1400" dirty="0">
                <a:solidFill>
                  <a:srgbClr val="00B050"/>
                </a:solidFill>
              </a:rPr>
              <a:t>Potansiyel Fark - Gerilim</a:t>
            </a:r>
            <a:endParaRPr lang="tr-TR" sz="1400" b="1" dirty="0">
              <a:solidFill>
                <a:srgbClr val="00B05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 </a:t>
            </a:r>
            <a:r>
              <a:rPr lang="tr-TR" sz="1400" dirty="0">
                <a:solidFill>
                  <a:srgbClr val="FFC000"/>
                </a:solidFill>
              </a:rPr>
              <a:t>Yüklü Balon Niye Zarar Vermiyor?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Hangi Pil Daha Fazla Enerji Veriyor?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192240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131115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 Öğreneceğiz: KAZANIMLAR</a:t>
            </a:r>
            <a:endParaRPr lang="tr-T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597407" y="1844824"/>
            <a:ext cx="10704577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b="1" dirty="0" smtClean="0"/>
              <a:t>11.2.</a:t>
            </a:r>
            <a:r>
              <a:rPr lang="en-US" b="1" dirty="0" smtClean="0"/>
              <a:t>2</a:t>
            </a:r>
            <a:r>
              <a:rPr lang="tr-TR" b="1" dirty="0" smtClean="0"/>
              <a:t>. Elektriksel </a:t>
            </a:r>
            <a:r>
              <a:rPr lang="en-US" b="1" dirty="0" err="1" smtClean="0"/>
              <a:t>Potansiyel</a:t>
            </a:r>
            <a:endParaRPr lang="tr-TR" b="1" dirty="0" smtClean="0"/>
          </a:p>
          <a:p>
            <a:pPr marL="914400" indent="-833438">
              <a:buNone/>
            </a:pPr>
            <a:r>
              <a:rPr lang="tr-TR" dirty="0"/>
              <a:t>11.2.2.1. Elektriksel potansiyel enerji, potansiyel, potansiyel fark ve iş </a:t>
            </a:r>
            <a:r>
              <a:rPr lang="tr-TR" dirty="0" smtClean="0"/>
              <a:t>kavramlarını </a:t>
            </a:r>
            <a:r>
              <a:rPr lang="tr-TR" dirty="0"/>
              <a:t>açıklar ve birbirleri ile ilişkilendirir.  </a:t>
            </a:r>
          </a:p>
          <a:p>
            <a:pPr marL="971550" indent="-342900">
              <a:buAutoNum type="alphaLcPeriod"/>
            </a:pPr>
            <a:r>
              <a:rPr lang="tr-TR" dirty="0" smtClean="0"/>
              <a:t>Öğrencilerin </a:t>
            </a:r>
            <a:r>
              <a:rPr lang="tr-TR" dirty="0"/>
              <a:t>kavramlar ile ilgili matematiksel modelleri </a:t>
            </a:r>
            <a:r>
              <a:rPr lang="tr-TR" dirty="0" smtClean="0"/>
              <a:t>incelemeleri sağlanır.</a:t>
            </a:r>
            <a:endParaRPr lang="en-US" dirty="0" smtClean="0"/>
          </a:p>
          <a:p>
            <a:pPr marL="971550" indent="-342900">
              <a:buAutoNum type="alphaLcPeriod"/>
            </a:pPr>
            <a:endParaRPr lang="tr-TR" dirty="0"/>
          </a:p>
          <a:p>
            <a:pPr marL="914400" indent="-833438">
              <a:buNone/>
            </a:pPr>
            <a:r>
              <a:rPr lang="tr-TR" dirty="0"/>
              <a:t>11.2.2.2. Elektriksel potansiyel enerji ile </a:t>
            </a:r>
            <a:r>
              <a:rPr lang="tr-TR" dirty="0" err="1"/>
              <a:t>gravitasyon</a:t>
            </a:r>
            <a:r>
              <a:rPr lang="tr-TR" dirty="0"/>
              <a:t> potansiyel enerjisini </a:t>
            </a:r>
            <a:r>
              <a:rPr lang="tr-TR" dirty="0" smtClean="0"/>
              <a:t>birbirleri </a:t>
            </a:r>
            <a:r>
              <a:rPr lang="tr-TR" dirty="0"/>
              <a:t>ile ilişkilendirir.</a:t>
            </a:r>
          </a:p>
          <a:p>
            <a:pPr marL="971550" indent="-342900">
              <a:buAutoNum type="alphaLcPeriod"/>
            </a:pPr>
            <a:r>
              <a:rPr lang="tr-TR" dirty="0" smtClean="0"/>
              <a:t>Öğrencilerin </a:t>
            </a:r>
            <a:r>
              <a:rPr lang="tr-TR" dirty="0"/>
              <a:t>deneyler yaparak ve </a:t>
            </a:r>
            <a:r>
              <a:rPr lang="tr-TR" dirty="0" smtClean="0"/>
              <a:t>sim</a:t>
            </a:r>
            <a:r>
              <a:rPr lang="en-US" dirty="0" smtClean="0"/>
              <a:t>ü</a:t>
            </a:r>
            <a:r>
              <a:rPr lang="tr-TR" dirty="0" err="1" smtClean="0"/>
              <a:t>lasyonlar</a:t>
            </a:r>
            <a:r>
              <a:rPr lang="tr-TR" dirty="0" smtClean="0"/>
              <a:t> </a:t>
            </a:r>
            <a:r>
              <a:rPr lang="tr-TR" dirty="0"/>
              <a:t>kullanarak </a:t>
            </a:r>
            <a:r>
              <a:rPr lang="tr-TR" dirty="0" smtClean="0"/>
              <a:t>kavramlar </a:t>
            </a:r>
            <a:r>
              <a:rPr lang="tr-TR" dirty="0"/>
              <a:t>arasında ki ilişkileri sorgulamaları sağlanır</a:t>
            </a:r>
            <a:r>
              <a:rPr lang="tr-TR" dirty="0" smtClean="0"/>
              <a:t>.</a:t>
            </a:r>
            <a:endParaRPr lang="en-US" dirty="0" smtClean="0"/>
          </a:p>
          <a:p>
            <a:pPr marL="971550" indent="-342900">
              <a:buAutoNum type="alphaLcPeriod"/>
            </a:pPr>
            <a:endParaRPr lang="tr-TR" dirty="0"/>
          </a:p>
          <a:p>
            <a:pPr marL="914400" indent="-833438">
              <a:buNone/>
            </a:pPr>
            <a:r>
              <a:rPr lang="tr-TR" dirty="0"/>
              <a:t>11.2.2.3. Elektriksel potansiyel enerji, potansiyel, potansiyel fark ve iş </a:t>
            </a:r>
            <a:r>
              <a:rPr lang="tr-TR" dirty="0" smtClean="0"/>
              <a:t>kavramları </a:t>
            </a:r>
            <a:r>
              <a:rPr lang="tr-TR" dirty="0"/>
              <a:t>ile ilgili işlemler yapar.</a:t>
            </a:r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47728" y="603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Elektrik Yüklü Balon Niye Zarar Vermiyor?</a:t>
            </a:r>
            <a:endParaRPr lang="tr-TR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712" y="1772816"/>
            <a:ext cx="4172313" cy="35812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4247" y="865450"/>
            <a:ext cx="2900111" cy="4939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Geçen Hafta Neler Öğrendik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Elektrik Yüklü Balon Niye Zarar Vermiyor?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Hangi Pil Daha Fazla Enerji Veriyor?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Enerji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Fark - Gerilim</a:t>
            </a:r>
            <a:endParaRPr lang="tr-TR" sz="1400" b="1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Elektrik </a:t>
            </a:r>
            <a:r>
              <a:rPr lang="tr-TR" sz="1400" dirty="0">
                <a:solidFill>
                  <a:srgbClr val="00B050"/>
                </a:solidFill>
              </a:rPr>
              <a:t>Yüklü Balon Niye Zarar Vermiyor? </a:t>
            </a:r>
            <a:endParaRPr lang="en-US" sz="1400" dirty="0">
              <a:solidFill>
                <a:srgbClr val="00B05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Hangi Pil Daha Fazla Enerji Veriyor?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7954" y="1772816"/>
            <a:ext cx="4799856" cy="494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64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51595" y="483026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Hangi Pil Daha Fazla Enerji Verir?</a:t>
            </a:r>
            <a:endParaRPr lang="tr-T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5800" y="1189594"/>
            <a:ext cx="4248472" cy="528499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83832" y="1479435"/>
            <a:ext cx="7200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Foto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5626684" y="1412776"/>
            <a:ext cx="7200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6510678" y="1477899"/>
            <a:ext cx="72008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Voltaj</a:t>
            </a:r>
            <a:endParaRPr lang="tr-TR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7340186" y="1289665"/>
            <a:ext cx="111991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Boşalma Zamanı (Dakika)</a:t>
            </a:r>
            <a:endParaRPr lang="tr-TR" sz="1200" dirty="0"/>
          </a:p>
        </p:txBody>
      </p:sp>
      <p:pic>
        <p:nvPicPr>
          <p:cNvPr id="2050" name="Picture 2" descr="İlgili res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186" y="1189594"/>
            <a:ext cx="3322429" cy="3322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-4247" y="865450"/>
            <a:ext cx="2900111" cy="4939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Geçen Hafta Neler Öğrendik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Elektrik Yüklü Balon Niye Zarar Vermiyor?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Hangi Pil Daha Fazla Enerji Veriyor?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Enerji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Fark - Gerilim</a:t>
            </a:r>
            <a:endParaRPr lang="tr-TR" sz="1400" b="1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 </a:t>
            </a:r>
            <a:r>
              <a:rPr lang="tr-TR" sz="1400" dirty="0">
                <a:solidFill>
                  <a:schemeClr val="accent2"/>
                </a:solidFill>
              </a:rPr>
              <a:t>Yüklü Balon Niye Zarar Vermiyor?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Hangi Pil Daha Fazla Enerji Veriyor? </a:t>
            </a:r>
            <a:endParaRPr lang="en-US" sz="1400" dirty="0">
              <a:solidFill>
                <a:srgbClr val="00B05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82617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Günün Özeti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4247" y="865450"/>
            <a:ext cx="2900111" cy="4939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Geçen Hafta Neler Öğrendik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Elektrik Yüklü Balon Niye Zarar Vermiyor?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Hangi Pil Daha Fazla Enerji Veriyor?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Enerji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Fark - Gerilim</a:t>
            </a:r>
            <a:endParaRPr lang="tr-TR" sz="1400" b="1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 </a:t>
            </a:r>
            <a:r>
              <a:rPr lang="tr-TR" sz="1400" dirty="0">
                <a:solidFill>
                  <a:schemeClr val="accent2"/>
                </a:solidFill>
              </a:rPr>
              <a:t>Yüklü Balon Niye Zarar Vermiyor?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Hangi Pil Daha Fazla Enerji Veriyor?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Günün Özeti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602" y="1268760"/>
            <a:ext cx="2349000" cy="2016224"/>
          </a:xfrm>
          <a:prstGeom prst="rect">
            <a:avLst/>
          </a:prstGeom>
        </p:spPr>
      </p:pic>
      <p:pic>
        <p:nvPicPr>
          <p:cNvPr id="9" name="Picture 2" descr="İlgili resi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896" y="1268760"/>
            <a:ext cx="1951720" cy="195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647" y="865451"/>
            <a:ext cx="2752486" cy="1784528"/>
          </a:xfrm>
          <a:prstGeom prst="rect">
            <a:avLst/>
          </a:prstGeom>
        </p:spPr>
      </p:pic>
      <p:pic>
        <p:nvPicPr>
          <p:cNvPr id="11" name="Picture 2" descr="http://umdberg.pbworks.com/f/1353426873/EnChPEgraph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976" y="4059898"/>
            <a:ext cx="3377366" cy="227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umdberg.pbworks.com/f/1321292921/attractive%20potential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0797" y="1988840"/>
            <a:ext cx="2328482" cy="1507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://umdberg.pbworks.com/f/1321292922/repulsive%20potential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0797" y="293950"/>
            <a:ext cx="2328482" cy="1545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77543" y="3573016"/>
            <a:ext cx="1921978" cy="181078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53080" y="5249320"/>
            <a:ext cx="2096703" cy="163606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10524" y="2649979"/>
            <a:ext cx="2492665" cy="2171721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6745593" y="3428062"/>
            <a:ext cx="4482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V</a:t>
            </a:r>
            <a:r>
              <a:rPr lang="en-US" sz="1400" baseline="-25000" dirty="0"/>
              <a:t>B</a:t>
            </a:r>
            <a:endParaRPr lang="tr-TR" sz="1400" dirty="0"/>
          </a:p>
        </p:txBody>
      </p:sp>
      <p:sp>
        <p:nvSpPr>
          <p:cNvPr id="18" name="Rectangle 17"/>
          <p:cNvSpPr/>
          <p:nvPr/>
        </p:nvSpPr>
        <p:spPr>
          <a:xfrm>
            <a:off x="6670573" y="3970992"/>
            <a:ext cx="4582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V</a:t>
            </a:r>
            <a:r>
              <a:rPr lang="en-US" sz="1400" baseline="-25000" dirty="0"/>
              <a:t>A</a:t>
            </a:r>
            <a:endParaRPr lang="tr-TR" sz="1400" dirty="0"/>
          </a:p>
        </p:txBody>
      </p:sp>
      <p:sp>
        <p:nvSpPr>
          <p:cNvPr id="19" name="Rectangle 18"/>
          <p:cNvSpPr/>
          <p:nvPr/>
        </p:nvSpPr>
        <p:spPr>
          <a:xfrm>
            <a:off x="7876634" y="4494843"/>
            <a:ext cx="43188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/>
              <a:t>r</a:t>
            </a:r>
            <a:r>
              <a:rPr lang="en-US" sz="1400" baseline="-25000" dirty="0" err="1" smtClean="0"/>
              <a:t>A</a:t>
            </a:r>
            <a:endParaRPr lang="tr-TR" sz="1400" dirty="0"/>
          </a:p>
        </p:txBody>
      </p:sp>
      <p:sp>
        <p:nvSpPr>
          <p:cNvPr id="20" name="Rectangle 19"/>
          <p:cNvSpPr/>
          <p:nvPr/>
        </p:nvSpPr>
        <p:spPr>
          <a:xfrm>
            <a:off x="7328253" y="4473940"/>
            <a:ext cx="48997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/>
              <a:t>r</a:t>
            </a:r>
            <a:r>
              <a:rPr lang="en-US" sz="1400" baseline="-25000" dirty="0" err="1" smtClean="0"/>
              <a:t>B</a:t>
            </a:r>
            <a:endParaRPr lang="tr-TR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3034744" y="4059898"/>
            <a:ext cx="46896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PE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055494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736" y="1458172"/>
            <a:ext cx="7576211" cy="4574861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8472264" y="4913872"/>
            <a:ext cx="1008112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-4247" y="865450"/>
            <a:ext cx="2900111" cy="4939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Geçen Hafta Neler Öğrendik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Elektrik Yüklü Balon Niye Zarar Vermiyor?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Hangi Pil Daha Fazla Enerji Veriyor?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Enerji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Fark - Gerilim</a:t>
            </a:r>
            <a:endParaRPr lang="tr-TR" sz="1400" b="1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 </a:t>
            </a:r>
            <a:r>
              <a:rPr lang="tr-TR" sz="1400" dirty="0">
                <a:solidFill>
                  <a:schemeClr val="accent2"/>
                </a:solidFill>
              </a:rPr>
              <a:t>Yüklü Balon Niye Zarar Vermiyor?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Hangi Pil Daha Fazla Enerji Veriyor?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Günün Özeti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66835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736" y="1173372"/>
            <a:ext cx="6912768" cy="5555018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3774328" y="5572093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-4247" y="865450"/>
            <a:ext cx="2900111" cy="4939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Geçen Hafta Neler Öğrendik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Elektrik Yüklü Balon Niye Zarar Vermiyor?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Hangi Pil Daha Fazla Enerji Veriyor?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Enerji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Fark - Gerilim</a:t>
            </a:r>
            <a:endParaRPr lang="tr-TR" sz="1400" b="1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 </a:t>
            </a:r>
            <a:r>
              <a:rPr lang="tr-TR" sz="1400" dirty="0">
                <a:solidFill>
                  <a:schemeClr val="accent2"/>
                </a:solidFill>
              </a:rPr>
              <a:t>Yüklü Balon Niye Zarar Vermiyor?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Hangi Pil Daha Fazla Enerji Veriyor?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Günün Özeti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158731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736" y="1196752"/>
            <a:ext cx="6271675" cy="5400600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3776281" y="5229200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-4247" y="865450"/>
            <a:ext cx="2900111" cy="4939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Geçen Hafta Neler Öğrendik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Elektrik Yüklü Balon Niye Zarar Vermiyor?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Hangi Pil Daha Fazla Enerji Veriyor?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Enerji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Fark - Gerilim</a:t>
            </a:r>
            <a:endParaRPr lang="tr-TR" sz="1400" b="1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 </a:t>
            </a:r>
            <a:r>
              <a:rPr lang="tr-TR" sz="1400" dirty="0">
                <a:solidFill>
                  <a:schemeClr val="accent2"/>
                </a:solidFill>
              </a:rPr>
              <a:t>Yüklü Balon Niye Zarar Vermiyor?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Hangi Pil Daha Fazla Enerji Veriyor?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Günün Özeti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852040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0136" y="293950"/>
            <a:ext cx="4243454" cy="6487250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7164947" y="4929205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-4247" y="865450"/>
            <a:ext cx="2900111" cy="4939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Geçen Hafta Neler Öğrendik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Elektrik Yüklü Balon Niye Zarar Vermiyor?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Hangi Pil Daha Fazla Enerji Veriyor?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Enerji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Fark - Gerilim</a:t>
            </a:r>
            <a:endParaRPr lang="tr-TR" sz="1400" b="1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 </a:t>
            </a:r>
            <a:r>
              <a:rPr lang="tr-TR" sz="1400" dirty="0">
                <a:solidFill>
                  <a:schemeClr val="accent2"/>
                </a:solidFill>
              </a:rPr>
              <a:t>Yüklü Balon Niye Zarar Vermiyor?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Hangi Pil Daha Fazla Enerji Veriyor?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Günün Özeti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458141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0136" y="798006"/>
            <a:ext cx="4833689" cy="6015370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8423784" y="6034936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-4247" y="865450"/>
            <a:ext cx="2900111" cy="4939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Geçen Hafta Neler Öğrendik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Elektrik Yüklü Balon Niye Zarar Vermiyor?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Hangi Pil Daha Fazla Enerji Veriyor?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Enerji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Fark - Gerilim</a:t>
            </a:r>
            <a:endParaRPr lang="tr-TR" sz="1400" b="1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 </a:t>
            </a:r>
            <a:r>
              <a:rPr lang="tr-TR" sz="1400" dirty="0">
                <a:solidFill>
                  <a:schemeClr val="accent2"/>
                </a:solidFill>
              </a:rPr>
              <a:t>Yüklü Balon Niye Zarar Vermiyor?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Hangi Pil Daha Fazla Enerji Veriyor?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Günün Özeti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Soru Çözümü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11824" y="2276872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?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242775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6200" y="28669"/>
            <a:ext cx="4175299" cy="6829331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7824192" y="4738150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-4247" y="865450"/>
            <a:ext cx="2900111" cy="4939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Geçen Hafta Neler Öğrendik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Elektrik Yüklü Balon Niye Zarar Vermiyor?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Hangi Pil Daha Fazla Enerji Veriyor?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Enerji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Fark - Gerilim</a:t>
            </a:r>
            <a:endParaRPr lang="tr-TR" sz="1400" b="1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 </a:t>
            </a:r>
            <a:r>
              <a:rPr lang="tr-TR" sz="1400" dirty="0">
                <a:solidFill>
                  <a:schemeClr val="accent2"/>
                </a:solidFill>
              </a:rPr>
              <a:t>Yüklü Balon Niye Zarar Vermiyor?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Hangi Pil Daha Fazla Enerji Veriyor?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Günün Özeti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611720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9976" y="1124743"/>
            <a:ext cx="6048672" cy="5683309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5776904" y="3842394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-4247" y="865450"/>
            <a:ext cx="2900111" cy="4939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Geçen Hafta Neler Öğrendik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Elektrik Yüklü Balon Niye Zarar Vermiyor?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Hangi Pil Daha Fazla Enerji Veriyor?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Enerji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Fark - Gerilim</a:t>
            </a:r>
            <a:endParaRPr lang="tr-TR" sz="1400" b="1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 </a:t>
            </a:r>
            <a:r>
              <a:rPr lang="tr-TR" sz="1400" dirty="0">
                <a:solidFill>
                  <a:schemeClr val="accent2"/>
                </a:solidFill>
              </a:rPr>
              <a:t>Yüklü Balon Niye Zarar Vermiyor?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Hangi Pil Daha Fazla Enerji Veriyor?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Günün Özeti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302856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6649" y="240300"/>
            <a:ext cx="4857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4336649" y="771992"/>
            <a:ext cx="756084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Elektrik Yüklü Balon Niye Zarar Vermiyor? </a:t>
            </a:r>
            <a:endParaRPr lang="en-US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Hangi </a:t>
            </a:r>
            <a:r>
              <a:rPr lang="tr-TR" dirty="0"/>
              <a:t>Pil Daha Fazla Enerji Veriyor? </a:t>
            </a:r>
            <a:endParaRPr lang="en-US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Elektriksel Potansiyel Enerji </a:t>
            </a:r>
            <a:r>
              <a:rPr lang="en-US" dirty="0" err="1"/>
              <a:t>i</a:t>
            </a:r>
            <a:r>
              <a:rPr lang="tr-TR" dirty="0"/>
              <a:t>le </a:t>
            </a:r>
            <a:r>
              <a:rPr lang="tr-TR" dirty="0" err="1"/>
              <a:t>Gravitasyon</a:t>
            </a:r>
            <a:r>
              <a:rPr lang="tr-TR" dirty="0"/>
              <a:t> Potansiyel Enerjisi</a:t>
            </a:r>
            <a:endParaRPr lang="tr-TR" b="1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Elektriksel </a:t>
            </a:r>
            <a:r>
              <a:rPr lang="tr-TR" dirty="0"/>
              <a:t>Potansiyel Enerji</a:t>
            </a:r>
            <a:endParaRPr lang="tr-TR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Kendimizi Deneyelim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Elektriksel Potansiyel </a:t>
            </a:r>
            <a:endParaRPr lang="en-US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Kendimizi Deneyelim</a:t>
            </a:r>
            <a:endParaRPr lang="en-US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Elektriksel Potansiyel Fark - Gerilim</a:t>
            </a:r>
            <a:endParaRPr lang="tr-TR" b="1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Kendimizi Deneyelim</a:t>
            </a:r>
            <a:endParaRPr lang="en-US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Elektrik Yüklü Balon Niye Zarar Vermiyor? </a:t>
            </a:r>
            <a:endParaRPr lang="en-US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Hangi Pil Daha Fazla Enerji Veriyor? </a:t>
            </a:r>
            <a:endParaRPr lang="en-US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Soru Çözümü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474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8128" y="977371"/>
            <a:ext cx="4851003" cy="5880629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7108672" y="5760552"/>
            <a:ext cx="571504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-4247" y="865450"/>
            <a:ext cx="2900111" cy="4939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Geçen Hafta Neler Öğrendik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Elektrik Yüklü Balon Niye Zarar Vermiyor?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Hangi Pil Daha Fazla Enerji Veriyor?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Enerji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Fark - Gerilim</a:t>
            </a:r>
            <a:endParaRPr lang="tr-TR" sz="1400" b="1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 </a:t>
            </a:r>
            <a:r>
              <a:rPr lang="tr-TR" sz="1400" dirty="0">
                <a:solidFill>
                  <a:schemeClr val="accent2"/>
                </a:solidFill>
              </a:rPr>
              <a:t>Yüklü Balon Niye Zarar Vermiyor?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Hangi Pil Daha Fazla Enerji Veriyor?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Günün Özeti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37555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6986" y="1436950"/>
            <a:ext cx="5781406" cy="5184576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Soru Çözümü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10 Oval"/>
          <p:cNvSpPr/>
          <p:nvPr/>
        </p:nvSpPr>
        <p:spPr>
          <a:xfrm>
            <a:off x="10704512" y="5157192"/>
            <a:ext cx="859078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-4247" y="865450"/>
            <a:ext cx="2900111" cy="4939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Geçen Hafta Neler Öğrendik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Elektrik Yüklü Balon Niye Zarar Vermiyor?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Hangi Pil Daha Fazla Enerji Veriyor?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Enerji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Elektriksel </a:t>
            </a:r>
            <a:r>
              <a:rPr lang="tr-TR" sz="1400" dirty="0">
                <a:solidFill>
                  <a:schemeClr val="accent2"/>
                </a:solidFill>
              </a:rPr>
              <a:t>Potansiyel Fark - Gerilim</a:t>
            </a:r>
            <a:endParaRPr lang="tr-TR" sz="1400" b="1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chemeClr val="accent2"/>
                </a:solidFill>
              </a:rPr>
              <a:t>Elektrik </a:t>
            </a:r>
            <a:r>
              <a:rPr lang="tr-TR" sz="1400" dirty="0">
                <a:solidFill>
                  <a:schemeClr val="accent2"/>
                </a:solidFill>
              </a:rPr>
              <a:t>Yüklü Balon Niye Zarar Vermiyor?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Hangi Pil Daha Fazla Enerji Veriyor?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Günün Özeti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Soru Çözümü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35760" y="2475446"/>
            <a:ext cx="1776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</a:t>
            </a:r>
            <a:r>
              <a:rPr lang="en-US" baseline="-25000" dirty="0" smtClean="0"/>
              <a:t>2</a:t>
            </a:r>
            <a:r>
              <a:rPr lang="en-US" dirty="0" smtClean="0"/>
              <a:t>=1,6x10</a:t>
            </a:r>
            <a:r>
              <a:rPr lang="en-US" baseline="30000" dirty="0" smtClean="0"/>
              <a:t>-18</a:t>
            </a:r>
            <a:endParaRPr lang="tr-TR" baseline="30000" dirty="0"/>
          </a:p>
        </p:txBody>
      </p:sp>
    </p:spTree>
    <p:extLst>
      <p:ext uri="{BB962C8B-B14F-4D97-AF65-F5344CB8AC3E}">
        <p14:creationId xmlns:p14="http://schemas.microsoft.com/office/powerpoint/2010/main" val="3194958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131115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Öğrendik?</a:t>
            </a:r>
            <a:endParaRPr lang="tr-TR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597407" y="1844824"/>
            <a:ext cx="10704577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b="1" dirty="0" smtClean="0"/>
              <a:t>11.2.2. Elektriksel Potansiyel</a:t>
            </a:r>
          </a:p>
          <a:p>
            <a:pPr marL="914400" indent="-833438">
              <a:buNone/>
            </a:pPr>
            <a:r>
              <a:rPr lang="tr-TR" dirty="0" smtClean="0"/>
              <a:t>11.2.2.1. Elektriksel potansiyel enerji, potansiyel, potansiyel fark ve iş kavramlarını açıklar ve birbirleri ile ilişkilendirir.  </a:t>
            </a:r>
          </a:p>
          <a:p>
            <a:pPr marL="971550" indent="-342900">
              <a:buAutoNum type="alphaLcPeriod"/>
            </a:pPr>
            <a:r>
              <a:rPr lang="tr-TR" dirty="0" smtClean="0"/>
              <a:t>Öğrencilerin kavramlar ile ilgili matematiksel modelleri incelemeleri sağlanır.</a:t>
            </a:r>
          </a:p>
          <a:p>
            <a:pPr marL="971550" indent="-342900">
              <a:buAutoNum type="alphaLcPeriod"/>
            </a:pPr>
            <a:endParaRPr lang="tr-TR" dirty="0" smtClean="0"/>
          </a:p>
          <a:p>
            <a:pPr marL="914400" indent="-833438">
              <a:buNone/>
            </a:pPr>
            <a:r>
              <a:rPr lang="tr-TR" dirty="0" smtClean="0"/>
              <a:t>11.2.2.2. Elektriksel potansiyel enerji ile </a:t>
            </a:r>
            <a:r>
              <a:rPr lang="tr-TR" dirty="0" err="1" smtClean="0"/>
              <a:t>gravitasyon</a:t>
            </a:r>
            <a:r>
              <a:rPr lang="tr-TR" dirty="0" smtClean="0"/>
              <a:t> potansiyel enerjisini birbirleri ile ilişkilendirir.</a:t>
            </a:r>
          </a:p>
          <a:p>
            <a:pPr marL="971550" indent="-342900">
              <a:buAutoNum type="alphaLcPeriod"/>
            </a:pPr>
            <a:r>
              <a:rPr lang="tr-TR" dirty="0" smtClean="0"/>
              <a:t>Öğrencilerin deneyler yaparak ve simülasyonlar kullanarak kavramlar arasında ki ilişkileri sorgulamaları sağlanır.</a:t>
            </a:r>
          </a:p>
          <a:p>
            <a:pPr marL="971550" indent="-342900">
              <a:buAutoNum type="alphaLcPeriod"/>
            </a:pPr>
            <a:endParaRPr lang="tr-TR" dirty="0" smtClean="0"/>
          </a:p>
          <a:p>
            <a:pPr marL="914400" indent="-833438">
              <a:buNone/>
            </a:pPr>
            <a:r>
              <a:rPr lang="tr-TR" dirty="0" smtClean="0"/>
              <a:t>11.2.2.3. Elektriksel potansiyel enerji, potansiyel, potansiyel fark ve iş kavramları ile ilgili işlemler yapar.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97407" y="2276872"/>
            <a:ext cx="10704577" cy="2662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b="1" dirty="0" smtClean="0"/>
              <a:t>11.2.1. Düzgün Elektriksel Alan ve Sığa</a:t>
            </a:r>
          </a:p>
          <a:p>
            <a:pPr marL="1139825" indent="-1139825"/>
            <a:r>
              <a:rPr lang="tr-TR" dirty="0" smtClean="0"/>
              <a:t>11.2.3.1. Yüklü levhalar arasında elektrik alan kuvvet çizgilerini çizerek özelliklerini açıklar ve potansiyel fark kavramı ile ilişkilendirir. </a:t>
            </a:r>
          </a:p>
          <a:p>
            <a:pPr marL="1139825" indent="-1139825"/>
            <a:r>
              <a:rPr lang="tr-TR" dirty="0" smtClean="0"/>
              <a:t> </a:t>
            </a:r>
          </a:p>
          <a:p>
            <a:pPr marL="1139825" indent="-1139825"/>
            <a:r>
              <a:rPr lang="tr-TR" dirty="0" smtClean="0"/>
              <a:t>11.2.3.2. Yüklü parçacıkların düzgün elektrik alandaki davranışını açıklar.</a:t>
            </a:r>
          </a:p>
          <a:p>
            <a:pPr marL="1081088" indent="-284163"/>
            <a:r>
              <a:rPr lang="tr-TR" dirty="0" smtClean="0"/>
              <a:t>a. Öğrencilerin yüklü parçacıkların elektrik alandaki davranışının teknolojideki kullanım yerlerini araştırarak sunum yapmaları sağlanır. </a:t>
            </a:r>
          </a:p>
          <a:p>
            <a:pPr marL="1139825" indent="-342900"/>
            <a:r>
              <a:rPr lang="tr-TR" dirty="0" smtClean="0"/>
              <a:t>b. Alana dik giren parçacıklara girilmez.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597407" y="1430879"/>
            <a:ext cx="8704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ÖNÜMÜZDEKİ HAFTA NE ÖĞRENECEĞİZ?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8353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654" y="1357298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 smtClean="0"/>
              <a:t>Önümüzdeki Hafta Görüşürüz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2985348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/>
              <a:t>Düzenli Çalışalım ve </a:t>
            </a:r>
            <a:r>
              <a:rPr lang="tr-TR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4 Gülen Yüz"/>
          <p:cNvSpPr/>
          <p:nvPr/>
        </p:nvSpPr>
        <p:spPr>
          <a:xfrm>
            <a:off x="8596330" y="3040560"/>
            <a:ext cx="1573092" cy="136543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893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67108" y="71223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Geçen Hafta Neler Öğrendik?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60291" y="1235456"/>
            <a:ext cx="550274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3667108" y="1571612"/>
            <a:ext cx="6572296" cy="47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3791744" y="1561321"/>
            <a:ext cx="3643338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5425" indent="-225425">
              <a:buFont typeface="Arial" panose="020B0604020202020204" pitchFamily="34" charset="0"/>
              <a:buChar char="•"/>
            </a:pPr>
            <a:r>
              <a:rPr lang="tr-TR" sz="2600" dirty="0"/>
              <a:t>Yıldırım düşen araba</a:t>
            </a:r>
          </a:p>
          <a:p>
            <a:pPr marL="225425" indent="-225425">
              <a:buFont typeface="Arial" panose="020B0604020202020204" pitchFamily="34" charset="0"/>
              <a:buChar char="•"/>
            </a:pPr>
            <a:r>
              <a:rPr lang="tr-TR" sz="2600" dirty="0"/>
              <a:t>Elektriksel alan çizgileri</a:t>
            </a:r>
          </a:p>
          <a:p>
            <a:pPr marL="225425" indent="-225425">
              <a:buFont typeface="Arial" panose="020B0604020202020204" pitchFamily="34" charset="0"/>
              <a:buChar char="•"/>
            </a:pPr>
            <a:r>
              <a:rPr lang="tr-TR" sz="2600" dirty="0"/>
              <a:t>Hatırlayalım: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tr-TR" sz="2400" dirty="0"/>
              <a:t>Yıldırım Oluşumu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tr-TR" sz="2400" dirty="0"/>
              <a:t>Faraday Kafesi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tr-TR" sz="2400" dirty="0"/>
              <a:t>Elektromanyetik </a:t>
            </a:r>
            <a:r>
              <a:rPr lang="tr-TR" sz="2400" dirty="0" err="1"/>
              <a:t>Kalkanlanma</a:t>
            </a:r>
            <a:endParaRPr lang="tr-TR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-4247" y="865450"/>
            <a:ext cx="2900111" cy="4939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Geçen Hafta Neler Öğrendik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Elektrik Yüklü Balon Niye Zarar Vermiyor?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Hangi Pil Daha Fazla Enerji Veriyor?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</a:t>
            </a:r>
            <a:r>
              <a:rPr lang="tr-TR" sz="1400" dirty="0">
                <a:solidFill>
                  <a:srgbClr val="FFC000"/>
                </a:solidFill>
              </a:rPr>
              <a:t>Potansiyel Enerji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</a:t>
            </a:r>
            <a:r>
              <a:rPr lang="tr-TR" sz="1400" dirty="0">
                <a:solidFill>
                  <a:srgbClr val="FFC000"/>
                </a:solidFill>
              </a:rPr>
              <a:t>Potansiyel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</a:t>
            </a:r>
            <a:r>
              <a:rPr lang="tr-TR" sz="1400" dirty="0">
                <a:solidFill>
                  <a:srgbClr val="FFC000"/>
                </a:solidFill>
              </a:rPr>
              <a:t>Potansiyel Fark - Gerilim</a:t>
            </a:r>
            <a:endParaRPr lang="tr-TR" sz="1400" b="1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 </a:t>
            </a:r>
            <a:r>
              <a:rPr lang="tr-TR" sz="1400" dirty="0">
                <a:solidFill>
                  <a:srgbClr val="FFC000"/>
                </a:solidFill>
              </a:rPr>
              <a:t>Yüklü Balon Niye Zarar Vermiyor?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Hangi Pil Daha Fazla Enerji Veriyor?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</p:txBody>
      </p:sp>
      <p:pic>
        <p:nvPicPr>
          <p:cNvPr id="10" name="Picture 2" descr="lightening on car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388" y="1561321"/>
            <a:ext cx="2647016" cy="1488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78" b="8878"/>
          <a:stretch/>
        </p:blipFill>
        <p:spPr>
          <a:xfrm>
            <a:off x="9768408" y="3398161"/>
            <a:ext cx="1520335" cy="1072769"/>
          </a:xfrm>
          <a:prstGeom prst="rect">
            <a:avLst/>
          </a:prstGeom>
        </p:spPr>
      </p:pic>
      <p:pic>
        <p:nvPicPr>
          <p:cNvPr id="13" name="Content Placeholder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58" b="14538"/>
          <a:stretch/>
        </p:blipFill>
        <p:spPr>
          <a:xfrm>
            <a:off x="7771188" y="3375560"/>
            <a:ext cx="1776059" cy="1052920"/>
          </a:xfrm>
          <a:prstGeom prst="rect">
            <a:avLst/>
          </a:prstGeom>
        </p:spPr>
      </p:pic>
      <p:pic>
        <p:nvPicPr>
          <p:cNvPr id="14" name="Picture 2" descr="how lightning occurs ile ilgili görsel sonuc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2792" y="4920608"/>
            <a:ext cx="2534828" cy="1769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faraday cage ile ilgili görsel sonucu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7508" y="4701415"/>
            <a:ext cx="2312960" cy="1988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4357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15680" y="481459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Elektrik Yüklü Balon Niye Zarar Vermiyor?</a:t>
            </a:r>
            <a:endParaRPr lang="tr-TR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632" y="1143908"/>
            <a:ext cx="4172313" cy="358123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-4247" y="865450"/>
            <a:ext cx="2900111" cy="4939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Geçen Hafta Neler Öğrendik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Elektrik Yüklü Balon Niye Zarar Vermiyor? </a:t>
            </a:r>
            <a:endParaRPr lang="en-US" sz="1400" dirty="0">
              <a:solidFill>
                <a:srgbClr val="00B05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Hangi Pil Daha Fazla Enerji Veriyor?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</a:t>
            </a:r>
            <a:r>
              <a:rPr lang="tr-TR" sz="1400" dirty="0">
                <a:solidFill>
                  <a:srgbClr val="FFC000"/>
                </a:solidFill>
              </a:rPr>
              <a:t>Potansiyel Enerji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</a:t>
            </a:r>
            <a:r>
              <a:rPr lang="tr-TR" sz="1400" dirty="0">
                <a:solidFill>
                  <a:srgbClr val="FFC000"/>
                </a:solidFill>
              </a:rPr>
              <a:t>Potansiyel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</a:t>
            </a:r>
            <a:r>
              <a:rPr lang="tr-TR" sz="1400" dirty="0">
                <a:solidFill>
                  <a:srgbClr val="FFC000"/>
                </a:solidFill>
              </a:rPr>
              <a:t>Potansiyel Fark - Gerilim</a:t>
            </a:r>
            <a:endParaRPr lang="tr-TR" sz="1400" b="1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 </a:t>
            </a:r>
            <a:r>
              <a:rPr lang="tr-TR" sz="1400" dirty="0">
                <a:solidFill>
                  <a:srgbClr val="FFC000"/>
                </a:solidFill>
              </a:rPr>
              <a:t>Yüklü Balon Niye Zarar Vermiyor?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Hangi Pil Daha Fazla Enerji Veriyor?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5945" y="1143908"/>
            <a:ext cx="5236055" cy="494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5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87698" y="620688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Hangi Pil Daha Fazla Enerji Verir?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7888" y="1268760"/>
            <a:ext cx="3096344" cy="525479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4247" y="865450"/>
            <a:ext cx="2900111" cy="4939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Geçen Hafta Neler Öğrendik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Elektrik Yüklü Balon Niye Zarar Vermiyor?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Hangi Pil Daha Fazla Enerji Veriyor? </a:t>
            </a:r>
            <a:endParaRPr lang="en-US" sz="1400" dirty="0">
              <a:solidFill>
                <a:srgbClr val="00B05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</a:t>
            </a:r>
            <a:r>
              <a:rPr lang="tr-TR" sz="1400" dirty="0">
                <a:solidFill>
                  <a:srgbClr val="FFC000"/>
                </a:solidFill>
              </a:rPr>
              <a:t>Potansiyel Enerji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</a:t>
            </a:r>
            <a:r>
              <a:rPr lang="tr-TR" sz="1400" dirty="0">
                <a:solidFill>
                  <a:srgbClr val="FFC000"/>
                </a:solidFill>
              </a:rPr>
              <a:t>Potansiyel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</a:t>
            </a:r>
            <a:r>
              <a:rPr lang="tr-TR" sz="1400" dirty="0">
                <a:solidFill>
                  <a:srgbClr val="FFC000"/>
                </a:solidFill>
              </a:rPr>
              <a:t>Potansiyel Fark - Gerilim</a:t>
            </a:r>
            <a:endParaRPr lang="tr-TR" sz="1400" b="1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 </a:t>
            </a:r>
            <a:r>
              <a:rPr lang="tr-TR" sz="1400" dirty="0">
                <a:solidFill>
                  <a:srgbClr val="FFC000"/>
                </a:solidFill>
              </a:rPr>
              <a:t>Yüklü Balon Niye Zarar Vermiyor?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Hangi Pil Daha Fazla Enerji Veriyor?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</p:txBody>
      </p:sp>
      <p:pic>
        <p:nvPicPr>
          <p:cNvPr id="5" name="Picture 2" descr="İlgili res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066" y="1143908"/>
            <a:ext cx="3103756" cy="31037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608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31714" y="620688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Elektriksel Potansiyel Enerji </a:t>
            </a:r>
            <a:r>
              <a:rPr lang="en-US" sz="2800" dirty="0" err="1" smtClean="0"/>
              <a:t>i</a:t>
            </a:r>
            <a:r>
              <a:rPr lang="tr-TR" sz="2800" dirty="0" smtClean="0"/>
              <a:t>le </a:t>
            </a:r>
            <a:r>
              <a:rPr lang="tr-TR" sz="2800" dirty="0" err="1" smtClean="0"/>
              <a:t>Gravitasyon</a:t>
            </a:r>
            <a:r>
              <a:rPr lang="tr-TR" sz="2800" dirty="0" smtClean="0"/>
              <a:t> Potansiyel Enerjisi</a:t>
            </a:r>
            <a:endParaRPr lang="tr-TR" sz="28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9031" y="1937544"/>
            <a:ext cx="4935601" cy="319991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312024" y="5301208"/>
            <a:ext cx="5472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Kütleyi Veya Yükü Aynı Yere Yerleştirmek İçin Yapılan İş Neye Eşittir?</a:t>
            </a:r>
            <a:endParaRPr lang="tr-TR" dirty="0"/>
          </a:p>
        </p:txBody>
      </p:sp>
      <p:sp>
        <p:nvSpPr>
          <p:cNvPr id="10" name="TextBox 9"/>
          <p:cNvSpPr txBox="1"/>
          <p:nvPr/>
        </p:nvSpPr>
        <p:spPr>
          <a:xfrm>
            <a:off x="-4247" y="865450"/>
            <a:ext cx="2900111" cy="4939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Geçen Hafta Neler Öğrendik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Elektrik Yüklü Balon Niye Zarar Vermiyor?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Hangi Pil Daha Fazla Enerji Veriyor?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Elektriksel </a:t>
            </a:r>
            <a:r>
              <a:rPr lang="tr-TR" sz="1400" dirty="0">
                <a:solidFill>
                  <a:srgbClr val="00B050"/>
                </a:solidFill>
              </a:rPr>
              <a:t>Potansiyel Enerji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</a:t>
            </a:r>
            <a:r>
              <a:rPr lang="tr-TR" sz="1400" dirty="0">
                <a:solidFill>
                  <a:srgbClr val="FFC000"/>
                </a:solidFill>
              </a:rPr>
              <a:t>Potansiyel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</a:t>
            </a:r>
            <a:r>
              <a:rPr lang="tr-TR" sz="1400" dirty="0">
                <a:solidFill>
                  <a:srgbClr val="FFC000"/>
                </a:solidFill>
              </a:rPr>
              <a:t>Potansiyel Fark - Gerilim</a:t>
            </a:r>
            <a:endParaRPr lang="tr-TR" sz="1400" b="1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 </a:t>
            </a:r>
            <a:r>
              <a:rPr lang="tr-TR" sz="1400" dirty="0">
                <a:solidFill>
                  <a:srgbClr val="FFC000"/>
                </a:solidFill>
              </a:rPr>
              <a:t>Yüklü Balon Niye Zarar Vermiyor?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Hangi Pil Daha Fazla Enerji Veriyor?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309348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9031" y="1342503"/>
            <a:ext cx="5372490" cy="348316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47728" y="388396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Elektriksel Potansiyel Enerji </a:t>
            </a:r>
            <a:r>
              <a:rPr lang="en-US" sz="2800" dirty="0" err="1" smtClean="0"/>
              <a:t>i</a:t>
            </a:r>
            <a:r>
              <a:rPr lang="tr-TR" sz="2800" dirty="0" smtClean="0"/>
              <a:t>le </a:t>
            </a:r>
            <a:r>
              <a:rPr lang="tr-TR" sz="2800" dirty="0" err="1" smtClean="0"/>
              <a:t>Gravitasyon</a:t>
            </a:r>
            <a:r>
              <a:rPr lang="tr-TR" sz="2800" dirty="0" smtClean="0"/>
              <a:t> Potansiyel Enerjisi</a:t>
            </a:r>
            <a:endParaRPr lang="tr-TR" sz="2800" b="1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3601205"/>
              </p:ext>
            </p:extLst>
          </p:nvPr>
        </p:nvGraphicFramePr>
        <p:xfrm>
          <a:off x="5008234" y="4704882"/>
          <a:ext cx="6776397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8799">
                  <a:extLst>
                    <a:ext uri="{9D8B030D-6E8A-4147-A177-3AD203B41FA5}">
                      <a16:colId xmlns:a16="http://schemas.microsoft.com/office/drawing/2014/main" val="267877782"/>
                    </a:ext>
                  </a:extLst>
                </a:gridCol>
                <a:gridCol w="2632449">
                  <a:extLst>
                    <a:ext uri="{9D8B030D-6E8A-4147-A177-3AD203B41FA5}">
                      <a16:colId xmlns:a16="http://schemas.microsoft.com/office/drawing/2014/main" val="1424698056"/>
                    </a:ext>
                  </a:extLst>
                </a:gridCol>
                <a:gridCol w="1885149">
                  <a:extLst>
                    <a:ext uri="{9D8B030D-6E8A-4147-A177-3AD203B41FA5}">
                      <a16:colId xmlns:a16="http://schemas.microsoft.com/office/drawing/2014/main" val="31292291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noProof="0" dirty="0" smtClean="0"/>
                        <a:t>Kütle</a:t>
                      </a:r>
                      <a:endParaRPr lang="tr-TR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noProof="0" dirty="0" smtClean="0"/>
                        <a:t>Elektrik</a:t>
                      </a:r>
                      <a:endParaRPr lang="tr-TR" sz="20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1356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noProof="0" dirty="0" smtClean="0"/>
                        <a:t>Kuvvet</a:t>
                      </a:r>
                      <a:endParaRPr lang="tr-TR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noProof="0" dirty="0" smtClean="0"/>
                        <a:t>F=</a:t>
                      </a:r>
                      <a:r>
                        <a:rPr lang="tr-TR" sz="1200" noProof="0" dirty="0" err="1" smtClean="0"/>
                        <a:t>m.g</a:t>
                      </a:r>
                      <a:r>
                        <a:rPr lang="tr-TR" sz="1200" noProof="0" dirty="0" smtClean="0"/>
                        <a:t>=-</a:t>
                      </a:r>
                      <a:r>
                        <a:rPr lang="tr-TR" sz="1200" noProof="0" dirty="0" err="1" smtClean="0"/>
                        <a:t>G.m.M</a:t>
                      </a:r>
                      <a:r>
                        <a:rPr lang="tr-TR" sz="1200" noProof="0" dirty="0" smtClean="0"/>
                        <a:t>/R</a:t>
                      </a:r>
                      <a:r>
                        <a:rPr lang="tr-TR" sz="1200" baseline="30000" noProof="0" dirty="0" smtClean="0"/>
                        <a:t>2</a:t>
                      </a:r>
                      <a:endParaRPr lang="tr-TR" sz="1200" baseline="30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noProof="0" dirty="0" smtClean="0"/>
                        <a:t>F=</a:t>
                      </a:r>
                      <a:r>
                        <a:rPr lang="tr-TR" sz="1200" noProof="0" dirty="0" err="1" smtClean="0"/>
                        <a:t>kqQ</a:t>
                      </a:r>
                      <a:r>
                        <a:rPr lang="tr-TR" sz="1200" noProof="0" dirty="0" smtClean="0"/>
                        <a:t>/R</a:t>
                      </a:r>
                      <a:r>
                        <a:rPr lang="tr-TR" sz="1200" baseline="30000" noProof="0" dirty="0" smtClean="0"/>
                        <a:t>2</a:t>
                      </a:r>
                      <a:endParaRPr lang="tr-TR" sz="1200" baseline="300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8421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noProof="0" dirty="0" smtClean="0"/>
                        <a:t>Alan</a:t>
                      </a:r>
                      <a:endParaRPr lang="tr-TR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noProof="0" dirty="0" smtClean="0"/>
                        <a:t>g=-G.M/R</a:t>
                      </a:r>
                      <a:r>
                        <a:rPr lang="tr-TR" sz="1200" baseline="30000" noProof="0" dirty="0" smtClean="0"/>
                        <a:t>2</a:t>
                      </a:r>
                      <a:endParaRPr lang="tr-TR" sz="1200" baseline="30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noProof="0" dirty="0" smtClean="0"/>
                        <a:t>E=k</a:t>
                      </a:r>
                      <a:r>
                        <a:rPr lang="en-US" sz="1200" noProof="0" smtClean="0"/>
                        <a:t>Q</a:t>
                      </a:r>
                      <a:r>
                        <a:rPr lang="tr-TR" sz="1200" noProof="0" smtClean="0"/>
                        <a:t>/R</a:t>
                      </a:r>
                      <a:r>
                        <a:rPr lang="tr-TR" sz="1200" baseline="30000" noProof="0" smtClean="0"/>
                        <a:t>2</a:t>
                      </a:r>
                      <a:endParaRPr lang="tr-TR" sz="1200" baseline="300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71321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noProof="0" dirty="0" smtClean="0"/>
                        <a:t>Potansiyel Enerji</a:t>
                      </a:r>
                      <a:endParaRPr lang="tr-TR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noProof="0" dirty="0" smtClean="0"/>
                        <a:t>F.R=</a:t>
                      </a:r>
                      <a:r>
                        <a:rPr lang="tr-TR" sz="1200" noProof="0" dirty="0" err="1" smtClean="0"/>
                        <a:t>M.g.R</a:t>
                      </a:r>
                      <a:r>
                        <a:rPr lang="tr-TR" sz="1200" noProof="0" dirty="0" smtClean="0"/>
                        <a:t>=</a:t>
                      </a:r>
                      <a:r>
                        <a:rPr lang="tr-TR" sz="1200" noProof="0" dirty="0" err="1" smtClean="0"/>
                        <a:t>G.m.M</a:t>
                      </a:r>
                      <a:r>
                        <a:rPr lang="tr-TR" sz="1200" noProof="0" dirty="0" smtClean="0"/>
                        <a:t>/R</a:t>
                      </a:r>
                      <a:endParaRPr lang="tr-TR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noProof="0" dirty="0" smtClean="0"/>
                        <a:t>PE=F</a:t>
                      </a:r>
                      <a:r>
                        <a:rPr lang="en-US" sz="1200" noProof="0" dirty="0" smtClean="0"/>
                        <a:t>R</a:t>
                      </a:r>
                      <a:r>
                        <a:rPr lang="tr-TR" sz="1200" noProof="0" dirty="0" smtClean="0"/>
                        <a:t>=</a:t>
                      </a:r>
                      <a:r>
                        <a:rPr lang="tr-TR" sz="1200" noProof="0" dirty="0" err="1" smtClean="0"/>
                        <a:t>kqQ</a:t>
                      </a:r>
                      <a:r>
                        <a:rPr lang="tr-TR" sz="1200" noProof="0" dirty="0" smtClean="0"/>
                        <a:t>/R</a:t>
                      </a:r>
                      <a:endParaRPr lang="tr-TR" sz="12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65777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noProof="0" dirty="0" err="1" smtClean="0"/>
                        <a:t>İş</a:t>
                      </a:r>
                      <a:endParaRPr lang="tr-TR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noProof="0" dirty="0" smtClean="0"/>
                        <a:t>W</a:t>
                      </a:r>
                      <a:r>
                        <a:rPr lang="en-US" sz="1200" baseline="0" noProof="0" dirty="0" smtClean="0"/>
                        <a:t> = </a:t>
                      </a:r>
                      <a:r>
                        <a:rPr lang="tr-TR" sz="1200" noProof="0" dirty="0" err="1" smtClean="0"/>
                        <a:t>G.m.M</a:t>
                      </a:r>
                      <a:r>
                        <a:rPr lang="tr-TR" sz="1200" noProof="0" dirty="0" smtClean="0"/>
                        <a:t>/R</a:t>
                      </a:r>
                      <a:endParaRPr lang="tr-TR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noProof="0" dirty="0" smtClean="0"/>
                        <a:t>W = </a:t>
                      </a:r>
                      <a:r>
                        <a:rPr lang="tr-TR" sz="1200" noProof="0" dirty="0" err="1" smtClean="0"/>
                        <a:t>kqQ</a:t>
                      </a:r>
                      <a:r>
                        <a:rPr lang="tr-TR" sz="1200" noProof="0" dirty="0" smtClean="0"/>
                        <a:t>/R</a:t>
                      </a:r>
                      <a:endParaRPr lang="tr-TR" sz="12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6447799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-4247" y="865450"/>
            <a:ext cx="2900111" cy="4939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Geçen Hafta Neler Öğrendik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Elektrik Yüklü Balon Niye Zarar Vermiyor?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Hangi Pil Daha Fazla Enerji Veriyor?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Elektriksel </a:t>
            </a:r>
            <a:r>
              <a:rPr lang="tr-TR" sz="1400" dirty="0">
                <a:solidFill>
                  <a:srgbClr val="00B050"/>
                </a:solidFill>
              </a:rPr>
              <a:t>Potansiyel Enerji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</a:t>
            </a:r>
            <a:r>
              <a:rPr lang="tr-TR" sz="1400" dirty="0">
                <a:solidFill>
                  <a:srgbClr val="FFC000"/>
                </a:solidFill>
              </a:rPr>
              <a:t>Potansiyel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</a:t>
            </a:r>
            <a:r>
              <a:rPr lang="tr-TR" sz="1400" dirty="0">
                <a:solidFill>
                  <a:srgbClr val="FFC000"/>
                </a:solidFill>
              </a:rPr>
              <a:t>Potansiyel Fark - Gerilim</a:t>
            </a:r>
            <a:endParaRPr lang="tr-TR" sz="1400" b="1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 </a:t>
            </a:r>
            <a:r>
              <a:rPr lang="tr-TR" sz="1400" dirty="0">
                <a:solidFill>
                  <a:srgbClr val="FFC000"/>
                </a:solidFill>
              </a:rPr>
              <a:t>Yüklü Balon Niye Zarar Vermiyor?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Hangi Pil Daha Fazla Enerji Veriyor?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495984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59559" y="603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Elektriksel Potansiyel Enerji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559559" y="1916832"/>
            <a:ext cx="860099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Elektrik yüklü bir cismin yükü ve konumundan dolayı sahip olduğu enerjiye </a:t>
            </a:r>
            <a:r>
              <a:rPr lang="tr-TR" b="1" dirty="0" smtClean="0"/>
              <a:t>Elektriksel Potansiyel Enerji </a:t>
            </a:r>
            <a:r>
              <a:rPr lang="tr-TR" dirty="0" smtClean="0"/>
              <a:t>denir.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Bir elektrik yüklü cismin sahip olduğu </a:t>
            </a:r>
            <a:r>
              <a:rPr lang="tr-TR" b="1" dirty="0" smtClean="0"/>
              <a:t>Elektriksel Potansiyel Enerji </a:t>
            </a:r>
            <a:r>
              <a:rPr lang="tr-TR" dirty="0" smtClean="0"/>
              <a:t>o cismin sonsuzdan bulunduğu noktaya sabit hız ile getirilmesi için üzerine yapılması gereken işe eşittir.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Yüklü bir cismin üzerine elektriksel kuvvete karşı bir iş yapıldığında cismin </a:t>
            </a:r>
            <a:r>
              <a:rPr lang="tr-TR" b="1" dirty="0" smtClean="0"/>
              <a:t>Elektriksel Potansiyel Enerjisi </a:t>
            </a:r>
            <a:r>
              <a:rPr lang="tr-TR" dirty="0" smtClean="0"/>
              <a:t>değişir.</a:t>
            </a:r>
          </a:p>
          <a:p>
            <a:endParaRPr lang="tr-TR" dirty="0"/>
          </a:p>
        </p:txBody>
      </p:sp>
      <p:sp>
        <p:nvSpPr>
          <p:cNvPr id="9" name="TextBox 8"/>
          <p:cNvSpPr txBox="1"/>
          <p:nvPr/>
        </p:nvSpPr>
        <p:spPr>
          <a:xfrm>
            <a:off x="-4247" y="865450"/>
            <a:ext cx="2900111" cy="49398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Geçen Hafta Neler Öğrendik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Elektrik Yüklü Balon Niye Zarar Vermiyor?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chemeClr val="accent2"/>
                </a:solidFill>
              </a:rPr>
              <a:t>Hangi Pil Daha Fazla Enerji Veriyor? </a:t>
            </a:r>
            <a:endParaRPr lang="en-US" sz="1400" dirty="0">
              <a:solidFill>
                <a:schemeClr val="accent2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B050"/>
                </a:solidFill>
              </a:rPr>
              <a:t>Elektriksel </a:t>
            </a:r>
            <a:r>
              <a:rPr lang="tr-TR" sz="1400" dirty="0">
                <a:solidFill>
                  <a:srgbClr val="00B050"/>
                </a:solidFill>
              </a:rPr>
              <a:t>Potansiyel Enerji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</a:t>
            </a:r>
            <a:r>
              <a:rPr lang="tr-TR" sz="1400" dirty="0">
                <a:solidFill>
                  <a:srgbClr val="FFC000"/>
                </a:solidFill>
              </a:rPr>
              <a:t>Potansiyel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Elektriksel </a:t>
            </a:r>
            <a:r>
              <a:rPr lang="tr-TR" sz="1400" dirty="0">
                <a:solidFill>
                  <a:srgbClr val="FFC000"/>
                </a:solidFill>
              </a:rPr>
              <a:t>Potansiyel Fark - Gerilim</a:t>
            </a:r>
            <a:endParaRPr lang="tr-TR" sz="1400" b="1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FFC000"/>
                </a:solidFill>
              </a:rPr>
              <a:t>Elektrik </a:t>
            </a:r>
            <a:r>
              <a:rPr lang="tr-TR" sz="1400" dirty="0">
                <a:solidFill>
                  <a:srgbClr val="FFC000"/>
                </a:solidFill>
              </a:rPr>
              <a:t>Yüklü Balon Niye Zarar Vermiyor?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Hangi Pil Daha Fazla Enerji Veriyor? </a:t>
            </a:r>
            <a:endParaRPr lang="en-US" sz="1400" dirty="0">
              <a:solidFill>
                <a:srgbClr val="FFC000"/>
              </a:solidFill>
            </a:endParaRP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Günün Özeti</a:t>
            </a:r>
          </a:p>
          <a:p>
            <a:pPr marL="109538" indent="-1095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599749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17845</TotalTime>
  <Words>2028</Words>
  <Application>Microsoft Office PowerPoint</Application>
  <PresentationFormat>Widescreen</PresentationFormat>
  <Paragraphs>446</Paragraphs>
  <Slides>34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3" baseType="lpstr">
      <vt:lpstr>Arial</vt:lpstr>
      <vt:lpstr>Calibri</vt:lpstr>
      <vt:lpstr>Cambria Math</vt:lpstr>
      <vt:lpstr>Lucida Sans Unicode</vt:lpstr>
      <vt:lpstr>Verdana</vt:lpstr>
      <vt:lpstr>Wingdings</vt:lpstr>
      <vt:lpstr>Wingdings 2</vt:lpstr>
      <vt:lpstr>Wingdings 3</vt:lpstr>
      <vt:lpstr>Kalabalık</vt:lpstr>
      <vt:lpstr>11. SINIF: ELEKTRİK ve MANYETİZMA ÜNİTESİ   Elektriksel Kuvvet ve Elektrik Alan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Günün Özeti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Soru Çözümü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Ali Eryılmaz</cp:lastModifiedBy>
  <cp:revision>631</cp:revision>
  <cp:lastPrinted>2017-02-10T21:37:55Z</cp:lastPrinted>
  <dcterms:created xsi:type="dcterms:W3CDTF">2016-04-01T12:40:28Z</dcterms:created>
  <dcterms:modified xsi:type="dcterms:W3CDTF">2017-02-25T12:30:30Z</dcterms:modified>
</cp:coreProperties>
</file>