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6"/>
  </p:notesMasterIdLst>
  <p:handoutMasterIdLst>
    <p:handoutMasterId r:id="rId37"/>
  </p:handoutMasterIdLst>
  <p:sldIdLst>
    <p:sldId id="365" r:id="rId2"/>
    <p:sldId id="366" r:id="rId3"/>
    <p:sldId id="367" r:id="rId4"/>
    <p:sldId id="372" r:id="rId5"/>
    <p:sldId id="493" r:id="rId6"/>
    <p:sldId id="496" r:id="rId7"/>
    <p:sldId id="494" r:id="rId8"/>
    <p:sldId id="495" r:id="rId9"/>
    <p:sldId id="500" r:id="rId10"/>
    <p:sldId id="502" r:id="rId11"/>
    <p:sldId id="503" r:id="rId12"/>
    <p:sldId id="504" r:id="rId13"/>
    <p:sldId id="505" r:id="rId14"/>
    <p:sldId id="506" r:id="rId15"/>
    <p:sldId id="508" r:id="rId16"/>
    <p:sldId id="507" r:id="rId17"/>
    <p:sldId id="509" r:id="rId18"/>
    <p:sldId id="510" r:id="rId19"/>
    <p:sldId id="511" r:id="rId20"/>
    <p:sldId id="499" r:id="rId21"/>
    <p:sldId id="498" r:id="rId22"/>
    <p:sldId id="490" r:id="rId23"/>
    <p:sldId id="492" r:id="rId24"/>
    <p:sldId id="512" r:id="rId25"/>
    <p:sldId id="521" r:id="rId26"/>
    <p:sldId id="520" r:id="rId27"/>
    <p:sldId id="519" r:id="rId28"/>
    <p:sldId id="518" r:id="rId29"/>
    <p:sldId id="517" r:id="rId30"/>
    <p:sldId id="516" r:id="rId31"/>
    <p:sldId id="515" r:id="rId32"/>
    <p:sldId id="429" r:id="rId33"/>
    <p:sldId id="371" r:id="rId34"/>
    <p:sldId id="370" r:id="rId35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86600" autoAdjust="0"/>
  </p:normalViewPr>
  <p:slideViewPr>
    <p:cSldViewPr snapToObjects="1">
      <p:cViewPr varScale="1">
        <p:scale>
          <a:sx n="97" d="100"/>
          <a:sy n="97" d="100"/>
        </p:scale>
        <p:origin x="3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25.02.2017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0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00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20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39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036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25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45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50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949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86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993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333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9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47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54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41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jpeg"/><Relationship Id="rId7" Type="http://schemas.openxmlformats.org/officeDocument/2006/relationships/image" Target="../media/image1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10" Type="http://schemas.openxmlformats.org/officeDocument/2006/relationships/image" Target="../media/image25.png"/><Relationship Id="rId4" Type="http://schemas.openxmlformats.org/officeDocument/2006/relationships/image" Target="../media/image10.jp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lektriksel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Kuvvet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Elektrik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Alan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437112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Doç.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3712" y="603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</a:t>
            </a:r>
            <a:endParaRPr lang="tr-TR" sz="2800" b="1" dirty="0"/>
          </a:p>
        </p:txBody>
      </p:sp>
      <p:pic>
        <p:nvPicPr>
          <p:cNvPr id="7170" name="Picture 2" descr="http://umdberg.pbworks.com/f/1353426873/EnChPEgrap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964315"/>
            <a:ext cx="6234589" cy="420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7728" y="2036323"/>
            <a:ext cx="576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</a:t>
            </a:r>
            <a:endParaRPr lang="tr-T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056440" y="2396363"/>
            <a:ext cx="2135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tr-TR" dirty="0" smtClean="0"/>
              <a:t>E</a:t>
            </a:r>
            <a:r>
              <a:rPr lang="tr-TR" baseline="-25000" dirty="0" smtClean="0"/>
              <a:t>0</a:t>
            </a:r>
            <a:r>
              <a:rPr lang="tr-TR" dirty="0" smtClean="0"/>
              <a:t>: Bırakıldıkları andaki KE ve elektriksel PE toplamları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302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9666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</a:t>
            </a:r>
            <a:endParaRPr lang="tr-TR" sz="2800" b="1" dirty="0"/>
          </a:p>
        </p:txBody>
      </p:sp>
      <p:pic>
        <p:nvPicPr>
          <p:cNvPr id="3074" name="Picture 2" descr="http://umdberg.pbworks.com/f/1321292921/attractive%20potenti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8" y="4378026"/>
            <a:ext cx="3429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mdberg.pbworks.com/f/1321292922/repulsive%20potenti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8" y="1402234"/>
            <a:ext cx="3429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1410" y="381394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Bu Grafikler Nelerin Elektriksel Potansiyel Enerji Grafikleridir?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673" y="1595486"/>
            <a:ext cx="4336499" cy="1762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714" y="4721355"/>
            <a:ext cx="3448050" cy="194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2191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672" y="620688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Enerji: Kendimizi Deneyelim</a:t>
            </a:r>
            <a:endParaRPr lang="tr-T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742532"/>
            <a:ext cx="8900259" cy="4278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0624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5368" y="659127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</a:t>
            </a:r>
            <a:r>
              <a:rPr lang="en-US" sz="2800" dirty="0" smtClean="0"/>
              <a:t>:</a:t>
            </a:r>
            <a:r>
              <a:rPr lang="tr-TR" sz="2800" dirty="0" smtClean="0"/>
              <a:t> Kendimizi Deneyelim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5664150"/>
            <a:ext cx="8256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Birden fazla elektriksel yüklerin bir yüke sağladığı elektriksel potansiyel enerji?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Zıt elektriksel yüklerin birbirine sağladığı elektriksel potansiyel enerji?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Aynı elektriksel yüklerin birbirine sağladığı elektriksel potansiyel enerji?</a:t>
            </a:r>
          </a:p>
          <a:p>
            <a:endParaRPr lang="tr-T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2121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387" y="642426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</a:t>
            </a:r>
            <a:endParaRPr lang="tr-TR" sz="2800" b="1" dirty="0"/>
          </a:p>
        </p:txBody>
      </p:sp>
      <p:pic>
        <p:nvPicPr>
          <p:cNvPr id="5" name="Picture 2" descr="D:\Download\Kitaplar\ConceptualPhysics9e\Ebook\img\eqs\CH22U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80" y="4910341"/>
            <a:ext cx="21552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7968" y="2824485"/>
                <a:ext cx="5904656" cy="54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𝐸𝑙𝑒𝑘𝑡𝑟𝑖𝑘𝑠𝑒𝑙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𝑃𝑜𝑡𝑎𝑛𝑠𝑖𝑦𝑒𝑙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𝐸𝑙𝑒𝑘𝑡𝑟𝑖𝑘𝑠𝑒𝑙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𝑃𝑜𝑡𝑎𝑛𝑠𝑖𝑦𝑒𝑙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𝐸𝑙𝑒𝑘𝑡𝑟𝑖𝑘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tr-T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824485"/>
                <a:ext cx="5904656" cy="540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1423002"/>
            <a:ext cx="1584176" cy="1144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04961" y="3752202"/>
                <a:ext cx="1280094" cy="751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961" y="3752202"/>
                <a:ext cx="1280094" cy="751488"/>
              </a:xfrm>
              <a:prstGeom prst="rect">
                <a:avLst/>
              </a:prstGeom>
              <a:blipFill>
                <a:blip r:embed="rId6"/>
                <a:stretch>
                  <a:fillRect l="-10000" b="-81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68180" y="5965065"/>
                <a:ext cx="15961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 = </a:t>
                </a:r>
                <a:r>
                  <a:rPr lang="en-US" sz="2000" dirty="0" smtClean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80" y="5965065"/>
                <a:ext cx="1596171" cy="704295"/>
              </a:xfrm>
              <a:prstGeom prst="rect">
                <a:avLst/>
              </a:prstGeom>
              <a:blipFill>
                <a:blip r:embed="rId7"/>
                <a:stretch>
                  <a:fillRect l="-8015" b="-156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</a:t>
            </a:r>
            <a:endParaRPr lang="en-US" sz="1400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2802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64548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</a:t>
            </a:r>
            <a:r>
              <a:rPr lang="en-US" sz="2800" dirty="0" smtClean="0"/>
              <a:t>:</a:t>
            </a:r>
            <a:r>
              <a:rPr lang="tr-TR" sz="2800" dirty="0" smtClean="0"/>
              <a:t> Kendimizi Deneyelim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91744" y="5589240"/>
            <a:ext cx="8400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Elektrik yüklü iki cisim birbirlerine dokundurulursa elektriksel potansiyel</a:t>
            </a:r>
            <a:r>
              <a:rPr lang="en-US" sz="1600" dirty="0" err="1" smtClean="0"/>
              <a:t>leri</a:t>
            </a:r>
            <a:r>
              <a:rPr lang="tr-TR" sz="1600" dirty="0" smtClean="0"/>
              <a:t>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Birden fazla elektriksel yüklerin bir noktada oluşturdukları elektriksel potansiyel?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Negatif elektriksel yüklerin etrafında oluşturduğu elektriksel potansiyel?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Pozitif elektriksel yüklerin etrafında oluşturduğu elektriksel potansiyel?</a:t>
            </a:r>
          </a:p>
          <a:p>
            <a:endParaRPr lang="tr-T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</a:t>
            </a:r>
            <a:endParaRPr lang="en-US" sz="1400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6163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752" y="512651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</a:t>
            </a:r>
            <a:endParaRPr lang="tr-T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1257300"/>
            <a:ext cx="230505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569" y="4005064"/>
            <a:ext cx="2514600" cy="196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9828" y="338067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Bu Grafikler Nelerin Elektriksel Potansiyel Grafikleridir? </a:t>
            </a:r>
            <a:endParaRPr lang="tr-T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422" y="4437112"/>
            <a:ext cx="781050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422" y="2026035"/>
            <a:ext cx="781050" cy="742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</a:t>
            </a:r>
            <a:endParaRPr lang="en-US" sz="1400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9829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407" y="1520686"/>
            <a:ext cx="3384376" cy="2948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1744" y="538210"/>
            <a:ext cx="652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Fark - Gerilim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47007" y="227687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PE = </a:t>
            </a:r>
            <a:r>
              <a:rPr lang="en-US" dirty="0" err="1" smtClean="0"/>
              <a:t>qV</a:t>
            </a:r>
            <a:r>
              <a:rPr lang="en-US" baseline="-25000" dirty="0" err="1" smtClean="0"/>
              <a:t>AB</a:t>
            </a:r>
            <a:endParaRPr lang="tr-TR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7768" y="3669678"/>
            <a:ext cx="24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PE = q(V</a:t>
            </a:r>
            <a:r>
              <a:rPr lang="en-US" baseline="-25000" dirty="0" smtClean="0"/>
              <a:t>B</a:t>
            </a:r>
            <a:r>
              <a:rPr lang="en-US" dirty="0" smtClean="0"/>
              <a:t> - V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13567" y="5062484"/>
                <a:ext cx="4536504" cy="737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r>
                  <a:rPr lang="en-US" sz="2400" baseline="-25000" dirty="0" smtClean="0"/>
                  <a:t>AB</a:t>
                </a:r>
                <a:r>
                  <a:rPr lang="en-US" sz="2400" dirty="0" smtClean="0"/>
                  <a:t> = V</a:t>
                </a:r>
                <a:r>
                  <a:rPr lang="en-US" sz="2400" baseline="-25000" dirty="0" smtClean="0"/>
                  <a:t>B</a:t>
                </a:r>
                <a:r>
                  <a:rPr lang="en-US" sz="2400" dirty="0" smtClean="0"/>
                  <a:t> - V</a:t>
                </a:r>
                <a:r>
                  <a:rPr lang="en-US" sz="2400" baseline="-25000" dirty="0" smtClean="0"/>
                  <a:t>A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i="1" dirty="0"/>
                          <m:t>Δ</m:t>
                        </m:r>
                        <m:r>
                          <m:rPr>
                            <m:nor/>
                          </m:rPr>
                          <a:rPr lang="en-US" sz="2400" i="1" dirty="0"/>
                          <m:t>PE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67" y="5062484"/>
                <a:ext cx="4536504" cy="737574"/>
              </a:xfrm>
              <a:prstGeom prst="rect">
                <a:avLst/>
              </a:prstGeom>
              <a:blipFill>
                <a:blip r:embed="rId4"/>
                <a:stretch>
                  <a:fillRect l="-2013" b="-57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65988" y="2637532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B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7665988" y="33687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A</a:t>
            </a:r>
            <a:endParaRPr lang="tr-TR" dirty="0"/>
          </a:p>
        </p:txBody>
      </p:sp>
      <p:sp>
        <p:nvSpPr>
          <p:cNvPr id="15" name="Rectangle 14"/>
          <p:cNvSpPr/>
          <p:nvPr/>
        </p:nvSpPr>
        <p:spPr>
          <a:xfrm>
            <a:off x="9179985" y="403901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endParaRPr lang="tr-TR" dirty="0"/>
          </a:p>
        </p:txBody>
      </p:sp>
      <p:sp>
        <p:nvSpPr>
          <p:cNvPr id="16" name="Rectangle 15"/>
          <p:cNvSpPr/>
          <p:nvPr/>
        </p:nvSpPr>
        <p:spPr>
          <a:xfrm>
            <a:off x="8445571" y="4024235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Fark - Gerilim</a:t>
            </a:r>
            <a:endParaRPr lang="tr-TR" sz="1400" b="1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238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9736" y="6206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Fark – Gerilim: Kendimizi Deneyelim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7" y="2060848"/>
            <a:ext cx="8352928" cy="1584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98" y="4131077"/>
            <a:ext cx="8217967" cy="2041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Fark - Gerilim</a:t>
            </a:r>
            <a:endParaRPr lang="tr-TR" sz="1400" b="1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935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3712" y="5096476"/>
            <a:ext cx="8594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Elektriksel yükü taşırken yapılan iş alınan yol ve yer</a:t>
            </a:r>
            <a:r>
              <a:rPr lang="en-US" sz="1600" dirty="0" smtClean="0"/>
              <a:t> </a:t>
            </a:r>
            <a:r>
              <a:rPr lang="tr-TR" sz="1600" dirty="0" smtClean="0"/>
              <a:t>değiştirmeden bağımsız mıdır?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Aynı elektriksel potansiyele sahip iki nokta arasında yükü taşımak için yapılan iş?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Birden fazla elektriksel yüklere bir yük yaklaştırdığımızda yapılan iş?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Zıt elektriksel yükleri birbirine yaklaştırdığımızda yapılan iş?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Aynı elektriksel yükleri birbirine yaklaştırdığımızda yapılan iş?</a:t>
            </a:r>
          </a:p>
          <a:p>
            <a:endParaRPr lang="tr-T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19736" y="6206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Fark – Gerilim: Kendimizi Deneyelim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Fark - Gerilim</a:t>
            </a:r>
            <a:endParaRPr lang="tr-TR" sz="1400" b="1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922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1844824"/>
            <a:ext cx="1070457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</a:t>
            </a:r>
            <a:r>
              <a:rPr lang="en-US" b="1" dirty="0" smtClean="0"/>
              <a:t>2</a:t>
            </a:r>
            <a:r>
              <a:rPr lang="tr-TR" b="1" dirty="0" smtClean="0"/>
              <a:t>. Elektriksel </a:t>
            </a:r>
            <a:r>
              <a:rPr lang="en-US" b="1" dirty="0" err="1" smtClean="0"/>
              <a:t>Potansiyel</a:t>
            </a:r>
            <a:endParaRPr lang="tr-TR" b="1" dirty="0" smtClean="0"/>
          </a:p>
          <a:p>
            <a:pPr marL="914400" indent="-833438">
              <a:buNone/>
            </a:pPr>
            <a:r>
              <a:rPr lang="tr-TR" dirty="0"/>
              <a:t>11.2.2.1. Elektriksel potansiyel enerji, potansiyel, potansiyel fark ve iş </a:t>
            </a:r>
            <a:r>
              <a:rPr lang="tr-TR" dirty="0" smtClean="0"/>
              <a:t>kavramlarını </a:t>
            </a:r>
            <a:r>
              <a:rPr lang="tr-TR" dirty="0"/>
              <a:t>açıklar ve birbirleri ile ilişkilendirir.  </a:t>
            </a:r>
          </a:p>
          <a:p>
            <a:pPr marL="971550" indent="-342900">
              <a:buAutoNum type="alphaLcPeriod"/>
            </a:pPr>
            <a:r>
              <a:rPr lang="tr-TR" dirty="0" smtClean="0"/>
              <a:t>Öğrencilerin </a:t>
            </a:r>
            <a:r>
              <a:rPr lang="tr-TR" dirty="0"/>
              <a:t>kavramlar ile ilgili matematiksel modelleri </a:t>
            </a:r>
            <a:r>
              <a:rPr lang="tr-TR" dirty="0" smtClean="0"/>
              <a:t>incelemeleri sağlanır.</a:t>
            </a:r>
            <a:endParaRPr lang="en-US" dirty="0" smtClean="0"/>
          </a:p>
          <a:p>
            <a:pPr marL="971550" indent="-342900">
              <a:buAutoNum type="alphaLcPeriod"/>
            </a:pPr>
            <a:endParaRPr lang="tr-TR" dirty="0"/>
          </a:p>
          <a:p>
            <a:pPr marL="914400" indent="-833438">
              <a:buNone/>
            </a:pPr>
            <a:r>
              <a:rPr lang="tr-TR" dirty="0"/>
              <a:t>11.2.2.2. Elektriksel potansiyel enerji ile </a:t>
            </a:r>
            <a:r>
              <a:rPr lang="tr-TR" dirty="0" err="1"/>
              <a:t>gravitasyon</a:t>
            </a:r>
            <a:r>
              <a:rPr lang="tr-TR" dirty="0"/>
              <a:t> potansiyel enerjisini </a:t>
            </a:r>
            <a:r>
              <a:rPr lang="tr-TR" dirty="0" smtClean="0"/>
              <a:t>birbirleri </a:t>
            </a:r>
            <a:r>
              <a:rPr lang="tr-TR" dirty="0"/>
              <a:t>ile ilişkilendirir.</a:t>
            </a:r>
          </a:p>
          <a:p>
            <a:pPr marL="971550" indent="-342900">
              <a:buAutoNum type="alphaLcPeriod"/>
            </a:pPr>
            <a:r>
              <a:rPr lang="tr-TR" dirty="0" smtClean="0"/>
              <a:t>Öğrencilerin </a:t>
            </a:r>
            <a:r>
              <a:rPr lang="tr-TR" dirty="0"/>
              <a:t>deneyler yaparak ve </a:t>
            </a:r>
            <a:r>
              <a:rPr lang="tr-TR" dirty="0" smtClean="0"/>
              <a:t>sim</a:t>
            </a:r>
            <a:r>
              <a:rPr lang="en-US" dirty="0" smtClean="0"/>
              <a:t>ü</a:t>
            </a:r>
            <a:r>
              <a:rPr lang="tr-TR" dirty="0" err="1" smtClean="0"/>
              <a:t>lasyonlar</a:t>
            </a:r>
            <a:r>
              <a:rPr lang="tr-TR" dirty="0" smtClean="0"/>
              <a:t> </a:t>
            </a:r>
            <a:r>
              <a:rPr lang="tr-TR" dirty="0"/>
              <a:t>kullanarak </a:t>
            </a:r>
            <a:r>
              <a:rPr lang="tr-TR" dirty="0" smtClean="0"/>
              <a:t>kavramlar </a:t>
            </a:r>
            <a:r>
              <a:rPr lang="tr-TR" dirty="0"/>
              <a:t>arasında ki ilişkileri sorgulamaları sağlanır</a:t>
            </a:r>
            <a:r>
              <a:rPr lang="tr-TR" dirty="0" smtClean="0"/>
              <a:t>.</a:t>
            </a:r>
            <a:endParaRPr lang="en-US" dirty="0" smtClean="0"/>
          </a:p>
          <a:p>
            <a:pPr marL="971550" indent="-342900">
              <a:buAutoNum type="alphaLcPeriod"/>
            </a:pPr>
            <a:endParaRPr lang="tr-TR" dirty="0"/>
          </a:p>
          <a:p>
            <a:pPr marL="914400" indent="-833438">
              <a:buNone/>
            </a:pPr>
            <a:r>
              <a:rPr lang="tr-TR" dirty="0"/>
              <a:t>11.2.2.3. Elektriksel potansiyel enerji, potansiyel, potansiyel fark ve iş </a:t>
            </a:r>
            <a:r>
              <a:rPr lang="tr-TR" dirty="0" smtClean="0"/>
              <a:t>kavramları </a:t>
            </a:r>
            <a:r>
              <a:rPr lang="tr-TR" dirty="0"/>
              <a:t>ile ilgili işlemler yapar.</a:t>
            </a: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728" y="603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 Yüklü Balon Niye Zarar Vermiyor?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772816"/>
            <a:ext cx="4172313" cy="358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 </a:t>
            </a:r>
            <a:r>
              <a:rPr lang="tr-TR" sz="1400" dirty="0">
                <a:solidFill>
                  <a:srgbClr val="00B050"/>
                </a:solidFill>
              </a:rPr>
              <a:t>Yüklü Balon Niye Zarar Vermiyor? </a:t>
            </a:r>
            <a:endParaRPr lang="en-US" sz="1400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954" y="1772816"/>
            <a:ext cx="4799856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595" y="483026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Hangi Pil Daha Fazla Enerji Verir?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1189594"/>
            <a:ext cx="4248472" cy="5284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832" y="1479435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Foto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5626684" y="141277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6510678" y="1477899"/>
            <a:ext cx="7200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Voltaj</a:t>
            </a:r>
            <a:endParaRPr lang="tr-T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40186" y="1289665"/>
            <a:ext cx="1119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Boşalma Zamanı (Dakika)</a:t>
            </a:r>
            <a:endParaRPr lang="tr-TR" sz="1200" dirty="0"/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86" y="1189594"/>
            <a:ext cx="3322429" cy="332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Hangi Pil Daha Fazla Enerji Veriyor? </a:t>
            </a:r>
            <a:endParaRPr lang="en-US" sz="1400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8261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02" y="1268760"/>
            <a:ext cx="2349000" cy="2016224"/>
          </a:xfrm>
          <a:prstGeom prst="rect">
            <a:avLst/>
          </a:prstGeom>
        </p:spPr>
      </p:pic>
      <p:pic>
        <p:nvPicPr>
          <p:cNvPr id="9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268760"/>
            <a:ext cx="1951720" cy="19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47" y="865451"/>
            <a:ext cx="2752486" cy="1784528"/>
          </a:xfrm>
          <a:prstGeom prst="rect">
            <a:avLst/>
          </a:prstGeom>
        </p:spPr>
      </p:pic>
      <p:pic>
        <p:nvPicPr>
          <p:cNvPr id="11" name="Picture 2" descr="http://umdberg.pbworks.com/f/1353426873/EnChPEgrap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76" y="4059898"/>
            <a:ext cx="3377366" cy="22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mdberg.pbworks.com/f/1321292921/attractive%20potentia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797" y="1988840"/>
            <a:ext cx="2328482" cy="15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umdberg.pbworks.com/f/1321292922/repulsive%20potentia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797" y="293950"/>
            <a:ext cx="2328482" cy="15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7543" y="3573016"/>
            <a:ext cx="1921978" cy="1810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3080" y="5249320"/>
            <a:ext cx="2096703" cy="163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524" y="2649979"/>
            <a:ext cx="2492665" cy="21717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45593" y="3428062"/>
            <a:ext cx="448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B</a:t>
            </a:r>
            <a:endParaRPr lang="tr-TR" sz="1400" dirty="0"/>
          </a:p>
        </p:txBody>
      </p:sp>
      <p:sp>
        <p:nvSpPr>
          <p:cNvPr id="18" name="Rectangle 17"/>
          <p:cNvSpPr/>
          <p:nvPr/>
        </p:nvSpPr>
        <p:spPr>
          <a:xfrm>
            <a:off x="6670573" y="3970992"/>
            <a:ext cx="458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A</a:t>
            </a:r>
            <a:endParaRPr lang="tr-TR" sz="1400" dirty="0"/>
          </a:p>
        </p:txBody>
      </p:sp>
      <p:sp>
        <p:nvSpPr>
          <p:cNvPr id="19" name="Rectangle 18"/>
          <p:cNvSpPr/>
          <p:nvPr/>
        </p:nvSpPr>
        <p:spPr>
          <a:xfrm>
            <a:off x="7876634" y="4494843"/>
            <a:ext cx="431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A</a:t>
            </a:r>
            <a:endParaRPr lang="tr-TR" sz="1400" dirty="0"/>
          </a:p>
        </p:txBody>
      </p:sp>
      <p:sp>
        <p:nvSpPr>
          <p:cNvPr id="20" name="Rectangle 19"/>
          <p:cNvSpPr/>
          <p:nvPr/>
        </p:nvSpPr>
        <p:spPr>
          <a:xfrm>
            <a:off x="7328253" y="4473940"/>
            <a:ext cx="489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B</a:t>
            </a:r>
            <a:endParaRPr lang="tr-TR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4744" y="4059898"/>
            <a:ext cx="4689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458172"/>
            <a:ext cx="7576211" cy="4574861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8472264" y="4913872"/>
            <a:ext cx="100811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173372"/>
            <a:ext cx="6912768" cy="555501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74328" y="5572093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587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196752"/>
            <a:ext cx="6271675" cy="540060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76281" y="5229200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8520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293950"/>
            <a:ext cx="4243454" cy="648725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7164947" y="4929205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4581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798006"/>
            <a:ext cx="4833689" cy="601537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8423784" y="603493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182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427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28669"/>
            <a:ext cx="4175299" cy="6829331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7824192" y="4738150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6117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124743"/>
            <a:ext cx="6048672" cy="568330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776904" y="3842394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028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36649" y="771992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Elektrik Yüklü Balon Niye Zarar Vermiyor?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 </a:t>
            </a:r>
            <a:r>
              <a:rPr lang="tr-TR" dirty="0"/>
              <a:t>Pil Daha Fazla Enerji Veriyor?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Elektriksel Potansiyel Enerji </a:t>
            </a:r>
            <a:r>
              <a:rPr lang="en-US" dirty="0" err="1"/>
              <a:t>i</a:t>
            </a:r>
            <a:r>
              <a:rPr lang="tr-TR" dirty="0"/>
              <a:t>le </a:t>
            </a:r>
            <a:r>
              <a:rPr lang="tr-TR" dirty="0" err="1"/>
              <a:t>Gravitasyon</a:t>
            </a:r>
            <a:r>
              <a:rPr lang="tr-TR" dirty="0"/>
              <a:t> Potansiyel Enerjisi</a:t>
            </a:r>
            <a:endParaRPr lang="tr-TR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</a:t>
            </a:r>
            <a:r>
              <a:rPr lang="tr-TR" dirty="0"/>
              <a:t>Potansiyel Enerji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Kendimizi 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Elektriksel Potansiyel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Kendimizi Deneyelim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Elektriksel Potansiyel Fark - Gerilim</a:t>
            </a:r>
            <a:endParaRPr lang="tr-TR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Kendimizi Deneyelim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Elektrik Yüklü Balon Niye Zarar Vermiyor? 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Pil Daha Fazla Enerji Veriyor? 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977371"/>
            <a:ext cx="4851003" cy="588062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7108672" y="5760552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3755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986" y="1436950"/>
            <a:ext cx="5781406" cy="518457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10704512" y="5157192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Elektriksel </a:t>
            </a:r>
            <a:r>
              <a:rPr lang="tr-TR" sz="1400" dirty="0">
                <a:solidFill>
                  <a:schemeClr val="accent2"/>
                </a:solidFill>
              </a:rPr>
              <a:t>Potansiyel Fark - Gerilim</a:t>
            </a:r>
            <a:endParaRPr lang="tr-TR" sz="1400" b="1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accent2"/>
                </a:solidFill>
              </a:rPr>
              <a:t>Elektrik </a:t>
            </a:r>
            <a:r>
              <a:rPr lang="tr-TR" sz="1400" dirty="0">
                <a:solidFill>
                  <a:schemeClr val="accent2"/>
                </a:solidFill>
              </a:rPr>
              <a:t>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5760" y="2475446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=1,6x10</a:t>
            </a:r>
            <a:r>
              <a:rPr lang="en-US" baseline="30000" dirty="0" smtClean="0"/>
              <a:t>-18</a:t>
            </a:r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31949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97407" y="1844824"/>
            <a:ext cx="1070457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11.2.2. Elektriksel Potansiyel</a:t>
            </a:r>
          </a:p>
          <a:p>
            <a:pPr marL="914400" indent="-833438">
              <a:buNone/>
            </a:pPr>
            <a:r>
              <a:rPr lang="tr-TR" dirty="0" smtClean="0"/>
              <a:t>11.2.2.1. Elektriksel potansiyel enerji, potansiyel, potansiyel fark ve iş kavramlarını açıklar ve birbirleri ile ilişkilendirir.  </a:t>
            </a:r>
          </a:p>
          <a:p>
            <a:pPr marL="971550" indent="-342900">
              <a:buAutoNum type="alphaLcPeriod"/>
            </a:pPr>
            <a:r>
              <a:rPr lang="tr-TR" dirty="0" smtClean="0"/>
              <a:t>Öğrencilerin kavramlar ile ilgili matematiksel modelleri incelemeleri sağlanır.</a:t>
            </a:r>
          </a:p>
          <a:p>
            <a:pPr marL="971550" indent="-342900">
              <a:buAutoNum type="alphaLcPeriod"/>
            </a:pPr>
            <a:endParaRPr lang="tr-TR" dirty="0" smtClean="0"/>
          </a:p>
          <a:p>
            <a:pPr marL="914400" indent="-833438">
              <a:buNone/>
            </a:pPr>
            <a:r>
              <a:rPr lang="tr-TR" dirty="0" smtClean="0"/>
              <a:t>11.2.2.2. Elektriksel potansiyel enerji ile </a:t>
            </a:r>
            <a:r>
              <a:rPr lang="tr-TR" dirty="0" err="1" smtClean="0"/>
              <a:t>gravitasyon</a:t>
            </a:r>
            <a:r>
              <a:rPr lang="tr-TR" dirty="0" smtClean="0"/>
              <a:t> potansiyel enerjisini birbirleri ile ilişkilendirir.</a:t>
            </a:r>
          </a:p>
          <a:p>
            <a:pPr marL="971550" indent="-342900">
              <a:buAutoNum type="alphaLcPeriod"/>
            </a:pPr>
            <a:r>
              <a:rPr lang="tr-TR" dirty="0" smtClean="0"/>
              <a:t>Öğrencilerin deneyler yaparak ve simülasyonlar kullanarak kavramlar arasında ki ilişkileri sorgulamaları sağlanır.</a:t>
            </a:r>
          </a:p>
          <a:p>
            <a:pPr marL="971550" indent="-342900">
              <a:buAutoNum type="alphaLcPeriod"/>
            </a:pPr>
            <a:endParaRPr lang="tr-TR" dirty="0" smtClean="0"/>
          </a:p>
          <a:p>
            <a:pPr marL="914400" indent="-833438">
              <a:buNone/>
            </a:pPr>
            <a:r>
              <a:rPr lang="tr-TR" dirty="0" smtClean="0"/>
              <a:t>11.2.2.3. Elektriksel potansiyel enerji, potansiyel, potansiyel fark ve iş kavramları ile ilgili işlemler yapar.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7" y="2276872"/>
            <a:ext cx="1070457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11.2.1. Düzgün Elektriksel Alan ve Sığa</a:t>
            </a:r>
          </a:p>
          <a:p>
            <a:pPr marL="1139825" indent="-1139825"/>
            <a:r>
              <a:rPr lang="tr-TR" dirty="0" smtClean="0"/>
              <a:t>11.2.3.1. Yüklü levhalar arasında elektrik alan kuvvet çizgilerini çizerek özelliklerini açıklar ve potansiyel fark kavramı ile ilişkilendirir. </a:t>
            </a:r>
          </a:p>
          <a:p>
            <a:pPr marL="1139825" indent="-1139825"/>
            <a:r>
              <a:rPr lang="tr-TR" dirty="0" smtClean="0"/>
              <a:t> </a:t>
            </a:r>
          </a:p>
          <a:p>
            <a:pPr marL="1139825" indent="-1139825"/>
            <a:r>
              <a:rPr lang="tr-TR" dirty="0" smtClean="0"/>
              <a:t>11.2.3.2. Yüklü parçacıkların düzgün elektrik alandaki davranışını açıklar.</a:t>
            </a:r>
          </a:p>
          <a:p>
            <a:pPr marL="1081088" indent="-284163"/>
            <a:r>
              <a:rPr lang="tr-TR" dirty="0" smtClean="0"/>
              <a:t>a. Öğrencilerin yüklü parçacıkların elektrik alandaki davranışının teknolojideki kullanım yerlerini araştırarak sunum yapmaları sağlanır. </a:t>
            </a:r>
          </a:p>
          <a:p>
            <a:pPr marL="1139825" indent="-342900"/>
            <a:r>
              <a:rPr lang="tr-TR" dirty="0" smtClean="0"/>
              <a:t>b. Alana dik giren parçacıklara girilmez.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08" y="71223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291" y="1235456"/>
            <a:ext cx="55027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667108" y="1571612"/>
            <a:ext cx="657229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91744" y="1561321"/>
            <a:ext cx="364333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tr-TR" sz="2600" dirty="0"/>
              <a:t>Yıldırım düşen araba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tr-TR" sz="2600" dirty="0"/>
              <a:t>Elektriksel alan çizgileri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tr-TR" sz="2600" dirty="0"/>
              <a:t>Hatırlayalım: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2400" dirty="0"/>
              <a:t>Yıldırım Oluşumu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2400" dirty="0"/>
              <a:t>Faraday Kafesi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2400" dirty="0"/>
              <a:t>Elektromanyetik </a:t>
            </a:r>
            <a:r>
              <a:rPr lang="tr-TR" sz="2400" dirty="0" err="1"/>
              <a:t>Kalkanlanma</a:t>
            </a:r>
            <a:endParaRPr lang="tr-T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Elektrik 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10" name="Picture 2" descr="lightening on ca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88" y="1561321"/>
            <a:ext cx="2647016" cy="14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8" b="8878"/>
          <a:stretch/>
        </p:blipFill>
        <p:spPr>
          <a:xfrm>
            <a:off x="9768408" y="3398161"/>
            <a:ext cx="1520335" cy="107276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8" b="14538"/>
          <a:stretch/>
        </p:blipFill>
        <p:spPr>
          <a:xfrm>
            <a:off x="7771188" y="3375560"/>
            <a:ext cx="1776059" cy="1052920"/>
          </a:xfrm>
          <a:prstGeom prst="rect">
            <a:avLst/>
          </a:prstGeom>
        </p:spPr>
      </p:pic>
      <p:pic>
        <p:nvPicPr>
          <p:cNvPr id="14" name="Picture 2" descr="how lightning occurs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792" y="4920608"/>
            <a:ext cx="2534828" cy="17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araday cage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508" y="4701415"/>
            <a:ext cx="2312960" cy="1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680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 Yüklü Balon Niye Zarar Vermiyor?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143908"/>
            <a:ext cx="4172313" cy="35812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Elektrik Yüklü Balon Niye Zarar Vermiyor? </a:t>
            </a:r>
            <a:endParaRPr lang="en-US" sz="1400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45" y="1143908"/>
            <a:ext cx="523605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698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Hangi Pil Daha Fazla Enerji Verir?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268760"/>
            <a:ext cx="3096344" cy="5254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Hangi Pil Daha Fazla Enerji Veriyor? </a:t>
            </a:r>
            <a:endParaRPr lang="en-US" sz="1400" dirty="0">
              <a:solidFill>
                <a:srgbClr val="00B05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66" y="1143908"/>
            <a:ext cx="3103756" cy="3103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 </a:t>
            </a:r>
            <a:r>
              <a:rPr lang="en-US" sz="2800" dirty="0" err="1" smtClean="0"/>
              <a:t>i</a:t>
            </a:r>
            <a:r>
              <a:rPr lang="tr-TR" sz="2800" dirty="0" smtClean="0"/>
              <a:t>le </a:t>
            </a:r>
            <a:r>
              <a:rPr lang="tr-TR" sz="2800" dirty="0" err="1" smtClean="0"/>
              <a:t>Gravitasyon</a:t>
            </a:r>
            <a:r>
              <a:rPr lang="tr-TR" sz="2800" dirty="0" smtClean="0"/>
              <a:t> Potansiyel Enerjisi</a:t>
            </a:r>
            <a:endParaRPr lang="tr-TR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1" y="1937544"/>
            <a:ext cx="4935601" cy="3199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2024" y="530120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Kütleyi Veya Yükü Aynı Yere Yerleştirmek İçin Yapılan İş Neye Eşittir?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3093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1" y="1342503"/>
            <a:ext cx="5372490" cy="348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7728" y="388396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 </a:t>
            </a:r>
            <a:r>
              <a:rPr lang="en-US" sz="2800" dirty="0" err="1" smtClean="0"/>
              <a:t>i</a:t>
            </a:r>
            <a:r>
              <a:rPr lang="tr-TR" sz="2800" dirty="0" smtClean="0"/>
              <a:t>le </a:t>
            </a:r>
            <a:r>
              <a:rPr lang="tr-TR" sz="2800" dirty="0" err="1" smtClean="0"/>
              <a:t>Gravitasyon</a:t>
            </a:r>
            <a:r>
              <a:rPr lang="tr-TR" sz="2800" dirty="0" smtClean="0"/>
              <a:t> Potansiyel Enerjisi</a:t>
            </a:r>
            <a:endParaRPr lang="tr-T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01205"/>
              </p:ext>
            </p:extLst>
          </p:nvPr>
        </p:nvGraphicFramePr>
        <p:xfrm>
          <a:off x="5008234" y="4704882"/>
          <a:ext cx="677639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799">
                  <a:extLst>
                    <a:ext uri="{9D8B030D-6E8A-4147-A177-3AD203B41FA5}">
                      <a16:colId xmlns:a16="http://schemas.microsoft.com/office/drawing/2014/main" val="267877782"/>
                    </a:ext>
                  </a:extLst>
                </a:gridCol>
                <a:gridCol w="2632449">
                  <a:extLst>
                    <a:ext uri="{9D8B030D-6E8A-4147-A177-3AD203B41FA5}">
                      <a16:colId xmlns:a16="http://schemas.microsoft.com/office/drawing/2014/main" val="1424698056"/>
                    </a:ext>
                  </a:extLst>
                </a:gridCol>
                <a:gridCol w="1885149">
                  <a:extLst>
                    <a:ext uri="{9D8B030D-6E8A-4147-A177-3AD203B41FA5}">
                      <a16:colId xmlns:a16="http://schemas.microsoft.com/office/drawing/2014/main" val="3129229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noProof="0" dirty="0" smtClean="0"/>
                        <a:t>Kütle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noProof="0" dirty="0" smtClean="0"/>
                        <a:t>Elektrik</a:t>
                      </a:r>
                      <a:endParaRPr lang="tr-T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3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Kuvvet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F=</a:t>
                      </a:r>
                      <a:r>
                        <a:rPr lang="tr-TR" sz="1200" noProof="0" dirty="0" err="1" smtClean="0"/>
                        <a:t>m.g</a:t>
                      </a:r>
                      <a:r>
                        <a:rPr lang="tr-TR" sz="1200" noProof="0" dirty="0" smtClean="0"/>
                        <a:t>=-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F=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Alan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g=-G.M/R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E=k</a:t>
                      </a:r>
                      <a:r>
                        <a:rPr lang="en-US" sz="1200" noProof="0" smtClean="0"/>
                        <a:t>Q</a:t>
                      </a:r>
                      <a:r>
                        <a:rPr lang="tr-TR" sz="1200" noProof="0" smtClean="0"/>
                        <a:t>/R</a:t>
                      </a:r>
                      <a:r>
                        <a:rPr lang="tr-TR" sz="1200" baseline="30000" noProof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3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Potansiyel Enerji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F.R=</a:t>
                      </a:r>
                      <a:r>
                        <a:rPr lang="tr-TR" sz="1200" noProof="0" dirty="0" err="1" smtClean="0"/>
                        <a:t>M.g.R</a:t>
                      </a:r>
                      <a:r>
                        <a:rPr lang="tr-TR" sz="1200" noProof="0" dirty="0" smtClean="0"/>
                        <a:t>=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PE=F</a:t>
                      </a:r>
                      <a:r>
                        <a:rPr lang="en-US" sz="1200" noProof="0" dirty="0" smtClean="0"/>
                        <a:t>R</a:t>
                      </a:r>
                      <a:r>
                        <a:rPr lang="tr-TR" sz="1200" noProof="0" dirty="0" smtClean="0"/>
                        <a:t>=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7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err="1" smtClean="0"/>
                        <a:t>İş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W</a:t>
                      </a:r>
                      <a:r>
                        <a:rPr lang="en-US" sz="1200" baseline="0" noProof="0" dirty="0" smtClean="0"/>
                        <a:t> = 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W = 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4779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4959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9559" y="603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59559" y="1916832"/>
            <a:ext cx="8600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Elektrik yüklü bir cismin yükü ve konumundan dolayı sahip olduğu enerjiye </a:t>
            </a:r>
            <a:r>
              <a:rPr lang="tr-TR" b="1" dirty="0" smtClean="0"/>
              <a:t>Elektriksel Potansiyel Enerji </a:t>
            </a:r>
            <a:r>
              <a:rPr lang="tr-TR" dirty="0" smtClean="0"/>
              <a:t>denir.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Bir elektrik yüklü cismin sahip olduğu </a:t>
            </a:r>
            <a:r>
              <a:rPr lang="tr-TR" b="1" dirty="0" smtClean="0"/>
              <a:t>Elektriksel Potansiyel Enerji </a:t>
            </a:r>
            <a:r>
              <a:rPr lang="tr-TR" dirty="0" smtClean="0"/>
              <a:t>o cismin sonsuzdan bulunduğu noktaya sabit hız ile getirilmesi için üzerine yapılması gereken işe eşittir.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Yüklü bir cismin üzerine elektriksel kuvvete karşı bir iş yapıldığında cismin </a:t>
            </a:r>
            <a:r>
              <a:rPr lang="tr-TR" b="1" dirty="0" smtClean="0"/>
              <a:t>Elektriksel Potansiyel Enerjisi </a:t>
            </a:r>
            <a:r>
              <a:rPr lang="tr-TR" dirty="0" smtClean="0"/>
              <a:t>değişir.</a:t>
            </a:r>
          </a:p>
          <a:p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-4247" y="865450"/>
            <a:ext cx="2900111" cy="4939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Geçen Hafta Neler Öğrendik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Elektrik Yüklü Balon Niye Zarar Vermiyor?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2"/>
                </a:solidFill>
              </a:rPr>
              <a:t>Hangi Pil Daha Fazla Enerji Veriyor? </a:t>
            </a:r>
            <a:endParaRPr lang="en-US" sz="1400" dirty="0">
              <a:solidFill>
                <a:schemeClr val="accent2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Elektriksel </a:t>
            </a:r>
            <a:r>
              <a:rPr lang="tr-TR" sz="1400" dirty="0">
                <a:solidFill>
                  <a:srgbClr val="00B050"/>
                </a:solidFill>
              </a:rPr>
              <a:t>Potansiyel Enerji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Elektriksel </a:t>
            </a:r>
            <a:r>
              <a:rPr lang="tr-TR" sz="1400" dirty="0">
                <a:solidFill>
                  <a:srgbClr val="FFC000"/>
                </a:solidFill>
              </a:rPr>
              <a:t>Potansiyel Fark - Gerilim</a:t>
            </a:r>
            <a:endParaRPr lang="tr-TR" sz="1400" b="1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Elektrik </a:t>
            </a:r>
            <a:r>
              <a:rPr lang="tr-TR" sz="1400" dirty="0">
                <a:solidFill>
                  <a:srgbClr val="FFC000"/>
                </a:solidFill>
              </a:rPr>
              <a:t>Yüklü Balon Niye Zarar Vermiyor?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Hangi Pil Daha Fazla Enerji Veriyor? </a:t>
            </a:r>
            <a:endParaRPr lang="en-US" sz="1400" dirty="0">
              <a:solidFill>
                <a:srgbClr val="FFC000"/>
              </a:solidFill>
            </a:endParaRP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09538" indent="-109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5997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17845</TotalTime>
  <Words>2028</Words>
  <Application>Microsoft Office PowerPoint</Application>
  <PresentationFormat>Widescreen</PresentationFormat>
  <Paragraphs>446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Kalabalık</vt:lpstr>
      <vt:lpstr>11. SINIF: ELEKTRİK ve MANYETİZMA ÜNİTESİ   Elektriksel Kuvvet ve Elektrik 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Günün Özeti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631</cp:revision>
  <cp:lastPrinted>2017-02-10T21:37:55Z</cp:lastPrinted>
  <dcterms:created xsi:type="dcterms:W3CDTF">2016-04-01T12:40:28Z</dcterms:created>
  <dcterms:modified xsi:type="dcterms:W3CDTF">2017-02-25T12:30:30Z</dcterms:modified>
</cp:coreProperties>
</file>