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45"/>
  </p:notesMasterIdLst>
  <p:handoutMasterIdLst>
    <p:handoutMasterId r:id="rId46"/>
  </p:handoutMasterIdLst>
  <p:sldIdLst>
    <p:sldId id="365" r:id="rId2"/>
    <p:sldId id="366" r:id="rId3"/>
    <p:sldId id="367" r:id="rId4"/>
    <p:sldId id="552" r:id="rId5"/>
    <p:sldId id="638" r:id="rId6"/>
    <p:sldId id="631" r:id="rId7"/>
    <p:sldId id="673" r:id="rId8"/>
    <p:sldId id="578" r:id="rId9"/>
    <p:sldId id="632" r:id="rId10"/>
    <p:sldId id="633" r:id="rId11"/>
    <p:sldId id="634" r:id="rId12"/>
    <p:sldId id="689" r:id="rId13"/>
    <p:sldId id="678" r:id="rId14"/>
    <p:sldId id="676" r:id="rId15"/>
    <p:sldId id="685" r:id="rId16"/>
    <p:sldId id="637" r:id="rId17"/>
    <p:sldId id="636" r:id="rId18"/>
    <p:sldId id="687" r:id="rId19"/>
    <p:sldId id="686" r:id="rId20"/>
    <p:sldId id="635" r:id="rId21"/>
    <p:sldId id="671" r:id="rId22"/>
    <p:sldId id="639" r:id="rId23"/>
    <p:sldId id="624" r:id="rId24"/>
    <p:sldId id="640" r:id="rId25"/>
    <p:sldId id="680" r:id="rId26"/>
    <p:sldId id="679" r:id="rId27"/>
    <p:sldId id="681" r:id="rId28"/>
    <p:sldId id="677" r:id="rId29"/>
    <p:sldId id="675" r:id="rId30"/>
    <p:sldId id="688" r:id="rId31"/>
    <p:sldId id="670" r:id="rId32"/>
    <p:sldId id="630" r:id="rId33"/>
    <p:sldId id="690" r:id="rId34"/>
    <p:sldId id="674" r:id="rId35"/>
    <p:sldId id="684" r:id="rId36"/>
    <p:sldId id="623" r:id="rId37"/>
    <p:sldId id="669" r:id="rId38"/>
    <p:sldId id="657" r:id="rId39"/>
    <p:sldId id="682" r:id="rId40"/>
    <p:sldId id="654" r:id="rId41"/>
    <p:sldId id="569" r:id="rId42"/>
    <p:sldId id="559" r:id="rId43"/>
    <p:sldId id="558" r:id="rId44"/>
  </p:sldIdLst>
  <p:sldSz cx="12192000" cy="6858000"/>
  <p:notesSz cx="7010400" cy="9296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/>
  </p:cmAuthor>
  <p:cmAuthor id="2" name="Omer Faruk Ozdemir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5" autoAdjust="0"/>
    <p:restoredTop sz="89398" autoAdjust="0"/>
  </p:normalViewPr>
  <p:slideViewPr>
    <p:cSldViewPr snapToObjects="1">
      <p:cViewPr>
        <p:scale>
          <a:sx n="90" d="100"/>
          <a:sy n="90" d="100"/>
        </p:scale>
        <p:origin x="312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21.12.2019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581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228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936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150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Yayda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düzlemlerde</a:t>
            </a:r>
            <a:r>
              <a:rPr lang="en-US" dirty="0" smtClean="0"/>
              <a:t> </a:t>
            </a:r>
            <a:r>
              <a:rPr lang="en-US" dirty="0" err="1" smtClean="0"/>
              <a:t>enine</a:t>
            </a:r>
            <a:r>
              <a:rPr lang="en-US" dirty="0" smtClean="0"/>
              <a:t>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üretelim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enine</a:t>
            </a:r>
            <a:r>
              <a:rPr lang="en-US" dirty="0" smtClean="0"/>
              <a:t> </a:t>
            </a:r>
            <a:r>
              <a:rPr lang="en-US" dirty="0" err="1" smtClean="0"/>
              <a:t>dendiğini</a:t>
            </a:r>
            <a:r>
              <a:rPr lang="en-US" dirty="0" smtClean="0"/>
              <a:t> </a:t>
            </a:r>
            <a:r>
              <a:rPr lang="en-US" dirty="0" err="1" smtClean="0"/>
              <a:t>açıklayalım</a:t>
            </a:r>
            <a:r>
              <a:rPr lang="en-US" dirty="0" smtClean="0"/>
              <a:t>.</a:t>
            </a: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Yayda</a:t>
            </a:r>
            <a:r>
              <a:rPr lang="en-US" dirty="0" smtClean="0"/>
              <a:t> </a:t>
            </a:r>
            <a:r>
              <a:rPr lang="en-US" dirty="0" err="1" smtClean="0"/>
              <a:t>boyuna</a:t>
            </a:r>
            <a:r>
              <a:rPr lang="en-US" dirty="0" smtClean="0"/>
              <a:t>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üretelim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boyuna</a:t>
            </a:r>
            <a:r>
              <a:rPr lang="en-US" dirty="0" smtClean="0"/>
              <a:t> </a:t>
            </a:r>
            <a:r>
              <a:rPr lang="en-US" dirty="0" err="1" smtClean="0"/>
              <a:t>dendiğini</a:t>
            </a:r>
            <a:r>
              <a:rPr lang="en-US" dirty="0" smtClean="0"/>
              <a:t> </a:t>
            </a:r>
            <a:r>
              <a:rPr lang="en-US" dirty="0" err="1" smtClean="0"/>
              <a:t>açıklayalım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327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52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972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698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2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Titreşim</a:t>
            </a:r>
            <a:r>
              <a:rPr lang="en-US" dirty="0" smtClean="0"/>
              <a:t>, </a:t>
            </a:r>
            <a:r>
              <a:rPr lang="en-US" dirty="0" err="1" smtClean="0"/>
              <a:t>Salınım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nedir</a:t>
            </a:r>
            <a:r>
              <a:rPr lang="en-US" dirty="0" smtClean="0"/>
              <a:t>? </a:t>
            </a:r>
            <a:r>
              <a:rPr lang="en-US" dirty="0" err="1" smtClean="0"/>
              <a:t>Cevap</a:t>
            </a:r>
            <a:r>
              <a:rPr lang="en-US" dirty="0" smtClean="0"/>
              <a:t> </a:t>
            </a:r>
            <a:r>
              <a:rPr lang="en-US" dirty="0" err="1" smtClean="0"/>
              <a:t>vermeyelim</a:t>
            </a:r>
            <a:r>
              <a:rPr lang="en-US" dirty="0" smtClean="0"/>
              <a:t>. </a:t>
            </a:r>
            <a:r>
              <a:rPr lang="en-US" dirty="0" err="1" smtClean="0"/>
              <a:t>Sunu</a:t>
            </a:r>
            <a:r>
              <a:rPr lang="en-US" dirty="0" smtClean="0"/>
              <a:t> </a:t>
            </a:r>
            <a:r>
              <a:rPr lang="en-US" dirty="0" err="1" smtClean="0"/>
              <a:t>sonunda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slaytlar</a:t>
            </a:r>
            <a:r>
              <a:rPr lang="en-US" dirty="0" smtClean="0"/>
              <a:t> </a:t>
            </a:r>
            <a:r>
              <a:rPr lang="en-US" dirty="0" err="1" smtClean="0"/>
              <a:t>gelecek</a:t>
            </a:r>
            <a:r>
              <a:rPr lang="en-US" dirty="0" smtClean="0"/>
              <a:t> </a:t>
            </a:r>
            <a:r>
              <a:rPr lang="en-US" dirty="0" err="1" smtClean="0"/>
              <a:t>orada</a:t>
            </a:r>
            <a:r>
              <a:rPr lang="en-US" dirty="0" smtClean="0"/>
              <a:t> </a:t>
            </a:r>
            <a:r>
              <a:rPr lang="en-US" dirty="0" err="1" smtClean="0"/>
              <a:t>verilecek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47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Cevap</a:t>
            </a:r>
            <a:r>
              <a:rPr lang="en-US" dirty="0" smtClean="0"/>
              <a:t> </a:t>
            </a:r>
            <a:r>
              <a:rPr lang="en-US" dirty="0" err="1" smtClean="0"/>
              <a:t>vermeyelim</a:t>
            </a:r>
            <a:r>
              <a:rPr lang="en-US" dirty="0" smtClean="0"/>
              <a:t>. </a:t>
            </a:r>
            <a:r>
              <a:rPr lang="en-US" dirty="0" err="1" smtClean="0"/>
              <a:t>Sunu</a:t>
            </a:r>
            <a:r>
              <a:rPr lang="en-US" dirty="0" smtClean="0"/>
              <a:t> </a:t>
            </a:r>
            <a:r>
              <a:rPr lang="en-US" dirty="0" err="1" smtClean="0"/>
              <a:t>sonunda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slaytlar</a:t>
            </a:r>
            <a:r>
              <a:rPr lang="en-US" dirty="0" smtClean="0"/>
              <a:t> </a:t>
            </a:r>
            <a:r>
              <a:rPr lang="en-US" dirty="0" err="1" smtClean="0"/>
              <a:t>gelecek</a:t>
            </a:r>
            <a:r>
              <a:rPr lang="en-US" dirty="0" smtClean="0"/>
              <a:t> </a:t>
            </a:r>
            <a:r>
              <a:rPr lang="en-US" dirty="0" err="1" smtClean="0"/>
              <a:t>orada</a:t>
            </a:r>
            <a:r>
              <a:rPr lang="en-US" dirty="0" smtClean="0"/>
              <a:t> </a:t>
            </a:r>
            <a:r>
              <a:rPr lang="en-US" dirty="0" err="1" smtClean="0"/>
              <a:t>verilecek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368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üretip</a:t>
            </a:r>
            <a:r>
              <a:rPr lang="en-US" dirty="0" smtClean="0"/>
              <a:t> </a:t>
            </a:r>
            <a:r>
              <a:rPr lang="en-US" dirty="0" err="1" smtClean="0"/>
              <a:t>frekans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peryot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dalga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boyu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genlik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sürat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kavramları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konuşalım</a:t>
            </a:r>
            <a:endParaRPr lang="en-US" baseline="0" dirty="0" smtClean="0"/>
          </a:p>
          <a:p>
            <a:endParaRPr lang="en-US" baseline="0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28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noProof="0" dirty="0" smtClean="0"/>
              <a:t>Örnekler çözelim. Kaynak ile dalganın frekansları ve </a:t>
            </a:r>
            <a:r>
              <a:rPr lang="tr-TR" noProof="0" dirty="0" err="1" smtClean="0"/>
              <a:t>per</a:t>
            </a:r>
            <a:r>
              <a:rPr lang="en-US" noProof="0" dirty="0" err="1" smtClean="0"/>
              <a:t>i</a:t>
            </a:r>
            <a:r>
              <a:rPr lang="tr-TR" noProof="0" dirty="0" err="1" smtClean="0"/>
              <a:t>yotlarının</a:t>
            </a:r>
            <a:r>
              <a:rPr lang="tr-TR" noProof="0" dirty="0" smtClean="0"/>
              <a:t> aynı olduğunu belirtelim.</a:t>
            </a:r>
            <a:r>
              <a:rPr lang="tr-TR" baseline="0" noProof="0" dirty="0" smtClean="0"/>
              <a:t> </a:t>
            </a:r>
          </a:p>
          <a:p>
            <a:endParaRPr lang="tr-TR" baseline="0" noProof="0" dirty="0" smtClean="0"/>
          </a:p>
          <a:p>
            <a:r>
              <a:rPr lang="tr-TR" baseline="0" noProof="0" dirty="0" smtClean="0"/>
              <a:t>Bir yay üzerinde çeşitli frekanslarda ve genliklerde  dalga oluşturalım. 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267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0365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noProof="0" dirty="0" smtClean="0"/>
              <a:t>Örnekler çözelim. Kaynak ile dalganın frekansları ve </a:t>
            </a:r>
            <a:r>
              <a:rPr lang="tr-TR" noProof="0" dirty="0" err="1" smtClean="0"/>
              <a:t>per</a:t>
            </a:r>
            <a:r>
              <a:rPr lang="en-US" noProof="0" dirty="0" err="1" smtClean="0"/>
              <a:t>i</a:t>
            </a:r>
            <a:r>
              <a:rPr lang="tr-TR" noProof="0" dirty="0" err="1" smtClean="0"/>
              <a:t>yotlarının</a:t>
            </a:r>
            <a:r>
              <a:rPr lang="tr-TR" noProof="0" dirty="0" smtClean="0"/>
              <a:t> aynı olduğunu belirtelim.</a:t>
            </a:r>
            <a:r>
              <a:rPr lang="tr-TR" baseline="0" noProof="0" dirty="0" smtClean="0"/>
              <a:t> </a:t>
            </a:r>
          </a:p>
          <a:p>
            <a:endParaRPr lang="tr-TR" baseline="0" noProof="0" dirty="0" smtClean="0"/>
          </a:p>
          <a:p>
            <a:r>
              <a:rPr lang="tr-TR" baseline="0" noProof="0" dirty="0" smtClean="0"/>
              <a:t>Bir yay üzerinde çeşitli frekanslarda ve genliklerde  dalga oluşturalım. 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79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wave-on-a-string/latest/wave-on-a-string_tr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s://www.acs.psu.edu/drussell/Demos/waves/Water-2016.gi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ophysics.com/waves2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ophysics.com/waves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2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8.jpeg"/><Relationship Id="rId4" Type="http://schemas.openxmlformats.org/officeDocument/2006/relationships/image" Target="../media/image43.png"/><Relationship Id="rId9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hysics.com/waves1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500174"/>
            <a:ext cx="9435645" cy="240654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10.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3. ÜNİTE: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DALGALAR-1</a:t>
            </a:r>
            <a:endParaRPr lang="tr-TR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6040" y="4509120"/>
            <a:ext cx="5254304" cy="849835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Prof. Dr. Ali Eryılmaz</a:t>
            </a: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Dalga ve İlgili Kavramlar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Ses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2" descr="Image result for yay dalga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2" name="Picture 2" descr="Image result for yay dalgalar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988840"/>
            <a:ext cx="53515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691" y="177281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5158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Dalga ve İlgili Kavramlar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Işık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2" descr="Image result for yay dalga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6" name="Picture 2" descr="Image result for güne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700808"/>
            <a:ext cx="57606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elektromanyetik dalgal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4583581"/>
            <a:ext cx="3075769" cy="2274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91" y="177281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3393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Dalga ve İlgili Kavramlar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Deprem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2" descr="Image result for yay dalga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Image result for elektromanyetik dalgal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67691" y="177281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pic>
        <p:nvPicPr>
          <p:cNvPr id="1028" name="Picture 4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268760"/>
            <a:ext cx="3456384" cy="552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menemenhaber.com.tr/images/files/uploads/deprem-tehlike%20haritas%C4%B1%282%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9"/>
          <a:stretch/>
        </p:blipFill>
        <p:spPr bwMode="auto">
          <a:xfrm>
            <a:off x="3719736" y="2338944"/>
            <a:ext cx="4377202" cy="243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yayda enine dalga oluştu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Rectangle 1"/>
          <p:cNvSpPr/>
          <p:nvPr/>
        </p:nvSpPr>
        <p:spPr>
          <a:xfrm>
            <a:off x="4079776" y="5589658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50" dirty="0"/>
              <a:t>https://phet.colorado.edu/sims/html/wave-on-a-string/latest/wave-on-a-string_tr.html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75" y="1462700"/>
            <a:ext cx="6195037" cy="3982524"/>
          </a:xfrm>
          <a:prstGeom prst="rect">
            <a:avLst/>
          </a:prstGeom>
        </p:spPr>
      </p:pic>
      <p:sp>
        <p:nvSpPr>
          <p:cNvPr id="8" name="2 Başlık"/>
          <p:cNvSpPr>
            <a:spLocks noGrp="1"/>
          </p:cNvSpPr>
          <p:nvPr>
            <p:ph type="title"/>
          </p:nvPr>
        </p:nvSpPr>
        <p:spPr>
          <a:xfrm>
            <a:off x="3645219" y="197768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Dalga ve İlgili Kavramlar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91" y="177281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0374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645219" y="-27384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Dalga ve İlgili Kavramlar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2" descr="Image result for yay dalga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Image result for elektromanyetik dalgal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3645219" y="1764738"/>
            <a:ext cx="407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Bu Dalgaların Ortak Özelliği Nedir?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3645219" y="270084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25" indent="-1317625"/>
            <a:r>
              <a:rPr lang="tr-TR" b="1" dirty="0" smtClean="0"/>
              <a:t>Titreşim</a:t>
            </a:r>
            <a:r>
              <a:rPr lang="tr-TR" dirty="0" smtClean="0"/>
              <a:t>: Bir cismin denge konumu çevresinde salınım hareketi yapmasına denir.</a:t>
            </a:r>
          </a:p>
          <a:p>
            <a:pPr marL="1317625" indent="-1317625"/>
            <a:endParaRPr lang="tr-TR" dirty="0" smtClean="0"/>
          </a:p>
        </p:txBody>
      </p:sp>
      <p:sp>
        <p:nvSpPr>
          <p:cNvPr id="7" name="Rectangle 6"/>
          <p:cNvSpPr/>
          <p:nvPr/>
        </p:nvSpPr>
        <p:spPr>
          <a:xfrm>
            <a:off x="3655128" y="472688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25" indent="-1317625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Esnek  ortam</a:t>
            </a:r>
            <a:r>
              <a:rPr lang="tr-TR" dirty="0" smtClean="0"/>
              <a:t>: Sıkıştırıldığında veya sündürüldüğünde tekrar eski haline dönebilen ortamlar.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5128" y="362591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25" indent="-1317625"/>
            <a:r>
              <a:rPr lang="tr-TR" b="1" dirty="0" smtClean="0"/>
              <a:t>Dalga</a:t>
            </a:r>
            <a:r>
              <a:rPr lang="tr-TR" dirty="0" smtClean="0"/>
              <a:t>: </a:t>
            </a:r>
            <a:r>
              <a:rPr lang="en-US" dirty="0" smtClean="0"/>
              <a:t>?</a:t>
            </a:r>
            <a:endParaRPr lang="tr-TR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079776" y="362337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25" indent="-1317625"/>
            <a:r>
              <a:rPr lang="en-US" b="1" dirty="0" smtClean="0"/>
              <a:t>        </a:t>
            </a:r>
            <a:r>
              <a:rPr lang="tr-TR" dirty="0" smtClean="0"/>
              <a:t>Titreşimlerin esnek ortamda yayılmasına denir.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91" y="177281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45947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645219" y="-27384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Dalga ve İlgili Kavramlar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2" descr="Image result for yay dalga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Image result for elektromanyetik dalgal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3645219" y="1772816"/>
            <a:ext cx="407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Bu Dalgaların Ortak Özelliği Nedir?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3645219" y="2519173"/>
            <a:ext cx="81369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25" indent="-1317625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Periyot</a:t>
            </a:r>
            <a:r>
              <a:rPr lang="tr-TR" dirty="0" smtClean="0"/>
              <a:t> (T): Bir dalganın oluşma süresine denir. Birimi saniye (s)’</a:t>
            </a:r>
            <a:r>
              <a:rPr lang="tr-TR" dirty="0" err="1" smtClean="0"/>
              <a:t>dir</a:t>
            </a:r>
            <a:r>
              <a:rPr lang="tr-TR" dirty="0" smtClean="0"/>
              <a:t>. </a:t>
            </a:r>
            <a:endParaRPr lang="en-US" dirty="0" smtClean="0"/>
          </a:p>
          <a:p>
            <a:pPr marL="1317625" indent="-1317625">
              <a:spcBef>
                <a:spcPts val="600"/>
              </a:spcBef>
              <a:spcAft>
                <a:spcPts val="600"/>
              </a:spcAft>
            </a:pPr>
            <a:endParaRPr lang="tr-TR" dirty="0" smtClean="0"/>
          </a:p>
          <a:p>
            <a:pPr marL="1317625" indent="-1317625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Frekans</a:t>
            </a:r>
            <a:r>
              <a:rPr lang="tr-TR" dirty="0" smtClean="0"/>
              <a:t> (f): Birim zamanda oluşan dalga sayısına denir. Birimi 1/s yani hertz (Hz)’</a:t>
            </a:r>
            <a:r>
              <a:rPr lang="tr-TR" dirty="0" err="1" smtClean="0"/>
              <a:t>dir</a:t>
            </a:r>
            <a:r>
              <a:rPr lang="tr-TR" dirty="0" smtClean="0"/>
              <a:t>.</a:t>
            </a:r>
            <a:endParaRPr lang="en-US" dirty="0" smtClean="0"/>
          </a:p>
          <a:p>
            <a:pPr marL="1317625" indent="-1317625">
              <a:spcBef>
                <a:spcPts val="600"/>
              </a:spcBef>
              <a:spcAft>
                <a:spcPts val="600"/>
              </a:spcAft>
            </a:pPr>
            <a:endParaRPr lang="tr-TR" dirty="0" smtClean="0"/>
          </a:p>
          <a:p>
            <a:pPr marL="1317625" indent="-1317625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Sürat</a:t>
            </a:r>
            <a:r>
              <a:rPr lang="tr-TR" dirty="0" smtClean="0"/>
              <a:t> (V): Birim zamandaki alınan yoldur. Birimi metre/saniye (m/s)’</a:t>
            </a:r>
            <a:r>
              <a:rPr lang="tr-TR" dirty="0" err="1" smtClean="0"/>
              <a:t>dir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3" name="TextBox 12"/>
          <p:cNvSpPr txBox="1"/>
          <p:nvPr/>
        </p:nvSpPr>
        <p:spPr>
          <a:xfrm>
            <a:off x="67691" y="177281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2172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Dalga ve İlgili Kavramlar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2" descr="Image result for yay dalga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Image result for elektromanyetik dalgal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1268760"/>
            <a:ext cx="8005392" cy="35097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5760" y="5028168"/>
            <a:ext cx="7476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25" indent="-1317625"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Dalga Boyu </a:t>
            </a:r>
            <a:r>
              <a:rPr lang="tr-TR" dirty="0"/>
              <a:t>(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tr-TR" dirty="0"/>
              <a:t>): Periyodik dalgada </a:t>
            </a:r>
            <a:r>
              <a:rPr lang="tr-TR" dirty="0" smtClean="0"/>
              <a:t>ar</a:t>
            </a:r>
            <a:r>
              <a:rPr lang="en-US" dirty="0" smtClean="0"/>
              <a:t>d</a:t>
            </a:r>
            <a:r>
              <a:rPr lang="tr-TR" dirty="0" smtClean="0"/>
              <a:t> </a:t>
            </a:r>
            <a:r>
              <a:rPr lang="tr-TR" dirty="0"/>
              <a:t>arda gelen ve kendini tekrarlayan noktalar arasındaki dalganın yayılma yönündeki uzaklığa denir. Birimi metre (m)’dir. </a:t>
            </a:r>
          </a:p>
          <a:p>
            <a:pPr marL="1317625" indent="-1317625"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Genlik</a:t>
            </a:r>
            <a:r>
              <a:rPr lang="tr-TR" dirty="0"/>
              <a:t> (A): Ortamın bir parçacığının denge konumuna olan maksimum uzaklığıdır. Birimi metre (m)’dir.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91" y="177281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8001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Dalga ve İlgili Kavramlar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2" descr="Image result for yay dalga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Image result for elektromanyetik dalgal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87835" y="1916832"/>
                <a:ext cx="6455883" cy="43047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𝐹𝑟𝑒𝑘𝑎𝑛𝑠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𝑃𝑒𝑟𝑖𝑦𝑜𝑡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𝑟𝑎𝑡𝑖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𝐴𝑙𝚤𝑛𝑎𝑛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𝑦𝑜𝑙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𝑍𝑎𝑚𝑎𝑛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λ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.f</a:t>
                </a:r>
                <a:endParaRPr lang="tr-T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835" y="1916832"/>
                <a:ext cx="6455883" cy="4304768"/>
              </a:xfrm>
              <a:prstGeom prst="rect">
                <a:avLst/>
              </a:prstGeom>
              <a:blipFill>
                <a:blip r:embed="rId3"/>
                <a:stretch>
                  <a:fillRect t="-424" b="-25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otched Right Arrow 5"/>
          <p:cNvSpPr/>
          <p:nvPr/>
        </p:nvSpPr>
        <p:spPr>
          <a:xfrm>
            <a:off x="7713671" y="2924944"/>
            <a:ext cx="50405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67691" y="177281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9984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645219" y="-27384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Dalga ve İlgili Kavramlar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2" descr="Image result for yay dalga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Image result for elektromanyetik dalgal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7691" y="177281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5528" y="1772816"/>
            <a:ext cx="788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smtClean="0"/>
              <a:t>Dalganın Sürati mi? Hızı mı?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64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645219" y="-27384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Dalga ve İlgili Kavramlar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2" descr="Image result for yay dalga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Image result for elektromanyetik dalgal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7691" y="177281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4400" y="1772816"/>
            <a:ext cx="5554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smtClean="0"/>
              <a:t>Neyin? </a:t>
            </a:r>
            <a:r>
              <a:rPr lang="tr-TR" dirty="0" smtClean="0"/>
              <a:t>Periyodu, Frekansı veya Sürati 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3431704" y="3273226"/>
            <a:ext cx="876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Kaynağın periyodu ve frekansı aynı zamanda titreşen taneciklerinkine eşittir.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473708" y="4773637"/>
            <a:ext cx="840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Dalganın yayılma süratidir? Titreşen taneciklerin süratleri ile ilgili değildir.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22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88640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688257" y="836712"/>
            <a:ext cx="11168383" cy="5289451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tr-TR" sz="2000" dirty="0"/>
          </a:p>
          <a:p>
            <a:pPr marL="804863" indent="-695325">
              <a:buNone/>
            </a:pPr>
            <a:r>
              <a:rPr lang="tr-TR" sz="2000" b="1" dirty="0"/>
              <a:t>10.3.1. DALGALAR </a:t>
            </a:r>
            <a:endParaRPr lang="tr-TR" sz="2000" dirty="0"/>
          </a:p>
          <a:p>
            <a:pPr marL="804863" indent="-695325">
              <a:buNone/>
            </a:pPr>
            <a:r>
              <a:rPr lang="tr-TR" sz="2000" b="1" dirty="0"/>
              <a:t>10.3.1.1. Titreşim, dalga hareketi, dalga boyu, periyot, frekans, hız ve genlik kavramlarını açıklar. </a:t>
            </a:r>
            <a:endParaRPr lang="tr-TR" sz="2000" dirty="0"/>
          </a:p>
          <a:p>
            <a:pPr marL="1143000" indent="-338138">
              <a:buNone/>
            </a:pPr>
            <a:r>
              <a:rPr lang="tr-TR" sz="2000" i="1" dirty="0"/>
              <a:t>a) Deney, gözlem veya simülasyonlarla kavramların açıklanması sağlanır. </a:t>
            </a:r>
            <a:endParaRPr lang="tr-TR" sz="2000" dirty="0"/>
          </a:p>
          <a:p>
            <a:pPr marL="1143000" indent="-338138">
              <a:buNone/>
            </a:pPr>
            <a:r>
              <a:rPr lang="tr-TR" sz="2000" i="1" dirty="0"/>
              <a:t>b) Periyot ve frekans kavramlarının birbiriyle ilişkilendirilmesi ve matematiksel model oluşturulması sağlanır. Matematiksel hesaplamalara girilmez. </a:t>
            </a:r>
            <a:endParaRPr lang="tr-TR" sz="2000" dirty="0"/>
          </a:p>
          <a:p>
            <a:pPr marL="1143000" indent="-338138">
              <a:buNone/>
            </a:pPr>
            <a:r>
              <a:rPr lang="tr-TR" sz="2000" i="1" dirty="0"/>
              <a:t>c) Dalganın ilerleme hızı, dalga boyu ve frekans kavramları arasındaki matematiksel model verilir. Matematiksel hesaplamalara girilmez. </a:t>
            </a:r>
            <a:endParaRPr lang="tr-TR" sz="2000" dirty="0"/>
          </a:p>
          <a:p>
            <a:pPr marL="1143000" indent="-338138">
              <a:buNone/>
            </a:pPr>
            <a:r>
              <a:rPr lang="tr-TR" sz="2000" i="1" dirty="0"/>
              <a:t>ç) Dalganın ilerleme hızının ortama, frekansın kaynağa bağlı olduğu vurgulanır. </a:t>
            </a:r>
            <a:endParaRPr lang="en-US" sz="2000" i="1" dirty="0" smtClean="0"/>
          </a:p>
          <a:p>
            <a:pPr marL="804863" indent="-695325">
              <a:buNone/>
            </a:pPr>
            <a:endParaRPr lang="tr-TR" sz="2000" dirty="0"/>
          </a:p>
          <a:p>
            <a:pPr marL="804863" indent="-695325">
              <a:buNone/>
            </a:pPr>
            <a:r>
              <a:rPr lang="tr-TR" sz="2000" b="1" dirty="0"/>
              <a:t>10.3.1.2. Dalgaları taşıdığı enerjiye ve titreşim doğrultusuna göre sınıflandırır. </a:t>
            </a:r>
            <a:endParaRPr lang="tr-TR" sz="2000" dirty="0"/>
          </a:p>
          <a:p>
            <a:pPr marL="804863" indent="0">
              <a:buNone/>
            </a:pPr>
            <a:r>
              <a:rPr lang="tr-TR" sz="2000" i="1" dirty="0"/>
              <a:t>Öğrencilerin dalga çeşitlerine örnekler vermeleri sağlanır.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Dalga ve İlgili Kavramlar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2" descr="Image result for yay dalga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Image result for elektromanyetik dalgal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42" name="Picture 2" descr="Image result for periyodik ve periyodik olmayan dalga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8" b="50350"/>
          <a:stretch/>
        </p:blipFill>
        <p:spPr bwMode="auto">
          <a:xfrm>
            <a:off x="3935760" y="1436950"/>
            <a:ext cx="3404332" cy="249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periyodik dalga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4226749"/>
            <a:ext cx="3672408" cy="228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84232" y="2465689"/>
            <a:ext cx="327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Periyodik Olmayan Dalgalar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8400256" y="5116445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Periyodik Dalgalar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7052835" y="3979355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Hayatımızda hangisi daha yaygın gözleniyor?</a:t>
            </a:r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67691" y="177281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3365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Dalga ve İlgili Kavramlar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2" descr="Image result for yay dalga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Image result for elektromanyetik dalgal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3863752" y="19168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Esnek bir yayda oluşturulan periyodik dalgaların 5 ardışık dalga tepesi arasındaki uzaklık 12 cm ölçülüyor. Dalgaların yayılma sürati 12 cm/s olduğuna göre frekansı kaç </a:t>
            </a:r>
            <a:r>
              <a:rPr lang="tr-TR" dirty="0" err="1" smtClean="0"/>
              <a:t>Hz’dir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9984432" y="602128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Hz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67691" y="177281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88608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8400256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Dalga Enerji Taşır Mı? </a:t>
            </a:r>
            <a:r>
              <a:rPr lang="tr-TR" sz="2200" dirty="0" smtClean="0"/>
              <a:t>Nereden Biliyoruz?</a:t>
            </a:r>
            <a:endParaRPr lang="tr-TR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7063" y="2409941"/>
            <a:ext cx="172675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Su Dalgası: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Ses: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Yay Dalgası: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Işık: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Deprem: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6888088" y="2326037"/>
            <a:ext cx="482453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dirty="0"/>
              <a:t>Suyun üzerinde duran topun oynaması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dirty="0"/>
              <a:t>Duymamız. Ses ile bardak kırma. Ses ten camların titremesi.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dirty="0"/>
              <a:t>Yayın taneciklerinin oynaması.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dirty="0"/>
              <a:t>Işık altında cisimlerin ısınması.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dirty="0"/>
              <a:t>Binaların yıkılması.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91" y="1955970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1857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8400256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Dalga Enerji Taşır Mı? </a:t>
            </a:r>
            <a:r>
              <a:rPr lang="tr-TR" sz="2200" dirty="0" smtClean="0"/>
              <a:t>Nereden Biliyoruz?</a:t>
            </a:r>
            <a:endParaRPr lang="tr-TR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6606" y="3140968"/>
            <a:ext cx="172675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Su Dalgası: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Ses: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Yay Dalgası: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Işık: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Deprem: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3791744" y="2083886"/>
            <a:ext cx="7539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Dalga Ortamın Maddesini Taşır Mı?</a:t>
            </a:r>
            <a:r>
              <a:rPr lang="tr-TR" dirty="0" smtClean="0"/>
              <a:t> Nereden Biliyoruz?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67691" y="1436950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3140968"/>
            <a:ext cx="523498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dirty="0"/>
              <a:t>Su sahilde toplanmıyor.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dirty="0"/>
              <a:t>Kulağımız sürekli basınç altında değil. Sürekli aynı sesleri duymuyoruz.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dirty="0"/>
              <a:t>Yayın şekli bozulmuyor.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dirty="0"/>
              <a:t>Güneş yanımıza gelmiyor.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dirty="0"/>
              <a:t>Tüm toprak veya binalar bir yerde toplanmıyor.</a:t>
            </a:r>
          </a:p>
        </p:txBody>
      </p:sp>
    </p:spTree>
    <p:extLst>
      <p:ext uri="{BB962C8B-B14F-4D97-AF65-F5344CB8AC3E}">
        <p14:creationId xmlns:p14="http://schemas.microsoft.com/office/powerpoint/2010/main" val="16644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/>
              <a:t>Enine </a:t>
            </a:r>
            <a:r>
              <a:rPr lang="tr-TR" dirty="0" smtClean="0"/>
              <a:t>Dalgalar</a:t>
            </a:r>
            <a:endParaRPr lang="tr-TR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AutoShape 2" descr="Image result for yayda enine dalga oluştu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2176462"/>
            <a:ext cx="6362700" cy="2505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575" y="1700808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6977" y="6011996"/>
            <a:ext cx="555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Titreşim Yönü</a:t>
            </a:r>
            <a:r>
              <a:rPr lang="tr-TR" dirty="0" smtClean="0"/>
              <a:t>, dalganın </a:t>
            </a:r>
            <a:r>
              <a:rPr lang="tr-TR" b="1" dirty="0" smtClean="0"/>
              <a:t>İlerleme Yönüne </a:t>
            </a:r>
            <a:r>
              <a:rPr lang="tr-TR" dirty="0" smtClean="0"/>
              <a:t>dik ise</a:t>
            </a:r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4626977" y="5165154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Neyin Enine?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11226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Boyuna Dalgalar</a:t>
            </a:r>
            <a:endParaRPr lang="tr-TR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AutoShape 2" descr="Image result for yayda enine dalga oluştu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2564904"/>
            <a:ext cx="6162675" cy="2152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575" y="1700808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4963" y="5867980"/>
            <a:ext cx="597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Titreşim Yönü</a:t>
            </a:r>
            <a:r>
              <a:rPr lang="tr-TR" dirty="0" smtClean="0"/>
              <a:t>, dalganın </a:t>
            </a:r>
            <a:r>
              <a:rPr lang="tr-TR" b="1" dirty="0" smtClean="0"/>
              <a:t>İlerleme Yönüne </a:t>
            </a:r>
            <a:r>
              <a:rPr lang="tr-TR" dirty="0" smtClean="0"/>
              <a:t>paralel ise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4244963" y="5176170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Neyin Boyuna?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038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/>
              <a:t>Enine ve Boyuna </a:t>
            </a:r>
            <a:r>
              <a:rPr lang="tr-TR" dirty="0" smtClean="0"/>
              <a:t>Dalgalar</a:t>
            </a:r>
            <a:endParaRPr lang="tr-TR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AutoShape 2" descr="Image result for yayda enine dalga oluştu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916832"/>
            <a:ext cx="7134940" cy="3096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5760" y="5157192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50" dirty="0"/>
              <a:t>https://www.acs.psu.edu/drussell/Demos/waves/Water-2016.gif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575" y="1700808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1571" y="5798910"/>
            <a:ext cx="758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Titreşim Yönü</a:t>
            </a:r>
            <a:r>
              <a:rPr lang="tr-TR" dirty="0" smtClean="0"/>
              <a:t>, dalganın </a:t>
            </a:r>
            <a:r>
              <a:rPr lang="tr-TR" b="1" dirty="0" smtClean="0"/>
              <a:t>İlerleme Yönüne </a:t>
            </a:r>
            <a:r>
              <a:rPr lang="en-US" dirty="0" smtClean="0"/>
              <a:t>hem parallel hem </a:t>
            </a:r>
            <a:r>
              <a:rPr lang="tr-TR" dirty="0" smtClean="0"/>
              <a:t>dik ise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72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/>
              <a:t>Enine ve Boyuna </a:t>
            </a:r>
            <a:r>
              <a:rPr lang="tr-TR" dirty="0" smtClean="0"/>
              <a:t>Dalgalar</a:t>
            </a:r>
            <a:r>
              <a:rPr lang="en-US" dirty="0" smtClean="0"/>
              <a:t> </a:t>
            </a:r>
            <a:r>
              <a:rPr lang="tr-TR" sz="2200" dirty="0" smtClean="0"/>
              <a:t>Yapalım</a:t>
            </a:r>
            <a:endParaRPr lang="tr-TR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AutoShape 2" descr="Image result for yayda enine dalga oluştu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4092887" y="5930674"/>
            <a:ext cx="24112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dirty="0"/>
              <a:t>http://ophysics.com/waves2.html</a:t>
            </a: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022" y="1593900"/>
            <a:ext cx="8181642" cy="41393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365" y="142176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4551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/>
              <a:t>Enine ve Boyuna </a:t>
            </a:r>
            <a:r>
              <a:rPr lang="tr-TR" dirty="0" smtClean="0"/>
              <a:t>Dalgalar</a:t>
            </a:r>
            <a:r>
              <a:rPr lang="en-US" dirty="0" smtClean="0"/>
              <a:t> </a:t>
            </a:r>
            <a:r>
              <a:rPr lang="tr-TR" sz="2200" dirty="0" smtClean="0"/>
              <a:t>Yapalım</a:t>
            </a:r>
            <a:endParaRPr lang="tr-TR" sz="220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4077072"/>
            <a:ext cx="3415976" cy="2374307"/>
          </a:xfrm>
          <a:prstGeom prst="rect">
            <a:avLst/>
          </a:prstGeom>
        </p:spPr>
      </p:pic>
      <p:sp>
        <p:nvSpPr>
          <p:cNvPr id="4" name="AutoShape 2" descr="Image result for yayda enine dalga oluştu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60" y="1700808"/>
            <a:ext cx="3419475" cy="133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365" y="1533897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9707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/>
              <a:t>Enine ve Boyuna </a:t>
            </a:r>
            <a:r>
              <a:rPr lang="tr-TR" dirty="0" smtClean="0"/>
              <a:t>Dalgalar</a:t>
            </a:r>
            <a:endParaRPr lang="tr-TR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AutoShape 2" descr="Image result for yayda enine dalga oluştu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700809"/>
            <a:ext cx="5230364" cy="3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365" y="1533897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2" name="Rectangle 1"/>
          <p:cNvSpPr/>
          <p:nvPr/>
        </p:nvSpPr>
        <p:spPr>
          <a:xfrm>
            <a:off x="4367808" y="558924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25" indent="-1317625"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Dalga Boyu </a:t>
            </a:r>
            <a:r>
              <a:rPr lang="tr-TR" dirty="0"/>
              <a:t>(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tr-TR" dirty="0"/>
              <a:t>): Periyodik dalgada ar</a:t>
            </a:r>
            <a:r>
              <a:rPr lang="en-US" dirty="0"/>
              <a:t>d</a:t>
            </a:r>
            <a:r>
              <a:rPr lang="tr-TR" dirty="0"/>
              <a:t> arda gelen ve kendini tekrarlayan noktalar arasındaki dalganın yayılma yönündeki uzaklığa denir. </a:t>
            </a:r>
          </a:p>
        </p:txBody>
      </p:sp>
    </p:spTree>
    <p:extLst>
      <p:ext uri="{BB962C8B-B14F-4D97-AF65-F5344CB8AC3E}">
        <p14:creationId xmlns:p14="http://schemas.microsoft.com/office/powerpoint/2010/main" val="5466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8143" y="79598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84774" y="2056956"/>
            <a:ext cx="4857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smtClean="0"/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Dalga ve İlgili Kavramlar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Dalga Enerji Taşır Mı?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Enine ve Boyuna Dalgalar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Dalgalar: Hangisi?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dirty="0" smtClean="0"/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dirty="0" smtClean="0"/>
              <a:t>Önümüzdeki Hafta Neler Öğreneceğiz?</a:t>
            </a:r>
          </a:p>
        </p:txBody>
      </p:sp>
      <p:pic>
        <p:nvPicPr>
          <p:cNvPr id="5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11" y="1632260"/>
            <a:ext cx="1819589" cy="13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water w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11" y="3310010"/>
            <a:ext cx="1892861" cy="127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264" y="229076"/>
            <a:ext cx="3385010" cy="1320060"/>
          </a:xfrm>
          <a:prstGeom prst="rect">
            <a:avLst/>
          </a:prstGeom>
        </p:spPr>
      </p:pic>
      <p:pic>
        <p:nvPicPr>
          <p:cNvPr id="8" name="Picture 2" descr="Image result for yay dalgalar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19" y="4894186"/>
            <a:ext cx="3551300" cy="167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/>
              <a:t>Enine ve Boyuna </a:t>
            </a:r>
            <a:r>
              <a:rPr lang="tr-TR" dirty="0" smtClean="0"/>
              <a:t>Dalgalar</a:t>
            </a:r>
            <a:endParaRPr lang="tr-TR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AutoShape 2" descr="Image result for yayda enine dalga oluştu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700809"/>
            <a:ext cx="5230364" cy="3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365" y="1533897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2" name="Rectangle 1"/>
          <p:cNvSpPr/>
          <p:nvPr/>
        </p:nvSpPr>
        <p:spPr>
          <a:xfrm>
            <a:off x="4367808" y="577390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25" indent="-1317625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Dalga Boyu İçin Yeni Bir Tanıma İhtiyaç Var Mı?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61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/>
              <a:t>Enine ve Boyuna </a:t>
            </a:r>
            <a:r>
              <a:rPr lang="tr-TR" dirty="0" smtClean="0"/>
              <a:t>Dalgalar</a:t>
            </a:r>
            <a:r>
              <a:rPr lang="en-US" dirty="0" smtClean="0"/>
              <a:t> </a:t>
            </a:r>
            <a:r>
              <a:rPr lang="en-US" sz="2200" dirty="0" err="1" smtClean="0"/>
              <a:t>Deneme</a:t>
            </a:r>
            <a:endParaRPr lang="tr-TR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AutoShape 2" descr="Image result for yayda enine dalga oluştu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1844824"/>
            <a:ext cx="3676748" cy="158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1844824"/>
            <a:ext cx="3747422" cy="1647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7769" y="3933056"/>
            <a:ext cx="3676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Gergin bir yayda oluşturulan ve ok yönünde ilerleyen bir dalganın K, L ve M noktalarının bu andaki hareket yönleri nasıldır?</a:t>
            </a:r>
          </a:p>
          <a:p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139365" y="1533897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7057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44624"/>
            <a:ext cx="7843854" cy="1143000"/>
          </a:xfrm>
        </p:spPr>
        <p:txBody>
          <a:bodyPr/>
          <a:lstStyle/>
          <a:p>
            <a:r>
              <a:rPr lang="tr-TR" dirty="0"/>
              <a:t>Enine ve Boyuna Dalgalar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365" y="1533897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88088" y="1268760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Dalgalar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3873089" y="2431922"/>
            <a:ext cx="21602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Mekanik Dalgalar</a:t>
            </a:r>
          </a:p>
          <a:p>
            <a:pPr algn="ctr"/>
            <a:r>
              <a:rPr lang="tr-TR" dirty="0" smtClean="0"/>
              <a:t>(Ortam gerekir)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8976320" y="2575938"/>
            <a:ext cx="30963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Elektromanyetik Dalgalar</a:t>
            </a:r>
          </a:p>
          <a:p>
            <a:pPr algn="ctr"/>
            <a:r>
              <a:rPr lang="tr-TR" dirty="0" smtClean="0"/>
              <a:t>(Ortam gerekmez)</a:t>
            </a:r>
            <a:endParaRPr lang="tr-TR" dirty="0"/>
          </a:p>
        </p:txBody>
      </p:sp>
      <p:sp>
        <p:nvSpPr>
          <p:cNvPr id="14" name="Rectangle 13"/>
          <p:cNvSpPr/>
          <p:nvPr/>
        </p:nvSpPr>
        <p:spPr>
          <a:xfrm>
            <a:off x="2567608" y="4113704"/>
            <a:ext cx="2088232" cy="530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Boyuna Dalgalar</a:t>
            </a:r>
            <a:endParaRPr lang="tr-TR" dirty="0"/>
          </a:p>
        </p:txBody>
      </p:sp>
      <p:sp>
        <p:nvSpPr>
          <p:cNvPr id="15" name="Rectangle 14"/>
          <p:cNvSpPr/>
          <p:nvPr/>
        </p:nvSpPr>
        <p:spPr>
          <a:xfrm>
            <a:off x="5231904" y="4113704"/>
            <a:ext cx="2088232" cy="530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Enine Dalgalar</a:t>
            </a:r>
            <a:endParaRPr lang="tr-TR" dirty="0"/>
          </a:p>
        </p:txBody>
      </p:sp>
      <p:cxnSp>
        <p:nvCxnSpPr>
          <p:cNvPr id="30" name="Straight Arrow Connector 29"/>
          <p:cNvCxnSpPr>
            <a:stCxn id="11" idx="2"/>
          </p:cNvCxnSpPr>
          <p:nvPr/>
        </p:nvCxnSpPr>
        <p:spPr>
          <a:xfrm flipH="1">
            <a:off x="3863752" y="3346322"/>
            <a:ext cx="1089457" cy="6697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2"/>
          </p:cNvCxnSpPr>
          <p:nvPr/>
        </p:nvCxnSpPr>
        <p:spPr>
          <a:xfrm>
            <a:off x="4953209" y="3346322"/>
            <a:ext cx="1237786" cy="6837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192344" y="3490338"/>
            <a:ext cx="0" cy="623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83632" y="4643890"/>
            <a:ext cx="0" cy="655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47928" y="4653318"/>
            <a:ext cx="0" cy="57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783632" y="4776609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Ses Dalgaları</a:t>
            </a:r>
          </a:p>
          <a:p>
            <a:r>
              <a:rPr lang="tr-TR" sz="1400" dirty="0" smtClean="0"/>
              <a:t>Yay Dalgaları</a:t>
            </a:r>
            <a:endParaRPr lang="tr-TR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5469364" y="4815426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Su Dalgaları</a:t>
            </a:r>
          </a:p>
          <a:p>
            <a:r>
              <a:rPr lang="tr-TR" sz="1400" dirty="0" smtClean="0"/>
              <a:t>Yay Dalgaları</a:t>
            </a:r>
            <a:endParaRPr lang="tr-TR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9192344" y="3717032"/>
            <a:ext cx="307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Işık (Radyo Dalgaları – Gama Işın)</a:t>
            </a:r>
            <a:endParaRPr lang="tr-TR" sz="1400" dirty="0"/>
          </a:p>
        </p:txBody>
      </p:sp>
      <p:sp>
        <p:nvSpPr>
          <p:cNvPr id="49" name="Rectangle 48"/>
          <p:cNvSpPr/>
          <p:nvPr/>
        </p:nvSpPr>
        <p:spPr>
          <a:xfrm>
            <a:off x="3024026" y="5428165"/>
            <a:ext cx="38884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Hem Enine Hem Boyuna Dalgalar</a:t>
            </a:r>
            <a:endParaRPr lang="tr-TR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912458" y="5617333"/>
            <a:ext cx="983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937440" y="5731476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Su Dalgaları</a:t>
            </a:r>
            <a:endParaRPr lang="tr-TR" sz="1400" dirty="0"/>
          </a:p>
        </p:txBody>
      </p:sp>
      <p:cxnSp>
        <p:nvCxnSpPr>
          <p:cNvPr id="56" name="Straight Arrow Connector 55"/>
          <p:cNvCxnSpPr>
            <a:stCxn id="11" idx="2"/>
            <a:endCxn id="49" idx="0"/>
          </p:cNvCxnSpPr>
          <p:nvPr/>
        </p:nvCxnSpPr>
        <p:spPr>
          <a:xfrm>
            <a:off x="4953209" y="3346322"/>
            <a:ext cx="15033" cy="20818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9" idx="2"/>
            <a:endCxn id="11" idx="0"/>
          </p:cNvCxnSpPr>
          <p:nvPr/>
        </p:nvCxnSpPr>
        <p:spPr>
          <a:xfrm flipH="1">
            <a:off x="4953209" y="1700808"/>
            <a:ext cx="2546947" cy="7311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9" idx="2"/>
            <a:endCxn id="13" idx="0"/>
          </p:cNvCxnSpPr>
          <p:nvPr/>
        </p:nvCxnSpPr>
        <p:spPr>
          <a:xfrm>
            <a:off x="7500156" y="1700808"/>
            <a:ext cx="3024336" cy="8751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/>
              <a:t>Enine ve Boyuna Dalgalar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7999" y="1795462"/>
            <a:ext cx="8308295" cy="4903129"/>
            <a:chOff x="3047999" y="1795462"/>
            <a:chExt cx="8308295" cy="49031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7999" y="1795462"/>
              <a:ext cx="7078769" cy="379377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4637" y="3877648"/>
              <a:ext cx="1619275" cy="6314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671" y="3868230"/>
              <a:ext cx="1232864" cy="856914"/>
            </a:xfrm>
            <a:prstGeom prst="rect">
              <a:avLst/>
            </a:prstGeom>
          </p:spPr>
        </p:pic>
        <p:pic>
          <p:nvPicPr>
            <p:cNvPr id="7" name="Picture 2" descr="Image result for yay dalgaları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394" y="3900643"/>
              <a:ext cx="168190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water wave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984" y="5625044"/>
              <a:ext cx="1598652" cy="1073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9365" y="1533897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5570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4463" y="1143001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92887" y="6343436"/>
            <a:ext cx="24112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dirty="0"/>
              <a:t>http://ophysics.com/waves1.html</a:t>
            </a:r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1400346"/>
            <a:ext cx="1695450" cy="2200275"/>
          </a:xfrm>
          <a:prstGeom prst="rect">
            <a:avLst/>
          </a:prstGeom>
        </p:spPr>
      </p:pic>
      <p:pic>
        <p:nvPicPr>
          <p:cNvPr id="11" name="Picture 10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838" y="4477477"/>
            <a:ext cx="7853786" cy="1619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17" y="1516021"/>
            <a:ext cx="2492457" cy="2084600"/>
          </a:xfrm>
          <a:prstGeom prst="rect">
            <a:avLst/>
          </a:prstGeom>
        </p:spPr>
      </p:pic>
      <p:sp>
        <p:nvSpPr>
          <p:cNvPr id="13" name="2 Başlık"/>
          <p:cNvSpPr txBox="1">
            <a:spLocks/>
          </p:cNvSpPr>
          <p:nvPr/>
        </p:nvSpPr>
        <p:spPr>
          <a:xfrm>
            <a:off x="3791744" y="260648"/>
            <a:ext cx="784385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r-TR" dirty="0" smtClean="0">
                <a:solidFill>
                  <a:schemeClr val="tx1"/>
                </a:solidFill>
                <a:effectLst/>
              </a:rPr>
              <a:t>Hangisi Dalga?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1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  <a:effectLst/>
              </a:rPr>
              <a:t>Hangisi Dalga?</a:t>
            </a:r>
          </a:p>
        </p:txBody>
      </p:sp>
      <p:pic>
        <p:nvPicPr>
          <p:cNvPr id="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71" y="1143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670" y="1143001"/>
            <a:ext cx="7818705" cy="5886670"/>
          </a:xfrm>
          <a:prstGeom prst="rect">
            <a:avLst/>
          </a:prstGeom>
        </p:spPr>
      </p:pic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71" y="1142999"/>
            <a:ext cx="7848896" cy="58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63" y="1143001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5030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044" y="1700808"/>
            <a:ext cx="3120617" cy="13681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472264" y="2138953"/>
                <a:ext cx="2213235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𝐹𝑟𝑒𝑘𝑎𝑛𝑠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𝑃𝑒𝑟𝑖𝑦𝑜𝑡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4" y="2138953"/>
                <a:ext cx="2213235" cy="660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472264" y="1224095"/>
                <a:ext cx="2984022" cy="536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𝑟𝑎𝑡𝑖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𝐴𝑙𝚤𝑛𝑎𝑛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𝑦𝑜𝑙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𝑍𝑎𝑚𝑎𝑛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λ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.f</a:t>
                </a:r>
                <a:endParaRPr lang="tr-TR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4" y="1224095"/>
                <a:ext cx="2984022" cy="536494"/>
              </a:xfrm>
              <a:prstGeom prst="rect">
                <a:avLst/>
              </a:prstGeom>
              <a:blipFill>
                <a:blip r:embed="rId4"/>
                <a:stretch>
                  <a:fillRect r="-1227" b="-102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248" y="3501008"/>
            <a:ext cx="4309385" cy="29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431704" y="3332818"/>
            <a:ext cx="4205544" cy="3072684"/>
            <a:chOff x="3684637" y="3868230"/>
            <a:chExt cx="7671657" cy="28303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4637" y="3877648"/>
              <a:ext cx="1619275" cy="6314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13671" y="3868230"/>
              <a:ext cx="1232864" cy="856914"/>
            </a:xfrm>
            <a:prstGeom prst="rect">
              <a:avLst/>
            </a:prstGeom>
          </p:spPr>
        </p:pic>
        <p:pic>
          <p:nvPicPr>
            <p:cNvPr id="12" name="Picture 2" descr="Image result for yay dalgaları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394" y="3900643"/>
              <a:ext cx="168190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Image result for water wave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984" y="5625044"/>
              <a:ext cx="1598652" cy="1073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67691" y="1436950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48460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622" y="1844824"/>
            <a:ext cx="6690159" cy="3184013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8040216" y="3237305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0240400" y="517285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 LYS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42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599" y="1032852"/>
            <a:ext cx="4722508" cy="5636508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9163757" y="3157467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78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573232"/>
            <a:ext cx="5193012" cy="5877272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9512100" y="4610795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1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41913" y="300414"/>
            <a:ext cx="636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Geçen Hafta Neler Öğrendik?</a:t>
            </a:r>
            <a:endParaRPr lang="tr-TR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0357" y="197144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pic>
        <p:nvPicPr>
          <p:cNvPr id="13" name="Picture 2" descr="evreka arşimet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30" y="1917359"/>
            <a:ext cx="2319648" cy="11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1781" t="16052" r="27625" b="70008"/>
          <a:stretch/>
        </p:blipFill>
        <p:spPr>
          <a:xfrm>
            <a:off x="9893525" y="1664736"/>
            <a:ext cx="1451609" cy="15281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63500" t="39258" r="26094" b="46797"/>
          <a:stretch/>
        </p:blipFill>
        <p:spPr>
          <a:xfrm>
            <a:off x="6370081" y="1664736"/>
            <a:ext cx="1490930" cy="15983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513" y="1664736"/>
            <a:ext cx="1559510" cy="15531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25424" t="23522" r="21776" b="16479"/>
          <a:stretch/>
        </p:blipFill>
        <p:spPr>
          <a:xfrm>
            <a:off x="4079776" y="4222110"/>
            <a:ext cx="2050999" cy="1864545"/>
          </a:xfrm>
          <a:prstGeom prst="rect">
            <a:avLst/>
          </a:prstGeom>
        </p:spPr>
      </p:pic>
      <p:pic>
        <p:nvPicPr>
          <p:cNvPr id="26" name="Picture 2" descr="gemi ile ilgili g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00" y="3762890"/>
            <a:ext cx="2381542" cy="12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emir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00" y="5071456"/>
            <a:ext cx="2367445" cy="12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deniz sandal ile ilgili görsel sonucu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9"/>
          <a:stretch/>
        </p:blipFill>
        <p:spPr bwMode="auto">
          <a:xfrm>
            <a:off x="9154185" y="3722751"/>
            <a:ext cx="1974080" cy="128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tahta ile ilgili görsel sonucu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0" b="18359"/>
          <a:stretch/>
        </p:blipFill>
        <p:spPr bwMode="auto">
          <a:xfrm>
            <a:off x="9139670" y="5154382"/>
            <a:ext cx="1973459" cy="122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234894"/>
            <a:ext cx="4431585" cy="6613145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248128" y="4509120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823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188640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Öğrendik?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91" y="999941"/>
            <a:ext cx="2871793" cy="4912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Atma ve Periyodik Dalga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Sabit ve Serbest Uçtan Yansıma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Dalganın Yayda İlerleme Hızı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Yansıyan ve İletilen Atmalar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İki Atmanın Karşılaşması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3791744" y="999941"/>
            <a:ext cx="8064896" cy="528945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endParaRPr lang="tr-TR" sz="2000" dirty="0" smtClean="0"/>
          </a:p>
          <a:p>
            <a:pPr marL="804863" indent="-695325">
              <a:buFont typeface="Wingdings 3"/>
              <a:buNone/>
            </a:pPr>
            <a:r>
              <a:rPr lang="tr-TR" sz="1600" b="1" dirty="0" smtClean="0"/>
              <a:t>10.3.1. DALGALAR </a:t>
            </a:r>
            <a:endParaRPr lang="tr-TR" sz="1600" dirty="0" smtClean="0"/>
          </a:p>
          <a:p>
            <a:pPr marL="804863" indent="-695325">
              <a:buFont typeface="Wingdings 3"/>
              <a:buNone/>
            </a:pPr>
            <a:r>
              <a:rPr lang="tr-TR" sz="1600" b="1" dirty="0" smtClean="0"/>
              <a:t>10.3.1.1. Titreşim, dalga hareketi, dalga boyu, periyot, frekans, hız ve genlik kavramlarını açıklar. </a:t>
            </a:r>
            <a:endParaRPr lang="tr-TR" sz="1600" dirty="0" smtClean="0"/>
          </a:p>
          <a:p>
            <a:pPr marL="1143000" indent="-338138">
              <a:buFont typeface="Wingdings 3"/>
              <a:buNone/>
            </a:pPr>
            <a:r>
              <a:rPr lang="tr-TR" sz="1600" i="1" dirty="0" smtClean="0"/>
              <a:t>a) Deney, gözlem veya simülasyonlarla kavramların açıklanması sağlanır. </a:t>
            </a:r>
            <a:endParaRPr lang="tr-TR" sz="1600" dirty="0" smtClean="0"/>
          </a:p>
          <a:p>
            <a:pPr marL="1143000" indent="-338138">
              <a:buFont typeface="Wingdings 3"/>
              <a:buNone/>
            </a:pPr>
            <a:r>
              <a:rPr lang="tr-TR" sz="1600" i="1" dirty="0" smtClean="0"/>
              <a:t>b) Periyot ve frekans kavramlarının birbiriyle ilişkilendirilmesi ve matematiksel model oluşturulması sağlanır. Matematiksel hesaplamalara girilmez. </a:t>
            </a:r>
            <a:endParaRPr lang="tr-TR" sz="1600" dirty="0" smtClean="0"/>
          </a:p>
          <a:p>
            <a:pPr marL="1143000" indent="-338138">
              <a:buFont typeface="Wingdings 3"/>
              <a:buNone/>
            </a:pPr>
            <a:r>
              <a:rPr lang="tr-TR" sz="1600" i="1" dirty="0" smtClean="0"/>
              <a:t>c) Dalganın ilerleme hızı, dalga boyu ve frekans kavramları arasındaki matematiksel model verilir. Matematiksel hesaplamalara girilmez. </a:t>
            </a:r>
            <a:endParaRPr lang="tr-TR" sz="1600" dirty="0" smtClean="0"/>
          </a:p>
          <a:p>
            <a:pPr marL="1143000" indent="-338138">
              <a:buFont typeface="Wingdings 3"/>
              <a:buNone/>
            </a:pPr>
            <a:r>
              <a:rPr lang="tr-TR" sz="1600" i="1" dirty="0" smtClean="0"/>
              <a:t>ç) Dalganın ilerleme hızının ortama, frekansın kaynağa bağlı olduğu vurgulanır. </a:t>
            </a:r>
            <a:endParaRPr lang="en-US" sz="1600" i="1" dirty="0" smtClean="0"/>
          </a:p>
          <a:p>
            <a:pPr marL="804863" indent="-695325">
              <a:buFont typeface="Wingdings 3"/>
              <a:buNone/>
            </a:pPr>
            <a:endParaRPr lang="tr-TR" sz="1600" dirty="0" smtClean="0"/>
          </a:p>
          <a:p>
            <a:pPr marL="804863" indent="-695325">
              <a:buFont typeface="Wingdings 3"/>
              <a:buNone/>
            </a:pPr>
            <a:r>
              <a:rPr lang="tr-TR" sz="1600" b="1" dirty="0" smtClean="0"/>
              <a:t>10.3.1.2. Dalgaları taşıdığı enerjiye ve titreşim doğrultusuna göre sınıflandırır. </a:t>
            </a:r>
            <a:endParaRPr lang="tr-TR" sz="1600" dirty="0" smtClean="0"/>
          </a:p>
          <a:p>
            <a:pPr marL="804863" indent="0">
              <a:buFont typeface="Wingdings 3"/>
              <a:buNone/>
            </a:pPr>
            <a:r>
              <a:rPr lang="tr-TR" sz="1600" i="1" dirty="0" smtClean="0"/>
              <a:t>Öğrencilerin dalga çeşitlerine örnekler vermeleri sağlanır</a:t>
            </a:r>
            <a:r>
              <a:rPr lang="tr-TR" sz="2000" i="1" dirty="0" smtClean="0"/>
              <a:t>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8028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484" y="836712"/>
            <a:ext cx="967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23484" y="1385692"/>
            <a:ext cx="106571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b="1" dirty="0"/>
              <a:t>10.3.2. YAY DALGASI </a:t>
            </a:r>
            <a:endParaRPr lang="tr-TR" dirty="0"/>
          </a:p>
          <a:p>
            <a:r>
              <a:rPr lang="tr-TR" b="1" dirty="0"/>
              <a:t>10.3.2.1. Atma ve periyodik dalga oluşturarak aralarındaki farkı açıklar. </a:t>
            </a:r>
            <a:endParaRPr lang="tr-TR" dirty="0"/>
          </a:p>
          <a:p>
            <a:pPr marL="1082675" indent="-336550"/>
            <a:r>
              <a:rPr lang="tr-TR" i="1" dirty="0"/>
              <a:t>a) Atmanın dalgaların özelliklerini incelemek için oluşturulduğu vurgulanır. </a:t>
            </a:r>
            <a:endParaRPr lang="tr-TR" dirty="0"/>
          </a:p>
          <a:p>
            <a:pPr marL="1082675" indent="-336550"/>
            <a:r>
              <a:rPr lang="tr-TR" i="1" dirty="0"/>
              <a:t>b) Öğrencilerin deney yaparak veya simülasyonlar kullanarak atma ve periyodik dalgayı incelemeleri sağlanır. </a:t>
            </a:r>
            <a:endParaRPr lang="en-US" i="1" dirty="0" smtClean="0"/>
          </a:p>
          <a:p>
            <a:pPr marL="1082675" indent="-336550"/>
            <a:endParaRPr lang="tr-TR" dirty="0"/>
          </a:p>
          <a:p>
            <a:r>
              <a:rPr lang="tr-TR" b="1" dirty="0"/>
              <a:t>10.3.2.2. Yaylarda atmanın yansımasını ve iletilmesini analiz eder. </a:t>
            </a:r>
            <a:endParaRPr lang="tr-TR" dirty="0"/>
          </a:p>
          <a:p>
            <a:pPr marL="1082675" indent="-336550"/>
            <a:r>
              <a:rPr lang="tr-TR" i="1" dirty="0"/>
              <a:t>a) Öğrencilerin gergin bir yayda oluşturulan atmanın ilerleme hızının bağlı olduğu değişkenleri açıklaması sağlanır. Atmanın ilerleme hızı ile ilgili matematiksel hesaplamalara girilmez. </a:t>
            </a:r>
            <a:endParaRPr lang="tr-TR" dirty="0"/>
          </a:p>
          <a:p>
            <a:pPr marL="1082675" indent="-336550"/>
            <a:r>
              <a:rPr lang="tr-TR" i="1" dirty="0"/>
              <a:t>b) Öğrencilerin deney yaparak veya simülasyonlar kullanarak atmaların sabit ve serbest uçtan yansıma durumlarını incelemeleri sağlanır. </a:t>
            </a:r>
            <a:endParaRPr lang="tr-TR" dirty="0"/>
          </a:p>
          <a:p>
            <a:pPr marL="1082675" indent="-336550"/>
            <a:r>
              <a:rPr lang="tr-TR" i="1" dirty="0"/>
              <a:t>c) Bir ortamdan başka bir ortama geçerken yansıyan ve iletilen atmaların özellikleri üzerinde durulur. </a:t>
            </a:r>
            <a:endParaRPr lang="tr-TR" dirty="0"/>
          </a:p>
          <a:p>
            <a:pPr marL="1082675" indent="-336550"/>
            <a:r>
              <a:rPr lang="tr-TR" i="1" dirty="0"/>
              <a:t>ç) Öğrencilerin deney ya da simülasyonlarla iki atmanın karşılaşması durumunda meydana gelebilecek olayları gözlemlemesi sağlanır. </a:t>
            </a:r>
            <a:endParaRPr lang="tr-TR" sz="20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87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Görüşelim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760296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5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yay dalga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Image result for elektromanyetik dalgal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4092887" y="6343436"/>
            <a:ext cx="24112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dirty="0"/>
              <a:t>http://ophysics.com/waves1.html</a:t>
            </a:r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1400346"/>
            <a:ext cx="1695450" cy="2200275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838" y="4477477"/>
            <a:ext cx="7853786" cy="1619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17" y="1516021"/>
            <a:ext cx="2492457" cy="2084600"/>
          </a:xfrm>
          <a:prstGeom prst="rect">
            <a:avLst/>
          </a:prstGeom>
        </p:spPr>
      </p:pic>
      <p:sp>
        <p:nvSpPr>
          <p:cNvPr id="17" name="2 Başlık"/>
          <p:cNvSpPr txBox="1">
            <a:spLocks/>
          </p:cNvSpPr>
          <p:nvPr/>
        </p:nvSpPr>
        <p:spPr>
          <a:xfrm>
            <a:off x="3791744" y="260648"/>
            <a:ext cx="784385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r-TR" smtClean="0">
                <a:solidFill>
                  <a:schemeClr val="tx1"/>
                </a:solidFill>
                <a:effectLst/>
              </a:rPr>
              <a:t>Hangisi Dalga?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80" y="1580307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4008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80" y="1143000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  <a:effectLst/>
              </a:rPr>
              <a:t>Hangisi Dalga?</a:t>
            </a:r>
          </a:p>
        </p:txBody>
      </p:sp>
      <p:pic>
        <p:nvPicPr>
          <p:cNvPr id="7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71" y="1143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670" y="1143001"/>
            <a:ext cx="7818705" cy="5886670"/>
          </a:xfrm>
          <a:prstGeom prst="rect">
            <a:avLst/>
          </a:prstGeom>
        </p:spPr>
      </p:pic>
      <p:pic>
        <p:nvPicPr>
          <p:cNvPr id="9" name="Picture 4" descr="İ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71" y="1142999"/>
            <a:ext cx="7848896" cy="58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Dalga ve İlgili Kavramlar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: Su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Image result for water w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58" y="1772816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ircular water 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407707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çembersel su dalgalar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9"/>
          <a:stretch/>
        </p:blipFill>
        <p:spPr bwMode="auto">
          <a:xfrm>
            <a:off x="7464152" y="1772816"/>
            <a:ext cx="3939377" cy="37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691" y="177281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9600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Dalga ve İlgili Kavramlar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: Su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1028" name="Picture 4" descr="Water, Waves and W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916832"/>
            <a:ext cx="4953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oğrusal su dalgalar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3000" r="10815" b="31001"/>
          <a:stretch/>
        </p:blipFill>
        <p:spPr bwMode="auto">
          <a:xfrm>
            <a:off x="8744744" y="4509120"/>
            <a:ext cx="3142167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691" y="177281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1628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Dalga ve İlgili Kavramlar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: Yay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2" descr="Image result for yay dalga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2276872"/>
            <a:ext cx="3877631" cy="1512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91" y="1772816"/>
            <a:ext cx="28717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269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29791</TotalTime>
  <Words>2387</Words>
  <Application>Microsoft Office PowerPoint</Application>
  <PresentationFormat>Widescreen</PresentationFormat>
  <Paragraphs>476</Paragraphs>
  <Slides>43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Bookman Old Style</vt:lpstr>
      <vt:lpstr>Calibri</vt:lpstr>
      <vt:lpstr>Cambria Math</vt:lpstr>
      <vt:lpstr>Lucida Sans Unicode</vt:lpstr>
      <vt:lpstr>Verdana</vt:lpstr>
      <vt:lpstr>Wingdings</vt:lpstr>
      <vt:lpstr>Wingdings 2</vt:lpstr>
      <vt:lpstr>Wingdings 3</vt:lpstr>
      <vt:lpstr>Kalabalık</vt:lpstr>
      <vt:lpstr>10. SINIF: 3. ÜNİTE:  DALGALAR-1</vt:lpstr>
      <vt:lpstr>PowerPoint Presentation</vt:lpstr>
      <vt:lpstr>PowerPoint Presentation</vt:lpstr>
      <vt:lpstr>PowerPoint Presentation</vt:lpstr>
      <vt:lpstr>PowerPoint Presentation</vt:lpstr>
      <vt:lpstr>Hangisi Dalga?</vt:lpstr>
      <vt:lpstr>Dalga ve İlgili Kavramlar: Su</vt:lpstr>
      <vt:lpstr>Dalga ve İlgili Kavramlar: Su</vt:lpstr>
      <vt:lpstr>Dalga ve İlgili Kavramlar: Yay</vt:lpstr>
      <vt:lpstr>Dalga ve İlgili Kavramlar: Ses</vt:lpstr>
      <vt:lpstr>Dalga ve İlgili Kavramlar: Işık</vt:lpstr>
      <vt:lpstr>Dalga ve İlgili Kavramlar: Deprem</vt:lpstr>
      <vt:lpstr>Dalga ve İlgili Kavramlar</vt:lpstr>
      <vt:lpstr>Dalga ve İlgili Kavramlar</vt:lpstr>
      <vt:lpstr>Dalga ve İlgili Kavramlar</vt:lpstr>
      <vt:lpstr>Dalga ve İlgili Kavramlar</vt:lpstr>
      <vt:lpstr>Dalga ve İlgili Kavramlar</vt:lpstr>
      <vt:lpstr>Dalga ve İlgili Kavramlar</vt:lpstr>
      <vt:lpstr>Dalga ve İlgili Kavramlar</vt:lpstr>
      <vt:lpstr>Dalga ve İlgili Kavramlar</vt:lpstr>
      <vt:lpstr>Dalga ve İlgili Kavramlar</vt:lpstr>
      <vt:lpstr>Dalga Enerji Taşır Mı? Nereden Biliyoruz?</vt:lpstr>
      <vt:lpstr>Dalga Enerji Taşır Mı? Nereden Biliyoruz?</vt:lpstr>
      <vt:lpstr>Enine Dalgalar</vt:lpstr>
      <vt:lpstr>Boyuna Dalgalar</vt:lpstr>
      <vt:lpstr>Enine ve Boyuna Dalgalar</vt:lpstr>
      <vt:lpstr>Enine ve Boyuna Dalgalar Yapalım</vt:lpstr>
      <vt:lpstr>Enine ve Boyuna Dalgalar Yapalım</vt:lpstr>
      <vt:lpstr>Enine ve Boyuna Dalgalar</vt:lpstr>
      <vt:lpstr>Enine ve Boyuna Dalgalar</vt:lpstr>
      <vt:lpstr>Enine ve Boyuna Dalgalar Deneme</vt:lpstr>
      <vt:lpstr>Enine ve Boyuna Dalgalar</vt:lpstr>
      <vt:lpstr>Enine ve Boyuna Dalgalar</vt:lpstr>
      <vt:lpstr>PowerPoint Presentation</vt:lpstr>
      <vt:lpstr>Hangisi Dalga?</vt:lpstr>
      <vt:lpstr>Günün Özeti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Reviewer</cp:lastModifiedBy>
  <cp:revision>960</cp:revision>
  <cp:lastPrinted>2019-12-20T15:46:55Z</cp:lastPrinted>
  <dcterms:created xsi:type="dcterms:W3CDTF">2016-04-01T12:40:28Z</dcterms:created>
  <dcterms:modified xsi:type="dcterms:W3CDTF">2019-12-21T13:36:18Z</dcterms:modified>
</cp:coreProperties>
</file>