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notesMasterIdLst>
    <p:notesMasterId r:id="rId51"/>
  </p:notesMasterIdLst>
  <p:sldIdLst>
    <p:sldId id="259" r:id="rId2"/>
    <p:sldId id="440" r:id="rId3"/>
    <p:sldId id="265" r:id="rId4"/>
    <p:sldId id="511" r:id="rId5"/>
    <p:sldId id="443" r:id="rId6"/>
    <p:sldId id="513" r:id="rId7"/>
    <p:sldId id="514" r:id="rId8"/>
    <p:sldId id="515" r:id="rId9"/>
    <p:sldId id="452" r:id="rId10"/>
    <p:sldId id="502" r:id="rId11"/>
    <p:sldId id="503" r:id="rId12"/>
    <p:sldId id="505" r:id="rId13"/>
    <p:sldId id="530" r:id="rId14"/>
    <p:sldId id="516" r:id="rId15"/>
    <p:sldId id="518" r:id="rId16"/>
    <p:sldId id="531" r:id="rId17"/>
    <p:sldId id="517" r:id="rId18"/>
    <p:sldId id="519" r:id="rId19"/>
    <p:sldId id="520" r:id="rId20"/>
    <p:sldId id="521" r:id="rId21"/>
    <p:sldId id="522" r:id="rId22"/>
    <p:sldId id="506" r:id="rId23"/>
    <p:sldId id="528" r:id="rId24"/>
    <p:sldId id="507" r:id="rId25"/>
    <p:sldId id="523" r:id="rId26"/>
    <p:sldId id="524" r:id="rId27"/>
    <p:sldId id="508" r:id="rId28"/>
    <p:sldId id="527" r:id="rId29"/>
    <p:sldId id="529" r:id="rId30"/>
    <p:sldId id="533" r:id="rId31"/>
    <p:sldId id="534" r:id="rId32"/>
    <p:sldId id="532" r:id="rId33"/>
    <p:sldId id="510" r:id="rId34"/>
    <p:sldId id="512" r:id="rId35"/>
    <p:sldId id="498" r:id="rId36"/>
    <p:sldId id="535" r:id="rId37"/>
    <p:sldId id="536" r:id="rId38"/>
    <p:sldId id="537" r:id="rId39"/>
    <p:sldId id="538" r:id="rId40"/>
    <p:sldId id="469" r:id="rId41"/>
    <p:sldId id="470" r:id="rId42"/>
    <p:sldId id="486" r:id="rId43"/>
    <p:sldId id="488" r:id="rId44"/>
    <p:sldId id="478" r:id="rId45"/>
    <p:sldId id="485" r:id="rId46"/>
    <p:sldId id="484" r:id="rId47"/>
    <p:sldId id="456" r:id="rId48"/>
    <p:sldId id="270" r:id="rId49"/>
    <p:sldId id="329" r:id="rId5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637"/>
    <a:srgbClr val="E5224E"/>
    <a:srgbClr val="E12761"/>
    <a:srgbClr val="B65271"/>
    <a:srgbClr val="CA057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39" autoAdjust="0"/>
    <p:restoredTop sz="82047" autoAdjust="0"/>
  </p:normalViewPr>
  <p:slideViewPr>
    <p:cSldViewPr snapToGrid="0">
      <p:cViewPr>
        <p:scale>
          <a:sx n="80" d="100"/>
          <a:sy n="80" d="100"/>
        </p:scale>
        <p:origin x="42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8.12.2017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989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Volta </a:t>
            </a:r>
            <a:r>
              <a:rPr lang="en-US" dirty="0" err="1" smtClean="0"/>
              <a:t>nın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pili </a:t>
            </a:r>
            <a:r>
              <a:rPr lang="en-US" dirty="0" err="1" smtClean="0"/>
              <a:t>keşfettiği</a:t>
            </a:r>
            <a:r>
              <a:rPr lang="en-US" dirty="0" smtClean="0"/>
              <a:t> </a:t>
            </a:r>
            <a:r>
              <a:rPr lang="en-US" dirty="0" err="1" smtClean="0"/>
              <a:t>tartışılıyor</a:t>
            </a:r>
            <a:r>
              <a:rPr lang="en-US" dirty="0" smtClean="0"/>
              <a:t>. </a:t>
            </a:r>
            <a:r>
              <a:rPr lang="en-US" dirty="0" err="1" smtClean="0"/>
              <a:t>İngilizce</a:t>
            </a:r>
            <a:r>
              <a:rPr lang="en-US" dirty="0" smtClean="0"/>
              <a:t>: https://www.youtube.com/watch?v=xG6W8A3JYFA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425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dirty="0" smtClean="0"/>
              <a:t>Pillerin hepsi 1.5 v </a:t>
            </a:r>
            <a:r>
              <a:rPr lang="en-US" dirty="0" smtClean="0"/>
              <a:t>(PP3 </a:t>
            </a:r>
            <a:r>
              <a:rPr lang="en-US" dirty="0" err="1" smtClean="0"/>
              <a:t>dışında</a:t>
            </a:r>
            <a:r>
              <a:rPr lang="en-US" dirty="0" smtClean="0"/>
              <a:t>) </a:t>
            </a:r>
            <a:r>
              <a:rPr lang="tr-TR" dirty="0" smtClean="0"/>
              <a:t>ve </a:t>
            </a:r>
            <a:r>
              <a:rPr lang="tr-TR" dirty="0" smtClean="0"/>
              <a:t>farklı boyutlarda ve daha</a:t>
            </a:r>
            <a:r>
              <a:rPr lang="tr-TR" baseline="0" dirty="0" smtClean="0"/>
              <a:t> sonra büyük pillerin farkı nedir diye sorarız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3429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3 </a:t>
            </a:r>
            <a:r>
              <a:rPr lang="en-US" dirty="0" err="1" smtClean="0"/>
              <a:t>çember</a:t>
            </a:r>
            <a:r>
              <a:rPr lang="en-US" dirty="0" smtClean="0"/>
              <a:t> </a:t>
            </a:r>
            <a:r>
              <a:rPr lang="en-US" dirty="0" err="1" smtClean="0"/>
              <a:t>bulup</a:t>
            </a:r>
            <a:r>
              <a:rPr lang="en-US" dirty="0" smtClean="0"/>
              <a:t>. 3 </a:t>
            </a:r>
            <a:r>
              <a:rPr lang="en-US" dirty="0" err="1" smtClean="0"/>
              <a:t>tane</a:t>
            </a:r>
            <a:r>
              <a:rPr lang="en-US" dirty="0" smtClean="0"/>
              <a:t> </a:t>
            </a:r>
            <a:r>
              <a:rPr lang="en-US" dirty="0" err="1" smtClean="0"/>
              <a:t>gerilimler</a:t>
            </a:r>
            <a:r>
              <a:rPr lang="en-US" dirty="0" smtClean="0"/>
              <a:t> </a:t>
            </a:r>
            <a:r>
              <a:rPr lang="en-US" dirty="0" err="1" smtClean="0"/>
              <a:t>kanunu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uygulaması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yapalım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https://dcaclab.com/en/lab?from_main_page=true </a:t>
            </a:r>
            <a:r>
              <a:rPr lang="en-US" dirty="0" err="1" smtClean="0"/>
              <a:t>simülasyon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deneyle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öğrencinin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bağlamada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lambanın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parlaklığının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arttığını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gözlemlemesi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sağlanır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446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https://dcaclab.com/en/lab?from_main_page=true </a:t>
            </a:r>
            <a:r>
              <a:rPr lang="en-US" dirty="0" err="1" smtClean="0"/>
              <a:t>simülasyon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deneyle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öğrencinin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bağlamada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lambanın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parlaklığının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arttığını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gözlemlemesi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sağlanır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R</a:t>
            </a:r>
            <a:r>
              <a:rPr lang="en-US" baseline="-25000" dirty="0" err="1" smtClean="0"/>
              <a:t>eş</a:t>
            </a:r>
            <a:r>
              <a:rPr lang="en-US" dirty="0" smtClean="0"/>
              <a:t> = r</a:t>
            </a:r>
            <a:r>
              <a:rPr lang="en-US" baseline="-25000" dirty="0" smtClean="0"/>
              <a:t>1</a:t>
            </a:r>
            <a:r>
              <a:rPr lang="en-US" dirty="0" smtClean="0"/>
              <a:t>+r</a:t>
            </a:r>
            <a:r>
              <a:rPr lang="en-US" baseline="-25000" dirty="0" smtClean="0"/>
              <a:t>2</a:t>
            </a:r>
            <a:r>
              <a:rPr lang="en-US" dirty="0" smtClean="0"/>
              <a:t>+….+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https://dcaclab.com/en/lab?from_main_page=true </a:t>
            </a:r>
            <a:r>
              <a:rPr lang="en-US" dirty="0" err="1" smtClean="0"/>
              <a:t>simülasyon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deneyle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öğrencinin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bağlamada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lambanın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parlaklığının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arttığını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gözlemlemesi</a:t>
            </a:r>
            <a:r>
              <a:rPr lang="en-US" baseline="0" dirty="0" smtClean="0"/>
              <a:t> </a:t>
            </a:r>
            <a:r>
              <a:rPr lang="en-US" baseline="0" smtClean="0"/>
              <a:t>sağlanır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pil</a:t>
            </a:r>
            <a:r>
              <a:rPr lang="en-US" dirty="0" smtClean="0"/>
              <a:t> de </a:t>
            </a:r>
            <a:r>
              <a:rPr lang="en-US" dirty="0" err="1" smtClean="0"/>
              <a:t>kullanılamaz</a:t>
            </a:r>
            <a:r>
              <a:rPr lang="en-US" dirty="0" smtClean="0"/>
              <a:t> hale </a:t>
            </a:r>
            <a:r>
              <a:rPr lang="en-US" dirty="0" err="1" smtClean="0"/>
              <a:t>gelir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diğeri</a:t>
            </a:r>
            <a:r>
              <a:rPr lang="en-US" dirty="0" smtClean="0"/>
              <a:t> </a:t>
            </a:r>
            <a:r>
              <a:rPr lang="en-US" dirty="0" err="1" smtClean="0"/>
              <a:t>üzerinden</a:t>
            </a:r>
            <a:r>
              <a:rPr lang="en-US" dirty="0" smtClean="0"/>
              <a:t> </a:t>
            </a:r>
            <a:r>
              <a:rPr lang="en-US" dirty="0" err="1" smtClean="0"/>
              <a:t>boşalır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İki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çünkü</a:t>
            </a:r>
            <a:r>
              <a:rPr lang="en-US" baseline="0" dirty="0" smtClean="0"/>
              <a:t> her </a:t>
            </a:r>
            <a:r>
              <a:rPr lang="en-US" baseline="0" dirty="0" err="1" smtClean="0"/>
              <a:t>bir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fazla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geçer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https://dcaclab.com/en/lab?from_main_page=true </a:t>
            </a:r>
            <a:r>
              <a:rPr lang="en-US" dirty="0" err="1" smtClean="0"/>
              <a:t>simülasyon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deneyle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öğrencinin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parelel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bağlamada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lambanın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parlaklığının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değişmediği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pillerden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akımın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çekildiğinin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gözlemlenmesi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sağlanır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https://dcaclab.com/en/lab?from_main_page=true </a:t>
            </a:r>
            <a:r>
              <a:rPr lang="en-US" dirty="0" err="1" smtClean="0"/>
              <a:t>simülasyon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deneyle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öğrencinin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parelel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bağlamada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lambanın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parlaklığının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değişmediği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pillerden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akımın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çekildiğinin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gözlemlenmesi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sağlanır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değil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değiller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0173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noProof="0" dirty="0" smtClean="0"/>
              <a:t>Basitten</a:t>
            </a:r>
            <a:r>
              <a:rPr lang="tr-TR" baseline="0" noProof="0" dirty="0" smtClean="0"/>
              <a:t> karmaşığa doğru giden denemeler yapalım.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baseline="0" noProof="0" dirty="0" smtClean="0"/>
              <a:t>Akım aynı ise seri bölünüyor ise paralel bağlı. Güç kaynağı yoksa veya hangi iki nokta arası denmemişse karar veremeyeceğimizi söyleyelim.</a:t>
            </a:r>
            <a:endParaRPr lang="tr-TR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730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853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Seri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8471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enerjiye</a:t>
            </a:r>
            <a:r>
              <a:rPr lang="en-US" dirty="0" smtClean="0"/>
              <a:t> </a:t>
            </a:r>
            <a:r>
              <a:rPr lang="en-US" dirty="0" err="1" smtClean="0"/>
              <a:t>ihtiyaç</a:t>
            </a:r>
            <a:r>
              <a:rPr lang="en-US" dirty="0" smtClean="0"/>
              <a:t> </a:t>
            </a:r>
            <a:r>
              <a:rPr lang="en-US" dirty="0" err="1" smtClean="0"/>
              <a:t>duyduğumuzda</a:t>
            </a:r>
            <a:r>
              <a:rPr lang="en-US" dirty="0" smtClean="0"/>
              <a:t> </a:t>
            </a:r>
            <a:r>
              <a:rPr lang="en-US" dirty="0" err="1" smtClean="0"/>
              <a:t>seri</a:t>
            </a:r>
            <a:r>
              <a:rPr lang="en-US" dirty="0" smtClean="0"/>
              <a:t>, </a:t>
            </a:r>
            <a:r>
              <a:rPr lang="en-US" dirty="0" err="1" smtClean="0"/>
              <a:t>değiştirilmesi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sık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değiştirilmesin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istediğimiz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yerlerde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ise</a:t>
            </a:r>
            <a:r>
              <a:rPr lang="en-US" baseline="0" dirty="0" smtClean="0"/>
              <a:t> parallel </a:t>
            </a:r>
            <a:r>
              <a:rPr lang="en-US" baseline="0" dirty="0" err="1" smtClean="0"/>
              <a:t>bağlarız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tr-TR" dirty="0" smtClean="0"/>
              <a:t>yüksek</a:t>
            </a:r>
            <a:r>
              <a:rPr lang="tr-TR" baseline="0" dirty="0" smtClean="0"/>
              <a:t> akımı neden isteyelim</a:t>
            </a:r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baseline="0" dirty="0" smtClean="0"/>
              <a:t>Neden </a:t>
            </a:r>
            <a:r>
              <a:rPr lang="tr-TR" baseline="0" dirty="0" err="1" smtClean="0"/>
              <a:t>parelel</a:t>
            </a:r>
            <a:r>
              <a:rPr lang="tr-TR" baseline="0" dirty="0" smtClean="0"/>
              <a:t> bağlayarak zamanı uzatmak yerine pili değiştir </a:t>
            </a:r>
            <a:r>
              <a:rPr lang="tr-TR" baseline="0" dirty="0" err="1" smtClean="0"/>
              <a:t>miyoru</a:t>
            </a:r>
            <a:r>
              <a:rPr lang="en-US" baseline="0" dirty="0" smtClean="0"/>
              <a:t>z</a:t>
            </a:r>
            <a:endParaRPr lang="en-US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853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9850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9850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03903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7809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703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02155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4464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Dirençler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parlaklık</a:t>
            </a:r>
            <a:r>
              <a:rPr lang="en-US" dirty="0" smtClean="0"/>
              <a:t> </a:t>
            </a:r>
            <a:r>
              <a:rPr lang="en-US" dirty="0" err="1" smtClean="0"/>
              <a:t>akım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orantılı</a:t>
            </a:r>
            <a:r>
              <a:rPr lang="en-US" dirty="0" smtClean="0"/>
              <a:t>. </a:t>
            </a:r>
            <a:r>
              <a:rPr lang="en-US" dirty="0" err="1" smtClean="0"/>
              <a:t>Güç</a:t>
            </a:r>
            <a:r>
              <a:rPr lang="en-US" dirty="0" smtClean="0"/>
              <a:t> </a:t>
            </a:r>
            <a:r>
              <a:rPr lang="en-US" dirty="0" err="1" smtClean="0"/>
              <a:t>kavramını</a:t>
            </a:r>
            <a:r>
              <a:rPr lang="en-US" dirty="0" smtClean="0"/>
              <a:t> </a:t>
            </a:r>
            <a:r>
              <a:rPr lang="en-US" dirty="0" err="1" smtClean="0"/>
              <a:t>bilmelerine</a:t>
            </a:r>
            <a:r>
              <a:rPr lang="en-US" dirty="0" smtClean="0"/>
              <a:t> </a:t>
            </a:r>
            <a:r>
              <a:rPr lang="en-US" dirty="0" err="1" smtClean="0"/>
              <a:t>gerek</a:t>
            </a:r>
            <a:r>
              <a:rPr lang="en-US" dirty="0" smtClean="0"/>
              <a:t> yok. </a:t>
            </a:r>
            <a:r>
              <a:rPr lang="en-US" dirty="0" err="1" smtClean="0"/>
              <a:t>Güç</a:t>
            </a:r>
            <a:r>
              <a:rPr lang="en-US" dirty="0" smtClean="0"/>
              <a:t> </a:t>
            </a:r>
            <a:r>
              <a:rPr lang="en-US" dirty="0" err="1" smtClean="0"/>
              <a:t>önümüzdeki</a:t>
            </a:r>
            <a:r>
              <a:rPr lang="en-US" dirty="0" smtClean="0"/>
              <a:t> </a:t>
            </a:r>
            <a:r>
              <a:rPr lang="en-US" dirty="0" err="1" smtClean="0"/>
              <a:t>haftanın</a:t>
            </a:r>
            <a:r>
              <a:rPr lang="en-US" dirty="0" smtClean="0"/>
              <a:t> </a:t>
            </a:r>
            <a:r>
              <a:rPr lang="en-US" dirty="0" err="1" smtClean="0"/>
              <a:t>konusu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14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853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Kirchoff</a:t>
            </a:r>
            <a:r>
              <a:rPr lang="en-US" dirty="0" smtClean="0"/>
              <a:t> </a:t>
            </a:r>
            <a:r>
              <a:rPr lang="en-US" dirty="0" err="1" smtClean="0"/>
              <a:t>kullanmadan</a:t>
            </a:r>
            <a:r>
              <a:rPr lang="en-US" dirty="0" smtClean="0"/>
              <a:t> </a:t>
            </a:r>
            <a:r>
              <a:rPr lang="en-US" dirty="0" err="1" smtClean="0"/>
              <a:t>çözülmeli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6560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19461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05995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4829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Kirchoff</a:t>
            </a:r>
            <a:r>
              <a:rPr lang="en-US" dirty="0" smtClean="0"/>
              <a:t> </a:t>
            </a:r>
            <a:r>
              <a:rPr lang="en-US" dirty="0" err="1" smtClean="0"/>
              <a:t>olmadan</a:t>
            </a:r>
            <a:r>
              <a:rPr lang="en-US" dirty="0" smtClean="0"/>
              <a:t> </a:t>
            </a:r>
            <a:r>
              <a:rPr lang="en-US" dirty="0" err="1" smtClean="0"/>
              <a:t>eşit</a:t>
            </a:r>
            <a:r>
              <a:rPr lang="en-US" dirty="0" smtClean="0"/>
              <a:t> </a:t>
            </a:r>
            <a:r>
              <a:rPr lang="en-US" dirty="0" err="1" smtClean="0"/>
              <a:t>potansiyel</a:t>
            </a:r>
            <a:r>
              <a:rPr lang="en-US" dirty="0" smtClean="0"/>
              <a:t> </a:t>
            </a:r>
            <a:r>
              <a:rPr lang="en-US" dirty="0" err="1" smtClean="0"/>
              <a:t>kullanılarak</a:t>
            </a:r>
            <a:r>
              <a:rPr lang="en-US" dirty="0" smtClean="0"/>
              <a:t> </a:t>
            </a:r>
            <a:r>
              <a:rPr lang="en-US" dirty="0" err="1" smtClean="0"/>
              <a:t>çözülmeli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37905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48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8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85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Volta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galvaninin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arkadaşlığı</a:t>
            </a:r>
            <a:endParaRPr lang="en-US" baseline="0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aseline="0" dirty="0" smtClean="0"/>
              <a:t>Galvani</a:t>
            </a:r>
            <a:r>
              <a:rPr lang="tr-TR" baseline="0" dirty="0" smtClean="0"/>
              <a:t> tıp alanında volta ise fizik alanında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baseline="0" dirty="0" err="1" smtClean="0"/>
              <a:t>Galvaninin</a:t>
            </a:r>
            <a:r>
              <a:rPr lang="tr-TR" baseline="0" dirty="0" smtClean="0"/>
              <a:t> keşfi     </a:t>
            </a:r>
            <a:endParaRPr lang="en-US" baseline="0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dirty="0" smtClean="0"/>
              <a:t>Bu bolümler öğretmen tarafından</a:t>
            </a:r>
            <a:r>
              <a:rPr lang="tr-TR" baseline="0" dirty="0" smtClean="0"/>
              <a:t> anlatılmalıdır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1.05-1:45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dakikaları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667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8.12.2017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8.12.2017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28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8.12.2017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99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8.12.2017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71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8.12.2017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98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8.12.2017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85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445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83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27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16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8.12.2017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48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8.12.2017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557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8.12.2017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665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8.12.2017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97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8.12.2017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402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8.12.2017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76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8.12.2017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51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8zNSzbjRL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q7gGY285_E&amp;list=LLpCQ8_3fQMBLNxhL9Y7Ei6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hyperlink" Target="https://www.youtube.com/watch?v=XmOmBfa00JM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https://www.youtube.com/watch?v=Lq7gGY285_E&amp;list=LLpCQ8_3fQMBLNxhL9Y7Ei6g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256" y="1839981"/>
            <a:ext cx="9448800" cy="182509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ÜRETEÇLERİN BAĞLANMASI VE KIRCHOFF KANUNLARI</a:t>
            </a:r>
            <a:endParaRPr lang="tr-T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256" y="4351529"/>
            <a:ext cx="9448800" cy="6858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smtClean="0"/>
              <a:t>Mehmet </a:t>
            </a:r>
            <a:r>
              <a:rPr lang="en-US" dirty="0" err="1" smtClean="0"/>
              <a:t>Mutlu</a:t>
            </a:r>
            <a:endParaRPr lang="en-US" dirty="0" smtClean="0"/>
          </a:p>
          <a:p>
            <a:pPr algn="r"/>
            <a:r>
              <a:rPr lang="en-US" dirty="0" err="1" smtClean="0"/>
              <a:t>Doktora</a:t>
            </a:r>
            <a:r>
              <a:rPr lang="en-US" dirty="0" smtClean="0"/>
              <a:t> </a:t>
            </a:r>
            <a:r>
              <a:rPr lang="en-US" dirty="0" err="1" smtClean="0"/>
              <a:t>Öğrencisi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0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Nasıl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İcad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Edilmiştir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3074" name="Picture 2" descr="Image result for galvani experimen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2" y="1447483"/>
            <a:ext cx="3756959" cy="32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8134251" y="1661160"/>
            <a:ext cx="4057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Galvani</a:t>
            </a:r>
            <a:r>
              <a:rPr lang="tr-TR" dirty="0" smtClean="0"/>
              <a:t> kurbağa bacağının hareketini o dönem için gizemli bir olay olan elektriğe ve bu elektriğin kurbağa bacağında birikmesine bağlamıştır. </a:t>
            </a:r>
          </a:p>
          <a:p>
            <a:endParaRPr lang="tr-TR" dirty="0" smtClean="0"/>
          </a:p>
          <a:p>
            <a:r>
              <a:rPr lang="tr-TR" dirty="0" smtClean="0"/>
              <a:t>Bu nedenle hayvansal elektrik kavramını ortaya atmıştır.</a:t>
            </a:r>
            <a:endParaRPr lang="tr-TR" dirty="0"/>
          </a:p>
        </p:txBody>
      </p:sp>
      <p:pic>
        <p:nvPicPr>
          <p:cNvPr id="1026" name="Picture 2" descr="Image result for play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2" y="3894882"/>
            <a:ext cx="836981" cy="8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err="1" smtClean="0"/>
              <a:t>Kirchoff</a:t>
            </a:r>
            <a:r>
              <a:rPr lang="tr-TR" sz="1200" b="1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6007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Nasıl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İcad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Edilmiştir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5280" y="4614204"/>
            <a:ext cx="6781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Volta ise bu hareketin kaynağının elektrik olduğunu kabul etmekle beraber bu elektriğin kaynağını farklı metaller arasındaki etkileşim olarak görmüştür ve aynı metaller kullanıldığında bu hareketin olmadığını göstererek </a:t>
            </a:r>
            <a:r>
              <a:rPr lang="tr-TR" dirty="0" err="1" smtClean="0"/>
              <a:t>Galvaninin</a:t>
            </a:r>
            <a:r>
              <a:rPr lang="tr-TR" dirty="0" smtClean="0"/>
              <a:t> görüşünün yanlışlığını kanıtlamıştır. </a:t>
            </a:r>
            <a:endParaRPr lang="tr-TR" dirty="0"/>
          </a:p>
        </p:txBody>
      </p:sp>
      <p:pic>
        <p:nvPicPr>
          <p:cNvPr id="6" name="Picture 2" descr="Image result for galvani experi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59" y="1220666"/>
            <a:ext cx="3756959" cy="32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err="1" smtClean="0"/>
              <a:t>Kirchoff</a:t>
            </a:r>
            <a:r>
              <a:rPr lang="tr-TR" sz="1200" b="1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6007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Nasıl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İcad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Edilmiştir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2879" y="2633917"/>
            <a:ext cx="4389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Volta ayrıca keşfetmiş olduğu elektrik kaynağının iletken bir sıvı yardımıyla devamlı bir akış sağladığını </a:t>
            </a:r>
            <a:r>
              <a:rPr lang="en-US" dirty="0" smtClean="0"/>
              <a:t>f</a:t>
            </a:r>
            <a:r>
              <a:rPr lang="tr-TR" dirty="0" err="1" smtClean="0"/>
              <a:t>arketmiştir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 metalleri birleştirerek ilk pili icat etmiştir. </a:t>
            </a:r>
            <a:endParaRPr lang="tr-TR" dirty="0" smtClean="0"/>
          </a:p>
        </p:txBody>
      </p:sp>
      <p:pic>
        <p:nvPicPr>
          <p:cNvPr id="5122" name="Picture 2" descr="Image result for volta pil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20" y="1791970"/>
            <a:ext cx="381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play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20" y="4345889"/>
            <a:ext cx="836981" cy="83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err="1" smtClean="0"/>
              <a:t>Kirchoff</a:t>
            </a:r>
            <a:r>
              <a:rPr lang="tr-TR" sz="1200" b="1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58497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Nasıl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İcad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Edilmiştir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07070" y="6032700"/>
            <a:ext cx="815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Asitler elektronlar ile etkileşirken </a:t>
            </a:r>
            <a:r>
              <a:rPr lang="tr-TR" dirty="0" err="1" smtClean="0"/>
              <a:t>ionlar</a:t>
            </a:r>
            <a:r>
              <a:rPr lang="tr-TR" dirty="0" smtClean="0"/>
              <a:t> (pozitif yüklü) bazlar ile etkileşiyor. 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424" y="1660358"/>
            <a:ext cx="8286090" cy="4283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5137" y="2658979"/>
            <a:ext cx="84029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Çinko</a:t>
            </a:r>
            <a:endParaRPr lang="tr-T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805732" y="2634915"/>
            <a:ext cx="1991251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Manganez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Oksit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7466" y="3028311"/>
            <a:ext cx="241284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Potasyum</a:t>
            </a:r>
            <a:r>
              <a:rPr lang="en-US" b="1" dirty="0" smtClean="0"/>
              <a:t>   </a:t>
            </a:r>
            <a:r>
              <a:rPr lang="en-US" b="1" dirty="0" err="1" smtClean="0"/>
              <a:t>Hidroksit</a:t>
            </a:r>
            <a:endParaRPr lang="tr-TR" b="1" dirty="0"/>
          </a:p>
        </p:txBody>
      </p:sp>
      <p:sp>
        <p:nvSpPr>
          <p:cNvPr id="12" name="Rectangle 11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err="1" smtClean="0"/>
              <a:t>Kirchoff</a:t>
            </a:r>
            <a:r>
              <a:rPr lang="tr-TR" sz="1200" b="1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34180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Hangi Pili Kullanarak Bağladığımız Lambanın Daha Parlak Olmasını Sağlarız? </a:t>
            </a:r>
          </a:p>
        </p:txBody>
      </p:sp>
      <p:pic>
        <p:nvPicPr>
          <p:cNvPr id="5122" name="Picture 2" descr="C:\Users\Dell\Desktop\aid1299257-v4-728px-Change-the-Batteries-in-Your-Smoke-Detector-Step-1-Version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22" y="2209800"/>
            <a:ext cx="5623877" cy="42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Pillerin genel özellikleri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err="1" smtClean="0"/>
              <a:t>Kirchoff</a:t>
            </a:r>
            <a:r>
              <a:rPr lang="tr-TR" sz="1200" b="1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25313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</a:t>
            </a:r>
            <a:r>
              <a:rPr lang="tr-TR" sz="2800" b="1" dirty="0" smtClean="0"/>
              <a:t>in gösterdiği potansiyel fark devreye bağlandığında değişir mi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1026" name="Picture 2" descr="https://mobile.donanimhaber.com/store/85/b9/35/85b935bac99e6413c047a36f0d4084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93" y="1988158"/>
            <a:ext cx="7543095" cy="40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Pillerin genel özellikleri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err="1" smtClean="0"/>
              <a:t>Kirchoff</a:t>
            </a:r>
            <a:r>
              <a:rPr lang="tr-TR" sz="1200" b="1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91346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</a:t>
            </a:r>
            <a:r>
              <a:rPr lang="tr-TR" sz="2800" b="1" dirty="0" smtClean="0"/>
              <a:t>in gösterdiği potansiyel fark devreye bağlandığında değişir mi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11266" name="Picture 2" descr="Image result for measuring potential difference of batte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0" b="12000"/>
          <a:stretch/>
        </p:blipFill>
        <p:spPr bwMode="auto">
          <a:xfrm>
            <a:off x="4531614" y="1813560"/>
            <a:ext cx="476250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Pillerin genel özellikleri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err="1" smtClean="0"/>
              <a:t>Kirchoff</a:t>
            </a:r>
            <a:r>
              <a:rPr lang="tr-TR" sz="1200" b="1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5984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</a:t>
            </a:r>
            <a:r>
              <a:rPr lang="tr-TR" sz="2800" b="1" dirty="0" smtClean="0"/>
              <a:t>i devrede nasıl gösteririz  </a:t>
            </a:r>
          </a:p>
        </p:txBody>
      </p:sp>
      <p:pic>
        <p:nvPicPr>
          <p:cNvPr id="10244" name="Picture 4" descr="Image result for battery with internal resista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/>
          <a:stretch/>
        </p:blipFill>
        <p:spPr bwMode="auto">
          <a:xfrm>
            <a:off x="4771475" y="2094249"/>
            <a:ext cx="2495207" cy="213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Pillerin genel özellikleri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err="1" smtClean="0"/>
              <a:t>Kirchoff</a:t>
            </a:r>
            <a:r>
              <a:rPr lang="tr-TR" sz="1200" b="1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228" y="2217062"/>
            <a:ext cx="1695450" cy="1590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1475" y="5008602"/>
            <a:ext cx="69374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Pillerin kapalı elektrik devresine bağlanmadan ölçülen potansiyel farkı </a:t>
            </a:r>
            <a:r>
              <a:rPr lang="tr-TR" dirty="0" smtClean="0"/>
              <a:t>…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tr-TR" dirty="0" smtClean="0"/>
              <a:t>… </a:t>
            </a:r>
            <a:r>
              <a:rPr lang="tr-TR" dirty="0"/>
              <a:t>sembolü ile gösterilirken devreye bağlandıktan sonraki potansiyel farkı </a:t>
            </a:r>
            <a:r>
              <a:rPr lang="tr-TR" dirty="0" smtClean="0"/>
              <a:t>…</a:t>
            </a:r>
            <a:r>
              <a:rPr lang="tr-TR" dirty="0"/>
              <a:t>V</a:t>
            </a:r>
            <a:r>
              <a:rPr lang="tr-TR" dirty="0" smtClean="0"/>
              <a:t>.. </a:t>
            </a:r>
            <a:r>
              <a:rPr lang="tr-TR" dirty="0"/>
              <a:t>sembolü ile gösterilir.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551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0300" y="613292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</a:t>
            </a:r>
            <a:r>
              <a:rPr lang="tr-TR" sz="2800" b="1" dirty="0" smtClean="0"/>
              <a:t>iller neden tükenir</a:t>
            </a:r>
            <a:r>
              <a:rPr lang="en-GB" sz="2800" b="1" dirty="0" smtClean="0"/>
              <a:t>? </a:t>
            </a:r>
            <a:r>
              <a:rPr lang="en-GB" sz="2800" b="1" dirty="0" err="1" smtClean="0"/>
              <a:t>Eski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pil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ile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yeni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pil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arasındaki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fark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  <a:endParaRPr lang="tr-TR" sz="2800" b="1" dirty="0" smtClean="0"/>
          </a:p>
        </p:txBody>
      </p:sp>
      <p:pic>
        <p:nvPicPr>
          <p:cNvPr id="13314" name="Picture 2" descr="Image result for tükenmiş p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55" y="1752917"/>
            <a:ext cx="3200082" cy="32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Pillerin genel özellikleri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err="1" smtClean="0"/>
              <a:t>Kirchoff</a:t>
            </a:r>
            <a:r>
              <a:rPr lang="tr-TR" sz="1200" b="1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53147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Kirchoff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Kanunları</a:t>
            </a:r>
            <a:r>
              <a:rPr lang="tr-TR" sz="2800" b="1" dirty="0" smtClean="0"/>
              <a:t> 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8260081" y="1956433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Gerilimler Kanunu</a:t>
            </a:r>
            <a:r>
              <a:rPr lang="tr-TR" dirty="0" smtClean="0"/>
              <a:t>: Bir devredeki herhangi bir kapalı yol boyunca hep aynı yönde dolanımda, </a:t>
            </a:r>
            <a:r>
              <a:rPr lang="tr-TR" dirty="0" err="1" smtClean="0"/>
              <a:t>Emk’lerin</a:t>
            </a:r>
            <a:r>
              <a:rPr lang="tr-TR" dirty="0" smtClean="0"/>
              <a:t> işaretli toplamı , “i*R” </a:t>
            </a:r>
            <a:r>
              <a:rPr lang="tr-TR" dirty="0" err="1" smtClean="0"/>
              <a:t>lerin</a:t>
            </a:r>
            <a:r>
              <a:rPr lang="tr-TR" dirty="0" smtClean="0"/>
              <a:t> işaretli toplamına eşittir.</a:t>
            </a: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8427720" y="3977640"/>
            <a:ext cx="3566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Devrede 3 çember bulalım.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Bunlarda</a:t>
            </a:r>
            <a:r>
              <a:rPr lang="tr-TR" dirty="0" smtClean="0"/>
              <a:t> gerilimler kanununu kullanalım.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14" y="1543458"/>
            <a:ext cx="3695529" cy="36301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err="1" smtClean="0">
                <a:solidFill>
                  <a:srgbClr val="FF0000"/>
                </a:solidFill>
              </a:rPr>
              <a:t>Kirchoff</a:t>
            </a:r>
            <a:r>
              <a:rPr lang="tr-TR" sz="1200" b="1" dirty="0" smtClean="0">
                <a:solidFill>
                  <a:srgbClr val="FF0000"/>
                </a:solidFill>
              </a:rPr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428114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1394" y="776611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Öğretim Programındaki Kazanımlar</a:t>
            </a:r>
            <a:endParaRPr lang="tr-T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191399" y="2673387"/>
            <a:ext cx="102812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10.2.3.2. Günlük hayatta üreteçlerin seri ve paralel bağlanma gerekçelerini açıklar.</a:t>
            </a:r>
            <a:endParaRPr lang="tr-TR" dirty="0"/>
          </a:p>
          <a:p>
            <a:pPr marL="685800" indent="-282575"/>
            <a:r>
              <a:rPr lang="tr-TR" dirty="0"/>
              <a:t>a. Öğrencilerin pillerin kullanım amaçlarına göre birbirleriyle bağlanma şekillerini incelemeleri ve tükenme sürelerini karşılaştırmaları sağlanır.</a:t>
            </a:r>
          </a:p>
          <a:p>
            <a:pPr marL="685800" indent="-282575"/>
            <a:r>
              <a:rPr lang="tr-TR" dirty="0"/>
              <a:t>b. Öğrencilerin ilk pilin keşfi üzerine deneyler yapan bilim insanları </a:t>
            </a:r>
            <a:r>
              <a:rPr lang="tr-TR" dirty="0" err="1"/>
              <a:t>Galvani</a:t>
            </a:r>
            <a:r>
              <a:rPr lang="tr-TR" dirty="0"/>
              <a:t> ve Volta’nın bakış açıları arasındaki farkı tartışmaları sağlanır.</a:t>
            </a:r>
          </a:p>
          <a:p>
            <a:r>
              <a:rPr lang="tr-TR" dirty="0"/>
              <a:t> </a:t>
            </a:r>
          </a:p>
          <a:p>
            <a:r>
              <a:rPr lang="tr-TR" b="1" dirty="0"/>
              <a:t>10.2.3.3. </a:t>
            </a:r>
            <a:r>
              <a:rPr lang="tr-TR" b="1" dirty="0" err="1"/>
              <a:t>Kirchoff’un</a:t>
            </a:r>
            <a:r>
              <a:rPr lang="tr-TR" b="1" dirty="0"/>
              <a:t> akımlar ve gerilimler kanunlarını açıklar.</a:t>
            </a:r>
            <a:endParaRPr lang="tr-TR" dirty="0"/>
          </a:p>
          <a:p>
            <a:pPr marL="403225"/>
            <a:r>
              <a:rPr lang="tr-TR" dirty="0"/>
              <a:t>a. </a:t>
            </a:r>
            <a:r>
              <a:rPr lang="tr-TR" dirty="0" err="1"/>
              <a:t>Kirchoff</a:t>
            </a:r>
            <a:r>
              <a:rPr lang="tr-TR" dirty="0"/>
              <a:t> kanunları ile ilgili matematiksel işlemlere girilmez.</a:t>
            </a:r>
          </a:p>
          <a:p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Kirchoff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Kanunları</a:t>
            </a:r>
            <a:r>
              <a:rPr lang="tr-TR" sz="2800" b="1" dirty="0" smtClean="0"/>
              <a:t> 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8260081" y="1956433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Akımlar Kanunu</a:t>
            </a:r>
            <a:r>
              <a:rPr lang="tr-TR" dirty="0" smtClean="0"/>
              <a:t>: Bir devredeki herhangi bir ayrıma gelen akımların toplamı, bu ayrımdan çıkan akımların toplamına eşittir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Metin kutusu 1"/>
          <p:cNvSpPr txBox="1"/>
          <p:nvPr/>
        </p:nvSpPr>
        <p:spPr>
          <a:xfrm>
            <a:off x="8397240" y="3622356"/>
            <a:ext cx="347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2 ayrım bulalım.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Her bir ayrım için akımlar kanunu yazalım.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512" y="1843087"/>
            <a:ext cx="3684462" cy="36192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err="1" smtClean="0">
                <a:solidFill>
                  <a:srgbClr val="FF0000"/>
                </a:solidFill>
              </a:rPr>
              <a:t>Kirchoff</a:t>
            </a:r>
            <a:r>
              <a:rPr lang="tr-TR" sz="1200" b="1" dirty="0" smtClean="0">
                <a:solidFill>
                  <a:srgbClr val="FF0000"/>
                </a:solidFill>
              </a:rPr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318124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Hangi şematik gösterim pillerin seri bağlanması örneğidir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7170" name="Picture 2" descr="C:\Users\Dell\Desktop\ind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43" y="1937703"/>
            <a:ext cx="23431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l\Desktop\indir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0" y="3580743"/>
            <a:ext cx="1971675" cy="225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137" y="2082082"/>
            <a:ext cx="2486025" cy="36385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4293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Pilleri</a:t>
            </a:r>
            <a:r>
              <a:rPr lang="en-GB" sz="2800" b="1" dirty="0" smtClean="0"/>
              <a:t> Seri </a:t>
            </a:r>
            <a:r>
              <a:rPr lang="en-GB" sz="2800" b="1" dirty="0" err="1" smtClean="0"/>
              <a:t>Bağlarsak</a:t>
            </a:r>
            <a:r>
              <a:rPr lang="en-GB" sz="2800" b="1" dirty="0" smtClean="0"/>
              <a:t> Ne </a:t>
            </a:r>
            <a:r>
              <a:rPr lang="en-GB" sz="2800" b="1" dirty="0" err="1" smtClean="0"/>
              <a:t>Olur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6148" name="Picture 4" descr="Image result for üreteçlerin seri bağlanmas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255" y="1193642"/>
            <a:ext cx="5331070" cy="186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üreteçlerin seri bağlanmas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7" b="73489"/>
          <a:stretch/>
        </p:blipFill>
        <p:spPr bwMode="auto">
          <a:xfrm>
            <a:off x="5017525" y="3169454"/>
            <a:ext cx="4964529" cy="184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017525" y="5312509"/>
            <a:ext cx="6514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dirty="0" smtClean="0"/>
              <a:t>Devreye bağlı seri pillerin her birinden aynı akım çekilir.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dirty="0" smtClean="0"/>
              <a:t>Daha yüksek akım elde edilir.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10274156" y="1869897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Deneyelim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378409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Pilleri</a:t>
            </a:r>
            <a:r>
              <a:rPr lang="en-GB" sz="2800" b="1" dirty="0" smtClean="0"/>
              <a:t> Seri </a:t>
            </a:r>
            <a:r>
              <a:rPr lang="en-GB" sz="2800" b="1" dirty="0" err="1" smtClean="0"/>
              <a:t>Olarak</a:t>
            </a:r>
            <a:r>
              <a:rPr lang="tr-TR" sz="2800" b="1" dirty="0"/>
              <a:t> </a:t>
            </a:r>
            <a:r>
              <a:rPr lang="tr-TR" sz="2800" b="1" dirty="0" smtClean="0"/>
              <a:t>ikiden fazla bağlarsak ne olur?  </a:t>
            </a:r>
          </a:p>
        </p:txBody>
      </p:sp>
      <p:pic>
        <p:nvPicPr>
          <p:cNvPr id="9218" name="Picture 2" descr="Image result for pillerin paralel bağlanmas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35" y="1890712"/>
            <a:ext cx="51816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47087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Pilleri</a:t>
            </a:r>
            <a:r>
              <a:rPr lang="en-GB" sz="2800" b="1" dirty="0" smtClean="0"/>
              <a:t> Seri </a:t>
            </a:r>
            <a:r>
              <a:rPr lang="en-GB" sz="2800" b="1" dirty="0" err="1"/>
              <a:t>O</a:t>
            </a:r>
            <a:r>
              <a:rPr lang="en-GB" sz="2800" b="1" dirty="0" err="1" smtClean="0"/>
              <a:t>larak</a:t>
            </a:r>
            <a:r>
              <a:rPr lang="en-GB" sz="2800" b="1" dirty="0" smtClean="0"/>
              <a:t> </a:t>
            </a:r>
            <a:r>
              <a:rPr lang="en-GB" sz="2800" b="1" dirty="0" err="1"/>
              <a:t>T</a:t>
            </a:r>
            <a:r>
              <a:rPr lang="en-GB" sz="2800" b="1" dirty="0" err="1" smtClean="0"/>
              <a:t>ers</a:t>
            </a:r>
            <a:r>
              <a:rPr lang="en-GB" sz="2800" b="1" dirty="0" smtClean="0"/>
              <a:t> </a:t>
            </a:r>
            <a:r>
              <a:rPr lang="en-GB" sz="2800" b="1" dirty="0" err="1"/>
              <a:t>B</a:t>
            </a:r>
            <a:r>
              <a:rPr lang="en-GB" sz="2800" b="1" dirty="0" err="1" smtClean="0"/>
              <a:t>ağlarsak</a:t>
            </a:r>
            <a:r>
              <a:rPr lang="en-GB" sz="2800" b="1" dirty="0" smtClean="0"/>
              <a:t> Ne </a:t>
            </a:r>
            <a:r>
              <a:rPr lang="en-GB" sz="2800" b="1" dirty="0" err="1"/>
              <a:t>O</a:t>
            </a:r>
            <a:r>
              <a:rPr lang="en-GB" sz="2800" b="1" dirty="0" err="1" smtClean="0"/>
              <a:t>lur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7170" name="Picture 2" descr="Image result for üreteçlerin seri bağlanması t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7"/>
          <a:stretch/>
        </p:blipFill>
        <p:spPr bwMode="auto">
          <a:xfrm>
            <a:off x="5774049" y="1071723"/>
            <a:ext cx="5362575" cy="13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7061" y="3032387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Eğer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tr-T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&gt; Ꜫ</a:t>
            </a:r>
            <a:r>
              <a:rPr lang="tr-T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ise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57061" y="4068423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Eğer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tr-T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Ꜫ</a:t>
            </a:r>
            <a:r>
              <a:rPr lang="tr-T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ise</a:t>
            </a:r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657061" y="5104459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Eğer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tr-T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Ꜫ</a:t>
            </a:r>
            <a:r>
              <a:rPr lang="tr-T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ise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93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Bitmiş pil ile normal bir pili seri bağlarsak ne olur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15362" name="Picture 2" descr="Image result for pillerin bağlanmas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46" b="16528"/>
          <a:stretch/>
        </p:blipFill>
        <p:spPr bwMode="auto">
          <a:xfrm>
            <a:off x="6184481" y="1828482"/>
            <a:ext cx="3899540" cy="307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53447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Bir pil mi iki pil mi daha önce tükenir?  </a:t>
            </a:r>
          </a:p>
        </p:txBody>
      </p:sp>
      <p:pic>
        <p:nvPicPr>
          <p:cNvPr id="17410" name="Picture 2" descr="Image result for pillerin bağlanmas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14" y="2423160"/>
            <a:ext cx="6209792" cy="291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9990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Pilleri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Parelel</a:t>
            </a:r>
            <a:r>
              <a:rPr lang="en-GB" sz="2800" b="1" dirty="0" smtClean="0"/>
              <a:t>  </a:t>
            </a:r>
            <a:r>
              <a:rPr lang="en-GB" sz="2800" b="1" dirty="0" err="1"/>
              <a:t>B</a:t>
            </a:r>
            <a:r>
              <a:rPr lang="en-GB" sz="2800" b="1" dirty="0" err="1" smtClean="0"/>
              <a:t>ağlarsak</a:t>
            </a:r>
            <a:r>
              <a:rPr lang="en-GB" sz="2800" b="1" dirty="0" smtClean="0"/>
              <a:t> Ne </a:t>
            </a:r>
            <a:r>
              <a:rPr lang="en-GB" sz="2800" b="1" dirty="0" err="1"/>
              <a:t>O</a:t>
            </a:r>
            <a:r>
              <a:rPr lang="en-GB" sz="2800" b="1" dirty="0" err="1" smtClean="0"/>
              <a:t>lur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519" y="1543458"/>
            <a:ext cx="4938285" cy="3916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0785" y="598729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Deneyelim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8782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Pilleri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Parelel</a:t>
            </a:r>
            <a:r>
              <a:rPr lang="en-GB" sz="2800" b="1" dirty="0" smtClean="0"/>
              <a:t>  </a:t>
            </a:r>
            <a:r>
              <a:rPr lang="en-GB" sz="2800" b="1" dirty="0" err="1"/>
              <a:t>B</a:t>
            </a:r>
            <a:r>
              <a:rPr lang="en-GB" sz="2800" b="1" dirty="0" err="1" smtClean="0"/>
              <a:t>ağlarsak</a:t>
            </a:r>
            <a:r>
              <a:rPr lang="en-GB" sz="2800" b="1" dirty="0" smtClean="0"/>
              <a:t> Ne </a:t>
            </a:r>
            <a:r>
              <a:rPr lang="en-GB" sz="2800" b="1" dirty="0" err="1"/>
              <a:t>O</a:t>
            </a:r>
            <a:r>
              <a:rPr lang="en-GB" sz="2800" b="1" dirty="0" err="1" smtClean="0"/>
              <a:t>lur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3" name="Picture 2" descr="C:\Users\Dell\Desktop\paralel-bagli-uretec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14" y="1016197"/>
            <a:ext cx="418147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867811" y="3666901"/>
            <a:ext cx="8532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dirty="0" smtClean="0"/>
              <a:t>Devreden akım geçebilmesi için                               olmalıdır.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endParaRPr lang="tr-TR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dirty="0" smtClean="0"/>
              <a:t>Bu durum gerçekleşmezse devreden akım geçmez ve bağlı aletler </a:t>
            </a:r>
            <a:r>
              <a:rPr lang="tr-TR" dirty="0" smtClean="0"/>
              <a:t>çalışmaz</a:t>
            </a:r>
            <a:r>
              <a:rPr lang="en-US" dirty="0" smtClean="0"/>
              <a:t>.</a:t>
            </a:r>
            <a:endParaRPr lang="tr-TR" dirty="0" smtClean="0"/>
          </a:p>
          <a:p>
            <a:pPr marL="169863" indent="-169863">
              <a:buFont typeface="Arial" panose="020B0604020202020204" pitchFamily="34" charset="0"/>
              <a:buChar char="•"/>
            </a:pPr>
            <a:endParaRPr lang="tr-TR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dirty="0" smtClean="0"/>
              <a:t>Pillerden eşit akım </a:t>
            </a:r>
            <a:r>
              <a:rPr lang="tr-TR" dirty="0" smtClean="0"/>
              <a:t>çekilir</a:t>
            </a:r>
            <a:r>
              <a:rPr lang="en-US" dirty="0" smtClean="0"/>
              <a:t>.</a:t>
            </a:r>
            <a:endParaRPr lang="tr-TR" dirty="0" smtClean="0"/>
          </a:p>
          <a:p>
            <a:pPr marL="169863" indent="-169863">
              <a:buFont typeface="Arial" panose="020B0604020202020204" pitchFamily="34" charset="0"/>
              <a:buChar char="•"/>
            </a:pPr>
            <a:endParaRPr lang="tr-TR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dirty="0" smtClean="0"/>
              <a:t>Pillerden çekilen akımın toplamı ana koldaki akıma </a:t>
            </a:r>
            <a:r>
              <a:rPr lang="tr-TR" dirty="0" smtClean="0"/>
              <a:t>eşittir</a:t>
            </a:r>
            <a:r>
              <a:rPr lang="en-US" dirty="0" smtClean="0"/>
              <a:t>.</a:t>
            </a:r>
            <a:endParaRPr lang="tr-TR" dirty="0" smtClean="0"/>
          </a:p>
          <a:p>
            <a:pPr marL="169863" indent="-169863">
              <a:buFont typeface="Arial" panose="020B0604020202020204" pitchFamily="34" charset="0"/>
              <a:buChar char="•"/>
            </a:pPr>
            <a:endParaRPr lang="tr-TR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tr-TR" dirty="0" smtClean="0"/>
              <a:t>Pillerden daha az akım çekileceğinden dolayı pillerin tükenmesi daha uzun </a:t>
            </a:r>
            <a:r>
              <a:rPr lang="tr-TR" dirty="0" smtClean="0"/>
              <a:t>sürer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6" name="Picture 4" descr="Image result for üreteçlerin paralel bağlanmas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7" t="49043" r="12690" b="46511"/>
          <a:stretch/>
        </p:blipFill>
        <p:spPr bwMode="auto">
          <a:xfrm>
            <a:off x="7821549" y="3812476"/>
            <a:ext cx="1783080" cy="2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92587" y="1926050"/>
            <a:ext cx="1641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eş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tr-T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eş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r/2 = r/n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656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 piller seri mi paralel mi bağlı?  </a:t>
            </a:r>
            <a:endParaRPr lang="tr-TR" sz="2800" b="1" dirty="0" smtClean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41" y="1972569"/>
            <a:ext cx="3631019" cy="36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Neden pilleri seri </a:t>
            </a:r>
            <a:r>
              <a:rPr lang="tr-TR" sz="1200" b="1" dirty="0" smtClean="0">
                <a:solidFill>
                  <a:srgbClr val="FF0000"/>
                </a:solidFill>
              </a:rPr>
              <a:t>ya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tr-TR" sz="1200" b="1" dirty="0" smtClean="0">
                <a:solidFill>
                  <a:srgbClr val="FF0000"/>
                </a:solidFill>
              </a:rPr>
              <a:t>da </a:t>
            </a:r>
            <a:r>
              <a:rPr lang="tr-TR" sz="1200" b="1" dirty="0" smtClean="0">
                <a:solidFill>
                  <a:srgbClr val="FF0000"/>
                </a:solidFill>
              </a:rPr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739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4831" y="551583"/>
            <a:ext cx="57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283443" y="1443507"/>
            <a:ext cx="557951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Geçen hafta </a:t>
            </a:r>
            <a:r>
              <a:rPr lang="tr-TR" sz="1500" dirty="0"/>
              <a:t>n</a:t>
            </a:r>
            <a:r>
              <a:rPr lang="tr-TR" sz="1500" dirty="0" smtClean="0"/>
              <a:t>eler </a:t>
            </a:r>
            <a:r>
              <a:rPr lang="tr-TR" sz="1500" dirty="0"/>
              <a:t>ö</a:t>
            </a:r>
            <a:r>
              <a:rPr lang="tr-TR" sz="1500" dirty="0" smtClean="0"/>
              <a:t>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Pillerin nasıl bağlandığını anlama yolları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Pil nasıl icat edilmiştir?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Pillerin genel özellikleri</a:t>
            </a:r>
            <a:endParaRPr lang="en-US" sz="15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err="1" smtClean="0"/>
              <a:t>Kirchoff</a:t>
            </a:r>
            <a:r>
              <a:rPr lang="tr-TR" sz="1500" dirty="0" smtClean="0"/>
              <a:t> kanunları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Pilleri seri bağlarsak ne olur?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Pilleri paralel bağlarsak ne olur?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Neden pilleri seri </a:t>
            </a:r>
            <a:r>
              <a:rPr lang="tr-TR" sz="1500" dirty="0" smtClean="0"/>
              <a:t>ya</a:t>
            </a:r>
            <a:r>
              <a:rPr lang="en-US" sz="1500" dirty="0" smtClean="0"/>
              <a:t> </a:t>
            </a:r>
            <a:r>
              <a:rPr lang="tr-TR" sz="1500" dirty="0" smtClean="0"/>
              <a:t>da </a:t>
            </a:r>
            <a:r>
              <a:rPr lang="tr-TR" sz="1500" dirty="0" smtClean="0"/>
              <a:t>paralel bağlarız?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Örnekler </a:t>
            </a:r>
            <a:endParaRPr lang="en-US" sz="15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/>
              <a:t>Pillerin nasıl bağlandığını anlama yolları</a:t>
            </a:r>
            <a:endParaRPr lang="tr-TR" sz="15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Soru Çözümü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500" dirty="0" smtClean="0"/>
              <a:t>Önümüzdeki Hafta Neler Öğreneceğiz?</a:t>
            </a:r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3914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 piller seri mi paralel mi bağlı?  </a:t>
            </a:r>
            <a:endParaRPr lang="tr-TR" sz="28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614" y="2775208"/>
            <a:ext cx="6315075" cy="73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Neden pilleri seri </a:t>
            </a:r>
            <a:r>
              <a:rPr lang="tr-TR" sz="1200" b="1" dirty="0" smtClean="0">
                <a:solidFill>
                  <a:srgbClr val="FF0000"/>
                </a:solidFill>
              </a:rPr>
              <a:t>ya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tr-TR" sz="1200" b="1" dirty="0" smtClean="0">
                <a:solidFill>
                  <a:srgbClr val="FF0000"/>
                </a:solidFill>
              </a:rPr>
              <a:t>da </a:t>
            </a:r>
            <a:r>
              <a:rPr lang="tr-TR" sz="1200" b="1" dirty="0" smtClean="0">
                <a:solidFill>
                  <a:srgbClr val="FF0000"/>
                </a:solidFill>
              </a:rPr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34245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546139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Pilleri bağlayıp seri mi paralel mi bakalım?  </a:t>
            </a:r>
            <a:endParaRPr lang="tr-TR" sz="28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Neden pilleri seri </a:t>
            </a:r>
            <a:r>
              <a:rPr lang="tr-TR" sz="1200" b="1" dirty="0" smtClean="0">
                <a:solidFill>
                  <a:srgbClr val="FF0000"/>
                </a:solidFill>
              </a:rPr>
              <a:t>ya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tr-TR" sz="1200" b="1" dirty="0" smtClean="0">
                <a:solidFill>
                  <a:srgbClr val="FF0000"/>
                </a:solidFill>
              </a:rPr>
              <a:t>da </a:t>
            </a:r>
            <a:r>
              <a:rPr lang="tr-TR" sz="1200" b="1" dirty="0" smtClean="0">
                <a:solidFill>
                  <a:srgbClr val="FF0000"/>
                </a:solidFill>
              </a:rPr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335909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Aynı sayıdaki pilleri nasıl bağlarsam aynı lamba daha parlak </a:t>
            </a:r>
            <a:r>
              <a:rPr lang="tr-TR" sz="2800" b="1" dirty="0" smtClean="0"/>
              <a:t>ya</a:t>
            </a:r>
            <a:r>
              <a:rPr lang="en-US" sz="2800" b="1" dirty="0" smtClean="0"/>
              <a:t>n</a:t>
            </a:r>
            <a:r>
              <a:rPr lang="tr-TR" sz="2800" b="1" dirty="0" smtClean="0"/>
              <a:t>ar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pic>
        <p:nvPicPr>
          <p:cNvPr id="1026" name="Picture 2" descr="Image result for amp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08" y="2107247"/>
            <a:ext cx="2767997" cy="368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Neden pilleri seri </a:t>
            </a:r>
            <a:r>
              <a:rPr lang="tr-TR" sz="1200" b="1" dirty="0" smtClean="0">
                <a:solidFill>
                  <a:srgbClr val="FF0000"/>
                </a:solidFill>
              </a:rPr>
              <a:t>ya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tr-TR" sz="1200" b="1" dirty="0" smtClean="0">
                <a:solidFill>
                  <a:srgbClr val="FF0000"/>
                </a:solidFill>
              </a:rPr>
              <a:t>da </a:t>
            </a:r>
            <a:r>
              <a:rPr lang="tr-TR" sz="1200" b="1" dirty="0" smtClean="0">
                <a:solidFill>
                  <a:srgbClr val="FF0000"/>
                </a:solidFill>
              </a:rPr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0581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0014" y="835572"/>
            <a:ext cx="6269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/>
              <a:t>Neden</a:t>
            </a:r>
            <a:r>
              <a:rPr lang="tr-TR" sz="2000" b="1" dirty="0"/>
              <a:t> </a:t>
            </a:r>
            <a:r>
              <a:rPr lang="tr-TR" sz="2000" b="1" dirty="0" smtClean="0"/>
              <a:t>pilleri seri </a:t>
            </a:r>
            <a:r>
              <a:rPr lang="tr-TR" sz="2000" b="1" dirty="0" smtClean="0"/>
              <a:t>ya</a:t>
            </a:r>
            <a:r>
              <a:rPr lang="en-US" sz="2000" b="1" dirty="0" smtClean="0"/>
              <a:t> </a:t>
            </a:r>
            <a:r>
              <a:rPr lang="tr-TR" sz="2000" b="1" dirty="0" smtClean="0"/>
              <a:t>da </a:t>
            </a:r>
            <a:r>
              <a:rPr lang="tr-TR" sz="2000" b="1" dirty="0" smtClean="0"/>
              <a:t>paralel bağlarız? </a:t>
            </a:r>
            <a:endParaRPr lang="en-US" sz="2000" b="1" dirty="0"/>
          </a:p>
        </p:txBody>
      </p:sp>
      <p:sp>
        <p:nvSpPr>
          <p:cNvPr id="5" name="AutoShape 2" descr="Image result for flashl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flashligh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Image result for flash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55" y="246189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Neden pilleri seri </a:t>
            </a:r>
            <a:r>
              <a:rPr lang="tr-TR" sz="1200" b="1" dirty="0" smtClean="0">
                <a:solidFill>
                  <a:srgbClr val="FF0000"/>
                </a:solidFill>
              </a:rPr>
              <a:t>ya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tr-TR" sz="1200" b="1" dirty="0" smtClean="0">
                <a:solidFill>
                  <a:srgbClr val="FF0000"/>
                </a:solidFill>
              </a:rPr>
              <a:t>da </a:t>
            </a:r>
            <a:r>
              <a:rPr lang="tr-TR" sz="1200" b="1" dirty="0" smtClean="0">
                <a:solidFill>
                  <a:srgbClr val="FF0000"/>
                </a:solidFill>
              </a:rPr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5177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5854" y="840509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Örnek:</a:t>
            </a:r>
            <a:endParaRPr lang="tr-TR" b="1" dirty="0"/>
          </a:p>
        </p:txBody>
      </p:sp>
      <p:pic>
        <p:nvPicPr>
          <p:cNvPr id="18434" name="Picture 2" descr="Image result for üreteçlerin bağlanması ornek sorul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3" r="3284" b="50000"/>
          <a:stretch/>
        </p:blipFill>
        <p:spPr bwMode="auto">
          <a:xfrm>
            <a:off x="5535296" y="1637414"/>
            <a:ext cx="4799552" cy="20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 result for üreteçlerin bağlanması ornek sorul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556560" y="4015902"/>
            <a:ext cx="4962525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</a:t>
            </a:r>
            <a:r>
              <a:rPr lang="tr-TR" sz="1200" dirty="0" smtClean="0"/>
              <a:t>ya</a:t>
            </a:r>
            <a:r>
              <a:rPr lang="en-US" sz="1200" dirty="0" smtClean="0"/>
              <a:t> </a:t>
            </a:r>
            <a:r>
              <a:rPr lang="tr-TR" sz="1200" dirty="0" smtClean="0"/>
              <a:t>da </a:t>
            </a:r>
            <a:r>
              <a:rPr lang="tr-TR" sz="1200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Örnekler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69413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5854" y="840509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Örnek:</a:t>
            </a:r>
            <a:endParaRPr lang="tr-TR" b="1" dirty="0"/>
          </a:p>
        </p:txBody>
      </p:sp>
      <p:pic>
        <p:nvPicPr>
          <p:cNvPr id="14338" name="Picture 2" descr="Image result for pillerin bağlanması örn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3" b="43672"/>
          <a:stretch/>
        </p:blipFill>
        <p:spPr bwMode="auto">
          <a:xfrm>
            <a:off x="5672453" y="1389149"/>
            <a:ext cx="5095875" cy="40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</a:t>
            </a:r>
            <a:r>
              <a:rPr lang="tr-TR" sz="1200" dirty="0" smtClean="0"/>
              <a:t>ya</a:t>
            </a:r>
            <a:r>
              <a:rPr lang="en-US" sz="1200" dirty="0" smtClean="0"/>
              <a:t> </a:t>
            </a:r>
            <a:r>
              <a:rPr lang="tr-TR" sz="1200" dirty="0" smtClean="0"/>
              <a:t>da </a:t>
            </a:r>
            <a:r>
              <a:rPr lang="tr-TR" sz="1200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Örnekler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5513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0044" y="835572"/>
            <a:ext cx="656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Birden fazla pil kullanan aletlerin pillerinin seri </a:t>
            </a:r>
            <a:r>
              <a:rPr lang="tr-TR" sz="2000" b="1" dirty="0" smtClean="0"/>
              <a:t>ya</a:t>
            </a:r>
            <a:r>
              <a:rPr lang="en-US" sz="2000" b="1" dirty="0" smtClean="0"/>
              <a:t> </a:t>
            </a:r>
            <a:r>
              <a:rPr lang="tr-TR" sz="2000" b="1" dirty="0" smtClean="0"/>
              <a:t>da </a:t>
            </a:r>
            <a:r>
              <a:rPr lang="tr-TR" sz="2000" b="1" dirty="0" smtClean="0"/>
              <a:t>paralel  bağlı olduğunu nasıl  anlarız?</a:t>
            </a:r>
            <a:endParaRPr lang="en-US" sz="2000" b="1" dirty="0"/>
          </a:p>
        </p:txBody>
      </p:sp>
      <p:pic>
        <p:nvPicPr>
          <p:cNvPr id="1026" name="Picture 2" descr="C:\Users\Dell\Desktop\aa-battery-corro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62" y="2527935"/>
            <a:ext cx="53340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</a:t>
            </a:r>
            <a:r>
              <a:rPr lang="tr-TR" sz="1200" dirty="0" smtClean="0"/>
              <a:t>ya</a:t>
            </a:r>
            <a:r>
              <a:rPr lang="en-US" sz="1200" dirty="0" smtClean="0"/>
              <a:t> </a:t>
            </a:r>
            <a:r>
              <a:rPr lang="tr-TR" sz="1200" dirty="0" smtClean="0"/>
              <a:t>da </a:t>
            </a:r>
            <a:r>
              <a:rPr lang="tr-TR" sz="1200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>
                <a:solidFill>
                  <a:srgbClr val="FF0000"/>
                </a:solidFill>
              </a:rPr>
              <a:t>Pillerin nasıl bağlandığını anlama yolları</a:t>
            </a:r>
            <a:endParaRPr lang="tr-TR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89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0044" y="835572"/>
            <a:ext cx="656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Birden fazla pil kullanan aletlerin pillerinin seri </a:t>
            </a:r>
            <a:r>
              <a:rPr lang="tr-TR" sz="2000" b="1" dirty="0" smtClean="0"/>
              <a:t>ya</a:t>
            </a:r>
            <a:r>
              <a:rPr lang="en-US" sz="2000" b="1" dirty="0" smtClean="0"/>
              <a:t> </a:t>
            </a:r>
            <a:r>
              <a:rPr lang="tr-TR" sz="2000" b="1" dirty="0" smtClean="0"/>
              <a:t>da </a:t>
            </a:r>
            <a:r>
              <a:rPr lang="tr-TR" sz="2000" b="1" dirty="0" smtClean="0"/>
              <a:t>paralel  bağlı olduğunu nasıl  anlarız?</a:t>
            </a:r>
            <a:endParaRPr lang="en-US" sz="2000" b="1" dirty="0"/>
          </a:p>
        </p:txBody>
      </p:sp>
      <p:pic>
        <p:nvPicPr>
          <p:cNvPr id="2050" name="Picture 2" descr="C:\Users\Dell\Desktop\tc-158sd-battery-compartm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0" y="2387600"/>
            <a:ext cx="6310824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</a:t>
            </a:r>
            <a:r>
              <a:rPr lang="tr-TR" sz="1200" dirty="0" smtClean="0"/>
              <a:t>ya</a:t>
            </a:r>
            <a:r>
              <a:rPr lang="en-US" sz="1200" dirty="0" smtClean="0"/>
              <a:t> </a:t>
            </a:r>
            <a:r>
              <a:rPr lang="tr-TR" sz="1200" dirty="0" smtClean="0"/>
              <a:t>da </a:t>
            </a:r>
            <a:r>
              <a:rPr lang="tr-TR" sz="1200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>
                <a:solidFill>
                  <a:srgbClr val="FF0000"/>
                </a:solidFill>
              </a:rPr>
              <a:t>Pillerin nasıl bağlandığını anlama yolları</a:t>
            </a:r>
            <a:endParaRPr lang="tr-TR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687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0044" y="835572"/>
            <a:ext cx="656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Birden fazla pil kullanan aletlerin pillerinin seri </a:t>
            </a:r>
            <a:r>
              <a:rPr lang="tr-TR" sz="2000" b="1" dirty="0" smtClean="0"/>
              <a:t>ya</a:t>
            </a:r>
            <a:r>
              <a:rPr lang="en-US" sz="2000" b="1" dirty="0" smtClean="0"/>
              <a:t> </a:t>
            </a:r>
            <a:r>
              <a:rPr lang="tr-TR" sz="2000" b="1" dirty="0" smtClean="0"/>
              <a:t>da </a:t>
            </a:r>
            <a:r>
              <a:rPr lang="tr-TR" sz="2000" b="1" dirty="0" smtClean="0"/>
              <a:t>paralel  bağlı olduğunu nasıl  anlarız?</a:t>
            </a:r>
            <a:endParaRPr lang="en-US" sz="2000" b="1" dirty="0"/>
          </a:p>
        </p:txBody>
      </p:sp>
      <p:pic>
        <p:nvPicPr>
          <p:cNvPr id="3074" name="Picture 2" descr="C:\Users\Dell\Desktop\bigtrak-with-battery-cover-of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29" y="2179320"/>
            <a:ext cx="4850522" cy="372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</a:t>
            </a:r>
            <a:r>
              <a:rPr lang="tr-TR" sz="1200" dirty="0" smtClean="0"/>
              <a:t>ya</a:t>
            </a:r>
            <a:r>
              <a:rPr lang="en-US" sz="1200" dirty="0" smtClean="0"/>
              <a:t> </a:t>
            </a:r>
            <a:r>
              <a:rPr lang="tr-TR" sz="1200" dirty="0" smtClean="0"/>
              <a:t>da </a:t>
            </a:r>
            <a:r>
              <a:rPr lang="tr-TR" sz="1200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>
                <a:solidFill>
                  <a:srgbClr val="FF0000"/>
                </a:solidFill>
              </a:rPr>
              <a:t>Pillerin nasıl bağlandığını anlama yolları</a:t>
            </a:r>
            <a:endParaRPr lang="tr-TR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32768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0044" y="835572"/>
            <a:ext cx="656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Birden fazla pil kullanan aletlerin pillerinin seri </a:t>
            </a:r>
            <a:r>
              <a:rPr lang="tr-TR" sz="2000" b="1" dirty="0" smtClean="0"/>
              <a:t>ya</a:t>
            </a:r>
            <a:r>
              <a:rPr lang="en-US" sz="2000" b="1" dirty="0" smtClean="0"/>
              <a:t> </a:t>
            </a:r>
            <a:r>
              <a:rPr lang="tr-TR" sz="2000" b="1" dirty="0" smtClean="0"/>
              <a:t>da </a:t>
            </a:r>
            <a:r>
              <a:rPr lang="tr-TR" sz="2000" b="1" dirty="0" smtClean="0"/>
              <a:t>paralel  bağlı olduğunu nasıl  anlarız?</a:t>
            </a:r>
            <a:endParaRPr lang="en-US" sz="2000" b="1" dirty="0"/>
          </a:p>
        </p:txBody>
      </p:sp>
      <p:pic>
        <p:nvPicPr>
          <p:cNvPr id="4098" name="Picture 2" descr="C:\Users\Dell\Desktop\FHEL043GW8983NG.MEDIU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t="22904" b="14387"/>
          <a:stretch/>
        </p:blipFill>
        <p:spPr bwMode="auto">
          <a:xfrm>
            <a:off x="4251960" y="2329380"/>
            <a:ext cx="7381558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</a:t>
            </a:r>
            <a:r>
              <a:rPr lang="tr-TR" sz="1200" dirty="0" smtClean="0"/>
              <a:t>ya</a:t>
            </a:r>
            <a:r>
              <a:rPr lang="en-US" sz="1200" dirty="0" smtClean="0"/>
              <a:t> </a:t>
            </a:r>
            <a:r>
              <a:rPr lang="tr-TR" sz="1200" dirty="0" smtClean="0"/>
              <a:t>da </a:t>
            </a:r>
            <a:r>
              <a:rPr lang="tr-TR" sz="1200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>
                <a:solidFill>
                  <a:srgbClr val="FF0000"/>
                </a:solidFill>
              </a:rPr>
              <a:t>Pillerin nasıl bağlandığını anlama yolları</a:t>
            </a:r>
            <a:endParaRPr lang="tr-TR" sz="1200" b="1" dirty="0" smtClean="0">
              <a:solidFill>
                <a:srgbClr val="FF0000"/>
              </a:solidFill>
            </a:endParaRP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9820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0175" y="365572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Geçen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Hafta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Neler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Öğrendik</a:t>
            </a:r>
            <a:endParaRPr lang="tr-TR" sz="28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842" y="1058833"/>
            <a:ext cx="2049553" cy="1555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283" y="868255"/>
            <a:ext cx="3281058" cy="109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948" y="3320096"/>
            <a:ext cx="4086247" cy="2712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283" y="1836582"/>
            <a:ext cx="5439325" cy="2160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4337" y="4190955"/>
            <a:ext cx="3639627" cy="22252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Geçen hafta </a:t>
            </a:r>
            <a:r>
              <a:rPr lang="tr-TR" sz="1200" b="1" dirty="0">
                <a:solidFill>
                  <a:srgbClr val="FF0000"/>
                </a:solidFill>
              </a:rPr>
              <a:t>n</a:t>
            </a:r>
            <a:r>
              <a:rPr lang="tr-TR" sz="1200" b="1" dirty="0" smtClean="0">
                <a:solidFill>
                  <a:srgbClr val="FF0000"/>
                </a:solidFill>
              </a:rPr>
              <a:t>eler </a:t>
            </a:r>
            <a:r>
              <a:rPr lang="tr-TR" sz="1200" b="1" dirty="0">
                <a:solidFill>
                  <a:srgbClr val="FF0000"/>
                </a:solidFill>
              </a:rPr>
              <a:t>ö</a:t>
            </a:r>
            <a:r>
              <a:rPr lang="tr-TR" sz="1200" b="1" dirty="0" smtClean="0">
                <a:solidFill>
                  <a:srgbClr val="FF0000"/>
                </a:solidFill>
              </a:rPr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err="1" smtClean="0"/>
              <a:t>Kirchoff</a:t>
            </a:r>
            <a:r>
              <a:rPr lang="tr-TR" sz="1200" b="1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323116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Günün Özeti</a:t>
            </a:r>
          </a:p>
        </p:txBody>
      </p:sp>
      <p:pic>
        <p:nvPicPr>
          <p:cNvPr id="11" name="Picture 2" descr="Image result for galvani experi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93" y="1363980"/>
            <a:ext cx="1958412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volta pil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27" y="1363980"/>
            <a:ext cx="1937708" cy="172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battery with internal resistanc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/>
          <a:stretch/>
        </p:blipFill>
        <p:spPr bwMode="auto">
          <a:xfrm>
            <a:off x="10134918" y="1363980"/>
            <a:ext cx="1441657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34" y="4112111"/>
            <a:ext cx="1664929" cy="154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" descr="C:\Users\Dell\Desktop\indir (1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867" y="3937468"/>
            <a:ext cx="1318708" cy="15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</a:t>
            </a:r>
            <a:r>
              <a:rPr lang="tr-TR" sz="1200" dirty="0" smtClean="0"/>
              <a:t>ya</a:t>
            </a:r>
            <a:r>
              <a:rPr lang="en-US" sz="1200" dirty="0" smtClean="0"/>
              <a:t> </a:t>
            </a:r>
            <a:r>
              <a:rPr lang="tr-TR" sz="1200" dirty="0" smtClean="0"/>
              <a:t>da </a:t>
            </a:r>
            <a:r>
              <a:rPr lang="tr-TR" sz="1200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/>
              <a:t>Pillerin nasıl bağlandığını anlama yolları</a:t>
            </a:r>
            <a:endParaRPr lang="tr-TR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  <p:pic>
        <p:nvPicPr>
          <p:cNvPr id="19" name="Picture 6" descr="Image result for üreteçlerin seri bağlanması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" r="26767" b="73489"/>
          <a:stretch/>
        </p:blipFill>
        <p:spPr bwMode="auto">
          <a:xfrm>
            <a:off x="6766823" y="4012441"/>
            <a:ext cx="2827553" cy="21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257867" y="5444563"/>
            <a:ext cx="1641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eş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tr-T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eş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r/2 = r/n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25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11266" name="Picture 2" descr="C:\Users\mehmet mutlu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54" y="1016197"/>
            <a:ext cx="395287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7150477" y="5784355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</a:t>
            </a:r>
            <a:r>
              <a:rPr lang="tr-TR" sz="1200" dirty="0" smtClean="0"/>
              <a:t>ya</a:t>
            </a:r>
            <a:r>
              <a:rPr lang="en-US" sz="1200" dirty="0" smtClean="0"/>
              <a:t> </a:t>
            </a:r>
            <a:r>
              <a:rPr lang="tr-TR" sz="1200" dirty="0" smtClean="0"/>
              <a:t>da </a:t>
            </a:r>
            <a:r>
              <a:rPr lang="tr-TR" sz="1200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/>
              <a:t>Pillerin nasıl bağlandığını anlama yolları</a:t>
            </a:r>
            <a:endParaRPr lang="tr-TR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21551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mehmet mutlu\Desktop\Cap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254" y="1193642"/>
            <a:ext cx="4665345" cy="496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5378958" y="4287253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</a:t>
            </a:r>
            <a:r>
              <a:rPr lang="tr-TR" sz="1200" dirty="0" smtClean="0"/>
              <a:t>ya</a:t>
            </a:r>
            <a:r>
              <a:rPr lang="en-US" sz="1200" dirty="0" smtClean="0"/>
              <a:t> </a:t>
            </a:r>
            <a:r>
              <a:rPr lang="tr-TR" sz="1200" dirty="0" smtClean="0"/>
              <a:t>da </a:t>
            </a:r>
            <a:r>
              <a:rPr lang="tr-TR" sz="1200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/>
              <a:t>Pillerin nasıl bağlandığını anlama yolları</a:t>
            </a:r>
            <a:endParaRPr lang="tr-TR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0588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13315" name="Picture 3" descr="C:\Users\mehmet mutlu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52" y="1234762"/>
            <a:ext cx="61341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355115" y="4279940"/>
            <a:ext cx="1236532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</a:t>
            </a:r>
            <a:r>
              <a:rPr lang="tr-TR" sz="1200" dirty="0" smtClean="0"/>
              <a:t>ya</a:t>
            </a:r>
            <a:r>
              <a:rPr lang="en-US" sz="1200" dirty="0" smtClean="0"/>
              <a:t> </a:t>
            </a:r>
            <a:r>
              <a:rPr lang="tr-TR" sz="1200" dirty="0" smtClean="0"/>
              <a:t>da </a:t>
            </a:r>
            <a:r>
              <a:rPr lang="tr-TR" sz="1200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/>
              <a:t>Pillerin nasıl bağlandığını anlama yolları</a:t>
            </a:r>
            <a:endParaRPr lang="tr-TR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8581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14338" name="Picture 2" descr="C:\Users\mehmet mutlu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12" y="1016197"/>
            <a:ext cx="6029325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500236" y="5641581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</a:t>
            </a:r>
            <a:r>
              <a:rPr lang="tr-TR" sz="1200" dirty="0" smtClean="0"/>
              <a:t>ya</a:t>
            </a:r>
            <a:r>
              <a:rPr lang="en-US" sz="1200" dirty="0" smtClean="0"/>
              <a:t> </a:t>
            </a:r>
            <a:r>
              <a:rPr lang="tr-TR" sz="1200" dirty="0" smtClean="0"/>
              <a:t>da </a:t>
            </a:r>
            <a:r>
              <a:rPr lang="tr-TR" sz="1200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/>
              <a:t>Pillerin nasıl bağlandığını anlama yolları</a:t>
            </a:r>
            <a:endParaRPr lang="tr-TR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39411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12" y="0"/>
            <a:ext cx="4365452" cy="6927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9430838" y="5177589"/>
            <a:ext cx="1967264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</a:t>
            </a:r>
            <a:r>
              <a:rPr lang="tr-TR" sz="1200" dirty="0" smtClean="0"/>
              <a:t>ya</a:t>
            </a:r>
            <a:r>
              <a:rPr lang="en-US" sz="1200" dirty="0" smtClean="0"/>
              <a:t> </a:t>
            </a:r>
            <a:r>
              <a:rPr lang="tr-TR" sz="1200" dirty="0" smtClean="0"/>
              <a:t>da </a:t>
            </a:r>
            <a:r>
              <a:rPr lang="tr-TR" sz="1200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/>
              <a:t>Pillerin nasıl bağlandığını anlama yolları</a:t>
            </a:r>
            <a:endParaRPr lang="tr-TR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959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32770" name="Picture 2" descr="http://www.lysmat.com/ossmat/snv/konulara_gore/fiz/elek_akimi/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007" y="1867852"/>
            <a:ext cx="5091343" cy="39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7275042" y="5145505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</a:t>
            </a:r>
            <a:r>
              <a:rPr lang="tr-TR" sz="1200" dirty="0" smtClean="0"/>
              <a:t>ya</a:t>
            </a:r>
            <a:r>
              <a:rPr lang="en-US" sz="1200" dirty="0" smtClean="0"/>
              <a:t> </a:t>
            </a:r>
            <a:r>
              <a:rPr lang="tr-TR" sz="1200" dirty="0" smtClean="0"/>
              <a:t>da </a:t>
            </a:r>
            <a:r>
              <a:rPr lang="tr-TR" sz="1200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/>
              <a:t>Pillerin nasıl bağlandığını anlama yolları</a:t>
            </a:r>
            <a:endParaRPr lang="tr-TR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93798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0589" y="413899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920726" y="2079025"/>
            <a:ext cx="80440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75" indent="-968375"/>
            <a:r>
              <a:rPr lang="tr-TR" b="1" dirty="0"/>
              <a:t>10.2.3.2. Günlük hayatta üreteçlerin seri ve paralel bağlanma gerekçelerini açıklar</a:t>
            </a:r>
            <a:r>
              <a:rPr lang="tr-TR" b="1" dirty="0" smtClean="0"/>
              <a:t>.</a:t>
            </a:r>
          </a:p>
          <a:p>
            <a:endParaRPr lang="tr-TR" dirty="0"/>
          </a:p>
          <a:p>
            <a:pPr marL="968375" indent="-336550"/>
            <a:r>
              <a:rPr lang="tr-TR" dirty="0"/>
              <a:t>a. Öğrencilerin pillerin kullanım amaçlarına göre birbirleriyle bağlanma şekillerini incelemeleri ve tükenme sürelerini karşılaştırmaları sağlanır.</a:t>
            </a:r>
          </a:p>
          <a:p>
            <a:pPr marL="968375" indent="-336550"/>
            <a:r>
              <a:rPr lang="tr-TR" dirty="0"/>
              <a:t>b. Öğrencilerin ilk pilin keşfi üzerine deneyler yapan bilim insanları </a:t>
            </a:r>
            <a:r>
              <a:rPr lang="tr-TR" dirty="0" err="1"/>
              <a:t>Galvani</a:t>
            </a:r>
            <a:r>
              <a:rPr lang="tr-TR" dirty="0"/>
              <a:t> ve Volta’nın bakış açıları arasındaki farkı tartışmaları sağlanır.</a:t>
            </a:r>
          </a:p>
          <a:p>
            <a:r>
              <a:rPr lang="tr-TR" dirty="0"/>
              <a:t> </a:t>
            </a:r>
          </a:p>
          <a:p>
            <a:r>
              <a:rPr lang="tr-TR" b="1" dirty="0"/>
              <a:t>10.2.3.3. </a:t>
            </a:r>
            <a:r>
              <a:rPr lang="tr-TR" b="1" dirty="0" err="1"/>
              <a:t>Kirchoff’un</a:t>
            </a:r>
            <a:r>
              <a:rPr lang="tr-TR" b="1" dirty="0"/>
              <a:t> akımlar ve gerilimler kanunlarını açıklar.</a:t>
            </a:r>
            <a:endParaRPr lang="tr-TR" dirty="0"/>
          </a:p>
          <a:p>
            <a:pPr marL="631825"/>
            <a:r>
              <a:rPr lang="tr-TR" dirty="0"/>
              <a:t>a. </a:t>
            </a:r>
            <a:r>
              <a:rPr lang="tr-TR" dirty="0" err="1"/>
              <a:t>Kirchoff</a:t>
            </a:r>
            <a:r>
              <a:rPr lang="tr-TR" dirty="0"/>
              <a:t> kanunları ile ilgili matematiksel işlemlere girilmez.</a:t>
            </a:r>
          </a:p>
          <a:p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</a:t>
            </a:r>
            <a:r>
              <a:rPr lang="tr-TR" sz="1200" dirty="0" smtClean="0"/>
              <a:t>ya</a:t>
            </a:r>
            <a:r>
              <a:rPr lang="en-US" sz="1200" dirty="0" smtClean="0"/>
              <a:t> </a:t>
            </a:r>
            <a:r>
              <a:rPr lang="tr-TR" sz="1200" dirty="0" smtClean="0"/>
              <a:t>da </a:t>
            </a:r>
            <a:r>
              <a:rPr lang="tr-TR" sz="1200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/>
              <a:t>Pillerin nasıl bağlandığını anlama yolları</a:t>
            </a:r>
            <a:endParaRPr lang="tr-TR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4536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8575" y="626207"/>
            <a:ext cx="690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 Hafta Ne Öğreneceğiz?</a:t>
            </a:r>
            <a:endParaRPr lang="tr-TR" sz="28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4267198" y="2362200"/>
            <a:ext cx="7583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10.2.3.4. Elektrik enerjisi ve elektriksel güç kavramlarını ilişkilendirir</a:t>
            </a:r>
            <a:r>
              <a:rPr lang="tr-TR" dirty="0" smtClean="0"/>
              <a:t>.</a:t>
            </a:r>
          </a:p>
          <a:p>
            <a:pPr marL="860425" indent="-284163"/>
            <a:r>
              <a:rPr lang="tr-TR" dirty="0" smtClean="0"/>
              <a:t>a</a:t>
            </a:r>
            <a:r>
              <a:rPr lang="tr-TR" dirty="0" smtClean="0"/>
              <a:t>. Öğrencilerin mekanik enerji ve güç kavramları ile ilişki </a:t>
            </a:r>
            <a:r>
              <a:rPr lang="tr-TR" dirty="0" smtClean="0"/>
              <a:t>kurmaları </a:t>
            </a:r>
            <a:r>
              <a:rPr lang="tr-TR" dirty="0" smtClean="0"/>
              <a:t>sağlanır.</a:t>
            </a:r>
          </a:p>
          <a:p>
            <a:pPr marL="860425" indent="-284163"/>
            <a:endParaRPr lang="tr-TR" dirty="0" smtClean="0"/>
          </a:p>
          <a:p>
            <a:pPr marL="860425" indent="-284163"/>
            <a:r>
              <a:rPr lang="tr-TR" dirty="0" smtClean="0"/>
              <a:t>b</a:t>
            </a:r>
            <a:r>
              <a:rPr lang="tr-TR" dirty="0" smtClean="0"/>
              <a:t>. Öğrencilerin elektrikle çalışan aletlerin birim </a:t>
            </a:r>
            <a:r>
              <a:rPr lang="tr-TR" dirty="0" smtClean="0"/>
              <a:t>zamanda</a:t>
            </a:r>
            <a:r>
              <a:rPr lang="en-US" dirty="0" smtClean="0"/>
              <a:t> </a:t>
            </a:r>
            <a:r>
              <a:rPr lang="tr-TR" dirty="0" smtClean="0"/>
              <a:t>harcadığı </a:t>
            </a:r>
            <a:r>
              <a:rPr lang="tr-TR" dirty="0" smtClean="0"/>
              <a:t>elektrik enerjisini hesaplamaları sağlanır.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genel özellikleri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err="1" smtClean="0"/>
              <a:t>Kirchoff</a:t>
            </a:r>
            <a:r>
              <a:rPr lang="tr-TR" sz="1200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Neden pilleri seri </a:t>
            </a:r>
            <a:r>
              <a:rPr lang="tr-TR" sz="1200" dirty="0" smtClean="0"/>
              <a:t>ya</a:t>
            </a:r>
            <a:r>
              <a:rPr lang="en-US" sz="1200" dirty="0" smtClean="0"/>
              <a:t> </a:t>
            </a:r>
            <a:r>
              <a:rPr lang="tr-TR" sz="1200" dirty="0" smtClean="0"/>
              <a:t>da </a:t>
            </a:r>
            <a:r>
              <a:rPr lang="tr-TR" sz="1200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Örnekler </a:t>
            </a:r>
            <a:endParaRPr lang="en-US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/>
              <a:t>Pillerin nasıl bağlandığını anlama yolları</a:t>
            </a:r>
            <a:endParaRPr lang="tr-TR" sz="1200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Önümüzdeki Hafta Neler Öğreneceğiz?</a:t>
            </a:r>
            <a:endParaRPr lang="tr-T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2072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/>
              <a:t>Görüşmek Üzere </a:t>
            </a:r>
            <a:r>
              <a:rPr lang="tr-TR" sz="48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0044" y="835572"/>
            <a:ext cx="656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Birden fazla pil kullanan aletlerin pillerinin seri </a:t>
            </a:r>
            <a:r>
              <a:rPr lang="tr-TR" sz="2000" b="1" dirty="0" smtClean="0"/>
              <a:t>ya</a:t>
            </a:r>
            <a:r>
              <a:rPr lang="en-US" sz="2000" b="1" dirty="0" smtClean="0"/>
              <a:t> </a:t>
            </a:r>
            <a:r>
              <a:rPr lang="tr-TR" sz="2000" b="1" dirty="0" smtClean="0"/>
              <a:t>da </a:t>
            </a:r>
            <a:r>
              <a:rPr lang="tr-TR" sz="2000" b="1" dirty="0" smtClean="0"/>
              <a:t>paralel  bağlı olduğunu nasıl  anlarız?</a:t>
            </a:r>
            <a:endParaRPr lang="en-US" sz="2000" b="1" dirty="0"/>
          </a:p>
        </p:txBody>
      </p:sp>
      <p:pic>
        <p:nvPicPr>
          <p:cNvPr id="1026" name="Picture 2" descr="C:\Users\Dell\Desktop\aa-battery-corro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62" y="2527935"/>
            <a:ext cx="53340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err="1" smtClean="0"/>
              <a:t>Kirchoff</a:t>
            </a:r>
            <a:r>
              <a:rPr lang="tr-TR" sz="1200" b="1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6953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0044" y="835572"/>
            <a:ext cx="656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Birden fazla pil kullanan aletlerin pillerinin seri </a:t>
            </a:r>
            <a:r>
              <a:rPr lang="tr-TR" sz="2000" b="1" dirty="0" smtClean="0"/>
              <a:t>ya</a:t>
            </a:r>
            <a:r>
              <a:rPr lang="en-US" sz="2000" b="1" dirty="0" smtClean="0"/>
              <a:t> </a:t>
            </a:r>
            <a:r>
              <a:rPr lang="tr-TR" sz="2000" b="1" dirty="0" smtClean="0"/>
              <a:t>da </a:t>
            </a:r>
            <a:r>
              <a:rPr lang="tr-TR" sz="2000" b="1" dirty="0" smtClean="0"/>
              <a:t>paralel  bağlı olduğunu nasıl  anlarız?</a:t>
            </a:r>
            <a:endParaRPr lang="en-US" sz="2000" b="1" dirty="0"/>
          </a:p>
        </p:txBody>
      </p:sp>
      <p:pic>
        <p:nvPicPr>
          <p:cNvPr id="2050" name="Picture 2" descr="C:\Users\Dell\Desktop\tc-158sd-battery-compartm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50" y="2387600"/>
            <a:ext cx="6310824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err="1" smtClean="0"/>
              <a:t>Kirchoff</a:t>
            </a:r>
            <a:r>
              <a:rPr lang="tr-TR" sz="1200" b="1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7436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0044" y="835572"/>
            <a:ext cx="656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Birden fazla pil kullanan aletlerin pillerinin seri </a:t>
            </a:r>
            <a:r>
              <a:rPr lang="tr-TR" sz="2000" b="1" dirty="0" smtClean="0"/>
              <a:t>ya</a:t>
            </a:r>
            <a:r>
              <a:rPr lang="en-US" sz="2000" b="1" dirty="0" smtClean="0"/>
              <a:t> </a:t>
            </a:r>
            <a:r>
              <a:rPr lang="tr-TR" sz="2000" b="1" dirty="0" smtClean="0"/>
              <a:t>da </a:t>
            </a:r>
            <a:r>
              <a:rPr lang="tr-TR" sz="2000" b="1" dirty="0" smtClean="0"/>
              <a:t>paralel  bağlı olduğunu nasıl  anlarız?</a:t>
            </a:r>
            <a:endParaRPr lang="en-US" sz="2000" b="1" dirty="0"/>
          </a:p>
        </p:txBody>
      </p:sp>
      <p:pic>
        <p:nvPicPr>
          <p:cNvPr id="3074" name="Picture 2" descr="C:\Users\Dell\Desktop\bigtrak-with-battery-cover-of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29" y="2179320"/>
            <a:ext cx="4850522" cy="372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err="1" smtClean="0"/>
              <a:t>Kirchoff</a:t>
            </a:r>
            <a:r>
              <a:rPr lang="tr-TR" sz="1200" b="1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303212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0044" y="835572"/>
            <a:ext cx="6564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Birden fazla pil kullanan aletlerin pillerinin seri </a:t>
            </a:r>
            <a:r>
              <a:rPr lang="tr-TR" sz="2000" b="1" dirty="0" smtClean="0"/>
              <a:t>ya</a:t>
            </a:r>
            <a:r>
              <a:rPr lang="en-US" sz="2000" b="1" dirty="0" smtClean="0"/>
              <a:t> </a:t>
            </a:r>
            <a:r>
              <a:rPr lang="tr-TR" sz="2000" b="1" dirty="0" smtClean="0"/>
              <a:t>da </a:t>
            </a:r>
            <a:r>
              <a:rPr lang="tr-TR" sz="2000" b="1" dirty="0" smtClean="0"/>
              <a:t>paralel  bağlı olduğunu nasıl  anlarız?</a:t>
            </a:r>
            <a:endParaRPr lang="en-US" sz="2000" b="1" dirty="0"/>
          </a:p>
        </p:txBody>
      </p:sp>
      <p:pic>
        <p:nvPicPr>
          <p:cNvPr id="4098" name="Picture 2" descr="C:\Users\Dell\Desktop\FHEL043GW8983NG.MEDIU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t="22904" b="14387"/>
          <a:stretch/>
        </p:blipFill>
        <p:spPr bwMode="auto">
          <a:xfrm>
            <a:off x="4251960" y="2329380"/>
            <a:ext cx="7381558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err="1" smtClean="0"/>
              <a:t>Kirchoff</a:t>
            </a:r>
            <a:r>
              <a:rPr lang="tr-TR" sz="1200" b="1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7454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/>
              <a:t>Pil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Nasıl</a:t>
            </a:r>
            <a:r>
              <a:rPr lang="en-GB" sz="2800" b="1" dirty="0" smtClean="0"/>
              <a:t> İca</a:t>
            </a:r>
            <a:r>
              <a:rPr lang="tr-TR" sz="2800" b="1" dirty="0" smtClean="0"/>
              <a:t>t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Edilmiştir</a:t>
            </a:r>
            <a:r>
              <a:rPr lang="en-GB" sz="2800" b="1" dirty="0" smtClean="0"/>
              <a:t>?</a:t>
            </a:r>
            <a:r>
              <a:rPr lang="tr-TR" sz="2800" b="1" dirty="0" smtClean="0"/>
              <a:t>  </a:t>
            </a:r>
          </a:p>
        </p:txBody>
      </p:sp>
      <p:sp>
        <p:nvSpPr>
          <p:cNvPr id="3" name="AutoShape 2" descr="Image result for galvani vs 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Image result for galvani vs vol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galvani vs vol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22" y="1437482"/>
            <a:ext cx="6568165" cy="427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849" y="1651798"/>
            <a:ext cx="2887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Geçen hafta </a:t>
            </a:r>
            <a:r>
              <a:rPr lang="tr-TR" sz="1200" dirty="0"/>
              <a:t>n</a:t>
            </a:r>
            <a:r>
              <a:rPr lang="tr-TR" sz="1200" dirty="0" smtClean="0"/>
              <a:t>eler </a:t>
            </a:r>
            <a:r>
              <a:rPr lang="tr-TR" sz="1200" dirty="0"/>
              <a:t>ö</a:t>
            </a:r>
            <a:r>
              <a:rPr lang="tr-TR" sz="1200" dirty="0" smtClean="0"/>
              <a:t>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dirty="0" smtClean="0"/>
              <a:t>Pillerin nasıl bağlandığını anlama yolları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>
                <a:solidFill>
                  <a:srgbClr val="FF0000"/>
                </a:solidFill>
              </a:rPr>
              <a:t>Pil nasıl icat edilmiştir?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Pillerin genel özellikleri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err="1" smtClean="0"/>
              <a:t>Kirchoff</a:t>
            </a:r>
            <a:r>
              <a:rPr lang="tr-TR" sz="1200" b="1" dirty="0" smtClean="0"/>
              <a:t> kanunları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seri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Pilleri paralel bağlarsak ne olur?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Neden pilleri seri </a:t>
            </a:r>
            <a:r>
              <a:rPr lang="tr-TR" sz="1200" b="1" dirty="0" smtClean="0"/>
              <a:t>ya</a:t>
            </a:r>
            <a:r>
              <a:rPr lang="en-US" sz="1200" b="1" dirty="0" smtClean="0"/>
              <a:t> </a:t>
            </a:r>
            <a:r>
              <a:rPr lang="tr-TR" sz="1200" b="1" dirty="0" smtClean="0"/>
              <a:t>da </a:t>
            </a:r>
            <a:r>
              <a:rPr lang="tr-TR" sz="1200" b="1" dirty="0" smtClean="0"/>
              <a:t>paralel bağlarız?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Örnekler </a:t>
            </a:r>
            <a:endParaRPr lang="en-US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/>
              <a:t>Pillerin nasıl bağlandığını anlama yolları</a:t>
            </a:r>
            <a:endParaRPr lang="tr-TR" sz="1200" b="1" dirty="0" smtClean="0"/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Günün Özeti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Soru Çözümü 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Bugün Neler Öğrendik?</a:t>
            </a:r>
          </a:p>
          <a:p>
            <a:pPr marL="169863" indent="-169863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200" b="1" dirty="0" smtClean="0"/>
              <a:t>Önümüzdeki Hafta Neler Öğreneceğiz?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33164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16394</TotalTime>
  <Words>3831</Words>
  <Application>Microsoft Office PowerPoint</Application>
  <PresentationFormat>Widescreen</PresentationFormat>
  <Paragraphs>830</Paragraphs>
  <Slides>49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Gothic</vt:lpstr>
      <vt:lpstr>Courier New</vt:lpstr>
      <vt:lpstr>Wingdings</vt:lpstr>
      <vt:lpstr>Vapor Trail</vt:lpstr>
      <vt:lpstr>ÜRETEÇLERİN BAĞLANMASI VE KIRCHOFF KANUNLARI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704</cp:revision>
  <dcterms:created xsi:type="dcterms:W3CDTF">2016-04-01T12:40:28Z</dcterms:created>
  <dcterms:modified xsi:type="dcterms:W3CDTF">2017-12-08T17:24:06Z</dcterms:modified>
</cp:coreProperties>
</file>