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5" r:id="rId1"/>
  </p:sldMasterIdLst>
  <p:notesMasterIdLst>
    <p:notesMasterId r:id="rId51"/>
  </p:notesMasterIdLst>
  <p:sldIdLst>
    <p:sldId id="259" r:id="rId2"/>
    <p:sldId id="440" r:id="rId3"/>
    <p:sldId id="265" r:id="rId4"/>
    <p:sldId id="511" r:id="rId5"/>
    <p:sldId id="443" r:id="rId6"/>
    <p:sldId id="513" r:id="rId7"/>
    <p:sldId id="514" r:id="rId8"/>
    <p:sldId id="515" r:id="rId9"/>
    <p:sldId id="452" r:id="rId10"/>
    <p:sldId id="502" r:id="rId11"/>
    <p:sldId id="503" r:id="rId12"/>
    <p:sldId id="505" r:id="rId13"/>
    <p:sldId id="530" r:id="rId14"/>
    <p:sldId id="516" r:id="rId15"/>
    <p:sldId id="518" r:id="rId16"/>
    <p:sldId id="531" r:id="rId17"/>
    <p:sldId id="517" r:id="rId18"/>
    <p:sldId id="519" r:id="rId19"/>
    <p:sldId id="520" r:id="rId20"/>
    <p:sldId id="521" r:id="rId21"/>
    <p:sldId id="522" r:id="rId22"/>
    <p:sldId id="506" r:id="rId23"/>
    <p:sldId id="528" r:id="rId24"/>
    <p:sldId id="507" r:id="rId25"/>
    <p:sldId id="523" r:id="rId26"/>
    <p:sldId id="524" r:id="rId27"/>
    <p:sldId id="508" r:id="rId28"/>
    <p:sldId id="527" r:id="rId29"/>
    <p:sldId id="529" r:id="rId30"/>
    <p:sldId id="533" r:id="rId31"/>
    <p:sldId id="534" r:id="rId32"/>
    <p:sldId id="532" r:id="rId33"/>
    <p:sldId id="510" r:id="rId34"/>
    <p:sldId id="512" r:id="rId35"/>
    <p:sldId id="498" r:id="rId36"/>
    <p:sldId id="535" r:id="rId37"/>
    <p:sldId id="536" r:id="rId38"/>
    <p:sldId id="537" r:id="rId39"/>
    <p:sldId id="538" r:id="rId40"/>
    <p:sldId id="469" r:id="rId41"/>
    <p:sldId id="470" r:id="rId42"/>
    <p:sldId id="486" r:id="rId43"/>
    <p:sldId id="488" r:id="rId44"/>
    <p:sldId id="478" r:id="rId45"/>
    <p:sldId id="485" r:id="rId46"/>
    <p:sldId id="484" r:id="rId47"/>
    <p:sldId id="456" r:id="rId48"/>
    <p:sldId id="270" r:id="rId49"/>
    <p:sldId id="329" r:id="rId5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4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1637"/>
    <a:srgbClr val="E5224E"/>
    <a:srgbClr val="E12761"/>
    <a:srgbClr val="B65271"/>
    <a:srgbClr val="CA0576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639" autoAdjust="0"/>
    <p:restoredTop sz="82047" autoAdjust="0"/>
  </p:normalViewPr>
  <p:slideViewPr>
    <p:cSldViewPr snapToGrid="0">
      <p:cViewPr>
        <p:scale>
          <a:sx n="80" d="100"/>
          <a:sy n="80" d="100"/>
        </p:scale>
        <p:origin x="426" y="3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t>8.12.2017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79895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smtClean="0"/>
              <a:t>Volta </a:t>
            </a:r>
            <a:r>
              <a:rPr lang="en-US" dirty="0" err="1" smtClean="0"/>
              <a:t>nın</a:t>
            </a:r>
            <a:r>
              <a:rPr lang="en-US" dirty="0" smtClean="0"/>
              <a:t> </a:t>
            </a:r>
            <a:r>
              <a:rPr lang="en-US" dirty="0" err="1" smtClean="0"/>
              <a:t>nasıl</a:t>
            </a:r>
            <a:r>
              <a:rPr lang="en-US" dirty="0" smtClean="0"/>
              <a:t> pili </a:t>
            </a:r>
            <a:r>
              <a:rPr lang="en-US" dirty="0" err="1" smtClean="0"/>
              <a:t>keşfettiği</a:t>
            </a:r>
            <a:r>
              <a:rPr lang="en-US" dirty="0" smtClean="0"/>
              <a:t> </a:t>
            </a:r>
            <a:r>
              <a:rPr lang="en-US" dirty="0" err="1" smtClean="0"/>
              <a:t>tartışılıyor</a:t>
            </a:r>
            <a:r>
              <a:rPr lang="en-US" dirty="0" smtClean="0"/>
              <a:t>. </a:t>
            </a:r>
            <a:r>
              <a:rPr lang="en-US" dirty="0" err="1" smtClean="0"/>
              <a:t>İngilizce</a:t>
            </a:r>
            <a:r>
              <a:rPr lang="en-US" dirty="0" smtClean="0"/>
              <a:t>: https://www.youtube.com/watch?v=xG6W8A3JYFA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2146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54251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tr-TR" dirty="0" smtClean="0"/>
              <a:t>Pillerin hepsi 1.5 v </a:t>
            </a:r>
            <a:r>
              <a:rPr lang="en-US" dirty="0" smtClean="0"/>
              <a:t>(PP3 </a:t>
            </a:r>
            <a:r>
              <a:rPr lang="en-US" dirty="0" err="1" smtClean="0"/>
              <a:t>dışında</a:t>
            </a:r>
            <a:r>
              <a:rPr lang="en-US" dirty="0" smtClean="0"/>
              <a:t>) </a:t>
            </a:r>
            <a:r>
              <a:rPr lang="tr-TR" dirty="0" smtClean="0"/>
              <a:t>ve </a:t>
            </a:r>
            <a:r>
              <a:rPr lang="tr-TR" dirty="0" smtClean="0"/>
              <a:t>farklı boyutlarda ve daha</a:t>
            </a:r>
            <a:r>
              <a:rPr lang="tr-TR" baseline="0" dirty="0" smtClean="0"/>
              <a:t> sonra büyük pillerin farkı nedir diye sorarız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2146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2146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34297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2146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2146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smtClean="0"/>
              <a:t>3 </a:t>
            </a:r>
            <a:r>
              <a:rPr lang="en-US" dirty="0" err="1" smtClean="0"/>
              <a:t>çember</a:t>
            </a:r>
            <a:r>
              <a:rPr lang="en-US" dirty="0" smtClean="0"/>
              <a:t> </a:t>
            </a:r>
            <a:r>
              <a:rPr lang="en-US" dirty="0" err="1" smtClean="0"/>
              <a:t>bulup</a:t>
            </a:r>
            <a:r>
              <a:rPr lang="en-US" dirty="0" smtClean="0"/>
              <a:t>. 3 </a:t>
            </a:r>
            <a:r>
              <a:rPr lang="en-US" dirty="0" err="1" smtClean="0"/>
              <a:t>tane</a:t>
            </a:r>
            <a:r>
              <a:rPr lang="en-US" dirty="0" smtClean="0"/>
              <a:t> </a:t>
            </a:r>
            <a:r>
              <a:rPr lang="en-US" dirty="0" err="1" smtClean="0"/>
              <a:t>gerilimler</a:t>
            </a:r>
            <a:r>
              <a:rPr lang="en-US" dirty="0" smtClean="0"/>
              <a:t> </a:t>
            </a:r>
            <a:r>
              <a:rPr lang="en-US" dirty="0" err="1" smtClean="0"/>
              <a:t>kanunu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uygulaması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yapalım</a:t>
            </a:r>
            <a:r>
              <a:rPr lang="en-US" baseline="0" dirty="0" smtClean="0"/>
              <a:t>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2146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2146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smtClean="0"/>
              <a:t>https://dcaclab.com/en/lab?from_main_page=true </a:t>
            </a:r>
            <a:r>
              <a:rPr lang="en-US" dirty="0" err="1" smtClean="0"/>
              <a:t>simülasyon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deneyle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öğrencinin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bağlamada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lambanın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parlaklığının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arttığını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gözlemlemesi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sağlanır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2146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54464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smtClean="0"/>
              <a:t>https://dcaclab.com/en/lab?from_main_page=true </a:t>
            </a:r>
            <a:r>
              <a:rPr lang="en-US" dirty="0" err="1" smtClean="0"/>
              <a:t>simülasyon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deneyle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öğrencinin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bağlamada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lambanın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parlaklığının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arttığını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gözlemlemesi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sağlanır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2146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err="1" smtClean="0"/>
              <a:t>R</a:t>
            </a:r>
            <a:r>
              <a:rPr lang="en-US" baseline="-25000" dirty="0" err="1" smtClean="0"/>
              <a:t>eş</a:t>
            </a:r>
            <a:r>
              <a:rPr lang="en-US" dirty="0" smtClean="0"/>
              <a:t> = r</a:t>
            </a:r>
            <a:r>
              <a:rPr lang="en-US" baseline="-25000" dirty="0" smtClean="0"/>
              <a:t>1</a:t>
            </a:r>
            <a:r>
              <a:rPr lang="en-US" dirty="0" smtClean="0"/>
              <a:t>+r</a:t>
            </a:r>
            <a:r>
              <a:rPr lang="en-US" baseline="-25000" dirty="0" smtClean="0"/>
              <a:t>2</a:t>
            </a:r>
            <a:r>
              <a:rPr lang="en-US" dirty="0" smtClean="0"/>
              <a:t>+….+</a:t>
            </a:r>
            <a:r>
              <a:rPr lang="en-US" dirty="0" err="1" smtClean="0"/>
              <a:t>r</a:t>
            </a:r>
            <a:r>
              <a:rPr lang="en-US" baseline="-25000" dirty="0" err="1" smtClean="0"/>
              <a:t>n</a:t>
            </a:r>
            <a:endParaRPr lang="en-US" baseline="-25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2146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smtClean="0"/>
              <a:t>https://dcaclab.com/en/lab?from_main_page=true </a:t>
            </a:r>
            <a:r>
              <a:rPr lang="en-US" dirty="0" err="1" smtClean="0"/>
              <a:t>simülasyon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deneyle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öğrencinin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bağlamada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lambanın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parlaklığının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arttığını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gözlemlemesi</a:t>
            </a:r>
            <a:r>
              <a:rPr lang="en-US" baseline="0" dirty="0" smtClean="0"/>
              <a:t> </a:t>
            </a:r>
            <a:r>
              <a:rPr lang="en-US" baseline="0" smtClean="0"/>
              <a:t>sağlanır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2146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pil</a:t>
            </a:r>
            <a:r>
              <a:rPr lang="en-US" dirty="0" smtClean="0"/>
              <a:t> de </a:t>
            </a:r>
            <a:r>
              <a:rPr lang="en-US" dirty="0" err="1" smtClean="0"/>
              <a:t>kullanılamaz</a:t>
            </a:r>
            <a:r>
              <a:rPr lang="en-US" dirty="0" smtClean="0"/>
              <a:t> hale </a:t>
            </a:r>
            <a:r>
              <a:rPr lang="en-US" dirty="0" err="1" smtClean="0"/>
              <a:t>gelir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diğeri</a:t>
            </a:r>
            <a:r>
              <a:rPr lang="en-US" dirty="0" smtClean="0"/>
              <a:t> </a:t>
            </a:r>
            <a:r>
              <a:rPr lang="en-US" dirty="0" err="1" smtClean="0"/>
              <a:t>üzerinden</a:t>
            </a:r>
            <a:r>
              <a:rPr lang="en-US" dirty="0" smtClean="0"/>
              <a:t> </a:t>
            </a:r>
            <a:r>
              <a:rPr lang="en-US" dirty="0" err="1" smtClean="0"/>
              <a:t>boşalır</a:t>
            </a:r>
            <a:r>
              <a:rPr lang="en-US" dirty="0" smtClean="0"/>
              <a:t>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2146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err="1" smtClean="0"/>
              <a:t>İki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pil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çünkü</a:t>
            </a:r>
            <a:r>
              <a:rPr lang="en-US" baseline="0" dirty="0" smtClean="0"/>
              <a:t> her </a:t>
            </a:r>
            <a:r>
              <a:rPr lang="en-US" baseline="0" dirty="0" err="1" smtClean="0"/>
              <a:t>bir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pilden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iki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katı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fazla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akım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geçer</a:t>
            </a:r>
            <a:r>
              <a:rPr lang="en-US" baseline="0" dirty="0" smtClean="0"/>
              <a:t>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2146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smtClean="0"/>
              <a:t>https://dcaclab.com/en/lab?from_main_page=true </a:t>
            </a:r>
            <a:r>
              <a:rPr lang="en-US" dirty="0" err="1" smtClean="0"/>
              <a:t>simülasyon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deneyle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öğrencinin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parelel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bağlamada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lambanın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parlaklığının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değişmediği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pillerden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daha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akımın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çekildiğinin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gözlemlenmesi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sağlanır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21469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smtClean="0"/>
              <a:t>https://dcaclab.com/en/lab?from_main_page=true </a:t>
            </a:r>
            <a:r>
              <a:rPr lang="en-US" dirty="0" err="1" smtClean="0"/>
              <a:t>simülasyon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deneyle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öğrencinin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parelel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bağlamada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lambanın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parlaklığının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değişmediği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pillerden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daha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akımın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çekildiğinin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gözlemlenmesi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sağlanır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21469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değil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21469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değiller</a:t>
            </a:r>
            <a:r>
              <a:rPr lang="en-US" dirty="0" smtClean="0"/>
              <a:t> </a:t>
            </a:r>
            <a:r>
              <a:rPr lang="en-US" dirty="0" err="1" smtClean="0"/>
              <a:t>ki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017357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tr-TR" noProof="0" dirty="0" smtClean="0"/>
              <a:t>Basitten</a:t>
            </a:r>
            <a:r>
              <a:rPr lang="tr-TR" baseline="0" noProof="0" dirty="0" smtClean="0"/>
              <a:t> karmaşığa doğru giden denemeler yapalım.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tr-TR" baseline="0" noProof="0" dirty="0" smtClean="0"/>
              <a:t>Akım aynı ise seri bölünüyor ise paralel bağlı. Güç kaynağı yoksa veya hangi iki nokta arası denmemişse karar veremeyeceğimizi söyleyelim.</a:t>
            </a:r>
            <a:endParaRPr lang="tr-TR" noProof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87307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38533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smtClean="0"/>
              <a:t>Seri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847117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fazla</a:t>
            </a:r>
            <a:r>
              <a:rPr lang="en-US" dirty="0" smtClean="0"/>
              <a:t> </a:t>
            </a:r>
            <a:r>
              <a:rPr lang="en-US" dirty="0" err="1" smtClean="0"/>
              <a:t>enerjiye</a:t>
            </a:r>
            <a:r>
              <a:rPr lang="en-US" dirty="0" smtClean="0"/>
              <a:t> </a:t>
            </a:r>
            <a:r>
              <a:rPr lang="en-US" dirty="0" err="1" smtClean="0"/>
              <a:t>ihtiyaç</a:t>
            </a:r>
            <a:r>
              <a:rPr lang="en-US" dirty="0" smtClean="0"/>
              <a:t> </a:t>
            </a:r>
            <a:r>
              <a:rPr lang="en-US" dirty="0" err="1" smtClean="0"/>
              <a:t>duyduğumuzda</a:t>
            </a:r>
            <a:r>
              <a:rPr lang="en-US" dirty="0" smtClean="0"/>
              <a:t> </a:t>
            </a:r>
            <a:r>
              <a:rPr lang="en-US" dirty="0" err="1" smtClean="0"/>
              <a:t>seri</a:t>
            </a:r>
            <a:r>
              <a:rPr lang="en-US" dirty="0" smtClean="0"/>
              <a:t>, </a:t>
            </a:r>
            <a:r>
              <a:rPr lang="en-US" dirty="0" err="1" smtClean="0"/>
              <a:t>değiştirilmesi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çok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zor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veya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sık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değiştirilmesin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istediğimiz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yerlerde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ise</a:t>
            </a:r>
            <a:r>
              <a:rPr lang="en-US" baseline="0" dirty="0" smtClean="0"/>
              <a:t> parallel </a:t>
            </a:r>
            <a:r>
              <a:rPr lang="en-US" baseline="0" dirty="0" err="1" smtClean="0"/>
              <a:t>bağlarız</a:t>
            </a:r>
            <a:r>
              <a:rPr lang="en-US" baseline="0" dirty="0" smtClean="0"/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tr-TR" dirty="0" smtClean="0"/>
              <a:t>yüksek</a:t>
            </a:r>
            <a:r>
              <a:rPr lang="tr-TR" baseline="0" dirty="0" smtClean="0"/>
              <a:t> akımı neden isteyelim</a:t>
            </a:r>
          </a:p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baseline="0" dirty="0" smtClean="0"/>
              <a:t>Neden </a:t>
            </a:r>
            <a:r>
              <a:rPr lang="tr-TR" baseline="0" dirty="0" err="1" smtClean="0"/>
              <a:t>parelel</a:t>
            </a:r>
            <a:r>
              <a:rPr lang="tr-TR" baseline="0" dirty="0" smtClean="0"/>
              <a:t> bağlayarak zamanı uzatmak yerine pili değiştir </a:t>
            </a:r>
            <a:r>
              <a:rPr lang="tr-TR" baseline="0" dirty="0" err="1" smtClean="0"/>
              <a:t>miyoru</a:t>
            </a:r>
            <a:r>
              <a:rPr lang="en-US" baseline="0" dirty="0" smtClean="0"/>
              <a:t>z</a:t>
            </a:r>
            <a:endParaRPr lang="en-US" dirty="0" smtClean="0"/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38533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098509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098509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039037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678095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37039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021557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544642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err="1" smtClean="0"/>
              <a:t>Dirençler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parlaklık</a:t>
            </a:r>
            <a:r>
              <a:rPr lang="en-US" dirty="0" smtClean="0"/>
              <a:t> </a:t>
            </a:r>
            <a:r>
              <a:rPr lang="en-US" dirty="0" err="1" smtClean="0"/>
              <a:t>akım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doğru</a:t>
            </a:r>
            <a:r>
              <a:rPr lang="en-US" dirty="0" smtClean="0"/>
              <a:t> </a:t>
            </a:r>
            <a:r>
              <a:rPr lang="en-US" dirty="0" err="1" smtClean="0"/>
              <a:t>orantılı</a:t>
            </a:r>
            <a:r>
              <a:rPr lang="en-US" dirty="0" smtClean="0"/>
              <a:t>. </a:t>
            </a:r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kavramını</a:t>
            </a:r>
            <a:r>
              <a:rPr lang="en-US" dirty="0" smtClean="0"/>
              <a:t> </a:t>
            </a:r>
            <a:r>
              <a:rPr lang="en-US" dirty="0" err="1" smtClean="0"/>
              <a:t>bilmelerine</a:t>
            </a:r>
            <a:r>
              <a:rPr lang="en-US" dirty="0" smtClean="0"/>
              <a:t> </a:t>
            </a:r>
            <a:r>
              <a:rPr lang="en-US" dirty="0" err="1" smtClean="0"/>
              <a:t>gerek</a:t>
            </a:r>
            <a:r>
              <a:rPr lang="en-US" dirty="0" smtClean="0"/>
              <a:t> yok. </a:t>
            </a:r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önümüzdeki</a:t>
            </a:r>
            <a:r>
              <a:rPr lang="en-US" dirty="0" smtClean="0"/>
              <a:t> </a:t>
            </a:r>
            <a:r>
              <a:rPr lang="en-US" dirty="0" err="1" smtClean="0"/>
              <a:t>haftanın</a:t>
            </a:r>
            <a:r>
              <a:rPr lang="en-US" dirty="0" smtClean="0"/>
              <a:t> </a:t>
            </a:r>
            <a:r>
              <a:rPr lang="en-US" dirty="0" err="1" smtClean="0"/>
              <a:t>konusu</a:t>
            </a:r>
            <a:r>
              <a:rPr lang="en-US" dirty="0" smtClean="0"/>
              <a:t>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21426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38533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err="1" smtClean="0"/>
              <a:t>Kirchoff</a:t>
            </a:r>
            <a:r>
              <a:rPr lang="en-US" dirty="0" smtClean="0"/>
              <a:t> </a:t>
            </a:r>
            <a:r>
              <a:rPr lang="en-US" dirty="0" err="1" smtClean="0"/>
              <a:t>kullanmadan</a:t>
            </a:r>
            <a:r>
              <a:rPr lang="en-US" dirty="0" smtClean="0"/>
              <a:t> </a:t>
            </a:r>
            <a:r>
              <a:rPr lang="en-US" dirty="0" err="1" smtClean="0"/>
              <a:t>çözülmeli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765606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194617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059955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748293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err="1" smtClean="0"/>
              <a:t>Kirchoff</a:t>
            </a:r>
            <a:r>
              <a:rPr lang="en-US" dirty="0" smtClean="0"/>
              <a:t> </a:t>
            </a:r>
            <a:r>
              <a:rPr lang="en-US" dirty="0" err="1" smtClean="0"/>
              <a:t>olmadan</a:t>
            </a:r>
            <a:r>
              <a:rPr lang="en-US" dirty="0" smtClean="0"/>
              <a:t> </a:t>
            </a:r>
            <a:r>
              <a:rPr lang="en-US" dirty="0" err="1" smtClean="0"/>
              <a:t>eşit</a:t>
            </a:r>
            <a:r>
              <a:rPr lang="en-US" dirty="0" smtClean="0"/>
              <a:t> </a:t>
            </a:r>
            <a:r>
              <a:rPr lang="en-US" dirty="0" err="1" smtClean="0"/>
              <a:t>potansiyel</a:t>
            </a:r>
            <a:r>
              <a:rPr lang="en-US" dirty="0" smtClean="0"/>
              <a:t> </a:t>
            </a:r>
            <a:r>
              <a:rPr lang="en-US" dirty="0" err="1" smtClean="0"/>
              <a:t>kullanılarak</a:t>
            </a:r>
            <a:r>
              <a:rPr lang="en-US" dirty="0" smtClean="0"/>
              <a:t> </a:t>
            </a:r>
            <a:r>
              <a:rPr lang="en-US" dirty="0" err="1" smtClean="0"/>
              <a:t>çözülmeli</a:t>
            </a:r>
            <a:r>
              <a:rPr lang="en-US" dirty="0" smtClean="0"/>
              <a:t>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379056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94849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3853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3853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smtClean="0"/>
              <a:t>Volta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galvaninin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arkadaşlığı</a:t>
            </a:r>
            <a:endParaRPr lang="en-US" baseline="0" dirty="0" smtClean="0"/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baseline="0" dirty="0" smtClean="0"/>
              <a:t>Galvani</a:t>
            </a:r>
            <a:r>
              <a:rPr lang="tr-TR" baseline="0" dirty="0" smtClean="0"/>
              <a:t> tıp alanında volta ise fizik alanında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tr-TR" baseline="0" dirty="0" err="1" smtClean="0"/>
              <a:t>Galvaninin</a:t>
            </a:r>
            <a:r>
              <a:rPr lang="tr-TR" baseline="0" dirty="0" smtClean="0"/>
              <a:t> keşfi     </a:t>
            </a:r>
            <a:endParaRPr lang="en-US" baseline="0" dirty="0" smtClean="0"/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tr-TR" dirty="0" smtClean="0"/>
              <a:t>Bu bolümler öğretmen tarafından</a:t>
            </a:r>
            <a:r>
              <a:rPr lang="tr-TR" baseline="0" dirty="0" smtClean="0"/>
              <a:t> anlatılmalıdır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2146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 smtClean="0"/>
              <a:t>1.05-1:45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dakikaları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2146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214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CA160B30-60EE-45FA-8251-617A49E60C36}" type="datetimeFigureOut">
              <a:rPr lang="tr-TR" smtClean="0"/>
              <a:t>8.12.2017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86678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8.12.2017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3105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8.12.2017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52810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8.12.2017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589922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8.12.2017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67163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8.12.2017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29815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8.12.2017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88508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8.12.2017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64459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8.12.2017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3833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8.12.2017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271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8.12.2017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9160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8.12.2017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3488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8.12.2017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35572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8.12.2017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6655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8.12.2017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29719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8.12.2017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14020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8.12.2017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3761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60B30-60EE-45FA-8251-617A49E60C36}" type="datetimeFigureOut">
              <a:rPr lang="tr-TR" smtClean="0"/>
              <a:t>8.12.2017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7512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6" r:id="rId1"/>
    <p:sldLayoutId id="2147484127" r:id="rId2"/>
    <p:sldLayoutId id="2147484128" r:id="rId3"/>
    <p:sldLayoutId id="2147484129" r:id="rId4"/>
    <p:sldLayoutId id="2147484130" r:id="rId5"/>
    <p:sldLayoutId id="2147484131" r:id="rId6"/>
    <p:sldLayoutId id="2147484132" r:id="rId7"/>
    <p:sldLayoutId id="2147484133" r:id="rId8"/>
    <p:sldLayoutId id="2147484134" r:id="rId9"/>
    <p:sldLayoutId id="2147484135" r:id="rId10"/>
    <p:sldLayoutId id="2147484136" r:id="rId11"/>
    <p:sldLayoutId id="2147484137" r:id="rId12"/>
    <p:sldLayoutId id="2147484138" r:id="rId13"/>
    <p:sldLayoutId id="2147484139" r:id="rId14"/>
    <p:sldLayoutId id="2147484140" r:id="rId15"/>
    <p:sldLayoutId id="2147484141" r:id="rId16"/>
    <p:sldLayoutId id="2147484142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8zNSzbjRLI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q7gGY285_E&amp;list=LLpCQ8_3fQMBLNxhL9Y7Ei6g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5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emf"/><Relationship Id="rId3" Type="http://schemas.openxmlformats.org/officeDocument/2006/relationships/hyperlink" Target="https://www.youtube.com/watch?v=XmOmBfa00JM" TargetMode="External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gif"/><Relationship Id="rId5" Type="http://schemas.openxmlformats.org/officeDocument/2006/relationships/hyperlink" Target="https://www.youtube.com/watch?v=Lq7gGY285_E&amp;list=LLpCQ8_3fQMBLNxhL9Y7Ei6g" TargetMode="External"/><Relationship Id="rId10" Type="http://schemas.openxmlformats.org/officeDocument/2006/relationships/image" Target="../media/image28.png"/><Relationship Id="rId4" Type="http://schemas.openxmlformats.org/officeDocument/2006/relationships/image" Target="../media/image13.jpeg"/><Relationship Id="rId9" Type="http://schemas.openxmlformats.org/officeDocument/2006/relationships/image" Target="../media/image2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6256" y="1839981"/>
            <a:ext cx="9448800" cy="1825096"/>
          </a:xfrm>
        </p:spPr>
        <p:txBody>
          <a:bodyPr>
            <a:normAutofit/>
          </a:bodyPr>
          <a:lstStyle/>
          <a:p>
            <a:r>
              <a:rPr lang="en-GB" sz="3600" b="1" dirty="0" smtClean="0"/>
              <a:t>ÜRETEÇLERİN BAĞLANMASI VE KIRCHOFF KANUNLARI</a:t>
            </a:r>
            <a:endParaRPr lang="tr-TR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6256" y="4351529"/>
            <a:ext cx="9448800" cy="685800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en-US" dirty="0" smtClean="0"/>
              <a:t>Mehmet </a:t>
            </a:r>
            <a:r>
              <a:rPr lang="en-US" dirty="0" err="1" smtClean="0"/>
              <a:t>Mutlu</a:t>
            </a:r>
            <a:endParaRPr lang="en-US" dirty="0" smtClean="0"/>
          </a:p>
          <a:p>
            <a:pPr algn="r"/>
            <a:r>
              <a:rPr lang="en-US" dirty="0" err="1" smtClean="0"/>
              <a:t>Doktora</a:t>
            </a:r>
            <a:r>
              <a:rPr lang="en-US" dirty="0" smtClean="0"/>
              <a:t> </a:t>
            </a:r>
            <a:r>
              <a:rPr lang="en-US" dirty="0" err="1" smtClean="0"/>
              <a:t>Öğrencisi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305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 smtClean="0"/>
              <a:t>Pil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Nasıl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İcad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Edilmiştir</a:t>
            </a:r>
            <a:r>
              <a:rPr lang="en-GB" sz="2800" b="1" dirty="0" smtClean="0"/>
              <a:t>?</a:t>
            </a:r>
            <a:r>
              <a:rPr lang="tr-TR" sz="2800" b="1" dirty="0" smtClean="0"/>
              <a:t>  </a:t>
            </a:r>
          </a:p>
        </p:txBody>
      </p:sp>
      <p:pic>
        <p:nvPicPr>
          <p:cNvPr id="3074" name="Picture 2" descr="Image result for galvani experiment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052" y="1447483"/>
            <a:ext cx="3756959" cy="321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8134251" y="1661160"/>
            <a:ext cx="405774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Galvani</a:t>
            </a:r>
            <a:r>
              <a:rPr lang="tr-TR" dirty="0" smtClean="0"/>
              <a:t> kurbağa bacağının hareketini o dönem için gizemli bir olay olan elektriğe ve bu elektriğin kurbağa bacağında birikmesine bağlamıştır. </a:t>
            </a:r>
          </a:p>
          <a:p>
            <a:endParaRPr lang="tr-TR" dirty="0" smtClean="0"/>
          </a:p>
          <a:p>
            <a:r>
              <a:rPr lang="tr-TR" dirty="0" smtClean="0"/>
              <a:t>Bu nedenle hayvansal elektrik kavramını ortaya atmıştır.</a:t>
            </a:r>
            <a:endParaRPr lang="tr-TR" dirty="0"/>
          </a:p>
        </p:txBody>
      </p:sp>
      <p:pic>
        <p:nvPicPr>
          <p:cNvPr id="1026" name="Picture 2" descr="Image result for play">
            <a:hlinkClick r:id="rId3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052" y="3894882"/>
            <a:ext cx="836981" cy="836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90849" y="1651798"/>
            <a:ext cx="28879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Pillerin genel özellikleri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err="1" smtClean="0"/>
              <a:t>Kirchoff</a:t>
            </a:r>
            <a:r>
              <a:rPr lang="tr-TR" sz="1200" b="1" dirty="0" smtClean="0"/>
              <a:t> kanunları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</a:t>
            </a:r>
            <a:r>
              <a:rPr lang="tr-TR" sz="1200" b="1" dirty="0" smtClean="0"/>
              <a:t>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</a:t>
            </a:r>
            <a:r>
              <a:rPr lang="tr-TR" sz="1200" b="1" dirty="0" smtClean="0"/>
              <a:t>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600773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 smtClean="0"/>
              <a:t>Pil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Nasıl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İcad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Edilmiştir</a:t>
            </a:r>
            <a:r>
              <a:rPr lang="en-GB" sz="2800" b="1" dirty="0" smtClean="0"/>
              <a:t>?</a:t>
            </a:r>
            <a:r>
              <a:rPr lang="tr-TR" sz="2800" b="1" dirty="0" smtClean="0"/>
              <a:t>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45280" y="4614204"/>
            <a:ext cx="67817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Volta ise bu hareketin kaynağının elektrik olduğunu kabul etmekle beraber bu elektriğin kaynağını farklı metaller arasındaki etkileşim olarak görmüştür ve aynı metaller kullanıldığında bu hareketin olmadığını göstererek </a:t>
            </a:r>
            <a:r>
              <a:rPr lang="tr-TR" dirty="0" err="1" smtClean="0"/>
              <a:t>Galvaninin</a:t>
            </a:r>
            <a:r>
              <a:rPr lang="tr-TR" dirty="0" smtClean="0"/>
              <a:t> görüşünün yanlışlığını kanıtlamıştır. </a:t>
            </a:r>
            <a:endParaRPr lang="tr-TR" dirty="0"/>
          </a:p>
        </p:txBody>
      </p:sp>
      <p:pic>
        <p:nvPicPr>
          <p:cNvPr id="6" name="Picture 2" descr="Image result for galvani experim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359" y="1220666"/>
            <a:ext cx="3756959" cy="321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90849" y="1651798"/>
            <a:ext cx="28879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Pillerin genel özellikleri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err="1" smtClean="0"/>
              <a:t>Kirchoff</a:t>
            </a:r>
            <a:r>
              <a:rPr lang="tr-TR" sz="1200" b="1" dirty="0" smtClean="0"/>
              <a:t> kanunları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</a:t>
            </a:r>
            <a:r>
              <a:rPr lang="tr-TR" sz="1200" b="1" dirty="0" smtClean="0"/>
              <a:t>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</a:t>
            </a:r>
            <a:r>
              <a:rPr lang="tr-TR" sz="1200" b="1" dirty="0" smtClean="0"/>
              <a:t>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600773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 smtClean="0"/>
              <a:t>Pil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Nasıl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İcad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Edilmiştir</a:t>
            </a:r>
            <a:r>
              <a:rPr lang="en-GB" sz="2800" b="1" dirty="0" smtClean="0"/>
              <a:t>?</a:t>
            </a:r>
            <a:r>
              <a:rPr lang="tr-TR" sz="2800" b="1" dirty="0" smtClean="0"/>
              <a:t>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02879" y="2633917"/>
            <a:ext cx="438912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Volta ayrıca keşfetmiş olduğu elektrik kaynağının iletken bir sıvı yardımıyla devamlı bir akış sağladığını </a:t>
            </a:r>
            <a:r>
              <a:rPr lang="en-US" dirty="0" smtClean="0"/>
              <a:t>f</a:t>
            </a:r>
            <a:r>
              <a:rPr lang="tr-TR" dirty="0" err="1" smtClean="0"/>
              <a:t>arketmiştir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Bu metalleri birleştirerek ilk pili icat etmiştir. </a:t>
            </a:r>
            <a:endParaRPr lang="tr-TR" dirty="0" smtClean="0"/>
          </a:p>
        </p:txBody>
      </p:sp>
      <p:pic>
        <p:nvPicPr>
          <p:cNvPr id="5122" name="Picture 2" descr="Image result for volta pili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620" y="1791970"/>
            <a:ext cx="3810000" cy="339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Image result for play">
            <a:hlinkClick r:id="rId3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620" y="4345889"/>
            <a:ext cx="836981" cy="836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90849" y="1651798"/>
            <a:ext cx="28879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Pillerin genel özellikleri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err="1" smtClean="0"/>
              <a:t>Kirchoff</a:t>
            </a:r>
            <a:r>
              <a:rPr lang="tr-TR" sz="1200" b="1" dirty="0" smtClean="0"/>
              <a:t> kanunları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</a:t>
            </a:r>
            <a:r>
              <a:rPr lang="tr-TR" sz="1200" b="1" dirty="0" smtClean="0"/>
              <a:t>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</a:t>
            </a:r>
            <a:r>
              <a:rPr lang="tr-TR" sz="1200" b="1" dirty="0" smtClean="0"/>
              <a:t>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258497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 smtClean="0"/>
              <a:t>Pil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Nasıl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İcad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Edilmiştir</a:t>
            </a:r>
            <a:r>
              <a:rPr lang="en-GB" sz="2800" b="1" dirty="0" smtClean="0"/>
              <a:t>?</a:t>
            </a:r>
            <a:r>
              <a:rPr lang="tr-TR" sz="2800" b="1" dirty="0" smtClean="0"/>
              <a:t> 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907070" y="6032700"/>
            <a:ext cx="8154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Asitler elektronlar ile etkileşirken </a:t>
            </a:r>
            <a:r>
              <a:rPr lang="tr-TR" dirty="0" err="1" smtClean="0"/>
              <a:t>ionlar</a:t>
            </a:r>
            <a:r>
              <a:rPr lang="tr-TR" dirty="0" smtClean="0"/>
              <a:t> (pozitif yüklü) bazlar ile etkileşiyor. </a:t>
            </a:r>
            <a:endParaRPr lang="tr-T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1424" y="1660358"/>
            <a:ext cx="8286090" cy="428324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05137" y="2658979"/>
            <a:ext cx="840295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Çinko</a:t>
            </a:r>
            <a:endParaRPr lang="tr-TR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9805732" y="2634915"/>
            <a:ext cx="1991251" cy="36933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Manganez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Oksit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67466" y="3028311"/>
            <a:ext cx="2412840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Potasyum</a:t>
            </a:r>
            <a:r>
              <a:rPr lang="en-US" b="1" dirty="0" smtClean="0"/>
              <a:t>   </a:t>
            </a:r>
            <a:r>
              <a:rPr lang="en-US" b="1" dirty="0" err="1" smtClean="0"/>
              <a:t>Hidroksit</a:t>
            </a:r>
            <a:endParaRPr lang="tr-TR" b="1" dirty="0"/>
          </a:p>
        </p:txBody>
      </p:sp>
      <p:sp>
        <p:nvSpPr>
          <p:cNvPr id="12" name="Rectangle 11"/>
          <p:cNvSpPr/>
          <p:nvPr/>
        </p:nvSpPr>
        <p:spPr>
          <a:xfrm>
            <a:off x="90849" y="1651798"/>
            <a:ext cx="28879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Pillerin genel özellikleri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err="1" smtClean="0"/>
              <a:t>Kirchoff</a:t>
            </a:r>
            <a:r>
              <a:rPr lang="tr-TR" sz="1200" b="1" dirty="0" smtClean="0"/>
              <a:t> kanunları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</a:t>
            </a:r>
            <a:r>
              <a:rPr lang="tr-TR" sz="1200" b="1" dirty="0" smtClean="0"/>
              <a:t>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</a:t>
            </a:r>
            <a:r>
              <a:rPr lang="tr-TR" sz="1200" b="1" dirty="0" smtClean="0"/>
              <a:t>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2341808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Hangi Pili Kullanarak Bağladığımız Lambanın Daha Parlak Olmasını Sağlarız? </a:t>
            </a:r>
          </a:p>
        </p:txBody>
      </p:sp>
      <p:pic>
        <p:nvPicPr>
          <p:cNvPr id="5122" name="Picture 2" descr="C:\Users\Dell\Desktop\aid1299257-v4-728px-Change-the-Batteries-in-Your-Smoke-Detector-Step-1-Version-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6522" y="2209800"/>
            <a:ext cx="5623877" cy="4217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90849" y="1651798"/>
            <a:ext cx="28879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Pillerin genel özellikleri</a:t>
            </a:r>
            <a:endParaRPr lang="en-US" sz="1200" b="1" dirty="0" smtClean="0">
              <a:solidFill>
                <a:srgbClr val="FF0000"/>
              </a:solidFill>
            </a:endParaRP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err="1" smtClean="0"/>
              <a:t>Kirchoff</a:t>
            </a:r>
            <a:r>
              <a:rPr lang="tr-TR" sz="1200" b="1" dirty="0" smtClean="0"/>
              <a:t> kanunları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</a:t>
            </a:r>
            <a:r>
              <a:rPr lang="tr-TR" sz="1200" b="1" dirty="0" smtClean="0"/>
              <a:t>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</a:t>
            </a:r>
            <a:r>
              <a:rPr lang="tr-TR" sz="1200" b="1" dirty="0" smtClean="0"/>
              <a:t>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1253136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 smtClean="0"/>
              <a:t>Pil</a:t>
            </a:r>
            <a:r>
              <a:rPr lang="tr-TR" sz="2800" b="1" dirty="0" smtClean="0"/>
              <a:t>in gösterdiği potansiyel fark devreye bağlandığında değişir mi</a:t>
            </a:r>
            <a:r>
              <a:rPr lang="en-GB" sz="2800" b="1" dirty="0" smtClean="0"/>
              <a:t>?</a:t>
            </a:r>
            <a:r>
              <a:rPr lang="tr-TR" sz="2800" b="1" dirty="0" smtClean="0"/>
              <a:t>  </a:t>
            </a:r>
          </a:p>
        </p:txBody>
      </p:sp>
      <p:pic>
        <p:nvPicPr>
          <p:cNvPr id="1026" name="Picture 2" descr="https://mobile.donanimhaber.com/store/85/b9/35/85b935bac99e6413c047a36f0d40846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3793" y="1988158"/>
            <a:ext cx="7543095" cy="404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90849" y="1651798"/>
            <a:ext cx="28879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Pillerin genel özellikleri</a:t>
            </a:r>
            <a:endParaRPr lang="en-US" sz="1200" b="1" dirty="0" smtClean="0">
              <a:solidFill>
                <a:srgbClr val="FF0000"/>
              </a:solidFill>
            </a:endParaRP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err="1" smtClean="0"/>
              <a:t>Kirchoff</a:t>
            </a:r>
            <a:r>
              <a:rPr lang="tr-TR" sz="1200" b="1" dirty="0" smtClean="0"/>
              <a:t> kanunları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</a:t>
            </a:r>
            <a:r>
              <a:rPr lang="tr-TR" sz="1200" b="1" dirty="0" smtClean="0"/>
              <a:t>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</a:t>
            </a:r>
            <a:r>
              <a:rPr lang="tr-TR" sz="1200" b="1" dirty="0" smtClean="0"/>
              <a:t>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191346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 smtClean="0"/>
              <a:t>Pil</a:t>
            </a:r>
            <a:r>
              <a:rPr lang="tr-TR" sz="2800" b="1" dirty="0" smtClean="0"/>
              <a:t>in gösterdiği potansiyel fark devreye bağlandığında değişir mi</a:t>
            </a:r>
            <a:r>
              <a:rPr lang="en-GB" sz="2800" b="1" dirty="0" smtClean="0"/>
              <a:t>?</a:t>
            </a:r>
            <a:r>
              <a:rPr lang="tr-TR" sz="2800" b="1" dirty="0" smtClean="0"/>
              <a:t>  </a:t>
            </a:r>
          </a:p>
        </p:txBody>
      </p:sp>
      <p:pic>
        <p:nvPicPr>
          <p:cNvPr id="11266" name="Picture 2" descr="Image result for measuring potential difference of battery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00" b="12000"/>
          <a:stretch/>
        </p:blipFill>
        <p:spPr bwMode="auto">
          <a:xfrm>
            <a:off x="4531614" y="1813560"/>
            <a:ext cx="4762500" cy="132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90849" y="1651798"/>
            <a:ext cx="28879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Pillerin genel özellikleri</a:t>
            </a:r>
            <a:endParaRPr lang="en-US" sz="1200" b="1" dirty="0" smtClean="0">
              <a:solidFill>
                <a:srgbClr val="FF0000"/>
              </a:solidFill>
            </a:endParaRP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err="1" smtClean="0"/>
              <a:t>Kirchoff</a:t>
            </a:r>
            <a:r>
              <a:rPr lang="tr-TR" sz="1200" b="1" dirty="0" smtClean="0"/>
              <a:t> kanunları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</a:t>
            </a:r>
            <a:r>
              <a:rPr lang="tr-TR" sz="1200" b="1" dirty="0" smtClean="0"/>
              <a:t>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</a:t>
            </a:r>
            <a:r>
              <a:rPr lang="tr-TR" sz="1200" b="1" dirty="0" smtClean="0"/>
              <a:t>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159844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 smtClean="0"/>
              <a:t>Pil</a:t>
            </a:r>
            <a:r>
              <a:rPr lang="tr-TR" sz="2800" b="1" dirty="0" smtClean="0"/>
              <a:t>i devrede nasıl gösteririz  </a:t>
            </a:r>
          </a:p>
        </p:txBody>
      </p:sp>
      <p:pic>
        <p:nvPicPr>
          <p:cNvPr id="10244" name="Picture 4" descr="Image result for battery with internal resistanc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50"/>
          <a:stretch/>
        </p:blipFill>
        <p:spPr bwMode="auto">
          <a:xfrm>
            <a:off x="4771475" y="2094249"/>
            <a:ext cx="2495207" cy="2136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90849" y="1651798"/>
            <a:ext cx="28879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Pillerin genel özellikleri</a:t>
            </a:r>
            <a:endParaRPr lang="en-US" sz="1200" b="1" dirty="0" smtClean="0">
              <a:solidFill>
                <a:srgbClr val="FF0000"/>
              </a:solidFill>
            </a:endParaRP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err="1" smtClean="0"/>
              <a:t>Kirchoff</a:t>
            </a:r>
            <a:r>
              <a:rPr lang="tr-TR" sz="1200" b="1" dirty="0" smtClean="0"/>
              <a:t> kanunları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</a:t>
            </a:r>
            <a:r>
              <a:rPr lang="tr-TR" sz="1200" b="1" dirty="0" smtClean="0"/>
              <a:t>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</a:t>
            </a:r>
            <a:r>
              <a:rPr lang="tr-TR" sz="1200" b="1" dirty="0" smtClean="0"/>
              <a:t>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2228" y="2217062"/>
            <a:ext cx="1695450" cy="15906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71475" y="5008602"/>
            <a:ext cx="69374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Pillerin kapalı elektrik devresine bağlanmadan ölçülen potansiyel farkı </a:t>
            </a:r>
            <a:r>
              <a:rPr lang="tr-TR" dirty="0" smtClean="0"/>
              <a:t>…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Ꜫ</a:t>
            </a:r>
            <a:r>
              <a:rPr lang="tr-TR" dirty="0" smtClean="0"/>
              <a:t>… </a:t>
            </a:r>
            <a:r>
              <a:rPr lang="tr-TR" dirty="0"/>
              <a:t>sembolü ile gösterilirken devreye bağlandıktan sonraki potansiyel farkı </a:t>
            </a:r>
            <a:r>
              <a:rPr lang="tr-TR" dirty="0" smtClean="0"/>
              <a:t>…</a:t>
            </a:r>
            <a:r>
              <a:rPr lang="tr-TR" dirty="0"/>
              <a:t>V</a:t>
            </a:r>
            <a:r>
              <a:rPr lang="tr-TR" dirty="0" smtClean="0"/>
              <a:t>.. </a:t>
            </a:r>
            <a:r>
              <a:rPr lang="tr-TR" dirty="0"/>
              <a:t>sembolü ile gösterilir.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5519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60300" y="613292"/>
            <a:ext cx="72052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P</a:t>
            </a:r>
            <a:r>
              <a:rPr lang="tr-TR" sz="2800" b="1" dirty="0" smtClean="0"/>
              <a:t>iller neden tükenir</a:t>
            </a:r>
            <a:r>
              <a:rPr lang="en-GB" sz="2800" b="1" dirty="0" smtClean="0"/>
              <a:t>? </a:t>
            </a:r>
            <a:r>
              <a:rPr lang="en-GB" sz="2800" b="1" dirty="0" err="1" smtClean="0"/>
              <a:t>Eski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pil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ile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yeni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pil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arasındaki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fark</a:t>
            </a:r>
            <a:r>
              <a:rPr lang="en-GB" sz="2800" b="1" dirty="0" smtClean="0"/>
              <a:t>?</a:t>
            </a:r>
            <a:r>
              <a:rPr lang="tr-TR" sz="2800" b="1" dirty="0" smtClean="0"/>
              <a:t>  </a:t>
            </a:r>
            <a:endParaRPr lang="tr-TR" sz="2800" b="1" dirty="0" smtClean="0"/>
          </a:p>
        </p:txBody>
      </p:sp>
      <p:pic>
        <p:nvPicPr>
          <p:cNvPr id="13314" name="Picture 2" descr="Image result for tükenmiş pi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2855" y="1752917"/>
            <a:ext cx="3200082" cy="3200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90849" y="1651798"/>
            <a:ext cx="28879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Pillerin genel özellikleri</a:t>
            </a:r>
            <a:endParaRPr lang="en-US" sz="1200" b="1" dirty="0" smtClean="0">
              <a:solidFill>
                <a:srgbClr val="FF0000"/>
              </a:solidFill>
            </a:endParaRP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err="1" smtClean="0"/>
              <a:t>Kirchoff</a:t>
            </a:r>
            <a:r>
              <a:rPr lang="tr-TR" sz="1200" b="1" dirty="0" smtClean="0"/>
              <a:t> kanunları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</a:t>
            </a:r>
            <a:r>
              <a:rPr lang="tr-TR" sz="1200" b="1" dirty="0" smtClean="0"/>
              <a:t>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</a:t>
            </a:r>
            <a:r>
              <a:rPr lang="tr-TR" sz="1200" b="1" dirty="0" smtClean="0"/>
              <a:t>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153147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 smtClean="0"/>
              <a:t>Kirchoff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Kanunları</a:t>
            </a:r>
            <a:r>
              <a:rPr lang="tr-TR" sz="2800" b="1" dirty="0" smtClean="0"/>
              <a:t>  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8260081" y="1956433"/>
            <a:ext cx="3733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Gerilimler Kanunu</a:t>
            </a:r>
            <a:r>
              <a:rPr lang="tr-TR" dirty="0" smtClean="0"/>
              <a:t>: Bir devredeki herhangi bir kapalı yol boyunca hep aynı yönde dolanımda, </a:t>
            </a:r>
            <a:r>
              <a:rPr lang="tr-TR" dirty="0" err="1" smtClean="0"/>
              <a:t>Emk’lerin</a:t>
            </a:r>
            <a:r>
              <a:rPr lang="tr-TR" dirty="0" smtClean="0"/>
              <a:t> işaretli toplamı , “i*R” </a:t>
            </a:r>
            <a:r>
              <a:rPr lang="tr-TR" dirty="0" err="1" smtClean="0"/>
              <a:t>lerin</a:t>
            </a:r>
            <a:r>
              <a:rPr lang="tr-TR" dirty="0" smtClean="0"/>
              <a:t> işaretli toplamına eşittir.</a:t>
            </a:r>
            <a:endParaRPr lang="tr-TR" dirty="0"/>
          </a:p>
        </p:txBody>
      </p:sp>
      <p:sp>
        <p:nvSpPr>
          <p:cNvPr id="2" name="Metin kutusu 1"/>
          <p:cNvSpPr txBox="1"/>
          <p:nvPr/>
        </p:nvSpPr>
        <p:spPr>
          <a:xfrm>
            <a:off x="8427720" y="3977640"/>
            <a:ext cx="35661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Devrede 3 çember bulalım.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Bunlarda</a:t>
            </a:r>
            <a:r>
              <a:rPr lang="tr-TR" dirty="0" smtClean="0"/>
              <a:t> gerilimler kanununu kullanalım.</a:t>
            </a:r>
            <a:endParaRPr lang="tr-T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1614" y="1543458"/>
            <a:ext cx="3695529" cy="363012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90849" y="1651798"/>
            <a:ext cx="28879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err="1" smtClean="0">
                <a:solidFill>
                  <a:srgbClr val="FF0000"/>
                </a:solidFill>
              </a:rPr>
              <a:t>Kirchoff</a:t>
            </a:r>
            <a:r>
              <a:rPr lang="tr-TR" sz="1200" b="1" dirty="0" smtClean="0">
                <a:solidFill>
                  <a:srgbClr val="FF0000"/>
                </a:solidFill>
              </a:rPr>
              <a:t> kanunları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</a:t>
            </a:r>
            <a:r>
              <a:rPr lang="tr-TR" sz="1200" b="1" dirty="0" smtClean="0"/>
              <a:t>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</a:t>
            </a:r>
            <a:r>
              <a:rPr lang="tr-TR" sz="1200" b="1" dirty="0" smtClean="0"/>
              <a:t>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428114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21394" y="776611"/>
            <a:ext cx="6331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Öğretim Programındaki Kazanımlar</a:t>
            </a:r>
            <a:endParaRPr lang="tr-TR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1191399" y="2673387"/>
            <a:ext cx="1028127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/>
              <a:t>10.2.3.2. Günlük hayatta üreteçlerin seri ve paralel bağlanma gerekçelerini açıklar.</a:t>
            </a:r>
            <a:endParaRPr lang="tr-TR" dirty="0"/>
          </a:p>
          <a:p>
            <a:pPr marL="685800" indent="-282575"/>
            <a:r>
              <a:rPr lang="tr-TR" dirty="0"/>
              <a:t>a. Öğrencilerin pillerin kullanım amaçlarına göre birbirleriyle bağlanma şekillerini incelemeleri ve tükenme sürelerini karşılaştırmaları sağlanır.</a:t>
            </a:r>
          </a:p>
          <a:p>
            <a:pPr marL="685800" indent="-282575"/>
            <a:r>
              <a:rPr lang="tr-TR" dirty="0"/>
              <a:t>b. Öğrencilerin ilk pilin keşfi üzerine deneyler yapan bilim insanları </a:t>
            </a:r>
            <a:r>
              <a:rPr lang="tr-TR" dirty="0" err="1"/>
              <a:t>Galvani</a:t>
            </a:r>
            <a:r>
              <a:rPr lang="tr-TR" dirty="0"/>
              <a:t> ve Volta’nın bakış açıları arasındaki farkı tartışmaları sağlanır.</a:t>
            </a:r>
          </a:p>
          <a:p>
            <a:r>
              <a:rPr lang="tr-TR" dirty="0"/>
              <a:t> </a:t>
            </a:r>
          </a:p>
          <a:p>
            <a:r>
              <a:rPr lang="tr-TR" b="1" dirty="0"/>
              <a:t>10.2.3.3. </a:t>
            </a:r>
            <a:r>
              <a:rPr lang="tr-TR" b="1" dirty="0" err="1"/>
              <a:t>Kirchoff’un</a:t>
            </a:r>
            <a:r>
              <a:rPr lang="tr-TR" b="1" dirty="0"/>
              <a:t> akımlar ve gerilimler kanunlarını açıklar.</a:t>
            </a:r>
            <a:endParaRPr lang="tr-TR" dirty="0"/>
          </a:p>
          <a:p>
            <a:pPr marL="403225"/>
            <a:r>
              <a:rPr lang="tr-TR" dirty="0"/>
              <a:t>a. </a:t>
            </a:r>
            <a:r>
              <a:rPr lang="tr-TR" dirty="0" err="1"/>
              <a:t>Kirchoff</a:t>
            </a:r>
            <a:r>
              <a:rPr lang="tr-TR" dirty="0"/>
              <a:t> kanunları ile ilgili matematiksel işlemlere girilmez.</a:t>
            </a:r>
          </a:p>
          <a:p>
            <a:r>
              <a:rPr lang="tr-TR" dirty="0"/>
              <a:t/>
            </a:r>
            <a:br>
              <a:rPr lang="tr-TR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21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 smtClean="0"/>
              <a:t>Kirchoff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Kanunları</a:t>
            </a:r>
            <a:r>
              <a:rPr lang="tr-TR" sz="2800" b="1" dirty="0" smtClean="0"/>
              <a:t>  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8260081" y="1956433"/>
            <a:ext cx="373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Akımlar Kanunu</a:t>
            </a:r>
            <a:r>
              <a:rPr lang="tr-TR" dirty="0" smtClean="0"/>
              <a:t>: Bir devredeki herhangi bir ayrıma gelen akımların toplamı, bu ayrımdan çıkan akımların toplamına eşittir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Metin kutusu 1"/>
          <p:cNvSpPr txBox="1"/>
          <p:nvPr/>
        </p:nvSpPr>
        <p:spPr>
          <a:xfrm>
            <a:off x="8397240" y="3622356"/>
            <a:ext cx="34747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2 ayrım bulalım.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Her bir ayrım için akımlar kanunu yazalım.</a:t>
            </a:r>
            <a:endParaRPr lang="tr-T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1512" y="1843087"/>
            <a:ext cx="3684462" cy="361925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0849" y="1651798"/>
            <a:ext cx="28879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err="1" smtClean="0">
                <a:solidFill>
                  <a:srgbClr val="FF0000"/>
                </a:solidFill>
              </a:rPr>
              <a:t>Kirchoff</a:t>
            </a:r>
            <a:r>
              <a:rPr lang="tr-TR" sz="1200" b="1" dirty="0" smtClean="0">
                <a:solidFill>
                  <a:srgbClr val="FF0000"/>
                </a:solidFill>
              </a:rPr>
              <a:t> kanunları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</a:t>
            </a:r>
            <a:r>
              <a:rPr lang="tr-TR" sz="1200" b="1" dirty="0" smtClean="0"/>
              <a:t>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</a:t>
            </a:r>
            <a:r>
              <a:rPr lang="tr-TR" sz="1200" b="1" dirty="0" smtClean="0"/>
              <a:t>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318124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Hangi şematik gösterim pillerin seri bağlanması örneğidir</a:t>
            </a:r>
            <a:r>
              <a:rPr lang="en-GB" sz="2800" b="1" dirty="0" smtClean="0"/>
              <a:t>?</a:t>
            </a:r>
            <a:r>
              <a:rPr lang="tr-TR" sz="2800" b="1" dirty="0" smtClean="0"/>
              <a:t>  </a:t>
            </a:r>
          </a:p>
        </p:txBody>
      </p:sp>
      <p:pic>
        <p:nvPicPr>
          <p:cNvPr id="7170" name="Picture 2" descr="C:\Users\Dell\Desktop\indi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543" y="1937703"/>
            <a:ext cx="2343150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Dell\Desktop\indir (1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1280" y="3580743"/>
            <a:ext cx="1971675" cy="2253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3137" y="2082082"/>
            <a:ext cx="2486025" cy="363855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90849" y="1651798"/>
            <a:ext cx="28879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err="1" smtClean="0"/>
              <a:t>Kirchoff</a:t>
            </a:r>
            <a:r>
              <a:rPr lang="tr-TR" sz="1200" dirty="0" smtClean="0"/>
              <a:t> kanunları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</a:t>
            </a:r>
            <a:r>
              <a:rPr lang="tr-TR" sz="1200" b="1" dirty="0" smtClean="0"/>
              <a:t>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</a:t>
            </a:r>
            <a:r>
              <a:rPr lang="tr-TR" sz="1200" b="1" dirty="0" smtClean="0"/>
              <a:t>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2429378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 smtClean="0"/>
              <a:t>Pilleri</a:t>
            </a:r>
            <a:r>
              <a:rPr lang="en-GB" sz="2800" b="1" dirty="0" smtClean="0"/>
              <a:t> Seri </a:t>
            </a:r>
            <a:r>
              <a:rPr lang="en-GB" sz="2800" b="1" dirty="0" err="1" smtClean="0"/>
              <a:t>Bağlarsak</a:t>
            </a:r>
            <a:r>
              <a:rPr lang="en-GB" sz="2800" b="1" dirty="0" smtClean="0"/>
              <a:t> Ne </a:t>
            </a:r>
            <a:r>
              <a:rPr lang="en-GB" sz="2800" b="1" dirty="0" err="1" smtClean="0"/>
              <a:t>Olur</a:t>
            </a:r>
            <a:r>
              <a:rPr lang="en-GB" sz="2800" b="1" dirty="0" smtClean="0"/>
              <a:t>?</a:t>
            </a:r>
            <a:r>
              <a:rPr lang="tr-TR" sz="2800" b="1" dirty="0" smtClean="0"/>
              <a:t>  </a:t>
            </a:r>
          </a:p>
        </p:txBody>
      </p:sp>
      <p:pic>
        <p:nvPicPr>
          <p:cNvPr id="6148" name="Picture 4" descr="Image result for üreteçlerin seri bağlanmas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255" y="1193642"/>
            <a:ext cx="5331070" cy="1866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Image result for üreteçlerin seri bağlanması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37" b="73489"/>
          <a:stretch/>
        </p:blipFill>
        <p:spPr bwMode="auto">
          <a:xfrm>
            <a:off x="5017525" y="3169454"/>
            <a:ext cx="4964529" cy="1840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5017525" y="5312509"/>
            <a:ext cx="65149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dirty="0" smtClean="0"/>
              <a:t>Devreye bağlı seri pillerin her birinden aynı akım çekilir.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dirty="0" smtClean="0"/>
              <a:t>Daha yüksek akım elde edilir.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10274156" y="1869897"/>
            <a:ext cx="1382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Deneyelim</a:t>
            </a:r>
            <a:endParaRPr lang="tr-TR" dirty="0"/>
          </a:p>
        </p:txBody>
      </p:sp>
      <p:sp>
        <p:nvSpPr>
          <p:cNvPr id="8" name="Rectangle 7"/>
          <p:cNvSpPr/>
          <p:nvPr/>
        </p:nvSpPr>
        <p:spPr>
          <a:xfrm>
            <a:off x="90849" y="1651798"/>
            <a:ext cx="28879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err="1" smtClean="0"/>
              <a:t>Kirchoff</a:t>
            </a:r>
            <a:r>
              <a:rPr lang="tr-TR" sz="1200" dirty="0" smtClean="0"/>
              <a:t> kanunları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</a:t>
            </a:r>
            <a:r>
              <a:rPr lang="tr-TR" sz="1200" b="1" dirty="0" smtClean="0"/>
              <a:t>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</a:t>
            </a:r>
            <a:r>
              <a:rPr lang="tr-TR" sz="1200" b="1" dirty="0" smtClean="0"/>
              <a:t>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3784093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 smtClean="0"/>
              <a:t>Pilleri</a:t>
            </a:r>
            <a:r>
              <a:rPr lang="en-GB" sz="2800" b="1" dirty="0" smtClean="0"/>
              <a:t> Seri </a:t>
            </a:r>
            <a:r>
              <a:rPr lang="en-GB" sz="2800" b="1" dirty="0" err="1" smtClean="0"/>
              <a:t>Olarak</a:t>
            </a:r>
            <a:r>
              <a:rPr lang="tr-TR" sz="2800" b="1" dirty="0"/>
              <a:t> </a:t>
            </a:r>
            <a:r>
              <a:rPr lang="tr-TR" sz="2800" b="1" dirty="0" smtClean="0"/>
              <a:t>ikiden fazla bağlarsak ne olur?  </a:t>
            </a:r>
          </a:p>
        </p:txBody>
      </p:sp>
      <p:pic>
        <p:nvPicPr>
          <p:cNvPr id="9218" name="Picture 2" descr="Image result for pillerin paralel bağlanmas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135" y="1890712"/>
            <a:ext cx="5181600" cy="2581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90849" y="1651798"/>
            <a:ext cx="28879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err="1" smtClean="0"/>
              <a:t>Kirchoff</a:t>
            </a:r>
            <a:r>
              <a:rPr lang="tr-TR" sz="1200" dirty="0" smtClean="0"/>
              <a:t> kanunları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</a:t>
            </a:r>
            <a:r>
              <a:rPr lang="tr-TR" sz="1200" b="1" dirty="0" smtClean="0"/>
              <a:t>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</a:t>
            </a:r>
            <a:r>
              <a:rPr lang="tr-TR" sz="1200" b="1" dirty="0" smtClean="0"/>
              <a:t>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247087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 smtClean="0"/>
              <a:t>Pilleri</a:t>
            </a:r>
            <a:r>
              <a:rPr lang="en-GB" sz="2800" b="1" dirty="0" smtClean="0"/>
              <a:t> Seri </a:t>
            </a:r>
            <a:r>
              <a:rPr lang="en-GB" sz="2800" b="1" dirty="0" err="1"/>
              <a:t>O</a:t>
            </a:r>
            <a:r>
              <a:rPr lang="en-GB" sz="2800" b="1" dirty="0" err="1" smtClean="0"/>
              <a:t>larak</a:t>
            </a:r>
            <a:r>
              <a:rPr lang="en-GB" sz="2800" b="1" dirty="0" smtClean="0"/>
              <a:t> </a:t>
            </a:r>
            <a:r>
              <a:rPr lang="en-GB" sz="2800" b="1" dirty="0" err="1"/>
              <a:t>T</a:t>
            </a:r>
            <a:r>
              <a:rPr lang="en-GB" sz="2800" b="1" dirty="0" err="1" smtClean="0"/>
              <a:t>ers</a:t>
            </a:r>
            <a:r>
              <a:rPr lang="en-GB" sz="2800" b="1" dirty="0" smtClean="0"/>
              <a:t> </a:t>
            </a:r>
            <a:r>
              <a:rPr lang="en-GB" sz="2800" b="1" dirty="0" err="1"/>
              <a:t>B</a:t>
            </a:r>
            <a:r>
              <a:rPr lang="en-GB" sz="2800" b="1" dirty="0" err="1" smtClean="0"/>
              <a:t>ağlarsak</a:t>
            </a:r>
            <a:r>
              <a:rPr lang="en-GB" sz="2800" b="1" dirty="0" smtClean="0"/>
              <a:t> Ne </a:t>
            </a:r>
            <a:r>
              <a:rPr lang="en-GB" sz="2800" b="1" dirty="0" err="1"/>
              <a:t>O</a:t>
            </a:r>
            <a:r>
              <a:rPr lang="en-GB" sz="2800" b="1" dirty="0" err="1" smtClean="0"/>
              <a:t>lur</a:t>
            </a:r>
            <a:r>
              <a:rPr lang="en-GB" sz="2800" b="1" dirty="0" smtClean="0"/>
              <a:t>?</a:t>
            </a:r>
            <a:r>
              <a:rPr lang="tr-TR" sz="2800" b="1" dirty="0" smtClean="0"/>
              <a:t>  </a:t>
            </a:r>
          </a:p>
        </p:txBody>
      </p:sp>
      <p:pic>
        <p:nvPicPr>
          <p:cNvPr id="7170" name="Picture 2" descr="Image result for üreteçlerin seri bağlanması ter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57"/>
          <a:stretch/>
        </p:blipFill>
        <p:spPr bwMode="auto">
          <a:xfrm>
            <a:off x="5774049" y="1071723"/>
            <a:ext cx="5362575" cy="1381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57061" y="3032387"/>
            <a:ext cx="16546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Eğer 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Ꜫ</a:t>
            </a:r>
            <a:r>
              <a:rPr lang="tr-TR" baseline="-25000" dirty="0" smtClean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&gt; Ꜫ</a:t>
            </a:r>
            <a:r>
              <a:rPr lang="tr-TR" baseline="-25000" dirty="0" smtClean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ise</a:t>
            </a:r>
            <a:endParaRPr lang="tr-TR" dirty="0"/>
          </a:p>
        </p:txBody>
      </p:sp>
      <p:sp>
        <p:nvSpPr>
          <p:cNvPr id="7" name="Rectangle 6"/>
          <p:cNvSpPr/>
          <p:nvPr/>
        </p:nvSpPr>
        <p:spPr>
          <a:xfrm>
            <a:off x="90849" y="1651798"/>
            <a:ext cx="28879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err="1" smtClean="0"/>
              <a:t>Kirchoff</a:t>
            </a:r>
            <a:r>
              <a:rPr lang="tr-TR" sz="1200" dirty="0" smtClean="0"/>
              <a:t> kanunları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</a:t>
            </a:r>
            <a:r>
              <a:rPr lang="tr-TR" sz="1200" b="1" dirty="0" smtClean="0"/>
              <a:t>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</a:t>
            </a:r>
            <a:r>
              <a:rPr lang="tr-TR" sz="1200" b="1" dirty="0" smtClean="0"/>
              <a:t>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657061" y="4068423"/>
            <a:ext cx="16546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Eğer 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Ꜫ</a:t>
            </a:r>
            <a:r>
              <a:rPr lang="tr-TR" baseline="-25000" dirty="0" smtClean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Ꜫ</a:t>
            </a:r>
            <a:r>
              <a:rPr lang="tr-TR" baseline="-25000" dirty="0" smtClean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ise</a:t>
            </a:r>
            <a:endParaRPr lang="tr-TR" dirty="0"/>
          </a:p>
        </p:txBody>
      </p:sp>
      <p:sp>
        <p:nvSpPr>
          <p:cNvPr id="9" name="TextBox 8"/>
          <p:cNvSpPr txBox="1"/>
          <p:nvPr/>
        </p:nvSpPr>
        <p:spPr>
          <a:xfrm>
            <a:off x="4657061" y="5104459"/>
            <a:ext cx="16546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Eğer 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Ꜫ</a:t>
            </a:r>
            <a:r>
              <a:rPr lang="tr-TR" baseline="-25000" dirty="0" smtClean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&lt;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Ꜫ</a:t>
            </a:r>
            <a:r>
              <a:rPr lang="tr-TR" baseline="-25000" dirty="0" smtClean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ise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9371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Bitmiş pil ile normal bir pili seri bağlarsak ne olur</a:t>
            </a:r>
            <a:r>
              <a:rPr lang="en-GB" sz="2800" b="1" dirty="0" smtClean="0"/>
              <a:t>?</a:t>
            </a:r>
            <a:r>
              <a:rPr lang="tr-TR" sz="2800" b="1" dirty="0" smtClean="0"/>
              <a:t>  </a:t>
            </a:r>
          </a:p>
        </p:txBody>
      </p:sp>
      <p:pic>
        <p:nvPicPr>
          <p:cNvPr id="15362" name="Picture 2" descr="Image result for pillerin bağlanması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246" b="16528"/>
          <a:stretch/>
        </p:blipFill>
        <p:spPr bwMode="auto">
          <a:xfrm>
            <a:off x="6184481" y="1828482"/>
            <a:ext cx="3899540" cy="3078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90849" y="1651798"/>
            <a:ext cx="28879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err="1" smtClean="0"/>
              <a:t>Kirchoff</a:t>
            </a:r>
            <a:r>
              <a:rPr lang="tr-TR" sz="1200" dirty="0" smtClean="0"/>
              <a:t> kanunları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</a:t>
            </a:r>
            <a:r>
              <a:rPr lang="tr-TR" sz="1200" b="1" dirty="0" smtClean="0"/>
              <a:t>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</a:t>
            </a:r>
            <a:r>
              <a:rPr lang="tr-TR" sz="1200" b="1" dirty="0" smtClean="0"/>
              <a:t>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1534474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Bir pil mi iki pil mi daha önce tükenir?  </a:t>
            </a:r>
          </a:p>
        </p:txBody>
      </p:sp>
      <p:pic>
        <p:nvPicPr>
          <p:cNvPr id="17410" name="Picture 2" descr="Image result for pillerin bağlanmas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1614" y="2423160"/>
            <a:ext cx="6209792" cy="2910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90849" y="1651798"/>
            <a:ext cx="28879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err="1" smtClean="0"/>
              <a:t>Kirchoff</a:t>
            </a:r>
            <a:r>
              <a:rPr lang="tr-TR" sz="1200" dirty="0" smtClean="0"/>
              <a:t> kanunları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</a:t>
            </a:r>
            <a:r>
              <a:rPr lang="tr-TR" sz="1200" b="1" dirty="0" smtClean="0"/>
              <a:t>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</a:t>
            </a:r>
            <a:r>
              <a:rPr lang="tr-TR" sz="1200" b="1" dirty="0" smtClean="0"/>
              <a:t>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999003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 smtClean="0"/>
              <a:t>Pilleri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Parelel</a:t>
            </a:r>
            <a:r>
              <a:rPr lang="en-GB" sz="2800" b="1" dirty="0" smtClean="0"/>
              <a:t>  </a:t>
            </a:r>
            <a:r>
              <a:rPr lang="en-GB" sz="2800" b="1" dirty="0" err="1"/>
              <a:t>B</a:t>
            </a:r>
            <a:r>
              <a:rPr lang="en-GB" sz="2800" b="1" dirty="0" err="1" smtClean="0"/>
              <a:t>ağlarsak</a:t>
            </a:r>
            <a:r>
              <a:rPr lang="en-GB" sz="2800" b="1" dirty="0" smtClean="0"/>
              <a:t> Ne </a:t>
            </a:r>
            <a:r>
              <a:rPr lang="en-GB" sz="2800" b="1" dirty="0" err="1"/>
              <a:t>O</a:t>
            </a:r>
            <a:r>
              <a:rPr lang="en-GB" sz="2800" b="1" dirty="0" err="1" smtClean="0"/>
              <a:t>lur</a:t>
            </a:r>
            <a:r>
              <a:rPr lang="en-GB" sz="2800" b="1" dirty="0" smtClean="0"/>
              <a:t>?</a:t>
            </a:r>
            <a:r>
              <a:rPr lang="tr-TR" sz="2800" b="1" dirty="0" smtClean="0"/>
              <a:t>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0519" y="1543458"/>
            <a:ext cx="4938285" cy="391657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650785" y="5987290"/>
            <a:ext cx="1382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Deneyelim</a:t>
            </a:r>
            <a:endParaRPr lang="tr-TR" dirty="0"/>
          </a:p>
        </p:txBody>
      </p:sp>
      <p:sp>
        <p:nvSpPr>
          <p:cNvPr id="8" name="Rectangle 7"/>
          <p:cNvSpPr/>
          <p:nvPr/>
        </p:nvSpPr>
        <p:spPr>
          <a:xfrm>
            <a:off x="90849" y="1651798"/>
            <a:ext cx="28879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err="1" smtClean="0"/>
              <a:t>Kirchoff</a:t>
            </a:r>
            <a:r>
              <a:rPr lang="tr-TR" sz="1200" dirty="0" smtClean="0"/>
              <a:t> kanunları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</a:t>
            </a:r>
            <a:r>
              <a:rPr lang="tr-TR" sz="1200" b="1" dirty="0" smtClean="0"/>
              <a:t>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</a:t>
            </a:r>
            <a:r>
              <a:rPr lang="tr-TR" sz="1200" b="1" dirty="0" smtClean="0"/>
              <a:t>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878293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 smtClean="0"/>
              <a:t>Pilleri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Parelel</a:t>
            </a:r>
            <a:r>
              <a:rPr lang="en-GB" sz="2800" b="1" dirty="0" smtClean="0"/>
              <a:t>  </a:t>
            </a:r>
            <a:r>
              <a:rPr lang="en-GB" sz="2800" b="1" dirty="0" err="1"/>
              <a:t>B</a:t>
            </a:r>
            <a:r>
              <a:rPr lang="en-GB" sz="2800" b="1" dirty="0" err="1" smtClean="0"/>
              <a:t>ağlarsak</a:t>
            </a:r>
            <a:r>
              <a:rPr lang="en-GB" sz="2800" b="1" dirty="0" smtClean="0"/>
              <a:t> Ne </a:t>
            </a:r>
            <a:r>
              <a:rPr lang="en-GB" sz="2800" b="1" dirty="0" err="1"/>
              <a:t>O</a:t>
            </a:r>
            <a:r>
              <a:rPr lang="en-GB" sz="2800" b="1" dirty="0" err="1" smtClean="0"/>
              <a:t>lur</a:t>
            </a:r>
            <a:r>
              <a:rPr lang="en-GB" sz="2800" b="1" dirty="0" smtClean="0"/>
              <a:t>?</a:t>
            </a:r>
            <a:r>
              <a:rPr lang="tr-TR" sz="2800" b="1" dirty="0" smtClean="0"/>
              <a:t>  </a:t>
            </a:r>
          </a:p>
        </p:txBody>
      </p:sp>
      <p:pic>
        <p:nvPicPr>
          <p:cNvPr id="3" name="Picture 2" descr="C:\Users\Dell\Desktop\paralel-bagli-uretecl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1614" y="1016197"/>
            <a:ext cx="4181475" cy="233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3867811" y="3666901"/>
            <a:ext cx="853288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dirty="0" smtClean="0"/>
              <a:t>Devreden akım geçebilmesi için                               olmalıdır.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endParaRPr lang="tr-TR" dirty="0"/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dirty="0" smtClean="0"/>
              <a:t>Bu durum gerçekleşmezse devreden akım geçmez ve bağlı aletler </a:t>
            </a:r>
            <a:r>
              <a:rPr lang="tr-TR" dirty="0" smtClean="0"/>
              <a:t>çalışmaz</a:t>
            </a:r>
            <a:r>
              <a:rPr lang="en-US" dirty="0" smtClean="0"/>
              <a:t>.</a:t>
            </a:r>
            <a:endParaRPr lang="tr-TR" dirty="0" smtClean="0"/>
          </a:p>
          <a:p>
            <a:pPr marL="169863" indent="-169863">
              <a:buFont typeface="Arial" panose="020B0604020202020204" pitchFamily="34" charset="0"/>
              <a:buChar char="•"/>
            </a:pPr>
            <a:endParaRPr lang="tr-TR" dirty="0"/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dirty="0" smtClean="0"/>
              <a:t>Pillerden eşit akım </a:t>
            </a:r>
            <a:r>
              <a:rPr lang="tr-TR" dirty="0" smtClean="0"/>
              <a:t>çekilir</a:t>
            </a:r>
            <a:r>
              <a:rPr lang="en-US" dirty="0" smtClean="0"/>
              <a:t>.</a:t>
            </a:r>
            <a:endParaRPr lang="tr-TR" dirty="0" smtClean="0"/>
          </a:p>
          <a:p>
            <a:pPr marL="169863" indent="-169863">
              <a:buFont typeface="Arial" panose="020B0604020202020204" pitchFamily="34" charset="0"/>
              <a:buChar char="•"/>
            </a:pPr>
            <a:endParaRPr lang="tr-TR" dirty="0"/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dirty="0" smtClean="0"/>
              <a:t>Pillerden çekilen akımın toplamı ana koldaki akıma </a:t>
            </a:r>
            <a:r>
              <a:rPr lang="tr-TR" dirty="0" smtClean="0"/>
              <a:t>eşittir</a:t>
            </a:r>
            <a:r>
              <a:rPr lang="en-US" dirty="0" smtClean="0"/>
              <a:t>.</a:t>
            </a:r>
            <a:endParaRPr lang="tr-TR" dirty="0" smtClean="0"/>
          </a:p>
          <a:p>
            <a:pPr marL="169863" indent="-169863">
              <a:buFont typeface="Arial" panose="020B0604020202020204" pitchFamily="34" charset="0"/>
              <a:buChar char="•"/>
            </a:pPr>
            <a:endParaRPr lang="tr-TR" dirty="0"/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tr-TR" dirty="0" smtClean="0"/>
              <a:t>Pillerden daha az akım çekileceğinden dolayı pillerin tükenmesi daha uzun </a:t>
            </a:r>
            <a:r>
              <a:rPr lang="tr-TR" dirty="0" smtClean="0"/>
              <a:t>sürer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8196" name="Picture 4" descr="Image result for üreteçlerin paralel bağlanması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17" t="49043" r="12690" b="46511"/>
          <a:stretch/>
        </p:blipFill>
        <p:spPr bwMode="auto">
          <a:xfrm>
            <a:off x="7821549" y="3812476"/>
            <a:ext cx="1783080" cy="205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90849" y="1651798"/>
            <a:ext cx="28879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err="1" smtClean="0"/>
              <a:t>Kirchoff</a:t>
            </a:r>
            <a:r>
              <a:rPr lang="tr-TR" sz="1200" dirty="0" smtClean="0"/>
              <a:t> kanunları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</a:t>
            </a:r>
            <a:r>
              <a:rPr lang="tr-TR" sz="1200" b="1" dirty="0" smtClean="0"/>
              <a:t>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</a:t>
            </a:r>
            <a:r>
              <a:rPr lang="tr-TR" sz="1200" b="1" dirty="0" smtClean="0"/>
              <a:t>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9792587" y="1926050"/>
            <a:ext cx="16417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Ꜫ</a:t>
            </a:r>
            <a:r>
              <a:rPr lang="en-US" baseline="-25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eş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Ꜫ</a:t>
            </a:r>
            <a:r>
              <a:rPr lang="tr-TR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Ꜫ</a:t>
            </a:r>
            <a:r>
              <a:rPr lang="en-US" baseline="-25000" dirty="0" smtClean="0"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Ꜫ</a:t>
            </a:r>
            <a:r>
              <a:rPr lang="en-US" baseline="-25000" dirty="0" smtClean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</a:p>
          <a:p>
            <a:endParaRPr lang="en-US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baseline="-25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eş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r/2 = r/n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16561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 piller seri mi paralel mi bağlı?  </a:t>
            </a:r>
            <a:endParaRPr lang="tr-TR" sz="2800" b="1" dirty="0" smtClean="0"/>
          </a:p>
        </p:txBody>
      </p:sp>
      <p:pic>
        <p:nvPicPr>
          <p:cNvPr id="2050" name="Picture 2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741" y="1972569"/>
            <a:ext cx="3631019" cy="3631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90849" y="1651798"/>
            <a:ext cx="28879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err="1" smtClean="0"/>
              <a:t>Kirchoff</a:t>
            </a:r>
            <a:r>
              <a:rPr lang="tr-TR" sz="1200" dirty="0" smtClean="0"/>
              <a:t> kanunları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Neden pilleri seri </a:t>
            </a:r>
            <a:r>
              <a:rPr lang="tr-TR" sz="1200" b="1" dirty="0" smtClean="0">
                <a:solidFill>
                  <a:srgbClr val="FF0000"/>
                </a:solidFill>
              </a:rPr>
              <a:t>ya</a:t>
            </a:r>
            <a:r>
              <a:rPr lang="en-US" sz="1200" b="1" dirty="0" smtClean="0">
                <a:solidFill>
                  <a:srgbClr val="FF0000"/>
                </a:solidFill>
              </a:rPr>
              <a:t> </a:t>
            </a:r>
            <a:r>
              <a:rPr lang="tr-TR" sz="1200" b="1" dirty="0" smtClean="0">
                <a:solidFill>
                  <a:srgbClr val="FF0000"/>
                </a:solidFill>
              </a:rPr>
              <a:t>da </a:t>
            </a:r>
            <a:r>
              <a:rPr lang="tr-TR" sz="1200" b="1" dirty="0" smtClean="0">
                <a:solidFill>
                  <a:srgbClr val="FF0000"/>
                </a:solidFill>
              </a:rPr>
              <a:t>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273989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64831" y="551583"/>
            <a:ext cx="57962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Öğreneceğiz?</a:t>
            </a:r>
            <a:endParaRPr lang="tr-TR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3283443" y="1443507"/>
            <a:ext cx="5579510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500" dirty="0" smtClean="0"/>
              <a:t>Geçen hafta </a:t>
            </a:r>
            <a:r>
              <a:rPr lang="tr-TR" sz="1500" dirty="0"/>
              <a:t>n</a:t>
            </a:r>
            <a:r>
              <a:rPr lang="tr-TR" sz="1500" dirty="0" smtClean="0"/>
              <a:t>eler </a:t>
            </a:r>
            <a:r>
              <a:rPr lang="tr-TR" sz="1500" dirty="0"/>
              <a:t>ö</a:t>
            </a:r>
            <a:r>
              <a:rPr lang="tr-TR" sz="1500" dirty="0" smtClean="0"/>
              <a:t>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500" dirty="0" smtClean="0"/>
              <a:t>Pillerin nasıl bağlandığını anlama yolları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500" dirty="0" smtClean="0"/>
              <a:t>Pil nasıl icat edilmiştir?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500" dirty="0" smtClean="0"/>
              <a:t>Pillerin genel özellikleri</a:t>
            </a:r>
            <a:endParaRPr lang="en-US" sz="15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500" dirty="0" err="1" smtClean="0"/>
              <a:t>Kirchoff</a:t>
            </a:r>
            <a:r>
              <a:rPr lang="tr-TR" sz="1500" dirty="0" smtClean="0"/>
              <a:t> kanunları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500" dirty="0" smtClean="0"/>
              <a:t>Pilleri seri bağlarsak ne olur?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500" dirty="0" smtClean="0"/>
              <a:t>Pilleri paralel bağlarsak ne olur?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500" dirty="0" smtClean="0"/>
              <a:t>Neden pilleri seri </a:t>
            </a:r>
            <a:r>
              <a:rPr lang="tr-TR" sz="1500" dirty="0" smtClean="0"/>
              <a:t>ya</a:t>
            </a:r>
            <a:r>
              <a:rPr lang="en-US" sz="1500" dirty="0" smtClean="0"/>
              <a:t> </a:t>
            </a:r>
            <a:r>
              <a:rPr lang="tr-TR" sz="1500" dirty="0" smtClean="0"/>
              <a:t>da </a:t>
            </a:r>
            <a:r>
              <a:rPr lang="tr-TR" sz="1500" dirty="0" smtClean="0"/>
              <a:t>paralel bağlarız?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500" dirty="0" smtClean="0"/>
              <a:t>Örnekler </a:t>
            </a:r>
            <a:endParaRPr lang="en-US" sz="15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500" dirty="0"/>
              <a:t>Pillerin nasıl bağlandığını anlama yolları</a:t>
            </a:r>
            <a:endParaRPr lang="tr-TR" sz="15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500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500" dirty="0" smtClean="0"/>
              <a:t>Soru Çözümü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500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500" dirty="0" smtClean="0"/>
              <a:t>Önümüzdeki Hafta Neler Öğreneceğiz?</a:t>
            </a:r>
            <a:endParaRPr lang="tr-TR" sz="1500" dirty="0"/>
          </a:p>
        </p:txBody>
      </p:sp>
    </p:spTree>
    <p:extLst>
      <p:ext uri="{BB962C8B-B14F-4D97-AF65-F5344CB8AC3E}">
        <p14:creationId xmlns:p14="http://schemas.microsoft.com/office/powerpoint/2010/main" val="339143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 piller seri mi paralel mi bağlı?  </a:t>
            </a:r>
            <a:endParaRPr lang="tr-TR" sz="2800" b="1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1614" y="2775208"/>
            <a:ext cx="6315075" cy="73342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0849" y="1651798"/>
            <a:ext cx="28879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err="1" smtClean="0"/>
              <a:t>Kirchoff</a:t>
            </a:r>
            <a:r>
              <a:rPr lang="tr-TR" sz="1200" dirty="0" smtClean="0"/>
              <a:t> kanunları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Neden pilleri seri </a:t>
            </a:r>
            <a:r>
              <a:rPr lang="tr-TR" sz="1200" b="1" dirty="0" smtClean="0">
                <a:solidFill>
                  <a:srgbClr val="FF0000"/>
                </a:solidFill>
              </a:rPr>
              <a:t>ya</a:t>
            </a:r>
            <a:r>
              <a:rPr lang="en-US" sz="1200" b="1" dirty="0" smtClean="0">
                <a:solidFill>
                  <a:srgbClr val="FF0000"/>
                </a:solidFill>
              </a:rPr>
              <a:t> </a:t>
            </a:r>
            <a:r>
              <a:rPr lang="tr-TR" sz="1200" b="1" dirty="0" smtClean="0">
                <a:solidFill>
                  <a:srgbClr val="FF0000"/>
                </a:solidFill>
              </a:rPr>
              <a:t>da </a:t>
            </a:r>
            <a:r>
              <a:rPr lang="tr-TR" sz="1200" b="1" dirty="0" smtClean="0">
                <a:solidFill>
                  <a:srgbClr val="FF0000"/>
                </a:solidFill>
              </a:rPr>
              <a:t>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3424513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546139"/>
            <a:ext cx="72052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Pilleri bağlayıp seri mi paralel mi bakalım?  </a:t>
            </a:r>
            <a:endParaRPr lang="tr-TR" sz="2800" b="1" dirty="0" smtClean="0"/>
          </a:p>
        </p:txBody>
      </p:sp>
      <p:sp>
        <p:nvSpPr>
          <p:cNvPr id="6" name="Rectangle 5"/>
          <p:cNvSpPr/>
          <p:nvPr/>
        </p:nvSpPr>
        <p:spPr>
          <a:xfrm>
            <a:off x="90849" y="1651798"/>
            <a:ext cx="28879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err="1" smtClean="0"/>
              <a:t>Kirchoff</a:t>
            </a:r>
            <a:r>
              <a:rPr lang="tr-TR" sz="1200" dirty="0" smtClean="0"/>
              <a:t> kanunları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Neden pilleri seri </a:t>
            </a:r>
            <a:r>
              <a:rPr lang="tr-TR" sz="1200" b="1" dirty="0" smtClean="0">
                <a:solidFill>
                  <a:srgbClr val="FF0000"/>
                </a:solidFill>
              </a:rPr>
              <a:t>ya</a:t>
            </a:r>
            <a:r>
              <a:rPr lang="en-US" sz="1200" b="1" dirty="0" smtClean="0">
                <a:solidFill>
                  <a:srgbClr val="FF0000"/>
                </a:solidFill>
              </a:rPr>
              <a:t> </a:t>
            </a:r>
            <a:r>
              <a:rPr lang="tr-TR" sz="1200" b="1" dirty="0" smtClean="0">
                <a:solidFill>
                  <a:srgbClr val="FF0000"/>
                </a:solidFill>
              </a:rPr>
              <a:t>da </a:t>
            </a:r>
            <a:r>
              <a:rPr lang="tr-TR" sz="1200" b="1" dirty="0" smtClean="0">
                <a:solidFill>
                  <a:srgbClr val="FF0000"/>
                </a:solidFill>
              </a:rPr>
              <a:t>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335909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Aynı sayıdaki pilleri nasıl bağlarsam aynı lamba daha parlak </a:t>
            </a:r>
            <a:r>
              <a:rPr lang="tr-TR" sz="2800" b="1" dirty="0" smtClean="0"/>
              <a:t>ya</a:t>
            </a:r>
            <a:r>
              <a:rPr lang="en-US" sz="2800" b="1" dirty="0" smtClean="0"/>
              <a:t>n</a:t>
            </a:r>
            <a:r>
              <a:rPr lang="tr-TR" sz="2800" b="1" dirty="0" smtClean="0"/>
              <a:t>ar</a:t>
            </a:r>
            <a:r>
              <a:rPr lang="en-GB" sz="2800" b="1" dirty="0" smtClean="0"/>
              <a:t>?</a:t>
            </a:r>
            <a:r>
              <a:rPr lang="tr-TR" sz="2800" b="1" dirty="0" smtClean="0"/>
              <a:t>  </a:t>
            </a:r>
          </a:p>
        </p:txBody>
      </p:sp>
      <p:pic>
        <p:nvPicPr>
          <p:cNvPr id="1026" name="Picture 2" descr="Image result for ampu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6308" y="2107247"/>
            <a:ext cx="2767997" cy="3683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90849" y="1651798"/>
            <a:ext cx="28879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err="1" smtClean="0"/>
              <a:t>Kirchoff</a:t>
            </a:r>
            <a:r>
              <a:rPr lang="tr-TR" sz="1200" dirty="0" smtClean="0"/>
              <a:t> kanunları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Neden pilleri seri </a:t>
            </a:r>
            <a:r>
              <a:rPr lang="tr-TR" sz="1200" b="1" dirty="0" smtClean="0">
                <a:solidFill>
                  <a:srgbClr val="FF0000"/>
                </a:solidFill>
              </a:rPr>
              <a:t>ya</a:t>
            </a:r>
            <a:r>
              <a:rPr lang="en-US" sz="1200" b="1" dirty="0" smtClean="0">
                <a:solidFill>
                  <a:srgbClr val="FF0000"/>
                </a:solidFill>
              </a:rPr>
              <a:t> </a:t>
            </a:r>
            <a:r>
              <a:rPr lang="tr-TR" sz="1200" b="1" dirty="0" smtClean="0">
                <a:solidFill>
                  <a:srgbClr val="FF0000"/>
                </a:solidFill>
              </a:rPr>
              <a:t>da </a:t>
            </a:r>
            <a:r>
              <a:rPr lang="tr-TR" sz="1200" b="1" dirty="0" smtClean="0">
                <a:solidFill>
                  <a:srgbClr val="FF0000"/>
                </a:solidFill>
              </a:rPr>
              <a:t>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2058196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40014" y="835572"/>
            <a:ext cx="62699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err="1" smtClean="0"/>
              <a:t>Neden</a:t>
            </a:r>
            <a:r>
              <a:rPr lang="tr-TR" sz="2000" b="1" dirty="0"/>
              <a:t> </a:t>
            </a:r>
            <a:r>
              <a:rPr lang="tr-TR" sz="2000" b="1" dirty="0" smtClean="0"/>
              <a:t>pilleri seri </a:t>
            </a:r>
            <a:r>
              <a:rPr lang="tr-TR" sz="2000" b="1" dirty="0" smtClean="0"/>
              <a:t>ya</a:t>
            </a:r>
            <a:r>
              <a:rPr lang="en-US" sz="2000" b="1" dirty="0" smtClean="0"/>
              <a:t> </a:t>
            </a:r>
            <a:r>
              <a:rPr lang="tr-TR" sz="2000" b="1" dirty="0" smtClean="0"/>
              <a:t>da </a:t>
            </a:r>
            <a:r>
              <a:rPr lang="tr-TR" sz="2000" b="1" dirty="0" smtClean="0"/>
              <a:t>paralel bağlarız? </a:t>
            </a:r>
            <a:endParaRPr lang="en-US" sz="2000" b="1" dirty="0"/>
          </a:p>
        </p:txBody>
      </p:sp>
      <p:sp>
        <p:nvSpPr>
          <p:cNvPr id="5" name="AutoShape 2" descr="Image result for flashligh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Image result for flashligh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222" name="Picture 6" descr="Image result for flashligh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855" y="2461895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90849" y="1651798"/>
            <a:ext cx="28879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err="1" smtClean="0"/>
              <a:t>Kirchoff</a:t>
            </a:r>
            <a:r>
              <a:rPr lang="tr-TR" sz="1200" dirty="0" smtClean="0"/>
              <a:t> kanunları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Neden pilleri seri </a:t>
            </a:r>
            <a:r>
              <a:rPr lang="tr-TR" sz="1200" b="1" dirty="0" smtClean="0">
                <a:solidFill>
                  <a:srgbClr val="FF0000"/>
                </a:solidFill>
              </a:rPr>
              <a:t>ya</a:t>
            </a:r>
            <a:r>
              <a:rPr lang="en-US" sz="1200" b="1" dirty="0" smtClean="0">
                <a:solidFill>
                  <a:srgbClr val="FF0000"/>
                </a:solidFill>
              </a:rPr>
              <a:t> </a:t>
            </a:r>
            <a:r>
              <a:rPr lang="tr-TR" sz="1200" b="1" dirty="0" smtClean="0">
                <a:solidFill>
                  <a:srgbClr val="FF0000"/>
                </a:solidFill>
              </a:rPr>
              <a:t>da </a:t>
            </a:r>
            <a:r>
              <a:rPr lang="tr-TR" sz="1200" b="1" dirty="0" smtClean="0">
                <a:solidFill>
                  <a:srgbClr val="FF0000"/>
                </a:solidFill>
              </a:rPr>
              <a:t>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1517718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85854" y="840509"/>
            <a:ext cx="2863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Örnek:</a:t>
            </a:r>
            <a:endParaRPr lang="tr-TR" b="1" dirty="0"/>
          </a:p>
        </p:txBody>
      </p:sp>
      <p:pic>
        <p:nvPicPr>
          <p:cNvPr id="18434" name="Picture 2" descr="Image result for üreteçlerin bağlanması ornek sorula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13" r="3284" b="50000"/>
          <a:stretch/>
        </p:blipFill>
        <p:spPr bwMode="auto">
          <a:xfrm>
            <a:off x="5535296" y="1637414"/>
            <a:ext cx="4799552" cy="2080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Image result for üreteçlerin bağlanması ornek sorula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556560" y="4015902"/>
            <a:ext cx="4962525" cy="241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90849" y="1651798"/>
            <a:ext cx="28879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err="1" smtClean="0"/>
              <a:t>Kirchoff</a:t>
            </a:r>
            <a:r>
              <a:rPr lang="tr-TR" sz="1200" dirty="0" smtClean="0"/>
              <a:t> kanunları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Neden pilleri seri </a:t>
            </a:r>
            <a:r>
              <a:rPr lang="tr-TR" sz="1200" dirty="0" smtClean="0"/>
              <a:t>ya</a:t>
            </a:r>
            <a:r>
              <a:rPr lang="en-US" sz="1200" dirty="0" smtClean="0"/>
              <a:t> </a:t>
            </a:r>
            <a:r>
              <a:rPr lang="tr-TR" sz="1200" dirty="0" smtClean="0"/>
              <a:t>da </a:t>
            </a:r>
            <a:r>
              <a:rPr lang="tr-TR" sz="1200" dirty="0" smtClean="0"/>
              <a:t>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Örnekler </a:t>
            </a:r>
            <a:endParaRPr lang="en-US" sz="1200" b="1" dirty="0" smtClean="0">
              <a:solidFill>
                <a:srgbClr val="FF0000"/>
              </a:solidFill>
            </a:endParaRP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1694136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85854" y="840509"/>
            <a:ext cx="2863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Örnek:</a:t>
            </a:r>
            <a:endParaRPr lang="tr-TR" b="1" dirty="0"/>
          </a:p>
        </p:txBody>
      </p:sp>
      <p:pic>
        <p:nvPicPr>
          <p:cNvPr id="14338" name="Picture 2" descr="Image result for pillerin bağlanması örnek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3" b="43672"/>
          <a:stretch/>
        </p:blipFill>
        <p:spPr bwMode="auto">
          <a:xfrm>
            <a:off x="5672453" y="1389149"/>
            <a:ext cx="5095875" cy="4033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90849" y="1651798"/>
            <a:ext cx="28879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err="1" smtClean="0"/>
              <a:t>Kirchoff</a:t>
            </a:r>
            <a:r>
              <a:rPr lang="tr-TR" sz="1200" dirty="0" smtClean="0"/>
              <a:t> kanunları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Neden pilleri seri </a:t>
            </a:r>
            <a:r>
              <a:rPr lang="tr-TR" sz="1200" dirty="0" smtClean="0"/>
              <a:t>ya</a:t>
            </a:r>
            <a:r>
              <a:rPr lang="en-US" sz="1200" dirty="0" smtClean="0"/>
              <a:t> </a:t>
            </a:r>
            <a:r>
              <a:rPr lang="tr-TR" sz="1200" dirty="0" smtClean="0"/>
              <a:t>da </a:t>
            </a:r>
            <a:r>
              <a:rPr lang="tr-TR" sz="1200" dirty="0" smtClean="0"/>
              <a:t>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Örnekler </a:t>
            </a:r>
            <a:endParaRPr lang="en-US" sz="1200" b="1" dirty="0" smtClean="0">
              <a:solidFill>
                <a:srgbClr val="FF0000"/>
              </a:solidFill>
            </a:endParaRP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2551380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20044" y="835572"/>
            <a:ext cx="65642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Birden fazla pil kullanan aletlerin pillerinin seri </a:t>
            </a:r>
            <a:r>
              <a:rPr lang="tr-TR" sz="2000" b="1" dirty="0" smtClean="0"/>
              <a:t>ya</a:t>
            </a:r>
            <a:r>
              <a:rPr lang="en-US" sz="2000" b="1" dirty="0" smtClean="0"/>
              <a:t> </a:t>
            </a:r>
            <a:r>
              <a:rPr lang="tr-TR" sz="2000" b="1" dirty="0" smtClean="0"/>
              <a:t>da </a:t>
            </a:r>
            <a:r>
              <a:rPr lang="tr-TR" sz="2000" b="1" dirty="0" smtClean="0"/>
              <a:t>paralel  bağlı olduğunu nasıl  anlarız?</a:t>
            </a:r>
            <a:endParaRPr lang="en-US" sz="2000" b="1" dirty="0"/>
          </a:p>
        </p:txBody>
      </p:sp>
      <p:pic>
        <p:nvPicPr>
          <p:cNvPr id="1026" name="Picture 2" descr="C:\Users\Dell\Desktop\aa-battery-corros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162" y="2527935"/>
            <a:ext cx="5334000" cy="329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90849" y="1651798"/>
            <a:ext cx="28879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err="1" smtClean="0"/>
              <a:t>Kirchoff</a:t>
            </a:r>
            <a:r>
              <a:rPr lang="tr-TR" sz="1200" dirty="0" smtClean="0"/>
              <a:t> kanunları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Neden pilleri seri </a:t>
            </a:r>
            <a:r>
              <a:rPr lang="tr-TR" sz="1200" dirty="0" smtClean="0"/>
              <a:t>ya</a:t>
            </a:r>
            <a:r>
              <a:rPr lang="en-US" sz="1200" dirty="0" smtClean="0"/>
              <a:t> </a:t>
            </a:r>
            <a:r>
              <a:rPr lang="tr-TR" sz="1200" dirty="0" smtClean="0"/>
              <a:t>da </a:t>
            </a:r>
            <a:r>
              <a:rPr lang="tr-TR" sz="1200" dirty="0" smtClean="0"/>
              <a:t>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Örnekler 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>
                <a:solidFill>
                  <a:srgbClr val="FF0000"/>
                </a:solidFill>
              </a:rPr>
              <a:t>Pillerin nasıl bağlandığını anlama yolları</a:t>
            </a:r>
            <a:endParaRPr lang="tr-TR" sz="1200" b="1" dirty="0" smtClean="0">
              <a:solidFill>
                <a:srgbClr val="FF0000"/>
              </a:solidFill>
            </a:endParaRP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18933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20044" y="835572"/>
            <a:ext cx="65642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Birden fazla pil kullanan aletlerin pillerinin seri </a:t>
            </a:r>
            <a:r>
              <a:rPr lang="tr-TR" sz="2000" b="1" dirty="0" smtClean="0"/>
              <a:t>ya</a:t>
            </a:r>
            <a:r>
              <a:rPr lang="en-US" sz="2000" b="1" dirty="0" smtClean="0"/>
              <a:t> </a:t>
            </a:r>
            <a:r>
              <a:rPr lang="tr-TR" sz="2000" b="1" dirty="0" smtClean="0"/>
              <a:t>da </a:t>
            </a:r>
            <a:r>
              <a:rPr lang="tr-TR" sz="2000" b="1" dirty="0" smtClean="0"/>
              <a:t>paralel  bağlı olduğunu nasıl  anlarız?</a:t>
            </a:r>
            <a:endParaRPr lang="en-US" sz="2000" b="1" dirty="0"/>
          </a:p>
        </p:txBody>
      </p:sp>
      <p:pic>
        <p:nvPicPr>
          <p:cNvPr id="2050" name="Picture 2" descr="C:\Users\Dell\Desktop\tc-158sd-battery-compartment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750" y="2387600"/>
            <a:ext cx="6310824" cy="271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90849" y="1651798"/>
            <a:ext cx="28879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err="1" smtClean="0"/>
              <a:t>Kirchoff</a:t>
            </a:r>
            <a:r>
              <a:rPr lang="tr-TR" sz="1200" dirty="0" smtClean="0"/>
              <a:t> kanunları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Neden pilleri seri </a:t>
            </a:r>
            <a:r>
              <a:rPr lang="tr-TR" sz="1200" dirty="0" smtClean="0"/>
              <a:t>ya</a:t>
            </a:r>
            <a:r>
              <a:rPr lang="en-US" sz="1200" dirty="0" smtClean="0"/>
              <a:t> </a:t>
            </a:r>
            <a:r>
              <a:rPr lang="tr-TR" sz="1200" dirty="0" smtClean="0"/>
              <a:t>da </a:t>
            </a:r>
            <a:r>
              <a:rPr lang="tr-TR" sz="1200" dirty="0" smtClean="0"/>
              <a:t>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Örnekler 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>
                <a:solidFill>
                  <a:srgbClr val="FF0000"/>
                </a:solidFill>
              </a:rPr>
              <a:t>Pillerin nasıl bağlandığını anlama yolları</a:t>
            </a:r>
            <a:endParaRPr lang="tr-TR" sz="1200" b="1" dirty="0" smtClean="0">
              <a:solidFill>
                <a:srgbClr val="FF0000"/>
              </a:solidFill>
            </a:endParaRP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2687316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20044" y="835572"/>
            <a:ext cx="65642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Birden fazla pil kullanan aletlerin pillerinin seri </a:t>
            </a:r>
            <a:r>
              <a:rPr lang="tr-TR" sz="2000" b="1" dirty="0" smtClean="0"/>
              <a:t>ya</a:t>
            </a:r>
            <a:r>
              <a:rPr lang="en-US" sz="2000" b="1" dirty="0" smtClean="0"/>
              <a:t> </a:t>
            </a:r>
            <a:r>
              <a:rPr lang="tr-TR" sz="2000" b="1" dirty="0" smtClean="0"/>
              <a:t>da </a:t>
            </a:r>
            <a:r>
              <a:rPr lang="tr-TR" sz="2000" b="1" dirty="0" smtClean="0"/>
              <a:t>paralel  bağlı olduğunu nasıl  anlarız?</a:t>
            </a:r>
            <a:endParaRPr lang="en-US" sz="2000" b="1" dirty="0"/>
          </a:p>
        </p:txBody>
      </p:sp>
      <p:pic>
        <p:nvPicPr>
          <p:cNvPr id="3074" name="Picture 2" descr="C:\Users\Dell\Desktop\bigtrak-with-battery-cover-off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829" y="2179320"/>
            <a:ext cx="4850522" cy="3729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90849" y="1651798"/>
            <a:ext cx="28879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err="1" smtClean="0"/>
              <a:t>Kirchoff</a:t>
            </a:r>
            <a:r>
              <a:rPr lang="tr-TR" sz="1200" dirty="0" smtClean="0"/>
              <a:t> kanunları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Neden pilleri seri </a:t>
            </a:r>
            <a:r>
              <a:rPr lang="tr-TR" sz="1200" dirty="0" smtClean="0"/>
              <a:t>ya</a:t>
            </a:r>
            <a:r>
              <a:rPr lang="en-US" sz="1200" dirty="0" smtClean="0"/>
              <a:t> </a:t>
            </a:r>
            <a:r>
              <a:rPr lang="tr-TR" sz="1200" dirty="0" smtClean="0"/>
              <a:t>da </a:t>
            </a:r>
            <a:r>
              <a:rPr lang="tr-TR" sz="1200" dirty="0" smtClean="0"/>
              <a:t>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Örnekler 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>
                <a:solidFill>
                  <a:srgbClr val="FF0000"/>
                </a:solidFill>
              </a:rPr>
              <a:t>Pillerin nasıl bağlandığını anlama yolları</a:t>
            </a:r>
            <a:endParaRPr lang="tr-TR" sz="1200" b="1" dirty="0" smtClean="0">
              <a:solidFill>
                <a:srgbClr val="FF0000"/>
              </a:solidFill>
            </a:endParaRP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3276819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20044" y="835572"/>
            <a:ext cx="65642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Birden fazla pil kullanan aletlerin pillerinin seri </a:t>
            </a:r>
            <a:r>
              <a:rPr lang="tr-TR" sz="2000" b="1" dirty="0" smtClean="0"/>
              <a:t>ya</a:t>
            </a:r>
            <a:r>
              <a:rPr lang="en-US" sz="2000" b="1" dirty="0" smtClean="0"/>
              <a:t> </a:t>
            </a:r>
            <a:r>
              <a:rPr lang="tr-TR" sz="2000" b="1" dirty="0" smtClean="0"/>
              <a:t>da </a:t>
            </a:r>
            <a:r>
              <a:rPr lang="tr-TR" sz="2000" b="1" dirty="0" smtClean="0"/>
              <a:t>paralel  bağlı olduğunu nasıl  anlarız?</a:t>
            </a:r>
            <a:endParaRPr lang="en-US" sz="2000" b="1" dirty="0"/>
          </a:p>
        </p:txBody>
      </p:sp>
      <p:pic>
        <p:nvPicPr>
          <p:cNvPr id="4098" name="Picture 2" descr="C:\Users\Dell\Desktop\FHEL043GW8983NG.MEDIUM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4" t="22904" b="14387"/>
          <a:stretch/>
        </p:blipFill>
        <p:spPr bwMode="auto">
          <a:xfrm>
            <a:off x="4251960" y="2329380"/>
            <a:ext cx="7381558" cy="370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90849" y="1651798"/>
            <a:ext cx="28879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err="1" smtClean="0"/>
              <a:t>Kirchoff</a:t>
            </a:r>
            <a:r>
              <a:rPr lang="tr-TR" sz="1200" dirty="0" smtClean="0"/>
              <a:t> kanunları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Neden pilleri seri </a:t>
            </a:r>
            <a:r>
              <a:rPr lang="tr-TR" sz="1200" dirty="0" smtClean="0"/>
              <a:t>ya</a:t>
            </a:r>
            <a:r>
              <a:rPr lang="en-US" sz="1200" dirty="0" smtClean="0"/>
              <a:t> </a:t>
            </a:r>
            <a:r>
              <a:rPr lang="tr-TR" sz="1200" dirty="0" smtClean="0"/>
              <a:t>da </a:t>
            </a:r>
            <a:r>
              <a:rPr lang="tr-TR" sz="1200" dirty="0" smtClean="0"/>
              <a:t>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Örnekler 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>
                <a:solidFill>
                  <a:srgbClr val="FF0000"/>
                </a:solidFill>
              </a:rPr>
              <a:t>Pillerin nasıl bağlandığını anlama yolları</a:t>
            </a:r>
            <a:endParaRPr lang="tr-TR" sz="1200" b="1" dirty="0" smtClean="0">
              <a:solidFill>
                <a:srgbClr val="FF0000"/>
              </a:solidFill>
            </a:endParaRP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198200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90175" y="365572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 smtClean="0"/>
              <a:t>Geçen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Hafta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Neler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Öğrendik</a:t>
            </a:r>
            <a:endParaRPr lang="tr-TR" sz="2800" b="1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1842" y="1058833"/>
            <a:ext cx="2049553" cy="15554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2283" y="868255"/>
            <a:ext cx="3281058" cy="10936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6948" y="3320096"/>
            <a:ext cx="4086247" cy="271295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2283" y="1836582"/>
            <a:ext cx="5439325" cy="2160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74337" y="4190955"/>
            <a:ext cx="3639627" cy="2225233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90849" y="1651798"/>
            <a:ext cx="28879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Geçen hafta </a:t>
            </a:r>
            <a:r>
              <a:rPr lang="tr-TR" sz="1200" b="1" dirty="0">
                <a:solidFill>
                  <a:srgbClr val="FF0000"/>
                </a:solidFill>
              </a:rPr>
              <a:t>n</a:t>
            </a:r>
            <a:r>
              <a:rPr lang="tr-TR" sz="1200" b="1" dirty="0" smtClean="0">
                <a:solidFill>
                  <a:srgbClr val="FF0000"/>
                </a:solidFill>
              </a:rPr>
              <a:t>eler </a:t>
            </a:r>
            <a:r>
              <a:rPr lang="tr-TR" sz="1200" b="1" dirty="0">
                <a:solidFill>
                  <a:srgbClr val="FF0000"/>
                </a:solidFill>
              </a:rPr>
              <a:t>ö</a:t>
            </a:r>
            <a:r>
              <a:rPr lang="tr-TR" sz="1200" b="1" dirty="0" smtClean="0">
                <a:solidFill>
                  <a:srgbClr val="FF0000"/>
                </a:solidFill>
              </a:rPr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Pillerin genel özellikleri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err="1" smtClean="0"/>
              <a:t>Kirchoff</a:t>
            </a:r>
            <a:r>
              <a:rPr lang="tr-TR" sz="1200" b="1" dirty="0" smtClean="0"/>
              <a:t> kanunları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</a:t>
            </a:r>
            <a:r>
              <a:rPr lang="tr-TR" sz="1200" b="1" dirty="0" smtClean="0"/>
              <a:t>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</a:t>
            </a:r>
            <a:r>
              <a:rPr lang="tr-TR" sz="1200" b="1" dirty="0" smtClean="0"/>
              <a:t>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3231169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Günün Özeti</a:t>
            </a:r>
          </a:p>
        </p:txBody>
      </p:sp>
      <p:pic>
        <p:nvPicPr>
          <p:cNvPr id="11" name="Picture 2" descr="Image result for galvani experiment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0593" y="1363980"/>
            <a:ext cx="1958412" cy="167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Image result for volta pili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227" y="1363980"/>
            <a:ext cx="1937708" cy="172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Image result for battery with internal resistanc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50"/>
          <a:stretch/>
        </p:blipFill>
        <p:spPr bwMode="auto">
          <a:xfrm>
            <a:off x="10134918" y="1363980"/>
            <a:ext cx="1441657" cy="1234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Resim 13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7334" y="4112111"/>
            <a:ext cx="1664929" cy="1546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3" descr="C:\Users\Dell\Desktop\indir (1)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7867" y="3937468"/>
            <a:ext cx="1318708" cy="150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90849" y="1651798"/>
            <a:ext cx="28879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err="1" smtClean="0"/>
              <a:t>Kirchoff</a:t>
            </a:r>
            <a:r>
              <a:rPr lang="tr-TR" sz="1200" dirty="0" smtClean="0"/>
              <a:t> kanunları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Neden pilleri seri </a:t>
            </a:r>
            <a:r>
              <a:rPr lang="tr-TR" sz="1200" dirty="0" smtClean="0"/>
              <a:t>ya</a:t>
            </a:r>
            <a:r>
              <a:rPr lang="en-US" sz="1200" dirty="0" smtClean="0"/>
              <a:t> </a:t>
            </a:r>
            <a:r>
              <a:rPr lang="tr-TR" sz="1200" dirty="0" smtClean="0"/>
              <a:t>da </a:t>
            </a:r>
            <a:r>
              <a:rPr lang="tr-TR" sz="1200" dirty="0" smtClean="0"/>
              <a:t>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Örnekler 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/>
              <a:t>Pillerin nasıl bağlandığını anlama yolları</a:t>
            </a:r>
            <a:endParaRPr lang="tr-TR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  <p:pic>
        <p:nvPicPr>
          <p:cNvPr id="19" name="Picture 6" descr="Image result for üreteçlerin seri bağlanması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r="26767" b="73489"/>
          <a:stretch/>
        </p:blipFill>
        <p:spPr bwMode="auto">
          <a:xfrm>
            <a:off x="6766823" y="4012441"/>
            <a:ext cx="2827553" cy="2142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10257867" y="5444563"/>
            <a:ext cx="16417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Ꜫ</a:t>
            </a:r>
            <a:r>
              <a:rPr lang="en-US" baseline="-25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eş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Ꜫ</a:t>
            </a:r>
            <a:r>
              <a:rPr lang="tr-TR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Ꜫ</a:t>
            </a:r>
            <a:r>
              <a:rPr lang="en-US" baseline="-25000" dirty="0" smtClean="0"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Ꜫ</a:t>
            </a:r>
            <a:r>
              <a:rPr lang="en-US" baseline="-25000" dirty="0" smtClean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</a:p>
          <a:p>
            <a:endParaRPr lang="en-US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baseline="-25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eş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r/2 = r/n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2565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11266" name="Picture 2" descr="C:\Users\mehmet mutlu\Desktop\Captu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254" y="1016197"/>
            <a:ext cx="3952875" cy="541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7150477" y="5784355"/>
            <a:ext cx="706339" cy="5076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Rectangle 5"/>
          <p:cNvSpPr/>
          <p:nvPr/>
        </p:nvSpPr>
        <p:spPr>
          <a:xfrm>
            <a:off x="90849" y="1651798"/>
            <a:ext cx="28879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err="1" smtClean="0"/>
              <a:t>Kirchoff</a:t>
            </a:r>
            <a:r>
              <a:rPr lang="tr-TR" sz="1200" dirty="0" smtClean="0"/>
              <a:t> kanunları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Neden pilleri seri </a:t>
            </a:r>
            <a:r>
              <a:rPr lang="tr-TR" sz="1200" dirty="0" smtClean="0"/>
              <a:t>ya</a:t>
            </a:r>
            <a:r>
              <a:rPr lang="en-US" sz="1200" dirty="0" smtClean="0"/>
              <a:t> </a:t>
            </a:r>
            <a:r>
              <a:rPr lang="tr-TR" sz="1200" dirty="0" smtClean="0"/>
              <a:t>da </a:t>
            </a:r>
            <a:r>
              <a:rPr lang="tr-TR" sz="1200" dirty="0" smtClean="0"/>
              <a:t>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Örnekler 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/>
              <a:t>Pillerin nasıl bağlandığını anlama yolları</a:t>
            </a:r>
            <a:endParaRPr lang="tr-TR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2215519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Users\mehmet mutlu\Desktop\Capture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254" y="1193642"/>
            <a:ext cx="4665345" cy="4960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8" name="Oval 7"/>
          <p:cNvSpPr/>
          <p:nvPr/>
        </p:nvSpPr>
        <p:spPr>
          <a:xfrm>
            <a:off x="5378958" y="4287253"/>
            <a:ext cx="706339" cy="5076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Rectangle 5"/>
          <p:cNvSpPr/>
          <p:nvPr/>
        </p:nvSpPr>
        <p:spPr>
          <a:xfrm>
            <a:off x="90849" y="1651798"/>
            <a:ext cx="28879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err="1" smtClean="0"/>
              <a:t>Kirchoff</a:t>
            </a:r>
            <a:r>
              <a:rPr lang="tr-TR" sz="1200" dirty="0" smtClean="0"/>
              <a:t> kanunları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Neden pilleri seri </a:t>
            </a:r>
            <a:r>
              <a:rPr lang="tr-TR" sz="1200" dirty="0" smtClean="0"/>
              <a:t>ya</a:t>
            </a:r>
            <a:r>
              <a:rPr lang="en-US" sz="1200" dirty="0" smtClean="0"/>
              <a:t> </a:t>
            </a:r>
            <a:r>
              <a:rPr lang="tr-TR" sz="1200" dirty="0" smtClean="0"/>
              <a:t>da </a:t>
            </a:r>
            <a:r>
              <a:rPr lang="tr-TR" sz="1200" dirty="0" smtClean="0"/>
              <a:t>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Örnekler 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/>
              <a:t>Pillerin nasıl bağlandığını anlama yolları</a:t>
            </a:r>
            <a:endParaRPr lang="tr-TR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1058802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13315" name="Picture 3" descr="C:\Users\mehmet mutlu\Desktop\Captu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3352" y="1234762"/>
            <a:ext cx="61341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6355115" y="4279940"/>
            <a:ext cx="1236532" cy="5076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90849" y="1651798"/>
            <a:ext cx="28879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err="1" smtClean="0"/>
              <a:t>Kirchoff</a:t>
            </a:r>
            <a:r>
              <a:rPr lang="tr-TR" sz="1200" dirty="0" smtClean="0"/>
              <a:t> kanunları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Neden pilleri seri </a:t>
            </a:r>
            <a:r>
              <a:rPr lang="tr-TR" sz="1200" dirty="0" smtClean="0"/>
              <a:t>ya</a:t>
            </a:r>
            <a:r>
              <a:rPr lang="en-US" sz="1200" dirty="0" smtClean="0"/>
              <a:t> </a:t>
            </a:r>
            <a:r>
              <a:rPr lang="tr-TR" sz="1200" dirty="0" smtClean="0"/>
              <a:t>da </a:t>
            </a:r>
            <a:r>
              <a:rPr lang="tr-TR" sz="1200" dirty="0" smtClean="0"/>
              <a:t>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Örnekler 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/>
              <a:t>Pillerin nasıl bağlandığını anlama yolları</a:t>
            </a:r>
            <a:endParaRPr lang="tr-TR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858164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14338" name="Picture 2" descr="C:\Users\mehmet mutlu\Desktop\Captu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12" y="1016197"/>
            <a:ext cx="6029325" cy="536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5500236" y="5641581"/>
            <a:ext cx="706339" cy="5076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Rectangle 8"/>
          <p:cNvSpPr/>
          <p:nvPr/>
        </p:nvSpPr>
        <p:spPr>
          <a:xfrm>
            <a:off x="90849" y="1651798"/>
            <a:ext cx="28879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err="1" smtClean="0"/>
              <a:t>Kirchoff</a:t>
            </a:r>
            <a:r>
              <a:rPr lang="tr-TR" sz="1200" dirty="0" smtClean="0"/>
              <a:t> kanunları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Neden pilleri seri </a:t>
            </a:r>
            <a:r>
              <a:rPr lang="tr-TR" sz="1200" dirty="0" smtClean="0"/>
              <a:t>ya</a:t>
            </a:r>
            <a:r>
              <a:rPr lang="en-US" sz="1200" dirty="0" smtClean="0"/>
              <a:t> </a:t>
            </a:r>
            <a:r>
              <a:rPr lang="tr-TR" sz="1200" dirty="0" smtClean="0"/>
              <a:t>da </a:t>
            </a:r>
            <a:r>
              <a:rPr lang="tr-TR" sz="1200" dirty="0" smtClean="0"/>
              <a:t>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Örnekler 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/>
              <a:t>Pillerin nasıl bağlandığını anlama yolları</a:t>
            </a:r>
            <a:endParaRPr lang="tr-TR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3941147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8112" y="0"/>
            <a:ext cx="4365452" cy="692780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8" name="Oval 7"/>
          <p:cNvSpPr/>
          <p:nvPr/>
        </p:nvSpPr>
        <p:spPr>
          <a:xfrm>
            <a:off x="9430838" y="5177589"/>
            <a:ext cx="1967264" cy="5076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Rectangle 8"/>
          <p:cNvSpPr/>
          <p:nvPr/>
        </p:nvSpPr>
        <p:spPr>
          <a:xfrm>
            <a:off x="90849" y="1651798"/>
            <a:ext cx="28879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err="1" smtClean="0"/>
              <a:t>Kirchoff</a:t>
            </a:r>
            <a:r>
              <a:rPr lang="tr-TR" sz="1200" dirty="0" smtClean="0"/>
              <a:t> kanunları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Neden pilleri seri </a:t>
            </a:r>
            <a:r>
              <a:rPr lang="tr-TR" sz="1200" dirty="0" smtClean="0"/>
              <a:t>ya</a:t>
            </a:r>
            <a:r>
              <a:rPr lang="en-US" sz="1200" dirty="0" smtClean="0"/>
              <a:t> </a:t>
            </a:r>
            <a:r>
              <a:rPr lang="tr-TR" sz="1200" dirty="0" smtClean="0"/>
              <a:t>da </a:t>
            </a:r>
            <a:r>
              <a:rPr lang="tr-TR" sz="1200" dirty="0" smtClean="0"/>
              <a:t>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Örnekler 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/>
              <a:t>Pillerin nasıl bağlandığını anlama yolları</a:t>
            </a:r>
            <a:endParaRPr lang="tr-TR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295960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32770" name="Picture 2" descr="http://www.lysmat.com/ossmat/snv/konulara_gore/fiz/elek_akimi/0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007" y="1867852"/>
            <a:ext cx="5091343" cy="393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7275042" y="5145505"/>
            <a:ext cx="706339" cy="5076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Rectangle 8"/>
          <p:cNvSpPr/>
          <p:nvPr/>
        </p:nvSpPr>
        <p:spPr>
          <a:xfrm>
            <a:off x="90849" y="1651798"/>
            <a:ext cx="28879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err="1" smtClean="0"/>
              <a:t>Kirchoff</a:t>
            </a:r>
            <a:r>
              <a:rPr lang="tr-TR" sz="1200" dirty="0" smtClean="0"/>
              <a:t> kanunları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Neden pilleri seri </a:t>
            </a:r>
            <a:r>
              <a:rPr lang="tr-TR" sz="1200" dirty="0" smtClean="0"/>
              <a:t>ya</a:t>
            </a:r>
            <a:r>
              <a:rPr lang="en-US" sz="1200" dirty="0" smtClean="0"/>
              <a:t> </a:t>
            </a:r>
            <a:r>
              <a:rPr lang="tr-TR" sz="1200" dirty="0" smtClean="0"/>
              <a:t>da </a:t>
            </a:r>
            <a:r>
              <a:rPr lang="tr-TR" sz="1200" dirty="0" smtClean="0"/>
              <a:t>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Örnekler 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/>
              <a:t>Pillerin nasıl bağlandığını anlama yolları</a:t>
            </a:r>
            <a:endParaRPr lang="tr-TR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1937988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0589" y="413899"/>
            <a:ext cx="6331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Öğrendik?</a:t>
            </a:r>
            <a:endParaRPr lang="tr-TR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3920726" y="2079025"/>
            <a:ext cx="804404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68375" indent="-968375"/>
            <a:r>
              <a:rPr lang="tr-TR" b="1" dirty="0"/>
              <a:t>10.2.3.2. Günlük hayatta üreteçlerin seri ve paralel bağlanma gerekçelerini açıklar</a:t>
            </a:r>
            <a:r>
              <a:rPr lang="tr-TR" b="1" dirty="0" smtClean="0"/>
              <a:t>.</a:t>
            </a:r>
          </a:p>
          <a:p>
            <a:endParaRPr lang="tr-TR" dirty="0"/>
          </a:p>
          <a:p>
            <a:pPr marL="968375" indent="-336550"/>
            <a:r>
              <a:rPr lang="tr-TR" dirty="0"/>
              <a:t>a. Öğrencilerin pillerin kullanım amaçlarına göre birbirleriyle bağlanma şekillerini incelemeleri ve tükenme sürelerini karşılaştırmaları sağlanır.</a:t>
            </a:r>
          </a:p>
          <a:p>
            <a:pPr marL="968375" indent="-336550"/>
            <a:r>
              <a:rPr lang="tr-TR" dirty="0"/>
              <a:t>b. Öğrencilerin ilk pilin keşfi üzerine deneyler yapan bilim insanları </a:t>
            </a:r>
            <a:r>
              <a:rPr lang="tr-TR" dirty="0" err="1"/>
              <a:t>Galvani</a:t>
            </a:r>
            <a:r>
              <a:rPr lang="tr-TR" dirty="0"/>
              <a:t> ve Volta’nın bakış açıları arasındaki farkı tartışmaları sağlanır.</a:t>
            </a:r>
          </a:p>
          <a:p>
            <a:r>
              <a:rPr lang="tr-TR" dirty="0"/>
              <a:t> </a:t>
            </a:r>
          </a:p>
          <a:p>
            <a:r>
              <a:rPr lang="tr-TR" b="1" dirty="0"/>
              <a:t>10.2.3.3. </a:t>
            </a:r>
            <a:r>
              <a:rPr lang="tr-TR" b="1" dirty="0" err="1"/>
              <a:t>Kirchoff’un</a:t>
            </a:r>
            <a:r>
              <a:rPr lang="tr-TR" b="1" dirty="0"/>
              <a:t> akımlar ve gerilimler kanunlarını açıklar.</a:t>
            </a:r>
            <a:endParaRPr lang="tr-TR" dirty="0"/>
          </a:p>
          <a:p>
            <a:pPr marL="631825"/>
            <a:r>
              <a:rPr lang="tr-TR" dirty="0"/>
              <a:t>a. </a:t>
            </a:r>
            <a:r>
              <a:rPr lang="tr-TR" dirty="0" err="1"/>
              <a:t>Kirchoff</a:t>
            </a:r>
            <a:r>
              <a:rPr lang="tr-TR" dirty="0"/>
              <a:t> kanunları ile ilgili matematiksel işlemlere girilmez.</a:t>
            </a:r>
          </a:p>
          <a:p>
            <a:r>
              <a:rPr lang="tr-TR" dirty="0"/>
              <a:t/>
            </a:r>
            <a:br>
              <a:rPr lang="tr-TR" dirty="0"/>
            </a:b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0849" y="1651798"/>
            <a:ext cx="28879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err="1" smtClean="0"/>
              <a:t>Kirchoff</a:t>
            </a:r>
            <a:r>
              <a:rPr lang="tr-TR" sz="1200" dirty="0" smtClean="0"/>
              <a:t> kanunları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Neden pilleri seri </a:t>
            </a:r>
            <a:r>
              <a:rPr lang="tr-TR" sz="1200" dirty="0" smtClean="0"/>
              <a:t>ya</a:t>
            </a:r>
            <a:r>
              <a:rPr lang="en-US" sz="1200" dirty="0" smtClean="0"/>
              <a:t> </a:t>
            </a:r>
            <a:r>
              <a:rPr lang="tr-TR" sz="1200" dirty="0" smtClean="0"/>
              <a:t>da </a:t>
            </a:r>
            <a:r>
              <a:rPr lang="tr-TR" sz="1200" dirty="0" smtClean="0"/>
              <a:t>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Örnekler 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/>
              <a:t>Pillerin nasıl bağlandığını anlama yolları</a:t>
            </a:r>
            <a:endParaRPr lang="tr-TR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453698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08575" y="626207"/>
            <a:ext cx="6900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Önümüzdeki Hafta Ne Öğreneceğiz?</a:t>
            </a:r>
            <a:endParaRPr lang="tr-TR" sz="2800" b="1" dirty="0"/>
          </a:p>
        </p:txBody>
      </p:sp>
      <p:sp>
        <p:nvSpPr>
          <p:cNvPr id="3" name="Metin kutusu 2"/>
          <p:cNvSpPr txBox="1"/>
          <p:nvPr/>
        </p:nvSpPr>
        <p:spPr>
          <a:xfrm>
            <a:off x="4267198" y="2362200"/>
            <a:ext cx="75834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10.2.3.4. Elektrik enerjisi ve elektriksel güç kavramlarını ilişkilendirir</a:t>
            </a:r>
            <a:r>
              <a:rPr lang="tr-TR" dirty="0" smtClean="0"/>
              <a:t>.</a:t>
            </a:r>
          </a:p>
          <a:p>
            <a:pPr marL="860425" indent="-284163"/>
            <a:r>
              <a:rPr lang="tr-TR" dirty="0" smtClean="0"/>
              <a:t>a</a:t>
            </a:r>
            <a:r>
              <a:rPr lang="tr-TR" dirty="0" smtClean="0"/>
              <a:t>. Öğrencilerin mekanik enerji ve güç kavramları ile ilişki </a:t>
            </a:r>
            <a:r>
              <a:rPr lang="tr-TR" dirty="0" smtClean="0"/>
              <a:t>kurmaları </a:t>
            </a:r>
            <a:r>
              <a:rPr lang="tr-TR" dirty="0" smtClean="0"/>
              <a:t>sağlanır.</a:t>
            </a:r>
          </a:p>
          <a:p>
            <a:pPr marL="860425" indent="-284163"/>
            <a:endParaRPr lang="tr-TR" dirty="0" smtClean="0"/>
          </a:p>
          <a:p>
            <a:pPr marL="860425" indent="-284163"/>
            <a:r>
              <a:rPr lang="tr-TR" dirty="0" smtClean="0"/>
              <a:t>b</a:t>
            </a:r>
            <a:r>
              <a:rPr lang="tr-TR" dirty="0" smtClean="0"/>
              <a:t>. Öğrencilerin elektrikle çalışan aletlerin birim </a:t>
            </a:r>
            <a:r>
              <a:rPr lang="tr-TR" dirty="0" smtClean="0"/>
              <a:t>zamanda</a:t>
            </a:r>
            <a:r>
              <a:rPr lang="en-US" dirty="0" smtClean="0"/>
              <a:t> </a:t>
            </a:r>
            <a:r>
              <a:rPr lang="tr-TR" dirty="0" smtClean="0"/>
              <a:t>harcadığı </a:t>
            </a:r>
            <a:r>
              <a:rPr lang="tr-TR" dirty="0" smtClean="0"/>
              <a:t>elektrik enerjisini hesaplamaları sağlanır.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0849" y="1651798"/>
            <a:ext cx="28879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genel özellikleri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err="1" smtClean="0"/>
              <a:t>Kirchoff</a:t>
            </a:r>
            <a:r>
              <a:rPr lang="tr-TR" sz="1200" dirty="0" smtClean="0"/>
              <a:t> kanunları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Neden pilleri seri </a:t>
            </a:r>
            <a:r>
              <a:rPr lang="tr-TR" sz="1200" dirty="0" smtClean="0"/>
              <a:t>ya</a:t>
            </a:r>
            <a:r>
              <a:rPr lang="en-US" sz="1200" dirty="0" smtClean="0"/>
              <a:t> </a:t>
            </a:r>
            <a:r>
              <a:rPr lang="tr-TR" sz="1200" dirty="0" smtClean="0"/>
              <a:t>da </a:t>
            </a:r>
            <a:r>
              <a:rPr lang="tr-TR" sz="1200" dirty="0" smtClean="0"/>
              <a:t>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Örnekler </a:t>
            </a:r>
            <a:endParaRPr lang="en-US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/>
              <a:t>Pillerin nasıl bağlandığını anlama yolları</a:t>
            </a:r>
            <a:endParaRPr lang="tr-TR" sz="1200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Önümüzdeki Hafta Neler Öğreneceğiz?</a:t>
            </a:r>
            <a:endParaRPr lang="tr-TR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950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060704" y="2609093"/>
            <a:ext cx="9717024" cy="207263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/>
              <a:t>Görüşmek Üzere </a:t>
            </a:r>
            <a:r>
              <a:rPr lang="tr-TR" sz="4800" dirty="0">
                <a:solidFill>
                  <a:schemeClr val="accent6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692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20044" y="835572"/>
            <a:ext cx="65642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Birden fazla pil kullanan aletlerin pillerinin seri </a:t>
            </a:r>
            <a:r>
              <a:rPr lang="tr-TR" sz="2000" b="1" dirty="0" smtClean="0"/>
              <a:t>ya</a:t>
            </a:r>
            <a:r>
              <a:rPr lang="en-US" sz="2000" b="1" dirty="0" smtClean="0"/>
              <a:t> </a:t>
            </a:r>
            <a:r>
              <a:rPr lang="tr-TR" sz="2000" b="1" dirty="0" smtClean="0"/>
              <a:t>da </a:t>
            </a:r>
            <a:r>
              <a:rPr lang="tr-TR" sz="2000" b="1" dirty="0" smtClean="0"/>
              <a:t>paralel  bağlı olduğunu nasıl  anlarız?</a:t>
            </a:r>
            <a:endParaRPr lang="en-US" sz="2000" b="1" dirty="0"/>
          </a:p>
        </p:txBody>
      </p:sp>
      <p:pic>
        <p:nvPicPr>
          <p:cNvPr id="1026" name="Picture 2" descr="C:\Users\Dell\Desktop\aa-battery-corros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162" y="2527935"/>
            <a:ext cx="5334000" cy="329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90849" y="1651798"/>
            <a:ext cx="28879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Pillerin genel özellikleri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err="1" smtClean="0"/>
              <a:t>Kirchoff</a:t>
            </a:r>
            <a:r>
              <a:rPr lang="tr-TR" sz="1200" b="1" dirty="0" smtClean="0"/>
              <a:t> kanunları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</a:t>
            </a:r>
            <a:r>
              <a:rPr lang="tr-TR" sz="1200" b="1" dirty="0" smtClean="0"/>
              <a:t>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</a:t>
            </a:r>
            <a:r>
              <a:rPr lang="tr-TR" sz="1200" b="1" dirty="0" smtClean="0"/>
              <a:t>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695307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20044" y="835572"/>
            <a:ext cx="65642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Birden fazla pil kullanan aletlerin pillerinin seri </a:t>
            </a:r>
            <a:r>
              <a:rPr lang="tr-TR" sz="2000" b="1" dirty="0" smtClean="0"/>
              <a:t>ya</a:t>
            </a:r>
            <a:r>
              <a:rPr lang="en-US" sz="2000" b="1" dirty="0" smtClean="0"/>
              <a:t> </a:t>
            </a:r>
            <a:r>
              <a:rPr lang="tr-TR" sz="2000" b="1" dirty="0" smtClean="0"/>
              <a:t>da </a:t>
            </a:r>
            <a:r>
              <a:rPr lang="tr-TR" sz="2000" b="1" dirty="0" smtClean="0"/>
              <a:t>paralel  bağlı olduğunu nasıl  anlarız?</a:t>
            </a:r>
            <a:endParaRPr lang="en-US" sz="2000" b="1" dirty="0"/>
          </a:p>
        </p:txBody>
      </p:sp>
      <p:pic>
        <p:nvPicPr>
          <p:cNvPr id="2050" name="Picture 2" descr="C:\Users\Dell\Desktop\tc-158sd-battery-compartment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750" y="2387600"/>
            <a:ext cx="6310824" cy="271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90849" y="1651798"/>
            <a:ext cx="28879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Pillerin genel özellikleri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err="1" smtClean="0"/>
              <a:t>Kirchoff</a:t>
            </a:r>
            <a:r>
              <a:rPr lang="tr-TR" sz="1200" b="1" dirty="0" smtClean="0"/>
              <a:t> kanunları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</a:t>
            </a:r>
            <a:r>
              <a:rPr lang="tr-TR" sz="1200" b="1" dirty="0" smtClean="0"/>
              <a:t>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</a:t>
            </a:r>
            <a:r>
              <a:rPr lang="tr-TR" sz="1200" b="1" dirty="0" smtClean="0"/>
              <a:t>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274362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20044" y="835572"/>
            <a:ext cx="65642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Birden fazla pil kullanan aletlerin pillerinin seri </a:t>
            </a:r>
            <a:r>
              <a:rPr lang="tr-TR" sz="2000" b="1" dirty="0" smtClean="0"/>
              <a:t>ya</a:t>
            </a:r>
            <a:r>
              <a:rPr lang="en-US" sz="2000" b="1" dirty="0" smtClean="0"/>
              <a:t> </a:t>
            </a:r>
            <a:r>
              <a:rPr lang="tr-TR" sz="2000" b="1" dirty="0" smtClean="0"/>
              <a:t>da </a:t>
            </a:r>
            <a:r>
              <a:rPr lang="tr-TR" sz="2000" b="1" dirty="0" smtClean="0"/>
              <a:t>paralel  bağlı olduğunu nasıl  anlarız?</a:t>
            </a:r>
            <a:endParaRPr lang="en-US" sz="2000" b="1" dirty="0"/>
          </a:p>
        </p:txBody>
      </p:sp>
      <p:pic>
        <p:nvPicPr>
          <p:cNvPr id="3074" name="Picture 2" descr="C:\Users\Dell\Desktop\bigtrak-with-battery-cover-off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829" y="2179320"/>
            <a:ext cx="4850522" cy="3729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90849" y="1651798"/>
            <a:ext cx="28879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Pillerin genel özellikleri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err="1" smtClean="0"/>
              <a:t>Kirchoff</a:t>
            </a:r>
            <a:r>
              <a:rPr lang="tr-TR" sz="1200" b="1" dirty="0" smtClean="0"/>
              <a:t> kanunları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</a:t>
            </a:r>
            <a:r>
              <a:rPr lang="tr-TR" sz="1200" b="1" dirty="0" smtClean="0"/>
              <a:t>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</a:t>
            </a:r>
            <a:r>
              <a:rPr lang="tr-TR" sz="1200" b="1" dirty="0" smtClean="0"/>
              <a:t>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3032128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20044" y="835572"/>
            <a:ext cx="65642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Birden fazla pil kullanan aletlerin pillerinin seri </a:t>
            </a:r>
            <a:r>
              <a:rPr lang="tr-TR" sz="2000" b="1" dirty="0" smtClean="0"/>
              <a:t>ya</a:t>
            </a:r>
            <a:r>
              <a:rPr lang="en-US" sz="2000" b="1" dirty="0" smtClean="0"/>
              <a:t> </a:t>
            </a:r>
            <a:r>
              <a:rPr lang="tr-TR" sz="2000" b="1" dirty="0" smtClean="0"/>
              <a:t>da </a:t>
            </a:r>
            <a:r>
              <a:rPr lang="tr-TR" sz="2000" b="1" dirty="0" smtClean="0"/>
              <a:t>paralel  bağlı olduğunu nasıl  anlarız?</a:t>
            </a:r>
            <a:endParaRPr lang="en-US" sz="2000" b="1" dirty="0"/>
          </a:p>
        </p:txBody>
      </p:sp>
      <p:pic>
        <p:nvPicPr>
          <p:cNvPr id="4098" name="Picture 2" descr="C:\Users\Dell\Desktop\FHEL043GW8983NG.MEDIUM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4" t="22904" b="14387"/>
          <a:stretch/>
        </p:blipFill>
        <p:spPr bwMode="auto">
          <a:xfrm>
            <a:off x="4251960" y="2329380"/>
            <a:ext cx="7381558" cy="370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90849" y="1651798"/>
            <a:ext cx="28879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Pillerin genel özellikleri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err="1" smtClean="0"/>
              <a:t>Kirchoff</a:t>
            </a:r>
            <a:r>
              <a:rPr lang="tr-TR" sz="1200" b="1" dirty="0" smtClean="0"/>
              <a:t> kanunları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</a:t>
            </a:r>
            <a:r>
              <a:rPr lang="tr-TR" sz="1200" b="1" dirty="0" smtClean="0"/>
              <a:t>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</a:t>
            </a:r>
            <a:r>
              <a:rPr lang="tr-TR" sz="1200" b="1" dirty="0" smtClean="0"/>
              <a:t>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1745431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 smtClean="0"/>
              <a:t>Pil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Nasıl</a:t>
            </a:r>
            <a:r>
              <a:rPr lang="en-GB" sz="2800" b="1" dirty="0" smtClean="0"/>
              <a:t> İca</a:t>
            </a:r>
            <a:r>
              <a:rPr lang="tr-TR" sz="2800" b="1" dirty="0" smtClean="0"/>
              <a:t>t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Edilmiştir</a:t>
            </a:r>
            <a:r>
              <a:rPr lang="en-GB" sz="2800" b="1" dirty="0" smtClean="0"/>
              <a:t>?</a:t>
            </a:r>
            <a:r>
              <a:rPr lang="tr-TR" sz="2800" b="1" dirty="0" smtClean="0"/>
              <a:t>  </a:t>
            </a:r>
          </a:p>
        </p:txBody>
      </p:sp>
      <p:sp>
        <p:nvSpPr>
          <p:cNvPr id="3" name="AutoShape 2" descr="Image result for galvani vs volt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4" descr="Image result for galvani vs volt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4" name="Picture 6" descr="Image result for galvani vs volt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9722" y="1437482"/>
            <a:ext cx="6568165" cy="427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90849" y="1651798"/>
            <a:ext cx="28879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Geçen hafta </a:t>
            </a:r>
            <a:r>
              <a:rPr lang="tr-TR" sz="1200" dirty="0"/>
              <a:t>n</a:t>
            </a:r>
            <a:r>
              <a:rPr lang="tr-TR" sz="1200" dirty="0" smtClean="0"/>
              <a:t>eler </a:t>
            </a:r>
            <a:r>
              <a:rPr lang="tr-TR" sz="1200" dirty="0"/>
              <a:t>ö</a:t>
            </a:r>
            <a:r>
              <a:rPr lang="tr-TR" sz="1200" dirty="0" smtClean="0"/>
              <a:t>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dirty="0" smtClean="0"/>
              <a:t>Pillerin nasıl bağlandığını anlama yolları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>
                <a:solidFill>
                  <a:srgbClr val="FF0000"/>
                </a:solidFill>
              </a:rPr>
              <a:t>Pil nasıl icat edilmiştir?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Pillerin genel özellikleri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err="1" smtClean="0"/>
              <a:t>Kirchoff</a:t>
            </a:r>
            <a:r>
              <a:rPr lang="tr-TR" sz="1200" b="1" dirty="0" smtClean="0"/>
              <a:t> kanunları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seri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Pilleri paralel bağlarsak ne olur?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Neden pilleri seri </a:t>
            </a:r>
            <a:r>
              <a:rPr lang="tr-TR" sz="1200" b="1" dirty="0" smtClean="0"/>
              <a:t>ya</a:t>
            </a:r>
            <a:r>
              <a:rPr lang="en-US" sz="1200" b="1" dirty="0" smtClean="0"/>
              <a:t> </a:t>
            </a:r>
            <a:r>
              <a:rPr lang="tr-TR" sz="1200" b="1" dirty="0" smtClean="0"/>
              <a:t>da </a:t>
            </a:r>
            <a:r>
              <a:rPr lang="tr-TR" sz="1200" b="1" dirty="0" smtClean="0"/>
              <a:t>paralel bağlarız?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Örnekler </a:t>
            </a:r>
            <a:endParaRPr lang="en-US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/>
              <a:t>Pillerin nasıl bağlandığını anlama yolları</a:t>
            </a:r>
            <a:endParaRPr lang="tr-TR" sz="1200" b="1" dirty="0" smtClean="0"/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Günün Özeti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Soru Çözümü 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Bugün Neler Öğrendik?</a:t>
            </a:r>
          </a:p>
          <a:p>
            <a:pPr marL="169863" indent="-169863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200" b="1" dirty="0" smtClean="0"/>
              <a:t>Önümüzdeki Hafta Neler Öğreneceğiz?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3316478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16394</TotalTime>
  <Words>3831</Words>
  <Application>Microsoft Office PowerPoint</Application>
  <PresentationFormat>Widescreen</PresentationFormat>
  <Paragraphs>830</Paragraphs>
  <Slides>49</Slides>
  <Notes>45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5" baseType="lpstr">
      <vt:lpstr>Arial</vt:lpstr>
      <vt:lpstr>Calibri</vt:lpstr>
      <vt:lpstr>Century Gothic</vt:lpstr>
      <vt:lpstr>Courier New</vt:lpstr>
      <vt:lpstr>Wingdings</vt:lpstr>
      <vt:lpstr>Vapor Trail</vt:lpstr>
      <vt:lpstr>ÜRETEÇLERİN BAĞLANMASI VE KIRCHOFF KANUNLARI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Ali Eryılmaz</cp:lastModifiedBy>
  <cp:revision>704</cp:revision>
  <dcterms:created xsi:type="dcterms:W3CDTF">2016-04-01T12:40:28Z</dcterms:created>
  <dcterms:modified xsi:type="dcterms:W3CDTF">2017-12-08T17:24:06Z</dcterms:modified>
</cp:coreProperties>
</file>