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96" r:id="rId3"/>
    <p:sldId id="327" r:id="rId4"/>
    <p:sldId id="259" r:id="rId5"/>
    <p:sldId id="260" r:id="rId6"/>
    <p:sldId id="264" r:id="rId7"/>
    <p:sldId id="280" r:id="rId8"/>
    <p:sldId id="261" r:id="rId9"/>
    <p:sldId id="321" r:id="rId10"/>
    <p:sldId id="279" r:id="rId11"/>
    <p:sldId id="289" r:id="rId12"/>
    <p:sldId id="285" r:id="rId13"/>
    <p:sldId id="322" r:id="rId14"/>
    <p:sldId id="306" r:id="rId15"/>
    <p:sldId id="307" r:id="rId16"/>
    <p:sldId id="271" r:id="rId17"/>
    <p:sldId id="286" r:id="rId18"/>
    <p:sldId id="305" r:id="rId19"/>
    <p:sldId id="273" r:id="rId20"/>
    <p:sldId id="277" r:id="rId21"/>
    <p:sldId id="276" r:id="rId22"/>
    <p:sldId id="262" r:id="rId23"/>
    <p:sldId id="263" r:id="rId24"/>
    <p:sldId id="315" r:id="rId25"/>
    <p:sldId id="309" r:id="rId26"/>
    <p:sldId id="312" r:id="rId27"/>
    <p:sldId id="257" r:id="rId28"/>
    <p:sldId id="258" r:id="rId29"/>
    <p:sldId id="318" r:id="rId30"/>
    <p:sldId id="281" r:id="rId31"/>
    <p:sldId id="313" r:id="rId32"/>
    <p:sldId id="319" r:id="rId33"/>
    <p:sldId id="320" r:id="rId34"/>
    <p:sldId id="290" r:id="rId35"/>
    <p:sldId id="291" r:id="rId36"/>
    <p:sldId id="292" r:id="rId37"/>
    <p:sldId id="293" r:id="rId38"/>
    <p:sldId id="294" r:id="rId39"/>
    <p:sldId id="295" r:id="rId40"/>
    <p:sldId id="282" r:id="rId41"/>
    <p:sldId id="314" r:id="rId42"/>
    <p:sldId id="323" r:id="rId43"/>
    <p:sldId id="300" r:id="rId44"/>
    <p:sldId id="302" r:id="rId45"/>
    <p:sldId id="324" r:id="rId46"/>
    <p:sldId id="325" r:id="rId47"/>
    <p:sldId id="316" r:id="rId48"/>
    <p:sldId id="317" r:id="rId49"/>
    <p:sldId id="328" r:id="rId50"/>
  </p:sldIdLst>
  <p:sldSz cx="12241213" cy="6858000"/>
  <p:notesSz cx="7010400" cy="92964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76" autoAdjust="0"/>
  </p:normalViewPr>
  <p:slideViewPr>
    <p:cSldViewPr>
      <p:cViewPr varScale="1">
        <p:scale>
          <a:sx n="81" d="100"/>
          <a:sy n="81" d="100"/>
        </p:scale>
        <p:origin x="108" y="432"/>
      </p:cViewPr>
      <p:guideLst>
        <p:guide orient="horz" pos="2160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F22064-16E5-4897-8889-50D3EE097438}" type="datetimeFigureOut">
              <a:rPr lang="tr-TR" smtClean="0"/>
              <a:t>2.03.2018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C62C6F-8E47-44F6-9B27-1D80D2BF7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0978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90329E-869B-4A6C-A2DA-B399EA92818E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6913"/>
            <a:ext cx="62230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BF5A7B-A7F5-4886-95AF-E0E5B447948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9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240 </a:t>
            </a:r>
            <a:r>
              <a:rPr lang="en-US" dirty="0" err="1" smtClean="0"/>
              <a:t>milyon</a:t>
            </a:r>
            <a:r>
              <a:rPr lang="en-US" dirty="0" smtClean="0"/>
              <a:t> </a:t>
            </a:r>
            <a:r>
              <a:rPr lang="en-US" dirty="0" err="1" smtClean="0"/>
              <a:t>yıl</a:t>
            </a:r>
            <a:r>
              <a:rPr lang="en-US" dirty="0" smtClean="0"/>
              <a:t> </a:t>
            </a:r>
            <a:r>
              <a:rPr lang="en-US" dirty="0" err="1" smtClean="0"/>
              <a:t>önceden</a:t>
            </a:r>
            <a:r>
              <a:rPr lang="en-US" dirty="0" smtClean="0"/>
              <a:t> 250 </a:t>
            </a:r>
            <a:r>
              <a:rPr lang="en-US" dirty="0" err="1" smtClean="0"/>
              <a:t>ilyon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yıl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hareketleri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911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00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0.00 </a:t>
            </a:r>
            <a:r>
              <a:rPr lang="en-US" dirty="0" err="1" smtClean="0"/>
              <a:t>dakikası</a:t>
            </a:r>
            <a:endParaRPr lang="en-US" dirty="0" smtClean="0"/>
          </a:p>
          <a:p>
            <a:r>
              <a:rPr lang="en-US" dirty="0" smtClean="0"/>
              <a:t>1.27 </a:t>
            </a:r>
          </a:p>
          <a:p>
            <a:r>
              <a:rPr lang="en-US" dirty="0" smtClean="0"/>
              <a:t>3.00</a:t>
            </a:r>
          </a:p>
          <a:p>
            <a:r>
              <a:rPr lang="en-US" dirty="0" smtClean="0"/>
              <a:t>3.53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83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93700" y="696913"/>
            <a:ext cx="6223000" cy="348615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Bu</a:t>
            </a:r>
            <a:r>
              <a:rPr lang="tr-TR" baseline="0" dirty="0" smtClean="0"/>
              <a:t> en sonunda özet yaparken oyun gibi, hangi dalga türü bu hasara sebep olmuş diye dalga özelliklerini yeniden resimler üzerinden konuşacağız.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4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8173561" y="0"/>
            <a:ext cx="406765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74394" y="3337560"/>
            <a:ext cx="8674940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79730" y="1544812"/>
            <a:ext cx="8674940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74879" y="274639"/>
            <a:ext cx="2754273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12060" y="274639"/>
            <a:ext cx="8058799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8173561" y="0"/>
            <a:ext cx="406765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8091" y="3583838"/>
            <a:ext cx="8874879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8091" y="2485800"/>
            <a:ext cx="8874879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0" y="274638"/>
            <a:ext cx="9996991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12061" y="1600201"/>
            <a:ext cx="4896485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712566" y="1600201"/>
            <a:ext cx="4896485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1" y="273050"/>
            <a:ext cx="11017092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12060" y="5486400"/>
            <a:ext cx="5408662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218367" y="5486400"/>
            <a:ext cx="5410786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12060" y="1516912"/>
            <a:ext cx="540866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218367" y="1516912"/>
            <a:ext cx="541078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1" y="274320"/>
            <a:ext cx="10001071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Altbilgi Yer Tutucusu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0" y="1185528"/>
            <a:ext cx="4284425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12061" y="214424"/>
            <a:ext cx="3672364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612061" y="1981200"/>
            <a:ext cx="948694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0919162" y="6422065"/>
            <a:ext cx="1020101" cy="365125"/>
          </a:xfrm>
        </p:spPr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438882" y="1705709"/>
            <a:ext cx="4088260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426572" y="1019907"/>
            <a:ext cx="5508546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7438885" y="2998765"/>
            <a:ext cx="408825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2061" y="6422065"/>
            <a:ext cx="2856283" cy="365125"/>
          </a:xfrm>
        </p:spPr>
        <p:txBody>
          <a:bodyPr/>
          <a:lstStyle/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Serbest Form"/>
          <p:cNvSpPr>
            <a:spLocks/>
          </p:cNvSpPr>
          <p:nvPr/>
        </p:nvSpPr>
        <p:spPr bwMode="auto">
          <a:xfrm>
            <a:off x="9792970" y="0"/>
            <a:ext cx="244824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12060" y="274638"/>
            <a:ext cx="9996991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12060" y="1600201"/>
            <a:ext cx="9996991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12061" y="6422065"/>
            <a:ext cx="2856283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08CDACB-7498-46AB-AC68-29BCF124597A}" type="datetimeFigureOut">
              <a:rPr lang="tr-TR" smtClean="0"/>
              <a:pPr/>
              <a:t>2.03.2018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182415" y="6422065"/>
            <a:ext cx="3876384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0915082" y="6422065"/>
            <a:ext cx="102010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2WNFfem0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tFWn_e71q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215950" y="1628800"/>
            <a:ext cx="5506662" cy="1080120"/>
          </a:xfrm>
        </p:spPr>
        <p:txBody>
          <a:bodyPr/>
          <a:lstStyle/>
          <a:p>
            <a:r>
              <a:rPr lang="tr-TR" dirty="0" smtClean="0"/>
              <a:t>DEPREM DALGALARI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008038" y="3356992"/>
            <a:ext cx="10801200" cy="2376264"/>
          </a:xfrm>
        </p:spPr>
        <p:txBody>
          <a:bodyPr>
            <a:normAutofit/>
          </a:bodyPr>
          <a:lstStyle/>
          <a:p>
            <a:pPr algn="l"/>
            <a:r>
              <a:rPr lang="tr-TR" sz="2400" b="1" i="1" dirty="0" smtClean="0"/>
              <a:t>10.3.4. Deprem Dalgaları ve Dalgaların Özellikleri</a:t>
            </a:r>
          </a:p>
          <a:p>
            <a:pPr algn="l"/>
            <a:r>
              <a:rPr lang="tr-TR" sz="2400" dirty="0" smtClean="0"/>
              <a:t>10.3.4.1. Deprem dalgasını tanımlar ve oluşum sebeplerini açıklar.</a:t>
            </a:r>
          </a:p>
          <a:p>
            <a:pPr marL="396875" algn="l"/>
            <a:r>
              <a:rPr lang="tr-TR" dirty="0" smtClean="0"/>
              <a:t>a. Öğrencilerin yay, su, ses ve deprem dalgalarının özelliklerini karşılaştırmaları sağlanır.                                                                                                                                               b. Öğrenciler deprem kaynaklı can ve mal kaybını önleyecek bir yapı modeli oluşturur.</a:t>
            </a:r>
          </a:p>
          <a:p>
            <a:pPr marL="396875" algn="l"/>
            <a:r>
              <a:rPr lang="tr-TR" dirty="0" smtClean="0"/>
              <a:t>c. Depremlerde dalga çeşitlerine girilmez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33112" y="0"/>
            <a:ext cx="9996991" cy="1143000"/>
          </a:xfrm>
        </p:spPr>
        <p:txBody>
          <a:bodyPr/>
          <a:lstStyle/>
          <a:p>
            <a:r>
              <a:rPr lang="tr-TR" dirty="0" smtClean="0"/>
              <a:t>DEPREM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9511" y="980729"/>
            <a:ext cx="7895352" cy="4525963"/>
          </a:xfrm>
        </p:spPr>
        <p:txBody>
          <a:bodyPr>
            <a:normAutofit/>
          </a:bodyPr>
          <a:lstStyle/>
          <a:p>
            <a:r>
              <a:rPr lang="tr-TR" dirty="0" smtClean="0"/>
              <a:t>Levhalar birbiri üzerinden kayarak veya iterek birbirlerine kuvvet uygularlar</a:t>
            </a:r>
          </a:p>
          <a:p>
            <a:r>
              <a:rPr lang="tr-TR" dirty="0" smtClean="0"/>
              <a:t>Kayaçların bu kuvvete gösterdiği direnç bazı bölgelerde enerji birikmesine neden olur </a:t>
            </a:r>
          </a:p>
        </p:txBody>
      </p:sp>
      <p:pic>
        <p:nvPicPr>
          <p:cNvPr id="7170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58" y="3501008"/>
            <a:ext cx="6264622" cy="3356992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424863" y="260648"/>
            <a:ext cx="3816350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7959" y="332656"/>
            <a:ext cx="7920879" cy="1772816"/>
          </a:xfrm>
        </p:spPr>
        <p:txBody>
          <a:bodyPr/>
          <a:lstStyle/>
          <a:p>
            <a:r>
              <a:rPr lang="tr-TR" dirty="0" smtClean="0"/>
              <a:t>Biriken enerji kayaçların kırılma sınırını aştığında kırılmalar (</a:t>
            </a:r>
            <a:r>
              <a:rPr lang="tr-TR" dirty="0" err="1" smtClean="0"/>
              <a:t>faylanma</a:t>
            </a:r>
            <a:r>
              <a:rPr lang="tr-TR" dirty="0" smtClean="0"/>
              <a:t>) meydana gelir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4852" t="7072" r="22720" b="5458"/>
          <a:stretch>
            <a:fillRect/>
          </a:stretch>
        </p:blipFill>
        <p:spPr bwMode="auto">
          <a:xfrm>
            <a:off x="0" y="1988840"/>
            <a:ext cx="777679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280845" y="332656"/>
            <a:ext cx="3888433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18705" y="1052737"/>
            <a:ext cx="7174109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Levhaların birbirlerine göre oluşan hareketleri sonucunda biriken enerjinin aniden boşalmasına </a:t>
            </a:r>
            <a:r>
              <a:rPr lang="tr-TR" dirty="0" smtClean="0">
                <a:solidFill>
                  <a:srgbClr val="FF0000"/>
                </a:solidFill>
              </a:rPr>
              <a:t>deprem</a:t>
            </a:r>
            <a:r>
              <a:rPr lang="tr-TR" dirty="0" smtClean="0"/>
              <a:t> </a:t>
            </a:r>
            <a:r>
              <a:rPr lang="tr-TR" dirty="0" smtClean="0"/>
              <a:t>denir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smtClean="0"/>
              <a:t>Yer kabuğunun kırıldığı ve depremin başladığı nokta; </a:t>
            </a:r>
            <a:r>
              <a:rPr lang="tr-TR" dirty="0" smtClean="0">
                <a:solidFill>
                  <a:srgbClr val="FF0000"/>
                </a:solidFill>
              </a:rPr>
              <a:t>deprem odağı</a:t>
            </a:r>
            <a:r>
              <a:rPr lang="tr-TR" dirty="0" smtClean="0"/>
              <a:t>,</a:t>
            </a:r>
          </a:p>
          <a:p>
            <a:r>
              <a:rPr lang="tr-TR" dirty="0" smtClean="0"/>
              <a:t>Yeryüzüne en yakın olan yere ise </a:t>
            </a:r>
            <a:r>
              <a:rPr lang="tr-TR" dirty="0" smtClean="0">
                <a:solidFill>
                  <a:srgbClr val="FF0000"/>
                </a:solidFill>
              </a:rPr>
              <a:t>merkez üssü denir.</a:t>
            </a:r>
          </a:p>
          <a:p>
            <a:r>
              <a:rPr lang="tr-TR" dirty="0" smtClean="0"/>
              <a:t>Açığa çıkan enerji, </a:t>
            </a:r>
            <a:r>
              <a:rPr lang="en-US" dirty="0" err="1" smtClean="0">
                <a:solidFill>
                  <a:srgbClr val="FF0000"/>
                </a:solidFill>
              </a:rPr>
              <a:t>deprem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tr-TR" dirty="0" smtClean="0">
                <a:solidFill>
                  <a:srgbClr val="FF0000"/>
                </a:solidFill>
              </a:rPr>
              <a:t>sismik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dalgalar</a:t>
            </a:r>
            <a:r>
              <a:rPr lang="en-US" dirty="0" err="1" smtClean="0"/>
              <a:t>ı</a:t>
            </a:r>
            <a:r>
              <a:rPr lang="tr-TR" dirty="0" smtClean="0"/>
              <a:t> </a:t>
            </a:r>
            <a:r>
              <a:rPr lang="tr-TR" dirty="0" smtClean="0"/>
              <a:t>olarak </a:t>
            </a:r>
            <a:r>
              <a:rPr lang="tr-TR" dirty="0" smtClean="0"/>
              <a:t>yayılırlar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70" y="260648"/>
            <a:ext cx="374434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64022" y="2348880"/>
            <a:ext cx="7174109" cy="1368151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Tüm Depremler Böyle Mi Oluşur?</a:t>
            </a:r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70" y="260648"/>
            <a:ext cx="374434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DİĞER DEPREM TÜRLERİ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6732681" cy="45259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TEKTONİK</a:t>
            </a:r>
            <a:r>
              <a:rPr lang="tr-TR" dirty="0"/>
              <a:t> </a:t>
            </a:r>
            <a:r>
              <a:rPr lang="tr-TR" dirty="0" smtClean="0"/>
              <a:t>depremler</a:t>
            </a:r>
            <a:r>
              <a:rPr lang="en-US" dirty="0" smtClean="0"/>
              <a:t>: </a:t>
            </a:r>
            <a:r>
              <a:rPr lang="tr-TR" dirty="0" smtClean="0"/>
              <a:t>Levha hareketine bağlı olarak gerçekleşen depremler. (depremlerin %90’ı tektoniktir.)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VOLKANİK</a:t>
            </a:r>
            <a:r>
              <a:rPr lang="tr-TR" dirty="0" smtClean="0"/>
              <a:t> depremler</a:t>
            </a:r>
            <a:r>
              <a:rPr lang="en-US" dirty="0" smtClean="0"/>
              <a:t>:</a:t>
            </a:r>
            <a:r>
              <a:rPr lang="tr-TR" dirty="0" smtClean="0"/>
              <a:t> Volkanların püskürmesi sonucu oluşurlar. Yerel depremlerdir büyük hasarlara yol açmazlar.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064822" y="260648"/>
            <a:ext cx="4176391" cy="4713387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88481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ÇÖKÜNTÜ</a:t>
            </a:r>
            <a:r>
              <a:rPr lang="tr-TR" dirty="0" smtClean="0"/>
              <a:t> depremleri</a:t>
            </a:r>
            <a:r>
              <a:rPr lang="en-US" dirty="0" smtClean="0"/>
              <a:t>:</a:t>
            </a:r>
            <a:r>
              <a:rPr lang="tr-TR" dirty="0" smtClean="0"/>
              <a:t> Yer altında bulunan mağaraların, kömür ocaklarında galerilerin, tuz ve jipsli arazilerinin erimesi sonucu oluşan tavan blokları çöker ve depreme neden olur. Çöküntü depremleri yereldir ve taşıdıkları enerji azdır.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784902" y="260648"/>
            <a:ext cx="3456311" cy="4713387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68077" y="188640"/>
            <a:ext cx="6120681" cy="1143000"/>
          </a:xfrm>
        </p:spPr>
        <p:txBody>
          <a:bodyPr/>
          <a:lstStyle/>
          <a:p>
            <a:pPr algn="ctr"/>
            <a:r>
              <a:rPr lang="tr-TR" b="1" dirty="0" smtClean="0"/>
              <a:t>DEPREM DALGALARI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" y="1600201"/>
            <a:ext cx="9144942" cy="4525963"/>
          </a:xfrm>
        </p:spPr>
        <p:txBody>
          <a:bodyPr/>
          <a:lstStyle/>
          <a:p>
            <a:endParaRPr lang="tr-TR" b="1" dirty="0" smtClean="0"/>
          </a:p>
          <a:p>
            <a:pPr>
              <a:buNone/>
            </a:pPr>
            <a:r>
              <a:rPr lang="tr-TR" b="1" dirty="0" smtClean="0"/>
              <a:t>CİSİM DALGALARI                YÜZEY DALGALARI </a:t>
            </a:r>
            <a:endParaRPr lang="tr-TR" b="1" dirty="0"/>
          </a:p>
        </p:txBody>
      </p:sp>
      <p:cxnSp>
        <p:nvCxnSpPr>
          <p:cNvPr id="5" name="4 Düz Bağlayıcı"/>
          <p:cNvCxnSpPr/>
          <p:nvPr/>
        </p:nvCxnSpPr>
        <p:spPr>
          <a:xfrm>
            <a:off x="1300696" y="1340768"/>
            <a:ext cx="6548102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1300696" y="1340768"/>
            <a:ext cx="0" cy="86409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>
            <a:off x="7848798" y="1340768"/>
            <a:ext cx="0" cy="86409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215950" y="2708920"/>
            <a:ext cx="327753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5256510" y="2708920"/>
            <a:ext cx="35667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12 Dikdörtgen"/>
          <p:cNvSpPr/>
          <p:nvPr/>
        </p:nvSpPr>
        <p:spPr>
          <a:xfrm>
            <a:off x="215950" y="3140968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215950" y="4365104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5400526" y="3140968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LOVE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5400526" y="4293096"/>
            <a:ext cx="3373937" cy="8640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RAYLEIGH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2 İçerik Yer Tutucusu"/>
          <p:cNvSpPr txBox="1">
            <a:spLocks/>
          </p:cNvSpPr>
          <p:nvPr/>
        </p:nvSpPr>
        <p:spPr>
          <a:xfrm>
            <a:off x="9251778" y="332656"/>
            <a:ext cx="2845491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DEPREM DALGALARI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2709" t="25775" r="33577" b="33646"/>
          <a:stretch/>
        </p:blipFill>
        <p:spPr bwMode="auto">
          <a:xfrm>
            <a:off x="792013" y="1628800"/>
            <a:ext cx="740743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8856909" y="1052736"/>
            <a:ext cx="338430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29510" y="188640"/>
            <a:ext cx="9996991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DEPREMLE İLGİLİ İLK GERÇEKÇİ AÇIKLAMA - ARİSTOTLES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3212976"/>
            <a:ext cx="8208838" cy="4077072"/>
          </a:xfrm>
        </p:spPr>
        <p:txBody>
          <a:bodyPr/>
          <a:lstStyle/>
          <a:p>
            <a:r>
              <a:rPr lang="tr-TR" dirty="0" err="1" smtClean="0"/>
              <a:t>Aristotles</a:t>
            </a:r>
            <a:r>
              <a:rPr lang="tr-TR" dirty="0" smtClean="0"/>
              <a:t> “</a:t>
            </a:r>
            <a:r>
              <a:rPr lang="tr-TR" dirty="0" err="1" smtClean="0"/>
              <a:t>Meteorologicorum</a:t>
            </a:r>
            <a:r>
              <a:rPr lang="tr-TR" dirty="0" smtClean="0"/>
              <a:t> </a:t>
            </a:r>
            <a:r>
              <a:rPr lang="tr-TR" dirty="0" err="1" smtClean="0"/>
              <a:t>libri</a:t>
            </a:r>
            <a:r>
              <a:rPr lang="tr-TR" dirty="0" smtClean="0"/>
              <a:t> IV” adlı kitabında depremi; yeraltında sıkışmış sıcak ve kuru buharın yerden dışarıya çıkarken neden olduğu hareketler olarak açıklamıştır.</a:t>
            </a:r>
            <a:endParaRPr lang="tr-TR" dirty="0"/>
          </a:p>
        </p:txBody>
      </p:sp>
      <p:pic>
        <p:nvPicPr>
          <p:cNvPr id="1026" name="Picture 2" descr="C:\Users\Toshiba\Desktop\earthquake\indi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4262" y="980728"/>
            <a:ext cx="2652263" cy="2305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oshiba\Desktop\earthquake\bub_gb_FuWQmRlVf-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0910" y="4419600"/>
            <a:ext cx="3060303" cy="2438400"/>
          </a:xfrm>
          <a:prstGeom prst="rect">
            <a:avLst/>
          </a:prstGeom>
          <a:noFill/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8700787" y="764705"/>
            <a:ext cx="3540426" cy="43204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25908" y="620689"/>
            <a:ext cx="11615305" cy="4525963"/>
          </a:xfrm>
        </p:spPr>
        <p:txBody>
          <a:bodyPr/>
          <a:lstStyle/>
          <a:p>
            <a:r>
              <a:rPr lang="tr-TR" dirty="0" smtClean="0"/>
              <a:t>Richard </a:t>
            </a:r>
            <a:r>
              <a:rPr lang="tr-TR" dirty="0" err="1" smtClean="0"/>
              <a:t>Oldham</a:t>
            </a:r>
            <a:r>
              <a:rPr lang="tr-TR" dirty="0" smtClean="0"/>
              <a:t> titreşimi nasıl kaydedeceğini düşünür.</a:t>
            </a:r>
          </a:p>
        </p:txBody>
      </p:sp>
      <p:pic>
        <p:nvPicPr>
          <p:cNvPr id="2050" name="Picture 2" descr="C:\Users\Toshiba\Desktop\earthquake\mw94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502" y="1412776"/>
            <a:ext cx="2818527" cy="2811882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8208838" y="1412776"/>
            <a:ext cx="4320479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612061" y="4221088"/>
            <a:ext cx="7596777" cy="19050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/>
              <a:t>Oldham</a:t>
            </a:r>
            <a:r>
              <a:rPr lang="tr-TR" dirty="0" smtClean="0"/>
              <a:t> yaya bağlı bir kütle asar ve kütlenin titreşimlerini kaydetmek için yere kağıt rulosu sabitler.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İZLENCE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0" y="1412777"/>
            <a:ext cx="9996991" cy="4713387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Rezonans hatırlatma</a:t>
            </a:r>
          </a:p>
          <a:p>
            <a:r>
              <a:rPr lang="tr-TR" dirty="0" smtClean="0"/>
              <a:t>Pagoda’nın gizemi</a:t>
            </a:r>
          </a:p>
          <a:p>
            <a:r>
              <a:rPr lang="tr-TR" dirty="0" smtClean="0"/>
              <a:t>Dünyamızın iç yapısı</a:t>
            </a:r>
          </a:p>
          <a:p>
            <a:r>
              <a:rPr lang="tr-TR" dirty="0" smtClean="0"/>
              <a:t>Levha hareketleri</a:t>
            </a:r>
          </a:p>
          <a:p>
            <a:r>
              <a:rPr lang="tr-TR" dirty="0" smtClean="0"/>
              <a:t>Deprem</a:t>
            </a:r>
          </a:p>
          <a:p>
            <a:r>
              <a:rPr lang="tr-TR" dirty="0" smtClean="0"/>
              <a:t>Deprem türleri</a:t>
            </a:r>
          </a:p>
          <a:p>
            <a:r>
              <a:rPr lang="tr-TR" dirty="0" smtClean="0"/>
              <a:t>Deprem dalgaları (P, S, </a:t>
            </a:r>
            <a:r>
              <a:rPr lang="tr-TR" dirty="0" err="1" smtClean="0"/>
              <a:t>Love</a:t>
            </a:r>
            <a:r>
              <a:rPr lang="tr-TR" dirty="0" smtClean="0"/>
              <a:t>, </a:t>
            </a:r>
            <a:r>
              <a:rPr lang="tr-TR" dirty="0" err="1" smtClean="0"/>
              <a:t>Rayleigh</a:t>
            </a:r>
            <a:r>
              <a:rPr lang="tr-TR" dirty="0" smtClean="0"/>
              <a:t>)</a:t>
            </a:r>
          </a:p>
          <a:p>
            <a:r>
              <a:rPr lang="tr-TR" dirty="0" smtClean="0"/>
              <a:t>Tarih boyunca sismograflar</a:t>
            </a:r>
          </a:p>
          <a:p>
            <a:r>
              <a:rPr lang="tr-TR" dirty="0" smtClean="0"/>
              <a:t>Türkiye’de ve dünyada deprem kuşakları</a:t>
            </a:r>
          </a:p>
          <a:p>
            <a:r>
              <a:rPr lang="tr-TR" dirty="0" smtClean="0"/>
              <a:t>Depremden korunma yolları</a:t>
            </a:r>
          </a:p>
          <a:p>
            <a:r>
              <a:rPr lang="tr-TR" dirty="0" smtClean="0"/>
              <a:t>Yay, su, ses ve deprem dalgaları karşılaştırılması</a:t>
            </a:r>
          </a:p>
          <a:p>
            <a:r>
              <a:rPr lang="tr-TR" dirty="0" smtClean="0"/>
              <a:t>Farklı hasarların nedenleri ne olabilir?</a:t>
            </a:r>
          </a:p>
          <a:p>
            <a:r>
              <a:rPr lang="tr-TR" dirty="0" smtClean="0"/>
              <a:t> Pagoda</a:t>
            </a:r>
          </a:p>
          <a:p>
            <a:r>
              <a:rPr lang="tr-TR" dirty="0" smtClean="0"/>
              <a:t>Özet</a:t>
            </a:r>
          </a:p>
          <a:p>
            <a:r>
              <a:rPr lang="tr-TR" dirty="0" smtClean="0"/>
              <a:t>Soru çözümü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 descr="C:\Users\Toshiba\Desktop\earthquake\429298_o3c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8718" y="1268760"/>
            <a:ext cx="4410075" cy="276225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831" y="2142000"/>
            <a:ext cx="6313382" cy="4716000"/>
          </a:xfrm>
          <a:prstGeom prst="rect">
            <a:avLst/>
          </a:prstGeom>
          <a:noFill/>
        </p:spPr>
      </p:pic>
      <p:pic>
        <p:nvPicPr>
          <p:cNvPr id="4100" name="Picture 4" descr="C:\Users\Toshiba\Desktop\earthquake\D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107" r="49533"/>
          <a:stretch>
            <a:fillRect/>
          </a:stretch>
        </p:blipFill>
        <p:spPr bwMode="auto">
          <a:xfrm>
            <a:off x="1" y="0"/>
            <a:ext cx="5948698" cy="42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36713" y="836713"/>
            <a:ext cx="9996991" cy="4525963"/>
          </a:xfrm>
        </p:spPr>
        <p:txBody>
          <a:bodyPr/>
          <a:lstStyle/>
          <a:p>
            <a:r>
              <a:rPr lang="tr-TR" dirty="0" smtClean="0"/>
              <a:t>Yer sarsıntılarının yaydığı dalgalar günümüz teknolojisi ile birleşince, yerin 6 400 km derinleri bile keşfedilmiştir.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6146" name="Picture 2" descr="C:\Users\Toshiba\Desktop\earthquake\The-Core-movie-poster1-640x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890" y="2780928"/>
            <a:ext cx="8160809" cy="3676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SİSMOSKOP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Bilinen ilk sismograf (</a:t>
            </a:r>
            <a:r>
              <a:rPr lang="tr-TR" dirty="0" err="1" smtClean="0"/>
              <a:t>sismoskop</a:t>
            </a:r>
            <a:r>
              <a:rPr lang="tr-TR" dirty="0" smtClean="0"/>
              <a:t>)</a:t>
            </a:r>
          </a:p>
          <a:p>
            <a:r>
              <a:rPr lang="tr-TR" dirty="0" smtClean="0"/>
              <a:t>M.S 132 Çin’de yapılmıştır.</a:t>
            </a:r>
          </a:p>
          <a:p>
            <a:endParaRPr lang="tr-TR" dirty="0"/>
          </a:p>
        </p:txBody>
      </p:sp>
      <p:pic>
        <p:nvPicPr>
          <p:cNvPr id="1026" name="Picture 2" descr="C:\Users\Toshiba\Desktop\earthquake\indir.jpg"/>
          <p:cNvPicPr>
            <a:picLocks noChangeAspect="1" noChangeArrowheads="1"/>
          </p:cNvPicPr>
          <p:nvPr/>
        </p:nvPicPr>
        <p:blipFill>
          <a:blip r:embed="rId2" cstate="print"/>
          <a:srcRect t="1804" b="7464"/>
          <a:stretch>
            <a:fillRect/>
          </a:stretch>
        </p:blipFill>
        <p:spPr bwMode="auto">
          <a:xfrm>
            <a:off x="1" y="3429000"/>
            <a:ext cx="7527204" cy="3168352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208838" y="764704"/>
            <a:ext cx="4320479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earthquake\sismograf-richter-olcegi-ne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048" y="3222000"/>
            <a:ext cx="7203165" cy="3636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RİCHTER ÖLÇEĞİ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0315" y="1268761"/>
            <a:ext cx="9996991" cy="4525963"/>
          </a:xfrm>
        </p:spPr>
        <p:txBody>
          <a:bodyPr/>
          <a:lstStyle/>
          <a:p>
            <a:r>
              <a:rPr lang="tr-TR" dirty="0" smtClean="0"/>
              <a:t>Depremin </a:t>
            </a:r>
            <a:r>
              <a:rPr lang="en-US" dirty="0" err="1" smtClean="0">
                <a:solidFill>
                  <a:srgbClr val="FF0000"/>
                </a:solidFill>
              </a:rPr>
              <a:t>şiddetini</a:t>
            </a:r>
            <a:r>
              <a:rPr lang="tr-TR" dirty="0" smtClean="0"/>
              <a:t> ölçer ve 1-9 arası sayılarla ifade edilir.</a:t>
            </a:r>
          </a:p>
          <a:p>
            <a:r>
              <a:rPr lang="tr-TR" dirty="0" smtClean="0"/>
              <a:t>Her birim arttığında 10 kat artar; 5 şiddetindeki bir depremle 7 şiddetindeki bir deprem                                    arasında 100 kat vardır.</a:t>
            </a:r>
          </a:p>
          <a:p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RİCHTER ÖLÇEĞİNE GÖRE HASARLAR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884810" cy="4525963"/>
          </a:xfrm>
        </p:spPr>
        <p:txBody>
          <a:bodyPr>
            <a:normAutofit fontScale="70000" lnSpcReduction="20000"/>
          </a:bodyPr>
          <a:lstStyle/>
          <a:p>
            <a:pPr marL="1431925" indent="-1395413">
              <a:buNone/>
            </a:pPr>
            <a:r>
              <a:rPr lang="tr-TR" dirty="0" smtClean="0"/>
              <a:t>3,5 ve altı : Çoğunlukla hissedilemez, fakat kaydedilebilir.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3,5 – 5,4</a:t>
            </a:r>
            <a:r>
              <a:rPr lang="en-US" dirty="0" smtClean="0"/>
              <a:t> </a:t>
            </a:r>
            <a:r>
              <a:rPr lang="tr-TR" dirty="0" smtClean="0"/>
              <a:t> : Hissedilir fakat ciddi hasarlara ve can kayıplarına yol açmaz.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5,5 – 6,0</a:t>
            </a:r>
            <a:r>
              <a:rPr lang="en-US" dirty="0" smtClean="0"/>
              <a:t> </a:t>
            </a:r>
            <a:r>
              <a:rPr lang="tr-TR" dirty="0" smtClean="0"/>
              <a:t> : Zayıf binalarda tahribata neden olabilir.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6,1 – 6,9 </a:t>
            </a:r>
            <a:r>
              <a:rPr lang="en-US" dirty="0" smtClean="0"/>
              <a:t> </a:t>
            </a:r>
            <a:r>
              <a:rPr lang="tr-TR" dirty="0" smtClean="0"/>
              <a:t>: 100 km çaplı bir alanda büyük hasara yol açabilir.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7,0 – 7,9</a:t>
            </a:r>
            <a:r>
              <a:rPr lang="en-US" dirty="0" smtClean="0"/>
              <a:t> </a:t>
            </a:r>
            <a:r>
              <a:rPr lang="tr-TR" dirty="0" smtClean="0"/>
              <a:t> : </a:t>
            </a:r>
            <a:r>
              <a:rPr lang="en-US" dirty="0" smtClean="0"/>
              <a:t>B</a:t>
            </a:r>
            <a:r>
              <a:rPr lang="tr-TR" dirty="0" err="1" smtClean="0"/>
              <a:t>üyük</a:t>
            </a:r>
            <a:r>
              <a:rPr lang="tr-TR" dirty="0" smtClean="0"/>
              <a:t> deprem olarak adlandırılır, can ve mal kayıpları olur.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8,0 ve üzeri: büyük depremlerdir. 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856910" y="1268760"/>
            <a:ext cx="338430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TÜRKİYE’DEKİ ÖNEMLİ FAY HATLARI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956817" cy="463711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tr-TR" b="1" dirty="0" smtClean="0">
                <a:solidFill>
                  <a:srgbClr val="FF0000"/>
                </a:solidFill>
              </a:rPr>
              <a:t>Kuzey Anadolu Deprem Kuşağı:</a:t>
            </a:r>
            <a:r>
              <a:rPr lang="tr-TR" dirty="0" smtClean="0"/>
              <a:t> </a:t>
            </a:r>
            <a:r>
              <a:rPr lang="tr-TR" dirty="0" err="1" smtClean="0"/>
              <a:t>Saros</a:t>
            </a:r>
            <a:r>
              <a:rPr lang="tr-TR" dirty="0" smtClean="0"/>
              <a:t> Körfezinden başlar, Marmara denizinden geçtikten sonra Kuzey Anadolu Dağlarının güneyini takip ederek Van Gölünün kuzeyine doğru uzanır.</a:t>
            </a:r>
          </a:p>
          <a:p>
            <a:pPr lvl="0"/>
            <a:r>
              <a:rPr lang="tr-TR" b="1" dirty="0" smtClean="0">
                <a:solidFill>
                  <a:srgbClr val="FF0000"/>
                </a:solidFill>
              </a:rPr>
              <a:t>Batı Anadolu Deprem Kuşağı:</a:t>
            </a:r>
            <a:r>
              <a:rPr lang="tr-TR" dirty="0" smtClean="0"/>
              <a:t> Güney Marmara’dan başlar Ege Bölgesindeki çöküntü ovalarını takip eder.</a:t>
            </a:r>
          </a:p>
          <a:p>
            <a:pPr lvl="0"/>
            <a:r>
              <a:rPr lang="tr-TR" b="1" dirty="0" smtClean="0">
                <a:solidFill>
                  <a:srgbClr val="FF0000"/>
                </a:solidFill>
              </a:rPr>
              <a:t>Güney Anadolu Deprem Kuşağı:</a:t>
            </a:r>
            <a:r>
              <a:rPr lang="tr-TR" dirty="0" smtClean="0"/>
              <a:t> Hatay’dan başlar, Güney Anadolu </a:t>
            </a:r>
            <a:r>
              <a:rPr lang="tr-TR" dirty="0" err="1" smtClean="0"/>
              <a:t>Toroslar'ını</a:t>
            </a:r>
            <a:r>
              <a:rPr lang="tr-TR" dirty="0" smtClean="0"/>
              <a:t> takip ederek Van gölünün güneyine doğru devam eder.</a:t>
            </a:r>
          </a:p>
          <a:p>
            <a:pPr lvl="0"/>
            <a:r>
              <a:rPr lang="tr-TR" dirty="0" smtClean="0"/>
              <a:t>Türkiye 5</a:t>
            </a:r>
            <a:r>
              <a:rPr lang="en-US" dirty="0" smtClean="0"/>
              <a:t>,</a:t>
            </a:r>
            <a:r>
              <a:rPr lang="tr-TR" dirty="0" smtClean="0"/>
              <a:t>5 üzerinde yaşanan depremlerin sık görüldüğü 6. ülkedir.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568878" y="1124745"/>
            <a:ext cx="4320479" cy="4464496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5950" y="764704"/>
            <a:ext cx="9433048" cy="1070992"/>
          </a:xfrm>
        </p:spPr>
        <p:txBody>
          <a:bodyPr>
            <a:normAutofit fontScale="90000"/>
          </a:bodyPr>
          <a:lstStyle/>
          <a:p>
            <a:r>
              <a:rPr lang="tr-TR" sz="2700" b="1" dirty="0" smtClean="0">
                <a:solidFill>
                  <a:srgbClr val="FF0000"/>
                </a:solidFill>
              </a:rPr>
              <a:t>DEPREM </a:t>
            </a:r>
            <a:r>
              <a:rPr lang="tr-TR" sz="2700" b="1" dirty="0" smtClean="0">
                <a:solidFill>
                  <a:srgbClr val="FF0000"/>
                </a:solidFill>
              </a:rPr>
              <a:t>TEHLİKESİ EN AZ OLAN BÖLGELER</a:t>
            </a:r>
            <a:r>
              <a:rPr lang="tr-TR" sz="2700" b="1" dirty="0" smtClean="0"/>
              <a:t>:Konya , Karaman, Taşeli Platosu ve İçel çevresi.</a:t>
            </a:r>
            <a:r>
              <a:rPr lang="tr-TR" sz="2700" dirty="0" smtClean="0"/>
              <a:t> </a:t>
            </a:r>
            <a:r>
              <a:rPr lang="tr-TR" sz="2700" b="1" dirty="0" smtClean="0"/>
              <a:t>Mardin-Şırnak çevresi.  Trakya'da Ergene havzası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098" name="Picture 2" descr="C:\Users\Toshiba\Desktop\earthquake\tudepr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648998" cy="5301208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288885" y="980728"/>
            <a:ext cx="2952328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0316" y="188640"/>
            <a:ext cx="8544586" cy="2592288"/>
          </a:xfrm>
        </p:spPr>
        <p:txBody>
          <a:bodyPr>
            <a:noAutofit/>
          </a:bodyPr>
          <a:lstStyle/>
          <a:p>
            <a:pPr algn="l"/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>
                <a:solidFill>
                  <a:srgbClr val="FF0000"/>
                </a:solidFill>
              </a:rPr>
              <a:t>1</a:t>
            </a:r>
            <a:r>
              <a:rPr lang="tr-TR" sz="2000" dirty="0" smtClean="0">
                <a:solidFill>
                  <a:srgbClr val="FF0000"/>
                </a:solidFill>
              </a:rPr>
              <a:t>) PASİFİK KUŞAĞI</a:t>
            </a:r>
            <a:r>
              <a:rPr lang="tr-TR" sz="2000" dirty="0" smtClean="0"/>
              <a:t>: ŞİLİ-GÜNEY AMERİKA KIYILARI, ORTA AMERİKA, MEKSİKA, ABD KIYILARI, ALEUT ADALARI, JAPONYA FİLİPİNLER, GÜNEY PASİFİC ADALARI, YENİ ZELENDA </a:t>
            </a:r>
            <a:br>
              <a:rPr lang="tr-TR" sz="2000" dirty="0" smtClean="0"/>
            </a:br>
            <a:r>
              <a:rPr lang="tr-TR" sz="2000" dirty="0" smtClean="0">
                <a:solidFill>
                  <a:srgbClr val="92D050"/>
                </a:solidFill>
              </a:rPr>
              <a:t>2) AKDENİZ KUŞAĞI</a:t>
            </a:r>
            <a:r>
              <a:rPr lang="tr-TR" sz="2000" dirty="0" smtClean="0"/>
              <a:t>: ENDONEZYA’DAN BAŞLAYIP HİMALAYALAR VE AKDENİZ ÜZERİNDEN ATLANTİK OKYANUSUNA ULAŞAN KUŞAKLARDIR</a:t>
            </a:r>
            <a:br>
              <a:rPr lang="tr-TR" sz="2000" dirty="0" smtClean="0"/>
            </a:br>
            <a:r>
              <a:rPr lang="tr-TR" sz="2000" dirty="0" smtClean="0">
                <a:solidFill>
                  <a:srgbClr val="00B0F0"/>
                </a:solidFill>
              </a:rPr>
              <a:t>3) ATLANTİK KUŞAĞI</a:t>
            </a:r>
            <a:r>
              <a:rPr lang="tr-TR" sz="2000" dirty="0" smtClean="0"/>
              <a:t>: ATLANTİK OKYANUSU ORTASINDA YER ALAN LEVHA SINIRI BOYUNCA UZANIR</a:t>
            </a:r>
            <a:r>
              <a:rPr lang="tr-TR" sz="1800" dirty="0" smtClean="0"/>
              <a:t>.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/>
          </a:p>
        </p:txBody>
      </p:sp>
      <p:pic>
        <p:nvPicPr>
          <p:cNvPr id="4" name="3 İçerik Yer Tutucusu" descr="depre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016"/>
          <a:stretch>
            <a:fillRect/>
          </a:stretch>
        </p:blipFill>
        <p:spPr>
          <a:xfrm>
            <a:off x="143943" y="3186000"/>
            <a:ext cx="7848872" cy="3672000"/>
          </a:xfrm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640886" y="2060848"/>
            <a:ext cx="3672335" cy="35776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32" t="18133" r="29426" b="11863"/>
          <a:stretch>
            <a:fillRect/>
          </a:stretch>
        </p:blipFill>
        <p:spPr bwMode="auto">
          <a:xfrm>
            <a:off x="1300693" y="0"/>
            <a:ext cx="9781203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" y="9939"/>
            <a:ext cx="12236037" cy="6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Geçen Haftanın Özeti</a:t>
            </a:r>
            <a:endParaRPr lang="tr-TR" dirty="0"/>
          </a:p>
        </p:txBody>
      </p:sp>
      <p:pic>
        <p:nvPicPr>
          <p:cNvPr id="8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4385" t="4411" r="16005" b="12958"/>
          <a:stretch/>
        </p:blipFill>
        <p:spPr bwMode="auto">
          <a:xfrm>
            <a:off x="2744604" y="2708499"/>
            <a:ext cx="1106221" cy="795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2215" y="1801399"/>
            <a:ext cx="8897565" cy="7141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tr-TR" dirty="0"/>
              <a:t>Rezonans: Belirli bir frekansta titreşen bir sistemin, aynı frekanstaki dış kuvvet/ etki tesirinde kalarak yüksek genlikte titreşmesi olayıdır.</a:t>
            </a:r>
          </a:p>
          <a:p>
            <a:endParaRPr lang="tr-TR" dirty="0"/>
          </a:p>
        </p:txBody>
      </p:sp>
      <p:pic>
        <p:nvPicPr>
          <p:cNvPr id="9" name="Picture 4" descr="http://mcdn01.gittigidiyor.net/18976/tn30/189767447_tn30_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53" y="2663224"/>
            <a:ext cx="1337508" cy="82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3.amazonaws.com/auteurs_production/images/film/tacoma-narrows-bridge-collapse/w448/tacoma-narrows-bridge-collap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10" y="2708499"/>
            <a:ext cx="1159448" cy="80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faculty.plattsburgh.edu/margaret.campion/seconded/second/Kent/tac09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37" y="2798587"/>
            <a:ext cx="1220937" cy="5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nyetik rezonans ile ilgili g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96" y="2708499"/>
            <a:ext cx="1117165" cy="8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92214" y="3935547"/>
            <a:ext cx="8897565" cy="62904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tr-TR" dirty="0"/>
              <a:t>Yankı: Ses dalgalarının sert bir yüzeye çarpıp tekrar kaynağına dönmesi yankı olarak adlandırılır. </a:t>
            </a:r>
          </a:p>
          <a:p>
            <a:endParaRPr lang="tr-TR" dirty="0"/>
          </a:p>
        </p:txBody>
      </p:sp>
      <p:pic>
        <p:nvPicPr>
          <p:cNvPr id="15" name="Picture 4" descr="http://1.bp.blogspot.com/_A7UAC6jnDW4/TMH73QyhARI/AAAAAAAAGRI/Lrp_1qHaIII/s1600/5572dcbc090badaa3eb92fb27b219b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8704" r="11569" b="15096"/>
          <a:stretch/>
        </p:blipFill>
        <p:spPr bwMode="auto">
          <a:xfrm>
            <a:off x="2811912" y="4803535"/>
            <a:ext cx="966319" cy="14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pplanet-stalker-radar-led-display-solo-2-radar-gun-package-8270006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80" y="4882381"/>
            <a:ext cx="1278539" cy="10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ekericli.files.wordpress.com/2009/09/20090912-95640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41" y="4932293"/>
            <a:ext cx="2386772" cy="11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arasa ile ilgili g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58" y="4932292"/>
            <a:ext cx="1597044" cy="11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06" y="0"/>
            <a:ext cx="9996991" cy="1143000"/>
          </a:xfrm>
        </p:spPr>
        <p:txBody>
          <a:bodyPr/>
          <a:lstStyle/>
          <a:p>
            <a:pPr algn="ctr"/>
            <a:r>
              <a:rPr lang="tr-TR" dirty="0" smtClean="0"/>
              <a:t>KAYDEDİLEN DEPREMLER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-1" y="1196752"/>
          <a:ext cx="12241215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YIL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GÜN-AY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BÖLGE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ÖLÜ SAYISI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BÜYÜKLÜĞÜ</a:t>
                      </a:r>
                      <a:endParaRPr lang="tr-TR" sz="1600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856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Yunanistan</a:t>
                      </a: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45 000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1038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9-OCAK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ÇİN-ŞİLİ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23 000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1737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11-EKİM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HİNDİSTAN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300 000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1868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13-AĞUSTOS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PERU-BOLİVYA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25 000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1906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18-NİSAN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SAN FRANCISCO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8.25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1908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28-ARALIK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İTALYA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1920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16-ARALIK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KANSU-ÇİN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180 000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1923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1-EYLÜL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KWANTO-JAPONYA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143 000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8.2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1976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27-TEMMUZ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TANGSHAN-ÇİN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+250 000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7.6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1989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17-EKİM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SANTA CRUZ-CALIFORNIA</a:t>
                      </a: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63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1992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28-HAZİRAN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CALIFORNIA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1999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17-AĞUSTOS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TÜRKİYE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17 439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7.4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2002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3-KASIM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ALASKA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740794" cy="4525963"/>
          </a:xfrm>
        </p:spPr>
        <p:txBody>
          <a:bodyPr>
            <a:normAutofit fontScale="62500" lnSpcReduction="20000"/>
          </a:bodyPr>
          <a:lstStyle/>
          <a:p>
            <a:r>
              <a:rPr lang="tr-TR" b="1" dirty="0" smtClean="0"/>
              <a:t>Fay hatları üzerinde büyük yerleşim merkezleri kurulmamalı ve yüksek katlı binalar yapılmamalı.</a:t>
            </a:r>
            <a:endParaRPr lang="tr-TR" dirty="0" smtClean="0"/>
          </a:p>
          <a:p>
            <a:r>
              <a:rPr lang="tr-TR" b="1" dirty="0" smtClean="0"/>
              <a:t>Binalardaki yapı malzemesi ve yapı tekniği sarsıntılara dayanıklı olmalıdır.</a:t>
            </a:r>
            <a:endParaRPr lang="tr-TR" dirty="0" smtClean="0"/>
          </a:p>
          <a:p>
            <a:r>
              <a:rPr lang="tr-TR" b="1" dirty="0" smtClean="0"/>
              <a:t>Deprem konusunda halk eğitilmelidir. </a:t>
            </a:r>
            <a:endParaRPr lang="tr-TR" dirty="0" smtClean="0"/>
          </a:p>
          <a:p>
            <a:r>
              <a:rPr lang="tr-TR" b="1" dirty="0" smtClean="0"/>
              <a:t>Binaların yapıldığı zemin sağlam olmalı. Yer altı suyu bakımında zengin olan </a:t>
            </a:r>
            <a:r>
              <a:rPr lang="tr-TR" b="1" dirty="0" err="1" smtClean="0"/>
              <a:t>alüvyal</a:t>
            </a:r>
            <a:r>
              <a:rPr lang="tr-TR" b="1" dirty="0" smtClean="0"/>
              <a:t> alanlara çok katlı bina yapılmamalıdır.</a:t>
            </a:r>
            <a:endParaRPr lang="tr-TR" dirty="0" smtClean="0"/>
          </a:p>
          <a:p>
            <a:r>
              <a:rPr lang="tr-TR" b="1" dirty="0" smtClean="0"/>
              <a:t>Deprem sırasında merdiven ve tavan boşluklarında durulmamalı.</a:t>
            </a:r>
            <a:endParaRPr lang="tr-TR" dirty="0" smtClean="0"/>
          </a:p>
          <a:p>
            <a:r>
              <a:rPr lang="tr-TR" b="1" dirty="0" smtClean="0"/>
              <a:t>Bina içinde üzerimize düşüp altında kalabileceğimiz mobilya ve eşyalardan uzak durulmalıdır.</a:t>
            </a:r>
            <a:endParaRPr lang="tr-TR" dirty="0" smtClean="0"/>
          </a:p>
          <a:p>
            <a:r>
              <a:rPr lang="tr-TR" b="1" dirty="0" smtClean="0"/>
              <a:t>Bina dışında ise ağaç, duvar ve elektrik telleri gibi devrilebilecek şeylerden uzak durmalıyız.</a:t>
            </a:r>
            <a:endParaRPr lang="tr-TR" dirty="0" smtClean="0"/>
          </a:p>
          <a:p>
            <a:r>
              <a:rPr lang="tr-TR" b="1" dirty="0" smtClean="0"/>
              <a:t>Deprem sırasında mümkünse, yanan sobalar söndürülmeli, elektrik ve su kapatılmalıdır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568878" y="1484785"/>
            <a:ext cx="4320479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9216950" y="1484785"/>
            <a:ext cx="3024263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" y="1268760"/>
            <a:ext cx="8829531" cy="4968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242" y="6237312"/>
            <a:ext cx="4151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https://www.youtube.com/watch?v=9N8iQ9Ch8nw</a:t>
            </a:r>
          </a:p>
        </p:txBody>
      </p:sp>
    </p:spTree>
    <p:extLst>
      <p:ext uri="{BB962C8B-B14F-4D97-AF65-F5344CB8AC3E}">
        <p14:creationId xmlns:p14="http://schemas.microsoft.com/office/powerpoint/2010/main" val="27454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9072934" y="1484785"/>
            <a:ext cx="3168279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4" y="1484785"/>
            <a:ext cx="8389514" cy="4735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68" y="6186066"/>
            <a:ext cx="373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https://www.youtube.com/watch?v=W2WNFfem0TM</a:t>
            </a:r>
          </a:p>
        </p:txBody>
      </p:sp>
    </p:spTree>
    <p:extLst>
      <p:ext uri="{BB962C8B-B14F-4D97-AF65-F5344CB8AC3E}">
        <p14:creationId xmlns:p14="http://schemas.microsoft.com/office/powerpoint/2010/main" val="30072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503982" y="1916832"/>
          <a:ext cx="8280921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YAYILMA DOĞRULTUSU</a:t>
                      </a:r>
                      <a:endParaRPr lang="tr-TR" dirty="0"/>
                    </a:p>
                  </a:txBody>
                  <a:tcPr marL="122412" marR="122412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ENERJİ</a:t>
                      </a:r>
                      <a:endParaRPr lang="tr-TR" dirty="0"/>
                    </a:p>
                  </a:txBody>
                  <a:tcPr marL="122412" marR="122412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ENİNE DALGA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BOYUNA DALGA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MEKANİK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ELEKTROMANYETİK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Yay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Su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Ses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endParaRPr lang="tr-TR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Deprem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2 Metin kutusu"/>
          <p:cNvSpPr txBox="1"/>
          <p:nvPr/>
        </p:nvSpPr>
        <p:spPr>
          <a:xfrm>
            <a:off x="1224062" y="5486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DALGALAR </a:t>
            </a:r>
            <a:endParaRPr lang="tr-TR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8784902" y="1124744"/>
            <a:ext cx="3672335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740794" cy="4525963"/>
          </a:xfrm>
        </p:spPr>
        <p:txBody>
          <a:bodyPr/>
          <a:lstStyle/>
          <a:p>
            <a:r>
              <a:rPr lang="tr-TR" dirty="0" smtClean="0"/>
              <a:t>Mekanik dalgalar yayılmak için ortama ihtiyaç duyarlar.</a:t>
            </a:r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r>
              <a:rPr lang="tr-TR" dirty="0" smtClean="0"/>
              <a:t>Yay, ses, su ve deprem dalgaları mekanik dalgalardır.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24862" y="1556792"/>
            <a:ext cx="4320479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korunmanın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NEDEN FARKLI ŞEKİLLERDE ZARAR GÖRMÜŞLER?</a:t>
            </a:r>
            <a:endParaRPr lang="tr-TR" dirty="0"/>
          </a:p>
        </p:txBody>
      </p:sp>
      <p:pic>
        <p:nvPicPr>
          <p:cNvPr id="10242" name="Picture 2" descr="C:\Users\Toshiba\Desktop\earthquake\depremin_mahiyet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14" y="1628800"/>
            <a:ext cx="6342990" cy="2988000"/>
          </a:xfrm>
          <a:prstGeom prst="rect">
            <a:avLst/>
          </a:prstGeom>
          <a:noFill/>
        </p:spPr>
      </p:pic>
      <p:pic>
        <p:nvPicPr>
          <p:cNvPr id="10243" name="Picture 3" descr="C:\Users\Toshiba\Desktop\earthquake\depremde-sonbilanco-535-olu-2-bin-300-yar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9025" y="3798000"/>
            <a:ext cx="5562188" cy="3060000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496870" y="1"/>
            <a:ext cx="4320479" cy="41490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oshiba\Desktop\earthquake\20101110143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241213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 txBox="1">
            <a:spLocks/>
          </p:cNvSpPr>
          <p:nvPr/>
        </p:nvSpPr>
        <p:spPr>
          <a:xfrm>
            <a:off x="9144942" y="116632"/>
            <a:ext cx="3096272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oshiba\Desktop\earthquake\Izmit_ear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 txBox="1">
            <a:spLocks/>
          </p:cNvSpPr>
          <p:nvPr/>
        </p:nvSpPr>
        <p:spPr>
          <a:xfrm>
            <a:off x="8496870" y="3384376"/>
            <a:ext cx="3744343" cy="422108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Toshiba\Desktop\earthquake\depr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6401" cy="6840000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144942" y="2780928"/>
            <a:ext cx="3051459" cy="403244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9966" y="116632"/>
            <a:ext cx="5538129" cy="1714202"/>
          </a:xfrm>
        </p:spPr>
        <p:txBody>
          <a:bodyPr>
            <a:normAutofit fontScale="90000"/>
          </a:bodyPr>
          <a:lstStyle/>
          <a:p>
            <a:r>
              <a:rPr lang="tr-TR" sz="5400" dirty="0" smtClean="0"/>
              <a:t>PAGODA</a:t>
            </a:r>
            <a:r>
              <a:rPr lang="en-US" sz="5400" dirty="0" smtClean="0"/>
              <a:t>’</a:t>
            </a:r>
            <a:r>
              <a:rPr lang="en-US" sz="5400" dirty="0" err="1" smtClean="0"/>
              <a:t>nın</a:t>
            </a:r>
            <a:r>
              <a:rPr lang="en-US" sz="5400" dirty="0" smtClean="0"/>
              <a:t> GİZEMİ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150189" y="0"/>
            <a:ext cx="6091024" cy="6840000"/>
          </a:xfrm>
        </p:spPr>
      </p:pic>
      <p:sp>
        <p:nvSpPr>
          <p:cNvPr id="5" name="4 Metin kutusu"/>
          <p:cNvSpPr txBox="1"/>
          <p:nvPr/>
        </p:nvSpPr>
        <p:spPr>
          <a:xfrm>
            <a:off x="359966" y="1630536"/>
            <a:ext cx="520550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 </a:t>
            </a:r>
            <a:r>
              <a:rPr lang="tr-TR" sz="2800" dirty="0" smtClean="0"/>
              <a:t> + </a:t>
            </a:r>
            <a:r>
              <a:rPr lang="en-US" sz="2800" dirty="0" smtClean="0"/>
              <a:t>1132</a:t>
            </a:r>
            <a:r>
              <a:rPr lang="tr-TR" sz="2800" dirty="0" smtClean="0"/>
              <a:t>  yaşında</a:t>
            </a:r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 </a:t>
            </a:r>
            <a:r>
              <a:rPr lang="tr-TR" sz="2800" dirty="0" smtClean="0"/>
              <a:t>Kayıtlara geçen 6 </a:t>
            </a:r>
            <a:r>
              <a:rPr lang="tr-TR" sz="2800" dirty="0"/>
              <a:t>b</a:t>
            </a:r>
            <a:r>
              <a:rPr lang="tr-TR" sz="2800" dirty="0" smtClean="0"/>
              <a:t>üyük deprem geçirmiş</a:t>
            </a:r>
            <a:r>
              <a:rPr lang="tr-TR" dirty="0" smtClean="0"/>
              <a:t>,</a:t>
            </a:r>
            <a:endParaRPr lang="en-US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800" dirty="0" err="1" smtClean="0"/>
              <a:t>Yanlızca</a:t>
            </a:r>
            <a:r>
              <a:rPr lang="en-US" sz="2800" dirty="0" smtClean="0"/>
              <a:t> </a:t>
            </a:r>
            <a:r>
              <a:rPr lang="en-US" sz="2800" dirty="0" err="1" smtClean="0"/>
              <a:t>tahtadan</a:t>
            </a:r>
            <a:r>
              <a:rPr lang="en-US" sz="2800" dirty="0" smtClean="0"/>
              <a:t> </a:t>
            </a:r>
            <a:r>
              <a:rPr lang="en-US" sz="2800" dirty="0" err="1" smtClean="0"/>
              <a:t>yapılmış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 err="1" smtClean="0"/>
              <a:t>Sumadera’da</a:t>
            </a:r>
            <a:r>
              <a:rPr lang="tr-TR" sz="2800" dirty="0" smtClean="0"/>
              <a:t> bulunuyor</a:t>
            </a:r>
            <a:r>
              <a:rPr lang="tr-TR" sz="2800" dirty="0" smtClean="0"/>
              <a:t>.</a:t>
            </a:r>
            <a:endParaRPr lang="en-US" sz="2800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Beton ve demir yapılar dayanamaz iken depremlere nasıl dayanıyor</a:t>
            </a:r>
            <a:r>
              <a:rPr lang="tr-TR" sz="2800" dirty="0" smtClean="0"/>
              <a:t>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3982" y="6093296"/>
            <a:ext cx="9996991" cy="608931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tr-TR" sz="1200" dirty="0" smtClean="0">
                <a:hlinkClick r:id="rId3"/>
              </a:rPr>
              <a:t>https://www.youtube.com/watch?v=0tFWn_e71qc</a:t>
            </a:r>
            <a:endParaRPr lang="en-US" sz="1200" dirty="0" smtClean="0"/>
          </a:p>
          <a:p>
            <a:pPr marL="36576" indent="0">
              <a:buNone/>
            </a:pPr>
            <a:endParaRPr lang="en-US" sz="1200" dirty="0"/>
          </a:p>
          <a:p>
            <a:pPr marL="36576" indent="0">
              <a:buNone/>
            </a:pPr>
            <a:r>
              <a:rPr lang="en-US" sz="1200" dirty="0" smtClean="0"/>
              <a:t>0:28’ </a:t>
            </a:r>
            <a:r>
              <a:rPr lang="en-US" sz="1200" dirty="0" err="1" smtClean="0"/>
              <a:t>ve</a:t>
            </a:r>
            <a:r>
              <a:rPr lang="en-US" sz="1200" dirty="0" smtClean="0"/>
              <a:t> 3.39’</a:t>
            </a:r>
            <a:endParaRPr lang="tr-TR" sz="1200" dirty="0"/>
          </a:p>
        </p:txBody>
      </p:sp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40" t="16360" r="35529" b="21625"/>
          <a:stretch>
            <a:fillRect/>
          </a:stretch>
        </p:blipFill>
        <p:spPr bwMode="auto">
          <a:xfrm>
            <a:off x="647998" y="1535900"/>
            <a:ext cx="86386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360966" y="548680"/>
            <a:ext cx="2880247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998" y="404664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Pagoda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ÖZET</a:t>
            </a:r>
            <a:endParaRPr lang="tr-TR" dirty="0"/>
          </a:p>
        </p:txBody>
      </p:sp>
      <p:pic>
        <p:nvPicPr>
          <p:cNvPr id="5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304182" y="826869"/>
            <a:ext cx="1728119" cy="1940615"/>
          </a:xfrm>
        </p:spPr>
      </p:pic>
      <p:pic>
        <p:nvPicPr>
          <p:cNvPr id="6" name="3 İçerik Yer Tutucusu" descr="252bc31baf8467505fd00a1d135291b4.jpg"/>
          <p:cNvPicPr>
            <a:picLocks noChangeAspect="1"/>
          </p:cNvPicPr>
          <p:nvPr/>
        </p:nvPicPr>
        <p:blipFill>
          <a:blip r:embed="rId5" cstate="print"/>
          <a:srcRect t="11433" b="11686"/>
          <a:stretch>
            <a:fillRect/>
          </a:stretch>
        </p:blipFill>
        <p:spPr>
          <a:xfrm>
            <a:off x="4248398" y="826869"/>
            <a:ext cx="4505598" cy="1940615"/>
          </a:xfrm>
          <a:prstGeom prst="rect">
            <a:avLst/>
          </a:prstGeom>
        </p:spPr>
      </p:pic>
      <p:pic>
        <p:nvPicPr>
          <p:cNvPr id="7" name="Pange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5092" y="817132"/>
            <a:ext cx="3483658" cy="1950352"/>
          </a:xfrm>
          <a:prstGeom prst="rect">
            <a:avLst/>
          </a:prstGeom>
        </p:spPr>
      </p:pic>
      <p:pic>
        <p:nvPicPr>
          <p:cNvPr id="9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575" y="3458049"/>
            <a:ext cx="6028047" cy="3230220"/>
          </a:xfrm>
          <a:prstGeom prst="rect">
            <a:avLst/>
          </a:prstGeom>
          <a:noFill/>
        </p:spPr>
      </p:pic>
      <p:pic>
        <p:nvPicPr>
          <p:cNvPr id="10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782" y="3458049"/>
            <a:ext cx="4320480" cy="3227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ÖZET</a:t>
            </a:r>
            <a:endParaRPr lang="tr-TR" dirty="0"/>
          </a:p>
        </p:txBody>
      </p:sp>
      <p:pic>
        <p:nvPicPr>
          <p:cNvPr id="11" name="Picture 2" descr="C:\Users\Toshiba\Desktop\earthquake\tudepr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174" y="269936"/>
            <a:ext cx="5832575" cy="320444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45" y="3599328"/>
            <a:ext cx="5794111" cy="32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  </a:t>
            </a:r>
            <a:endParaRPr lang="tr-TR" u="sng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sismograf ile ölçülür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</a:t>
            </a:r>
            <a:r>
              <a:rPr lang="tr-TR" dirty="0" err="1" smtClean="0"/>
              <a:t>richter</a:t>
            </a:r>
            <a:r>
              <a:rPr lang="tr-TR" dirty="0" smtClean="0"/>
              <a:t> ölçeğine göre belirlenir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6 Büyüklüğündeki bir deprem 5 büyüklüğündeki bir depremden 6 kat daha şiddetlidir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depremde açığa çıkan enerji ile ilgilidir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Depremler yer kabuğunun elastik kısmında meydana gelir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7" name="10 Oval"/>
          <p:cNvSpPr/>
          <p:nvPr/>
        </p:nvSpPr>
        <p:spPr>
          <a:xfrm>
            <a:off x="612060" y="2642350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10 Oval"/>
          <p:cNvSpPr/>
          <p:nvPr/>
        </p:nvSpPr>
        <p:spPr>
          <a:xfrm>
            <a:off x="1296070" y="3113379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10 Oval"/>
          <p:cNvSpPr/>
          <p:nvPr/>
        </p:nvSpPr>
        <p:spPr>
          <a:xfrm>
            <a:off x="617500" y="4941168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10 Oval"/>
          <p:cNvSpPr/>
          <p:nvPr/>
        </p:nvSpPr>
        <p:spPr>
          <a:xfrm>
            <a:off x="612060" y="4033657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0 Oval"/>
          <p:cNvSpPr/>
          <p:nvPr/>
        </p:nvSpPr>
        <p:spPr>
          <a:xfrm>
            <a:off x="1296070" y="2128154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tr-TR" dirty="0" smtClean="0"/>
              <a:t>Aşağıdaki dalga çeşitlerinden hangisi maddesel olmayan ortamlarda da yayılabilir</a:t>
            </a:r>
            <a:r>
              <a:rPr lang="en-US" dirty="0" smtClean="0"/>
              <a:t>?</a:t>
            </a:r>
          </a:p>
          <a:p>
            <a:pPr marL="36576" indent="0">
              <a:buNone/>
            </a:pPr>
            <a:endParaRPr lang="tr-TR" dirty="0" smtClean="0"/>
          </a:p>
          <a:p>
            <a:pPr marL="550926" indent="-514350">
              <a:buAutoNum type="alphaUcParenR"/>
            </a:pPr>
            <a:r>
              <a:rPr lang="tr-TR" dirty="0" smtClean="0"/>
              <a:t>Deprem dalgaları</a:t>
            </a:r>
          </a:p>
          <a:p>
            <a:pPr marL="550926" indent="-514350">
              <a:buAutoNum type="alphaUcParenR"/>
            </a:pPr>
            <a:r>
              <a:rPr lang="tr-TR" dirty="0" smtClean="0"/>
              <a:t>Ses dalgası</a:t>
            </a:r>
          </a:p>
          <a:p>
            <a:pPr marL="550926" indent="-514350">
              <a:buAutoNum type="alphaUcParenR"/>
            </a:pPr>
            <a:r>
              <a:rPr lang="tr-TR" dirty="0" smtClean="0"/>
              <a:t>Su dalgası</a:t>
            </a:r>
          </a:p>
          <a:p>
            <a:pPr marL="550926" indent="-514350">
              <a:buAutoNum type="alphaUcParenR"/>
            </a:pPr>
            <a:r>
              <a:rPr lang="tr-TR" dirty="0" smtClean="0"/>
              <a:t>Radyo dalgaları</a:t>
            </a:r>
          </a:p>
          <a:p>
            <a:pPr marL="550926" indent="-514350">
              <a:buAutoNum type="alphaUcParenR"/>
            </a:pPr>
            <a:r>
              <a:rPr lang="tr-TR" dirty="0" smtClean="0"/>
              <a:t>Yay dalgası</a:t>
            </a:r>
            <a:endParaRPr lang="tr-TR" dirty="0"/>
          </a:p>
        </p:txBody>
      </p:sp>
      <p:sp>
        <p:nvSpPr>
          <p:cNvPr id="5" name="10 Oval"/>
          <p:cNvSpPr/>
          <p:nvPr/>
        </p:nvSpPr>
        <p:spPr>
          <a:xfrm>
            <a:off x="612060" y="4941168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40086" y="1628800"/>
            <a:ext cx="9996991" cy="4525963"/>
          </a:xfrm>
        </p:spPr>
        <p:txBody>
          <a:bodyPr/>
          <a:lstStyle/>
          <a:p>
            <a:pPr marL="36576" indent="0">
              <a:buNone/>
            </a:pPr>
            <a:r>
              <a:rPr lang="tr-TR" dirty="0"/>
              <a:t>Sismograf için aşağıdakilerden hangisi doğrudur</a:t>
            </a:r>
            <a:r>
              <a:rPr lang="tr-TR" dirty="0" smtClean="0"/>
              <a:t>?</a:t>
            </a:r>
            <a:endParaRPr lang="en-US" dirty="0" smtClean="0"/>
          </a:p>
          <a:p>
            <a:pPr marL="36576" indent="0">
              <a:buNone/>
            </a:pPr>
            <a:endParaRPr lang="tr-TR" dirty="0"/>
          </a:p>
          <a:p>
            <a:pPr marL="36576" indent="0">
              <a:buNone/>
            </a:pPr>
            <a:r>
              <a:rPr lang="tr-TR" dirty="0"/>
              <a:t>A) Sis ölçen alet </a:t>
            </a:r>
          </a:p>
          <a:p>
            <a:pPr marL="36576" indent="0">
              <a:buNone/>
            </a:pPr>
            <a:r>
              <a:rPr lang="tr-TR" dirty="0"/>
              <a:t>B) Deprem kayıt cihazı</a:t>
            </a:r>
          </a:p>
          <a:p>
            <a:pPr marL="36576" indent="0">
              <a:buNone/>
            </a:pPr>
            <a:r>
              <a:rPr lang="tr-TR" dirty="0"/>
              <a:t>C) Müzik aleti </a:t>
            </a:r>
          </a:p>
          <a:p>
            <a:pPr marL="36576" indent="0">
              <a:buNone/>
            </a:pPr>
            <a:r>
              <a:rPr lang="tr-TR" dirty="0"/>
              <a:t>D) Ses kayıt aleti</a:t>
            </a:r>
          </a:p>
          <a:p>
            <a:pPr marL="36576" indent="0">
              <a:buNone/>
            </a:pPr>
            <a:r>
              <a:rPr lang="tr-TR" dirty="0"/>
              <a:t>E) Derinlik ölçen alet</a:t>
            </a:r>
          </a:p>
          <a:p>
            <a:pPr marL="36576" indent="0">
              <a:buNone/>
            </a:pPr>
            <a:endParaRPr lang="tr-TR" dirty="0"/>
          </a:p>
        </p:txBody>
      </p:sp>
      <p:sp>
        <p:nvSpPr>
          <p:cNvPr id="5" name="10 Oval"/>
          <p:cNvSpPr/>
          <p:nvPr/>
        </p:nvSpPr>
        <p:spPr>
          <a:xfrm>
            <a:off x="1426090" y="3356992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8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40086" y="1628800"/>
            <a:ext cx="9996991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tr-TR" dirty="0"/>
              <a:t>Aşağıdaki ifadelerinden</a:t>
            </a:r>
          </a:p>
          <a:p>
            <a:pPr marL="463550" indent="-427038">
              <a:buNone/>
            </a:pPr>
            <a:r>
              <a:rPr lang="tr-TR" dirty="0"/>
              <a:t>I. Yaylarda sadece enine dalgalar oluşturulabilir</a:t>
            </a:r>
          </a:p>
          <a:p>
            <a:pPr marL="463550" indent="-427038">
              <a:buNone/>
            </a:pPr>
            <a:r>
              <a:rPr lang="tr-TR" dirty="0"/>
              <a:t>II. Su dalgaları boyuna dalgalardır.</a:t>
            </a:r>
          </a:p>
          <a:p>
            <a:pPr marL="463550" indent="-427038">
              <a:buNone/>
            </a:pPr>
            <a:r>
              <a:rPr lang="tr-TR" dirty="0"/>
              <a:t>III. Deprem dalgaları enine veya boyuna dalgalar olabileceği gibi bunlardan farklı özellikte de olabilir.</a:t>
            </a:r>
          </a:p>
          <a:p>
            <a:pPr marL="463550" indent="-427038">
              <a:buNone/>
            </a:pPr>
            <a:r>
              <a:rPr lang="tr-TR" dirty="0"/>
              <a:t>hangisi ya da hangileri doğrudur</a:t>
            </a:r>
            <a:r>
              <a:rPr lang="tr-TR" dirty="0" smtClean="0"/>
              <a:t>?</a:t>
            </a:r>
            <a:endParaRPr lang="en-US" dirty="0" smtClean="0"/>
          </a:p>
          <a:p>
            <a:pPr marL="36576" indent="0">
              <a:buNone/>
            </a:pPr>
            <a:endParaRPr lang="tr-TR" dirty="0"/>
          </a:p>
          <a:p>
            <a:pPr marL="36576" indent="0">
              <a:buNone/>
            </a:pPr>
            <a:r>
              <a:rPr lang="tr-TR" dirty="0"/>
              <a:t>A) Yalnız I </a:t>
            </a:r>
          </a:p>
          <a:p>
            <a:pPr marL="36576" indent="0">
              <a:buNone/>
            </a:pPr>
            <a:r>
              <a:rPr lang="tr-TR" dirty="0"/>
              <a:t>B) Yalnız II </a:t>
            </a:r>
          </a:p>
          <a:p>
            <a:pPr marL="36576" indent="0">
              <a:buNone/>
            </a:pPr>
            <a:r>
              <a:rPr lang="tr-TR" dirty="0"/>
              <a:t>C) Yalnız III</a:t>
            </a:r>
          </a:p>
          <a:p>
            <a:pPr marL="36576" indent="0">
              <a:buNone/>
            </a:pPr>
            <a:r>
              <a:rPr lang="tr-TR" dirty="0"/>
              <a:t>D) I ve II </a:t>
            </a:r>
          </a:p>
          <a:p>
            <a:pPr marL="36576" indent="0">
              <a:buNone/>
            </a:pPr>
            <a:r>
              <a:rPr lang="tr-TR" dirty="0"/>
              <a:t>E) II ve III</a:t>
            </a:r>
          </a:p>
          <a:p>
            <a:pPr marL="36576" indent="0">
              <a:buNone/>
            </a:pPr>
            <a:endParaRPr lang="tr-TR" dirty="0"/>
          </a:p>
        </p:txBody>
      </p:sp>
      <p:sp>
        <p:nvSpPr>
          <p:cNvPr id="4" name="10 Oval"/>
          <p:cNvSpPr/>
          <p:nvPr/>
        </p:nvSpPr>
        <p:spPr>
          <a:xfrm>
            <a:off x="1440086" y="4653136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07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Bugün</a:t>
            </a:r>
            <a:r>
              <a:rPr lang="en-US" dirty="0" smtClean="0"/>
              <a:t> </a:t>
            </a:r>
            <a:r>
              <a:rPr lang="en-US" dirty="0" err="1" smtClean="0"/>
              <a:t>Neler</a:t>
            </a:r>
            <a:r>
              <a:rPr lang="en-US" dirty="0" smtClean="0"/>
              <a:t> </a:t>
            </a:r>
            <a:r>
              <a:rPr lang="en-US" dirty="0" err="1" smtClean="0"/>
              <a:t>Öğrendik</a:t>
            </a:r>
            <a:endParaRPr lang="tr-TR" dirty="0"/>
          </a:p>
        </p:txBody>
      </p:sp>
      <p:sp>
        <p:nvSpPr>
          <p:cNvPr id="4" name="2 Alt Başlık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l">
              <a:buNone/>
            </a:pPr>
            <a:r>
              <a:rPr lang="tr-TR" sz="2800" b="1" i="1" dirty="0" smtClean="0"/>
              <a:t>10.3.4. Deprem Dalgaları ve Dalgaların Özellikleri</a:t>
            </a:r>
          </a:p>
          <a:p>
            <a:pPr marL="690563" indent="-654050" algn="l">
              <a:buNone/>
            </a:pPr>
            <a:r>
              <a:rPr lang="tr-TR" sz="2800" dirty="0" smtClean="0"/>
              <a:t>10.3.4.1. Deprem dalgasını tanımlar ve oluşum sebeplerini açıklar.</a:t>
            </a:r>
          </a:p>
          <a:p>
            <a:pPr marL="1087438" indent="-396875" algn="l">
              <a:buNone/>
            </a:pPr>
            <a:r>
              <a:rPr lang="tr-TR" sz="2800" dirty="0" smtClean="0"/>
              <a:t>a. Öğrencilerin yay, su, ses ve deprem dalgalarının özelliklerini karşılaştırmaları sağlanır.</a:t>
            </a:r>
            <a:endParaRPr lang="en-US" sz="2800" dirty="0" smtClean="0"/>
          </a:p>
          <a:p>
            <a:pPr marL="1087438" indent="-396875" algn="l">
              <a:buNone/>
            </a:pPr>
            <a:r>
              <a:rPr lang="tr-TR" sz="2800" dirty="0" smtClean="0"/>
              <a:t>b. Öğrenciler deprem kaynaklı can ve mal kaybını önleyecek bir yapı modeli oluşturur.</a:t>
            </a:r>
          </a:p>
          <a:p>
            <a:pPr marL="1087438" indent="-396875" algn="l">
              <a:buNone/>
            </a:pPr>
            <a:r>
              <a:rPr lang="tr-TR" sz="2800" dirty="0" smtClean="0"/>
              <a:t>c. Depremlerde dalga çeşitlerine girilmez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b="1" dirty="0"/>
              <a:t>Önümüzdeki Hafta Ne Öğreneceğiz?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0" y="1600201"/>
            <a:ext cx="10693122" cy="4525963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tr-TR" b="1" i="1" dirty="0" smtClean="0"/>
              <a:t>10.4.1. Aydınlanma</a:t>
            </a:r>
          </a:p>
          <a:p>
            <a:pPr>
              <a:buNone/>
            </a:pPr>
            <a:r>
              <a:rPr lang="tr-TR" dirty="0" smtClean="0"/>
              <a:t>10.4.1.1. Işığın doğası ile ilgili bilgilerin tarihsel süreç içindeki değişimini fark eder.</a:t>
            </a:r>
          </a:p>
          <a:p>
            <a:pPr>
              <a:buNone/>
            </a:pPr>
            <a:r>
              <a:rPr lang="tr-TR" dirty="0" smtClean="0"/>
              <a:t>     a. Dalga ve tanecik teorisinden bahsedilir, ayrıntılara girilmez.</a:t>
            </a:r>
          </a:p>
          <a:p>
            <a:pPr>
              <a:buNone/>
            </a:pPr>
            <a:r>
              <a:rPr lang="tr-TR" dirty="0" smtClean="0"/>
              <a:t>     b. Işığın dalga özelliği ile su dalgalarının benzerlikleri vurgulanır.</a:t>
            </a:r>
          </a:p>
          <a:p>
            <a:pPr>
              <a:buNone/>
            </a:pPr>
            <a:r>
              <a:rPr lang="tr-TR" dirty="0" smtClean="0"/>
              <a:t>10.4.1.2. Işık şiddeti, ışık akısı ve aydınlanma şiddeti kavramlarını açıklayarak birbirleri ile ilişkilendirir.</a:t>
            </a:r>
          </a:p>
          <a:p>
            <a:pPr marL="854075" indent="-817563">
              <a:buNone/>
            </a:pPr>
            <a:r>
              <a:rPr lang="tr-TR" dirty="0" smtClean="0"/>
              <a:t>     a. Deney yaparak aydınlanma şiddeti ile ışık şiddeti, uzaklık ve açı arasında ilişki kurulur.</a:t>
            </a:r>
          </a:p>
          <a:p>
            <a:pPr marL="854075" indent="-817563">
              <a:buNone/>
            </a:pPr>
            <a:r>
              <a:rPr lang="tr-TR" dirty="0" smtClean="0"/>
              <a:t>     b. Işık şiddeti, ışık akısı ve aydınlanma şiddeti kavramları ile ilgili matematiksel işlemlere girilmez.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2" y="590089"/>
            <a:ext cx="9257678" cy="5791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44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earth-like-an-onion-layers-CREDIT-www.extremetech.com-Fair-Use-150x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52173" cy="3348000"/>
          </a:xfrm>
        </p:spPr>
      </p:pic>
      <p:pic>
        <p:nvPicPr>
          <p:cNvPr id="1026" name="Picture 2" descr="C:\Users\Toshiba\Desktop\earthquake\bca5c1f4ffc3f0563ce193ed14510afa.jpg"/>
          <p:cNvPicPr>
            <a:picLocks noChangeAspect="1" noChangeArrowheads="1"/>
          </p:cNvPicPr>
          <p:nvPr/>
        </p:nvPicPr>
        <p:blipFill>
          <a:blip r:embed="rId3" cstate="print"/>
          <a:srcRect l="11636" t="20280" r="44358" b="18423"/>
          <a:stretch>
            <a:fillRect/>
          </a:stretch>
        </p:blipFill>
        <p:spPr bwMode="auto">
          <a:xfrm>
            <a:off x="0" y="3356992"/>
            <a:ext cx="5012137" cy="3168000"/>
          </a:xfrm>
          <a:prstGeom prst="rect">
            <a:avLst/>
          </a:prstGeom>
          <a:noFill/>
        </p:spPr>
      </p:pic>
      <p:pic>
        <p:nvPicPr>
          <p:cNvPr id="1027" name="Picture 3" descr="C:\Users\Toshiba\Desktop\earthquake\bca5c1f4ffc3f0563ce193ed14510afa.jpg"/>
          <p:cNvPicPr>
            <a:picLocks noChangeAspect="1" noChangeArrowheads="1"/>
          </p:cNvPicPr>
          <p:nvPr/>
        </p:nvPicPr>
        <p:blipFill>
          <a:blip r:embed="rId3" cstate="print"/>
          <a:srcRect l="63540" t="14708" r="11636" b="14708"/>
          <a:stretch>
            <a:fillRect/>
          </a:stretch>
        </p:blipFill>
        <p:spPr bwMode="auto">
          <a:xfrm>
            <a:off x="4963828" y="3042000"/>
            <a:ext cx="2957570" cy="3816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7855774" y="6021288"/>
            <a:ext cx="3566734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7855774" y="6211670"/>
            <a:ext cx="356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DEMİR-NİKEL</a:t>
            </a:r>
          </a:p>
          <a:p>
            <a:pPr algn="ctr"/>
            <a:r>
              <a:rPr lang="tr-TR" dirty="0" smtClean="0"/>
              <a:t>KATI – 6000°C</a:t>
            </a:r>
            <a:endParaRPr lang="tr-TR" dirty="0"/>
          </a:p>
        </p:txBody>
      </p:sp>
      <p:sp>
        <p:nvSpPr>
          <p:cNvPr id="9" name="8 Dikdörtgen"/>
          <p:cNvSpPr/>
          <p:nvPr/>
        </p:nvSpPr>
        <p:spPr>
          <a:xfrm>
            <a:off x="7855774" y="5013176"/>
            <a:ext cx="34703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DEMİR-NİKEL</a:t>
            </a:r>
          </a:p>
          <a:p>
            <a:pPr algn="ctr"/>
            <a:r>
              <a:rPr lang="tr-TR" dirty="0" smtClean="0"/>
              <a:t>SIVI</a:t>
            </a:r>
            <a:endParaRPr lang="tr-TR" dirty="0"/>
          </a:p>
        </p:txBody>
      </p:sp>
      <p:sp>
        <p:nvSpPr>
          <p:cNvPr id="10" name="9 Dikdörtgen"/>
          <p:cNvSpPr/>
          <p:nvPr/>
        </p:nvSpPr>
        <p:spPr>
          <a:xfrm>
            <a:off x="7855774" y="3933056"/>
            <a:ext cx="347033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MAGNEZYUM-SİLİSYUM-NİKEL-DEMİR (1900-3700°C)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1080046" y="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DÜNYAMIZIN İÇ YAPISI</a:t>
            </a:r>
            <a:endParaRPr lang="tr-TR" sz="4000" b="1" dirty="0"/>
          </a:p>
        </p:txBody>
      </p:sp>
      <p:sp>
        <p:nvSpPr>
          <p:cNvPr id="12" name="2 İçerik Yer Tutucusu"/>
          <p:cNvSpPr txBox="1">
            <a:spLocks/>
          </p:cNvSpPr>
          <p:nvPr/>
        </p:nvSpPr>
        <p:spPr>
          <a:xfrm>
            <a:off x="8496869" y="188640"/>
            <a:ext cx="3744343" cy="367240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LEVHA HAREKETLERİ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6804690" cy="4525963"/>
          </a:xfrm>
        </p:spPr>
        <p:txBody>
          <a:bodyPr>
            <a:normAutofit lnSpcReduction="10000"/>
          </a:bodyPr>
          <a:lstStyle/>
          <a:p>
            <a:r>
              <a:rPr lang="tr-TR" dirty="0" err="1" smtClean="0"/>
              <a:t>Alfred</a:t>
            </a:r>
            <a:r>
              <a:rPr lang="tr-TR" dirty="0" smtClean="0"/>
              <a:t> </a:t>
            </a:r>
            <a:r>
              <a:rPr lang="tr-TR" dirty="0" err="1" smtClean="0"/>
              <a:t>Wegener</a:t>
            </a:r>
            <a:r>
              <a:rPr lang="tr-TR" dirty="0" smtClean="0"/>
              <a:t> (1912); Başlangıçta tüm kıtalar ‘</a:t>
            </a:r>
            <a:r>
              <a:rPr lang="tr-TR" dirty="0" err="1" smtClean="0"/>
              <a:t>Pangea</a:t>
            </a:r>
            <a:r>
              <a:rPr lang="tr-TR" dirty="0" smtClean="0"/>
              <a:t>’ adında tek bir kıta idi.</a:t>
            </a:r>
          </a:p>
          <a:p>
            <a:r>
              <a:rPr lang="tr-TR" dirty="0" smtClean="0"/>
              <a:t>Dünyanın yüzeyi, levha adı verilen </a:t>
            </a:r>
            <a:r>
              <a:rPr lang="tr-TR" dirty="0" err="1" smtClean="0"/>
              <a:t>puzzle</a:t>
            </a:r>
            <a:r>
              <a:rPr lang="tr-TR" dirty="0" smtClean="0"/>
              <a:t> parçaları gibi birbirine geçebilen parçalardan oluşur.</a:t>
            </a:r>
          </a:p>
          <a:p>
            <a:r>
              <a:rPr lang="tr-TR" dirty="0" smtClean="0"/>
              <a:t>Bu parçalar birbirlerine göre hareket ederler.</a:t>
            </a:r>
          </a:p>
          <a:p>
            <a:r>
              <a:rPr lang="tr-TR" dirty="0" smtClean="0"/>
              <a:t>Hareketin sebebi ise yerin derin katmanlarında gizlidir.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69" y="260649"/>
            <a:ext cx="3672409" cy="453650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06" y="764704"/>
            <a:ext cx="9996991" cy="1143000"/>
          </a:xfrm>
        </p:spPr>
        <p:txBody>
          <a:bodyPr/>
          <a:lstStyle/>
          <a:p>
            <a:r>
              <a:rPr lang="tr-TR" dirty="0" smtClean="0"/>
              <a:t>LEVHA HAREKETLERİ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9511" y="1988841"/>
            <a:ext cx="7247279" cy="3960439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Levhaların hareketinin sebebi üst mantoda oluşan </a:t>
            </a:r>
            <a:r>
              <a:rPr lang="tr-TR" u="sng" dirty="0" err="1" smtClean="0">
                <a:solidFill>
                  <a:srgbClr val="FF0000"/>
                </a:solidFill>
              </a:rPr>
              <a:t>koveksiyon</a:t>
            </a:r>
            <a:r>
              <a:rPr lang="tr-TR" u="sng" dirty="0" smtClean="0">
                <a:solidFill>
                  <a:srgbClr val="FF0000"/>
                </a:solidFill>
              </a:rPr>
              <a:t> akımlarıdır</a:t>
            </a:r>
            <a:r>
              <a:rPr lang="tr-TR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r>
              <a:rPr lang="tr-TR" dirty="0" smtClean="0"/>
              <a:t>Mantoda derin kısımlar daha sıcak, yukarıya çıkıldıkça üst manto daha soğuktur.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064822" y="476672"/>
            <a:ext cx="4176391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29511" y="0"/>
            <a:ext cx="8255392" cy="3217838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dirty="0" smtClean="0"/>
              <a:t> </a:t>
            </a:r>
            <a:r>
              <a:rPr lang="tr-TR" sz="3100" dirty="0" smtClean="0"/>
              <a:t>Mantonun alt ve üst kısımlarındaki yoğunluk farkı nedeniyle magma adı verilen kızgın akıcı madde yerkabuğuna doğru yükselir. Yoğunluğun arttığı bölümlerde ise magma yerin içine doğru sokulur.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3 İçerik Yer Tutucusu" descr="252bc31baf8467505fd00a1d135291b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433" b="11686"/>
          <a:stretch>
            <a:fillRect/>
          </a:stretch>
        </p:blipFill>
        <p:spPr>
          <a:xfrm>
            <a:off x="503982" y="2852936"/>
            <a:ext cx="8441838" cy="3636000"/>
          </a:xfrm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971349" y="260648"/>
            <a:ext cx="3269864" cy="4713387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İçerik Yer Tutucusu"/>
          <p:cNvSpPr txBox="1">
            <a:spLocks/>
          </p:cNvSpPr>
          <p:nvPr/>
        </p:nvSpPr>
        <p:spPr>
          <a:xfrm>
            <a:off x="8971349" y="260648"/>
            <a:ext cx="3269864" cy="4713387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ange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665"/>
            <a:ext cx="12241213" cy="6853335"/>
          </a:xfrm>
        </p:spPr>
      </p:pic>
      <p:sp>
        <p:nvSpPr>
          <p:cNvPr id="8" name="TextBox 7"/>
          <p:cNvSpPr txBox="1"/>
          <p:nvPr/>
        </p:nvSpPr>
        <p:spPr>
          <a:xfrm>
            <a:off x="1080046" y="332656"/>
            <a:ext cx="2808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Pangea                                          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35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knik">
  <a:themeElements>
    <a:clrScheme name="Teknik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knik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knik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5944</TotalTime>
  <Words>2836</Words>
  <Application>Microsoft Office PowerPoint</Application>
  <PresentationFormat>Custom</PresentationFormat>
  <Paragraphs>816</Paragraphs>
  <Slides>49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Franklin Gothic Book</vt:lpstr>
      <vt:lpstr>Wingdings</vt:lpstr>
      <vt:lpstr>Wingdings 2</vt:lpstr>
      <vt:lpstr>Teknik</vt:lpstr>
      <vt:lpstr>DEPREM DALGALARI</vt:lpstr>
      <vt:lpstr>İZLENCE</vt:lpstr>
      <vt:lpstr>Geçen Haftanın Özeti</vt:lpstr>
      <vt:lpstr>PAGODA’nın GİZEMİ </vt:lpstr>
      <vt:lpstr>PowerPoint Presentation</vt:lpstr>
      <vt:lpstr>LEVHA HAREKETLERİ</vt:lpstr>
      <vt:lpstr>LEVHA HAREKETLERİ</vt:lpstr>
      <vt:lpstr>  Mantonun alt ve üst kısımlarındaki yoğunluk farkı nedeniyle magma adı verilen kızgın akıcı madde yerkabuğuna doğru yükselir. Yoğunluğun arttığı bölümlerde ise magma yerin içine doğru sokulur.  </vt:lpstr>
      <vt:lpstr>PowerPoint Presentation</vt:lpstr>
      <vt:lpstr>DEPREM</vt:lpstr>
      <vt:lpstr>PowerPoint Presentation</vt:lpstr>
      <vt:lpstr>PowerPoint Presentation</vt:lpstr>
      <vt:lpstr>PowerPoint Presentation</vt:lpstr>
      <vt:lpstr>DİĞER DEPREM TÜRLERİ</vt:lpstr>
      <vt:lpstr>PowerPoint Presentation</vt:lpstr>
      <vt:lpstr>DEPREM DALGALARI</vt:lpstr>
      <vt:lpstr>DEPREM DALGALARI</vt:lpstr>
      <vt:lpstr>DEPREMLE İLGİLİ İLK GERÇEKÇİ AÇIKLAMA - ARİSTOTLES </vt:lpstr>
      <vt:lpstr>PowerPoint Presentation</vt:lpstr>
      <vt:lpstr>PowerPoint Presentation</vt:lpstr>
      <vt:lpstr>PowerPoint Presentation</vt:lpstr>
      <vt:lpstr>SİSMOSKOP</vt:lpstr>
      <vt:lpstr>RİCHTER ÖLÇEĞİ</vt:lpstr>
      <vt:lpstr>RİCHTER ÖLÇEĞİNE GÖRE HASARLAR</vt:lpstr>
      <vt:lpstr>TÜRKİYE’DEKİ ÖNEMLİ FAY HATLARI </vt:lpstr>
      <vt:lpstr>DEPREM TEHLİKESİ EN AZ OLAN BÖLGELER:Konya , Karaman, Taşeli Platosu ve İçel çevresi. Mardin-Şırnak çevresi.  Trakya'da Ergene havzası  </vt:lpstr>
      <vt:lpstr> 1) PASİFİK KUŞAĞI: ŞİLİ-GÜNEY AMERİKA KIYILARI, ORTA AMERİKA, MEKSİKA, ABD KIYILARI, ALEUT ADALARI, JAPONYA FİLİPİNLER, GÜNEY PASİFİC ADALARI, YENİ ZELENDA  2) AKDENİZ KUŞAĞI: ENDONEZYA’DAN BAŞLAYIP HİMALAYALAR VE AKDENİZ ÜZERİNDEN ATLANTİK OKYANUSUNA ULAŞAN KUŞAKLARDIR 3) ATLANTİK KUŞAĞI: ATLANTİK OKYANUSU ORTASINDA YER ALAN LEVHA SINIRI BOYUNCA UZANIR.  </vt:lpstr>
      <vt:lpstr>PowerPoint Presentation</vt:lpstr>
      <vt:lpstr>PowerPoint Presentation</vt:lpstr>
      <vt:lpstr>KAYDEDİLEN DEPREMLER</vt:lpstr>
      <vt:lpstr>DEPREMDEN KORUNMA YOLLARI</vt:lpstr>
      <vt:lpstr>DEPREMDEN KORUNMA YOLLARI</vt:lpstr>
      <vt:lpstr>DEPREMDEN KORUNMA YOLLARI</vt:lpstr>
      <vt:lpstr>PowerPoint Presentation</vt:lpstr>
      <vt:lpstr>PowerPoint Presentation</vt:lpstr>
      <vt:lpstr>NEDEN FARKLI ŞEKİLLERDE ZARAR GÖRMÜŞLER?</vt:lpstr>
      <vt:lpstr>PowerPoint Presentation</vt:lpstr>
      <vt:lpstr>PowerPoint Presentation</vt:lpstr>
      <vt:lpstr>PowerPoint Presentation</vt:lpstr>
      <vt:lpstr>PowerPoint Presentation</vt:lpstr>
      <vt:lpstr>ÖZET</vt:lpstr>
      <vt:lpstr>ÖZET</vt:lpstr>
      <vt:lpstr>PowerPoint Presentation</vt:lpstr>
      <vt:lpstr>PowerPoint Presentation</vt:lpstr>
      <vt:lpstr>PowerPoint Presentation</vt:lpstr>
      <vt:lpstr>PowerPoint Presentation</vt:lpstr>
      <vt:lpstr>Bugün Neler Öğrendik</vt:lpstr>
      <vt:lpstr>Önümüzdeki Hafta Ne Öğreneceğiz?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Toshiba</dc:creator>
  <cp:lastModifiedBy>Ali Eryılmaz</cp:lastModifiedBy>
  <cp:revision>247</cp:revision>
  <cp:lastPrinted>2018-03-02T16:46:15Z</cp:lastPrinted>
  <dcterms:created xsi:type="dcterms:W3CDTF">2016-03-17T09:14:54Z</dcterms:created>
  <dcterms:modified xsi:type="dcterms:W3CDTF">2018-03-02T17:10:24Z</dcterms:modified>
</cp:coreProperties>
</file>