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5" r:id="rId3"/>
    <p:sldId id="303" r:id="rId4"/>
    <p:sldId id="274" r:id="rId5"/>
    <p:sldId id="356" r:id="rId6"/>
    <p:sldId id="258" r:id="rId7"/>
    <p:sldId id="272" r:id="rId8"/>
    <p:sldId id="354" r:id="rId9"/>
    <p:sldId id="353" r:id="rId10"/>
    <p:sldId id="330" r:id="rId11"/>
    <p:sldId id="271" r:id="rId12"/>
    <p:sldId id="331" r:id="rId13"/>
    <p:sldId id="259" r:id="rId14"/>
    <p:sldId id="275" r:id="rId15"/>
    <p:sldId id="270" r:id="rId16"/>
    <p:sldId id="332" r:id="rId17"/>
    <p:sldId id="260" r:id="rId18"/>
    <p:sldId id="264" r:id="rId19"/>
    <p:sldId id="309" r:id="rId20"/>
    <p:sldId id="263" r:id="rId21"/>
    <p:sldId id="333" r:id="rId22"/>
    <p:sldId id="276" r:id="rId23"/>
    <p:sldId id="326" r:id="rId24"/>
    <p:sldId id="341" r:id="rId25"/>
    <p:sldId id="355" r:id="rId26"/>
    <p:sldId id="357" r:id="rId27"/>
    <p:sldId id="292" r:id="rId28"/>
    <p:sldId id="295" r:id="rId29"/>
    <p:sldId id="298" r:id="rId30"/>
    <p:sldId id="296" r:id="rId31"/>
    <p:sldId id="328" r:id="rId32"/>
    <p:sldId id="297" r:id="rId33"/>
    <p:sldId id="300" r:id="rId34"/>
    <p:sldId id="327" r:id="rId35"/>
    <p:sldId id="352" r:id="rId36"/>
    <p:sldId id="323" r:id="rId37"/>
    <p:sldId id="302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</p:sldIdLst>
  <p:sldSz cx="9144000" cy="6858000" type="screen4x3"/>
  <p:notesSz cx="7010400" cy="9296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A63BB-A7CE-4526-AA10-1F6C0FAB989D}" type="datetimeFigureOut">
              <a:rPr lang="tr-TR" smtClean="0"/>
              <a:t>12.10.2018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E1108-A5DD-4C75-B949-D527D4CF1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512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55B673-D309-456F-A128-3E0E5E3907F2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72355D-70F5-48BA-8A26-65CF7E6BC8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51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355D-70F5-48BA-8A26-65CF7E6BC807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Önümüzdeki</a:t>
            </a:r>
            <a:r>
              <a:rPr lang="en-US" dirty="0" smtClean="0"/>
              <a:t> </a:t>
            </a:r>
            <a:r>
              <a:rPr lang="en-US" dirty="0" err="1" smtClean="0"/>
              <a:t>haftanın</a:t>
            </a:r>
            <a:r>
              <a:rPr lang="en-US" dirty="0" smtClean="0"/>
              <a:t> </a:t>
            </a:r>
            <a:r>
              <a:rPr lang="en-US" dirty="0" err="1" smtClean="0"/>
              <a:t>içeriği</a:t>
            </a:r>
            <a:r>
              <a:rPr lang="en-US" dirty="0" smtClean="0"/>
              <a:t> </a:t>
            </a:r>
            <a:r>
              <a:rPr lang="en-US" dirty="0" err="1" smtClean="0"/>
              <a:t>biraz</a:t>
            </a:r>
            <a:r>
              <a:rPr lang="en-US" dirty="0" smtClean="0"/>
              <a:t> </a:t>
            </a:r>
            <a:r>
              <a:rPr lang="en-US" dirty="0" err="1" smtClean="0"/>
              <a:t>dolu</a:t>
            </a:r>
            <a:r>
              <a:rPr lang="en-US" dirty="0" smtClean="0"/>
              <a:t> </a:t>
            </a:r>
            <a:r>
              <a:rPr lang="en-US" dirty="0" err="1" smtClean="0"/>
              <a:t>görünüyor</a:t>
            </a:r>
            <a:r>
              <a:rPr lang="en-US" dirty="0" smtClean="0"/>
              <a:t>.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çıkmış</a:t>
            </a:r>
            <a:r>
              <a:rPr lang="en-US" dirty="0" smtClean="0"/>
              <a:t> </a:t>
            </a:r>
            <a:r>
              <a:rPr lang="en-US" dirty="0" err="1" smtClean="0"/>
              <a:t>soru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hafta</a:t>
            </a:r>
            <a:r>
              <a:rPr lang="en-US" dirty="0" smtClean="0"/>
              <a:t> zaman </a:t>
            </a:r>
            <a:r>
              <a:rPr lang="en-US" dirty="0" err="1" smtClean="0"/>
              <a:t>kalırsa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konuya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edebiliriz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355D-70F5-48BA-8A26-65CF7E6BC807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62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355D-70F5-48BA-8A26-65CF7E6BC807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051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Yerdeki</a:t>
            </a:r>
            <a:r>
              <a:rPr lang="en-US" dirty="0" smtClean="0"/>
              <a:t> Bayan: </a:t>
            </a:r>
            <a:r>
              <a:rPr lang="en-US" dirty="0" err="1" smtClean="0"/>
              <a:t>Bekle</a:t>
            </a:r>
            <a:r>
              <a:rPr lang="en-US" dirty="0" smtClean="0"/>
              <a:t>. </a:t>
            </a: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err="1" smtClean="0"/>
              <a:t>etme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Trendeki</a:t>
            </a:r>
            <a:r>
              <a:rPr lang="en-US" baseline="0" dirty="0" smtClean="0"/>
              <a:t> Bayan: </a:t>
            </a:r>
            <a:r>
              <a:rPr lang="en-US" baseline="0" dirty="0" err="1" smtClean="0"/>
              <a:t>Hareketsiz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duruyorum</a:t>
            </a:r>
            <a:r>
              <a:rPr lang="en-US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355D-70F5-48BA-8A26-65CF7E6BC807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3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Yerdeki</a:t>
            </a:r>
            <a:r>
              <a:rPr lang="en-US" dirty="0" smtClean="0"/>
              <a:t> Bayan: </a:t>
            </a:r>
            <a:r>
              <a:rPr lang="en-US" dirty="0" err="1" smtClean="0"/>
              <a:t>Bekle</a:t>
            </a:r>
            <a:r>
              <a:rPr lang="en-US" dirty="0" smtClean="0"/>
              <a:t>. </a:t>
            </a: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err="1" smtClean="0"/>
              <a:t>etme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Trendeki</a:t>
            </a:r>
            <a:r>
              <a:rPr lang="en-US" baseline="0" dirty="0" smtClean="0"/>
              <a:t> Bayan: </a:t>
            </a:r>
            <a:r>
              <a:rPr lang="en-US" baseline="0" dirty="0" err="1" smtClean="0"/>
              <a:t>Hareketsiz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duruyorum</a:t>
            </a:r>
            <a:r>
              <a:rPr lang="en-US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355D-70F5-48BA-8A26-65CF7E6BC807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2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355D-70F5-48BA-8A26-65CF7E6BC807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11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Herbir</a:t>
            </a:r>
            <a:r>
              <a:rPr lang="en-US" dirty="0" smtClean="0"/>
              <a:t> </a:t>
            </a:r>
            <a:r>
              <a:rPr lang="en-US" dirty="0" err="1" smtClean="0"/>
              <a:t>boyutta</a:t>
            </a:r>
            <a:r>
              <a:rPr lang="en-US" dirty="0" smtClean="0"/>
              <a:t> </a:t>
            </a:r>
            <a:r>
              <a:rPr lang="en-US" dirty="0" err="1" smtClean="0"/>
              <a:t>hareket</a:t>
            </a:r>
            <a:r>
              <a:rPr lang="en-US" dirty="0" smtClean="0"/>
              <a:t> de</a:t>
            </a:r>
            <a:r>
              <a:rPr lang="tr-TR" dirty="0" err="1" smtClean="0"/>
              <a:t>nkle</a:t>
            </a:r>
            <a:r>
              <a:rPr lang="en-US" dirty="0" smtClean="0"/>
              <a:t>mini </a:t>
            </a:r>
            <a:r>
              <a:rPr lang="en-US" dirty="0" err="1" smtClean="0"/>
              <a:t>slayt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yazalım</a:t>
            </a:r>
            <a:r>
              <a:rPr lang="tr-TR" dirty="0" smtClean="0"/>
              <a:t>…….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355D-70F5-48BA-8A26-65CF7E6BC807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7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Havadayken</a:t>
            </a:r>
            <a:r>
              <a:rPr lang="tr-TR" baseline="0" dirty="0" smtClean="0"/>
              <a:t> insanın Dünyanın yatay hızına sahip olmaya devam etmesi….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355D-70F5-48BA-8A26-65CF7E6BC807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355D-70F5-48BA-8A26-65CF7E6BC807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2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Topu</a:t>
            </a:r>
            <a:r>
              <a:rPr lang="en-US" dirty="0" smtClean="0"/>
              <a:t> </a:t>
            </a:r>
            <a:r>
              <a:rPr lang="en-US" dirty="0" err="1" smtClean="0"/>
              <a:t>atan</a:t>
            </a:r>
            <a:r>
              <a:rPr lang="en-US" dirty="0" smtClean="0"/>
              <a:t> </a:t>
            </a:r>
            <a:r>
              <a:rPr lang="en-US" dirty="0" err="1" smtClean="0"/>
              <a:t>kişi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yukarı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atış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hareketi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görürken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yerdeki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</a:t>
            </a:r>
            <a:r>
              <a:rPr lang="en-US" dirty="0" err="1" smtClean="0"/>
              <a:t>atay</a:t>
            </a:r>
            <a:r>
              <a:rPr lang="en-US" dirty="0" smtClean="0"/>
              <a:t> </a:t>
            </a:r>
            <a:r>
              <a:rPr lang="en-US" dirty="0" err="1" smtClean="0"/>
              <a:t>atış</a:t>
            </a:r>
            <a:r>
              <a:rPr lang="en-US" dirty="0" smtClean="0"/>
              <a:t> </a:t>
            </a:r>
            <a:r>
              <a:rPr lang="en-US" dirty="0" err="1" smtClean="0"/>
              <a:t>hareketi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görür</a:t>
            </a:r>
            <a:r>
              <a:rPr lang="en-US" dirty="0" smtClean="0"/>
              <a:t>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355D-70F5-48BA-8A26-65CF7E6BC807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98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56462BC-21E9-4311-B0E3-B1AF9C73E2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B6ABEFF-817D-432D-B133-BB065BBDC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62BC-21E9-4311-B0E3-B1AF9C73E2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EFF-817D-432D-B133-BB065BBDC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62BC-21E9-4311-B0E3-B1AF9C73E2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EFF-817D-432D-B133-BB065BBDC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62BC-21E9-4311-B0E3-B1AF9C73E2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EFF-817D-432D-B133-BB065BBDC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62BC-21E9-4311-B0E3-B1AF9C73E2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EFF-817D-432D-B133-BB065BBDC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62BC-21E9-4311-B0E3-B1AF9C73E2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EFF-817D-432D-B133-BB065BBDC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6462BC-21E9-4311-B0E3-B1AF9C73E2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6ABEFF-817D-432D-B133-BB065BBDC26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56462BC-21E9-4311-B0E3-B1AF9C73E2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B6ABEFF-817D-432D-B133-BB065BBDC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62BC-21E9-4311-B0E3-B1AF9C73E2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EFF-817D-432D-B133-BB065BBDC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62BC-21E9-4311-B0E3-B1AF9C73E2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EFF-817D-432D-B133-BB065BBDC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62BC-21E9-4311-B0E3-B1AF9C73E2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EFF-817D-432D-B133-BB065BBDC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56462BC-21E9-4311-B0E3-B1AF9C73E2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B6ABEFF-817D-432D-B133-BB065BBDC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sefizik.com/lise2/bagilhiz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458200" cy="1643073"/>
          </a:xfrm>
        </p:spPr>
        <p:txBody>
          <a:bodyPr/>
          <a:lstStyle/>
          <a:p>
            <a:r>
              <a:rPr lang="tr-TR" dirty="0" smtClean="0"/>
              <a:t>Bağıl Hareket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214942" y="5357826"/>
            <a:ext cx="3500462" cy="71438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                        Gözde Aksoy</a:t>
            </a:r>
            <a:endParaRPr lang="en-US" dirty="0" smtClean="0"/>
          </a:p>
          <a:p>
            <a:pPr algn="r"/>
            <a:r>
              <a:rPr lang="en-US" dirty="0" smtClean="0"/>
              <a:t>Prof. Dr. Ali Eryılmaz</a:t>
            </a:r>
            <a:endParaRPr lang="tr-TR" dirty="0"/>
          </a:p>
        </p:txBody>
      </p:sp>
      <p:pic>
        <p:nvPicPr>
          <p:cNvPr id="1029" name="Picture 5" descr="relative motio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71480"/>
            <a:ext cx="3119446" cy="27919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Bağıl Hareket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00034" y="2214554"/>
            <a:ext cx="25003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3214678" y="235743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İki cismin birbirine göre hareketine </a:t>
            </a:r>
            <a:r>
              <a:rPr lang="tr-TR" b="1" dirty="0" smtClean="0"/>
              <a:t>bağıl hareket </a:t>
            </a:r>
            <a:r>
              <a:rPr lang="tr-TR" dirty="0" smtClean="0"/>
              <a:t>ve hızlarına da </a:t>
            </a:r>
            <a:r>
              <a:rPr lang="tr-TR" b="1" dirty="0" smtClean="0"/>
              <a:t>bağıl hız </a:t>
            </a:r>
            <a:r>
              <a:rPr lang="tr-TR" dirty="0" smtClean="0"/>
              <a:t>denir.</a:t>
            </a: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71810"/>
            <a:ext cx="32103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3428992" y="385762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Gözlemcinin gördüğü hız</a:t>
            </a:r>
            <a:endParaRPr lang="tr-TR" sz="10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4929190" y="3857628"/>
            <a:ext cx="928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Gözlenenin yere göre hızı</a:t>
            </a:r>
            <a:endParaRPr lang="tr-TR" sz="1000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6072198" y="3857628"/>
            <a:ext cx="714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Gözlemcinin yere göre hızı</a:t>
            </a:r>
            <a:endParaRPr lang="tr-TR" sz="10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643446"/>
            <a:ext cx="18520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r>
              <a:rPr lang="tr-TR" dirty="0" smtClean="0"/>
              <a:t>Bağıl hareket: 1.Soru 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571472" y="2214552"/>
            <a:ext cx="24288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714776" cy="167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7215206" y="2357430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/>
              <a:t>V a</a:t>
            </a:r>
            <a:r>
              <a:rPr lang="tr-TR" sz="1000" dirty="0" smtClean="0"/>
              <a:t>= 10 m/s</a:t>
            </a:r>
            <a:endParaRPr lang="tr-TR" sz="10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7215206" y="3000372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/>
              <a:t>Vb</a:t>
            </a:r>
            <a:r>
              <a:rPr lang="tr-TR" sz="1000" dirty="0" smtClean="0"/>
              <a:t>= 20 m/s</a:t>
            </a:r>
            <a:endParaRPr lang="tr-TR" sz="10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286380" y="235743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357818" y="314324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071802" y="207167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Yandaki şekilde A  ve B araçlarının yere göre hızları verilmiştir.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3000364" y="3786191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tr-TR" dirty="0"/>
              <a:t>A ar</a:t>
            </a:r>
            <a:r>
              <a:rPr lang="en-US" dirty="0"/>
              <a:t>a</a:t>
            </a:r>
            <a:r>
              <a:rPr lang="tr-TR" dirty="0" err="1"/>
              <a:t>cından</a:t>
            </a:r>
            <a:r>
              <a:rPr lang="tr-TR" dirty="0"/>
              <a:t> bakan bir gözlemciye göre B aracının hızı hangi yönde kaç m/s’dir</a:t>
            </a:r>
            <a:r>
              <a:rPr lang="tr-TR" dirty="0" smtClean="0"/>
              <a:t>?</a:t>
            </a:r>
            <a:endParaRPr lang="en-US" dirty="0" smtClean="0"/>
          </a:p>
          <a:p>
            <a:pPr marL="342900" indent="-342900">
              <a:buFontTx/>
              <a:buAutoNum type="alphaLcPeriod"/>
            </a:pPr>
            <a:endParaRPr lang="en-US" dirty="0"/>
          </a:p>
          <a:p>
            <a:pPr marL="342900" indent="-342900">
              <a:buFontTx/>
              <a:buAutoNum type="alphaLcPeriod"/>
            </a:pPr>
            <a:endParaRPr lang="tr-TR" dirty="0"/>
          </a:p>
          <a:p>
            <a:pPr marL="342900" indent="-342900">
              <a:buAutoNum type="alphaLcPeriod"/>
            </a:pPr>
            <a:r>
              <a:rPr lang="tr-TR" dirty="0" smtClean="0"/>
              <a:t>B aracından bakan gözlemciye göre A aracının hızı hangi yönde kaç m/s’dir?</a:t>
            </a:r>
          </a:p>
        </p:txBody>
      </p:sp>
      <p:pic>
        <p:nvPicPr>
          <p:cNvPr id="57349" name="Picture 5" descr="https://cetinyilmaz.files.wordpress.com/2012/07/pusu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3663" y="2143116"/>
            <a:ext cx="1010337" cy="857256"/>
          </a:xfrm>
          <a:prstGeom prst="rect">
            <a:avLst/>
          </a:prstGeom>
          <a:noFill/>
        </p:spPr>
      </p:pic>
      <p:cxnSp>
        <p:nvCxnSpPr>
          <p:cNvPr id="16" name="15 Düz Ok Bağlayıcısı"/>
          <p:cNvCxnSpPr/>
          <p:nvPr/>
        </p:nvCxnSpPr>
        <p:spPr>
          <a:xfrm>
            <a:off x="7358082" y="2643182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tr-TR" dirty="0" smtClean="0"/>
              <a:t>Bağıl hareket: 2.Soru 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571472" y="2214552"/>
            <a:ext cx="24288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5500694" y="178592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071802" y="207167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Yandaki şekilde A  ve B araçlarının yere göre hızları verilmiştir.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3000364" y="3786191"/>
            <a:ext cx="428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tr-TR" dirty="0" smtClean="0"/>
              <a:t>B aracından bakan gözlemciye göre A aracının hızı hangi yönde kaç m/</a:t>
            </a:r>
            <a:r>
              <a:rPr lang="tr-TR" dirty="0" err="1" smtClean="0"/>
              <a:t>s’dir</a:t>
            </a:r>
            <a:r>
              <a:rPr lang="tr-TR" dirty="0" smtClean="0"/>
              <a:t>?</a:t>
            </a:r>
          </a:p>
          <a:p>
            <a:pPr marL="342900" indent="-342900">
              <a:buAutoNum type="alphaLcPeriod"/>
            </a:pPr>
            <a:endParaRPr lang="tr-TR" dirty="0" smtClean="0"/>
          </a:p>
          <a:p>
            <a:pPr marL="342900" indent="-342900">
              <a:buAutoNum type="alphaLcPeriod"/>
            </a:pPr>
            <a:endParaRPr lang="tr-TR" dirty="0" smtClean="0"/>
          </a:p>
          <a:p>
            <a:pPr marL="342900" indent="-342900">
              <a:buAutoNum type="alphaLcPeriod"/>
            </a:pPr>
            <a:endParaRPr lang="tr-TR" dirty="0" smtClean="0"/>
          </a:p>
          <a:p>
            <a:pPr marL="342900" indent="-342900">
              <a:buAutoNum type="alphaLcPeriod"/>
            </a:pPr>
            <a:r>
              <a:rPr lang="tr-TR" dirty="0" smtClean="0"/>
              <a:t>A ar</a:t>
            </a:r>
            <a:r>
              <a:rPr lang="en-US" dirty="0" smtClean="0"/>
              <a:t>a</a:t>
            </a:r>
            <a:r>
              <a:rPr lang="tr-TR" dirty="0" err="1" smtClean="0"/>
              <a:t>cından</a:t>
            </a:r>
            <a:r>
              <a:rPr lang="tr-TR" dirty="0" smtClean="0"/>
              <a:t> bakan bir gözlemciye göre B aracının hızı hangi yönde kaç m/s’dir?</a:t>
            </a:r>
            <a:endParaRPr lang="tr-TR" dirty="0"/>
          </a:p>
        </p:txBody>
      </p:sp>
      <p:pic>
        <p:nvPicPr>
          <p:cNvPr id="57349" name="Picture 5" descr="https://cetinyilmaz.files.wordpress.com/2012/07/pus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714488"/>
            <a:ext cx="1010337" cy="857256"/>
          </a:xfrm>
          <a:prstGeom prst="rect">
            <a:avLst/>
          </a:prstGeom>
          <a:noFill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50"/>
            <a:ext cx="2564633" cy="215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Metin kutusu"/>
          <p:cNvSpPr txBox="1"/>
          <p:nvPr/>
        </p:nvSpPr>
        <p:spPr>
          <a:xfrm>
            <a:off x="5715008" y="185736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429388" y="321468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 rot="16200000">
            <a:off x="5480929" y="2662947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/>
              <a:t>V a</a:t>
            </a:r>
            <a:r>
              <a:rPr lang="tr-TR" sz="1000" dirty="0" smtClean="0"/>
              <a:t>= 10 m/s</a:t>
            </a:r>
            <a:endParaRPr lang="tr-TR" sz="1000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858016" y="3286124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/>
              <a:t>V b</a:t>
            </a:r>
            <a:r>
              <a:rPr lang="tr-TR" sz="1000" dirty="0" smtClean="0"/>
              <a:t>= 10 m/s</a:t>
            </a:r>
            <a:endParaRPr lang="tr-TR" sz="1000" dirty="0"/>
          </a:p>
        </p:txBody>
      </p:sp>
      <p:cxnSp>
        <p:nvCxnSpPr>
          <p:cNvPr id="20" name="19 Düz Ok Bağlayıcısı"/>
          <p:cNvCxnSpPr/>
          <p:nvPr/>
        </p:nvCxnSpPr>
        <p:spPr>
          <a:xfrm rot="5400000" flipH="1" flipV="1">
            <a:off x="5572926" y="271382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Ok Bağlayıcısı"/>
          <p:cNvCxnSpPr/>
          <p:nvPr/>
        </p:nvCxnSpPr>
        <p:spPr>
          <a:xfrm>
            <a:off x="6929454" y="357187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https://cetinyilmaz.files.wordpress.com/2012/07/pus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785926"/>
            <a:ext cx="1094532" cy="928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57256"/>
          </a:xfrm>
        </p:spPr>
        <p:txBody>
          <a:bodyPr/>
          <a:lstStyle/>
          <a:p>
            <a:r>
              <a:rPr lang="tr-TR" dirty="0" smtClean="0"/>
              <a:t>Bağıl Hareket: 3. Soru 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714348" y="2143117"/>
            <a:ext cx="25003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pic>
        <p:nvPicPr>
          <p:cNvPr id="35" name="Picture 5" descr="https://cetinyilmaz.files.wordpress.com/2012/07/pus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928934"/>
            <a:ext cx="1477235" cy="1253412"/>
          </a:xfrm>
          <a:prstGeom prst="rect">
            <a:avLst/>
          </a:prstGeom>
          <a:noFill/>
        </p:spPr>
      </p:pic>
      <p:sp>
        <p:nvSpPr>
          <p:cNvPr id="37" name="36 Metin kutusu"/>
          <p:cNvSpPr txBox="1"/>
          <p:nvPr/>
        </p:nvSpPr>
        <p:spPr>
          <a:xfrm>
            <a:off x="3500430" y="2500306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cs typeface="Calibri" pitchFamily="34" charset="0"/>
              </a:rPr>
              <a:t>Doğuya doğru  40 m/s hızla gitmekte olan bir gözlemci, K arabasını 40√2 m/s hızla güneybatıya , L arabasını ise 10 m/s hızla doğuya doğru gidiyor gibi görüyor. Buna göre K ve L araçlarını yere göre hızlarını bulunuz. </a:t>
            </a:r>
            <a:endParaRPr lang="tr-TR" dirty="0">
              <a:cs typeface="Calibri" pitchFamily="34" charset="0"/>
            </a:endParaRPr>
          </a:p>
        </p:txBody>
      </p:sp>
      <p:sp>
        <p:nvSpPr>
          <p:cNvPr id="39" name="38 Metin kutusu"/>
          <p:cNvSpPr txBox="1"/>
          <p:nvPr/>
        </p:nvSpPr>
        <p:spPr>
          <a:xfrm>
            <a:off x="3929058" y="535782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 güneye doğru 40 m/s</a:t>
            </a:r>
          </a:p>
          <a:p>
            <a:r>
              <a:rPr lang="tr-TR" dirty="0" smtClean="0"/>
              <a:t>L  doğuya doğru 50 m/s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Anlaşılmayan bir şey var mı?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28670"/>
            <a:ext cx="7901014" cy="1000132"/>
          </a:xfrm>
        </p:spPr>
        <p:txBody>
          <a:bodyPr>
            <a:noAutofit/>
          </a:bodyPr>
          <a:lstStyle/>
          <a:p>
            <a:r>
              <a:rPr lang="tr-TR" sz="3200" dirty="0" smtClean="0"/>
              <a:t>Hareketli Ortamdaki Sabit Hızlı Cismin Hareketi</a:t>
            </a:r>
            <a:endParaRPr lang="tr-TR" sz="32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857488" y="3714752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57158" y="2214552"/>
            <a:ext cx="23574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2928926" y="4143380"/>
            <a:ext cx="621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285992"/>
            <a:ext cx="162123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Metin kutusu"/>
          <p:cNvSpPr txBox="1"/>
          <p:nvPr/>
        </p:nvSpPr>
        <p:spPr>
          <a:xfrm>
            <a:off x="3214678" y="2143116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Sabit hızla akan bir nehrin üzerine bırakılan bir cisim için,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nehrin hızına eşit hızda hareket eder,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eşit zaman aralıklarında eşit yollar alır,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/>
              <a:t>  suya göre hızı ( cismin sudan bağımsız hızı) </a:t>
            </a:r>
            <a:r>
              <a:rPr lang="tr-TR" dirty="0" smtClean="0"/>
              <a:t>sıfırdır denir.</a:t>
            </a:r>
          </a:p>
          <a:p>
            <a:r>
              <a:rPr lang="tr-TR" dirty="0" smtClean="0"/>
              <a:t> 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714884"/>
            <a:ext cx="222661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Metin kutusu"/>
          <p:cNvSpPr txBox="1"/>
          <p:nvPr/>
        </p:nvSpPr>
        <p:spPr>
          <a:xfrm>
            <a:off x="3143240" y="4286256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Hava akımı ile uçak hızı arasında da, akıntı hızı ve su yüzeyindeki cismin hızı arasındakine benzer bir ilişki vardır. Hava akımı uçağın hızı ile aynı yönlü ise uçağı hızlandırır , ters yönlü ise uçağın hızını azaltır. </a:t>
            </a:r>
            <a:endParaRPr lang="tr-TR" dirty="0"/>
          </a:p>
        </p:txBody>
      </p:sp>
      <p:sp>
        <p:nvSpPr>
          <p:cNvPr id="15" name="14 5-Nokta Yıldız"/>
          <p:cNvSpPr/>
          <p:nvPr/>
        </p:nvSpPr>
        <p:spPr>
          <a:xfrm>
            <a:off x="5715008" y="2571744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28670"/>
            <a:ext cx="7901014" cy="1000132"/>
          </a:xfrm>
        </p:spPr>
        <p:txBody>
          <a:bodyPr>
            <a:noAutofit/>
          </a:bodyPr>
          <a:lstStyle/>
          <a:p>
            <a:r>
              <a:rPr lang="tr-TR" sz="3200" dirty="0" smtClean="0"/>
              <a:t>Hareketli Ortamdaki Sabit Hızlı Cismin Hareketi</a:t>
            </a:r>
            <a:endParaRPr lang="tr-TR" sz="32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857488" y="3714752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57158" y="2214552"/>
            <a:ext cx="23574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2928926" y="4143380"/>
            <a:ext cx="621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3214678" y="214311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2786050" y="2214554"/>
            <a:ext cx="4714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Cismin suya göre hızı sıfırdan farklı ise, yere göre hızı,</a:t>
            </a:r>
          </a:p>
          <a:p>
            <a:r>
              <a:rPr lang="tr-TR" dirty="0" smtClean="0"/>
              <a:t>(Aktivite zamanı)</a:t>
            </a:r>
          </a:p>
          <a:p>
            <a:r>
              <a:rPr lang="tr-TR" dirty="0" smtClean="0"/>
              <a:t>Akıntıyla aynı yöne gidiyorsa,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Akıntıyla zıt yöne gidiyorsa,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r>
              <a:rPr lang="tr-TR" dirty="0" smtClean="0"/>
              <a:t>bağıntıları kullanılarak hesaplanır.</a:t>
            </a:r>
            <a:endParaRPr lang="tr-T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876"/>
            <a:ext cx="2143140" cy="60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714884"/>
            <a:ext cx="238576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 t="7654" b="8163"/>
          <a:stretch>
            <a:fillRect/>
          </a:stretch>
        </p:blipFill>
        <p:spPr bwMode="auto">
          <a:xfrm>
            <a:off x="6286512" y="2714620"/>
            <a:ext cx="2667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Hareketli Ortamdaki Sabit Hızlı Cismin Hareketi:Hareketli Ortam Problemleri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57158" y="2143116"/>
            <a:ext cx="257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pic>
        <p:nvPicPr>
          <p:cNvPr id="532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59" t="4518"/>
          <a:stretch>
            <a:fillRect/>
          </a:stretch>
        </p:blipFill>
        <p:spPr bwMode="auto">
          <a:xfrm>
            <a:off x="6357950" y="2357430"/>
            <a:ext cx="2571736" cy="137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3214678" y="414338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2857488" y="2357430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Soru </a:t>
            </a:r>
          </a:p>
          <a:p>
            <a:r>
              <a:rPr lang="tr-TR" dirty="0" smtClean="0"/>
              <a:t>Suyun akıntı hızının 1 m/s ve KL uzaklığı 24 m olan bir nehirde,</a:t>
            </a:r>
            <a:r>
              <a:rPr lang="en-US" dirty="0" smtClean="0"/>
              <a:t> </a:t>
            </a:r>
            <a:r>
              <a:rPr lang="tr-TR" dirty="0" smtClean="0"/>
              <a:t>K noktasında hızı 7m/s olan bir yüzücü, K noktasından L noktasına suya göre sabit hızla t1 saniyede gidiyor ve yüzücü L noktasına  t2 saniyede geri dönüyor. Buna göre t1/t2 oranını bulunuz.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2928926" y="55721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t1/t2 = 3/4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Hareketli ortamla aynı doğrultuda hareket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57158" y="2643182"/>
            <a:ext cx="257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2786050" y="2143116"/>
            <a:ext cx="5900750" cy="4431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1994 ÖSS Sorusu</a:t>
            </a:r>
          </a:p>
          <a:p>
            <a:pPr>
              <a:buNone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 Suya göre hızı 2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 olan uçak gemisiyle bir yunus aynı yönde gidiyor. Geminin pistinde hareket eden motosikletli yunusu duruyor gibi görüyor. </a:t>
            </a:r>
          </a:p>
          <a:p>
            <a:pPr>
              <a:buNone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 Yunusun suya göre hızı 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 olduğuna göre,motosikletin gemiye göre hızı nedir?</a:t>
            </a:r>
          </a:p>
          <a:p>
            <a:pPr>
              <a:buNone/>
            </a:pPr>
            <a:endParaRPr lang="tr-TR" sz="2000" dirty="0" smtClean="0">
              <a:latin typeface="Calibri" pitchFamily="34" charset="0"/>
              <a:cs typeface="Calibri" pitchFamily="34" charset="0"/>
            </a:endParaRPr>
          </a:p>
          <a:p>
            <a:pPr fontAlgn="base">
              <a:buNone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 A.Gemiyle aynı yönde 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    </a:t>
            </a:r>
          </a:p>
          <a:p>
            <a:pPr fontAlgn="base">
              <a:buNone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 B.Gemiyle aynı yönde 2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   </a:t>
            </a:r>
          </a:p>
          <a:p>
            <a:pPr fontAlgn="base">
              <a:buNone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 C.Gemiyle aynı yönde 3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V</a:t>
            </a:r>
          </a:p>
          <a:p>
            <a:pPr fontAlgn="base">
              <a:buNone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 D.Gemiyle zıt yönde 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        </a:t>
            </a:r>
          </a:p>
          <a:p>
            <a:pPr fontAlgn="base">
              <a:buNone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 E.Gemiyle zıt yönde 2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V</a:t>
            </a:r>
          </a:p>
          <a:p>
            <a:endParaRPr lang="tr-TR" dirty="0" smtClean="0"/>
          </a:p>
        </p:txBody>
      </p:sp>
      <p:sp>
        <p:nvSpPr>
          <p:cNvPr id="10" name="9 Oval"/>
          <p:cNvSpPr/>
          <p:nvPr/>
        </p:nvSpPr>
        <p:spPr>
          <a:xfrm>
            <a:off x="3214678" y="5500702"/>
            <a:ext cx="357190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Anlaşılmayan bir şey var mı?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57240"/>
          </a:xfrm>
        </p:spPr>
        <p:txBody>
          <a:bodyPr/>
          <a:lstStyle/>
          <a:p>
            <a:r>
              <a:rPr lang="tr-TR" dirty="0" smtClean="0"/>
              <a:t>Kazanımlar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636912"/>
            <a:ext cx="9162971" cy="23240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Hareketli Ortamda Karşı Tarafa Geçme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357158" y="2143116"/>
            <a:ext cx="257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357430"/>
            <a:ext cx="2895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Düz Ok Bağlayıcısı"/>
          <p:cNvCxnSpPr/>
          <p:nvPr/>
        </p:nvCxnSpPr>
        <p:spPr>
          <a:xfrm rot="5400000" flipH="1" flipV="1">
            <a:off x="6001554" y="3999710"/>
            <a:ext cx="57071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>
            <a:off x="6357950" y="3643314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rot="5400000" flipH="1" flipV="1">
            <a:off x="6357950" y="3714752"/>
            <a:ext cx="571504" cy="57150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Bağlayıcı"/>
          <p:cNvCxnSpPr/>
          <p:nvPr/>
        </p:nvCxnSpPr>
        <p:spPr>
          <a:xfrm rot="5400000" flipH="1" flipV="1">
            <a:off x="6929454" y="2786058"/>
            <a:ext cx="928694" cy="9286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üz Bağlayıcı"/>
          <p:cNvCxnSpPr/>
          <p:nvPr/>
        </p:nvCxnSpPr>
        <p:spPr>
          <a:xfrm rot="5400000" flipH="1" flipV="1">
            <a:off x="5857884" y="3214686"/>
            <a:ext cx="857256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Metin kutusu"/>
          <p:cNvSpPr txBox="1"/>
          <p:nvPr/>
        </p:nvSpPr>
        <p:spPr>
          <a:xfrm>
            <a:off x="6786578" y="3786190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/>
              <a:t>V</a:t>
            </a:r>
            <a:r>
              <a:rPr lang="tr-TR" sz="1000" dirty="0" smtClean="0"/>
              <a:t> yer</a:t>
            </a:r>
            <a:endParaRPr lang="tr-TR" sz="1000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5929322" y="3786190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err="1" smtClean="0"/>
              <a:t>V</a:t>
            </a:r>
            <a:r>
              <a:rPr lang="tr-TR" sz="1000" dirty="0" err="1" smtClean="0"/>
              <a:t>k</a:t>
            </a:r>
            <a:endParaRPr lang="tr-TR" sz="1000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6429388" y="3357562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err="1" smtClean="0"/>
              <a:t>V</a:t>
            </a:r>
            <a:r>
              <a:rPr lang="tr-TR" sz="1000" dirty="0" err="1" smtClean="0"/>
              <a:t>su</a:t>
            </a:r>
            <a:endParaRPr lang="tr-TR" sz="1000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7643834" y="2357430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M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28 Düz Bağlayıcı"/>
          <p:cNvCxnSpPr/>
          <p:nvPr/>
        </p:nvCxnSpPr>
        <p:spPr>
          <a:xfrm rot="5400000">
            <a:off x="7750991" y="3536157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Metin kutusu"/>
          <p:cNvSpPr txBox="1"/>
          <p:nvPr/>
        </p:nvSpPr>
        <p:spPr>
          <a:xfrm>
            <a:off x="8572528" y="342900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32" name="31 Metin kutusu"/>
          <p:cNvSpPr txBox="1"/>
          <p:nvPr/>
        </p:nvSpPr>
        <p:spPr>
          <a:xfrm>
            <a:off x="3000364" y="2143116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alibri" pitchFamily="34" charset="0"/>
                <a:cs typeface="Calibri" pitchFamily="34" charset="0"/>
              </a:rPr>
              <a:t>X=V.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t</a:t>
            </a:r>
          </a:p>
          <a:p>
            <a:endParaRPr lang="tr-TR" b="1" dirty="0" smtClean="0">
              <a:latin typeface="Calibri" pitchFamily="34" charset="0"/>
              <a:cs typeface="Calibri" pitchFamily="34" charset="0"/>
            </a:endParaRPr>
          </a:p>
          <a:p>
            <a:endParaRPr lang="tr-TR" b="1" dirty="0" smtClean="0">
              <a:latin typeface="Calibri" pitchFamily="34" charset="0"/>
              <a:cs typeface="Calibri" pitchFamily="34" charset="0"/>
            </a:endParaRPr>
          </a:p>
          <a:p>
            <a:endParaRPr lang="tr-TR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b="1" dirty="0" smtClean="0">
                <a:latin typeface="Calibri" pitchFamily="34" charset="0"/>
                <a:cs typeface="Calibri" pitchFamily="34" charset="0"/>
              </a:rPr>
              <a:t>KL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r>
              <a:rPr lang="tr-TR" b="1" dirty="0" smtClean="0">
                <a:latin typeface="Calibri" pitchFamily="34" charset="0"/>
                <a:cs typeface="Calibri" pitchFamily="34" charset="0"/>
              </a:rPr>
              <a:t>LM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   </a:t>
            </a:r>
          </a:p>
          <a:p>
            <a:r>
              <a:rPr lang="tr-TR" b="1" dirty="0" smtClean="0">
                <a:latin typeface="Calibri" pitchFamily="34" charset="0"/>
                <a:cs typeface="Calibri" pitchFamily="34" charset="0"/>
              </a:rPr>
              <a:t>KM</a:t>
            </a: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35 Dikdörtgen"/>
          <p:cNvSpPr/>
          <p:nvPr/>
        </p:nvSpPr>
        <p:spPr>
          <a:xfrm>
            <a:off x="3000364" y="5072074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hlinkClick r:id="rId4"/>
              </a:rPr>
              <a:t>http://www.</a:t>
            </a:r>
            <a:r>
              <a:rPr lang="tr-TR" sz="1400" dirty="0" err="1" smtClean="0">
                <a:hlinkClick r:id="rId4"/>
              </a:rPr>
              <a:t>lisefizik</a:t>
            </a:r>
            <a:r>
              <a:rPr lang="tr-TR" sz="1400" dirty="0" smtClean="0">
                <a:hlinkClick r:id="rId4"/>
              </a:rPr>
              <a:t>.com/lise2/</a:t>
            </a:r>
            <a:r>
              <a:rPr lang="tr-TR" sz="1400" dirty="0" err="1" smtClean="0">
                <a:hlinkClick r:id="rId4"/>
              </a:rPr>
              <a:t>bagilhiz</a:t>
            </a:r>
            <a:r>
              <a:rPr lang="tr-TR" sz="1400" dirty="0" smtClean="0">
                <a:hlinkClick r:id="rId4"/>
              </a:rPr>
              <a:t>.</a:t>
            </a:r>
            <a:r>
              <a:rPr lang="tr-TR" sz="1400" dirty="0" err="1" smtClean="0">
                <a:hlinkClick r:id="rId4"/>
              </a:rPr>
              <a:t>htm</a:t>
            </a:r>
            <a:r>
              <a:rPr lang="tr-TR" sz="1400" dirty="0" smtClean="0"/>
              <a:t>  </a:t>
            </a:r>
            <a:endParaRPr lang="tr-T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Hareketli Ortamda Karşı Tarafa Geçme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357158" y="2143116"/>
            <a:ext cx="257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00306"/>
            <a:ext cx="2819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39 Düz Bağlayıcı"/>
          <p:cNvCxnSpPr/>
          <p:nvPr/>
        </p:nvCxnSpPr>
        <p:spPr>
          <a:xfrm rot="5400000">
            <a:off x="7751785" y="3463925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Metin kutusu"/>
          <p:cNvSpPr txBox="1"/>
          <p:nvPr/>
        </p:nvSpPr>
        <p:spPr>
          <a:xfrm>
            <a:off x="8501090" y="328612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</a:t>
            </a:r>
            <a:endParaRPr lang="tr-TR" dirty="0"/>
          </a:p>
        </p:txBody>
      </p:sp>
      <p:cxnSp>
        <p:nvCxnSpPr>
          <p:cNvPr id="43" name="42 Düz Ok Bağlayıcısı"/>
          <p:cNvCxnSpPr/>
          <p:nvPr/>
        </p:nvCxnSpPr>
        <p:spPr>
          <a:xfrm rot="10800000">
            <a:off x="6357950" y="3714752"/>
            <a:ext cx="500066" cy="499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Metin kutusu"/>
          <p:cNvSpPr txBox="1"/>
          <p:nvPr/>
        </p:nvSpPr>
        <p:spPr>
          <a:xfrm>
            <a:off x="6286512" y="3857628"/>
            <a:ext cx="351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err="1" smtClean="0"/>
              <a:t>V</a:t>
            </a:r>
            <a:r>
              <a:rPr lang="tr-TR" sz="1000" dirty="0" err="1" smtClean="0"/>
              <a:t>k</a:t>
            </a:r>
            <a:endParaRPr lang="tr-TR" sz="1000" dirty="0"/>
          </a:p>
        </p:txBody>
      </p:sp>
      <p:cxnSp>
        <p:nvCxnSpPr>
          <p:cNvPr id="48" name="47 Düz Ok Bağlayıcısı"/>
          <p:cNvCxnSpPr/>
          <p:nvPr/>
        </p:nvCxnSpPr>
        <p:spPr>
          <a:xfrm rot="10800000">
            <a:off x="6286512" y="4214818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Düz Ok Bağlayıcısı"/>
          <p:cNvCxnSpPr/>
          <p:nvPr/>
        </p:nvCxnSpPr>
        <p:spPr>
          <a:xfrm rot="5400000" flipH="1" flipV="1">
            <a:off x="6573058" y="3928272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Düz Bağlayıcı"/>
          <p:cNvCxnSpPr/>
          <p:nvPr/>
        </p:nvCxnSpPr>
        <p:spPr>
          <a:xfrm rot="5400000" flipH="1" flipV="1">
            <a:off x="6430182" y="3142454"/>
            <a:ext cx="857256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Düz Ok Bağlayıcısı"/>
          <p:cNvCxnSpPr/>
          <p:nvPr/>
        </p:nvCxnSpPr>
        <p:spPr>
          <a:xfrm>
            <a:off x="7286644" y="3286124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Metin kutusu"/>
          <p:cNvSpPr txBox="1"/>
          <p:nvPr/>
        </p:nvSpPr>
        <p:spPr>
          <a:xfrm>
            <a:off x="7286644" y="3000372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/>
              <a:t>Vsu</a:t>
            </a:r>
            <a:endParaRPr lang="tr-TR" sz="1000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6286512" y="4286256"/>
            <a:ext cx="428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/>
              <a:t>Vx</a:t>
            </a:r>
            <a:endParaRPr lang="tr-TR" sz="1000" dirty="0"/>
          </a:p>
        </p:txBody>
      </p:sp>
      <p:sp>
        <p:nvSpPr>
          <p:cNvPr id="56" name="55 Metin kutusu"/>
          <p:cNvSpPr txBox="1"/>
          <p:nvPr/>
        </p:nvSpPr>
        <p:spPr>
          <a:xfrm>
            <a:off x="6929454" y="3857628"/>
            <a:ext cx="428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/>
              <a:t>V</a:t>
            </a:r>
            <a:r>
              <a:rPr lang="tr-TR" sz="1000" dirty="0" smtClean="0"/>
              <a:t> y</a:t>
            </a:r>
            <a:endParaRPr lang="tr-TR" sz="1000" dirty="0"/>
          </a:p>
        </p:txBody>
      </p:sp>
      <p:sp>
        <p:nvSpPr>
          <p:cNvPr id="57" name="56 Metin kutusu"/>
          <p:cNvSpPr txBox="1"/>
          <p:nvPr/>
        </p:nvSpPr>
        <p:spPr>
          <a:xfrm>
            <a:off x="2928926" y="2643182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tr-TR" dirty="0" err="1" smtClean="0"/>
              <a:t>Vx</a:t>
            </a:r>
            <a:r>
              <a:rPr lang="tr-TR" dirty="0" smtClean="0"/>
              <a:t>&gt; </a:t>
            </a:r>
            <a:r>
              <a:rPr lang="tr-TR" dirty="0" err="1" smtClean="0"/>
              <a:t>Vsu</a:t>
            </a:r>
            <a:r>
              <a:rPr lang="tr-TR" dirty="0" smtClean="0"/>
              <a:t> ise, K noktasının solundan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r-TR" dirty="0" err="1" smtClean="0"/>
              <a:t>Vx</a:t>
            </a:r>
            <a:r>
              <a:rPr lang="tr-TR" dirty="0" smtClean="0"/>
              <a:t>= </a:t>
            </a:r>
            <a:r>
              <a:rPr lang="tr-TR" dirty="0" err="1" smtClean="0"/>
              <a:t>Vsu</a:t>
            </a:r>
            <a:r>
              <a:rPr lang="tr-TR" dirty="0" smtClean="0"/>
              <a:t> ise, K noktasında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r-TR" dirty="0" err="1" smtClean="0"/>
              <a:t>Vx</a:t>
            </a:r>
            <a:r>
              <a:rPr lang="tr-TR" dirty="0" smtClean="0"/>
              <a:t>&lt;</a:t>
            </a:r>
            <a:r>
              <a:rPr lang="tr-TR" dirty="0" err="1" smtClean="0"/>
              <a:t>Vsu</a:t>
            </a:r>
            <a:r>
              <a:rPr lang="tr-TR" dirty="0" smtClean="0"/>
              <a:t> ise, K noktasının sağında karşı tarafa çıkar.</a:t>
            </a:r>
            <a:endParaRPr lang="tr-TR" dirty="0"/>
          </a:p>
        </p:txBody>
      </p:sp>
      <p:sp>
        <p:nvSpPr>
          <p:cNvPr id="58" name="57 Metin kutusu"/>
          <p:cNvSpPr txBox="1"/>
          <p:nvPr/>
        </p:nvSpPr>
        <p:spPr>
          <a:xfrm>
            <a:off x="4429124" y="571501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Not: Karşı tarafa geçme süresi  </a:t>
            </a:r>
            <a:r>
              <a:rPr lang="tr-TR" sz="1200" b="1" u="sng" dirty="0" smtClean="0"/>
              <a:t>yalnızca</a:t>
            </a:r>
            <a:r>
              <a:rPr lang="tr-TR" sz="1200" dirty="0" smtClean="0"/>
              <a:t> kayığın suya göre hız vektörünün nehre dik bileşeni </a:t>
            </a:r>
            <a:r>
              <a:rPr lang="tr-TR" sz="1200" b="1" dirty="0" smtClean="0"/>
              <a:t>V y’ ye  </a:t>
            </a:r>
            <a:r>
              <a:rPr lang="tr-TR" sz="1200" dirty="0" smtClean="0"/>
              <a:t>ve nehrin genişliği </a:t>
            </a:r>
            <a:r>
              <a:rPr lang="tr-TR" sz="1200" b="1" dirty="0" smtClean="0"/>
              <a:t>d’ ye </a:t>
            </a:r>
            <a:r>
              <a:rPr lang="tr-TR" sz="1200" dirty="0" smtClean="0"/>
              <a:t>bağlıdır.</a:t>
            </a:r>
            <a:endParaRPr lang="tr-TR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58204" cy="128588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Hareketli Ortamda Karşı Tarafa Geçme</a:t>
            </a:r>
            <a:endParaRPr lang="tr-TR" dirty="0"/>
          </a:p>
        </p:txBody>
      </p:sp>
      <p:sp>
        <p:nvSpPr>
          <p:cNvPr id="39" name="38 Metin kutusu"/>
          <p:cNvSpPr txBox="1"/>
          <p:nvPr/>
        </p:nvSpPr>
        <p:spPr>
          <a:xfrm>
            <a:off x="357158" y="2143116"/>
            <a:ext cx="257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071678"/>
            <a:ext cx="2819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39 Düz Ok Bağlayıcısı"/>
          <p:cNvCxnSpPr/>
          <p:nvPr/>
        </p:nvCxnSpPr>
        <p:spPr>
          <a:xfrm rot="10800000">
            <a:off x="6643702" y="3286124"/>
            <a:ext cx="500066" cy="499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Düz Bağlayıcı"/>
          <p:cNvCxnSpPr/>
          <p:nvPr/>
        </p:nvCxnSpPr>
        <p:spPr>
          <a:xfrm rot="5400000">
            <a:off x="8108975" y="3035297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Metin kutusu"/>
          <p:cNvSpPr txBox="1"/>
          <p:nvPr/>
        </p:nvSpPr>
        <p:spPr>
          <a:xfrm>
            <a:off x="6786578" y="3071810"/>
            <a:ext cx="80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V </a:t>
            </a:r>
            <a:r>
              <a:rPr lang="tr-TR" sz="1400" dirty="0" smtClean="0"/>
              <a:t>k= 10m/s</a:t>
            </a:r>
            <a:endParaRPr lang="tr-TR" sz="1400" dirty="0"/>
          </a:p>
        </p:txBody>
      </p:sp>
      <p:sp>
        <p:nvSpPr>
          <p:cNvPr id="43" name="42 Metin kutusu"/>
          <p:cNvSpPr txBox="1"/>
          <p:nvPr/>
        </p:nvSpPr>
        <p:spPr>
          <a:xfrm>
            <a:off x="8072462" y="2857496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d=24m</a:t>
            </a:r>
            <a:endParaRPr lang="tr-TR" sz="1400" dirty="0"/>
          </a:p>
        </p:txBody>
      </p:sp>
      <p:sp>
        <p:nvSpPr>
          <p:cNvPr id="44" name="43 Metin kutusu"/>
          <p:cNvSpPr txBox="1"/>
          <p:nvPr/>
        </p:nvSpPr>
        <p:spPr>
          <a:xfrm>
            <a:off x="7072330" y="2500307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V</a:t>
            </a:r>
            <a:r>
              <a:rPr lang="tr-TR" sz="1400" dirty="0" err="1" smtClean="0"/>
              <a:t>su</a:t>
            </a:r>
            <a:r>
              <a:rPr lang="tr-TR" sz="1400" dirty="0" smtClean="0"/>
              <a:t>=1m/s</a:t>
            </a:r>
            <a:endParaRPr lang="tr-TR" sz="1400" dirty="0"/>
          </a:p>
        </p:txBody>
      </p:sp>
      <p:cxnSp>
        <p:nvCxnSpPr>
          <p:cNvPr id="46" name="45 Düz Ok Bağlayıcısı"/>
          <p:cNvCxnSpPr/>
          <p:nvPr/>
        </p:nvCxnSpPr>
        <p:spPr>
          <a:xfrm>
            <a:off x="7143768" y="285749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Metin kutusu"/>
          <p:cNvSpPr txBox="1"/>
          <p:nvPr/>
        </p:nvSpPr>
        <p:spPr>
          <a:xfrm>
            <a:off x="3214678" y="2214554"/>
            <a:ext cx="2928958" cy="314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Yandaki şekilde 1 m/s hızla akan ve genişliği 24 m olan bir Hareketli ortamda, sura göre 10m/s hızla nehre giren kayık,</a:t>
            </a:r>
          </a:p>
          <a:p>
            <a:endParaRPr lang="tr-TR" dirty="0" smtClean="0"/>
          </a:p>
          <a:p>
            <a:pPr marL="342900" indent="-342900">
              <a:buAutoNum type="alphaLcPeriod"/>
            </a:pPr>
            <a:r>
              <a:rPr lang="tr-TR" dirty="0" smtClean="0"/>
              <a:t>Karşı tarafa kaç saniyede varır?</a:t>
            </a:r>
          </a:p>
          <a:p>
            <a:pPr marL="342900" indent="-342900">
              <a:buAutoNum type="alphaLcPeriod"/>
            </a:pPr>
            <a:endParaRPr lang="tr-TR" dirty="0" smtClean="0"/>
          </a:p>
          <a:p>
            <a:pPr marL="342900" indent="-342900">
              <a:buAutoNum type="alphaLcPeriod"/>
            </a:pPr>
            <a:r>
              <a:rPr lang="tr-TR" dirty="0" smtClean="0"/>
              <a:t>Yatay doğrultuda kaç metre yer değiştirir?</a:t>
            </a:r>
          </a:p>
        </p:txBody>
      </p:sp>
      <p:sp>
        <p:nvSpPr>
          <p:cNvPr id="48" name="47 Metin kutusu"/>
          <p:cNvSpPr txBox="1"/>
          <p:nvPr/>
        </p:nvSpPr>
        <p:spPr>
          <a:xfrm>
            <a:off x="3428992" y="585789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t= 3 s, K noktasının 15 metre solundan</a:t>
            </a:r>
            <a:endParaRPr lang="tr-TR" dirty="0"/>
          </a:p>
        </p:txBody>
      </p:sp>
      <p:sp>
        <p:nvSpPr>
          <p:cNvPr id="13" name="12 Oval"/>
          <p:cNvSpPr/>
          <p:nvPr/>
        </p:nvSpPr>
        <p:spPr>
          <a:xfrm>
            <a:off x="7000892" y="3643314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6572264" y="3500438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smtClean="0"/>
              <a:t>53</a:t>
            </a:r>
            <a:endParaRPr lang="tr-TR" sz="10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715140" y="3500438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0</a:t>
            </a:r>
            <a:endParaRPr lang="tr-TR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Anlaşılmayan bir şey var mı?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Dünyanın Dönüşüne Tekrar Bakış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3286116" y="2071678"/>
            <a:ext cx="55007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57158" y="2428868"/>
            <a:ext cx="2214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pic>
        <p:nvPicPr>
          <p:cNvPr id="32772" name="Picture 4" descr="Wor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744" y="2857496"/>
            <a:ext cx="2751256" cy="2786082"/>
          </a:xfrm>
          <a:prstGeom prst="rect">
            <a:avLst/>
          </a:prstGeom>
          <a:noFill/>
        </p:spPr>
      </p:pic>
      <p:sp>
        <p:nvSpPr>
          <p:cNvPr id="14" name="13 Metin kutusu"/>
          <p:cNvSpPr txBox="1"/>
          <p:nvPr/>
        </p:nvSpPr>
        <p:spPr>
          <a:xfrm>
            <a:off x="2571736" y="2428868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pPr marL="342900" indent="-342900"/>
            <a:r>
              <a:rPr lang="tr-TR" dirty="0" smtClean="0"/>
              <a:t>1.    Tam da şu an olduğunuz yerde Güneşe göre de hareketsiz misiniz?</a:t>
            </a:r>
          </a:p>
          <a:p>
            <a:pPr marL="342900" indent="-342900">
              <a:buAutoNum type="alphaLcPeriod"/>
            </a:pPr>
            <a:endParaRPr lang="tr-TR" dirty="0" smtClean="0"/>
          </a:p>
          <a:p>
            <a:pPr marL="342900" indent="-342900">
              <a:buAutoNum type="alphaLcPeriod"/>
            </a:pPr>
            <a:endParaRPr lang="tr-TR" dirty="0" smtClean="0"/>
          </a:p>
          <a:p>
            <a:pPr marL="342900" indent="-342900"/>
            <a:r>
              <a:rPr lang="tr-TR" dirty="0" smtClean="0"/>
              <a:t>2.  Dünyanın dönüyor ise biz neden fark etmiyoruz? </a:t>
            </a:r>
          </a:p>
          <a:p>
            <a:pPr marL="342900" indent="-342900">
              <a:buAutoNum type="alphaLcPeriod"/>
            </a:pPr>
            <a:endParaRPr lang="tr-TR" dirty="0" smtClean="0"/>
          </a:p>
        </p:txBody>
      </p:sp>
      <p:sp>
        <p:nvSpPr>
          <p:cNvPr id="32776" name="AutoShape 8" descr="zıplayan çocuk res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778" name="AutoShape 10" descr="zıplayan çocuk res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2782" name="Picture 14" descr="zıplayan çocuk resmi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0300" y="2357430"/>
            <a:ext cx="1110120" cy="1656895"/>
          </a:xfrm>
          <a:prstGeom prst="rect">
            <a:avLst/>
          </a:prstGeom>
          <a:noFill/>
        </p:spPr>
      </p:pic>
      <p:sp>
        <p:nvSpPr>
          <p:cNvPr id="19" name="18 Dikdörtgen"/>
          <p:cNvSpPr/>
          <p:nvPr/>
        </p:nvSpPr>
        <p:spPr>
          <a:xfrm>
            <a:off x="2500298" y="5000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tr-TR" dirty="0" smtClean="0"/>
              <a:t> 3.  Yerden yukarı  doğru belirli bir süre kadar zıplasak, yere vardığımızda dönen Dünya üzerinde neden  yer değiştirmiş olmuyoruz?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Dünyanın Dönüşüne Tekrar Bakış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3286116" y="2071678"/>
            <a:ext cx="55007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57158" y="2428868"/>
            <a:ext cx="2214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32776" name="AutoShape 8" descr="zıplayan çocuk res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778" name="AutoShape 10" descr="zıplayan çocuk res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26" y="3327464"/>
            <a:ext cx="5564670" cy="3125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4475" y="227067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valiz uçaktan </a:t>
            </a:r>
            <a:r>
              <a:rPr lang="en-US" dirty="0" err="1" smtClean="0"/>
              <a:t>şekildeki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tr-TR" dirty="0" smtClean="0"/>
              <a:t>düşüyor. Yerden baktığınızda yaklaşık hangi yolu takip eder?</a:t>
            </a:r>
            <a:endParaRPr lang="tr-TR" dirty="0"/>
          </a:p>
        </p:txBody>
      </p:sp>
      <p:sp>
        <p:nvSpPr>
          <p:cNvPr id="15" name="11 Halka"/>
          <p:cNvSpPr/>
          <p:nvPr/>
        </p:nvSpPr>
        <p:spPr>
          <a:xfrm>
            <a:off x="7452320" y="4449792"/>
            <a:ext cx="504056" cy="419368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01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Dünyanın Dönüşüne Tekrar Bakış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3286116" y="2071678"/>
            <a:ext cx="55007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57158" y="2428868"/>
            <a:ext cx="2214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32776" name="AutoShape 8" descr="zıplayan çocuk res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778" name="AutoShape 10" descr="zıplayan çocuk res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3491880" y="2106722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Sabit hızla hareket eden bir trenin üzerinde durmakta olan bir adam elindeki topu havaya atıp tekrar aynı noktada yakalamaktadır. Yerde durmakta olan biri topun hareketini aşağıdakilerden hangisi gibi görür?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18473" b="44840"/>
          <a:stretch/>
        </p:blipFill>
        <p:spPr>
          <a:xfrm>
            <a:off x="3844156" y="4797152"/>
            <a:ext cx="4320480" cy="1846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3871595"/>
            <a:ext cx="43815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145" y="3957320"/>
            <a:ext cx="22098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15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Günün Özeti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3428992" y="2428868"/>
            <a:ext cx="5143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Wingdings" pitchFamily="2" charset="2"/>
              <a:buChar char="ü"/>
            </a:pPr>
            <a:r>
              <a:rPr lang="tr-TR" sz="2400" dirty="0" smtClean="0"/>
              <a:t>Bağıl hareket</a:t>
            </a:r>
          </a:p>
          <a:p>
            <a:pPr marL="344488" indent="-344488"/>
            <a:endParaRPr lang="tr-TR" sz="2400" dirty="0" smtClean="0"/>
          </a:p>
          <a:p>
            <a:pPr marL="344488" indent="-344488">
              <a:buFont typeface="Wingdings" pitchFamily="2" charset="2"/>
              <a:buChar char="ü"/>
            </a:pPr>
            <a:r>
              <a:rPr lang="tr-TR" sz="2400" dirty="0" smtClean="0"/>
              <a:t>Hareketli ortamla aynı doğrultuda hareket</a:t>
            </a:r>
          </a:p>
          <a:p>
            <a:pPr marL="344488" indent="-344488"/>
            <a:endParaRPr lang="tr-TR" sz="2400" dirty="0" smtClean="0"/>
          </a:p>
          <a:p>
            <a:pPr marL="344488" indent="-344488">
              <a:buFont typeface="Wingdings" pitchFamily="2" charset="2"/>
              <a:buChar char="ü"/>
            </a:pPr>
            <a:r>
              <a:rPr lang="tr-TR" sz="2400" dirty="0" smtClean="0"/>
              <a:t>Hareketli ortamda karşı tarafa geçme</a:t>
            </a:r>
          </a:p>
          <a:p>
            <a:pPr marL="344488" indent="-344488"/>
            <a:endParaRPr lang="tr-TR" sz="2400" dirty="0" smtClean="0"/>
          </a:p>
          <a:p>
            <a:pPr marL="344488" indent="-344488">
              <a:buFont typeface="Wingdings" pitchFamily="2" charset="2"/>
              <a:buChar char="ü"/>
            </a:pPr>
            <a:r>
              <a:rPr lang="tr-TR" sz="2400" dirty="0" smtClean="0"/>
              <a:t>Serbest  cisim diyagramı çizme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Soru Çözümü</a:t>
            </a:r>
          </a:p>
        </p:txBody>
      </p:sp>
      <p:pic>
        <p:nvPicPr>
          <p:cNvPr id="21508" name="Picture 4" descr="http://www.lysmat.com/ossmat/snv/konulara_gore/fiz/eski/hareket_bagil_hareket/hareket_ve_bagil_hareket-3_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5514975" cy="2857500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3357554" y="207167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1995 ÖSS Fizik Sorusu  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571868" y="550070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A. K        B. L       C. M          B. N          E. P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Halka"/>
          <p:cNvSpPr/>
          <p:nvPr/>
        </p:nvSpPr>
        <p:spPr>
          <a:xfrm>
            <a:off x="6715140" y="5572140"/>
            <a:ext cx="500066" cy="35719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714348" y="1928802"/>
            <a:ext cx="7972452" cy="4645734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                           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2013 LYS Fizik Sorusu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Soru Çözümü</a:t>
            </a:r>
          </a:p>
        </p:txBody>
      </p:sp>
      <p:pic>
        <p:nvPicPr>
          <p:cNvPr id="9" name="8 Resim" descr="https://scontent-cdg2-1.xx.fbcdn.net/v/t1.0-9/14729142_10209523619001428_918068729300742135_n.jpg?oh=0d118c8c5c2ffd3750b38c77db5368ab&amp;oe=589479D0"/>
          <p:cNvPicPr/>
          <p:nvPr/>
        </p:nvPicPr>
        <p:blipFill>
          <a:blip r:embed="rId2"/>
          <a:srcRect l="2778" t="32028" r="2047" b="17972"/>
          <a:stretch>
            <a:fillRect/>
          </a:stretch>
        </p:blipFill>
        <p:spPr bwMode="auto">
          <a:xfrm>
            <a:off x="3643306" y="2571744"/>
            <a:ext cx="4929222" cy="3714776"/>
          </a:xfrm>
          <a:prstGeom prst="rect">
            <a:avLst/>
          </a:prstGeom>
          <a:noFill/>
        </p:spPr>
      </p:pic>
      <p:sp>
        <p:nvSpPr>
          <p:cNvPr id="10" name="9 Halka"/>
          <p:cNvSpPr/>
          <p:nvPr/>
        </p:nvSpPr>
        <p:spPr>
          <a:xfrm>
            <a:off x="3786182" y="5643578"/>
            <a:ext cx="500066" cy="35719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Bugün Neler Öğreneceğiz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000240"/>
            <a:ext cx="8258204" cy="4574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Dünyanın dönüşü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Soru Çözümü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571868" y="2071678"/>
            <a:ext cx="2286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2001 ÖSS Fizik Sorusu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Soru Çözümü</a:t>
            </a:r>
          </a:p>
        </p:txBody>
      </p:sp>
      <p:pic>
        <p:nvPicPr>
          <p:cNvPr id="20482" name="Picture 2" descr="http://www.lysmat.com/ossmat/snv/konulara_gore/fiz/eski/hareket_bagil_hareket/hareket_ve_bagil_hareket-13_01.gif"/>
          <p:cNvPicPr>
            <a:picLocks noChangeAspect="1" noChangeArrowheads="1"/>
          </p:cNvPicPr>
          <p:nvPr/>
        </p:nvPicPr>
        <p:blipFill>
          <a:blip r:embed="rId2"/>
          <a:srcRect r="-1740" b="17647"/>
          <a:stretch>
            <a:fillRect/>
          </a:stretch>
        </p:blipFill>
        <p:spPr bwMode="auto">
          <a:xfrm>
            <a:off x="3143240" y="2571744"/>
            <a:ext cx="5572164" cy="1000132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3500430" y="350043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Buna göre </a:t>
            </a:r>
            <a:r>
              <a:rPr lang="tr-TR" dirty="0" smtClean="0"/>
              <a:t>V</a:t>
            </a:r>
            <a:r>
              <a:rPr lang="tr-TR" sz="1000" dirty="0" smtClean="0"/>
              <a:t>M</a:t>
            </a:r>
            <a:r>
              <a:rPr lang="tr-TR" sz="1600" dirty="0" smtClean="0"/>
              <a:t>/ </a:t>
            </a:r>
            <a:r>
              <a:rPr lang="tr-TR" dirty="0" smtClean="0"/>
              <a:t>V</a:t>
            </a:r>
            <a:r>
              <a:rPr lang="tr-TR" sz="1000" dirty="0" smtClean="0"/>
              <a:t>A    </a:t>
            </a:r>
            <a:r>
              <a:rPr lang="tr-TR" sz="1600" dirty="0" smtClean="0"/>
              <a:t>oranı kaçtır? </a:t>
            </a:r>
            <a:r>
              <a:rPr lang="tr-TR" sz="1000" dirty="0" smtClean="0"/>
              <a:t>    </a:t>
            </a:r>
            <a:endParaRPr lang="tr-TR" sz="10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428992" y="421481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A. 1/3            B. 1/2            C.1        D.2         E.3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Halka"/>
          <p:cNvSpPr/>
          <p:nvPr/>
        </p:nvSpPr>
        <p:spPr>
          <a:xfrm>
            <a:off x="6572264" y="4214818"/>
            <a:ext cx="285752" cy="35719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571868" y="2071678"/>
            <a:ext cx="2286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1989 ÖYS Fizik Sorusu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Soru Çözümü</a:t>
            </a:r>
          </a:p>
        </p:txBody>
      </p:sp>
      <p:pic>
        <p:nvPicPr>
          <p:cNvPr id="9" name="8 Resim" descr="https://scontent-cdg2-1.xx.fbcdn.net/v/t1.0-9/14908382_10209523682803023_3473621241926863542_n.jpg?oh=719a9b7d6dc4c3f2fe7a5b2a9bc7a674&amp;oe=58A73749"/>
          <p:cNvPicPr/>
          <p:nvPr/>
        </p:nvPicPr>
        <p:blipFill>
          <a:blip r:embed="rId2"/>
          <a:srcRect t="36432" r="1102" b="18291"/>
          <a:stretch>
            <a:fillRect/>
          </a:stretch>
        </p:blipFill>
        <p:spPr bwMode="auto">
          <a:xfrm>
            <a:off x="2928926" y="2428868"/>
            <a:ext cx="550072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Halka"/>
          <p:cNvSpPr/>
          <p:nvPr/>
        </p:nvSpPr>
        <p:spPr>
          <a:xfrm rot="212679">
            <a:off x="5011370" y="5583167"/>
            <a:ext cx="367823" cy="35889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3214678" y="2071678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2002 ÖSS Fizik Sorusu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Soru Çözümü</a:t>
            </a:r>
          </a:p>
        </p:txBody>
      </p:sp>
      <p:pic>
        <p:nvPicPr>
          <p:cNvPr id="19458" name="Picture 2" descr="http://www.lysmat.com/ossmat/snv/konulara_gore/fiz/eski/hareket_bagil_hareket/hareket_ve_bagil_hareket-17_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643182"/>
            <a:ext cx="5391150" cy="1076326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3214678" y="3786190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u="sng" dirty="0" smtClean="0">
                <a:latin typeface="Calibri" pitchFamily="34" charset="0"/>
                <a:cs typeface="Calibri" pitchFamily="34" charset="0"/>
              </a:rPr>
              <a:t>kesinlikle doğuya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doğru gitmektedir?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071802" y="4143380"/>
            <a:ext cx="550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Yalnız K      B. Yalnız L     C. Yalnız M     D. K ve M    E. L ve M</a:t>
            </a:r>
          </a:p>
        </p:txBody>
      </p:sp>
      <p:sp>
        <p:nvSpPr>
          <p:cNvPr id="12" name="11 Halka"/>
          <p:cNvSpPr/>
          <p:nvPr/>
        </p:nvSpPr>
        <p:spPr>
          <a:xfrm>
            <a:off x="6429388" y="4143380"/>
            <a:ext cx="285752" cy="35719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286116" y="214311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1983 ÖSS Sorusu 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Soru Çözümü</a:t>
            </a:r>
          </a:p>
        </p:txBody>
      </p:sp>
      <p:pic>
        <p:nvPicPr>
          <p:cNvPr id="16386" name="Picture 2" descr="ÖSS Hareket ve Bağıl Hareket Çıkmış Soruları SORU NU: 41-1 "/>
          <p:cNvPicPr>
            <a:picLocks noChangeAspect="1" noChangeArrowheads="1"/>
          </p:cNvPicPr>
          <p:nvPr/>
        </p:nvPicPr>
        <p:blipFill>
          <a:blip r:embed="rId2"/>
          <a:srcRect r="-1110" b="7079"/>
          <a:stretch>
            <a:fillRect/>
          </a:stretch>
        </p:blipFill>
        <p:spPr bwMode="auto">
          <a:xfrm>
            <a:off x="2928926" y="2786058"/>
            <a:ext cx="5643602" cy="3000396"/>
          </a:xfrm>
          <a:prstGeom prst="rect">
            <a:avLst/>
          </a:prstGeom>
          <a:noFill/>
        </p:spPr>
      </p:pic>
      <p:sp>
        <p:nvSpPr>
          <p:cNvPr id="9" name="8 Halka"/>
          <p:cNvSpPr/>
          <p:nvPr/>
        </p:nvSpPr>
        <p:spPr>
          <a:xfrm>
            <a:off x="3176689" y="4223368"/>
            <a:ext cx="428628" cy="285752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286116" y="214311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1997 ÖSS Sorusu 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Soru Çözümü</a:t>
            </a:r>
          </a:p>
        </p:txBody>
      </p:sp>
      <p:pic>
        <p:nvPicPr>
          <p:cNvPr id="66562" name="Picture 2" descr="ÖSS Hareket ve Bağıl Hareket Çıkmış Soruları SORU NU: 41-4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5381625" cy="3562351"/>
          </a:xfrm>
          <a:prstGeom prst="rect">
            <a:avLst/>
          </a:prstGeom>
          <a:noFill/>
        </p:spPr>
      </p:pic>
      <p:sp>
        <p:nvSpPr>
          <p:cNvPr id="8" name="7 Halka"/>
          <p:cNvSpPr/>
          <p:nvPr/>
        </p:nvSpPr>
        <p:spPr>
          <a:xfrm>
            <a:off x="7578230" y="5486832"/>
            <a:ext cx="428628" cy="35719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57240"/>
          </a:xfrm>
        </p:spPr>
        <p:txBody>
          <a:bodyPr/>
          <a:lstStyle/>
          <a:p>
            <a:r>
              <a:rPr lang="en-US" dirty="0" smtClean="0"/>
              <a:t>Ne </a:t>
            </a:r>
            <a:r>
              <a:rPr lang="en-US" dirty="0" err="1" smtClean="0"/>
              <a:t>Öğrendik</a:t>
            </a:r>
            <a:r>
              <a:rPr lang="en-US" dirty="0" smtClean="0"/>
              <a:t>?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636912"/>
            <a:ext cx="9162971" cy="23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95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29642" cy="10715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Gelecek Hafta: Newton’un Hareket Yasaları 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2" y="2492896"/>
            <a:ext cx="8942024" cy="29523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671206" y="2967334"/>
            <a:ext cx="5686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Teşekkürler….</a:t>
            </a:r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3214678" y="3857628"/>
            <a:ext cx="2857520" cy="192882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58204" cy="107157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Serbest  Cisim Diyagramı Çizme: Newton’un Hareket Yasaları</a:t>
            </a:r>
            <a:endParaRPr lang="tr-TR" sz="32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9" name="8 Gülen Yüz"/>
          <p:cNvSpPr/>
          <p:nvPr/>
        </p:nvSpPr>
        <p:spPr>
          <a:xfrm>
            <a:off x="2071670" y="857232"/>
            <a:ext cx="214314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Gülen Yüz"/>
          <p:cNvSpPr/>
          <p:nvPr/>
        </p:nvSpPr>
        <p:spPr>
          <a:xfrm>
            <a:off x="4214810" y="857232"/>
            <a:ext cx="214314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Gülen Yüz"/>
          <p:cNvSpPr/>
          <p:nvPr/>
        </p:nvSpPr>
        <p:spPr>
          <a:xfrm>
            <a:off x="6500826" y="857232"/>
            <a:ext cx="214314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3143240" y="1928802"/>
            <a:ext cx="45720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2">
                    <a:lumMod val="50000"/>
                  </a:schemeClr>
                </a:solidFill>
              </a:rPr>
              <a:t>Newton’un hareket yasaları</a:t>
            </a:r>
          </a:p>
          <a:p>
            <a:endParaRPr lang="tr-TR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sz="1600" dirty="0" smtClean="0">
                <a:solidFill>
                  <a:schemeClr val="bg2">
                    <a:lumMod val="50000"/>
                  </a:schemeClr>
                </a:solidFill>
              </a:rPr>
              <a:t>1. Birinci Yasa</a:t>
            </a:r>
          </a:p>
          <a:p>
            <a:r>
              <a:rPr lang="tr-TR" sz="1600" u="sng" dirty="0" smtClean="0"/>
              <a:t>Bir cisme etki eden </a:t>
            </a:r>
            <a:r>
              <a:rPr lang="tr-TR" sz="1600" dirty="0" smtClean="0"/>
              <a:t>net kuvvet sıfır ise, cisim duruyorsa durmaya hareket halinde ise sabit hızla hareket etmeye devam eder.</a:t>
            </a:r>
          </a:p>
          <a:p>
            <a:r>
              <a:rPr lang="tr-TR" sz="1600" dirty="0" smtClean="0">
                <a:solidFill>
                  <a:schemeClr val="bg2">
                    <a:lumMod val="50000"/>
                  </a:schemeClr>
                </a:solidFill>
              </a:rPr>
              <a:t>2. İkinci Yasa ( Dinamiğin temel prensibi)</a:t>
            </a:r>
          </a:p>
          <a:p>
            <a:r>
              <a:rPr lang="tr-TR" sz="1600" dirty="0" smtClean="0"/>
              <a:t>Bir cisme uygulanan </a:t>
            </a:r>
            <a:r>
              <a:rPr lang="tr-TR" sz="1600" u="sng" dirty="0" smtClean="0"/>
              <a:t>net kuvvet sıfırdan farklı ise</a:t>
            </a:r>
            <a:r>
              <a:rPr lang="tr-TR" sz="1600" dirty="0" smtClean="0"/>
              <a:t>, bu kuvvet o cisme </a:t>
            </a:r>
            <a:r>
              <a:rPr lang="tr-TR" sz="1600" u="sng" dirty="0" smtClean="0"/>
              <a:t>ivmeli hareket </a:t>
            </a:r>
            <a:r>
              <a:rPr lang="tr-TR" sz="1600" dirty="0" smtClean="0"/>
              <a:t>yaptırır. </a:t>
            </a:r>
          </a:p>
          <a:p>
            <a:r>
              <a:rPr lang="tr-TR" sz="1600" dirty="0" smtClean="0">
                <a:solidFill>
                  <a:schemeClr val="bg2">
                    <a:lumMod val="50000"/>
                  </a:schemeClr>
                </a:solidFill>
              </a:rPr>
              <a:t>3. Üçüncü Yasa ( Etki Tepki Yasası) </a:t>
            </a:r>
          </a:p>
          <a:p>
            <a:r>
              <a:rPr lang="tr-TR" sz="1600" dirty="0" smtClean="0"/>
              <a:t>Birbirine temas eden A ve B gibi iki cisimden, A cismi B’ ye bir etki kuvveti uyguladığında B cismi de A’ ya eşit büyüklükte zıt yönde bir tepki kuvveti uygular. </a:t>
            </a:r>
          </a:p>
          <a:p>
            <a:endParaRPr lang="tr-TR" sz="1600" dirty="0" smtClean="0"/>
          </a:p>
          <a:p>
            <a:r>
              <a:rPr lang="tr-TR" sz="1600" dirty="0" smtClean="0"/>
              <a:t> Not: Etki ve tepki kuvvetleri her zaman ayrı cisimler üzerindedir.  </a:t>
            </a:r>
            <a:endParaRPr lang="tr-TR" sz="1600" dirty="0"/>
          </a:p>
        </p:txBody>
      </p:sp>
      <p:pic>
        <p:nvPicPr>
          <p:cNvPr id="14" name="Picture 3" descr="topa vuran çocuk resmi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7876" y="5214950"/>
            <a:ext cx="1826124" cy="1214446"/>
          </a:xfrm>
          <a:prstGeom prst="rect">
            <a:avLst/>
          </a:prstGeom>
          <a:noFill/>
        </p:spPr>
      </p:pic>
      <p:cxnSp>
        <p:nvCxnSpPr>
          <p:cNvPr id="15" name="14 Düz Ok Bağlayıcısı"/>
          <p:cNvCxnSpPr/>
          <p:nvPr/>
        </p:nvCxnSpPr>
        <p:spPr>
          <a:xfrm rot="5400000" flipH="1" flipV="1">
            <a:off x="8501090" y="5072074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8000992" y="47148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F etki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7000892" y="600076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 tepki</a:t>
            </a:r>
            <a:endParaRPr lang="tr-TR" dirty="0"/>
          </a:p>
        </p:txBody>
      </p:sp>
      <p:cxnSp>
        <p:nvCxnSpPr>
          <p:cNvPr id="19" name="18 Düz Ok Bağlayıcısı"/>
          <p:cNvCxnSpPr/>
          <p:nvPr/>
        </p:nvCxnSpPr>
        <p:spPr>
          <a:xfrm rot="5400000">
            <a:off x="7786710" y="5786454"/>
            <a:ext cx="571504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70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/>
          </a:bodyPr>
          <a:lstStyle/>
          <a:p>
            <a:r>
              <a:rPr lang="tr-TR" dirty="0" smtClean="0"/>
              <a:t>Serbest  Cisim Diyagramı Çizme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071802" y="2214554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sistemdeki cisimleri noktasal kabul ederek, cismin ağırlık merkezine etki ettiğini kabul ettiğimiz kuvvetlerini çizdiğimiz diyagram </a:t>
            </a:r>
            <a:r>
              <a:rPr lang="tr-TR" dirty="0" smtClean="0">
                <a:solidFill>
                  <a:srgbClr val="0070C0"/>
                </a:solidFill>
              </a:rPr>
              <a:t>Serbest  cisim diyagramıdır</a:t>
            </a:r>
            <a:r>
              <a:rPr lang="tr-TR" dirty="0" smtClean="0"/>
              <a:t>.  </a:t>
            </a:r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5072066" y="3929066"/>
            <a:ext cx="92869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m = 3 kg</a:t>
            </a:r>
            <a:endParaRPr lang="tr-TR" sz="1400" dirty="0">
              <a:solidFill>
                <a:schemeClr val="tx1"/>
              </a:solidFill>
            </a:endParaRPr>
          </a:p>
        </p:txBody>
      </p:sp>
      <p:cxnSp>
        <p:nvCxnSpPr>
          <p:cNvPr id="9" name="8 Düz Bağlayıcı"/>
          <p:cNvCxnSpPr/>
          <p:nvPr/>
        </p:nvCxnSpPr>
        <p:spPr>
          <a:xfrm>
            <a:off x="4071934" y="4429132"/>
            <a:ext cx="264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4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Geçen Haftanın Özeti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276872"/>
            <a:ext cx="4559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Skaler ve Vektörel Büyüklükler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Vektörel Büyüklüklerin Özellikleri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Kartezyen Koordinat Sistemi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Vektörel Büyüklüklerin Toplamı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Bileşen ve Bileşkelerin Hesaplanması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tr-TR" dirty="0" smtClean="0"/>
              <a:t>Serbest  Cisim Diyagramı Çizme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71802" y="2214554"/>
            <a:ext cx="5614998" cy="435998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715140" y="3000372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Yuvarlatılmış Dikdörtgen"/>
          <p:cNvSpPr/>
          <p:nvPr/>
        </p:nvSpPr>
        <p:spPr>
          <a:xfrm>
            <a:off x="7429520" y="2285992"/>
            <a:ext cx="78581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m= 3 kg</a:t>
            </a:r>
            <a:endParaRPr lang="tr-TR" dirty="0"/>
          </a:p>
        </p:txBody>
      </p:sp>
      <p:cxnSp>
        <p:nvCxnSpPr>
          <p:cNvPr id="12" name="11 Düz Ok Bağlayıcısı"/>
          <p:cNvCxnSpPr/>
          <p:nvPr/>
        </p:nvCxnSpPr>
        <p:spPr>
          <a:xfrm rot="5400000" flipH="1" flipV="1">
            <a:off x="7822429" y="1893083"/>
            <a:ext cx="50006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8072462" y="1500174"/>
            <a:ext cx="107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F</a:t>
            </a:r>
            <a:r>
              <a:rPr lang="tr-TR" sz="1600" dirty="0" smtClean="0"/>
              <a:t>= 30 N </a:t>
            </a:r>
            <a:endParaRPr lang="tr-TR" sz="1600" dirty="0"/>
          </a:p>
        </p:txBody>
      </p:sp>
      <p:sp>
        <p:nvSpPr>
          <p:cNvPr id="16" name="15 Akış Çizelgesi: Hazırlık"/>
          <p:cNvSpPr/>
          <p:nvPr/>
        </p:nvSpPr>
        <p:spPr>
          <a:xfrm>
            <a:off x="7929586" y="2214554"/>
            <a:ext cx="142876" cy="7143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Metin kutusu"/>
          <p:cNvSpPr txBox="1"/>
          <p:nvPr/>
        </p:nvSpPr>
        <p:spPr>
          <a:xfrm>
            <a:off x="8072462" y="200024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53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8358214" y="2000240"/>
            <a:ext cx="214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0</a:t>
            </a:r>
            <a:endParaRPr lang="tr-TR" sz="1000" dirty="0"/>
          </a:p>
        </p:txBody>
      </p:sp>
      <p:cxnSp>
        <p:nvCxnSpPr>
          <p:cNvPr id="20" name="19 Düz Bağlayıcı"/>
          <p:cNvCxnSpPr/>
          <p:nvPr/>
        </p:nvCxnSpPr>
        <p:spPr>
          <a:xfrm rot="10800000">
            <a:off x="6858016" y="5429264"/>
            <a:ext cx="192882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Yuvarlatılmış Dikdörtgen"/>
          <p:cNvSpPr/>
          <p:nvPr/>
        </p:nvSpPr>
        <p:spPr>
          <a:xfrm>
            <a:off x="7500958" y="4714884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m=3 kg</a:t>
            </a:r>
            <a:endParaRPr lang="tr-TR" dirty="0"/>
          </a:p>
        </p:txBody>
      </p:sp>
      <p:cxnSp>
        <p:nvCxnSpPr>
          <p:cNvPr id="23" name="22 Düz Ok Bağlayıcısı"/>
          <p:cNvCxnSpPr/>
          <p:nvPr/>
        </p:nvCxnSpPr>
        <p:spPr>
          <a:xfrm rot="5400000">
            <a:off x="7428726" y="4357694"/>
            <a:ext cx="71517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Metin kutusu"/>
          <p:cNvSpPr txBox="1"/>
          <p:nvPr/>
        </p:nvSpPr>
        <p:spPr>
          <a:xfrm>
            <a:off x="7858148" y="4286256"/>
            <a:ext cx="107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F</a:t>
            </a:r>
            <a:r>
              <a:rPr lang="tr-TR" sz="1600" dirty="0" smtClean="0"/>
              <a:t>= 40 N </a:t>
            </a:r>
            <a:endParaRPr lang="tr-TR" sz="1600" dirty="0"/>
          </a:p>
        </p:txBody>
      </p:sp>
      <p:sp>
        <p:nvSpPr>
          <p:cNvPr id="31" name="30 Metin kutusu"/>
          <p:cNvSpPr txBox="1"/>
          <p:nvPr/>
        </p:nvSpPr>
        <p:spPr>
          <a:xfrm>
            <a:off x="2786050" y="1571612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Şekildeki kutulara etki eden net kuvvetleri Serbest  cisim diyagramlarını çizerek bulalım.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0771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tr-TR" dirty="0" smtClean="0"/>
              <a:t>Serbest  Cisim Diyagramı Çizme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71802" y="2214554"/>
            <a:ext cx="5614998" cy="435998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cxnSp>
        <p:nvCxnSpPr>
          <p:cNvPr id="20" name="19 Düz Bağlayıcı"/>
          <p:cNvCxnSpPr/>
          <p:nvPr/>
        </p:nvCxnSpPr>
        <p:spPr>
          <a:xfrm rot="5400000">
            <a:off x="7608909" y="5321313"/>
            <a:ext cx="192882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Yuvarlatılmış Dikdörtgen"/>
          <p:cNvSpPr/>
          <p:nvPr/>
        </p:nvSpPr>
        <p:spPr>
          <a:xfrm>
            <a:off x="7858148" y="4929198"/>
            <a:ext cx="71438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m=2 kg</a:t>
            </a:r>
            <a:endParaRPr lang="tr-TR" dirty="0"/>
          </a:p>
        </p:txBody>
      </p:sp>
      <p:cxnSp>
        <p:nvCxnSpPr>
          <p:cNvPr id="23" name="22 Düz Ok Bağlayıcısı"/>
          <p:cNvCxnSpPr>
            <a:endCxn id="21" idx="1"/>
          </p:cNvCxnSpPr>
          <p:nvPr/>
        </p:nvCxnSpPr>
        <p:spPr>
          <a:xfrm>
            <a:off x="7286644" y="5286388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Metin kutusu"/>
          <p:cNvSpPr txBox="1"/>
          <p:nvPr/>
        </p:nvSpPr>
        <p:spPr>
          <a:xfrm>
            <a:off x="6715140" y="4714884"/>
            <a:ext cx="107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F= 40 N </a:t>
            </a:r>
            <a:endParaRPr lang="tr-TR" sz="1600" dirty="0"/>
          </a:p>
        </p:txBody>
      </p:sp>
      <p:cxnSp>
        <p:nvCxnSpPr>
          <p:cNvPr id="24" name="23 Düz Bağlayıcı"/>
          <p:cNvCxnSpPr/>
          <p:nvPr/>
        </p:nvCxnSpPr>
        <p:spPr>
          <a:xfrm>
            <a:off x="6572264" y="3357562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Yuvarlatılmış Dikdörtgen"/>
          <p:cNvSpPr/>
          <p:nvPr/>
        </p:nvSpPr>
        <p:spPr>
          <a:xfrm>
            <a:off x="7215206" y="3071810"/>
            <a:ext cx="92869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m2=3 kg</a:t>
            </a:r>
            <a:endParaRPr lang="tr-TR" sz="900" dirty="0"/>
          </a:p>
        </p:txBody>
      </p:sp>
      <p:sp>
        <p:nvSpPr>
          <p:cNvPr id="26" name="25 Yuvarlatılmış Dikdörtgen"/>
          <p:cNvSpPr/>
          <p:nvPr/>
        </p:nvSpPr>
        <p:spPr>
          <a:xfrm>
            <a:off x="7429520" y="2643182"/>
            <a:ext cx="50006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m1=2 kg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2751731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/>
          </a:bodyPr>
          <a:lstStyle/>
          <a:p>
            <a:r>
              <a:rPr lang="tr-TR" dirty="0" smtClean="0"/>
              <a:t>Serbest  Cisim Diyagramı Çizme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500430" y="2571744"/>
            <a:ext cx="56435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                                  </a:t>
            </a: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  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285992"/>
            <a:ext cx="2647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Metin kutusu"/>
          <p:cNvSpPr txBox="1"/>
          <p:nvPr/>
        </p:nvSpPr>
        <p:spPr>
          <a:xfrm>
            <a:off x="5786446" y="25717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</a:t>
            </a:r>
            <a:r>
              <a:rPr lang="tr-TR" dirty="0" smtClean="0"/>
              <a:t>1= 20N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7143768" y="2928934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m=1 kg</a:t>
            </a:r>
            <a:endParaRPr lang="tr-TR" sz="1000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929322" y="4357694"/>
            <a:ext cx="2647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Dikdörtgen"/>
          <p:cNvSpPr/>
          <p:nvPr/>
        </p:nvSpPr>
        <p:spPr>
          <a:xfrm>
            <a:off x="6572264" y="4929198"/>
            <a:ext cx="6431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 smtClean="0"/>
              <a:t>m=1 kg</a:t>
            </a:r>
            <a:endParaRPr lang="tr-TR" sz="11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7572396" y="457200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</a:t>
            </a:r>
            <a:r>
              <a:rPr lang="tr-TR" dirty="0" smtClean="0"/>
              <a:t>2=10N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1398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/>
          </a:bodyPr>
          <a:lstStyle/>
          <a:p>
            <a:r>
              <a:rPr lang="tr-TR" dirty="0" smtClean="0"/>
              <a:t>Serbest  Cisim Diyagramı Çizme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500430" y="2571744"/>
            <a:ext cx="56435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                                  </a:t>
            </a: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  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3286116" y="342900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</a:t>
            </a:r>
            <a:r>
              <a:rPr lang="tr-TR" dirty="0" smtClean="0"/>
              <a:t>1= 20N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7858148" y="342900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</a:t>
            </a:r>
            <a:r>
              <a:rPr lang="tr-TR" dirty="0" smtClean="0"/>
              <a:t>2=10N</a:t>
            </a:r>
            <a:endParaRPr lang="tr-TR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143248"/>
            <a:ext cx="2647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/>
          <a:srcRect t="-4777" r="40468"/>
          <a:stretch>
            <a:fillRect/>
          </a:stretch>
        </p:blipFill>
        <p:spPr bwMode="auto">
          <a:xfrm flipH="1">
            <a:off x="6357950" y="3071810"/>
            <a:ext cx="157638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Metin kutusu"/>
          <p:cNvSpPr txBox="1"/>
          <p:nvPr/>
        </p:nvSpPr>
        <p:spPr>
          <a:xfrm>
            <a:off x="5857884" y="3714752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m=1kg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81898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Serbest  Cisim Diyagramı Çizme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71802" y="2214554"/>
            <a:ext cx="5614998" cy="435998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6" name="5 Dik Üçgen"/>
          <p:cNvSpPr/>
          <p:nvPr/>
        </p:nvSpPr>
        <p:spPr>
          <a:xfrm flipH="1">
            <a:off x="6357950" y="2143116"/>
            <a:ext cx="2357454" cy="178595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 rot="19317253">
            <a:off x="7742608" y="2360301"/>
            <a:ext cx="571504" cy="2857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Akış Çizelgesi: Hazırlık"/>
          <p:cNvSpPr/>
          <p:nvPr/>
        </p:nvSpPr>
        <p:spPr>
          <a:xfrm flipH="1">
            <a:off x="6643702" y="3714752"/>
            <a:ext cx="45719" cy="21431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786578" y="357187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37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7072330" y="3500438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0</a:t>
            </a:r>
            <a:endParaRPr lang="tr-TR" sz="1200" dirty="0"/>
          </a:p>
        </p:txBody>
      </p:sp>
      <p:sp>
        <p:nvSpPr>
          <p:cNvPr id="11" name="10 Dik Üçgen"/>
          <p:cNvSpPr/>
          <p:nvPr/>
        </p:nvSpPr>
        <p:spPr>
          <a:xfrm flipH="1">
            <a:off x="6357950" y="4500570"/>
            <a:ext cx="2357454" cy="178595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2" name="11 Yuvarlatılmış Dikdörtgen"/>
          <p:cNvSpPr/>
          <p:nvPr/>
        </p:nvSpPr>
        <p:spPr>
          <a:xfrm rot="19317253">
            <a:off x="7814046" y="4646318"/>
            <a:ext cx="571504" cy="2857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kış Çizelgesi: Hazırlık"/>
          <p:cNvSpPr/>
          <p:nvPr/>
        </p:nvSpPr>
        <p:spPr>
          <a:xfrm flipH="1">
            <a:off x="6643702" y="6072206"/>
            <a:ext cx="45719" cy="21431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Metin kutusu"/>
          <p:cNvSpPr txBox="1"/>
          <p:nvPr/>
        </p:nvSpPr>
        <p:spPr>
          <a:xfrm>
            <a:off x="6715140" y="58578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37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7000892" y="5786454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0</a:t>
            </a:r>
            <a:endParaRPr lang="tr-TR" sz="1200" dirty="0"/>
          </a:p>
        </p:txBody>
      </p:sp>
      <p:cxnSp>
        <p:nvCxnSpPr>
          <p:cNvPr id="17" name="16 Düz Ok Bağlayıcısı"/>
          <p:cNvCxnSpPr/>
          <p:nvPr/>
        </p:nvCxnSpPr>
        <p:spPr>
          <a:xfrm rot="10800000" flipV="1">
            <a:off x="7572396" y="4857760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etin kutusu"/>
          <p:cNvSpPr txBox="1"/>
          <p:nvPr/>
        </p:nvSpPr>
        <p:spPr>
          <a:xfrm>
            <a:off x="7429520" y="47863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68554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Serbest  Cisim Diyagramı Çizme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71802" y="2214554"/>
            <a:ext cx="5614998" cy="435998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6" name="5 Dik Üçgen"/>
          <p:cNvSpPr/>
          <p:nvPr/>
        </p:nvSpPr>
        <p:spPr>
          <a:xfrm flipH="1">
            <a:off x="6357950" y="2143116"/>
            <a:ext cx="2357454" cy="178595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 rot="19317253">
            <a:off x="7379381" y="2546501"/>
            <a:ext cx="723395" cy="31852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Akış Çizelgesi: Hazırlık"/>
          <p:cNvSpPr/>
          <p:nvPr/>
        </p:nvSpPr>
        <p:spPr>
          <a:xfrm flipH="1">
            <a:off x="6643702" y="3714752"/>
            <a:ext cx="45719" cy="21431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786578" y="357187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37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7072330" y="3500438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0</a:t>
            </a:r>
            <a:endParaRPr lang="tr-TR" sz="1200" dirty="0"/>
          </a:p>
        </p:txBody>
      </p:sp>
      <p:sp>
        <p:nvSpPr>
          <p:cNvPr id="18" name="17 Yuvarlatılmış Dikdörtgen"/>
          <p:cNvSpPr/>
          <p:nvPr/>
        </p:nvSpPr>
        <p:spPr>
          <a:xfrm rot="19308581">
            <a:off x="7311701" y="2341942"/>
            <a:ext cx="500066" cy="254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1" name="20 Düz Ok Bağlayıcısı"/>
          <p:cNvCxnSpPr>
            <a:stCxn id="7" idx="1"/>
          </p:cNvCxnSpPr>
          <p:nvPr/>
        </p:nvCxnSpPr>
        <p:spPr>
          <a:xfrm rot="10800000" flipV="1">
            <a:off x="7072331" y="2928676"/>
            <a:ext cx="383905" cy="286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Metin kutusu"/>
          <p:cNvSpPr txBox="1"/>
          <p:nvPr/>
        </p:nvSpPr>
        <p:spPr>
          <a:xfrm>
            <a:off x="6786578" y="285749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50893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Serbest  Cisim Diyagramı Çizme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71802" y="2214554"/>
            <a:ext cx="5614998" cy="435998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57158" y="2071679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pic>
        <p:nvPicPr>
          <p:cNvPr id="44034" name="Picture 2" descr="Dinamik Çözümlü SORU NU: 15-10 "/>
          <p:cNvPicPr>
            <a:picLocks noChangeAspect="1" noChangeArrowheads="1"/>
          </p:cNvPicPr>
          <p:nvPr/>
        </p:nvPicPr>
        <p:blipFill>
          <a:blip r:embed="rId2"/>
          <a:srcRect l="65034" b="13158"/>
          <a:stretch>
            <a:fillRect/>
          </a:stretch>
        </p:blipFill>
        <p:spPr bwMode="auto">
          <a:xfrm>
            <a:off x="6858016" y="2643182"/>
            <a:ext cx="2026207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333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Sorusu olan var mı?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4889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466728" cy="1066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Geçen Haftanın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r-TR" dirty="0" smtClean="0"/>
              <a:t> Özeti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14" y="910927"/>
            <a:ext cx="3714750" cy="5686425"/>
          </a:xfrm>
          <a:prstGeom prst="rect">
            <a:avLst/>
          </a:prstGeom>
        </p:spPr>
      </p:pic>
      <p:sp>
        <p:nvSpPr>
          <p:cNvPr id="4" name="11 Halka"/>
          <p:cNvSpPr/>
          <p:nvPr/>
        </p:nvSpPr>
        <p:spPr>
          <a:xfrm>
            <a:off x="7265962" y="6167510"/>
            <a:ext cx="720080" cy="429841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9126" y="278092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 LYS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7805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Dünyanın dönüşü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3286116" y="2071678"/>
            <a:ext cx="55007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57158" y="2428868"/>
            <a:ext cx="2214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pic>
        <p:nvPicPr>
          <p:cNvPr id="32772" name="Picture 4" descr="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2744" y="2857496"/>
            <a:ext cx="2751256" cy="2786082"/>
          </a:xfrm>
          <a:prstGeom prst="rect">
            <a:avLst/>
          </a:prstGeom>
          <a:noFill/>
        </p:spPr>
      </p:pic>
      <p:sp>
        <p:nvSpPr>
          <p:cNvPr id="14" name="13 Metin kutusu"/>
          <p:cNvSpPr txBox="1"/>
          <p:nvPr/>
        </p:nvSpPr>
        <p:spPr>
          <a:xfrm>
            <a:off x="2571736" y="2428868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pPr marL="342900" indent="-342900"/>
            <a:r>
              <a:rPr lang="tr-TR" dirty="0" smtClean="0"/>
              <a:t>1.    Tam da şu an olduğunuz yerde Güneşe göre de hareketsiz misiniz?</a:t>
            </a:r>
          </a:p>
          <a:p>
            <a:pPr marL="342900" indent="-342900">
              <a:buAutoNum type="alphaLcPeriod"/>
            </a:pPr>
            <a:endParaRPr lang="tr-TR" dirty="0" smtClean="0"/>
          </a:p>
          <a:p>
            <a:pPr marL="342900" indent="-342900">
              <a:buAutoNum type="alphaLcPeriod"/>
            </a:pPr>
            <a:endParaRPr lang="tr-TR" dirty="0" smtClean="0"/>
          </a:p>
          <a:p>
            <a:pPr marL="342900" indent="-342900"/>
            <a:r>
              <a:rPr lang="tr-TR" dirty="0" smtClean="0"/>
              <a:t>2.  Dünyanın dönüyor ise biz neden fark etmiyoruz? </a:t>
            </a:r>
          </a:p>
          <a:p>
            <a:pPr marL="342900" indent="-342900">
              <a:buAutoNum type="alphaLcPeriod"/>
            </a:pPr>
            <a:endParaRPr lang="tr-TR" dirty="0" smtClean="0"/>
          </a:p>
        </p:txBody>
      </p:sp>
      <p:sp>
        <p:nvSpPr>
          <p:cNvPr id="32776" name="AutoShape 8" descr="zıplayan çocuk res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778" name="AutoShape 10" descr="zıplayan çocuk res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2782" name="Picture 14" descr="zıplayan çocuk resm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0300" y="2357430"/>
            <a:ext cx="1110120" cy="1656895"/>
          </a:xfrm>
          <a:prstGeom prst="rect">
            <a:avLst/>
          </a:prstGeom>
          <a:noFill/>
        </p:spPr>
      </p:pic>
      <p:sp>
        <p:nvSpPr>
          <p:cNvPr id="19" name="18 Dikdörtgen"/>
          <p:cNvSpPr/>
          <p:nvPr/>
        </p:nvSpPr>
        <p:spPr>
          <a:xfrm>
            <a:off x="2500298" y="5000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tr-TR" dirty="0" smtClean="0"/>
              <a:t> 3.  Yerden yukarı  doğru belirli bir süre   kadar zıplasak, yere vardığımızda dönen Dünya üzerinde neden  yer değiştirmiş olmuyoruz?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1929" y="183518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1700 km/h</a:t>
            </a:r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6650924" y="2298543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108000 km/h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Bağıl Hareket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714348" y="2143117"/>
            <a:ext cx="25003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26" y="3327464"/>
            <a:ext cx="5564670" cy="3125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4475" y="227067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valiz uçaktan şekildeki gibi düşüyor. Yerden baktığınızda valiz şekilde verilen yollardan hangisini takip eder?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Bağıl Hareket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714348" y="2143117"/>
            <a:ext cx="25003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427984" y="53732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Kim </a:t>
            </a: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err="1" smtClean="0"/>
              <a:t>Ediyor</a:t>
            </a:r>
            <a:r>
              <a:rPr lang="en-US" dirty="0" smtClean="0"/>
              <a:t>?</a:t>
            </a:r>
            <a:endParaRPr lang="tr-T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30" y="2348880"/>
            <a:ext cx="3379913" cy="25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8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Bağıl Hareket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714348" y="2143117"/>
            <a:ext cx="25003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 Geçen dersin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solidFill>
                  <a:srgbClr val="92D050"/>
                </a:solidFill>
              </a:rPr>
              <a:t>Bağıl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ortamla aynı doğrultuda hareket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Hareketli ortamda karşı tarafa geçme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Serbest  cisim diyagramı çizme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Dünyanın dönüşüne tekrar bakış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Günün Özeti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Soru Çözümü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3643306" y="214311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cismin bir referans noktasına göre zamanla yer değiştirmesi olayına </a:t>
            </a:r>
            <a:r>
              <a:rPr lang="tr-TR" b="1" dirty="0" smtClean="0"/>
              <a:t>hareket </a:t>
            </a:r>
            <a:r>
              <a:rPr lang="tr-TR" dirty="0" smtClean="0"/>
              <a:t>denir.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3643306" y="3286124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Aktivite Zamanı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1 kişi dururken diğeri bir birim yer değiştirir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2 kişi aynı anda aynı yöne doğru eşit adımlarla yer değiştirirler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2 kişi aynı anda zıt  yönlere doğru eşit adımlarla yer değiştirirler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1 kişi 1 birim diğeri 2 birim yer değiştirir</a:t>
            </a:r>
          </a:p>
        </p:txBody>
      </p:sp>
    </p:spTree>
    <p:extLst>
      <p:ext uri="{BB962C8B-B14F-4D97-AF65-F5344CB8AC3E}">
        <p14:creationId xmlns:p14="http://schemas.microsoft.com/office/powerpoint/2010/main" val="2064655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Özel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5FF2CA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6737</TotalTime>
  <Words>2479</Words>
  <Application>Microsoft Office PowerPoint</Application>
  <PresentationFormat>On-screen Show (4:3)</PresentationFormat>
  <Paragraphs>673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Georgia</vt:lpstr>
      <vt:lpstr>Trebuchet MS</vt:lpstr>
      <vt:lpstr>Wingdings</vt:lpstr>
      <vt:lpstr>Wingdings 2</vt:lpstr>
      <vt:lpstr>Şehir Hayatı</vt:lpstr>
      <vt:lpstr>Bağıl Hareket</vt:lpstr>
      <vt:lpstr>Kazanımlar</vt:lpstr>
      <vt:lpstr>Bugün Neler Öğreneceğiz</vt:lpstr>
      <vt:lpstr>Geçen Haftanın Özeti</vt:lpstr>
      <vt:lpstr>Geçen Haftanın  Özeti</vt:lpstr>
      <vt:lpstr>Dünyanın dönüşü</vt:lpstr>
      <vt:lpstr>Bağıl Hareket</vt:lpstr>
      <vt:lpstr>Bağıl Hareket</vt:lpstr>
      <vt:lpstr>Bağıl Hareket</vt:lpstr>
      <vt:lpstr>Bağıl Hareket</vt:lpstr>
      <vt:lpstr>Bağıl hareket: 1.Soru </vt:lpstr>
      <vt:lpstr>Bağıl hareket: 2.Soru </vt:lpstr>
      <vt:lpstr>Bağıl Hareket: 3. Soru </vt:lpstr>
      <vt:lpstr>PowerPoint Presentation</vt:lpstr>
      <vt:lpstr>Hareketli Ortamdaki Sabit Hızlı Cismin Hareketi</vt:lpstr>
      <vt:lpstr>Hareketli Ortamdaki Sabit Hızlı Cismin Hareketi</vt:lpstr>
      <vt:lpstr>Hareketli Ortamdaki Sabit Hızlı Cismin Hareketi:Hareketli Ortam Problemleri</vt:lpstr>
      <vt:lpstr>Hareketli ortamla aynı doğrultuda hareket</vt:lpstr>
      <vt:lpstr>PowerPoint Presentation</vt:lpstr>
      <vt:lpstr>Hareketli Ortamda Karşı Tarafa Geçme</vt:lpstr>
      <vt:lpstr>Hareketli Ortamda Karşı Tarafa Geçme</vt:lpstr>
      <vt:lpstr>Hareketli Ortamda Karşı Tarafa Geçme</vt:lpstr>
      <vt:lpstr>PowerPoint Presentation</vt:lpstr>
      <vt:lpstr>Dünyanın Dönüşüne Tekrar Bakış</vt:lpstr>
      <vt:lpstr>Dünyanın Dönüşüne Tekrar Bakış</vt:lpstr>
      <vt:lpstr>Dünyanın Dönüşüne Tekrar Bakış</vt:lpstr>
      <vt:lpstr>Günün Özeti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Ne Öğrendik?</vt:lpstr>
      <vt:lpstr>Gelecek Hafta: Newton’un Hareket Yasaları </vt:lpstr>
      <vt:lpstr>PowerPoint Presentation</vt:lpstr>
      <vt:lpstr>Serbest  Cisim Diyagramı Çizme: Newton’un Hareket Yasaları</vt:lpstr>
      <vt:lpstr>Serbest  Cisim Diyagramı Çizme</vt:lpstr>
      <vt:lpstr>Serbest  Cisim Diyagramı Çizme</vt:lpstr>
      <vt:lpstr>Serbest  Cisim Diyagramı Çizme</vt:lpstr>
      <vt:lpstr>Serbest  Cisim Diyagramı Çizme</vt:lpstr>
      <vt:lpstr>Serbest  Cisim Diyagramı Çizme</vt:lpstr>
      <vt:lpstr>Serbest  Cisim Diyagramı Çizme</vt:lpstr>
      <vt:lpstr>Serbest  Cisim Diyagramı Çizme</vt:lpstr>
      <vt:lpstr>Serbest  Cisim Diyagramı Çizme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</dc:creator>
  <cp:lastModifiedBy>Reviewer</cp:lastModifiedBy>
  <cp:revision>463</cp:revision>
  <cp:lastPrinted>2018-10-12T16:45:02Z</cp:lastPrinted>
  <dcterms:created xsi:type="dcterms:W3CDTF">2016-04-08T19:11:10Z</dcterms:created>
  <dcterms:modified xsi:type="dcterms:W3CDTF">2018-10-12T16:45:03Z</dcterms:modified>
</cp:coreProperties>
</file>