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65"/>
  </p:notesMasterIdLst>
  <p:sldIdLst>
    <p:sldId id="258" r:id="rId2"/>
    <p:sldId id="466" r:id="rId3"/>
    <p:sldId id="471" r:id="rId4"/>
    <p:sldId id="469" r:id="rId5"/>
    <p:sldId id="477" r:id="rId6"/>
    <p:sldId id="481" r:id="rId7"/>
    <p:sldId id="479" r:id="rId8"/>
    <p:sldId id="464" r:id="rId9"/>
    <p:sldId id="480" r:id="rId10"/>
    <p:sldId id="482" r:id="rId11"/>
    <p:sldId id="486" r:id="rId12"/>
    <p:sldId id="487" r:id="rId13"/>
    <p:sldId id="488" r:id="rId14"/>
    <p:sldId id="483" r:id="rId15"/>
    <p:sldId id="491" r:id="rId16"/>
    <p:sldId id="484" r:id="rId17"/>
    <p:sldId id="490" r:id="rId18"/>
    <p:sldId id="492" r:id="rId19"/>
    <p:sldId id="493" r:id="rId20"/>
    <p:sldId id="494" r:id="rId21"/>
    <p:sldId id="535" r:id="rId22"/>
    <p:sldId id="536" r:id="rId23"/>
    <p:sldId id="495" r:id="rId24"/>
    <p:sldId id="496" r:id="rId25"/>
    <p:sldId id="516" r:id="rId26"/>
    <p:sldId id="518" r:id="rId27"/>
    <p:sldId id="533" r:id="rId28"/>
    <p:sldId id="498" r:id="rId29"/>
    <p:sldId id="528" r:id="rId30"/>
    <p:sldId id="539" r:id="rId31"/>
    <p:sldId id="540" r:id="rId32"/>
    <p:sldId id="532" r:id="rId33"/>
    <p:sldId id="530" r:id="rId34"/>
    <p:sldId id="499" r:id="rId35"/>
    <p:sldId id="468" r:id="rId36"/>
    <p:sldId id="467" r:id="rId37"/>
    <p:sldId id="501" r:id="rId38"/>
    <p:sldId id="474" r:id="rId39"/>
    <p:sldId id="502" r:id="rId40"/>
    <p:sldId id="473" r:id="rId41"/>
    <p:sldId id="521" r:id="rId42"/>
    <p:sldId id="520" r:id="rId43"/>
    <p:sldId id="522" r:id="rId44"/>
    <p:sldId id="537" r:id="rId45"/>
    <p:sldId id="534" r:id="rId46"/>
    <p:sldId id="538" r:id="rId47"/>
    <p:sldId id="504" r:id="rId48"/>
    <p:sldId id="476" r:id="rId49"/>
    <p:sldId id="506" r:id="rId50"/>
    <p:sldId id="507" r:id="rId51"/>
    <p:sldId id="508" r:id="rId52"/>
    <p:sldId id="523" r:id="rId53"/>
    <p:sldId id="505" r:id="rId54"/>
    <p:sldId id="524" r:id="rId55"/>
    <p:sldId id="509" r:id="rId56"/>
    <p:sldId id="462" r:id="rId57"/>
    <p:sldId id="515" r:id="rId58"/>
    <p:sldId id="510" r:id="rId59"/>
    <p:sldId id="511" r:id="rId60"/>
    <p:sldId id="512" r:id="rId61"/>
    <p:sldId id="514" r:id="rId62"/>
    <p:sldId id="513" r:id="rId63"/>
    <p:sldId id="527" r:id="rId6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Başlıksız Bölüm" id="{93938626-3023-415D-8415-ACABE6453F24}">
          <p14:sldIdLst>
            <p14:sldId id="258"/>
            <p14:sldId id="466"/>
            <p14:sldId id="471"/>
            <p14:sldId id="469"/>
            <p14:sldId id="477"/>
            <p14:sldId id="481"/>
            <p14:sldId id="479"/>
            <p14:sldId id="464"/>
            <p14:sldId id="480"/>
            <p14:sldId id="482"/>
            <p14:sldId id="486"/>
            <p14:sldId id="487"/>
            <p14:sldId id="488"/>
            <p14:sldId id="483"/>
            <p14:sldId id="491"/>
            <p14:sldId id="484"/>
            <p14:sldId id="490"/>
            <p14:sldId id="492"/>
            <p14:sldId id="493"/>
            <p14:sldId id="494"/>
            <p14:sldId id="535"/>
            <p14:sldId id="536"/>
            <p14:sldId id="495"/>
            <p14:sldId id="496"/>
            <p14:sldId id="516"/>
            <p14:sldId id="518"/>
            <p14:sldId id="533"/>
            <p14:sldId id="498"/>
            <p14:sldId id="528"/>
            <p14:sldId id="539"/>
            <p14:sldId id="540"/>
            <p14:sldId id="532"/>
            <p14:sldId id="530"/>
            <p14:sldId id="499"/>
            <p14:sldId id="468"/>
            <p14:sldId id="467"/>
            <p14:sldId id="501"/>
            <p14:sldId id="474"/>
            <p14:sldId id="502"/>
            <p14:sldId id="473"/>
            <p14:sldId id="521"/>
            <p14:sldId id="520"/>
            <p14:sldId id="522"/>
            <p14:sldId id="537"/>
            <p14:sldId id="534"/>
            <p14:sldId id="538"/>
            <p14:sldId id="504"/>
            <p14:sldId id="476"/>
            <p14:sldId id="506"/>
            <p14:sldId id="507"/>
            <p14:sldId id="508"/>
            <p14:sldId id="523"/>
            <p14:sldId id="505"/>
            <p14:sldId id="524"/>
            <p14:sldId id="509"/>
            <p14:sldId id="462"/>
            <p14:sldId id="515"/>
            <p14:sldId id="510"/>
            <p14:sldId id="511"/>
            <p14:sldId id="512"/>
            <p14:sldId id="514"/>
            <p14:sldId id="513"/>
            <p14:sldId id="52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RAL AKBULUT" initials="UA" lastIdx="1" clrIdx="0">
    <p:extLst>
      <p:ext uri="{19B8F6BF-5375-455C-9EA6-DF929625EA0E}">
        <p15:presenceInfo xmlns:p15="http://schemas.microsoft.com/office/powerpoint/2012/main" userId="URAL AKBULUT"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93" autoAdjust="0"/>
  </p:normalViewPr>
  <p:slideViewPr>
    <p:cSldViewPr>
      <p:cViewPr varScale="1">
        <p:scale>
          <a:sx n="82" d="100"/>
          <a:sy n="82" d="100"/>
        </p:scale>
        <p:origin x="1430" y="67"/>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C92C9C1-79BD-4982-AFF4-FC9AA2C92FA8}" type="datetimeFigureOut">
              <a:rPr lang="tr-TR" smtClean="0"/>
              <a:t>30.10.2022</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E64664F-5D2E-48CB-82B2-1C1152A21D31}" type="slidenum">
              <a:rPr lang="tr-TR" smtClean="0"/>
              <a:t>‹#›</a:t>
            </a:fld>
            <a:endParaRPr lang="tr-TR"/>
          </a:p>
        </p:txBody>
      </p:sp>
    </p:spTree>
    <p:extLst>
      <p:ext uri="{BB962C8B-B14F-4D97-AF65-F5344CB8AC3E}">
        <p14:creationId xmlns:p14="http://schemas.microsoft.com/office/powerpoint/2010/main" val="3881935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04EFBFD-795E-4B5C-B8E9-5A87CA1A44E1}" type="slidenum">
              <a:rPr lang="en-US" smtClean="0"/>
              <a:t>1</a:t>
            </a:fld>
            <a:endParaRPr lang="en-US"/>
          </a:p>
        </p:txBody>
      </p:sp>
    </p:spTree>
    <p:extLst>
      <p:ext uri="{BB962C8B-B14F-4D97-AF65-F5344CB8AC3E}">
        <p14:creationId xmlns:p14="http://schemas.microsoft.com/office/powerpoint/2010/main" val="40048330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04EFBFD-795E-4B5C-B8E9-5A87CA1A44E1}" type="slidenum">
              <a:rPr lang="en-US" smtClean="0"/>
              <a:t>63</a:t>
            </a:fld>
            <a:endParaRPr lang="en-US"/>
          </a:p>
        </p:txBody>
      </p:sp>
    </p:spTree>
    <p:extLst>
      <p:ext uri="{BB962C8B-B14F-4D97-AF65-F5344CB8AC3E}">
        <p14:creationId xmlns:p14="http://schemas.microsoft.com/office/powerpoint/2010/main" val="32408772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tr-TR"/>
              <a:t>Asıl başlık stili için tıklatın</a:t>
            </a:r>
            <a:endParaRPr lang="en-US"/>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a:p>
        </p:txBody>
      </p:sp>
      <p:sp>
        <p:nvSpPr>
          <p:cNvPr id="4" name="Date Placeholder 3"/>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5" name="Footer Placeholder 4"/>
          <p:cNvSpPr>
            <a:spLocks noGrp="1"/>
          </p:cNvSpPr>
          <p:nvPr>
            <p:ph type="ftr" sz="quarter" idx="11"/>
          </p:nvPr>
        </p:nvSpPr>
        <p:spPr/>
        <p:txBody>
          <a:bodyPr/>
          <a:lstStyle/>
          <a:p>
            <a:endParaRPr lang="tr-TR">
              <a:solidFill>
                <a:prstClr val="white">
                  <a:shade val="50000"/>
                </a:prstClr>
              </a:solidFill>
            </a:endParaRPr>
          </a:p>
        </p:txBody>
      </p:sp>
      <p:sp>
        <p:nvSpPr>
          <p:cNvPr id="6" name="Slide Number Placeholder 5"/>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5" name="Footer Placeholder 4"/>
          <p:cNvSpPr>
            <a:spLocks noGrp="1"/>
          </p:cNvSpPr>
          <p:nvPr>
            <p:ph type="ftr" sz="quarter" idx="11"/>
          </p:nvPr>
        </p:nvSpPr>
        <p:spPr/>
        <p:txBody>
          <a:bodyPr/>
          <a:lstStyle/>
          <a:p>
            <a:endParaRPr lang="tr-TR">
              <a:solidFill>
                <a:prstClr val="white">
                  <a:shade val="50000"/>
                </a:prstClr>
              </a:solidFill>
            </a:endParaRPr>
          </a:p>
        </p:txBody>
      </p:sp>
      <p:sp>
        <p:nvSpPr>
          <p:cNvPr id="6" name="Slide Number Placeholder 5"/>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tr-TR"/>
              <a:t>Asıl başlık stili için tıklatın</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5" name="Footer Placeholder 4"/>
          <p:cNvSpPr>
            <a:spLocks noGrp="1"/>
          </p:cNvSpPr>
          <p:nvPr>
            <p:ph type="ftr" sz="quarter" idx="11"/>
          </p:nvPr>
        </p:nvSpPr>
        <p:spPr/>
        <p:txBody>
          <a:bodyPr/>
          <a:lstStyle/>
          <a:p>
            <a:endParaRPr lang="tr-TR">
              <a:solidFill>
                <a:prstClr val="white">
                  <a:shade val="50000"/>
                </a:prstClr>
              </a:solidFill>
            </a:endParaRPr>
          </a:p>
        </p:txBody>
      </p:sp>
      <p:sp>
        <p:nvSpPr>
          <p:cNvPr id="6" name="Slide Number Placeholder 5"/>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5" name="Footer Placeholder 4"/>
          <p:cNvSpPr>
            <a:spLocks noGrp="1"/>
          </p:cNvSpPr>
          <p:nvPr>
            <p:ph type="ftr" sz="quarter" idx="11"/>
          </p:nvPr>
        </p:nvSpPr>
        <p:spPr/>
        <p:txBody>
          <a:bodyPr/>
          <a:lstStyle/>
          <a:p>
            <a:endParaRPr lang="tr-TR">
              <a:solidFill>
                <a:prstClr val="white">
                  <a:shade val="50000"/>
                </a:prstClr>
              </a:solidFill>
            </a:endParaRPr>
          </a:p>
        </p:txBody>
      </p:sp>
      <p:sp>
        <p:nvSpPr>
          <p:cNvPr id="6" name="Slide Number Placeholder 5"/>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tr-TR"/>
              <a:t>Asıl başlık stili için tıklatın</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5" name="Footer Placeholder 4"/>
          <p:cNvSpPr>
            <a:spLocks noGrp="1"/>
          </p:cNvSpPr>
          <p:nvPr>
            <p:ph type="ftr" sz="quarter" idx="11"/>
          </p:nvPr>
        </p:nvSpPr>
        <p:spPr/>
        <p:txBody>
          <a:bodyPr/>
          <a:lstStyle/>
          <a:p>
            <a:endParaRPr lang="tr-TR">
              <a:solidFill>
                <a:prstClr val="white">
                  <a:shade val="50000"/>
                </a:prstClr>
              </a:solidFill>
            </a:endParaRPr>
          </a:p>
        </p:txBody>
      </p:sp>
      <p:sp>
        <p:nvSpPr>
          <p:cNvPr id="6" name="Slide Number Placeholder 5"/>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tr-TR"/>
              <a:t>Asıl başlık stili için tıklatın</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6" name="Footer Placeholder 5"/>
          <p:cNvSpPr>
            <a:spLocks noGrp="1"/>
          </p:cNvSpPr>
          <p:nvPr>
            <p:ph type="ftr" sz="quarter" idx="11"/>
          </p:nvPr>
        </p:nvSpPr>
        <p:spPr/>
        <p:txBody>
          <a:bodyPr/>
          <a:lstStyle/>
          <a:p>
            <a:endParaRPr lang="tr-TR">
              <a:solidFill>
                <a:prstClr val="white">
                  <a:shade val="50000"/>
                </a:prstClr>
              </a:solidFill>
            </a:endParaRPr>
          </a:p>
        </p:txBody>
      </p:sp>
      <p:sp>
        <p:nvSpPr>
          <p:cNvPr id="7" name="Slide Number Placeholder 6"/>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1348224" y="1812927"/>
            <a:ext cx="313249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4984078" y="1812927"/>
            <a:ext cx="315047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8" name="Footer Placeholder 7"/>
          <p:cNvSpPr>
            <a:spLocks noGrp="1"/>
          </p:cNvSpPr>
          <p:nvPr>
            <p:ph type="ftr" sz="quarter" idx="11"/>
          </p:nvPr>
        </p:nvSpPr>
        <p:spPr/>
        <p:txBody>
          <a:bodyPr/>
          <a:lstStyle/>
          <a:p>
            <a:endParaRPr lang="tr-TR">
              <a:solidFill>
                <a:prstClr val="white">
                  <a:shade val="50000"/>
                </a:prstClr>
              </a:solidFill>
            </a:endParaRPr>
          </a:p>
        </p:txBody>
      </p:sp>
      <p:sp>
        <p:nvSpPr>
          <p:cNvPr id="9" name="Slide Number Placeholder 8"/>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Date Placeholder 2"/>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4" name="Footer Placeholder 3"/>
          <p:cNvSpPr>
            <a:spLocks noGrp="1"/>
          </p:cNvSpPr>
          <p:nvPr>
            <p:ph type="ftr" sz="quarter" idx="11"/>
          </p:nvPr>
        </p:nvSpPr>
        <p:spPr/>
        <p:txBody>
          <a:bodyPr/>
          <a:lstStyle/>
          <a:p>
            <a:endParaRPr lang="tr-TR">
              <a:solidFill>
                <a:prstClr val="white">
                  <a:shade val="50000"/>
                </a:prstClr>
              </a:solidFill>
            </a:endParaRPr>
          </a:p>
        </p:txBody>
      </p:sp>
      <p:sp>
        <p:nvSpPr>
          <p:cNvPr id="5" name="Slide Number Placeholder 4"/>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3" name="Footer Placeholder 2"/>
          <p:cNvSpPr>
            <a:spLocks noGrp="1"/>
          </p:cNvSpPr>
          <p:nvPr>
            <p:ph type="ftr" sz="quarter" idx="11"/>
          </p:nvPr>
        </p:nvSpPr>
        <p:spPr/>
        <p:txBody>
          <a:bodyPr/>
          <a:lstStyle/>
          <a:p>
            <a:endParaRPr lang="tr-TR">
              <a:solidFill>
                <a:prstClr val="white">
                  <a:shade val="50000"/>
                </a:prstClr>
              </a:solidFill>
            </a:endParaRPr>
          </a:p>
        </p:txBody>
      </p:sp>
      <p:sp>
        <p:nvSpPr>
          <p:cNvPr id="4" name="Slide Number Placeholder 3"/>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tr-TR"/>
              <a:t>Asıl başlık stili için tıklatın</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6" name="Footer Placeholder 5"/>
          <p:cNvSpPr>
            <a:spLocks noGrp="1"/>
          </p:cNvSpPr>
          <p:nvPr>
            <p:ph type="ftr" sz="quarter" idx="11"/>
          </p:nvPr>
        </p:nvSpPr>
        <p:spPr/>
        <p:txBody>
          <a:bodyPr/>
          <a:lstStyle/>
          <a:p>
            <a:endParaRPr lang="tr-TR">
              <a:solidFill>
                <a:prstClr val="white">
                  <a:shade val="50000"/>
                </a:prstClr>
              </a:solidFill>
            </a:endParaRPr>
          </a:p>
        </p:txBody>
      </p:sp>
      <p:sp>
        <p:nvSpPr>
          <p:cNvPr id="7" name="Slide Number Placeholder 6"/>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009442" y="1387058"/>
            <a:ext cx="3481387" cy="1113254"/>
          </a:xfrm>
        </p:spPr>
        <p:txBody>
          <a:bodyPr anchor="b">
            <a:normAutofit/>
          </a:bodyPr>
          <a:lstStyle>
            <a:lvl1pPr algn="l">
              <a:defRPr sz="2400" b="0"/>
            </a:lvl1pPr>
          </a:lstStyle>
          <a:p>
            <a:r>
              <a:rPr lang="tr-TR"/>
              <a:t>Asıl başlık stili için tıklatın</a:t>
            </a:r>
            <a:endParaRPr lang="en-US"/>
          </a:p>
        </p:txBody>
      </p:sp>
      <p:sp>
        <p:nvSpPr>
          <p:cNvPr id="4" name="Text Placeholder 3"/>
          <p:cNvSpPr>
            <a:spLocks noGrp="1"/>
          </p:cNvSpPr>
          <p:nvPr>
            <p:ph type="body" sz="half" idx="2"/>
          </p:nvPr>
        </p:nvSpPr>
        <p:spPr>
          <a:xfrm>
            <a:off x="1009442" y="2500312"/>
            <a:ext cx="3481387"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6" name="Footer Placeholder 5"/>
          <p:cNvSpPr>
            <a:spLocks noGrp="1"/>
          </p:cNvSpPr>
          <p:nvPr>
            <p:ph type="ftr" sz="quarter" idx="11"/>
          </p:nvPr>
        </p:nvSpPr>
        <p:spPr/>
        <p:txBody>
          <a:bodyPr/>
          <a:lstStyle/>
          <a:p>
            <a:endParaRPr lang="tr-TR">
              <a:solidFill>
                <a:prstClr val="white">
                  <a:shade val="50000"/>
                </a:prstClr>
              </a:solidFill>
            </a:endParaRPr>
          </a:p>
        </p:txBody>
      </p:sp>
      <p:sp>
        <p:nvSpPr>
          <p:cNvPr id="7" name="Slide Number Placeholder 6"/>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Picture Placeholder 17"/>
          <p:cNvSpPr>
            <a:spLocks noGrp="1"/>
          </p:cNvSpPr>
          <p:nvPr>
            <p:ph type="pic" sz="quarter" idx="14"/>
          </p:nvPr>
        </p:nvSpPr>
        <p:spPr>
          <a:xfrm>
            <a:off x="4876800" y="1600200"/>
            <a:ext cx="3429000" cy="3429000"/>
          </a:xfrm>
          <a:prstGeom prst="ellipse">
            <a:avLst/>
          </a:prstGeom>
          <a:ln w="76200">
            <a:solidFill>
              <a:schemeClr val="tx2">
                <a:lumMod val="75000"/>
              </a:schemeClr>
            </a:solidFill>
          </a:ln>
        </p:spPr>
        <p:txBody>
          <a:bodyPr/>
          <a:lstStyle/>
          <a:p>
            <a:r>
              <a:rPr lang="tr-TR"/>
              <a:t>Resim eklemek için simgeyi tıklatın</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tr-TR"/>
              <a:t>Asıl başlık stili için tıklatın</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2"/>
                </a:solidFill>
              </a:defRPr>
            </a:lvl1pPr>
          </a:lstStyle>
          <a:p>
            <a:r>
              <a:rPr lang="en-US">
                <a:solidFill>
                  <a:prstClr val="white">
                    <a:shade val="50000"/>
                  </a:prstClr>
                </a:solidFill>
              </a:rPr>
              <a:t>OCTOBER 31, 2022</a:t>
            </a:r>
            <a:endParaRPr lang="tr-TR">
              <a:solidFill>
                <a:prstClr val="white">
                  <a:shade val="50000"/>
                </a:prstClr>
              </a:solidFill>
            </a:endParaRPr>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2"/>
                </a:solidFill>
              </a:defRPr>
            </a:lvl1pPr>
          </a:lstStyle>
          <a:p>
            <a:endParaRPr lang="tr-TR">
              <a:solidFill>
                <a:prstClr val="white">
                  <a:shade val="50000"/>
                </a:prstClr>
              </a:solidFill>
            </a:endParaRPr>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2"/>
                </a:solidFill>
              </a:defRPr>
            </a:lvl1p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grpSp>
        <p:nvGrpSpPr>
          <p:cNvPr id="61" name="Group 60"/>
          <p:cNvGrpSpPr/>
          <p:nvPr/>
        </p:nvGrpSpPr>
        <p:grpSpPr>
          <a:xfrm>
            <a:off x="-33595" y="0"/>
            <a:ext cx="9177595" cy="6857999"/>
            <a:chOff x="-33595" y="0"/>
            <a:chExt cx="9177595" cy="6857999"/>
          </a:xfrm>
        </p:grpSpPr>
        <p:grpSp>
          <p:nvGrpSpPr>
            <p:cNvPr id="62" name="Group 182"/>
            <p:cNvGrpSpPr/>
            <p:nvPr/>
          </p:nvGrpSpPr>
          <p:grpSpPr>
            <a:xfrm>
              <a:off x="-33595" y="437091"/>
              <a:ext cx="9074452" cy="6174255"/>
              <a:chOff x="-33595" y="437091"/>
              <a:chExt cx="9074452" cy="6174255"/>
            </a:xfrm>
          </p:grpSpPr>
          <p:sp>
            <p:nvSpPr>
              <p:cNvPr id="92" name="Freeform 12"/>
              <p:cNvSpPr>
                <a:spLocks noChangeAspect="1"/>
              </p:cNvSpPr>
              <p:nvPr/>
            </p:nvSpPr>
            <p:spPr bwMode="auto">
              <a:xfrm rot="8051039">
                <a:off x="-11813" y="3783436"/>
                <a:ext cx="1054883" cy="1098447"/>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3" name="Freeform 28"/>
              <p:cNvSpPr>
                <a:spLocks noChangeAspect="1"/>
              </p:cNvSpPr>
              <p:nvPr/>
            </p:nvSpPr>
            <p:spPr bwMode="auto">
              <a:xfrm rot="7569598">
                <a:off x="558950" y="196683"/>
                <a:ext cx="832668" cy="1313484"/>
              </a:xfrm>
              <a:custGeom>
                <a:avLst/>
                <a:gdLst/>
                <a:ahLst/>
                <a:cxnLst>
                  <a:cxn ang="0">
                    <a:pos x="1140" y="784"/>
                  </a:cxn>
                  <a:cxn ang="0">
                    <a:pos x="1090" y="812"/>
                  </a:cxn>
                  <a:cxn ang="0">
                    <a:pos x="1052" y="766"/>
                  </a:cxn>
                  <a:cxn ang="0">
                    <a:pos x="956" y="774"/>
                  </a:cxn>
                  <a:cxn ang="0">
                    <a:pos x="842" y="848"/>
                  </a:cxn>
                  <a:cxn ang="0">
                    <a:pos x="824" y="848"/>
                  </a:cxn>
                  <a:cxn ang="0">
                    <a:pos x="928" y="698"/>
                  </a:cxn>
                  <a:cxn ang="0">
                    <a:pos x="952" y="538"/>
                  </a:cxn>
                  <a:cxn ang="0">
                    <a:pos x="898" y="354"/>
                  </a:cxn>
                  <a:cxn ang="0">
                    <a:pos x="792" y="312"/>
                  </a:cxn>
                  <a:cxn ang="0">
                    <a:pos x="688" y="238"/>
                  </a:cxn>
                  <a:cxn ang="0">
                    <a:pos x="600" y="68"/>
                  </a:cxn>
                  <a:cxn ang="0">
                    <a:pos x="592" y="0"/>
                  </a:cxn>
                  <a:cxn ang="0">
                    <a:pos x="558" y="150"/>
                  </a:cxn>
                  <a:cxn ang="0">
                    <a:pos x="452" y="278"/>
                  </a:cxn>
                  <a:cxn ang="0">
                    <a:pos x="322" y="338"/>
                  </a:cxn>
                  <a:cxn ang="0">
                    <a:pos x="252" y="452"/>
                  </a:cxn>
                  <a:cxn ang="0">
                    <a:pos x="234" y="628"/>
                  </a:cxn>
                  <a:cxn ang="0">
                    <a:pos x="320" y="786"/>
                  </a:cxn>
                  <a:cxn ang="0">
                    <a:pos x="356" y="856"/>
                  </a:cxn>
                  <a:cxn ang="0">
                    <a:pos x="288" y="804"/>
                  </a:cxn>
                  <a:cxn ang="0">
                    <a:pos x="174" y="760"/>
                  </a:cxn>
                  <a:cxn ang="0">
                    <a:pos x="110" y="782"/>
                  </a:cxn>
                  <a:cxn ang="0">
                    <a:pos x="84" y="810"/>
                  </a:cxn>
                  <a:cxn ang="0">
                    <a:pos x="18" y="742"/>
                  </a:cxn>
                  <a:cxn ang="0">
                    <a:pos x="6" y="734"/>
                  </a:cxn>
                  <a:cxn ang="0">
                    <a:pos x="4" y="942"/>
                  </a:cxn>
                  <a:cxn ang="0">
                    <a:pos x="52" y="1018"/>
                  </a:cxn>
                  <a:cxn ang="0">
                    <a:pos x="118" y="1050"/>
                  </a:cxn>
                  <a:cxn ang="0">
                    <a:pos x="200" y="1124"/>
                  </a:cxn>
                  <a:cxn ang="0">
                    <a:pos x="208" y="1206"/>
                  </a:cxn>
                  <a:cxn ang="0">
                    <a:pos x="154" y="1282"/>
                  </a:cxn>
                  <a:cxn ang="0">
                    <a:pos x="178" y="1312"/>
                  </a:cxn>
                  <a:cxn ang="0">
                    <a:pos x="338" y="1372"/>
                  </a:cxn>
                  <a:cxn ang="0">
                    <a:pos x="448" y="1374"/>
                  </a:cxn>
                  <a:cxn ang="0">
                    <a:pos x="558" y="1324"/>
                  </a:cxn>
                  <a:cxn ang="0">
                    <a:pos x="540" y="1616"/>
                  </a:cxn>
                  <a:cxn ang="0">
                    <a:pos x="474" y="1806"/>
                  </a:cxn>
                  <a:cxn ang="0">
                    <a:pos x="434" y="1842"/>
                  </a:cxn>
                  <a:cxn ang="0">
                    <a:pos x="450" y="1864"/>
                  </a:cxn>
                  <a:cxn ang="0">
                    <a:pos x="528" y="1860"/>
                  </a:cxn>
                  <a:cxn ang="0">
                    <a:pos x="554" y="1852"/>
                  </a:cxn>
                  <a:cxn ang="0">
                    <a:pos x="596" y="1730"/>
                  </a:cxn>
                  <a:cxn ang="0">
                    <a:pos x="634" y="1326"/>
                  </a:cxn>
                  <a:cxn ang="0">
                    <a:pos x="762" y="1380"/>
                  </a:cxn>
                  <a:cxn ang="0">
                    <a:pos x="866" y="1362"/>
                  </a:cxn>
                  <a:cxn ang="0">
                    <a:pos x="1032" y="1310"/>
                  </a:cxn>
                  <a:cxn ang="0">
                    <a:pos x="1018" y="1268"/>
                  </a:cxn>
                  <a:cxn ang="0">
                    <a:pos x="974" y="1194"/>
                  </a:cxn>
                  <a:cxn ang="0">
                    <a:pos x="996" y="1106"/>
                  </a:cxn>
                  <a:cxn ang="0">
                    <a:pos x="1080" y="1046"/>
                  </a:cxn>
                  <a:cxn ang="0">
                    <a:pos x="1148" y="1006"/>
                  </a:cxn>
                  <a:cxn ang="0">
                    <a:pos x="1186" y="920"/>
                  </a:cxn>
                  <a:cxn ang="0">
                    <a:pos x="1178" y="724"/>
                  </a:cxn>
                </a:cxnLst>
                <a:rect l="0" t="0" r="r" b="b"/>
                <a:pathLst>
                  <a:path w="1188" h="1874">
                    <a:moveTo>
                      <a:pt x="1170" y="730"/>
                    </a:moveTo>
                    <a:lnTo>
                      <a:pt x="1170" y="730"/>
                    </a:lnTo>
                    <a:lnTo>
                      <a:pt x="1168" y="742"/>
                    </a:lnTo>
                    <a:lnTo>
                      <a:pt x="1164" y="752"/>
                    </a:lnTo>
                    <a:lnTo>
                      <a:pt x="1154" y="768"/>
                    </a:lnTo>
                    <a:lnTo>
                      <a:pt x="1140" y="784"/>
                    </a:lnTo>
                    <a:lnTo>
                      <a:pt x="1126" y="796"/>
                    </a:lnTo>
                    <a:lnTo>
                      <a:pt x="1114" y="804"/>
                    </a:lnTo>
                    <a:lnTo>
                      <a:pt x="1102" y="810"/>
                    </a:lnTo>
                    <a:lnTo>
                      <a:pt x="1092" y="816"/>
                    </a:lnTo>
                    <a:lnTo>
                      <a:pt x="1092" y="816"/>
                    </a:lnTo>
                    <a:lnTo>
                      <a:pt x="1090" y="812"/>
                    </a:lnTo>
                    <a:lnTo>
                      <a:pt x="1088" y="802"/>
                    </a:lnTo>
                    <a:lnTo>
                      <a:pt x="1080" y="790"/>
                    </a:lnTo>
                    <a:lnTo>
                      <a:pt x="1076" y="782"/>
                    </a:lnTo>
                    <a:lnTo>
                      <a:pt x="1068" y="776"/>
                    </a:lnTo>
                    <a:lnTo>
                      <a:pt x="1060" y="770"/>
                    </a:lnTo>
                    <a:lnTo>
                      <a:pt x="1052" y="766"/>
                    </a:lnTo>
                    <a:lnTo>
                      <a:pt x="1040" y="762"/>
                    </a:lnTo>
                    <a:lnTo>
                      <a:pt x="1028" y="760"/>
                    </a:lnTo>
                    <a:lnTo>
                      <a:pt x="1012" y="760"/>
                    </a:lnTo>
                    <a:lnTo>
                      <a:pt x="996" y="762"/>
                    </a:lnTo>
                    <a:lnTo>
                      <a:pt x="976" y="768"/>
                    </a:lnTo>
                    <a:lnTo>
                      <a:pt x="956" y="774"/>
                    </a:lnTo>
                    <a:lnTo>
                      <a:pt x="956" y="774"/>
                    </a:lnTo>
                    <a:lnTo>
                      <a:pt x="924" y="790"/>
                    </a:lnTo>
                    <a:lnTo>
                      <a:pt x="898" y="804"/>
                    </a:lnTo>
                    <a:lnTo>
                      <a:pt x="878" y="818"/>
                    </a:lnTo>
                    <a:lnTo>
                      <a:pt x="862" y="830"/>
                    </a:lnTo>
                    <a:lnTo>
                      <a:pt x="842" y="848"/>
                    </a:lnTo>
                    <a:lnTo>
                      <a:pt x="836" y="854"/>
                    </a:lnTo>
                    <a:lnTo>
                      <a:pt x="830" y="856"/>
                    </a:lnTo>
                    <a:lnTo>
                      <a:pt x="830" y="856"/>
                    </a:lnTo>
                    <a:lnTo>
                      <a:pt x="826" y="856"/>
                    </a:lnTo>
                    <a:lnTo>
                      <a:pt x="824" y="854"/>
                    </a:lnTo>
                    <a:lnTo>
                      <a:pt x="824" y="848"/>
                    </a:lnTo>
                    <a:lnTo>
                      <a:pt x="824" y="848"/>
                    </a:lnTo>
                    <a:lnTo>
                      <a:pt x="838" y="828"/>
                    </a:lnTo>
                    <a:lnTo>
                      <a:pt x="866" y="786"/>
                    </a:lnTo>
                    <a:lnTo>
                      <a:pt x="920" y="710"/>
                    </a:lnTo>
                    <a:lnTo>
                      <a:pt x="920" y="710"/>
                    </a:lnTo>
                    <a:lnTo>
                      <a:pt x="928" y="698"/>
                    </a:lnTo>
                    <a:lnTo>
                      <a:pt x="936" y="686"/>
                    </a:lnTo>
                    <a:lnTo>
                      <a:pt x="946" y="658"/>
                    </a:lnTo>
                    <a:lnTo>
                      <a:pt x="952" y="628"/>
                    </a:lnTo>
                    <a:lnTo>
                      <a:pt x="956" y="598"/>
                    </a:lnTo>
                    <a:lnTo>
                      <a:pt x="956" y="568"/>
                    </a:lnTo>
                    <a:lnTo>
                      <a:pt x="952" y="538"/>
                    </a:lnTo>
                    <a:lnTo>
                      <a:pt x="948" y="508"/>
                    </a:lnTo>
                    <a:lnTo>
                      <a:pt x="942" y="478"/>
                    </a:lnTo>
                    <a:lnTo>
                      <a:pt x="934" y="452"/>
                    </a:lnTo>
                    <a:lnTo>
                      <a:pt x="926" y="426"/>
                    </a:lnTo>
                    <a:lnTo>
                      <a:pt x="910" y="384"/>
                    </a:lnTo>
                    <a:lnTo>
                      <a:pt x="898" y="354"/>
                    </a:lnTo>
                    <a:lnTo>
                      <a:pt x="892" y="344"/>
                    </a:lnTo>
                    <a:lnTo>
                      <a:pt x="892" y="344"/>
                    </a:lnTo>
                    <a:lnTo>
                      <a:pt x="864" y="338"/>
                    </a:lnTo>
                    <a:lnTo>
                      <a:pt x="838" y="330"/>
                    </a:lnTo>
                    <a:lnTo>
                      <a:pt x="814" y="322"/>
                    </a:lnTo>
                    <a:lnTo>
                      <a:pt x="792" y="312"/>
                    </a:lnTo>
                    <a:lnTo>
                      <a:pt x="770" y="302"/>
                    </a:lnTo>
                    <a:lnTo>
                      <a:pt x="752" y="290"/>
                    </a:lnTo>
                    <a:lnTo>
                      <a:pt x="734" y="278"/>
                    </a:lnTo>
                    <a:lnTo>
                      <a:pt x="716" y="266"/>
                    </a:lnTo>
                    <a:lnTo>
                      <a:pt x="702" y="252"/>
                    </a:lnTo>
                    <a:lnTo>
                      <a:pt x="688" y="238"/>
                    </a:lnTo>
                    <a:lnTo>
                      <a:pt x="664" y="210"/>
                    </a:lnTo>
                    <a:lnTo>
                      <a:pt x="644" y="180"/>
                    </a:lnTo>
                    <a:lnTo>
                      <a:pt x="628" y="150"/>
                    </a:lnTo>
                    <a:lnTo>
                      <a:pt x="616" y="122"/>
                    </a:lnTo>
                    <a:lnTo>
                      <a:pt x="608" y="94"/>
                    </a:lnTo>
                    <a:lnTo>
                      <a:pt x="600" y="68"/>
                    </a:lnTo>
                    <a:lnTo>
                      <a:pt x="596" y="46"/>
                    </a:lnTo>
                    <a:lnTo>
                      <a:pt x="594" y="12"/>
                    </a:lnTo>
                    <a:lnTo>
                      <a:pt x="594" y="0"/>
                    </a:lnTo>
                    <a:lnTo>
                      <a:pt x="594" y="4"/>
                    </a:lnTo>
                    <a:lnTo>
                      <a:pt x="592" y="0"/>
                    </a:lnTo>
                    <a:lnTo>
                      <a:pt x="592" y="0"/>
                    </a:lnTo>
                    <a:lnTo>
                      <a:pt x="592" y="12"/>
                    </a:lnTo>
                    <a:lnTo>
                      <a:pt x="590" y="46"/>
                    </a:lnTo>
                    <a:lnTo>
                      <a:pt x="586" y="68"/>
                    </a:lnTo>
                    <a:lnTo>
                      <a:pt x="578" y="94"/>
                    </a:lnTo>
                    <a:lnTo>
                      <a:pt x="570" y="122"/>
                    </a:lnTo>
                    <a:lnTo>
                      <a:pt x="558" y="150"/>
                    </a:lnTo>
                    <a:lnTo>
                      <a:pt x="542" y="180"/>
                    </a:lnTo>
                    <a:lnTo>
                      <a:pt x="522" y="210"/>
                    </a:lnTo>
                    <a:lnTo>
                      <a:pt x="498" y="238"/>
                    </a:lnTo>
                    <a:lnTo>
                      <a:pt x="484" y="252"/>
                    </a:lnTo>
                    <a:lnTo>
                      <a:pt x="470" y="266"/>
                    </a:lnTo>
                    <a:lnTo>
                      <a:pt x="452" y="278"/>
                    </a:lnTo>
                    <a:lnTo>
                      <a:pt x="434" y="290"/>
                    </a:lnTo>
                    <a:lnTo>
                      <a:pt x="416" y="302"/>
                    </a:lnTo>
                    <a:lnTo>
                      <a:pt x="394" y="312"/>
                    </a:lnTo>
                    <a:lnTo>
                      <a:pt x="372" y="322"/>
                    </a:lnTo>
                    <a:lnTo>
                      <a:pt x="348" y="330"/>
                    </a:lnTo>
                    <a:lnTo>
                      <a:pt x="322" y="338"/>
                    </a:lnTo>
                    <a:lnTo>
                      <a:pt x="294" y="344"/>
                    </a:lnTo>
                    <a:lnTo>
                      <a:pt x="294" y="344"/>
                    </a:lnTo>
                    <a:lnTo>
                      <a:pt x="288" y="354"/>
                    </a:lnTo>
                    <a:lnTo>
                      <a:pt x="276" y="384"/>
                    </a:lnTo>
                    <a:lnTo>
                      <a:pt x="260" y="426"/>
                    </a:lnTo>
                    <a:lnTo>
                      <a:pt x="252" y="452"/>
                    </a:lnTo>
                    <a:lnTo>
                      <a:pt x="244" y="478"/>
                    </a:lnTo>
                    <a:lnTo>
                      <a:pt x="238" y="508"/>
                    </a:lnTo>
                    <a:lnTo>
                      <a:pt x="234" y="538"/>
                    </a:lnTo>
                    <a:lnTo>
                      <a:pt x="230" y="568"/>
                    </a:lnTo>
                    <a:lnTo>
                      <a:pt x="230" y="598"/>
                    </a:lnTo>
                    <a:lnTo>
                      <a:pt x="234" y="628"/>
                    </a:lnTo>
                    <a:lnTo>
                      <a:pt x="240" y="658"/>
                    </a:lnTo>
                    <a:lnTo>
                      <a:pt x="250" y="686"/>
                    </a:lnTo>
                    <a:lnTo>
                      <a:pt x="258" y="698"/>
                    </a:lnTo>
                    <a:lnTo>
                      <a:pt x="266" y="710"/>
                    </a:lnTo>
                    <a:lnTo>
                      <a:pt x="266" y="710"/>
                    </a:lnTo>
                    <a:lnTo>
                      <a:pt x="320" y="786"/>
                    </a:lnTo>
                    <a:lnTo>
                      <a:pt x="348" y="828"/>
                    </a:lnTo>
                    <a:lnTo>
                      <a:pt x="362" y="848"/>
                    </a:lnTo>
                    <a:lnTo>
                      <a:pt x="362" y="848"/>
                    </a:lnTo>
                    <a:lnTo>
                      <a:pt x="362" y="854"/>
                    </a:lnTo>
                    <a:lnTo>
                      <a:pt x="360" y="856"/>
                    </a:lnTo>
                    <a:lnTo>
                      <a:pt x="356" y="856"/>
                    </a:lnTo>
                    <a:lnTo>
                      <a:pt x="356" y="856"/>
                    </a:lnTo>
                    <a:lnTo>
                      <a:pt x="350" y="854"/>
                    </a:lnTo>
                    <a:lnTo>
                      <a:pt x="344" y="848"/>
                    </a:lnTo>
                    <a:lnTo>
                      <a:pt x="324" y="830"/>
                    </a:lnTo>
                    <a:lnTo>
                      <a:pt x="308" y="818"/>
                    </a:lnTo>
                    <a:lnTo>
                      <a:pt x="288" y="804"/>
                    </a:lnTo>
                    <a:lnTo>
                      <a:pt x="262" y="790"/>
                    </a:lnTo>
                    <a:lnTo>
                      <a:pt x="230" y="774"/>
                    </a:lnTo>
                    <a:lnTo>
                      <a:pt x="230" y="774"/>
                    </a:lnTo>
                    <a:lnTo>
                      <a:pt x="210" y="768"/>
                    </a:lnTo>
                    <a:lnTo>
                      <a:pt x="190" y="762"/>
                    </a:lnTo>
                    <a:lnTo>
                      <a:pt x="174" y="760"/>
                    </a:lnTo>
                    <a:lnTo>
                      <a:pt x="158" y="760"/>
                    </a:lnTo>
                    <a:lnTo>
                      <a:pt x="146" y="762"/>
                    </a:lnTo>
                    <a:lnTo>
                      <a:pt x="134" y="766"/>
                    </a:lnTo>
                    <a:lnTo>
                      <a:pt x="126" y="770"/>
                    </a:lnTo>
                    <a:lnTo>
                      <a:pt x="118" y="776"/>
                    </a:lnTo>
                    <a:lnTo>
                      <a:pt x="110" y="782"/>
                    </a:lnTo>
                    <a:lnTo>
                      <a:pt x="106" y="790"/>
                    </a:lnTo>
                    <a:lnTo>
                      <a:pt x="98" y="802"/>
                    </a:lnTo>
                    <a:lnTo>
                      <a:pt x="96" y="812"/>
                    </a:lnTo>
                    <a:lnTo>
                      <a:pt x="94" y="816"/>
                    </a:lnTo>
                    <a:lnTo>
                      <a:pt x="94" y="816"/>
                    </a:lnTo>
                    <a:lnTo>
                      <a:pt x="84" y="810"/>
                    </a:lnTo>
                    <a:lnTo>
                      <a:pt x="72" y="804"/>
                    </a:lnTo>
                    <a:lnTo>
                      <a:pt x="60" y="796"/>
                    </a:lnTo>
                    <a:lnTo>
                      <a:pt x="46" y="784"/>
                    </a:lnTo>
                    <a:lnTo>
                      <a:pt x="34" y="768"/>
                    </a:lnTo>
                    <a:lnTo>
                      <a:pt x="22" y="752"/>
                    </a:lnTo>
                    <a:lnTo>
                      <a:pt x="18" y="742"/>
                    </a:lnTo>
                    <a:lnTo>
                      <a:pt x="16" y="730"/>
                    </a:lnTo>
                    <a:lnTo>
                      <a:pt x="16" y="730"/>
                    </a:lnTo>
                    <a:lnTo>
                      <a:pt x="14" y="722"/>
                    </a:lnTo>
                    <a:lnTo>
                      <a:pt x="10" y="722"/>
                    </a:lnTo>
                    <a:lnTo>
                      <a:pt x="8" y="724"/>
                    </a:lnTo>
                    <a:lnTo>
                      <a:pt x="6" y="734"/>
                    </a:lnTo>
                    <a:lnTo>
                      <a:pt x="4" y="762"/>
                    </a:lnTo>
                    <a:lnTo>
                      <a:pt x="0" y="800"/>
                    </a:lnTo>
                    <a:lnTo>
                      <a:pt x="0" y="842"/>
                    </a:lnTo>
                    <a:lnTo>
                      <a:pt x="0" y="884"/>
                    </a:lnTo>
                    <a:lnTo>
                      <a:pt x="0" y="920"/>
                    </a:lnTo>
                    <a:lnTo>
                      <a:pt x="4" y="942"/>
                    </a:lnTo>
                    <a:lnTo>
                      <a:pt x="4" y="942"/>
                    </a:lnTo>
                    <a:lnTo>
                      <a:pt x="8" y="958"/>
                    </a:lnTo>
                    <a:lnTo>
                      <a:pt x="16" y="974"/>
                    </a:lnTo>
                    <a:lnTo>
                      <a:pt x="26" y="990"/>
                    </a:lnTo>
                    <a:lnTo>
                      <a:pt x="38" y="1006"/>
                    </a:lnTo>
                    <a:lnTo>
                      <a:pt x="52" y="1018"/>
                    </a:lnTo>
                    <a:lnTo>
                      <a:pt x="66" y="1030"/>
                    </a:lnTo>
                    <a:lnTo>
                      <a:pt x="80" y="1038"/>
                    </a:lnTo>
                    <a:lnTo>
                      <a:pt x="96" y="1042"/>
                    </a:lnTo>
                    <a:lnTo>
                      <a:pt x="96" y="1042"/>
                    </a:lnTo>
                    <a:lnTo>
                      <a:pt x="106" y="1046"/>
                    </a:lnTo>
                    <a:lnTo>
                      <a:pt x="118" y="1050"/>
                    </a:lnTo>
                    <a:lnTo>
                      <a:pt x="132" y="1058"/>
                    </a:lnTo>
                    <a:lnTo>
                      <a:pt x="146" y="1066"/>
                    </a:lnTo>
                    <a:lnTo>
                      <a:pt x="162" y="1078"/>
                    </a:lnTo>
                    <a:lnTo>
                      <a:pt x="176" y="1092"/>
                    </a:lnTo>
                    <a:lnTo>
                      <a:pt x="190" y="1106"/>
                    </a:lnTo>
                    <a:lnTo>
                      <a:pt x="200" y="1124"/>
                    </a:lnTo>
                    <a:lnTo>
                      <a:pt x="210" y="1142"/>
                    </a:lnTo>
                    <a:lnTo>
                      <a:pt x="214" y="1162"/>
                    </a:lnTo>
                    <a:lnTo>
                      <a:pt x="214" y="1172"/>
                    </a:lnTo>
                    <a:lnTo>
                      <a:pt x="214" y="1184"/>
                    </a:lnTo>
                    <a:lnTo>
                      <a:pt x="212" y="1194"/>
                    </a:lnTo>
                    <a:lnTo>
                      <a:pt x="208" y="1206"/>
                    </a:lnTo>
                    <a:lnTo>
                      <a:pt x="204" y="1218"/>
                    </a:lnTo>
                    <a:lnTo>
                      <a:pt x="198" y="1230"/>
                    </a:lnTo>
                    <a:lnTo>
                      <a:pt x="190" y="1242"/>
                    </a:lnTo>
                    <a:lnTo>
                      <a:pt x="180" y="1256"/>
                    </a:lnTo>
                    <a:lnTo>
                      <a:pt x="168" y="1268"/>
                    </a:lnTo>
                    <a:lnTo>
                      <a:pt x="154" y="1282"/>
                    </a:lnTo>
                    <a:lnTo>
                      <a:pt x="138" y="1294"/>
                    </a:lnTo>
                    <a:lnTo>
                      <a:pt x="120" y="1308"/>
                    </a:lnTo>
                    <a:lnTo>
                      <a:pt x="120" y="1308"/>
                    </a:lnTo>
                    <a:lnTo>
                      <a:pt x="136" y="1308"/>
                    </a:lnTo>
                    <a:lnTo>
                      <a:pt x="154" y="1310"/>
                    </a:lnTo>
                    <a:lnTo>
                      <a:pt x="178" y="1312"/>
                    </a:lnTo>
                    <a:lnTo>
                      <a:pt x="208" y="1318"/>
                    </a:lnTo>
                    <a:lnTo>
                      <a:pt x="242" y="1328"/>
                    </a:lnTo>
                    <a:lnTo>
                      <a:pt x="280" y="1342"/>
                    </a:lnTo>
                    <a:lnTo>
                      <a:pt x="320" y="1362"/>
                    </a:lnTo>
                    <a:lnTo>
                      <a:pt x="320" y="1362"/>
                    </a:lnTo>
                    <a:lnTo>
                      <a:pt x="338" y="1372"/>
                    </a:lnTo>
                    <a:lnTo>
                      <a:pt x="356" y="1376"/>
                    </a:lnTo>
                    <a:lnTo>
                      <a:pt x="374" y="1380"/>
                    </a:lnTo>
                    <a:lnTo>
                      <a:pt x="394" y="1382"/>
                    </a:lnTo>
                    <a:lnTo>
                      <a:pt x="412" y="1380"/>
                    </a:lnTo>
                    <a:lnTo>
                      <a:pt x="430" y="1378"/>
                    </a:lnTo>
                    <a:lnTo>
                      <a:pt x="448" y="1374"/>
                    </a:lnTo>
                    <a:lnTo>
                      <a:pt x="464" y="1370"/>
                    </a:lnTo>
                    <a:lnTo>
                      <a:pt x="496" y="1358"/>
                    </a:lnTo>
                    <a:lnTo>
                      <a:pt x="522" y="1344"/>
                    </a:lnTo>
                    <a:lnTo>
                      <a:pt x="544" y="1332"/>
                    </a:lnTo>
                    <a:lnTo>
                      <a:pt x="558" y="1324"/>
                    </a:lnTo>
                    <a:lnTo>
                      <a:pt x="558" y="1324"/>
                    </a:lnTo>
                    <a:lnTo>
                      <a:pt x="558" y="1362"/>
                    </a:lnTo>
                    <a:lnTo>
                      <a:pt x="558" y="1422"/>
                    </a:lnTo>
                    <a:lnTo>
                      <a:pt x="554" y="1496"/>
                    </a:lnTo>
                    <a:lnTo>
                      <a:pt x="550" y="1534"/>
                    </a:lnTo>
                    <a:lnTo>
                      <a:pt x="546" y="1576"/>
                    </a:lnTo>
                    <a:lnTo>
                      <a:pt x="540" y="1616"/>
                    </a:lnTo>
                    <a:lnTo>
                      <a:pt x="532" y="1656"/>
                    </a:lnTo>
                    <a:lnTo>
                      <a:pt x="524" y="1696"/>
                    </a:lnTo>
                    <a:lnTo>
                      <a:pt x="512" y="1732"/>
                    </a:lnTo>
                    <a:lnTo>
                      <a:pt x="498" y="1764"/>
                    </a:lnTo>
                    <a:lnTo>
                      <a:pt x="482" y="1794"/>
                    </a:lnTo>
                    <a:lnTo>
                      <a:pt x="474" y="1806"/>
                    </a:lnTo>
                    <a:lnTo>
                      <a:pt x="464" y="1816"/>
                    </a:lnTo>
                    <a:lnTo>
                      <a:pt x="454" y="1826"/>
                    </a:lnTo>
                    <a:lnTo>
                      <a:pt x="442" y="1834"/>
                    </a:lnTo>
                    <a:lnTo>
                      <a:pt x="442" y="1834"/>
                    </a:lnTo>
                    <a:lnTo>
                      <a:pt x="438" y="1838"/>
                    </a:lnTo>
                    <a:lnTo>
                      <a:pt x="434" y="1842"/>
                    </a:lnTo>
                    <a:lnTo>
                      <a:pt x="434" y="1846"/>
                    </a:lnTo>
                    <a:lnTo>
                      <a:pt x="434" y="1850"/>
                    </a:lnTo>
                    <a:lnTo>
                      <a:pt x="438" y="1854"/>
                    </a:lnTo>
                    <a:lnTo>
                      <a:pt x="442" y="1858"/>
                    </a:lnTo>
                    <a:lnTo>
                      <a:pt x="442" y="1858"/>
                    </a:lnTo>
                    <a:lnTo>
                      <a:pt x="450" y="1864"/>
                    </a:lnTo>
                    <a:lnTo>
                      <a:pt x="460" y="1868"/>
                    </a:lnTo>
                    <a:lnTo>
                      <a:pt x="470" y="1872"/>
                    </a:lnTo>
                    <a:lnTo>
                      <a:pt x="482" y="1874"/>
                    </a:lnTo>
                    <a:lnTo>
                      <a:pt x="496" y="1874"/>
                    </a:lnTo>
                    <a:lnTo>
                      <a:pt x="512" y="1870"/>
                    </a:lnTo>
                    <a:lnTo>
                      <a:pt x="528" y="1860"/>
                    </a:lnTo>
                    <a:lnTo>
                      <a:pt x="528" y="1860"/>
                    </a:lnTo>
                    <a:lnTo>
                      <a:pt x="532" y="1858"/>
                    </a:lnTo>
                    <a:lnTo>
                      <a:pt x="538" y="1856"/>
                    </a:lnTo>
                    <a:lnTo>
                      <a:pt x="546" y="1856"/>
                    </a:lnTo>
                    <a:lnTo>
                      <a:pt x="550" y="1854"/>
                    </a:lnTo>
                    <a:lnTo>
                      <a:pt x="554" y="1852"/>
                    </a:lnTo>
                    <a:lnTo>
                      <a:pt x="558" y="1848"/>
                    </a:lnTo>
                    <a:lnTo>
                      <a:pt x="562" y="1842"/>
                    </a:lnTo>
                    <a:lnTo>
                      <a:pt x="562" y="1842"/>
                    </a:lnTo>
                    <a:lnTo>
                      <a:pt x="574" y="1814"/>
                    </a:lnTo>
                    <a:lnTo>
                      <a:pt x="586" y="1776"/>
                    </a:lnTo>
                    <a:lnTo>
                      <a:pt x="596" y="1730"/>
                    </a:lnTo>
                    <a:lnTo>
                      <a:pt x="606" y="1672"/>
                    </a:lnTo>
                    <a:lnTo>
                      <a:pt x="614" y="1604"/>
                    </a:lnTo>
                    <a:lnTo>
                      <a:pt x="622" y="1524"/>
                    </a:lnTo>
                    <a:lnTo>
                      <a:pt x="628" y="1432"/>
                    </a:lnTo>
                    <a:lnTo>
                      <a:pt x="634" y="1326"/>
                    </a:lnTo>
                    <a:lnTo>
                      <a:pt x="634" y="1326"/>
                    </a:lnTo>
                    <a:lnTo>
                      <a:pt x="650" y="1338"/>
                    </a:lnTo>
                    <a:lnTo>
                      <a:pt x="672" y="1350"/>
                    </a:lnTo>
                    <a:lnTo>
                      <a:pt x="698" y="1362"/>
                    </a:lnTo>
                    <a:lnTo>
                      <a:pt x="730" y="1372"/>
                    </a:lnTo>
                    <a:lnTo>
                      <a:pt x="746" y="1376"/>
                    </a:lnTo>
                    <a:lnTo>
                      <a:pt x="762" y="1380"/>
                    </a:lnTo>
                    <a:lnTo>
                      <a:pt x="780" y="1382"/>
                    </a:lnTo>
                    <a:lnTo>
                      <a:pt x="796" y="1382"/>
                    </a:lnTo>
                    <a:lnTo>
                      <a:pt x="814" y="1380"/>
                    </a:lnTo>
                    <a:lnTo>
                      <a:pt x="832" y="1376"/>
                    </a:lnTo>
                    <a:lnTo>
                      <a:pt x="850" y="1370"/>
                    </a:lnTo>
                    <a:lnTo>
                      <a:pt x="866" y="1362"/>
                    </a:lnTo>
                    <a:lnTo>
                      <a:pt x="866" y="1362"/>
                    </a:lnTo>
                    <a:lnTo>
                      <a:pt x="906" y="1342"/>
                    </a:lnTo>
                    <a:lnTo>
                      <a:pt x="944" y="1328"/>
                    </a:lnTo>
                    <a:lnTo>
                      <a:pt x="978" y="1318"/>
                    </a:lnTo>
                    <a:lnTo>
                      <a:pt x="1008" y="1312"/>
                    </a:lnTo>
                    <a:lnTo>
                      <a:pt x="1032" y="1310"/>
                    </a:lnTo>
                    <a:lnTo>
                      <a:pt x="1050" y="1308"/>
                    </a:lnTo>
                    <a:lnTo>
                      <a:pt x="1066" y="1308"/>
                    </a:lnTo>
                    <a:lnTo>
                      <a:pt x="1066" y="1308"/>
                    </a:lnTo>
                    <a:lnTo>
                      <a:pt x="1048" y="1294"/>
                    </a:lnTo>
                    <a:lnTo>
                      <a:pt x="1032" y="1282"/>
                    </a:lnTo>
                    <a:lnTo>
                      <a:pt x="1018" y="1268"/>
                    </a:lnTo>
                    <a:lnTo>
                      <a:pt x="1006" y="1256"/>
                    </a:lnTo>
                    <a:lnTo>
                      <a:pt x="998" y="1242"/>
                    </a:lnTo>
                    <a:lnTo>
                      <a:pt x="988" y="1230"/>
                    </a:lnTo>
                    <a:lnTo>
                      <a:pt x="982" y="1218"/>
                    </a:lnTo>
                    <a:lnTo>
                      <a:pt x="978" y="1206"/>
                    </a:lnTo>
                    <a:lnTo>
                      <a:pt x="974" y="1194"/>
                    </a:lnTo>
                    <a:lnTo>
                      <a:pt x="972" y="1184"/>
                    </a:lnTo>
                    <a:lnTo>
                      <a:pt x="972" y="1172"/>
                    </a:lnTo>
                    <a:lnTo>
                      <a:pt x="972" y="1162"/>
                    </a:lnTo>
                    <a:lnTo>
                      <a:pt x="976" y="1142"/>
                    </a:lnTo>
                    <a:lnTo>
                      <a:pt x="986" y="1124"/>
                    </a:lnTo>
                    <a:lnTo>
                      <a:pt x="996" y="1106"/>
                    </a:lnTo>
                    <a:lnTo>
                      <a:pt x="1010" y="1092"/>
                    </a:lnTo>
                    <a:lnTo>
                      <a:pt x="1024" y="1078"/>
                    </a:lnTo>
                    <a:lnTo>
                      <a:pt x="1040" y="1066"/>
                    </a:lnTo>
                    <a:lnTo>
                      <a:pt x="1054" y="1058"/>
                    </a:lnTo>
                    <a:lnTo>
                      <a:pt x="1068" y="1050"/>
                    </a:lnTo>
                    <a:lnTo>
                      <a:pt x="1080" y="1046"/>
                    </a:lnTo>
                    <a:lnTo>
                      <a:pt x="1090" y="1042"/>
                    </a:lnTo>
                    <a:lnTo>
                      <a:pt x="1090" y="1042"/>
                    </a:lnTo>
                    <a:lnTo>
                      <a:pt x="1106" y="1038"/>
                    </a:lnTo>
                    <a:lnTo>
                      <a:pt x="1120" y="1030"/>
                    </a:lnTo>
                    <a:lnTo>
                      <a:pt x="1134" y="1018"/>
                    </a:lnTo>
                    <a:lnTo>
                      <a:pt x="1148" y="1006"/>
                    </a:lnTo>
                    <a:lnTo>
                      <a:pt x="1160" y="990"/>
                    </a:lnTo>
                    <a:lnTo>
                      <a:pt x="1170" y="974"/>
                    </a:lnTo>
                    <a:lnTo>
                      <a:pt x="1178" y="958"/>
                    </a:lnTo>
                    <a:lnTo>
                      <a:pt x="1182" y="942"/>
                    </a:lnTo>
                    <a:lnTo>
                      <a:pt x="1182" y="942"/>
                    </a:lnTo>
                    <a:lnTo>
                      <a:pt x="1186" y="920"/>
                    </a:lnTo>
                    <a:lnTo>
                      <a:pt x="1188" y="884"/>
                    </a:lnTo>
                    <a:lnTo>
                      <a:pt x="1186" y="842"/>
                    </a:lnTo>
                    <a:lnTo>
                      <a:pt x="1186" y="800"/>
                    </a:lnTo>
                    <a:lnTo>
                      <a:pt x="1182" y="762"/>
                    </a:lnTo>
                    <a:lnTo>
                      <a:pt x="1180" y="734"/>
                    </a:lnTo>
                    <a:lnTo>
                      <a:pt x="1178" y="724"/>
                    </a:lnTo>
                    <a:lnTo>
                      <a:pt x="1176" y="722"/>
                    </a:lnTo>
                    <a:lnTo>
                      <a:pt x="1172" y="722"/>
                    </a:lnTo>
                    <a:lnTo>
                      <a:pt x="1170" y="730"/>
                    </a:lnTo>
                    <a:lnTo>
                      <a:pt x="1170" y="730"/>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4" name="Freeform 36"/>
              <p:cNvSpPr>
                <a:spLocks noChangeAspect="1"/>
              </p:cNvSpPr>
              <p:nvPr/>
            </p:nvSpPr>
            <p:spPr bwMode="auto">
              <a:xfrm rot="11849821">
                <a:off x="7750232" y="597775"/>
                <a:ext cx="1064273" cy="1063143"/>
              </a:xfrm>
              <a:custGeom>
                <a:avLst/>
                <a:gdLst/>
                <a:ahLst/>
                <a:cxnLst>
                  <a:cxn ang="0">
                    <a:pos x="1280" y="874"/>
                  </a:cxn>
                  <a:cxn ang="0">
                    <a:pos x="1142" y="974"/>
                  </a:cxn>
                  <a:cxn ang="0">
                    <a:pos x="1150" y="944"/>
                  </a:cxn>
                  <a:cxn ang="0">
                    <a:pos x="1196" y="832"/>
                  </a:cxn>
                  <a:cxn ang="0">
                    <a:pos x="1194" y="590"/>
                  </a:cxn>
                  <a:cxn ang="0">
                    <a:pos x="1152" y="368"/>
                  </a:cxn>
                  <a:cxn ang="0">
                    <a:pos x="1020" y="148"/>
                  </a:cxn>
                  <a:cxn ang="0">
                    <a:pos x="958" y="62"/>
                  </a:cxn>
                  <a:cxn ang="0">
                    <a:pos x="942" y="0"/>
                  </a:cxn>
                  <a:cxn ang="0">
                    <a:pos x="930" y="44"/>
                  </a:cxn>
                  <a:cxn ang="0">
                    <a:pos x="884" y="120"/>
                  </a:cxn>
                  <a:cxn ang="0">
                    <a:pos x="738" y="346"/>
                  </a:cxn>
                  <a:cxn ang="0">
                    <a:pos x="702" y="516"/>
                  </a:cxn>
                  <a:cxn ang="0">
                    <a:pos x="680" y="794"/>
                  </a:cxn>
                  <a:cxn ang="0">
                    <a:pos x="724" y="930"/>
                  </a:cxn>
                  <a:cxn ang="0">
                    <a:pos x="744" y="972"/>
                  </a:cxn>
                  <a:cxn ang="0">
                    <a:pos x="636" y="896"/>
                  </a:cxn>
                  <a:cxn ang="0">
                    <a:pos x="504" y="826"/>
                  </a:cxn>
                  <a:cxn ang="0">
                    <a:pos x="118" y="794"/>
                  </a:cxn>
                  <a:cxn ang="0">
                    <a:pos x="72" y="836"/>
                  </a:cxn>
                  <a:cxn ang="0">
                    <a:pos x="232" y="986"/>
                  </a:cxn>
                  <a:cxn ang="0">
                    <a:pos x="424" y="1194"/>
                  </a:cxn>
                  <a:cxn ang="0">
                    <a:pos x="608" y="1266"/>
                  </a:cxn>
                  <a:cxn ang="0">
                    <a:pos x="698" y="1248"/>
                  </a:cxn>
                  <a:cxn ang="0">
                    <a:pos x="708" y="1268"/>
                  </a:cxn>
                  <a:cxn ang="0">
                    <a:pos x="558" y="1382"/>
                  </a:cxn>
                  <a:cxn ang="0">
                    <a:pos x="416" y="1562"/>
                  </a:cxn>
                  <a:cxn ang="0">
                    <a:pos x="460" y="1634"/>
                  </a:cxn>
                  <a:cxn ang="0">
                    <a:pos x="628" y="1588"/>
                  </a:cxn>
                  <a:cxn ang="0">
                    <a:pos x="752" y="1516"/>
                  </a:cxn>
                  <a:cxn ang="0">
                    <a:pos x="784" y="1576"/>
                  </a:cxn>
                  <a:cxn ang="0">
                    <a:pos x="816" y="1560"/>
                  </a:cxn>
                  <a:cxn ang="0">
                    <a:pos x="858" y="1422"/>
                  </a:cxn>
                  <a:cxn ang="0">
                    <a:pos x="904" y="1368"/>
                  </a:cxn>
                  <a:cxn ang="0">
                    <a:pos x="878" y="1664"/>
                  </a:cxn>
                  <a:cxn ang="0">
                    <a:pos x="810" y="1824"/>
                  </a:cxn>
                  <a:cxn ang="0">
                    <a:pos x="780" y="1854"/>
                  </a:cxn>
                  <a:cxn ang="0">
                    <a:pos x="806" y="1876"/>
                  </a:cxn>
                  <a:cxn ang="0">
                    <a:pos x="874" y="1868"/>
                  </a:cxn>
                  <a:cxn ang="0">
                    <a:pos x="904" y="1856"/>
                  </a:cxn>
                  <a:cxn ang="0">
                    <a:pos x="952" y="1680"/>
                  </a:cxn>
                  <a:cxn ang="0">
                    <a:pos x="988" y="1342"/>
                  </a:cxn>
                  <a:cxn ang="0">
                    <a:pos x="1062" y="1548"/>
                  </a:cxn>
                  <a:cxn ang="0">
                    <a:pos x="1084" y="1572"/>
                  </a:cxn>
                  <a:cxn ang="0">
                    <a:pos x="1112" y="1566"/>
                  </a:cxn>
                  <a:cxn ang="0">
                    <a:pos x="1162" y="1530"/>
                  </a:cxn>
                  <a:cxn ang="0">
                    <a:pos x="1344" y="1620"/>
                  </a:cxn>
                  <a:cxn ang="0">
                    <a:pos x="1498" y="1638"/>
                  </a:cxn>
                  <a:cxn ang="0">
                    <a:pos x="1402" y="1462"/>
                  </a:cxn>
                  <a:cxn ang="0">
                    <a:pos x="1230" y="1306"/>
                  </a:cxn>
                  <a:cxn ang="0">
                    <a:pos x="1164" y="1252"/>
                  </a:cxn>
                  <a:cxn ang="0">
                    <a:pos x="1216" y="1260"/>
                  </a:cxn>
                  <a:cxn ang="0">
                    <a:pos x="1358" y="1250"/>
                  </a:cxn>
                  <a:cxn ang="0">
                    <a:pos x="1576" y="1076"/>
                  </a:cxn>
                  <a:cxn ang="0">
                    <a:pos x="1744" y="892"/>
                  </a:cxn>
                  <a:cxn ang="0">
                    <a:pos x="1880" y="802"/>
                  </a:cxn>
                  <a:cxn ang="0">
                    <a:pos x="1528" y="798"/>
                  </a:cxn>
                </a:cxnLst>
                <a:rect l="0" t="0" r="r" b="b"/>
                <a:pathLst>
                  <a:path w="1884" h="1882">
                    <a:moveTo>
                      <a:pt x="1380" y="826"/>
                    </a:moveTo>
                    <a:lnTo>
                      <a:pt x="1380" y="826"/>
                    </a:lnTo>
                    <a:lnTo>
                      <a:pt x="1364" y="830"/>
                    </a:lnTo>
                    <a:lnTo>
                      <a:pt x="1348" y="836"/>
                    </a:lnTo>
                    <a:lnTo>
                      <a:pt x="1314" y="852"/>
                    </a:lnTo>
                    <a:lnTo>
                      <a:pt x="1280" y="874"/>
                    </a:lnTo>
                    <a:lnTo>
                      <a:pt x="1248" y="896"/>
                    </a:lnTo>
                    <a:lnTo>
                      <a:pt x="1190" y="940"/>
                    </a:lnTo>
                    <a:lnTo>
                      <a:pt x="1156" y="968"/>
                    </a:lnTo>
                    <a:lnTo>
                      <a:pt x="1156" y="968"/>
                    </a:lnTo>
                    <a:lnTo>
                      <a:pt x="1148" y="972"/>
                    </a:lnTo>
                    <a:lnTo>
                      <a:pt x="1142" y="974"/>
                    </a:lnTo>
                    <a:lnTo>
                      <a:pt x="1140" y="972"/>
                    </a:lnTo>
                    <a:lnTo>
                      <a:pt x="1138" y="968"/>
                    </a:lnTo>
                    <a:lnTo>
                      <a:pt x="1138" y="960"/>
                    </a:lnTo>
                    <a:lnTo>
                      <a:pt x="1138" y="956"/>
                    </a:lnTo>
                    <a:lnTo>
                      <a:pt x="1138" y="956"/>
                    </a:lnTo>
                    <a:lnTo>
                      <a:pt x="1150" y="944"/>
                    </a:lnTo>
                    <a:lnTo>
                      <a:pt x="1160" y="930"/>
                    </a:lnTo>
                    <a:lnTo>
                      <a:pt x="1168" y="916"/>
                    </a:lnTo>
                    <a:lnTo>
                      <a:pt x="1176" y="900"/>
                    </a:lnTo>
                    <a:lnTo>
                      <a:pt x="1182" y="884"/>
                    </a:lnTo>
                    <a:lnTo>
                      <a:pt x="1188" y="868"/>
                    </a:lnTo>
                    <a:lnTo>
                      <a:pt x="1196" y="832"/>
                    </a:lnTo>
                    <a:lnTo>
                      <a:pt x="1202" y="794"/>
                    </a:lnTo>
                    <a:lnTo>
                      <a:pt x="1204" y="754"/>
                    </a:lnTo>
                    <a:lnTo>
                      <a:pt x="1204" y="712"/>
                    </a:lnTo>
                    <a:lnTo>
                      <a:pt x="1202" y="672"/>
                    </a:lnTo>
                    <a:lnTo>
                      <a:pt x="1198" y="630"/>
                    </a:lnTo>
                    <a:lnTo>
                      <a:pt x="1194" y="590"/>
                    </a:lnTo>
                    <a:lnTo>
                      <a:pt x="1182" y="516"/>
                    </a:lnTo>
                    <a:lnTo>
                      <a:pt x="1170" y="454"/>
                    </a:lnTo>
                    <a:lnTo>
                      <a:pt x="1162" y="408"/>
                    </a:lnTo>
                    <a:lnTo>
                      <a:pt x="1162" y="408"/>
                    </a:lnTo>
                    <a:lnTo>
                      <a:pt x="1160" y="388"/>
                    </a:lnTo>
                    <a:lnTo>
                      <a:pt x="1152" y="368"/>
                    </a:lnTo>
                    <a:lnTo>
                      <a:pt x="1144" y="346"/>
                    </a:lnTo>
                    <a:lnTo>
                      <a:pt x="1134" y="324"/>
                    </a:lnTo>
                    <a:lnTo>
                      <a:pt x="1108" y="276"/>
                    </a:lnTo>
                    <a:lnTo>
                      <a:pt x="1078" y="230"/>
                    </a:lnTo>
                    <a:lnTo>
                      <a:pt x="1048" y="186"/>
                    </a:lnTo>
                    <a:lnTo>
                      <a:pt x="1020" y="148"/>
                    </a:lnTo>
                    <a:lnTo>
                      <a:pt x="998" y="120"/>
                    </a:lnTo>
                    <a:lnTo>
                      <a:pt x="984" y="104"/>
                    </a:lnTo>
                    <a:lnTo>
                      <a:pt x="984" y="104"/>
                    </a:lnTo>
                    <a:lnTo>
                      <a:pt x="974" y="94"/>
                    </a:lnTo>
                    <a:lnTo>
                      <a:pt x="966" y="78"/>
                    </a:lnTo>
                    <a:lnTo>
                      <a:pt x="958" y="62"/>
                    </a:lnTo>
                    <a:lnTo>
                      <a:pt x="952" y="44"/>
                    </a:lnTo>
                    <a:lnTo>
                      <a:pt x="944" y="14"/>
                    </a:lnTo>
                    <a:lnTo>
                      <a:pt x="942" y="0"/>
                    </a:lnTo>
                    <a:lnTo>
                      <a:pt x="942" y="0"/>
                    </a:lnTo>
                    <a:lnTo>
                      <a:pt x="942" y="0"/>
                    </a:lnTo>
                    <a:lnTo>
                      <a:pt x="942" y="0"/>
                    </a:lnTo>
                    <a:lnTo>
                      <a:pt x="942" y="0"/>
                    </a:lnTo>
                    <a:lnTo>
                      <a:pt x="942" y="0"/>
                    </a:lnTo>
                    <a:lnTo>
                      <a:pt x="942" y="0"/>
                    </a:lnTo>
                    <a:lnTo>
                      <a:pt x="942" y="0"/>
                    </a:lnTo>
                    <a:lnTo>
                      <a:pt x="938" y="14"/>
                    </a:lnTo>
                    <a:lnTo>
                      <a:pt x="930" y="44"/>
                    </a:lnTo>
                    <a:lnTo>
                      <a:pt x="924" y="62"/>
                    </a:lnTo>
                    <a:lnTo>
                      <a:pt x="918" y="78"/>
                    </a:lnTo>
                    <a:lnTo>
                      <a:pt x="910" y="94"/>
                    </a:lnTo>
                    <a:lnTo>
                      <a:pt x="900" y="104"/>
                    </a:lnTo>
                    <a:lnTo>
                      <a:pt x="900" y="104"/>
                    </a:lnTo>
                    <a:lnTo>
                      <a:pt x="884" y="120"/>
                    </a:lnTo>
                    <a:lnTo>
                      <a:pt x="862" y="148"/>
                    </a:lnTo>
                    <a:lnTo>
                      <a:pt x="834" y="186"/>
                    </a:lnTo>
                    <a:lnTo>
                      <a:pt x="804" y="230"/>
                    </a:lnTo>
                    <a:lnTo>
                      <a:pt x="776" y="276"/>
                    </a:lnTo>
                    <a:lnTo>
                      <a:pt x="750" y="324"/>
                    </a:lnTo>
                    <a:lnTo>
                      <a:pt x="738" y="346"/>
                    </a:lnTo>
                    <a:lnTo>
                      <a:pt x="730" y="368"/>
                    </a:lnTo>
                    <a:lnTo>
                      <a:pt x="724" y="388"/>
                    </a:lnTo>
                    <a:lnTo>
                      <a:pt x="720" y="408"/>
                    </a:lnTo>
                    <a:lnTo>
                      <a:pt x="720" y="408"/>
                    </a:lnTo>
                    <a:lnTo>
                      <a:pt x="712" y="454"/>
                    </a:lnTo>
                    <a:lnTo>
                      <a:pt x="702" y="516"/>
                    </a:lnTo>
                    <a:lnTo>
                      <a:pt x="690" y="590"/>
                    </a:lnTo>
                    <a:lnTo>
                      <a:pt x="684" y="630"/>
                    </a:lnTo>
                    <a:lnTo>
                      <a:pt x="680" y="672"/>
                    </a:lnTo>
                    <a:lnTo>
                      <a:pt x="678" y="712"/>
                    </a:lnTo>
                    <a:lnTo>
                      <a:pt x="678" y="754"/>
                    </a:lnTo>
                    <a:lnTo>
                      <a:pt x="680" y="794"/>
                    </a:lnTo>
                    <a:lnTo>
                      <a:pt x="686" y="832"/>
                    </a:lnTo>
                    <a:lnTo>
                      <a:pt x="694" y="868"/>
                    </a:lnTo>
                    <a:lnTo>
                      <a:pt x="700" y="884"/>
                    </a:lnTo>
                    <a:lnTo>
                      <a:pt x="708" y="900"/>
                    </a:lnTo>
                    <a:lnTo>
                      <a:pt x="714" y="916"/>
                    </a:lnTo>
                    <a:lnTo>
                      <a:pt x="724" y="930"/>
                    </a:lnTo>
                    <a:lnTo>
                      <a:pt x="734" y="944"/>
                    </a:lnTo>
                    <a:lnTo>
                      <a:pt x="744" y="956"/>
                    </a:lnTo>
                    <a:lnTo>
                      <a:pt x="744" y="956"/>
                    </a:lnTo>
                    <a:lnTo>
                      <a:pt x="746" y="960"/>
                    </a:lnTo>
                    <a:lnTo>
                      <a:pt x="746" y="968"/>
                    </a:lnTo>
                    <a:lnTo>
                      <a:pt x="744" y="972"/>
                    </a:lnTo>
                    <a:lnTo>
                      <a:pt x="740" y="974"/>
                    </a:lnTo>
                    <a:lnTo>
                      <a:pt x="736" y="972"/>
                    </a:lnTo>
                    <a:lnTo>
                      <a:pt x="728" y="968"/>
                    </a:lnTo>
                    <a:lnTo>
                      <a:pt x="728" y="968"/>
                    </a:lnTo>
                    <a:lnTo>
                      <a:pt x="694" y="940"/>
                    </a:lnTo>
                    <a:lnTo>
                      <a:pt x="636" y="896"/>
                    </a:lnTo>
                    <a:lnTo>
                      <a:pt x="602" y="874"/>
                    </a:lnTo>
                    <a:lnTo>
                      <a:pt x="568" y="852"/>
                    </a:lnTo>
                    <a:lnTo>
                      <a:pt x="534" y="836"/>
                    </a:lnTo>
                    <a:lnTo>
                      <a:pt x="518" y="830"/>
                    </a:lnTo>
                    <a:lnTo>
                      <a:pt x="504" y="826"/>
                    </a:lnTo>
                    <a:lnTo>
                      <a:pt x="504" y="826"/>
                    </a:lnTo>
                    <a:lnTo>
                      <a:pt x="442" y="812"/>
                    </a:lnTo>
                    <a:lnTo>
                      <a:pt x="402" y="804"/>
                    </a:lnTo>
                    <a:lnTo>
                      <a:pt x="354" y="798"/>
                    </a:lnTo>
                    <a:lnTo>
                      <a:pt x="292" y="794"/>
                    </a:lnTo>
                    <a:lnTo>
                      <a:pt x="216" y="792"/>
                    </a:lnTo>
                    <a:lnTo>
                      <a:pt x="118" y="794"/>
                    </a:lnTo>
                    <a:lnTo>
                      <a:pt x="0" y="800"/>
                    </a:lnTo>
                    <a:lnTo>
                      <a:pt x="0" y="800"/>
                    </a:lnTo>
                    <a:lnTo>
                      <a:pt x="4" y="802"/>
                    </a:lnTo>
                    <a:lnTo>
                      <a:pt x="18" y="806"/>
                    </a:lnTo>
                    <a:lnTo>
                      <a:pt x="40" y="816"/>
                    </a:lnTo>
                    <a:lnTo>
                      <a:pt x="72" y="836"/>
                    </a:lnTo>
                    <a:lnTo>
                      <a:pt x="92" y="850"/>
                    </a:lnTo>
                    <a:lnTo>
                      <a:pt x="114" y="870"/>
                    </a:lnTo>
                    <a:lnTo>
                      <a:pt x="140" y="892"/>
                    </a:lnTo>
                    <a:lnTo>
                      <a:pt x="168" y="918"/>
                    </a:lnTo>
                    <a:lnTo>
                      <a:pt x="198" y="950"/>
                    </a:lnTo>
                    <a:lnTo>
                      <a:pt x="232" y="986"/>
                    </a:lnTo>
                    <a:lnTo>
                      <a:pt x="268" y="1028"/>
                    </a:lnTo>
                    <a:lnTo>
                      <a:pt x="306" y="1076"/>
                    </a:lnTo>
                    <a:lnTo>
                      <a:pt x="306" y="1076"/>
                    </a:lnTo>
                    <a:lnTo>
                      <a:pt x="348" y="1124"/>
                    </a:lnTo>
                    <a:lnTo>
                      <a:pt x="386" y="1162"/>
                    </a:lnTo>
                    <a:lnTo>
                      <a:pt x="424" y="1194"/>
                    </a:lnTo>
                    <a:lnTo>
                      <a:pt x="460" y="1218"/>
                    </a:lnTo>
                    <a:lnTo>
                      <a:pt x="494" y="1238"/>
                    </a:lnTo>
                    <a:lnTo>
                      <a:pt x="526" y="1250"/>
                    </a:lnTo>
                    <a:lnTo>
                      <a:pt x="556" y="1260"/>
                    </a:lnTo>
                    <a:lnTo>
                      <a:pt x="584" y="1264"/>
                    </a:lnTo>
                    <a:lnTo>
                      <a:pt x="608" y="1266"/>
                    </a:lnTo>
                    <a:lnTo>
                      <a:pt x="632" y="1266"/>
                    </a:lnTo>
                    <a:lnTo>
                      <a:pt x="650" y="1264"/>
                    </a:lnTo>
                    <a:lnTo>
                      <a:pt x="668" y="1260"/>
                    </a:lnTo>
                    <a:lnTo>
                      <a:pt x="690" y="1252"/>
                    </a:lnTo>
                    <a:lnTo>
                      <a:pt x="698" y="1248"/>
                    </a:lnTo>
                    <a:lnTo>
                      <a:pt x="698" y="1248"/>
                    </a:lnTo>
                    <a:lnTo>
                      <a:pt x="704" y="1248"/>
                    </a:lnTo>
                    <a:lnTo>
                      <a:pt x="716" y="1250"/>
                    </a:lnTo>
                    <a:lnTo>
                      <a:pt x="720" y="1252"/>
                    </a:lnTo>
                    <a:lnTo>
                      <a:pt x="720" y="1256"/>
                    </a:lnTo>
                    <a:lnTo>
                      <a:pt x="718" y="1260"/>
                    </a:lnTo>
                    <a:lnTo>
                      <a:pt x="708" y="1268"/>
                    </a:lnTo>
                    <a:lnTo>
                      <a:pt x="708" y="1268"/>
                    </a:lnTo>
                    <a:lnTo>
                      <a:pt x="686" y="1282"/>
                    </a:lnTo>
                    <a:lnTo>
                      <a:pt x="652" y="1306"/>
                    </a:lnTo>
                    <a:lnTo>
                      <a:pt x="608" y="1338"/>
                    </a:lnTo>
                    <a:lnTo>
                      <a:pt x="584" y="1360"/>
                    </a:lnTo>
                    <a:lnTo>
                      <a:pt x="558" y="1382"/>
                    </a:lnTo>
                    <a:lnTo>
                      <a:pt x="532" y="1406"/>
                    </a:lnTo>
                    <a:lnTo>
                      <a:pt x="506" y="1434"/>
                    </a:lnTo>
                    <a:lnTo>
                      <a:pt x="482" y="1462"/>
                    </a:lnTo>
                    <a:lnTo>
                      <a:pt x="458" y="1494"/>
                    </a:lnTo>
                    <a:lnTo>
                      <a:pt x="436" y="1526"/>
                    </a:lnTo>
                    <a:lnTo>
                      <a:pt x="416" y="1562"/>
                    </a:lnTo>
                    <a:lnTo>
                      <a:pt x="400" y="1598"/>
                    </a:lnTo>
                    <a:lnTo>
                      <a:pt x="386" y="1638"/>
                    </a:lnTo>
                    <a:lnTo>
                      <a:pt x="386" y="1638"/>
                    </a:lnTo>
                    <a:lnTo>
                      <a:pt x="396" y="1638"/>
                    </a:lnTo>
                    <a:lnTo>
                      <a:pt x="422" y="1638"/>
                    </a:lnTo>
                    <a:lnTo>
                      <a:pt x="460" y="1634"/>
                    </a:lnTo>
                    <a:lnTo>
                      <a:pt x="484" y="1632"/>
                    </a:lnTo>
                    <a:lnTo>
                      <a:pt x="510" y="1626"/>
                    </a:lnTo>
                    <a:lnTo>
                      <a:pt x="538" y="1620"/>
                    </a:lnTo>
                    <a:lnTo>
                      <a:pt x="568" y="1612"/>
                    </a:lnTo>
                    <a:lnTo>
                      <a:pt x="598" y="1602"/>
                    </a:lnTo>
                    <a:lnTo>
                      <a:pt x="628" y="1588"/>
                    </a:lnTo>
                    <a:lnTo>
                      <a:pt x="660" y="1572"/>
                    </a:lnTo>
                    <a:lnTo>
                      <a:pt x="690" y="1552"/>
                    </a:lnTo>
                    <a:lnTo>
                      <a:pt x="720" y="1530"/>
                    </a:lnTo>
                    <a:lnTo>
                      <a:pt x="750" y="1504"/>
                    </a:lnTo>
                    <a:lnTo>
                      <a:pt x="750" y="1504"/>
                    </a:lnTo>
                    <a:lnTo>
                      <a:pt x="752" y="1516"/>
                    </a:lnTo>
                    <a:lnTo>
                      <a:pt x="758" y="1542"/>
                    </a:lnTo>
                    <a:lnTo>
                      <a:pt x="764" y="1556"/>
                    </a:lnTo>
                    <a:lnTo>
                      <a:pt x="770" y="1566"/>
                    </a:lnTo>
                    <a:lnTo>
                      <a:pt x="774" y="1570"/>
                    </a:lnTo>
                    <a:lnTo>
                      <a:pt x="778" y="1574"/>
                    </a:lnTo>
                    <a:lnTo>
                      <a:pt x="784" y="1576"/>
                    </a:lnTo>
                    <a:lnTo>
                      <a:pt x="790" y="1576"/>
                    </a:lnTo>
                    <a:lnTo>
                      <a:pt x="790" y="1576"/>
                    </a:lnTo>
                    <a:lnTo>
                      <a:pt x="798" y="1572"/>
                    </a:lnTo>
                    <a:lnTo>
                      <a:pt x="806" y="1570"/>
                    </a:lnTo>
                    <a:lnTo>
                      <a:pt x="812" y="1564"/>
                    </a:lnTo>
                    <a:lnTo>
                      <a:pt x="816" y="1560"/>
                    </a:lnTo>
                    <a:lnTo>
                      <a:pt x="820" y="1552"/>
                    </a:lnTo>
                    <a:lnTo>
                      <a:pt x="820" y="1548"/>
                    </a:lnTo>
                    <a:lnTo>
                      <a:pt x="820" y="1548"/>
                    </a:lnTo>
                    <a:lnTo>
                      <a:pt x="828" y="1522"/>
                    </a:lnTo>
                    <a:lnTo>
                      <a:pt x="846" y="1458"/>
                    </a:lnTo>
                    <a:lnTo>
                      <a:pt x="858" y="1422"/>
                    </a:lnTo>
                    <a:lnTo>
                      <a:pt x="872" y="1386"/>
                    </a:lnTo>
                    <a:lnTo>
                      <a:pt x="888" y="1354"/>
                    </a:lnTo>
                    <a:lnTo>
                      <a:pt x="896" y="1340"/>
                    </a:lnTo>
                    <a:lnTo>
                      <a:pt x="904" y="1330"/>
                    </a:lnTo>
                    <a:lnTo>
                      <a:pt x="904" y="1330"/>
                    </a:lnTo>
                    <a:lnTo>
                      <a:pt x="904" y="1368"/>
                    </a:lnTo>
                    <a:lnTo>
                      <a:pt x="904" y="1428"/>
                    </a:lnTo>
                    <a:lnTo>
                      <a:pt x="900" y="1500"/>
                    </a:lnTo>
                    <a:lnTo>
                      <a:pt x="896" y="1540"/>
                    </a:lnTo>
                    <a:lnTo>
                      <a:pt x="892" y="1582"/>
                    </a:lnTo>
                    <a:lnTo>
                      <a:pt x="886" y="1622"/>
                    </a:lnTo>
                    <a:lnTo>
                      <a:pt x="878" y="1664"/>
                    </a:lnTo>
                    <a:lnTo>
                      <a:pt x="870" y="1702"/>
                    </a:lnTo>
                    <a:lnTo>
                      <a:pt x="858" y="1738"/>
                    </a:lnTo>
                    <a:lnTo>
                      <a:pt x="844" y="1772"/>
                    </a:lnTo>
                    <a:lnTo>
                      <a:pt x="828" y="1800"/>
                    </a:lnTo>
                    <a:lnTo>
                      <a:pt x="820" y="1814"/>
                    </a:lnTo>
                    <a:lnTo>
                      <a:pt x="810" y="1824"/>
                    </a:lnTo>
                    <a:lnTo>
                      <a:pt x="800" y="1834"/>
                    </a:lnTo>
                    <a:lnTo>
                      <a:pt x="788" y="1842"/>
                    </a:lnTo>
                    <a:lnTo>
                      <a:pt x="788" y="1842"/>
                    </a:lnTo>
                    <a:lnTo>
                      <a:pt x="784" y="1846"/>
                    </a:lnTo>
                    <a:lnTo>
                      <a:pt x="780" y="1850"/>
                    </a:lnTo>
                    <a:lnTo>
                      <a:pt x="780" y="1854"/>
                    </a:lnTo>
                    <a:lnTo>
                      <a:pt x="780" y="1858"/>
                    </a:lnTo>
                    <a:lnTo>
                      <a:pt x="784" y="1862"/>
                    </a:lnTo>
                    <a:lnTo>
                      <a:pt x="788" y="1866"/>
                    </a:lnTo>
                    <a:lnTo>
                      <a:pt x="788" y="1866"/>
                    </a:lnTo>
                    <a:lnTo>
                      <a:pt x="796" y="1872"/>
                    </a:lnTo>
                    <a:lnTo>
                      <a:pt x="806" y="1876"/>
                    </a:lnTo>
                    <a:lnTo>
                      <a:pt x="816" y="1880"/>
                    </a:lnTo>
                    <a:lnTo>
                      <a:pt x="828" y="1882"/>
                    </a:lnTo>
                    <a:lnTo>
                      <a:pt x="842" y="1882"/>
                    </a:lnTo>
                    <a:lnTo>
                      <a:pt x="858" y="1878"/>
                    </a:lnTo>
                    <a:lnTo>
                      <a:pt x="874" y="1868"/>
                    </a:lnTo>
                    <a:lnTo>
                      <a:pt x="874" y="1868"/>
                    </a:lnTo>
                    <a:lnTo>
                      <a:pt x="878" y="1866"/>
                    </a:lnTo>
                    <a:lnTo>
                      <a:pt x="884" y="1864"/>
                    </a:lnTo>
                    <a:lnTo>
                      <a:pt x="892" y="1864"/>
                    </a:lnTo>
                    <a:lnTo>
                      <a:pt x="896" y="1862"/>
                    </a:lnTo>
                    <a:lnTo>
                      <a:pt x="900" y="1860"/>
                    </a:lnTo>
                    <a:lnTo>
                      <a:pt x="904" y="1856"/>
                    </a:lnTo>
                    <a:lnTo>
                      <a:pt x="908" y="1850"/>
                    </a:lnTo>
                    <a:lnTo>
                      <a:pt x="908" y="1850"/>
                    </a:lnTo>
                    <a:lnTo>
                      <a:pt x="920" y="1822"/>
                    </a:lnTo>
                    <a:lnTo>
                      <a:pt x="932" y="1784"/>
                    </a:lnTo>
                    <a:lnTo>
                      <a:pt x="942" y="1738"/>
                    </a:lnTo>
                    <a:lnTo>
                      <a:pt x="952" y="1680"/>
                    </a:lnTo>
                    <a:lnTo>
                      <a:pt x="960" y="1610"/>
                    </a:lnTo>
                    <a:lnTo>
                      <a:pt x="968" y="1530"/>
                    </a:lnTo>
                    <a:lnTo>
                      <a:pt x="974" y="1436"/>
                    </a:lnTo>
                    <a:lnTo>
                      <a:pt x="980" y="1330"/>
                    </a:lnTo>
                    <a:lnTo>
                      <a:pt x="980" y="1330"/>
                    </a:lnTo>
                    <a:lnTo>
                      <a:pt x="988" y="1342"/>
                    </a:lnTo>
                    <a:lnTo>
                      <a:pt x="996" y="1356"/>
                    </a:lnTo>
                    <a:lnTo>
                      <a:pt x="1012" y="1388"/>
                    </a:lnTo>
                    <a:lnTo>
                      <a:pt x="1026" y="1424"/>
                    </a:lnTo>
                    <a:lnTo>
                      <a:pt x="1038" y="1460"/>
                    </a:lnTo>
                    <a:lnTo>
                      <a:pt x="1056" y="1522"/>
                    </a:lnTo>
                    <a:lnTo>
                      <a:pt x="1062" y="1548"/>
                    </a:lnTo>
                    <a:lnTo>
                      <a:pt x="1062" y="1548"/>
                    </a:lnTo>
                    <a:lnTo>
                      <a:pt x="1062" y="1552"/>
                    </a:lnTo>
                    <a:lnTo>
                      <a:pt x="1066" y="1560"/>
                    </a:lnTo>
                    <a:lnTo>
                      <a:pt x="1070" y="1564"/>
                    </a:lnTo>
                    <a:lnTo>
                      <a:pt x="1076" y="1570"/>
                    </a:lnTo>
                    <a:lnTo>
                      <a:pt x="1084" y="1572"/>
                    </a:lnTo>
                    <a:lnTo>
                      <a:pt x="1094" y="1576"/>
                    </a:lnTo>
                    <a:lnTo>
                      <a:pt x="1094" y="1576"/>
                    </a:lnTo>
                    <a:lnTo>
                      <a:pt x="1100" y="1576"/>
                    </a:lnTo>
                    <a:lnTo>
                      <a:pt x="1104" y="1574"/>
                    </a:lnTo>
                    <a:lnTo>
                      <a:pt x="1108" y="1570"/>
                    </a:lnTo>
                    <a:lnTo>
                      <a:pt x="1112" y="1566"/>
                    </a:lnTo>
                    <a:lnTo>
                      <a:pt x="1120" y="1556"/>
                    </a:lnTo>
                    <a:lnTo>
                      <a:pt x="1124" y="1542"/>
                    </a:lnTo>
                    <a:lnTo>
                      <a:pt x="1132" y="1516"/>
                    </a:lnTo>
                    <a:lnTo>
                      <a:pt x="1134" y="1504"/>
                    </a:lnTo>
                    <a:lnTo>
                      <a:pt x="1134" y="1504"/>
                    </a:lnTo>
                    <a:lnTo>
                      <a:pt x="1162" y="1530"/>
                    </a:lnTo>
                    <a:lnTo>
                      <a:pt x="1192" y="1552"/>
                    </a:lnTo>
                    <a:lnTo>
                      <a:pt x="1224" y="1572"/>
                    </a:lnTo>
                    <a:lnTo>
                      <a:pt x="1254" y="1588"/>
                    </a:lnTo>
                    <a:lnTo>
                      <a:pt x="1286" y="1602"/>
                    </a:lnTo>
                    <a:lnTo>
                      <a:pt x="1316" y="1612"/>
                    </a:lnTo>
                    <a:lnTo>
                      <a:pt x="1344" y="1620"/>
                    </a:lnTo>
                    <a:lnTo>
                      <a:pt x="1372" y="1626"/>
                    </a:lnTo>
                    <a:lnTo>
                      <a:pt x="1398" y="1632"/>
                    </a:lnTo>
                    <a:lnTo>
                      <a:pt x="1422" y="1634"/>
                    </a:lnTo>
                    <a:lnTo>
                      <a:pt x="1462" y="1638"/>
                    </a:lnTo>
                    <a:lnTo>
                      <a:pt x="1488" y="1638"/>
                    </a:lnTo>
                    <a:lnTo>
                      <a:pt x="1498" y="1638"/>
                    </a:lnTo>
                    <a:lnTo>
                      <a:pt x="1498" y="1638"/>
                    </a:lnTo>
                    <a:lnTo>
                      <a:pt x="1484" y="1598"/>
                    </a:lnTo>
                    <a:lnTo>
                      <a:pt x="1466" y="1562"/>
                    </a:lnTo>
                    <a:lnTo>
                      <a:pt x="1446" y="1526"/>
                    </a:lnTo>
                    <a:lnTo>
                      <a:pt x="1424" y="1494"/>
                    </a:lnTo>
                    <a:lnTo>
                      <a:pt x="1402" y="1462"/>
                    </a:lnTo>
                    <a:lnTo>
                      <a:pt x="1376" y="1434"/>
                    </a:lnTo>
                    <a:lnTo>
                      <a:pt x="1350" y="1406"/>
                    </a:lnTo>
                    <a:lnTo>
                      <a:pt x="1326" y="1382"/>
                    </a:lnTo>
                    <a:lnTo>
                      <a:pt x="1300" y="1360"/>
                    </a:lnTo>
                    <a:lnTo>
                      <a:pt x="1276" y="1338"/>
                    </a:lnTo>
                    <a:lnTo>
                      <a:pt x="1230" y="1306"/>
                    </a:lnTo>
                    <a:lnTo>
                      <a:pt x="1196" y="1282"/>
                    </a:lnTo>
                    <a:lnTo>
                      <a:pt x="1176" y="1268"/>
                    </a:lnTo>
                    <a:lnTo>
                      <a:pt x="1176" y="1268"/>
                    </a:lnTo>
                    <a:lnTo>
                      <a:pt x="1166" y="1260"/>
                    </a:lnTo>
                    <a:lnTo>
                      <a:pt x="1162" y="1256"/>
                    </a:lnTo>
                    <a:lnTo>
                      <a:pt x="1164" y="1252"/>
                    </a:lnTo>
                    <a:lnTo>
                      <a:pt x="1168" y="1250"/>
                    </a:lnTo>
                    <a:lnTo>
                      <a:pt x="1178" y="1248"/>
                    </a:lnTo>
                    <a:lnTo>
                      <a:pt x="1184" y="1248"/>
                    </a:lnTo>
                    <a:lnTo>
                      <a:pt x="1184" y="1248"/>
                    </a:lnTo>
                    <a:lnTo>
                      <a:pt x="1192" y="1252"/>
                    </a:lnTo>
                    <a:lnTo>
                      <a:pt x="1216" y="1260"/>
                    </a:lnTo>
                    <a:lnTo>
                      <a:pt x="1232" y="1264"/>
                    </a:lnTo>
                    <a:lnTo>
                      <a:pt x="1252" y="1266"/>
                    </a:lnTo>
                    <a:lnTo>
                      <a:pt x="1274" y="1266"/>
                    </a:lnTo>
                    <a:lnTo>
                      <a:pt x="1300" y="1264"/>
                    </a:lnTo>
                    <a:lnTo>
                      <a:pt x="1328" y="1260"/>
                    </a:lnTo>
                    <a:lnTo>
                      <a:pt x="1358" y="1250"/>
                    </a:lnTo>
                    <a:lnTo>
                      <a:pt x="1390" y="1238"/>
                    </a:lnTo>
                    <a:lnTo>
                      <a:pt x="1424" y="1218"/>
                    </a:lnTo>
                    <a:lnTo>
                      <a:pt x="1460" y="1194"/>
                    </a:lnTo>
                    <a:lnTo>
                      <a:pt x="1498" y="1162"/>
                    </a:lnTo>
                    <a:lnTo>
                      <a:pt x="1536" y="1124"/>
                    </a:lnTo>
                    <a:lnTo>
                      <a:pt x="1576" y="1076"/>
                    </a:lnTo>
                    <a:lnTo>
                      <a:pt x="1576" y="1076"/>
                    </a:lnTo>
                    <a:lnTo>
                      <a:pt x="1616" y="1028"/>
                    </a:lnTo>
                    <a:lnTo>
                      <a:pt x="1652" y="986"/>
                    </a:lnTo>
                    <a:lnTo>
                      <a:pt x="1684" y="950"/>
                    </a:lnTo>
                    <a:lnTo>
                      <a:pt x="1716" y="918"/>
                    </a:lnTo>
                    <a:lnTo>
                      <a:pt x="1744" y="892"/>
                    </a:lnTo>
                    <a:lnTo>
                      <a:pt x="1768" y="870"/>
                    </a:lnTo>
                    <a:lnTo>
                      <a:pt x="1790" y="850"/>
                    </a:lnTo>
                    <a:lnTo>
                      <a:pt x="1810" y="836"/>
                    </a:lnTo>
                    <a:lnTo>
                      <a:pt x="1844" y="816"/>
                    </a:lnTo>
                    <a:lnTo>
                      <a:pt x="1866" y="806"/>
                    </a:lnTo>
                    <a:lnTo>
                      <a:pt x="1880" y="802"/>
                    </a:lnTo>
                    <a:lnTo>
                      <a:pt x="1884" y="800"/>
                    </a:lnTo>
                    <a:lnTo>
                      <a:pt x="1884" y="800"/>
                    </a:lnTo>
                    <a:lnTo>
                      <a:pt x="1764" y="794"/>
                    </a:lnTo>
                    <a:lnTo>
                      <a:pt x="1668" y="792"/>
                    </a:lnTo>
                    <a:lnTo>
                      <a:pt x="1590" y="794"/>
                    </a:lnTo>
                    <a:lnTo>
                      <a:pt x="1528" y="798"/>
                    </a:lnTo>
                    <a:lnTo>
                      <a:pt x="1480" y="804"/>
                    </a:lnTo>
                    <a:lnTo>
                      <a:pt x="1442" y="812"/>
                    </a:lnTo>
                    <a:lnTo>
                      <a:pt x="1380" y="826"/>
                    </a:lnTo>
                    <a:lnTo>
                      <a:pt x="1380" y="826"/>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5" name="Freeform 32"/>
              <p:cNvSpPr>
                <a:spLocks noChangeAspect="1"/>
              </p:cNvSpPr>
              <p:nvPr/>
            </p:nvSpPr>
            <p:spPr bwMode="auto">
              <a:xfrm rot="6220444">
                <a:off x="7291403" y="1558152"/>
                <a:ext cx="570505" cy="1349733"/>
              </a:xfrm>
              <a:custGeom>
                <a:avLst/>
                <a:gdLst/>
                <a:ahLst/>
                <a:cxnLst>
                  <a:cxn ang="0">
                    <a:pos x="518" y="468"/>
                  </a:cxn>
                  <a:cxn ang="0">
                    <a:pos x="466" y="358"/>
                  </a:cxn>
                  <a:cxn ang="0">
                    <a:pos x="414" y="238"/>
                  </a:cxn>
                  <a:cxn ang="0">
                    <a:pos x="394" y="178"/>
                  </a:cxn>
                  <a:cxn ang="0">
                    <a:pos x="382" y="116"/>
                  </a:cxn>
                  <a:cxn ang="0">
                    <a:pos x="382" y="56"/>
                  </a:cxn>
                  <a:cxn ang="0">
                    <a:pos x="396" y="0"/>
                  </a:cxn>
                  <a:cxn ang="0">
                    <a:pos x="364" y="30"/>
                  </a:cxn>
                  <a:cxn ang="0">
                    <a:pos x="286" y="114"/>
                  </a:cxn>
                  <a:cxn ang="0">
                    <a:pos x="210" y="204"/>
                  </a:cxn>
                  <a:cxn ang="0">
                    <a:pos x="158" y="274"/>
                  </a:cxn>
                  <a:cxn ang="0">
                    <a:pos x="110" y="352"/>
                  </a:cxn>
                  <a:cxn ang="0">
                    <a:pos x="66" y="436"/>
                  </a:cxn>
                  <a:cxn ang="0">
                    <a:pos x="32" y="522"/>
                  </a:cxn>
                  <a:cxn ang="0">
                    <a:pos x="8" y="614"/>
                  </a:cxn>
                  <a:cxn ang="0">
                    <a:pos x="0" y="704"/>
                  </a:cxn>
                  <a:cxn ang="0">
                    <a:pos x="4" y="750"/>
                  </a:cxn>
                  <a:cxn ang="0">
                    <a:pos x="10" y="796"/>
                  </a:cxn>
                  <a:cxn ang="0">
                    <a:pos x="24" y="842"/>
                  </a:cxn>
                  <a:cxn ang="0">
                    <a:pos x="42" y="886"/>
                  </a:cxn>
                  <a:cxn ang="0">
                    <a:pos x="68" y="930"/>
                  </a:cxn>
                  <a:cxn ang="0">
                    <a:pos x="100" y="974"/>
                  </a:cxn>
                  <a:cxn ang="0">
                    <a:pos x="138" y="1016"/>
                  </a:cxn>
                  <a:cxn ang="0">
                    <a:pos x="184" y="1056"/>
                  </a:cxn>
                  <a:cxn ang="0">
                    <a:pos x="238" y="1096"/>
                  </a:cxn>
                  <a:cxn ang="0">
                    <a:pos x="232" y="1130"/>
                  </a:cxn>
                  <a:cxn ang="0">
                    <a:pos x="212" y="1200"/>
                  </a:cxn>
                  <a:cxn ang="0">
                    <a:pos x="188" y="1266"/>
                  </a:cxn>
                  <a:cxn ang="0">
                    <a:pos x="162" y="1306"/>
                  </a:cxn>
                  <a:cxn ang="0">
                    <a:pos x="142" y="1324"/>
                  </a:cxn>
                  <a:cxn ang="0">
                    <a:pos x="132" y="1330"/>
                  </a:cxn>
                  <a:cxn ang="0">
                    <a:pos x="126" y="1334"/>
                  </a:cxn>
                  <a:cxn ang="0">
                    <a:pos x="130" y="1344"/>
                  </a:cxn>
                  <a:cxn ang="0">
                    <a:pos x="134" y="1348"/>
                  </a:cxn>
                  <a:cxn ang="0">
                    <a:pos x="154" y="1358"/>
                  </a:cxn>
                  <a:cxn ang="0">
                    <a:pos x="172" y="1358"/>
                  </a:cxn>
                  <a:cxn ang="0">
                    <a:pos x="184" y="1354"/>
                  </a:cxn>
                  <a:cxn ang="0">
                    <a:pos x="194" y="1352"/>
                  </a:cxn>
                  <a:cxn ang="0">
                    <a:pos x="206" y="1344"/>
                  </a:cxn>
                  <a:cxn ang="0">
                    <a:pos x="214" y="1330"/>
                  </a:cxn>
                  <a:cxn ang="0">
                    <a:pos x="232" y="1290"/>
                  </a:cxn>
                  <a:cxn ang="0">
                    <a:pos x="262" y="1194"/>
                  </a:cxn>
                  <a:cxn ang="0">
                    <a:pos x="282" y="1102"/>
                  </a:cxn>
                  <a:cxn ang="0">
                    <a:pos x="318" y="1100"/>
                  </a:cxn>
                  <a:cxn ang="0">
                    <a:pos x="360" y="1092"/>
                  </a:cxn>
                  <a:cxn ang="0">
                    <a:pos x="404" y="1074"/>
                  </a:cxn>
                  <a:cxn ang="0">
                    <a:pos x="450" y="1044"/>
                  </a:cxn>
                  <a:cxn ang="0">
                    <a:pos x="492" y="998"/>
                  </a:cxn>
                  <a:cxn ang="0">
                    <a:pos x="528" y="934"/>
                  </a:cxn>
                  <a:cxn ang="0">
                    <a:pos x="556" y="846"/>
                  </a:cxn>
                  <a:cxn ang="0">
                    <a:pos x="574" y="736"/>
                  </a:cxn>
                  <a:cxn ang="0">
                    <a:pos x="574" y="712"/>
                  </a:cxn>
                  <a:cxn ang="0">
                    <a:pos x="568" y="652"/>
                  </a:cxn>
                  <a:cxn ang="0">
                    <a:pos x="552" y="566"/>
                  </a:cxn>
                  <a:cxn ang="0">
                    <a:pos x="528" y="494"/>
                  </a:cxn>
                  <a:cxn ang="0">
                    <a:pos x="518" y="468"/>
                  </a:cxn>
                </a:cxnLst>
                <a:rect l="0" t="0" r="r" b="b"/>
                <a:pathLst>
                  <a:path w="574" h="1358">
                    <a:moveTo>
                      <a:pt x="518" y="468"/>
                    </a:moveTo>
                    <a:lnTo>
                      <a:pt x="518" y="468"/>
                    </a:lnTo>
                    <a:lnTo>
                      <a:pt x="494" y="416"/>
                    </a:lnTo>
                    <a:lnTo>
                      <a:pt x="466" y="358"/>
                    </a:lnTo>
                    <a:lnTo>
                      <a:pt x="438" y="300"/>
                    </a:lnTo>
                    <a:lnTo>
                      <a:pt x="414" y="238"/>
                    </a:lnTo>
                    <a:lnTo>
                      <a:pt x="402" y="208"/>
                    </a:lnTo>
                    <a:lnTo>
                      <a:pt x="394" y="178"/>
                    </a:lnTo>
                    <a:lnTo>
                      <a:pt x="388" y="146"/>
                    </a:lnTo>
                    <a:lnTo>
                      <a:pt x="382" y="116"/>
                    </a:lnTo>
                    <a:lnTo>
                      <a:pt x="382" y="86"/>
                    </a:lnTo>
                    <a:lnTo>
                      <a:pt x="382" y="56"/>
                    </a:lnTo>
                    <a:lnTo>
                      <a:pt x="388" y="28"/>
                    </a:lnTo>
                    <a:lnTo>
                      <a:pt x="396" y="0"/>
                    </a:lnTo>
                    <a:lnTo>
                      <a:pt x="396" y="0"/>
                    </a:lnTo>
                    <a:lnTo>
                      <a:pt x="364" y="30"/>
                    </a:lnTo>
                    <a:lnTo>
                      <a:pt x="330" y="66"/>
                    </a:lnTo>
                    <a:lnTo>
                      <a:pt x="286" y="114"/>
                    </a:lnTo>
                    <a:lnTo>
                      <a:pt x="236" y="170"/>
                    </a:lnTo>
                    <a:lnTo>
                      <a:pt x="210" y="204"/>
                    </a:lnTo>
                    <a:lnTo>
                      <a:pt x="184" y="238"/>
                    </a:lnTo>
                    <a:lnTo>
                      <a:pt x="158" y="274"/>
                    </a:lnTo>
                    <a:lnTo>
                      <a:pt x="134" y="312"/>
                    </a:lnTo>
                    <a:lnTo>
                      <a:pt x="110" y="352"/>
                    </a:lnTo>
                    <a:lnTo>
                      <a:pt x="86" y="394"/>
                    </a:lnTo>
                    <a:lnTo>
                      <a:pt x="66" y="436"/>
                    </a:lnTo>
                    <a:lnTo>
                      <a:pt x="48" y="478"/>
                    </a:lnTo>
                    <a:lnTo>
                      <a:pt x="32" y="522"/>
                    </a:lnTo>
                    <a:lnTo>
                      <a:pt x="18" y="568"/>
                    </a:lnTo>
                    <a:lnTo>
                      <a:pt x="8" y="614"/>
                    </a:lnTo>
                    <a:lnTo>
                      <a:pt x="2" y="658"/>
                    </a:lnTo>
                    <a:lnTo>
                      <a:pt x="0" y="704"/>
                    </a:lnTo>
                    <a:lnTo>
                      <a:pt x="2" y="728"/>
                    </a:lnTo>
                    <a:lnTo>
                      <a:pt x="4" y="750"/>
                    </a:lnTo>
                    <a:lnTo>
                      <a:pt x="6" y="774"/>
                    </a:lnTo>
                    <a:lnTo>
                      <a:pt x="10" y="796"/>
                    </a:lnTo>
                    <a:lnTo>
                      <a:pt x="16" y="818"/>
                    </a:lnTo>
                    <a:lnTo>
                      <a:pt x="24" y="842"/>
                    </a:lnTo>
                    <a:lnTo>
                      <a:pt x="32" y="864"/>
                    </a:lnTo>
                    <a:lnTo>
                      <a:pt x="42" y="886"/>
                    </a:lnTo>
                    <a:lnTo>
                      <a:pt x="54" y="908"/>
                    </a:lnTo>
                    <a:lnTo>
                      <a:pt x="68" y="930"/>
                    </a:lnTo>
                    <a:lnTo>
                      <a:pt x="82" y="952"/>
                    </a:lnTo>
                    <a:lnTo>
                      <a:pt x="100" y="974"/>
                    </a:lnTo>
                    <a:lnTo>
                      <a:pt x="118" y="994"/>
                    </a:lnTo>
                    <a:lnTo>
                      <a:pt x="138" y="1016"/>
                    </a:lnTo>
                    <a:lnTo>
                      <a:pt x="160" y="1036"/>
                    </a:lnTo>
                    <a:lnTo>
                      <a:pt x="184" y="1056"/>
                    </a:lnTo>
                    <a:lnTo>
                      <a:pt x="210" y="1076"/>
                    </a:lnTo>
                    <a:lnTo>
                      <a:pt x="238" y="1096"/>
                    </a:lnTo>
                    <a:lnTo>
                      <a:pt x="238" y="1096"/>
                    </a:lnTo>
                    <a:lnTo>
                      <a:pt x="232" y="1130"/>
                    </a:lnTo>
                    <a:lnTo>
                      <a:pt x="222" y="1164"/>
                    </a:lnTo>
                    <a:lnTo>
                      <a:pt x="212" y="1200"/>
                    </a:lnTo>
                    <a:lnTo>
                      <a:pt x="202" y="1234"/>
                    </a:lnTo>
                    <a:lnTo>
                      <a:pt x="188" y="1266"/>
                    </a:lnTo>
                    <a:lnTo>
                      <a:pt x="172" y="1294"/>
                    </a:lnTo>
                    <a:lnTo>
                      <a:pt x="162" y="1306"/>
                    </a:lnTo>
                    <a:lnTo>
                      <a:pt x="152" y="1316"/>
                    </a:lnTo>
                    <a:lnTo>
                      <a:pt x="142" y="1324"/>
                    </a:lnTo>
                    <a:lnTo>
                      <a:pt x="132" y="1330"/>
                    </a:lnTo>
                    <a:lnTo>
                      <a:pt x="132" y="1330"/>
                    </a:lnTo>
                    <a:lnTo>
                      <a:pt x="130" y="1332"/>
                    </a:lnTo>
                    <a:lnTo>
                      <a:pt x="126" y="1334"/>
                    </a:lnTo>
                    <a:lnTo>
                      <a:pt x="126" y="1338"/>
                    </a:lnTo>
                    <a:lnTo>
                      <a:pt x="130" y="1344"/>
                    </a:lnTo>
                    <a:lnTo>
                      <a:pt x="130" y="1344"/>
                    </a:lnTo>
                    <a:lnTo>
                      <a:pt x="134" y="1348"/>
                    </a:lnTo>
                    <a:lnTo>
                      <a:pt x="146" y="1356"/>
                    </a:lnTo>
                    <a:lnTo>
                      <a:pt x="154" y="1358"/>
                    </a:lnTo>
                    <a:lnTo>
                      <a:pt x="162" y="1358"/>
                    </a:lnTo>
                    <a:lnTo>
                      <a:pt x="172" y="1358"/>
                    </a:lnTo>
                    <a:lnTo>
                      <a:pt x="184" y="1354"/>
                    </a:lnTo>
                    <a:lnTo>
                      <a:pt x="184" y="1354"/>
                    </a:lnTo>
                    <a:lnTo>
                      <a:pt x="190" y="1352"/>
                    </a:lnTo>
                    <a:lnTo>
                      <a:pt x="194" y="1352"/>
                    </a:lnTo>
                    <a:lnTo>
                      <a:pt x="200" y="1350"/>
                    </a:lnTo>
                    <a:lnTo>
                      <a:pt x="206" y="1344"/>
                    </a:lnTo>
                    <a:lnTo>
                      <a:pt x="206" y="1344"/>
                    </a:lnTo>
                    <a:lnTo>
                      <a:pt x="214" y="1330"/>
                    </a:lnTo>
                    <a:lnTo>
                      <a:pt x="224" y="1312"/>
                    </a:lnTo>
                    <a:lnTo>
                      <a:pt x="232" y="1290"/>
                    </a:lnTo>
                    <a:lnTo>
                      <a:pt x="242" y="1264"/>
                    </a:lnTo>
                    <a:lnTo>
                      <a:pt x="262" y="1194"/>
                    </a:lnTo>
                    <a:lnTo>
                      <a:pt x="282" y="1102"/>
                    </a:lnTo>
                    <a:lnTo>
                      <a:pt x="282" y="1102"/>
                    </a:lnTo>
                    <a:lnTo>
                      <a:pt x="298" y="1102"/>
                    </a:lnTo>
                    <a:lnTo>
                      <a:pt x="318" y="1100"/>
                    </a:lnTo>
                    <a:lnTo>
                      <a:pt x="338" y="1098"/>
                    </a:lnTo>
                    <a:lnTo>
                      <a:pt x="360" y="1092"/>
                    </a:lnTo>
                    <a:lnTo>
                      <a:pt x="382" y="1086"/>
                    </a:lnTo>
                    <a:lnTo>
                      <a:pt x="404" y="1074"/>
                    </a:lnTo>
                    <a:lnTo>
                      <a:pt x="426" y="1062"/>
                    </a:lnTo>
                    <a:lnTo>
                      <a:pt x="450" y="1044"/>
                    </a:lnTo>
                    <a:lnTo>
                      <a:pt x="472" y="1024"/>
                    </a:lnTo>
                    <a:lnTo>
                      <a:pt x="492" y="998"/>
                    </a:lnTo>
                    <a:lnTo>
                      <a:pt x="512" y="968"/>
                    </a:lnTo>
                    <a:lnTo>
                      <a:pt x="528" y="934"/>
                    </a:lnTo>
                    <a:lnTo>
                      <a:pt x="544" y="894"/>
                    </a:lnTo>
                    <a:lnTo>
                      <a:pt x="556" y="846"/>
                    </a:lnTo>
                    <a:lnTo>
                      <a:pt x="566" y="794"/>
                    </a:lnTo>
                    <a:lnTo>
                      <a:pt x="574" y="736"/>
                    </a:lnTo>
                    <a:lnTo>
                      <a:pt x="574" y="736"/>
                    </a:lnTo>
                    <a:lnTo>
                      <a:pt x="574" y="712"/>
                    </a:lnTo>
                    <a:lnTo>
                      <a:pt x="572" y="686"/>
                    </a:lnTo>
                    <a:lnTo>
                      <a:pt x="568" y="652"/>
                    </a:lnTo>
                    <a:lnTo>
                      <a:pt x="562" y="612"/>
                    </a:lnTo>
                    <a:lnTo>
                      <a:pt x="552" y="566"/>
                    </a:lnTo>
                    <a:lnTo>
                      <a:pt x="538" y="518"/>
                    </a:lnTo>
                    <a:lnTo>
                      <a:pt x="528" y="494"/>
                    </a:lnTo>
                    <a:lnTo>
                      <a:pt x="518" y="468"/>
                    </a:lnTo>
                    <a:lnTo>
                      <a:pt x="518" y="468"/>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6" name="Freeform 16"/>
              <p:cNvSpPr>
                <a:spLocks noChangeAspect="1"/>
              </p:cNvSpPr>
              <p:nvPr/>
            </p:nvSpPr>
            <p:spPr bwMode="auto">
              <a:xfrm rot="6533397">
                <a:off x="7959862" y="4914145"/>
                <a:ext cx="854656" cy="1307334"/>
              </a:xfrm>
              <a:custGeom>
                <a:avLst/>
                <a:gdLst/>
                <a:ahLst/>
                <a:cxnLst>
                  <a:cxn ang="0">
                    <a:pos x="942" y="650"/>
                  </a:cxn>
                  <a:cxn ang="0">
                    <a:pos x="932" y="564"/>
                  </a:cxn>
                  <a:cxn ang="0">
                    <a:pos x="906" y="552"/>
                  </a:cxn>
                  <a:cxn ang="0">
                    <a:pos x="752" y="596"/>
                  </a:cxn>
                  <a:cxn ang="0">
                    <a:pos x="706" y="618"/>
                  </a:cxn>
                  <a:cxn ang="0">
                    <a:pos x="654" y="660"/>
                  </a:cxn>
                  <a:cxn ang="0">
                    <a:pos x="650" y="654"/>
                  </a:cxn>
                  <a:cxn ang="0">
                    <a:pos x="744" y="506"/>
                  </a:cxn>
                  <a:cxn ang="0">
                    <a:pos x="744" y="390"/>
                  </a:cxn>
                  <a:cxn ang="0">
                    <a:pos x="702" y="264"/>
                  </a:cxn>
                  <a:cxn ang="0">
                    <a:pos x="594" y="224"/>
                  </a:cxn>
                  <a:cxn ang="0">
                    <a:pos x="498" y="116"/>
                  </a:cxn>
                  <a:cxn ang="0">
                    <a:pos x="472" y="8"/>
                  </a:cxn>
                  <a:cxn ang="0">
                    <a:pos x="470" y="8"/>
                  </a:cxn>
                  <a:cxn ang="0">
                    <a:pos x="444" y="116"/>
                  </a:cxn>
                  <a:cxn ang="0">
                    <a:pos x="350" y="224"/>
                  </a:cxn>
                  <a:cxn ang="0">
                    <a:pos x="240" y="264"/>
                  </a:cxn>
                  <a:cxn ang="0">
                    <a:pos x="198" y="390"/>
                  </a:cxn>
                  <a:cxn ang="0">
                    <a:pos x="198" y="506"/>
                  </a:cxn>
                  <a:cxn ang="0">
                    <a:pos x="292" y="654"/>
                  </a:cxn>
                  <a:cxn ang="0">
                    <a:pos x="288" y="660"/>
                  </a:cxn>
                  <a:cxn ang="0">
                    <a:pos x="240" y="622"/>
                  </a:cxn>
                  <a:cxn ang="0">
                    <a:pos x="180" y="592"/>
                  </a:cxn>
                  <a:cxn ang="0">
                    <a:pos x="30" y="552"/>
                  </a:cxn>
                  <a:cxn ang="0">
                    <a:pos x="8" y="576"/>
                  </a:cxn>
                  <a:cxn ang="0">
                    <a:pos x="8" y="692"/>
                  </a:cxn>
                  <a:cxn ang="0">
                    <a:pos x="22" y="740"/>
                  </a:cxn>
                  <a:cxn ang="0">
                    <a:pos x="52" y="782"/>
                  </a:cxn>
                  <a:cxn ang="0">
                    <a:pos x="88" y="804"/>
                  </a:cxn>
                  <a:cxn ang="0">
                    <a:pos x="150" y="840"/>
                  </a:cxn>
                  <a:cxn ang="0">
                    <a:pos x="178" y="912"/>
                  </a:cxn>
                  <a:cxn ang="0">
                    <a:pos x="106" y="1008"/>
                  </a:cxn>
                  <a:cxn ang="0">
                    <a:pos x="174" y="1016"/>
                  </a:cxn>
                  <a:cxn ang="0">
                    <a:pos x="274" y="1056"/>
                  </a:cxn>
                  <a:cxn ang="0">
                    <a:pos x="346" y="1062"/>
                  </a:cxn>
                  <a:cxn ang="0">
                    <a:pos x="444" y="1020"/>
                  </a:cxn>
                  <a:cxn ang="0">
                    <a:pos x="430" y="1246"/>
                  </a:cxn>
                  <a:cxn ang="0">
                    <a:pos x="386" y="1382"/>
                  </a:cxn>
                  <a:cxn ang="0">
                    <a:pos x="352" y="1416"/>
                  </a:cxn>
                  <a:cxn ang="0">
                    <a:pos x="354" y="1432"/>
                  </a:cxn>
                  <a:cxn ang="0">
                    <a:pos x="386" y="1444"/>
                  </a:cxn>
                  <a:cxn ang="0">
                    <a:pos x="428" y="1430"/>
                  </a:cxn>
                  <a:cxn ang="0">
                    <a:pos x="448" y="1418"/>
                  </a:cxn>
                  <a:cxn ang="0">
                    <a:pos x="488" y="1236"/>
                  </a:cxn>
                  <a:cxn ang="0">
                    <a:pos x="516" y="1030"/>
                  </a:cxn>
                  <a:cxn ang="0">
                    <a:pos x="616" y="1064"/>
                  </a:cxn>
                  <a:cxn ang="0">
                    <a:pos x="682" y="1050"/>
                  </a:cxn>
                  <a:cxn ang="0">
                    <a:pos x="790" y="1012"/>
                  </a:cxn>
                  <a:cxn ang="0">
                    <a:pos x="810" y="988"/>
                  </a:cxn>
                  <a:cxn ang="0">
                    <a:pos x="764" y="896"/>
                  </a:cxn>
                  <a:cxn ang="0">
                    <a:pos x="804" y="830"/>
                  </a:cxn>
                  <a:cxn ang="0">
                    <a:pos x="868" y="798"/>
                  </a:cxn>
                  <a:cxn ang="0">
                    <a:pos x="902" y="772"/>
                  </a:cxn>
                  <a:cxn ang="0">
                    <a:pos x="924" y="732"/>
                  </a:cxn>
                </a:cxnLst>
                <a:rect l="0" t="0" r="r" b="b"/>
                <a:pathLst>
                  <a:path w="944" h="1444">
                    <a:moveTo>
                      <a:pt x="924" y="732"/>
                    </a:moveTo>
                    <a:lnTo>
                      <a:pt x="924" y="732"/>
                    </a:lnTo>
                    <a:lnTo>
                      <a:pt x="932" y="706"/>
                    </a:lnTo>
                    <a:lnTo>
                      <a:pt x="938" y="678"/>
                    </a:lnTo>
                    <a:lnTo>
                      <a:pt x="942" y="650"/>
                    </a:lnTo>
                    <a:lnTo>
                      <a:pt x="944" y="622"/>
                    </a:lnTo>
                    <a:lnTo>
                      <a:pt x="942" y="598"/>
                    </a:lnTo>
                    <a:lnTo>
                      <a:pt x="938" y="578"/>
                    </a:lnTo>
                    <a:lnTo>
                      <a:pt x="934" y="570"/>
                    </a:lnTo>
                    <a:lnTo>
                      <a:pt x="932" y="564"/>
                    </a:lnTo>
                    <a:lnTo>
                      <a:pt x="926" y="558"/>
                    </a:lnTo>
                    <a:lnTo>
                      <a:pt x="922" y="556"/>
                    </a:lnTo>
                    <a:lnTo>
                      <a:pt x="922" y="556"/>
                    </a:lnTo>
                    <a:lnTo>
                      <a:pt x="916" y="554"/>
                    </a:lnTo>
                    <a:lnTo>
                      <a:pt x="906" y="552"/>
                    </a:lnTo>
                    <a:lnTo>
                      <a:pt x="886" y="554"/>
                    </a:lnTo>
                    <a:lnTo>
                      <a:pt x="862" y="558"/>
                    </a:lnTo>
                    <a:lnTo>
                      <a:pt x="838" y="566"/>
                    </a:lnTo>
                    <a:lnTo>
                      <a:pt x="788" y="582"/>
                    </a:lnTo>
                    <a:lnTo>
                      <a:pt x="752" y="596"/>
                    </a:lnTo>
                    <a:lnTo>
                      <a:pt x="752" y="596"/>
                    </a:lnTo>
                    <a:lnTo>
                      <a:pt x="750" y="596"/>
                    </a:lnTo>
                    <a:lnTo>
                      <a:pt x="750" y="596"/>
                    </a:lnTo>
                    <a:lnTo>
                      <a:pt x="726" y="608"/>
                    </a:lnTo>
                    <a:lnTo>
                      <a:pt x="706" y="618"/>
                    </a:lnTo>
                    <a:lnTo>
                      <a:pt x="692" y="630"/>
                    </a:lnTo>
                    <a:lnTo>
                      <a:pt x="678" y="638"/>
                    </a:lnTo>
                    <a:lnTo>
                      <a:pt x="662" y="654"/>
                    </a:lnTo>
                    <a:lnTo>
                      <a:pt x="658" y="658"/>
                    </a:lnTo>
                    <a:lnTo>
                      <a:pt x="654" y="660"/>
                    </a:lnTo>
                    <a:lnTo>
                      <a:pt x="654" y="660"/>
                    </a:lnTo>
                    <a:lnTo>
                      <a:pt x="650" y="660"/>
                    </a:lnTo>
                    <a:lnTo>
                      <a:pt x="648" y="658"/>
                    </a:lnTo>
                    <a:lnTo>
                      <a:pt x="650" y="654"/>
                    </a:lnTo>
                    <a:lnTo>
                      <a:pt x="650" y="654"/>
                    </a:lnTo>
                    <a:lnTo>
                      <a:pt x="660" y="638"/>
                    </a:lnTo>
                    <a:lnTo>
                      <a:pt x="724" y="548"/>
                    </a:lnTo>
                    <a:lnTo>
                      <a:pt x="724" y="548"/>
                    </a:lnTo>
                    <a:lnTo>
                      <a:pt x="736" y="528"/>
                    </a:lnTo>
                    <a:lnTo>
                      <a:pt x="744" y="506"/>
                    </a:lnTo>
                    <a:lnTo>
                      <a:pt x="748" y="484"/>
                    </a:lnTo>
                    <a:lnTo>
                      <a:pt x="750" y="462"/>
                    </a:lnTo>
                    <a:lnTo>
                      <a:pt x="750" y="438"/>
                    </a:lnTo>
                    <a:lnTo>
                      <a:pt x="748" y="414"/>
                    </a:lnTo>
                    <a:lnTo>
                      <a:pt x="744" y="390"/>
                    </a:lnTo>
                    <a:lnTo>
                      <a:pt x="740" y="368"/>
                    </a:lnTo>
                    <a:lnTo>
                      <a:pt x="728" y="328"/>
                    </a:lnTo>
                    <a:lnTo>
                      <a:pt x="716" y="294"/>
                    </a:lnTo>
                    <a:lnTo>
                      <a:pt x="702" y="264"/>
                    </a:lnTo>
                    <a:lnTo>
                      <a:pt x="702" y="264"/>
                    </a:lnTo>
                    <a:lnTo>
                      <a:pt x="680" y="260"/>
                    </a:lnTo>
                    <a:lnTo>
                      <a:pt x="660" y="254"/>
                    </a:lnTo>
                    <a:lnTo>
                      <a:pt x="642" y="248"/>
                    </a:lnTo>
                    <a:lnTo>
                      <a:pt x="624" y="240"/>
                    </a:lnTo>
                    <a:lnTo>
                      <a:pt x="594" y="224"/>
                    </a:lnTo>
                    <a:lnTo>
                      <a:pt x="566" y="204"/>
                    </a:lnTo>
                    <a:lnTo>
                      <a:pt x="544" y="184"/>
                    </a:lnTo>
                    <a:lnTo>
                      <a:pt x="526" y="162"/>
                    </a:lnTo>
                    <a:lnTo>
                      <a:pt x="510" y="138"/>
                    </a:lnTo>
                    <a:lnTo>
                      <a:pt x="498" y="116"/>
                    </a:lnTo>
                    <a:lnTo>
                      <a:pt x="490" y="92"/>
                    </a:lnTo>
                    <a:lnTo>
                      <a:pt x="482" y="72"/>
                    </a:lnTo>
                    <a:lnTo>
                      <a:pt x="478" y="52"/>
                    </a:lnTo>
                    <a:lnTo>
                      <a:pt x="474" y="34"/>
                    </a:lnTo>
                    <a:lnTo>
                      <a:pt x="472" y="8"/>
                    </a:lnTo>
                    <a:lnTo>
                      <a:pt x="472" y="0"/>
                    </a:lnTo>
                    <a:lnTo>
                      <a:pt x="472" y="2"/>
                    </a:lnTo>
                    <a:lnTo>
                      <a:pt x="472" y="0"/>
                    </a:lnTo>
                    <a:lnTo>
                      <a:pt x="472" y="0"/>
                    </a:lnTo>
                    <a:lnTo>
                      <a:pt x="470" y="8"/>
                    </a:lnTo>
                    <a:lnTo>
                      <a:pt x="468" y="34"/>
                    </a:lnTo>
                    <a:lnTo>
                      <a:pt x="466" y="52"/>
                    </a:lnTo>
                    <a:lnTo>
                      <a:pt x="460" y="72"/>
                    </a:lnTo>
                    <a:lnTo>
                      <a:pt x="454" y="92"/>
                    </a:lnTo>
                    <a:lnTo>
                      <a:pt x="444" y="116"/>
                    </a:lnTo>
                    <a:lnTo>
                      <a:pt x="432" y="138"/>
                    </a:lnTo>
                    <a:lnTo>
                      <a:pt x="418" y="162"/>
                    </a:lnTo>
                    <a:lnTo>
                      <a:pt x="398" y="184"/>
                    </a:lnTo>
                    <a:lnTo>
                      <a:pt x="376" y="204"/>
                    </a:lnTo>
                    <a:lnTo>
                      <a:pt x="350" y="224"/>
                    </a:lnTo>
                    <a:lnTo>
                      <a:pt x="318" y="240"/>
                    </a:lnTo>
                    <a:lnTo>
                      <a:pt x="300" y="248"/>
                    </a:lnTo>
                    <a:lnTo>
                      <a:pt x="282" y="254"/>
                    </a:lnTo>
                    <a:lnTo>
                      <a:pt x="262" y="260"/>
                    </a:lnTo>
                    <a:lnTo>
                      <a:pt x="240" y="264"/>
                    </a:lnTo>
                    <a:lnTo>
                      <a:pt x="240" y="264"/>
                    </a:lnTo>
                    <a:lnTo>
                      <a:pt x="226" y="294"/>
                    </a:lnTo>
                    <a:lnTo>
                      <a:pt x="214" y="328"/>
                    </a:lnTo>
                    <a:lnTo>
                      <a:pt x="202" y="368"/>
                    </a:lnTo>
                    <a:lnTo>
                      <a:pt x="198" y="390"/>
                    </a:lnTo>
                    <a:lnTo>
                      <a:pt x="194" y="414"/>
                    </a:lnTo>
                    <a:lnTo>
                      <a:pt x="192" y="438"/>
                    </a:lnTo>
                    <a:lnTo>
                      <a:pt x="192" y="462"/>
                    </a:lnTo>
                    <a:lnTo>
                      <a:pt x="194" y="484"/>
                    </a:lnTo>
                    <a:lnTo>
                      <a:pt x="198" y="506"/>
                    </a:lnTo>
                    <a:lnTo>
                      <a:pt x="208" y="528"/>
                    </a:lnTo>
                    <a:lnTo>
                      <a:pt x="218" y="548"/>
                    </a:lnTo>
                    <a:lnTo>
                      <a:pt x="218" y="548"/>
                    </a:lnTo>
                    <a:lnTo>
                      <a:pt x="282" y="638"/>
                    </a:lnTo>
                    <a:lnTo>
                      <a:pt x="292" y="654"/>
                    </a:lnTo>
                    <a:lnTo>
                      <a:pt x="292" y="654"/>
                    </a:lnTo>
                    <a:lnTo>
                      <a:pt x="294" y="658"/>
                    </a:lnTo>
                    <a:lnTo>
                      <a:pt x="292" y="660"/>
                    </a:lnTo>
                    <a:lnTo>
                      <a:pt x="288" y="660"/>
                    </a:lnTo>
                    <a:lnTo>
                      <a:pt x="288" y="660"/>
                    </a:lnTo>
                    <a:lnTo>
                      <a:pt x="284" y="658"/>
                    </a:lnTo>
                    <a:lnTo>
                      <a:pt x="280" y="654"/>
                    </a:lnTo>
                    <a:lnTo>
                      <a:pt x="266" y="640"/>
                    </a:lnTo>
                    <a:lnTo>
                      <a:pt x="254" y="632"/>
                    </a:lnTo>
                    <a:lnTo>
                      <a:pt x="240" y="622"/>
                    </a:lnTo>
                    <a:lnTo>
                      <a:pt x="224" y="612"/>
                    </a:lnTo>
                    <a:lnTo>
                      <a:pt x="202" y="602"/>
                    </a:lnTo>
                    <a:lnTo>
                      <a:pt x="202" y="600"/>
                    </a:lnTo>
                    <a:lnTo>
                      <a:pt x="202" y="600"/>
                    </a:lnTo>
                    <a:lnTo>
                      <a:pt x="180" y="592"/>
                    </a:lnTo>
                    <a:lnTo>
                      <a:pt x="126" y="572"/>
                    </a:lnTo>
                    <a:lnTo>
                      <a:pt x="96" y="562"/>
                    </a:lnTo>
                    <a:lnTo>
                      <a:pt x="66" y="556"/>
                    </a:lnTo>
                    <a:lnTo>
                      <a:pt x="42" y="552"/>
                    </a:lnTo>
                    <a:lnTo>
                      <a:pt x="30" y="552"/>
                    </a:lnTo>
                    <a:lnTo>
                      <a:pt x="22" y="556"/>
                    </a:lnTo>
                    <a:lnTo>
                      <a:pt x="22" y="556"/>
                    </a:lnTo>
                    <a:lnTo>
                      <a:pt x="18" y="558"/>
                    </a:lnTo>
                    <a:lnTo>
                      <a:pt x="14" y="562"/>
                    </a:lnTo>
                    <a:lnTo>
                      <a:pt x="8" y="576"/>
                    </a:lnTo>
                    <a:lnTo>
                      <a:pt x="2" y="594"/>
                    </a:lnTo>
                    <a:lnTo>
                      <a:pt x="0" y="616"/>
                    </a:lnTo>
                    <a:lnTo>
                      <a:pt x="2" y="640"/>
                    </a:lnTo>
                    <a:lnTo>
                      <a:pt x="4" y="666"/>
                    </a:lnTo>
                    <a:lnTo>
                      <a:pt x="8" y="692"/>
                    </a:lnTo>
                    <a:lnTo>
                      <a:pt x="16" y="718"/>
                    </a:lnTo>
                    <a:lnTo>
                      <a:pt x="16" y="718"/>
                    </a:lnTo>
                    <a:lnTo>
                      <a:pt x="16" y="726"/>
                    </a:lnTo>
                    <a:lnTo>
                      <a:pt x="16" y="726"/>
                    </a:lnTo>
                    <a:lnTo>
                      <a:pt x="22" y="740"/>
                    </a:lnTo>
                    <a:lnTo>
                      <a:pt x="30" y="754"/>
                    </a:lnTo>
                    <a:lnTo>
                      <a:pt x="38" y="768"/>
                    </a:lnTo>
                    <a:lnTo>
                      <a:pt x="50" y="782"/>
                    </a:lnTo>
                    <a:lnTo>
                      <a:pt x="50" y="782"/>
                    </a:lnTo>
                    <a:lnTo>
                      <a:pt x="52" y="782"/>
                    </a:lnTo>
                    <a:lnTo>
                      <a:pt x="52" y="782"/>
                    </a:lnTo>
                    <a:lnTo>
                      <a:pt x="60" y="790"/>
                    </a:lnTo>
                    <a:lnTo>
                      <a:pt x="70" y="796"/>
                    </a:lnTo>
                    <a:lnTo>
                      <a:pt x="78" y="800"/>
                    </a:lnTo>
                    <a:lnTo>
                      <a:pt x="88" y="804"/>
                    </a:lnTo>
                    <a:lnTo>
                      <a:pt x="88" y="804"/>
                    </a:lnTo>
                    <a:lnTo>
                      <a:pt x="104" y="808"/>
                    </a:lnTo>
                    <a:lnTo>
                      <a:pt x="128" y="822"/>
                    </a:lnTo>
                    <a:lnTo>
                      <a:pt x="138" y="830"/>
                    </a:lnTo>
                    <a:lnTo>
                      <a:pt x="150" y="840"/>
                    </a:lnTo>
                    <a:lnTo>
                      <a:pt x="160" y="852"/>
                    </a:lnTo>
                    <a:lnTo>
                      <a:pt x="168" y="866"/>
                    </a:lnTo>
                    <a:lnTo>
                      <a:pt x="176" y="880"/>
                    </a:lnTo>
                    <a:lnTo>
                      <a:pt x="178" y="896"/>
                    </a:lnTo>
                    <a:lnTo>
                      <a:pt x="178" y="912"/>
                    </a:lnTo>
                    <a:lnTo>
                      <a:pt x="174" y="930"/>
                    </a:lnTo>
                    <a:lnTo>
                      <a:pt x="166" y="948"/>
                    </a:lnTo>
                    <a:lnTo>
                      <a:pt x="152" y="968"/>
                    </a:lnTo>
                    <a:lnTo>
                      <a:pt x="132" y="988"/>
                    </a:lnTo>
                    <a:lnTo>
                      <a:pt x="106" y="1008"/>
                    </a:lnTo>
                    <a:lnTo>
                      <a:pt x="106" y="1008"/>
                    </a:lnTo>
                    <a:lnTo>
                      <a:pt x="118" y="1008"/>
                    </a:lnTo>
                    <a:lnTo>
                      <a:pt x="132" y="1008"/>
                    </a:lnTo>
                    <a:lnTo>
                      <a:pt x="152" y="1012"/>
                    </a:lnTo>
                    <a:lnTo>
                      <a:pt x="174" y="1016"/>
                    </a:lnTo>
                    <a:lnTo>
                      <a:pt x="202" y="1024"/>
                    </a:lnTo>
                    <a:lnTo>
                      <a:pt x="230" y="1034"/>
                    </a:lnTo>
                    <a:lnTo>
                      <a:pt x="260" y="1050"/>
                    </a:lnTo>
                    <a:lnTo>
                      <a:pt x="260" y="1050"/>
                    </a:lnTo>
                    <a:lnTo>
                      <a:pt x="274" y="1056"/>
                    </a:lnTo>
                    <a:lnTo>
                      <a:pt x="288" y="1060"/>
                    </a:lnTo>
                    <a:lnTo>
                      <a:pt x="304" y="1064"/>
                    </a:lnTo>
                    <a:lnTo>
                      <a:pt x="318" y="1064"/>
                    </a:lnTo>
                    <a:lnTo>
                      <a:pt x="332" y="1064"/>
                    </a:lnTo>
                    <a:lnTo>
                      <a:pt x="346" y="1062"/>
                    </a:lnTo>
                    <a:lnTo>
                      <a:pt x="372" y="1056"/>
                    </a:lnTo>
                    <a:lnTo>
                      <a:pt x="396" y="1046"/>
                    </a:lnTo>
                    <a:lnTo>
                      <a:pt x="418" y="1036"/>
                    </a:lnTo>
                    <a:lnTo>
                      <a:pt x="444" y="1020"/>
                    </a:lnTo>
                    <a:lnTo>
                      <a:pt x="444" y="1020"/>
                    </a:lnTo>
                    <a:lnTo>
                      <a:pt x="444" y="1050"/>
                    </a:lnTo>
                    <a:lnTo>
                      <a:pt x="444" y="1096"/>
                    </a:lnTo>
                    <a:lnTo>
                      <a:pt x="442" y="1152"/>
                    </a:lnTo>
                    <a:lnTo>
                      <a:pt x="436" y="1214"/>
                    </a:lnTo>
                    <a:lnTo>
                      <a:pt x="430" y="1246"/>
                    </a:lnTo>
                    <a:lnTo>
                      <a:pt x="424" y="1276"/>
                    </a:lnTo>
                    <a:lnTo>
                      <a:pt x="418" y="1306"/>
                    </a:lnTo>
                    <a:lnTo>
                      <a:pt x="408" y="1334"/>
                    </a:lnTo>
                    <a:lnTo>
                      <a:pt x="398" y="1360"/>
                    </a:lnTo>
                    <a:lnTo>
                      <a:pt x="386" y="1382"/>
                    </a:lnTo>
                    <a:lnTo>
                      <a:pt x="372" y="1400"/>
                    </a:lnTo>
                    <a:lnTo>
                      <a:pt x="364" y="1408"/>
                    </a:lnTo>
                    <a:lnTo>
                      <a:pt x="356" y="1414"/>
                    </a:lnTo>
                    <a:lnTo>
                      <a:pt x="356" y="1414"/>
                    </a:lnTo>
                    <a:lnTo>
                      <a:pt x="352" y="1416"/>
                    </a:lnTo>
                    <a:lnTo>
                      <a:pt x="350" y="1420"/>
                    </a:lnTo>
                    <a:lnTo>
                      <a:pt x="348" y="1422"/>
                    </a:lnTo>
                    <a:lnTo>
                      <a:pt x="350" y="1426"/>
                    </a:lnTo>
                    <a:lnTo>
                      <a:pt x="352" y="1428"/>
                    </a:lnTo>
                    <a:lnTo>
                      <a:pt x="354" y="1432"/>
                    </a:lnTo>
                    <a:lnTo>
                      <a:pt x="354" y="1432"/>
                    </a:lnTo>
                    <a:lnTo>
                      <a:pt x="362" y="1438"/>
                    </a:lnTo>
                    <a:lnTo>
                      <a:pt x="368" y="1440"/>
                    </a:lnTo>
                    <a:lnTo>
                      <a:pt x="376" y="1444"/>
                    </a:lnTo>
                    <a:lnTo>
                      <a:pt x="386" y="1444"/>
                    </a:lnTo>
                    <a:lnTo>
                      <a:pt x="398" y="1444"/>
                    </a:lnTo>
                    <a:lnTo>
                      <a:pt x="410" y="1440"/>
                    </a:lnTo>
                    <a:lnTo>
                      <a:pt x="422" y="1434"/>
                    </a:lnTo>
                    <a:lnTo>
                      <a:pt x="422" y="1434"/>
                    </a:lnTo>
                    <a:lnTo>
                      <a:pt x="428" y="1430"/>
                    </a:lnTo>
                    <a:lnTo>
                      <a:pt x="434" y="1430"/>
                    </a:lnTo>
                    <a:lnTo>
                      <a:pt x="442" y="1428"/>
                    </a:lnTo>
                    <a:lnTo>
                      <a:pt x="444" y="1424"/>
                    </a:lnTo>
                    <a:lnTo>
                      <a:pt x="448" y="1418"/>
                    </a:lnTo>
                    <a:lnTo>
                      <a:pt x="448" y="1418"/>
                    </a:lnTo>
                    <a:lnTo>
                      <a:pt x="458" y="1398"/>
                    </a:lnTo>
                    <a:lnTo>
                      <a:pt x="466" y="1370"/>
                    </a:lnTo>
                    <a:lnTo>
                      <a:pt x="474" y="1334"/>
                    </a:lnTo>
                    <a:lnTo>
                      <a:pt x="482" y="1288"/>
                    </a:lnTo>
                    <a:lnTo>
                      <a:pt x="488" y="1236"/>
                    </a:lnTo>
                    <a:lnTo>
                      <a:pt x="494" y="1174"/>
                    </a:lnTo>
                    <a:lnTo>
                      <a:pt x="498" y="1104"/>
                    </a:lnTo>
                    <a:lnTo>
                      <a:pt x="502" y="1022"/>
                    </a:lnTo>
                    <a:lnTo>
                      <a:pt x="502" y="1022"/>
                    </a:lnTo>
                    <a:lnTo>
                      <a:pt x="516" y="1030"/>
                    </a:lnTo>
                    <a:lnTo>
                      <a:pt x="532" y="1040"/>
                    </a:lnTo>
                    <a:lnTo>
                      <a:pt x="552" y="1050"/>
                    </a:lnTo>
                    <a:lnTo>
                      <a:pt x="576" y="1058"/>
                    </a:lnTo>
                    <a:lnTo>
                      <a:pt x="602" y="1062"/>
                    </a:lnTo>
                    <a:lnTo>
                      <a:pt x="616" y="1064"/>
                    </a:lnTo>
                    <a:lnTo>
                      <a:pt x="628" y="1064"/>
                    </a:lnTo>
                    <a:lnTo>
                      <a:pt x="642" y="1064"/>
                    </a:lnTo>
                    <a:lnTo>
                      <a:pt x="656" y="1060"/>
                    </a:lnTo>
                    <a:lnTo>
                      <a:pt x="668" y="1056"/>
                    </a:lnTo>
                    <a:lnTo>
                      <a:pt x="682" y="1050"/>
                    </a:lnTo>
                    <a:lnTo>
                      <a:pt x="682" y="1050"/>
                    </a:lnTo>
                    <a:lnTo>
                      <a:pt x="712" y="1034"/>
                    </a:lnTo>
                    <a:lnTo>
                      <a:pt x="742" y="1024"/>
                    </a:lnTo>
                    <a:lnTo>
                      <a:pt x="768" y="1016"/>
                    </a:lnTo>
                    <a:lnTo>
                      <a:pt x="790" y="1012"/>
                    </a:lnTo>
                    <a:lnTo>
                      <a:pt x="810" y="1008"/>
                    </a:lnTo>
                    <a:lnTo>
                      <a:pt x="824" y="1008"/>
                    </a:lnTo>
                    <a:lnTo>
                      <a:pt x="836" y="1008"/>
                    </a:lnTo>
                    <a:lnTo>
                      <a:pt x="836" y="1008"/>
                    </a:lnTo>
                    <a:lnTo>
                      <a:pt x="810" y="988"/>
                    </a:lnTo>
                    <a:lnTo>
                      <a:pt x="790" y="968"/>
                    </a:lnTo>
                    <a:lnTo>
                      <a:pt x="776" y="948"/>
                    </a:lnTo>
                    <a:lnTo>
                      <a:pt x="768" y="930"/>
                    </a:lnTo>
                    <a:lnTo>
                      <a:pt x="764" y="912"/>
                    </a:lnTo>
                    <a:lnTo>
                      <a:pt x="764" y="896"/>
                    </a:lnTo>
                    <a:lnTo>
                      <a:pt x="768" y="880"/>
                    </a:lnTo>
                    <a:lnTo>
                      <a:pt x="774" y="866"/>
                    </a:lnTo>
                    <a:lnTo>
                      <a:pt x="782" y="852"/>
                    </a:lnTo>
                    <a:lnTo>
                      <a:pt x="792" y="840"/>
                    </a:lnTo>
                    <a:lnTo>
                      <a:pt x="804" y="830"/>
                    </a:lnTo>
                    <a:lnTo>
                      <a:pt x="816" y="822"/>
                    </a:lnTo>
                    <a:lnTo>
                      <a:pt x="838" y="808"/>
                    </a:lnTo>
                    <a:lnTo>
                      <a:pt x="854" y="804"/>
                    </a:lnTo>
                    <a:lnTo>
                      <a:pt x="854" y="804"/>
                    </a:lnTo>
                    <a:lnTo>
                      <a:pt x="868" y="798"/>
                    </a:lnTo>
                    <a:lnTo>
                      <a:pt x="882" y="790"/>
                    </a:lnTo>
                    <a:lnTo>
                      <a:pt x="882" y="790"/>
                    </a:lnTo>
                    <a:lnTo>
                      <a:pt x="882" y="790"/>
                    </a:lnTo>
                    <a:lnTo>
                      <a:pt x="892" y="782"/>
                    </a:lnTo>
                    <a:lnTo>
                      <a:pt x="902" y="772"/>
                    </a:lnTo>
                    <a:lnTo>
                      <a:pt x="910" y="762"/>
                    </a:lnTo>
                    <a:lnTo>
                      <a:pt x="918" y="748"/>
                    </a:lnTo>
                    <a:lnTo>
                      <a:pt x="918" y="748"/>
                    </a:lnTo>
                    <a:lnTo>
                      <a:pt x="924" y="732"/>
                    </a:lnTo>
                    <a:lnTo>
                      <a:pt x="924" y="732"/>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7" name="Freeform 20"/>
              <p:cNvSpPr>
                <a:spLocks noChangeAspect="1"/>
              </p:cNvSpPr>
              <p:nvPr/>
            </p:nvSpPr>
            <p:spPr bwMode="auto">
              <a:xfrm rot="7604267">
                <a:off x="7426592" y="5451070"/>
                <a:ext cx="795973" cy="1524580"/>
              </a:xfrm>
              <a:custGeom>
                <a:avLst/>
                <a:gdLst/>
                <a:ahLst/>
                <a:cxnLst>
                  <a:cxn ang="0">
                    <a:pos x="846" y="504"/>
                  </a:cxn>
                  <a:cxn ang="0">
                    <a:pos x="764" y="522"/>
                  </a:cxn>
                  <a:cxn ang="0">
                    <a:pos x="702" y="500"/>
                  </a:cxn>
                  <a:cxn ang="0">
                    <a:pos x="660" y="452"/>
                  </a:cxn>
                  <a:cxn ang="0">
                    <a:pos x="620" y="326"/>
                  </a:cxn>
                  <a:cxn ang="0">
                    <a:pos x="612" y="232"/>
                  </a:cxn>
                  <a:cxn ang="0">
                    <a:pos x="556" y="198"/>
                  </a:cxn>
                  <a:cxn ang="0">
                    <a:pos x="474" y="96"/>
                  </a:cxn>
                  <a:cxn ang="0">
                    <a:pos x="422" y="0"/>
                  </a:cxn>
                  <a:cxn ang="0">
                    <a:pos x="368" y="114"/>
                  </a:cxn>
                  <a:cxn ang="0">
                    <a:pos x="300" y="214"/>
                  </a:cxn>
                  <a:cxn ang="0">
                    <a:pos x="256" y="244"/>
                  </a:cxn>
                  <a:cxn ang="0">
                    <a:pos x="256" y="370"/>
                  </a:cxn>
                  <a:cxn ang="0">
                    <a:pos x="226" y="484"/>
                  </a:cxn>
                  <a:cxn ang="0">
                    <a:pos x="184" y="530"/>
                  </a:cxn>
                  <a:cxn ang="0">
                    <a:pos x="120" y="550"/>
                  </a:cxn>
                  <a:cxn ang="0">
                    <a:pos x="28" y="530"/>
                  </a:cxn>
                  <a:cxn ang="0">
                    <a:pos x="60" y="602"/>
                  </a:cxn>
                  <a:cxn ang="0">
                    <a:pos x="166" y="772"/>
                  </a:cxn>
                  <a:cxn ang="0">
                    <a:pos x="204" y="874"/>
                  </a:cxn>
                  <a:cxn ang="0">
                    <a:pos x="194" y="930"/>
                  </a:cxn>
                  <a:cxn ang="0">
                    <a:pos x="136" y="948"/>
                  </a:cxn>
                  <a:cxn ang="0">
                    <a:pos x="50" y="928"/>
                  </a:cxn>
                  <a:cxn ang="0">
                    <a:pos x="48" y="964"/>
                  </a:cxn>
                  <a:cxn ang="0">
                    <a:pos x="74" y="1006"/>
                  </a:cxn>
                  <a:cxn ang="0">
                    <a:pos x="144" y="1062"/>
                  </a:cxn>
                  <a:cxn ang="0">
                    <a:pos x="290" y="1168"/>
                  </a:cxn>
                  <a:cxn ang="0">
                    <a:pos x="418" y="1298"/>
                  </a:cxn>
                  <a:cxn ang="0">
                    <a:pos x="474" y="1394"/>
                  </a:cxn>
                  <a:cxn ang="0">
                    <a:pos x="468" y="1514"/>
                  </a:cxn>
                  <a:cxn ang="0">
                    <a:pos x="438" y="1640"/>
                  </a:cxn>
                  <a:cxn ang="0">
                    <a:pos x="398" y="1694"/>
                  </a:cxn>
                  <a:cxn ang="0">
                    <a:pos x="394" y="1704"/>
                  </a:cxn>
                  <a:cxn ang="0">
                    <a:pos x="416" y="1718"/>
                  </a:cxn>
                  <a:cxn ang="0">
                    <a:pos x="456" y="1712"/>
                  </a:cxn>
                  <a:cxn ang="0">
                    <a:pos x="472" y="1706"/>
                  </a:cxn>
                  <a:cxn ang="0">
                    <a:pos x="492" y="1662"/>
                  </a:cxn>
                  <a:cxn ang="0">
                    <a:pos x="512" y="1528"/>
                  </a:cxn>
                  <a:cxn ang="0">
                    <a:pos x="536" y="1370"/>
                  </a:cxn>
                  <a:cxn ang="0">
                    <a:pos x="594" y="1262"/>
                  </a:cxn>
                  <a:cxn ang="0">
                    <a:pos x="724" y="1116"/>
                  </a:cxn>
                  <a:cxn ang="0">
                    <a:pos x="838" y="1014"/>
                  </a:cxn>
                  <a:cxn ang="0">
                    <a:pos x="884" y="942"/>
                  </a:cxn>
                  <a:cxn ang="0">
                    <a:pos x="890" y="884"/>
                  </a:cxn>
                  <a:cxn ang="0">
                    <a:pos x="874" y="836"/>
                  </a:cxn>
                  <a:cxn ang="0">
                    <a:pos x="792" y="866"/>
                  </a:cxn>
                  <a:cxn ang="0">
                    <a:pos x="732" y="860"/>
                  </a:cxn>
                  <a:cxn ang="0">
                    <a:pos x="720" y="814"/>
                  </a:cxn>
                  <a:cxn ang="0">
                    <a:pos x="752" y="720"/>
                  </a:cxn>
                  <a:cxn ang="0">
                    <a:pos x="844" y="556"/>
                  </a:cxn>
                </a:cxnLst>
                <a:rect l="0" t="0" r="r" b="b"/>
                <a:pathLst>
                  <a:path w="898" h="1720">
                    <a:moveTo>
                      <a:pt x="898" y="476"/>
                    </a:moveTo>
                    <a:lnTo>
                      <a:pt x="898" y="476"/>
                    </a:lnTo>
                    <a:lnTo>
                      <a:pt x="872" y="492"/>
                    </a:lnTo>
                    <a:lnTo>
                      <a:pt x="846" y="504"/>
                    </a:lnTo>
                    <a:lnTo>
                      <a:pt x="824" y="512"/>
                    </a:lnTo>
                    <a:lnTo>
                      <a:pt x="802" y="518"/>
                    </a:lnTo>
                    <a:lnTo>
                      <a:pt x="782" y="520"/>
                    </a:lnTo>
                    <a:lnTo>
                      <a:pt x="764" y="522"/>
                    </a:lnTo>
                    <a:lnTo>
                      <a:pt x="746" y="520"/>
                    </a:lnTo>
                    <a:lnTo>
                      <a:pt x="730" y="514"/>
                    </a:lnTo>
                    <a:lnTo>
                      <a:pt x="716" y="508"/>
                    </a:lnTo>
                    <a:lnTo>
                      <a:pt x="702" y="500"/>
                    </a:lnTo>
                    <a:lnTo>
                      <a:pt x="690" y="490"/>
                    </a:lnTo>
                    <a:lnTo>
                      <a:pt x="680" y="480"/>
                    </a:lnTo>
                    <a:lnTo>
                      <a:pt x="670" y="466"/>
                    </a:lnTo>
                    <a:lnTo>
                      <a:pt x="660" y="452"/>
                    </a:lnTo>
                    <a:lnTo>
                      <a:pt x="646" y="422"/>
                    </a:lnTo>
                    <a:lnTo>
                      <a:pt x="634" y="390"/>
                    </a:lnTo>
                    <a:lnTo>
                      <a:pt x="626" y="358"/>
                    </a:lnTo>
                    <a:lnTo>
                      <a:pt x="620" y="326"/>
                    </a:lnTo>
                    <a:lnTo>
                      <a:pt x="616" y="296"/>
                    </a:lnTo>
                    <a:lnTo>
                      <a:pt x="612" y="250"/>
                    </a:lnTo>
                    <a:lnTo>
                      <a:pt x="612" y="232"/>
                    </a:lnTo>
                    <a:lnTo>
                      <a:pt x="612" y="232"/>
                    </a:lnTo>
                    <a:lnTo>
                      <a:pt x="598" y="228"/>
                    </a:lnTo>
                    <a:lnTo>
                      <a:pt x="584" y="222"/>
                    </a:lnTo>
                    <a:lnTo>
                      <a:pt x="570" y="210"/>
                    </a:lnTo>
                    <a:lnTo>
                      <a:pt x="556" y="198"/>
                    </a:lnTo>
                    <a:lnTo>
                      <a:pt x="540" y="184"/>
                    </a:lnTo>
                    <a:lnTo>
                      <a:pt x="526" y="168"/>
                    </a:lnTo>
                    <a:lnTo>
                      <a:pt x="498" y="132"/>
                    </a:lnTo>
                    <a:lnTo>
                      <a:pt x="474" y="96"/>
                    </a:lnTo>
                    <a:lnTo>
                      <a:pt x="452" y="62"/>
                    </a:lnTo>
                    <a:lnTo>
                      <a:pt x="424" y="14"/>
                    </a:lnTo>
                    <a:lnTo>
                      <a:pt x="424" y="14"/>
                    </a:lnTo>
                    <a:lnTo>
                      <a:pt x="422" y="0"/>
                    </a:lnTo>
                    <a:lnTo>
                      <a:pt x="422" y="0"/>
                    </a:lnTo>
                    <a:lnTo>
                      <a:pt x="406" y="34"/>
                    </a:lnTo>
                    <a:lnTo>
                      <a:pt x="390" y="70"/>
                    </a:lnTo>
                    <a:lnTo>
                      <a:pt x="368" y="114"/>
                    </a:lnTo>
                    <a:lnTo>
                      <a:pt x="342" y="156"/>
                    </a:lnTo>
                    <a:lnTo>
                      <a:pt x="328" y="178"/>
                    </a:lnTo>
                    <a:lnTo>
                      <a:pt x="314" y="196"/>
                    </a:lnTo>
                    <a:lnTo>
                      <a:pt x="300" y="214"/>
                    </a:lnTo>
                    <a:lnTo>
                      <a:pt x="286" y="228"/>
                    </a:lnTo>
                    <a:lnTo>
                      <a:pt x="270" y="238"/>
                    </a:lnTo>
                    <a:lnTo>
                      <a:pt x="256" y="244"/>
                    </a:lnTo>
                    <a:lnTo>
                      <a:pt x="256" y="244"/>
                    </a:lnTo>
                    <a:lnTo>
                      <a:pt x="258" y="262"/>
                    </a:lnTo>
                    <a:lnTo>
                      <a:pt x="260" y="308"/>
                    </a:lnTo>
                    <a:lnTo>
                      <a:pt x="260" y="338"/>
                    </a:lnTo>
                    <a:lnTo>
                      <a:pt x="256" y="370"/>
                    </a:lnTo>
                    <a:lnTo>
                      <a:pt x="252" y="404"/>
                    </a:lnTo>
                    <a:lnTo>
                      <a:pt x="244" y="438"/>
                    </a:lnTo>
                    <a:lnTo>
                      <a:pt x="234" y="468"/>
                    </a:lnTo>
                    <a:lnTo>
                      <a:pt x="226" y="484"/>
                    </a:lnTo>
                    <a:lnTo>
                      <a:pt x="218" y="496"/>
                    </a:lnTo>
                    <a:lnTo>
                      <a:pt x="208" y="510"/>
                    </a:lnTo>
                    <a:lnTo>
                      <a:pt x="198" y="520"/>
                    </a:lnTo>
                    <a:lnTo>
                      <a:pt x="184" y="530"/>
                    </a:lnTo>
                    <a:lnTo>
                      <a:pt x="172" y="538"/>
                    </a:lnTo>
                    <a:lnTo>
                      <a:pt x="156" y="544"/>
                    </a:lnTo>
                    <a:lnTo>
                      <a:pt x="140" y="548"/>
                    </a:lnTo>
                    <a:lnTo>
                      <a:pt x="120" y="550"/>
                    </a:lnTo>
                    <a:lnTo>
                      <a:pt x="100" y="550"/>
                    </a:lnTo>
                    <a:lnTo>
                      <a:pt x="78" y="546"/>
                    </a:lnTo>
                    <a:lnTo>
                      <a:pt x="54" y="540"/>
                    </a:lnTo>
                    <a:lnTo>
                      <a:pt x="28" y="530"/>
                    </a:lnTo>
                    <a:lnTo>
                      <a:pt x="0" y="518"/>
                    </a:lnTo>
                    <a:lnTo>
                      <a:pt x="0" y="518"/>
                    </a:lnTo>
                    <a:lnTo>
                      <a:pt x="18" y="542"/>
                    </a:lnTo>
                    <a:lnTo>
                      <a:pt x="60" y="602"/>
                    </a:lnTo>
                    <a:lnTo>
                      <a:pt x="88" y="640"/>
                    </a:lnTo>
                    <a:lnTo>
                      <a:pt x="116" y="682"/>
                    </a:lnTo>
                    <a:lnTo>
                      <a:pt x="142" y="728"/>
                    </a:lnTo>
                    <a:lnTo>
                      <a:pt x="166" y="772"/>
                    </a:lnTo>
                    <a:lnTo>
                      <a:pt x="186" y="816"/>
                    </a:lnTo>
                    <a:lnTo>
                      <a:pt x="194" y="836"/>
                    </a:lnTo>
                    <a:lnTo>
                      <a:pt x="200" y="856"/>
                    </a:lnTo>
                    <a:lnTo>
                      <a:pt x="204" y="874"/>
                    </a:lnTo>
                    <a:lnTo>
                      <a:pt x="206" y="892"/>
                    </a:lnTo>
                    <a:lnTo>
                      <a:pt x="204" y="906"/>
                    </a:lnTo>
                    <a:lnTo>
                      <a:pt x="202" y="920"/>
                    </a:lnTo>
                    <a:lnTo>
                      <a:pt x="194" y="930"/>
                    </a:lnTo>
                    <a:lnTo>
                      <a:pt x="186" y="940"/>
                    </a:lnTo>
                    <a:lnTo>
                      <a:pt x="172" y="946"/>
                    </a:lnTo>
                    <a:lnTo>
                      <a:pt x="156" y="948"/>
                    </a:lnTo>
                    <a:lnTo>
                      <a:pt x="136" y="948"/>
                    </a:lnTo>
                    <a:lnTo>
                      <a:pt x="112" y="946"/>
                    </a:lnTo>
                    <a:lnTo>
                      <a:pt x="82" y="940"/>
                    </a:lnTo>
                    <a:lnTo>
                      <a:pt x="50" y="928"/>
                    </a:lnTo>
                    <a:lnTo>
                      <a:pt x="50" y="928"/>
                    </a:lnTo>
                    <a:lnTo>
                      <a:pt x="48" y="932"/>
                    </a:lnTo>
                    <a:lnTo>
                      <a:pt x="46" y="938"/>
                    </a:lnTo>
                    <a:lnTo>
                      <a:pt x="44" y="948"/>
                    </a:lnTo>
                    <a:lnTo>
                      <a:pt x="48" y="964"/>
                    </a:lnTo>
                    <a:lnTo>
                      <a:pt x="52" y="972"/>
                    </a:lnTo>
                    <a:lnTo>
                      <a:pt x="56" y="982"/>
                    </a:lnTo>
                    <a:lnTo>
                      <a:pt x="64" y="994"/>
                    </a:lnTo>
                    <a:lnTo>
                      <a:pt x="74" y="1006"/>
                    </a:lnTo>
                    <a:lnTo>
                      <a:pt x="86" y="1018"/>
                    </a:lnTo>
                    <a:lnTo>
                      <a:pt x="102" y="1032"/>
                    </a:lnTo>
                    <a:lnTo>
                      <a:pt x="122" y="1046"/>
                    </a:lnTo>
                    <a:lnTo>
                      <a:pt x="144" y="1062"/>
                    </a:lnTo>
                    <a:lnTo>
                      <a:pt x="144" y="1062"/>
                    </a:lnTo>
                    <a:lnTo>
                      <a:pt x="192" y="1094"/>
                    </a:lnTo>
                    <a:lnTo>
                      <a:pt x="240" y="1130"/>
                    </a:lnTo>
                    <a:lnTo>
                      <a:pt x="290" y="1168"/>
                    </a:lnTo>
                    <a:lnTo>
                      <a:pt x="336" y="1208"/>
                    </a:lnTo>
                    <a:lnTo>
                      <a:pt x="380" y="1252"/>
                    </a:lnTo>
                    <a:lnTo>
                      <a:pt x="400" y="1274"/>
                    </a:lnTo>
                    <a:lnTo>
                      <a:pt x="418" y="1298"/>
                    </a:lnTo>
                    <a:lnTo>
                      <a:pt x="436" y="1320"/>
                    </a:lnTo>
                    <a:lnTo>
                      <a:pt x="450" y="1344"/>
                    </a:lnTo>
                    <a:lnTo>
                      <a:pt x="464" y="1370"/>
                    </a:lnTo>
                    <a:lnTo>
                      <a:pt x="474" y="1394"/>
                    </a:lnTo>
                    <a:lnTo>
                      <a:pt x="474" y="1394"/>
                    </a:lnTo>
                    <a:lnTo>
                      <a:pt x="474" y="1428"/>
                    </a:lnTo>
                    <a:lnTo>
                      <a:pt x="472" y="1470"/>
                    </a:lnTo>
                    <a:lnTo>
                      <a:pt x="468" y="1514"/>
                    </a:lnTo>
                    <a:lnTo>
                      <a:pt x="462" y="1558"/>
                    </a:lnTo>
                    <a:lnTo>
                      <a:pt x="452" y="1602"/>
                    </a:lnTo>
                    <a:lnTo>
                      <a:pt x="446" y="1622"/>
                    </a:lnTo>
                    <a:lnTo>
                      <a:pt x="438" y="1640"/>
                    </a:lnTo>
                    <a:lnTo>
                      <a:pt x="430" y="1658"/>
                    </a:lnTo>
                    <a:lnTo>
                      <a:pt x="422" y="1672"/>
                    </a:lnTo>
                    <a:lnTo>
                      <a:pt x="410" y="1686"/>
                    </a:lnTo>
                    <a:lnTo>
                      <a:pt x="398" y="1694"/>
                    </a:lnTo>
                    <a:lnTo>
                      <a:pt x="398" y="1694"/>
                    </a:lnTo>
                    <a:lnTo>
                      <a:pt x="396" y="1696"/>
                    </a:lnTo>
                    <a:lnTo>
                      <a:pt x="394" y="1700"/>
                    </a:lnTo>
                    <a:lnTo>
                      <a:pt x="394" y="1704"/>
                    </a:lnTo>
                    <a:lnTo>
                      <a:pt x="398" y="1710"/>
                    </a:lnTo>
                    <a:lnTo>
                      <a:pt x="398" y="1710"/>
                    </a:lnTo>
                    <a:lnTo>
                      <a:pt x="404" y="1714"/>
                    </a:lnTo>
                    <a:lnTo>
                      <a:pt x="416" y="1718"/>
                    </a:lnTo>
                    <a:lnTo>
                      <a:pt x="424" y="1720"/>
                    </a:lnTo>
                    <a:lnTo>
                      <a:pt x="434" y="1720"/>
                    </a:lnTo>
                    <a:lnTo>
                      <a:pt x="444" y="1718"/>
                    </a:lnTo>
                    <a:lnTo>
                      <a:pt x="456" y="1712"/>
                    </a:lnTo>
                    <a:lnTo>
                      <a:pt x="456" y="1712"/>
                    </a:lnTo>
                    <a:lnTo>
                      <a:pt x="460" y="1708"/>
                    </a:lnTo>
                    <a:lnTo>
                      <a:pt x="466" y="1708"/>
                    </a:lnTo>
                    <a:lnTo>
                      <a:pt x="472" y="1706"/>
                    </a:lnTo>
                    <a:lnTo>
                      <a:pt x="478" y="1698"/>
                    </a:lnTo>
                    <a:lnTo>
                      <a:pt x="478" y="1698"/>
                    </a:lnTo>
                    <a:lnTo>
                      <a:pt x="484" y="1684"/>
                    </a:lnTo>
                    <a:lnTo>
                      <a:pt x="492" y="1662"/>
                    </a:lnTo>
                    <a:lnTo>
                      <a:pt x="498" y="1638"/>
                    </a:lnTo>
                    <a:lnTo>
                      <a:pt x="502" y="1606"/>
                    </a:lnTo>
                    <a:lnTo>
                      <a:pt x="508" y="1570"/>
                    </a:lnTo>
                    <a:lnTo>
                      <a:pt x="512" y="1528"/>
                    </a:lnTo>
                    <a:lnTo>
                      <a:pt x="520" y="1426"/>
                    </a:lnTo>
                    <a:lnTo>
                      <a:pt x="520" y="1426"/>
                    </a:lnTo>
                    <a:lnTo>
                      <a:pt x="526" y="1398"/>
                    </a:lnTo>
                    <a:lnTo>
                      <a:pt x="536" y="1370"/>
                    </a:lnTo>
                    <a:lnTo>
                      <a:pt x="546" y="1344"/>
                    </a:lnTo>
                    <a:lnTo>
                      <a:pt x="560" y="1316"/>
                    </a:lnTo>
                    <a:lnTo>
                      <a:pt x="576" y="1290"/>
                    </a:lnTo>
                    <a:lnTo>
                      <a:pt x="594" y="1262"/>
                    </a:lnTo>
                    <a:lnTo>
                      <a:pt x="612" y="1236"/>
                    </a:lnTo>
                    <a:lnTo>
                      <a:pt x="632" y="1212"/>
                    </a:lnTo>
                    <a:lnTo>
                      <a:pt x="676" y="1162"/>
                    </a:lnTo>
                    <a:lnTo>
                      <a:pt x="724" y="1116"/>
                    </a:lnTo>
                    <a:lnTo>
                      <a:pt x="770" y="1072"/>
                    </a:lnTo>
                    <a:lnTo>
                      <a:pt x="816" y="1032"/>
                    </a:lnTo>
                    <a:lnTo>
                      <a:pt x="816" y="1032"/>
                    </a:lnTo>
                    <a:lnTo>
                      <a:pt x="838" y="1014"/>
                    </a:lnTo>
                    <a:lnTo>
                      <a:pt x="854" y="996"/>
                    </a:lnTo>
                    <a:lnTo>
                      <a:pt x="866" y="978"/>
                    </a:lnTo>
                    <a:lnTo>
                      <a:pt x="876" y="960"/>
                    </a:lnTo>
                    <a:lnTo>
                      <a:pt x="884" y="942"/>
                    </a:lnTo>
                    <a:lnTo>
                      <a:pt x="888" y="926"/>
                    </a:lnTo>
                    <a:lnTo>
                      <a:pt x="890" y="910"/>
                    </a:lnTo>
                    <a:lnTo>
                      <a:pt x="890" y="896"/>
                    </a:lnTo>
                    <a:lnTo>
                      <a:pt x="890" y="884"/>
                    </a:lnTo>
                    <a:lnTo>
                      <a:pt x="888" y="872"/>
                    </a:lnTo>
                    <a:lnTo>
                      <a:pt x="882" y="852"/>
                    </a:lnTo>
                    <a:lnTo>
                      <a:pt x="876" y="840"/>
                    </a:lnTo>
                    <a:lnTo>
                      <a:pt x="874" y="836"/>
                    </a:lnTo>
                    <a:lnTo>
                      <a:pt x="874" y="836"/>
                    </a:lnTo>
                    <a:lnTo>
                      <a:pt x="842" y="850"/>
                    </a:lnTo>
                    <a:lnTo>
                      <a:pt x="816" y="860"/>
                    </a:lnTo>
                    <a:lnTo>
                      <a:pt x="792" y="866"/>
                    </a:lnTo>
                    <a:lnTo>
                      <a:pt x="772" y="870"/>
                    </a:lnTo>
                    <a:lnTo>
                      <a:pt x="756" y="870"/>
                    </a:lnTo>
                    <a:lnTo>
                      <a:pt x="742" y="866"/>
                    </a:lnTo>
                    <a:lnTo>
                      <a:pt x="732" y="860"/>
                    </a:lnTo>
                    <a:lnTo>
                      <a:pt x="726" y="852"/>
                    </a:lnTo>
                    <a:lnTo>
                      <a:pt x="722" y="842"/>
                    </a:lnTo>
                    <a:lnTo>
                      <a:pt x="720" y="828"/>
                    </a:lnTo>
                    <a:lnTo>
                      <a:pt x="720" y="814"/>
                    </a:lnTo>
                    <a:lnTo>
                      <a:pt x="724" y="798"/>
                    </a:lnTo>
                    <a:lnTo>
                      <a:pt x="728" y="780"/>
                    </a:lnTo>
                    <a:lnTo>
                      <a:pt x="734" y="760"/>
                    </a:lnTo>
                    <a:lnTo>
                      <a:pt x="752" y="720"/>
                    </a:lnTo>
                    <a:lnTo>
                      <a:pt x="772" y="678"/>
                    </a:lnTo>
                    <a:lnTo>
                      <a:pt x="796" y="636"/>
                    </a:lnTo>
                    <a:lnTo>
                      <a:pt x="820" y="594"/>
                    </a:lnTo>
                    <a:lnTo>
                      <a:pt x="844" y="556"/>
                    </a:lnTo>
                    <a:lnTo>
                      <a:pt x="882" y="498"/>
                    </a:lnTo>
                    <a:lnTo>
                      <a:pt x="898" y="476"/>
                    </a:lnTo>
                    <a:lnTo>
                      <a:pt x="898" y="476"/>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63" name="Group 189"/>
            <p:cNvGrpSpPr/>
            <p:nvPr/>
          </p:nvGrpSpPr>
          <p:grpSpPr>
            <a:xfrm>
              <a:off x="1" y="189385"/>
              <a:ext cx="9143999" cy="6668614"/>
              <a:chOff x="1" y="189385"/>
              <a:chExt cx="9143999" cy="6668614"/>
            </a:xfrm>
          </p:grpSpPr>
          <p:sp>
            <p:nvSpPr>
              <p:cNvPr id="82" name="Freeform 12"/>
              <p:cNvSpPr>
                <a:spLocks noChangeAspect="1"/>
              </p:cNvSpPr>
              <p:nvPr/>
            </p:nvSpPr>
            <p:spPr bwMode="auto">
              <a:xfrm rot="19954067">
                <a:off x="7722899" y="3726444"/>
                <a:ext cx="934359" cy="972946"/>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8000"/>
                </a:schemeClr>
              </a:solidFill>
              <a:ln w="9525">
                <a:noFill/>
                <a:round/>
                <a:headEnd/>
                <a:tailEnd/>
              </a:ln>
              <a:effectLst>
                <a:glow rad="50800">
                  <a:schemeClr val="accent1">
                    <a:alpha val="15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83" name="Freeform 20"/>
              <p:cNvSpPr>
                <a:spLocks noChangeAspect="1"/>
              </p:cNvSpPr>
              <p:nvPr/>
            </p:nvSpPr>
            <p:spPr bwMode="auto">
              <a:xfrm rot="12859877">
                <a:off x="6911677" y="5192992"/>
                <a:ext cx="658602" cy="1261468"/>
              </a:xfrm>
              <a:custGeom>
                <a:avLst/>
                <a:gdLst/>
                <a:ahLst/>
                <a:cxnLst>
                  <a:cxn ang="0">
                    <a:pos x="846" y="504"/>
                  </a:cxn>
                  <a:cxn ang="0">
                    <a:pos x="764" y="522"/>
                  </a:cxn>
                  <a:cxn ang="0">
                    <a:pos x="702" y="500"/>
                  </a:cxn>
                  <a:cxn ang="0">
                    <a:pos x="660" y="452"/>
                  </a:cxn>
                  <a:cxn ang="0">
                    <a:pos x="620" y="326"/>
                  </a:cxn>
                  <a:cxn ang="0">
                    <a:pos x="612" y="232"/>
                  </a:cxn>
                  <a:cxn ang="0">
                    <a:pos x="556" y="198"/>
                  </a:cxn>
                  <a:cxn ang="0">
                    <a:pos x="474" y="96"/>
                  </a:cxn>
                  <a:cxn ang="0">
                    <a:pos x="422" y="0"/>
                  </a:cxn>
                  <a:cxn ang="0">
                    <a:pos x="368" y="114"/>
                  </a:cxn>
                  <a:cxn ang="0">
                    <a:pos x="300" y="214"/>
                  </a:cxn>
                  <a:cxn ang="0">
                    <a:pos x="256" y="244"/>
                  </a:cxn>
                  <a:cxn ang="0">
                    <a:pos x="256" y="370"/>
                  </a:cxn>
                  <a:cxn ang="0">
                    <a:pos x="226" y="484"/>
                  </a:cxn>
                  <a:cxn ang="0">
                    <a:pos x="184" y="530"/>
                  </a:cxn>
                  <a:cxn ang="0">
                    <a:pos x="120" y="550"/>
                  </a:cxn>
                  <a:cxn ang="0">
                    <a:pos x="28" y="530"/>
                  </a:cxn>
                  <a:cxn ang="0">
                    <a:pos x="60" y="602"/>
                  </a:cxn>
                  <a:cxn ang="0">
                    <a:pos x="166" y="772"/>
                  </a:cxn>
                  <a:cxn ang="0">
                    <a:pos x="204" y="874"/>
                  </a:cxn>
                  <a:cxn ang="0">
                    <a:pos x="194" y="930"/>
                  </a:cxn>
                  <a:cxn ang="0">
                    <a:pos x="136" y="948"/>
                  </a:cxn>
                  <a:cxn ang="0">
                    <a:pos x="50" y="928"/>
                  </a:cxn>
                  <a:cxn ang="0">
                    <a:pos x="48" y="964"/>
                  </a:cxn>
                  <a:cxn ang="0">
                    <a:pos x="74" y="1006"/>
                  </a:cxn>
                  <a:cxn ang="0">
                    <a:pos x="144" y="1062"/>
                  </a:cxn>
                  <a:cxn ang="0">
                    <a:pos x="290" y="1168"/>
                  </a:cxn>
                  <a:cxn ang="0">
                    <a:pos x="418" y="1298"/>
                  </a:cxn>
                  <a:cxn ang="0">
                    <a:pos x="474" y="1394"/>
                  </a:cxn>
                  <a:cxn ang="0">
                    <a:pos x="468" y="1514"/>
                  </a:cxn>
                  <a:cxn ang="0">
                    <a:pos x="438" y="1640"/>
                  </a:cxn>
                  <a:cxn ang="0">
                    <a:pos x="398" y="1694"/>
                  </a:cxn>
                  <a:cxn ang="0">
                    <a:pos x="394" y="1704"/>
                  </a:cxn>
                  <a:cxn ang="0">
                    <a:pos x="416" y="1718"/>
                  </a:cxn>
                  <a:cxn ang="0">
                    <a:pos x="456" y="1712"/>
                  </a:cxn>
                  <a:cxn ang="0">
                    <a:pos x="472" y="1706"/>
                  </a:cxn>
                  <a:cxn ang="0">
                    <a:pos x="492" y="1662"/>
                  </a:cxn>
                  <a:cxn ang="0">
                    <a:pos x="512" y="1528"/>
                  </a:cxn>
                  <a:cxn ang="0">
                    <a:pos x="536" y="1370"/>
                  </a:cxn>
                  <a:cxn ang="0">
                    <a:pos x="594" y="1262"/>
                  </a:cxn>
                  <a:cxn ang="0">
                    <a:pos x="724" y="1116"/>
                  </a:cxn>
                  <a:cxn ang="0">
                    <a:pos x="838" y="1014"/>
                  </a:cxn>
                  <a:cxn ang="0">
                    <a:pos x="884" y="942"/>
                  </a:cxn>
                  <a:cxn ang="0">
                    <a:pos x="890" y="884"/>
                  </a:cxn>
                  <a:cxn ang="0">
                    <a:pos x="874" y="836"/>
                  </a:cxn>
                  <a:cxn ang="0">
                    <a:pos x="792" y="866"/>
                  </a:cxn>
                  <a:cxn ang="0">
                    <a:pos x="732" y="860"/>
                  </a:cxn>
                  <a:cxn ang="0">
                    <a:pos x="720" y="814"/>
                  </a:cxn>
                  <a:cxn ang="0">
                    <a:pos x="752" y="720"/>
                  </a:cxn>
                  <a:cxn ang="0">
                    <a:pos x="844" y="556"/>
                  </a:cxn>
                </a:cxnLst>
                <a:rect l="0" t="0" r="r" b="b"/>
                <a:pathLst>
                  <a:path w="898" h="1720">
                    <a:moveTo>
                      <a:pt x="898" y="476"/>
                    </a:moveTo>
                    <a:lnTo>
                      <a:pt x="898" y="476"/>
                    </a:lnTo>
                    <a:lnTo>
                      <a:pt x="872" y="492"/>
                    </a:lnTo>
                    <a:lnTo>
                      <a:pt x="846" y="504"/>
                    </a:lnTo>
                    <a:lnTo>
                      <a:pt x="824" y="512"/>
                    </a:lnTo>
                    <a:lnTo>
                      <a:pt x="802" y="518"/>
                    </a:lnTo>
                    <a:lnTo>
                      <a:pt x="782" y="520"/>
                    </a:lnTo>
                    <a:lnTo>
                      <a:pt x="764" y="522"/>
                    </a:lnTo>
                    <a:lnTo>
                      <a:pt x="746" y="520"/>
                    </a:lnTo>
                    <a:lnTo>
                      <a:pt x="730" y="514"/>
                    </a:lnTo>
                    <a:lnTo>
                      <a:pt x="716" y="508"/>
                    </a:lnTo>
                    <a:lnTo>
                      <a:pt x="702" y="500"/>
                    </a:lnTo>
                    <a:lnTo>
                      <a:pt x="690" y="490"/>
                    </a:lnTo>
                    <a:lnTo>
                      <a:pt x="680" y="480"/>
                    </a:lnTo>
                    <a:lnTo>
                      <a:pt x="670" y="466"/>
                    </a:lnTo>
                    <a:lnTo>
                      <a:pt x="660" y="452"/>
                    </a:lnTo>
                    <a:lnTo>
                      <a:pt x="646" y="422"/>
                    </a:lnTo>
                    <a:lnTo>
                      <a:pt x="634" y="390"/>
                    </a:lnTo>
                    <a:lnTo>
                      <a:pt x="626" y="358"/>
                    </a:lnTo>
                    <a:lnTo>
                      <a:pt x="620" y="326"/>
                    </a:lnTo>
                    <a:lnTo>
                      <a:pt x="616" y="296"/>
                    </a:lnTo>
                    <a:lnTo>
                      <a:pt x="612" y="250"/>
                    </a:lnTo>
                    <a:lnTo>
                      <a:pt x="612" y="232"/>
                    </a:lnTo>
                    <a:lnTo>
                      <a:pt x="612" y="232"/>
                    </a:lnTo>
                    <a:lnTo>
                      <a:pt x="598" y="228"/>
                    </a:lnTo>
                    <a:lnTo>
                      <a:pt x="584" y="222"/>
                    </a:lnTo>
                    <a:lnTo>
                      <a:pt x="570" y="210"/>
                    </a:lnTo>
                    <a:lnTo>
                      <a:pt x="556" y="198"/>
                    </a:lnTo>
                    <a:lnTo>
                      <a:pt x="540" y="184"/>
                    </a:lnTo>
                    <a:lnTo>
                      <a:pt x="526" y="168"/>
                    </a:lnTo>
                    <a:lnTo>
                      <a:pt x="498" y="132"/>
                    </a:lnTo>
                    <a:lnTo>
                      <a:pt x="474" y="96"/>
                    </a:lnTo>
                    <a:lnTo>
                      <a:pt x="452" y="62"/>
                    </a:lnTo>
                    <a:lnTo>
                      <a:pt x="424" y="14"/>
                    </a:lnTo>
                    <a:lnTo>
                      <a:pt x="424" y="14"/>
                    </a:lnTo>
                    <a:lnTo>
                      <a:pt x="422" y="0"/>
                    </a:lnTo>
                    <a:lnTo>
                      <a:pt x="422" y="0"/>
                    </a:lnTo>
                    <a:lnTo>
                      <a:pt x="406" y="34"/>
                    </a:lnTo>
                    <a:lnTo>
                      <a:pt x="390" y="70"/>
                    </a:lnTo>
                    <a:lnTo>
                      <a:pt x="368" y="114"/>
                    </a:lnTo>
                    <a:lnTo>
                      <a:pt x="342" y="156"/>
                    </a:lnTo>
                    <a:lnTo>
                      <a:pt x="328" y="178"/>
                    </a:lnTo>
                    <a:lnTo>
                      <a:pt x="314" y="196"/>
                    </a:lnTo>
                    <a:lnTo>
                      <a:pt x="300" y="214"/>
                    </a:lnTo>
                    <a:lnTo>
                      <a:pt x="286" y="228"/>
                    </a:lnTo>
                    <a:lnTo>
                      <a:pt x="270" y="238"/>
                    </a:lnTo>
                    <a:lnTo>
                      <a:pt x="256" y="244"/>
                    </a:lnTo>
                    <a:lnTo>
                      <a:pt x="256" y="244"/>
                    </a:lnTo>
                    <a:lnTo>
                      <a:pt x="258" y="262"/>
                    </a:lnTo>
                    <a:lnTo>
                      <a:pt x="260" y="308"/>
                    </a:lnTo>
                    <a:lnTo>
                      <a:pt x="260" y="338"/>
                    </a:lnTo>
                    <a:lnTo>
                      <a:pt x="256" y="370"/>
                    </a:lnTo>
                    <a:lnTo>
                      <a:pt x="252" y="404"/>
                    </a:lnTo>
                    <a:lnTo>
                      <a:pt x="244" y="438"/>
                    </a:lnTo>
                    <a:lnTo>
                      <a:pt x="234" y="468"/>
                    </a:lnTo>
                    <a:lnTo>
                      <a:pt x="226" y="484"/>
                    </a:lnTo>
                    <a:lnTo>
                      <a:pt x="218" y="496"/>
                    </a:lnTo>
                    <a:lnTo>
                      <a:pt x="208" y="510"/>
                    </a:lnTo>
                    <a:lnTo>
                      <a:pt x="198" y="520"/>
                    </a:lnTo>
                    <a:lnTo>
                      <a:pt x="184" y="530"/>
                    </a:lnTo>
                    <a:lnTo>
                      <a:pt x="172" y="538"/>
                    </a:lnTo>
                    <a:lnTo>
                      <a:pt x="156" y="544"/>
                    </a:lnTo>
                    <a:lnTo>
                      <a:pt x="140" y="548"/>
                    </a:lnTo>
                    <a:lnTo>
                      <a:pt x="120" y="550"/>
                    </a:lnTo>
                    <a:lnTo>
                      <a:pt x="100" y="550"/>
                    </a:lnTo>
                    <a:lnTo>
                      <a:pt x="78" y="546"/>
                    </a:lnTo>
                    <a:lnTo>
                      <a:pt x="54" y="540"/>
                    </a:lnTo>
                    <a:lnTo>
                      <a:pt x="28" y="530"/>
                    </a:lnTo>
                    <a:lnTo>
                      <a:pt x="0" y="518"/>
                    </a:lnTo>
                    <a:lnTo>
                      <a:pt x="0" y="518"/>
                    </a:lnTo>
                    <a:lnTo>
                      <a:pt x="18" y="542"/>
                    </a:lnTo>
                    <a:lnTo>
                      <a:pt x="60" y="602"/>
                    </a:lnTo>
                    <a:lnTo>
                      <a:pt x="88" y="640"/>
                    </a:lnTo>
                    <a:lnTo>
                      <a:pt x="116" y="682"/>
                    </a:lnTo>
                    <a:lnTo>
                      <a:pt x="142" y="728"/>
                    </a:lnTo>
                    <a:lnTo>
                      <a:pt x="166" y="772"/>
                    </a:lnTo>
                    <a:lnTo>
                      <a:pt x="186" y="816"/>
                    </a:lnTo>
                    <a:lnTo>
                      <a:pt x="194" y="836"/>
                    </a:lnTo>
                    <a:lnTo>
                      <a:pt x="200" y="856"/>
                    </a:lnTo>
                    <a:lnTo>
                      <a:pt x="204" y="874"/>
                    </a:lnTo>
                    <a:lnTo>
                      <a:pt x="206" y="892"/>
                    </a:lnTo>
                    <a:lnTo>
                      <a:pt x="204" y="906"/>
                    </a:lnTo>
                    <a:lnTo>
                      <a:pt x="202" y="920"/>
                    </a:lnTo>
                    <a:lnTo>
                      <a:pt x="194" y="930"/>
                    </a:lnTo>
                    <a:lnTo>
                      <a:pt x="186" y="940"/>
                    </a:lnTo>
                    <a:lnTo>
                      <a:pt x="172" y="946"/>
                    </a:lnTo>
                    <a:lnTo>
                      <a:pt x="156" y="948"/>
                    </a:lnTo>
                    <a:lnTo>
                      <a:pt x="136" y="948"/>
                    </a:lnTo>
                    <a:lnTo>
                      <a:pt x="112" y="946"/>
                    </a:lnTo>
                    <a:lnTo>
                      <a:pt x="82" y="940"/>
                    </a:lnTo>
                    <a:lnTo>
                      <a:pt x="50" y="928"/>
                    </a:lnTo>
                    <a:lnTo>
                      <a:pt x="50" y="928"/>
                    </a:lnTo>
                    <a:lnTo>
                      <a:pt x="48" y="932"/>
                    </a:lnTo>
                    <a:lnTo>
                      <a:pt x="46" y="938"/>
                    </a:lnTo>
                    <a:lnTo>
                      <a:pt x="44" y="948"/>
                    </a:lnTo>
                    <a:lnTo>
                      <a:pt x="48" y="964"/>
                    </a:lnTo>
                    <a:lnTo>
                      <a:pt x="52" y="972"/>
                    </a:lnTo>
                    <a:lnTo>
                      <a:pt x="56" y="982"/>
                    </a:lnTo>
                    <a:lnTo>
                      <a:pt x="64" y="994"/>
                    </a:lnTo>
                    <a:lnTo>
                      <a:pt x="74" y="1006"/>
                    </a:lnTo>
                    <a:lnTo>
                      <a:pt x="86" y="1018"/>
                    </a:lnTo>
                    <a:lnTo>
                      <a:pt x="102" y="1032"/>
                    </a:lnTo>
                    <a:lnTo>
                      <a:pt x="122" y="1046"/>
                    </a:lnTo>
                    <a:lnTo>
                      <a:pt x="144" y="1062"/>
                    </a:lnTo>
                    <a:lnTo>
                      <a:pt x="144" y="1062"/>
                    </a:lnTo>
                    <a:lnTo>
                      <a:pt x="192" y="1094"/>
                    </a:lnTo>
                    <a:lnTo>
                      <a:pt x="240" y="1130"/>
                    </a:lnTo>
                    <a:lnTo>
                      <a:pt x="290" y="1168"/>
                    </a:lnTo>
                    <a:lnTo>
                      <a:pt x="336" y="1208"/>
                    </a:lnTo>
                    <a:lnTo>
                      <a:pt x="380" y="1252"/>
                    </a:lnTo>
                    <a:lnTo>
                      <a:pt x="400" y="1274"/>
                    </a:lnTo>
                    <a:lnTo>
                      <a:pt x="418" y="1298"/>
                    </a:lnTo>
                    <a:lnTo>
                      <a:pt x="436" y="1320"/>
                    </a:lnTo>
                    <a:lnTo>
                      <a:pt x="450" y="1344"/>
                    </a:lnTo>
                    <a:lnTo>
                      <a:pt x="464" y="1370"/>
                    </a:lnTo>
                    <a:lnTo>
                      <a:pt x="474" y="1394"/>
                    </a:lnTo>
                    <a:lnTo>
                      <a:pt x="474" y="1394"/>
                    </a:lnTo>
                    <a:lnTo>
                      <a:pt x="474" y="1428"/>
                    </a:lnTo>
                    <a:lnTo>
                      <a:pt x="472" y="1470"/>
                    </a:lnTo>
                    <a:lnTo>
                      <a:pt x="468" y="1514"/>
                    </a:lnTo>
                    <a:lnTo>
                      <a:pt x="462" y="1558"/>
                    </a:lnTo>
                    <a:lnTo>
                      <a:pt x="452" y="1602"/>
                    </a:lnTo>
                    <a:lnTo>
                      <a:pt x="446" y="1622"/>
                    </a:lnTo>
                    <a:lnTo>
                      <a:pt x="438" y="1640"/>
                    </a:lnTo>
                    <a:lnTo>
                      <a:pt x="430" y="1658"/>
                    </a:lnTo>
                    <a:lnTo>
                      <a:pt x="422" y="1672"/>
                    </a:lnTo>
                    <a:lnTo>
                      <a:pt x="410" y="1686"/>
                    </a:lnTo>
                    <a:lnTo>
                      <a:pt x="398" y="1694"/>
                    </a:lnTo>
                    <a:lnTo>
                      <a:pt x="398" y="1694"/>
                    </a:lnTo>
                    <a:lnTo>
                      <a:pt x="396" y="1696"/>
                    </a:lnTo>
                    <a:lnTo>
                      <a:pt x="394" y="1700"/>
                    </a:lnTo>
                    <a:lnTo>
                      <a:pt x="394" y="1704"/>
                    </a:lnTo>
                    <a:lnTo>
                      <a:pt x="398" y="1710"/>
                    </a:lnTo>
                    <a:lnTo>
                      <a:pt x="398" y="1710"/>
                    </a:lnTo>
                    <a:lnTo>
                      <a:pt x="404" y="1714"/>
                    </a:lnTo>
                    <a:lnTo>
                      <a:pt x="416" y="1718"/>
                    </a:lnTo>
                    <a:lnTo>
                      <a:pt x="424" y="1720"/>
                    </a:lnTo>
                    <a:lnTo>
                      <a:pt x="434" y="1720"/>
                    </a:lnTo>
                    <a:lnTo>
                      <a:pt x="444" y="1718"/>
                    </a:lnTo>
                    <a:lnTo>
                      <a:pt x="456" y="1712"/>
                    </a:lnTo>
                    <a:lnTo>
                      <a:pt x="456" y="1712"/>
                    </a:lnTo>
                    <a:lnTo>
                      <a:pt x="460" y="1708"/>
                    </a:lnTo>
                    <a:lnTo>
                      <a:pt x="466" y="1708"/>
                    </a:lnTo>
                    <a:lnTo>
                      <a:pt x="472" y="1706"/>
                    </a:lnTo>
                    <a:lnTo>
                      <a:pt x="478" y="1698"/>
                    </a:lnTo>
                    <a:lnTo>
                      <a:pt x="478" y="1698"/>
                    </a:lnTo>
                    <a:lnTo>
                      <a:pt x="484" y="1684"/>
                    </a:lnTo>
                    <a:lnTo>
                      <a:pt x="492" y="1662"/>
                    </a:lnTo>
                    <a:lnTo>
                      <a:pt x="498" y="1638"/>
                    </a:lnTo>
                    <a:lnTo>
                      <a:pt x="502" y="1606"/>
                    </a:lnTo>
                    <a:lnTo>
                      <a:pt x="508" y="1570"/>
                    </a:lnTo>
                    <a:lnTo>
                      <a:pt x="512" y="1528"/>
                    </a:lnTo>
                    <a:lnTo>
                      <a:pt x="520" y="1426"/>
                    </a:lnTo>
                    <a:lnTo>
                      <a:pt x="520" y="1426"/>
                    </a:lnTo>
                    <a:lnTo>
                      <a:pt x="526" y="1398"/>
                    </a:lnTo>
                    <a:lnTo>
                      <a:pt x="536" y="1370"/>
                    </a:lnTo>
                    <a:lnTo>
                      <a:pt x="546" y="1344"/>
                    </a:lnTo>
                    <a:lnTo>
                      <a:pt x="560" y="1316"/>
                    </a:lnTo>
                    <a:lnTo>
                      <a:pt x="576" y="1290"/>
                    </a:lnTo>
                    <a:lnTo>
                      <a:pt x="594" y="1262"/>
                    </a:lnTo>
                    <a:lnTo>
                      <a:pt x="612" y="1236"/>
                    </a:lnTo>
                    <a:lnTo>
                      <a:pt x="632" y="1212"/>
                    </a:lnTo>
                    <a:lnTo>
                      <a:pt x="676" y="1162"/>
                    </a:lnTo>
                    <a:lnTo>
                      <a:pt x="724" y="1116"/>
                    </a:lnTo>
                    <a:lnTo>
                      <a:pt x="770" y="1072"/>
                    </a:lnTo>
                    <a:lnTo>
                      <a:pt x="816" y="1032"/>
                    </a:lnTo>
                    <a:lnTo>
                      <a:pt x="816" y="1032"/>
                    </a:lnTo>
                    <a:lnTo>
                      <a:pt x="838" y="1014"/>
                    </a:lnTo>
                    <a:lnTo>
                      <a:pt x="854" y="996"/>
                    </a:lnTo>
                    <a:lnTo>
                      <a:pt x="866" y="978"/>
                    </a:lnTo>
                    <a:lnTo>
                      <a:pt x="876" y="960"/>
                    </a:lnTo>
                    <a:lnTo>
                      <a:pt x="884" y="942"/>
                    </a:lnTo>
                    <a:lnTo>
                      <a:pt x="888" y="926"/>
                    </a:lnTo>
                    <a:lnTo>
                      <a:pt x="890" y="910"/>
                    </a:lnTo>
                    <a:lnTo>
                      <a:pt x="890" y="896"/>
                    </a:lnTo>
                    <a:lnTo>
                      <a:pt x="890" y="884"/>
                    </a:lnTo>
                    <a:lnTo>
                      <a:pt x="888" y="872"/>
                    </a:lnTo>
                    <a:lnTo>
                      <a:pt x="882" y="852"/>
                    </a:lnTo>
                    <a:lnTo>
                      <a:pt x="876" y="840"/>
                    </a:lnTo>
                    <a:lnTo>
                      <a:pt x="874" y="836"/>
                    </a:lnTo>
                    <a:lnTo>
                      <a:pt x="874" y="836"/>
                    </a:lnTo>
                    <a:lnTo>
                      <a:pt x="842" y="850"/>
                    </a:lnTo>
                    <a:lnTo>
                      <a:pt x="816" y="860"/>
                    </a:lnTo>
                    <a:lnTo>
                      <a:pt x="792" y="866"/>
                    </a:lnTo>
                    <a:lnTo>
                      <a:pt x="772" y="870"/>
                    </a:lnTo>
                    <a:lnTo>
                      <a:pt x="756" y="870"/>
                    </a:lnTo>
                    <a:lnTo>
                      <a:pt x="742" y="866"/>
                    </a:lnTo>
                    <a:lnTo>
                      <a:pt x="732" y="860"/>
                    </a:lnTo>
                    <a:lnTo>
                      <a:pt x="726" y="852"/>
                    </a:lnTo>
                    <a:lnTo>
                      <a:pt x="722" y="842"/>
                    </a:lnTo>
                    <a:lnTo>
                      <a:pt x="720" y="828"/>
                    </a:lnTo>
                    <a:lnTo>
                      <a:pt x="720" y="814"/>
                    </a:lnTo>
                    <a:lnTo>
                      <a:pt x="724" y="798"/>
                    </a:lnTo>
                    <a:lnTo>
                      <a:pt x="728" y="780"/>
                    </a:lnTo>
                    <a:lnTo>
                      <a:pt x="734" y="760"/>
                    </a:lnTo>
                    <a:lnTo>
                      <a:pt x="752" y="720"/>
                    </a:lnTo>
                    <a:lnTo>
                      <a:pt x="772" y="678"/>
                    </a:lnTo>
                    <a:lnTo>
                      <a:pt x="796" y="636"/>
                    </a:lnTo>
                    <a:lnTo>
                      <a:pt x="820" y="594"/>
                    </a:lnTo>
                    <a:lnTo>
                      <a:pt x="844" y="556"/>
                    </a:lnTo>
                    <a:lnTo>
                      <a:pt x="882" y="498"/>
                    </a:lnTo>
                    <a:lnTo>
                      <a:pt x="898" y="476"/>
                    </a:lnTo>
                    <a:lnTo>
                      <a:pt x="898" y="476"/>
                    </a:lnTo>
                    <a:close/>
                  </a:path>
                </a:pathLst>
              </a:custGeom>
              <a:solidFill>
                <a:schemeClr val="accent1">
                  <a:alpha val="8000"/>
                </a:schemeClr>
              </a:solidFill>
              <a:ln w="9525">
                <a:noFill/>
                <a:round/>
                <a:headEnd/>
                <a:tailEnd/>
              </a:ln>
              <a:effectLst>
                <a:glow rad="50800">
                  <a:schemeClr val="accent1">
                    <a:alpha val="20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84" name="Freeform 12"/>
              <p:cNvSpPr>
                <a:spLocks noChangeAspect="1"/>
              </p:cNvSpPr>
              <p:nvPr/>
            </p:nvSpPr>
            <p:spPr bwMode="auto">
              <a:xfrm rot="1886122">
                <a:off x="7260150" y="2458059"/>
                <a:ext cx="819391" cy="853231"/>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8000"/>
                </a:schemeClr>
              </a:solidFill>
              <a:ln w="9525">
                <a:noFill/>
                <a:round/>
                <a:headEnd/>
                <a:tailEnd/>
              </a:ln>
              <a:effectLst>
                <a:glow rad="50800">
                  <a:schemeClr val="accent1">
                    <a:alpha val="15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85" name="Freeform 16"/>
              <p:cNvSpPr>
                <a:spLocks noChangeAspect="1"/>
              </p:cNvSpPr>
              <p:nvPr/>
            </p:nvSpPr>
            <p:spPr bwMode="auto">
              <a:xfrm rot="19458545">
                <a:off x="8145717" y="189385"/>
                <a:ext cx="644376" cy="985678"/>
              </a:xfrm>
              <a:custGeom>
                <a:avLst/>
                <a:gdLst/>
                <a:ahLst/>
                <a:cxnLst>
                  <a:cxn ang="0">
                    <a:pos x="942" y="650"/>
                  </a:cxn>
                  <a:cxn ang="0">
                    <a:pos x="932" y="564"/>
                  </a:cxn>
                  <a:cxn ang="0">
                    <a:pos x="906" y="552"/>
                  </a:cxn>
                  <a:cxn ang="0">
                    <a:pos x="752" y="596"/>
                  </a:cxn>
                  <a:cxn ang="0">
                    <a:pos x="706" y="618"/>
                  </a:cxn>
                  <a:cxn ang="0">
                    <a:pos x="654" y="660"/>
                  </a:cxn>
                  <a:cxn ang="0">
                    <a:pos x="650" y="654"/>
                  </a:cxn>
                  <a:cxn ang="0">
                    <a:pos x="744" y="506"/>
                  </a:cxn>
                  <a:cxn ang="0">
                    <a:pos x="744" y="390"/>
                  </a:cxn>
                  <a:cxn ang="0">
                    <a:pos x="702" y="264"/>
                  </a:cxn>
                  <a:cxn ang="0">
                    <a:pos x="594" y="224"/>
                  </a:cxn>
                  <a:cxn ang="0">
                    <a:pos x="498" y="116"/>
                  </a:cxn>
                  <a:cxn ang="0">
                    <a:pos x="472" y="8"/>
                  </a:cxn>
                  <a:cxn ang="0">
                    <a:pos x="470" y="8"/>
                  </a:cxn>
                  <a:cxn ang="0">
                    <a:pos x="444" y="116"/>
                  </a:cxn>
                  <a:cxn ang="0">
                    <a:pos x="350" y="224"/>
                  </a:cxn>
                  <a:cxn ang="0">
                    <a:pos x="240" y="264"/>
                  </a:cxn>
                  <a:cxn ang="0">
                    <a:pos x="198" y="390"/>
                  </a:cxn>
                  <a:cxn ang="0">
                    <a:pos x="198" y="506"/>
                  </a:cxn>
                  <a:cxn ang="0">
                    <a:pos x="292" y="654"/>
                  </a:cxn>
                  <a:cxn ang="0">
                    <a:pos x="288" y="660"/>
                  </a:cxn>
                  <a:cxn ang="0">
                    <a:pos x="240" y="622"/>
                  </a:cxn>
                  <a:cxn ang="0">
                    <a:pos x="180" y="592"/>
                  </a:cxn>
                  <a:cxn ang="0">
                    <a:pos x="30" y="552"/>
                  </a:cxn>
                  <a:cxn ang="0">
                    <a:pos x="8" y="576"/>
                  </a:cxn>
                  <a:cxn ang="0">
                    <a:pos x="8" y="692"/>
                  </a:cxn>
                  <a:cxn ang="0">
                    <a:pos x="22" y="740"/>
                  </a:cxn>
                  <a:cxn ang="0">
                    <a:pos x="52" y="782"/>
                  </a:cxn>
                  <a:cxn ang="0">
                    <a:pos x="88" y="804"/>
                  </a:cxn>
                  <a:cxn ang="0">
                    <a:pos x="150" y="840"/>
                  </a:cxn>
                  <a:cxn ang="0">
                    <a:pos x="178" y="912"/>
                  </a:cxn>
                  <a:cxn ang="0">
                    <a:pos x="106" y="1008"/>
                  </a:cxn>
                  <a:cxn ang="0">
                    <a:pos x="174" y="1016"/>
                  </a:cxn>
                  <a:cxn ang="0">
                    <a:pos x="274" y="1056"/>
                  </a:cxn>
                  <a:cxn ang="0">
                    <a:pos x="346" y="1062"/>
                  </a:cxn>
                  <a:cxn ang="0">
                    <a:pos x="444" y="1020"/>
                  </a:cxn>
                  <a:cxn ang="0">
                    <a:pos x="430" y="1246"/>
                  </a:cxn>
                  <a:cxn ang="0">
                    <a:pos x="386" y="1382"/>
                  </a:cxn>
                  <a:cxn ang="0">
                    <a:pos x="352" y="1416"/>
                  </a:cxn>
                  <a:cxn ang="0">
                    <a:pos x="354" y="1432"/>
                  </a:cxn>
                  <a:cxn ang="0">
                    <a:pos x="386" y="1444"/>
                  </a:cxn>
                  <a:cxn ang="0">
                    <a:pos x="428" y="1430"/>
                  </a:cxn>
                  <a:cxn ang="0">
                    <a:pos x="448" y="1418"/>
                  </a:cxn>
                  <a:cxn ang="0">
                    <a:pos x="488" y="1236"/>
                  </a:cxn>
                  <a:cxn ang="0">
                    <a:pos x="516" y="1030"/>
                  </a:cxn>
                  <a:cxn ang="0">
                    <a:pos x="616" y="1064"/>
                  </a:cxn>
                  <a:cxn ang="0">
                    <a:pos x="682" y="1050"/>
                  </a:cxn>
                  <a:cxn ang="0">
                    <a:pos x="790" y="1012"/>
                  </a:cxn>
                  <a:cxn ang="0">
                    <a:pos x="810" y="988"/>
                  </a:cxn>
                  <a:cxn ang="0">
                    <a:pos x="764" y="896"/>
                  </a:cxn>
                  <a:cxn ang="0">
                    <a:pos x="804" y="830"/>
                  </a:cxn>
                  <a:cxn ang="0">
                    <a:pos x="868" y="798"/>
                  </a:cxn>
                  <a:cxn ang="0">
                    <a:pos x="902" y="772"/>
                  </a:cxn>
                  <a:cxn ang="0">
                    <a:pos x="924" y="732"/>
                  </a:cxn>
                </a:cxnLst>
                <a:rect l="0" t="0" r="r" b="b"/>
                <a:pathLst>
                  <a:path w="944" h="1444">
                    <a:moveTo>
                      <a:pt x="924" y="732"/>
                    </a:moveTo>
                    <a:lnTo>
                      <a:pt x="924" y="732"/>
                    </a:lnTo>
                    <a:lnTo>
                      <a:pt x="932" y="706"/>
                    </a:lnTo>
                    <a:lnTo>
                      <a:pt x="938" y="678"/>
                    </a:lnTo>
                    <a:lnTo>
                      <a:pt x="942" y="650"/>
                    </a:lnTo>
                    <a:lnTo>
                      <a:pt x="944" y="622"/>
                    </a:lnTo>
                    <a:lnTo>
                      <a:pt x="942" y="598"/>
                    </a:lnTo>
                    <a:lnTo>
                      <a:pt x="938" y="578"/>
                    </a:lnTo>
                    <a:lnTo>
                      <a:pt x="934" y="570"/>
                    </a:lnTo>
                    <a:lnTo>
                      <a:pt x="932" y="564"/>
                    </a:lnTo>
                    <a:lnTo>
                      <a:pt x="926" y="558"/>
                    </a:lnTo>
                    <a:lnTo>
                      <a:pt x="922" y="556"/>
                    </a:lnTo>
                    <a:lnTo>
                      <a:pt x="922" y="556"/>
                    </a:lnTo>
                    <a:lnTo>
                      <a:pt x="916" y="554"/>
                    </a:lnTo>
                    <a:lnTo>
                      <a:pt x="906" y="552"/>
                    </a:lnTo>
                    <a:lnTo>
                      <a:pt x="886" y="554"/>
                    </a:lnTo>
                    <a:lnTo>
                      <a:pt x="862" y="558"/>
                    </a:lnTo>
                    <a:lnTo>
                      <a:pt x="838" y="566"/>
                    </a:lnTo>
                    <a:lnTo>
                      <a:pt x="788" y="582"/>
                    </a:lnTo>
                    <a:lnTo>
                      <a:pt x="752" y="596"/>
                    </a:lnTo>
                    <a:lnTo>
                      <a:pt x="752" y="596"/>
                    </a:lnTo>
                    <a:lnTo>
                      <a:pt x="750" y="596"/>
                    </a:lnTo>
                    <a:lnTo>
                      <a:pt x="750" y="596"/>
                    </a:lnTo>
                    <a:lnTo>
                      <a:pt x="726" y="608"/>
                    </a:lnTo>
                    <a:lnTo>
                      <a:pt x="706" y="618"/>
                    </a:lnTo>
                    <a:lnTo>
                      <a:pt x="692" y="630"/>
                    </a:lnTo>
                    <a:lnTo>
                      <a:pt x="678" y="638"/>
                    </a:lnTo>
                    <a:lnTo>
                      <a:pt x="662" y="654"/>
                    </a:lnTo>
                    <a:lnTo>
                      <a:pt x="658" y="658"/>
                    </a:lnTo>
                    <a:lnTo>
                      <a:pt x="654" y="660"/>
                    </a:lnTo>
                    <a:lnTo>
                      <a:pt x="654" y="660"/>
                    </a:lnTo>
                    <a:lnTo>
                      <a:pt x="650" y="660"/>
                    </a:lnTo>
                    <a:lnTo>
                      <a:pt x="648" y="658"/>
                    </a:lnTo>
                    <a:lnTo>
                      <a:pt x="650" y="654"/>
                    </a:lnTo>
                    <a:lnTo>
                      <a:pt x="650" y="654"/>
                    </a:lnTo>
                    <a:lnTo>
                      <a:pt x="660" y="638"/>
                    </a:lnTo>
                    <a:lnTo>
                      <a:pt x="724" y="548"/>
                    </a:lnTo>
                    <a:lnTo>
                      <a:pt x="724" y="548"/>
                    </a:lnTo>
                    <a:lnTo>
                      <a:pt x="736" y="528"/>
                    </a:lnTo>
                    <a:lnTo>
                      <a:pt x="744" y="506"/>
                    </a:lnTo>
                    <a:lnTo>
                      <a:pt x="748" y="484"/>
                    </a:lnTo>
                    <a:lnTo>
                      <a:pt x="750" y="462"/>
                    </a:lnTo>
                    <a:lnTo>
                      <a:pt x="750" y="438"/>
                    </a:lnTo>
                    <a:lnTo>
                      <a:pt x="748" y="414"/>
                    </a:lnTo>
                    <a:lnTo>
                      <a:pt x="744" y="390"/>
                    </a:lnTo>
                    <a:lnTo>
                      <a:pt x="740" y="368"/>
                    </a:lnTo>
                    <a:lnTo>
                      <a:pt x="728" y="328"/>
                    </a:lnTo>
                    <a:lnTo>
                      <a:pt x="716" y="294"/>
                    </a:lnTo>
                    <a:lnTo>
                      <a:pt x="702" y="264"/>
                    </a:lnTo>
                    <a:lnTo>
                      <a:pt x="702" y="264"/>
                    </a:lnTo>
                    <a:lnTo>
                      <a:pt x="680" y="260"/>
                    </a:lnTo>
                    <a:lnTo>
                      <a:pt x="660" y="254"/>
                    </a:lnTo>
                    <a:lnTo>
                      <a:pt x="642" y="248"/>
                    </a:lnTo>
                    <a:lnTo>
                      <a:pt x="624" y="240"/>
                    </a:lnTo>
                    <a:lnTo>
                      <a:pt x="594" y="224"/>
                    </a:lnTo>
                    <a:lnTo>
                      <a:pt x="566" y="204"/>
                    </a:lnTo>
                    <a:lnTo>
                      <a:pt x="544" y="184"/>
                    </a:lnTo>
                    <a:lnTo>
                      <a:pt x="526" y="162"/>
                    </a:lnTo>
                    <a:lnTo>
                      <a:pt x="510" y="138"/>
                    </a:lnTo>
                    <a:lnTo>
                      <a:pt x="498" y="116"/>
                    </a:lnTo>
                    <a:lnTo>
                      <a:pt x="490" y="92"/>
                    </a:lnTo>
                    <a:lnTo>
                      <a:pt x="482" y="72"/>
                    </a:lnTo>
                    <a:lnTo>
                      <a:pt x="478" y="52"/>
                    </a:lnTo>
                    <a:lnTo>
                      <a:pt x="474" y="34"/>
                    </a:lnTo>
                    <a:lnTo>
                      <a:pt x="472" y="8"/>
                    </a:lnTo>
                    <a:lnTo>
                      <a:pt x="472" y="0"/>
                    </a:lnTo>
                    <a:lnTo>
                      <a:pt x="472" y="2"/>
                    </a:lnTo>
                    <a:lnTo>
                      <a:pt x="472" y="0"/>
                    </a:lnTo>
                    <a:lnTo>
                      <a:pt x="472" y="0"/>
                    </a:lnTo>
                    <a:lnTo>
                      <a:pt x="470" y="8"/>
                    </a:lnTo>
                    <a:lnTo>
                      <a:pt x="468" y="34"/>
                    </a:lnTo>
                    <a:lnTo>
                      <a:pt x="466" y="52"/>
                    </a:lnTo>
                    <a:lnTo>
                      <a:pt x="460" y="72"/>
                    </a:lnTo>
                    <a:lnTo>
                      <a:pt x="454" y="92"/>
                    </a:lnTo>
                    <a:lnTo>
                      <a:pt x="444" y="116"/>
                    </a:lnTo>
                    <a:lnTo>
                      <a:pt x="432" y="138"/>
                    </a:lnTo>
                    <a:lnTo>
                      <a:pt x="418" y="162"/>
                    </a:lnTo>
                    <a:lnTo>
                      <a:pt x="398" y="184"/>
                    </a:lnTo>
                    <a:lnTo>
                      <a:pt x="376" y="204"/>
                    </a:lnTo>
                    <a:lnTo>
                      <a:pt x="350" y="224"/>
                    </a:lnTo>
                    <a:lnTo>
                      <a:pt x="318" y="240"/>
                    </a:lnTo>
                    <a:lnTo>
                      <a:pt x="300" y="248"/>
                    </a:lnTo>
                    <a:lnTo>
                      <a:pt x="282" y="254"/>
                    </a:lnTo>
                    <a:lnTo>
                      <a:pt x="262" y="260"/>
                    </a:lnTo>
                    <a:lnTo>
                      <a:pt x="240" y="264"/>
                    </a:lnTo>
                    <a:lnTo>
                      <a:pt x="240" y="264"/>
                    </a:lnTo>
                    <a:lnTo>
                      <a:pt x="226" y="294"/>
                    </a:lnTo>
                    <a:lnTo>
                      <a:pt x="214" y="328"/>
                    </a:lnTo>
                    <a:lnTo>
                      <a:pt x="202" y="368"/>
                    </a:lnTo>
                    <a:lnTo>
                      <a:pt x="198" y="390"/>
                    </a:lnTo>
                    <a:lnTo>
                      <a:pt x="194" y="414"/>
                    </a:lnTo>
                    <a:lnTo>
                      <a:pt x="192" y="438"/>
                    </a:lnTo>
                    <a:lnTo>
                      <a:pt x="192" y="462"/>
                    </a:lnTo>
                    <a:lnTo>
                      <a:pt x="194" y="484"/>
                    </a:lnTo>
                    <a:lnTo>
                      <a:pt x="198" y="506"/>
                    </a:lnTo>
                    <a:lnTo>
                      <a:pt x="208" y="528"/>
                    </a:lnTo>
                    <a:lnTo>
                      <a:pt x="218" y="548"/>
                    </a:lnTo>
                    <a:lnTo>
                      <a:pt x="218" y="548"/>
                    </a:lnTo>
                    <a:lnTo>
                      <a:pt x="282" y="638"/>
                    </a:lnTo>
                    <a:lnTo>
                      <a:pt x="292" y="654"/>
                    </a:lnTo>
                    <a:lnTo>
                      <a:pt x="292" y="654"/>
                    </a:lnTo>
                    <a:lnTo>
                      <a:pt x="294" y="658"/>
                    </a:lnTo>
                    <a:lnTo>
                      <a:pt x="292" y="660"/>
                    </a:lnTo>
                    <a:lnTo>
                      <a:pt x="288" y="660"/>
                    </a:lnTo>
                    <a:lnTo>
                      <a:pt x="288" y="660"/>
                    </a:lnTo>
                    <a:lnTo>
                      <a:pt x="284" y="658"/>
                    </a:lnTo>
                    <a:lnTo>
                      <a:pt x="280" y="654"/>
                    </a:lnTo>
                    <a:lnTo>
                      <a:pt x="266" y="640"/>
                    </a:lnTo>
                    <a:lnTo>
                      <a:pt x="254" y="632"/>
                    </a:lnTo>
                    <a:lnTo>
                      <a:pt x="240" y="622"/>
                    </a:lnTo>
                    <a:lnTo>
                      <a:pt x="224" y="612"/>
                    </a:lnTo>
                    <a:lnTo>
                      <a:pt x="202" y="602"/>
                    </a:lnTo>
                    <a:lnTo>
                      <a:pt x="202" y="600"/>
                    </a:lnTo>
                    <a:lnTo>
                      <a:pt x="202" y="600"/>
                    </a:lnTo>
                    <a:lnTo>
                      <a:pt x="180" y="592"/>
                    </a:lnTo>
                    <a:lnTo>
                      <a:pt x="126" y="572"/>
                    </a:lnTo>
                    <a:lnTo>
                      <a:pt x="96" y="562"/>
                    </a:lnTo>
                    <a:lnTo>
                      <a:pt x="66" y="556"/>
                    </a:lnTo>
                    <a:lnTo>
                      <a:pt x="42" y="552"/>
                    </a:lnTo>
                    <a:lnTo>
                      <a:pt x="30" y="552"/>
                    </a:lnTo>
                    <a:lnTo>
                      <a:pt x="22" y="556"/>
                    </a:lnTo>
                    <a:lnTo>
                      <a:pt x="22" y="556"/>
                    </a:lnTo>
                    <a:lnTo>
                      <a:pt x="18" y="558"/>
                    </a:lnTo>
                    <a:lnTo>
                      <a:pt x="14" y="562"/>
                    </a:lnTo>
                    <a:lnTo>
                      <a:pt x="8" y="576"/>
                    </a:lnTo>
                    <a:lnTo>
                      <a:pt x="2" y="594"/>
                    </a:lnTo>
                    <a:lnTo>
                      <a:pt x="0" y="616"/>
                    </a:lnTo>
                    <a:lnTo>
                      <a:pt x="2" y="640"/>
                    </a:lnTo>
                    <a:lnTo>
                      <a:pt x="4" y="666"/>
                    </a:lnTo>
                    <a:lnTo>
                      <a:pt x="8" y="692"/>
                    </a:lnTo>
                    <a:lnTo>
                      <a:pt x="16" y="718"/>
                    </a:lnTo>
                    <a:lnTo>
                      <a:pt x="16" y="718"/>
                    </a:lnTo>
                    <a:lnTo>
                      <a:pt x="16" y="726"/>
                    </a:lnTo>
                    <a:lnTo>
                      <a:pt x="16" y="726"/>
                    </a:lnTo>
                    <a:lnTo>
                      <a:pt x="22" y="740"/>
                    </a:lnTo>
                    <a:lnTo>
                      <a:pt x="30" y="754"/>
                    </a:lnTo>
                    <a:lnTo>
                      <a:pt x="38" y="768"/>
                    </a:lnTo>
                    <a:lnTo>
                      <a:pt x="50" y="782"/>
                    </a:lnTo>
                    <a:lnTo>
                      <a:pt x="50" y="782"/>
                    </a:lnTo>
                    <a:lnTo>
                      <a:pt x="52" y="782"/>
                    </a:lnTo>
                    <a:lnTo>
                      <a:pt x="52" y="782"/>
                    </a:lnTo>
                    <a:lnTo>
                      <a:pt x="60" y="790"/>
                    </a:lnTo>
                    <a:lnTo>
                      <a:pt x="70" y="796"/>
                    </a:lnTo>
                    <a:lnTo>
                      <a:pt x="78" y="800"/>
                    </a:lnTo>
                    <a:lnTo>
                      <a:pt x="88" y="804"/>
                    </a:lnTo>
                    <a:lnTo>
                      <a:pt x="88" y="804"/>
                    </a:lnTo>
                    <a:lnTo>
                      <a:pt x="104" y="808"/>
                    </a:lnTo>
                    <a:lnTo>
                      <a:pt x="128" y="822"/>
                    </a:lnTo>
                    <a:lnTo>
                      <a:pt x="138" y="830"/>
                    </a:lnTo>
                    <a:lnTo>
                      <a:pt x="150" y="840"/>
                    </a:lnTo>
                    <a:lnTo>
                      <a:pt x="160" y="852"/>
                    </a:lnTo>
                    <a:lnTo>
                      <a:pt x="168" y="866"/>
                    </a:lnTo>
                    <a:lnTo>
                      <a:pt x="176" y="880"/>
                    </a:lnTo>
                    <a:lnTo>
                      <a:pt x="178" y="896"/>
                    </a:lnTo>
                    <a:lnTo>
                      <a:pt x="178" y="912"/>
                    </a:lnTo>
                    <a:lnTo>
                      <a:pt x="174" y="930"/>
                    </a:lnTo>
                    <a:lnTo>
                      <a:pt x="166" y="948"/>
                    </a:lnTo>
                    <a:lnTo>
                      <a:pt x="152" y="968"/>
                    </a:lnTo>
                    <a:lnTo>
                      <a:pt x="132" y="988"/>
                    </a:lnTo>
                    <a:lnTo>
                      <a:pt x="106" y="1008"/>
                    </a:lnTo>
                    <a:lnTo>
                      <a:pt x="106" y="1008"/>
                    </a:lnTo>
                    <a:lnTo>
                      <a:pt x="118" y="1008"/>
                    </a:lnTo>
                    <a:lnTo>
                      <a:pt x="132" y="1008"/>
                    </a:lnTo>
                    <a:lnTo>
                      <a:pt x="152" y="1012"/>
                    </a:lnTo>
                    <a:lnTo>
                      <a:pt x="174" y="1016"/>
                    </a:lnTo>
                    <a:lnTo>
                      <a:pt x="202" y="1024"/>
                    </a:lnTo>
                    <a:lnTo>
                      <a:pt x="230" y="1034"/>
                    </a:lnTo>
                    <a:lnTo>
                      <a:pt x="260" y="1050"/>
                    </a:lnTo>
                    <a:lnTo>
                      <a:pt x="260" y="1050"/>
                    </a:lnTo>
                    <a:lnTo>
                      <a:pt x="274" y="1056"/>
                    </a:lnTo>
                    <a:lnTo>
                      <a:pt x="288" y="1060"/>
                    </a:lnTo>
                    <a:lnTo>
                      <a:pt x="304" y="1064"/>
                    </a:lnTo>
                    <a:lnTo>
                      <a:pt x="318" y="1064"/>
                    </a:lnTo>
                    <a:lnTo>
                      <a:pt x="332" y="1064"/>
                    </a:lnTo>
                    <a:lnTo>
                      <a:pt x="346" y="1062"/>
                    </a:lnTo>
                    <a:lnTo>
                      <a:pt x="372" y="1056"/>
                    </a:lnTo>
                    <a:lnTo>
                      <a:pt x="396" y="1046"/>
                    </a:lnTo>
                    <a:lnTo>
                      <a:pt x="418" y="1036"/>
                    </a:lnTo>
                    <a:lnTo>
                      <a:pt x="444" y="1020"/>
                    </a:lnTo>
                    <a:lnTo>
                      <a:pt x="444" y="1020"/>
                    </a:lnTo>
                    <a:lnTo>
                      <a:pt x="444" y="1050"/>
                    </a:lnTo>
                    <a:lnTo>
                      <a:pt x="444" y="1096"/>
                    </a:lnTo>
                    <a:lnTo>
                      <a:pt x="442" y="1152"/>
                    </a:lnTo>
                    <a:lnTo>
                      <a:pt x="436" y="1214"/>
                    </a:lnTo>
                    <a:lnTo>
                      <a:pt x="430" y="1246"/>
                    </a:lnTo>
                    <a:lnTo>
                      <a:pt x="424" y="1276"/>
                    </a:lnTo>
                    <a:lnTo>
                      <a:pt x="418" y="1306"/>
                    </a:lnTo>
                    <a:lnTo>
                      <a:pt x="408" y="1334"/>
                    </a:lnTo>
                    <a:lnTo>
                      <a:pt x="398" y="1360"/>
                    </a:lnTo>
                    <a:lnTo>
                      <a:pt x="386" y="1382"/>
                    </a:lnTo>
                    <a:lnTo>
                      <a:pt x="372" y="1400"/>
                    </a:lnTo>
                    <a:lnTo>
                      <a:pt x="364" y="1408"/>
                    </a:lnTo>
                    <a:lnTo>
                      <a:pt x="356" y="1414"/>
                    </a:lnTo>
                    <a:lnTo>
                      <a:pt x="356" y="1414"/>
                    </a:lnTo>
                    <a:lnTo>
                      <a:pt x="352" y="1416"/>
                    </a:lnTo>
                    <a:lnTo>
                      <a:pt x="350" y="1420"/>
                    </a:lnTo>
                    <a:lnTo>
                      <a:pt x="348" y="1422"/>
                    </a:lnTo>
                    <a:lnTo>
                      <a:pt x="350" y="1426"/>
                    </a:lnTo>
                    <a:lnTo>
                      <a:pt x="352" y="1428"/>
                    </a:lnTo>
                    <a:lnTo>
                      <a:pt x="354" y="1432"/>
                    </a:lnTo>
                    <a:lnTo>
                      <a:pt x="354" y="1432"/>
                    </a:lnTo>
                    <a:lnTo>
                      <a:pt x="362" y="1438"/>
                    </a:lnTo>
                    <a:lnTo>
                      <a:pt x="368" y="1440"/>
                    </a:lnTo>
                    <a:lnTo>
                      <a:pt x="376" y="1444"/>
                    </a:lnTo>
                    <a:lnTo>
                      <a:pt x="386" y="1444"/>
                    </a:lnTo>
                    <a:lnTo>
                      <a:pt x="398" y="1444"/>
                    </a:lnTo>
                    <a:lnTo>
                      <a:pt x="410" y="1440"/>
                    </a:lnTo>
                    <a:lnTo>
                      <a:pt x="422" y="1434"/>
                    </a:lnTo>
                    <a:lnTo>
                      <a:pt x="422" y="1434"/>
                    </a:lnTo>
                    <a:lnTo>
                      <a:pt x="428" y="1430"/>
                    </a:lnTo>
                    <a:lnTo>
                      <a:pt x="434" y="1430"/>
                    </a:lnTo>
                    <a:lnTo>
                      <a:pt x="442" y="1428"/>
                    </a:lnTo>
                    <a:lnTo>
                      <a:pt x="444" y="1424"/>
                    </a:lnTo>
                    <a:lnTo>
                      <a:pt x="448" y="1418"/>
                    </a:lnTo>
                    <a:lnTo>
                      <a:pt x="448" y="1418"/>
                    </a:lnTo>
                    <a:lnTo>
                      <a:pt x="458" y="1398"/>
                    </a:lnTo>
                    <a:lnTo>
                      <a:pt x="466" y="1370"/>
                    </a:lnTo>
                    <a:lnTo>
                      <a:pt x="474" y="1334"/>
                    </a:lnTo>
                    <a:lnTo>
                      <a:pt x="482" y="1288"/>
                    </a:lnTo>
                    <a:lnTo>
                      <a:pt x="488" y="1236"/>
                    </a:lnTo>
                    <a:lnTo>
                      <a:pt x="494" y="1174"/>
                    </a:lnTo>
                    <a:lnTo>
                      <a:pt x="498" y="1104"/>
                    </a:lnTo>
                    <a:lnTo>
                      <a:pt x="502" y="1022"/>
                    </a:lnTo>
                    <a:lnTo>
                      <a:pt x="502" y="1022"/>
                    </a:lnTo>
                    <a:lnTo>
                      <a:pt x="516" y="1030"/>
                    </a:lnTo>
                    <a:lnTo>
                      <a:pt x="532" y="1040"/>
                    </a:lnTo>
                    <a:lnTo>
                      <a:pt x="552" y="1050"/>
                    </a:lnTo>
                    <a:lnTo>
                      <a:pt x="576" y="1058"/>
                    </a:lnTo>
                    <a:lnTo>
                      <a:pt x="602" y="1062"/>
                    </a:lnTo>
                    <a:lnTo>
                      <a:pt x="616" y="1064"/>
                    </a:lnTo>
                    <a:lnTo>
                      <a:pt x="628" y="1064"/>
                    </a:lnTo>
                    <a:lnTo>
                      <a:pt x="642" y="1064"/>
                    </a:lnTo>
                    <a:lnTo>
                      <a:pt x="656" y="1060"/>
                    </a:lnTo>
                    <a:lnTo>
                      <a:pt x="668" y="1056"/>
                    </a:lnTo>
                    <a:lnTo>
                      <a:pt x="682" y="1050"/>
                    </a:lnTo>
                    <a:lnTo>
                      <a:pt x="682" y="1050"/>
                    </a:lnTo>
                    <a:lnTo>
                      <a:pt x="712" y="1034"/>
                    </a:lnTo>
                    <a:lnTo>
                      <a:pt x="742" y="1024"/>
                    </a:lnTo>
                    <a:lnTo>
                      <a:pt x="768" y="1016"/>
                    </a:lnTo>
                    <a:lnTo>
                      <a:pt x="790" y="1012"/>
                    </a:lnTo>
                    <a:lnTo>
                      <a:pt x="810" y="1008"/>
                    </a:lnTo>
                    <a:lnTo>
                      <a:pt x="824" y="1008"/>
                    </a:lnTo>
                    <a:lnTo>
                      <a:pt x="836" y="1008"/>
                    </a:lnTo>
                    <a:lnTo>
                      <a:pt x="836" y="1008"/>
                    </a:lnTo>
                    <a:lnTo>
                      <a:pt x="810" y="988"/>
                    </a:lnTo>
                    <a:lnTo>
                      <a:pt x="790" y="968"/>
                    </a:lnTo>
                    <a:lnTo>
                      <a:pt x="776" y="948"/>
                    </a:lnTo>
                    <a:lnTo>
                      <a:pt x="768" y="930"/>
                    </a:lnTo>
                    <a:lnTo>
                      <a:pt x="764" y="912"/>
                    </a:lnTo>
                    <a:lnTo>
                      <a:pt x="764" y="896"/>
                    </a:lnTo>
                    <a:lnTo>
                      <a:pt x="768" y="880"/>
                    </a:lnTo>
                    <a:lnTo>
                      <a:pt x="774" y="866"/>
                    </a:lnTo>
                    <a:lnTo>
                      <a:pt x="782" y="852"/>
                    </a:lnTo>
                    <a:lnTo>
                      <a:pt x="792" y="840"/>
                    </a:lnTo>
                    <a:lnTo>
                      <a:pt x="804" y="830"/>
                    </a:lnTo>
                    <a:lnTo>
                      <a:pt x="816" y="822"/>
                    </a:lnTo>
                    <a:lnTo>
                      <a:pt x="838" y="808"/>
                    </a:lnTo>
                    <a:lnTo>
                      <a:pt x="854" y="804"/>
                    </a:lnTo>
                    <a:lnTo>
                      <a:pt x="854" y="804"/>
                    </a:lnTo>
                    <a:lnTo>
                      <a:pt x="868" y="798"/>
                    </a:lnTo>
                    <a:lnTo>
                      <a:pt x="882" y="790"/>
                    </a:lnTo>
                    <a:lnTo>
                      <a:pt x="882" y="790"/>
                    </a:lnTo>
                    <a:lnTo>
                      <a:pt x="882" y="790"/>
                    </a:lnTo>
                    <a:lnTo>
                      <a:pt x="892" y="782"/>
                    </a:lnTo>
                    <a:lnTo>
                      <a:pt x="902" y="772"/>
                    </a:lnTo>
                    <a:lnTo>
                      <a:pt x="910" y="762"/>
                    </a:lnTo>
                    <a:lnTo>
                      <a:pt x="918" y="748"/>
                    </a:lnTo>
                    <a:lnTo>
                      <a:pt x="918" y="748"/>
                    </a:lnTo>
                    <a:lnTo>
                      <a:pt x="924" y="732"/>
                    </a:lnTo>
                    <a:lnTo>
                      <a:pt x="924" y="732"/>
                    </a:lnTo>
                    <a:close/>
                  </a:path>
                </a:pathLst>
              </a:custGeom>
              <a:solidFill>
                <a:schemeClr val="accent1">
                  <a:alpha val="8000"/>
                </a:schemeClr>
              </a:solidFill>
              <a:ln w="9525">
                <a:noFill/>
                <a:round/>
                <a:headEnd/>
                <a:tailEnd/>
              </a:ln>
              <a:effectLst>
                <a:glow rad="50800">
                  <a:schemeClr val="accent1">
                    <a:alpha val="18000"/>
                  </a:schemeClr>
                </a:glow>
                <a:softEdge rad="25400"/>
              </a:effectLst>
            </p:spPr>
            <p:txBody>
              <a:bodyPr vert="horz" wrap="square" lIns="91440" tIns="45720" rIns="91440" bIns="45720" numCol="1" anchor="t" anchorCtr="0" compatLnSpc="1">
                <a:prstTxWarp prst="textNoShape">
                  <a:avLst/>
                </a:prstTxWarp>
              </a:bodyPr>
              <a:lstStyle/>
              <a:p>
                <a:endParaRPr lang="en-US"/>
              </a:p>
            </p:txBody>
          </p:sp>
          <p:sp>
            <p:nvSpPr>
              <p:cNvPr id="86" name="Freeform 32"/>
              <p:cNvSpPr>
                <a:spLocks noChangeAspect="1"/>
              </p:cNvSpPr>
              <p:nvPr/>
            </p:nvSpPr>
            <p:spPr bwMode="auto">
              <a:xfrm rot="16200000">
                <a:off x="7201560" y="869773"/>
                <a:ext cx="359022" cy="849390"/>
              </a:xfrm>
              <a:custGeom>
                <a:avLst/>
                <a:gdLst/>
                <a:ahLst/>
                <a:cxnLst>
                  <a:cxn ang="0">
                    <a:pos x="518" y="468"/>
                  </a:cxn>
                  <a:cxn ang="0">
                    <a:pos x="466" y="358"/>
                  </a:cxn>
                  <a:cxn ang="0">
                    <a:pos x="414" y="238"/>
                  </a:cxn>
                  <a:cxn ang="0">
                    <a:pos x="394" y="178"/>
                  </a:cxn>
                  <a:cxn ang="0">
                    <a:pos x="382" y="116"/>
                  </a:cxn>
                  <a:cxn ang="0">
                    <a:pos x="382" y="56"/>
                  </a:cxn>
                  <a:cxn ang="0">
                    <a:pos x="396" y="0"/>
                  </a:cxn>
                  <a:cxn ang="0">
                    <a:pos x="364" y="30"/>
                  </a:cxn>
                  <a:cxn ang="0">
                    <a:pos x="286" y="114"/>
                  </a:cxn>
                  <a:cxn ang="0">
                    <a:pos x="210" y="204"/>
                  </a:cxn>
                  <a:cxn ang="0">
                    <a:pos x="158" y="274"/>
                  </a:cxn>
                  <a:cxn ang="0">
                    <a:pos x="110" y="352"/>
                  </a:cxn>
                  <a:cxn ang="0">
                    <a:pos x="66" y="436"/>
                  </a:cxn>
                  <a:cxn ang="0">
                    <a:pos x="32" y="522"/>
                  </a:cxn>
                  <a:cxn ang="0">
                    <a:pos x="8" y="614"/>
                  </a:cxn>
                  <a:cxn ang="0">
                    <a:pos x="0" y="704"/>
                  </a:cxn>
                  <a:cxn ang="0">
                    <a:pos x="4" y="750"/>
                  </a:cxn>
                  <a:cxn ang="0">
                    <a:pos x="10" y="796"/>
                  </a:cxn>
                  <a:cxn ang="0">
                    <a:pos x="24" y="842"/>
                  </a:cxn>
                  <a:cxn ang="0">
                    <a:pos x="42" y="886"/>
                  </a:cxn>
                  <a:cxn ang="0">
                    <a:pos x="68" y="930"/>
                  </a:cxn>
                  <a:cxn ang="0">
                    <a:pos x="100" y="974"/>
                  </a:cxn>
                  <a:cxn ang="0">
                    <a:pos x="138" y="1016"/>
                  </a:cxn>
                  <a:cxn ang="0">
                    <a:pos x="184" y="1056"/>
                  </a:cxn>
                  <a:cxn ang="0">
                    <a:pos x="238" y="1096"/>
                  </a:cxn>
                  <a:cxn ang="0">
                    <a:pos x="232" y="1130"/>
                  </a:cxn>
                  <a:cxn ang="0">
                    <a:pos x="212" y="1200"/>
                  </a:cxn>
                  <a:cxn ang="0">
                    <a:pos x="188" y="1266"/>
                  </a:cxn>
                  <a:cxn ang="0">
                    <a:pos x="162" y="1306"/>
                  </a:cxn>
                  <a:cxn ang="0">
                    <a:pos x="142" y="1324"/>
                  </a:cxn>
                  <a:cxn ang="0">
                    <a:pos x="132" y="1330"/>
                  </a:cxn>
                  <a:cxn ang="0">
                    <a:pos x="126" y="1334"/>
                  </a:cxn>
                  <a:cxn ang="0">
                    <a:pos x="130" y="1344"/>
                  </a:cxn>
                  <a:cxn ang="0">
                    <a:pos x="134" y="1348"/>
                  </a:cxn>
                  <a:cxn ang="0">
                    <a:pos x="154" y="1358"/>
                  </a:cxn>
                  <a:cxn ang="0">
                    <a:pos x="172" y="1358"/>
                  </a:cxn>
                  <a:cxn ang="0">
                    <a:pos x="184" y="1354"/>
                  </a:cxn>
                  <a:cxn ang="0">
                    <a:pos x="194" y="1352"/>
                  </a:cxn>
                  <a:cxn ang="0">
                    <a:pos x="206" y="1344"/>
                  </a:cxn>
                  <a:cxn ang="0">
                    <a:pos x="214" y="1330"/>
                  </a:cxn>
                  <a:cxn ang="0">
                    <a:pos x="232" y="1290"/>
                  </a:cxn>
                  <a:cxn ang="0">
                    <a:pos x="262" y="1194"/>
                  </a:cxn>
                  <a:cxn ang="0">
                    <a:pos x="282" y="1102"/>
                  </a:cxn>
                  <a:cxn ang="0">
                    <a:pos x="318" y="1100"/>
                  </a:cxn>
                  <a:cxn ang="0">
                    <a:pos x="360" y="1092"/>
                  </a:cxn>
                  <a:cxn ang="0">
                    <a:pos x="404" y="1074"/>
                  </a:cxn>
                  <a:cxn ang="0">
                    <a:pos x="450" y="1044"/>
                  </a:cxn>
                  <a:cxn ang="0">
                    <a:pos x="492" y="998"/>
                  </a:cxn>
                  <a:cxn ang="0">
                    <a:pos x="528" y="934"/>
                  </a:cxn>
                  <a:cxn ang="0">
                    <a:pos x="556" y="846"/>
                  </a:cxn>
                  <a:cxn ang="0">
                    <a:pos x="574" y="736"/>
                  </a:cxn>
                  <a:cxn ang="0">
                    <a:pos x="574" y="712"/>
                  </a:cxn>
                  <a:cxn ang="0">
                    <a:pos x="568" y="652"/>
                  </a:cxn>
                  <a:cxn ang="0">
                    <a:pos x="552" y="566"/>
                  </a:cxn>
                  <a:cxn ang="0">
                    <a:pos x="528" y="494"/>
                  </a:cxn>
                  <a:cxn ang="0">
                    <a:pos x="518" y="468"/>
                  </a:cxn>
                </a:cxnLst>
                <a:rect l="0" t="0" r="r" b="b"/>
                <a:pathLst>
                  <a:path w="574" h="1358">
                    <a:moveTo>
                      <a:pt x="518" y="468"/>
                    </a:moveTo>
                    <a:lnTo>
                      <a:pt x="518" y="468"/>
                    </a:lnTo>
                    <a:lnTo>
                      <a:pt x="494" y="416"/>
                    </a:lnTo>
                    <a:lnTo>
                      <a:pt x="466" y="358"/>
                    </a:lnTo>
                    <a:lnTo>
                      <a:pt x="438" y="300"/>
                    </a:lnTo>
                    <a:lnTo>
                      <a:pt x="414" y="238"/>
                    </a:lnTo>
                    <a:lnTo>
                      <a:pt x="402" y="208"/>
                    </a:lnTo>
                    <a:lnTo>
                      <a:pt x="394" y="178"/>
                    </a:lnTo>
                    <a:lnTo>
                      <a:pt x="388" y="146"/>
                    </a:lnTo>
                    <a:lnTo>
                      <a:pt x="382" y="116"/>
                    </a:lnTo>
                    <a:lnTo>
                      <a:pt x="382" y="86"/>
                    </a:lnTo>
                    <a:lnTo>
                      <a:pt x="382" y="56"/>
                    </a:lnTo>
                    <a:lnTo>
                      <a:pt x="388" y="28"/>
                    </a:lnTo>
                    <a:lnTo>
                      <a:pt x="396" y="0"/>
                    </a:lnTo>
                    <a:lnTo>
                      <a:pt x="396" y="0"/>
                    </a:lnTo>
                    <a:lnTo>
                      <a:pt x="364" y="30"/>
                    </a:lnTo>
                    <a:lnTo>
                      <a:pt x="330" y="66"/>
                    </a:lnTo>
                    <a:lnTo>
                      <a:pt x="286" y="114"/>
                    </a:lnTo>
                    <a:lnTo>
                      <a:pt x="236" y="170"/>
                    </a:lnTo>
                    <a:lnTo>
                      <a:pt x="210" y="204"/>
                    </a:lnTo>
                    <a:lnTo>
                      <a:pt x="184" y="238"/>
                    </a:lnTo>
                    <a:lnTo>
                      <a:pt x="158" y="274"/>
                    </a:lnTo>
                    <a:lnTo>
                      <a:pt x="134" y="312"/>
                    </a:lnTo>
                    <a:lnTo>
                      <a:pt x="110" y="352"/>
                    </a:lnTo>
                    <a:lnTo>
                      <a:pt x="86" y="394"/>
                    </a:lnTo>
                    <a:lnTo>
                      <a:pt x="66" y="436"/>
                    </a:lnTo>
                    <a:lnTo>
                      <a:pt x="48" y="478"/>
                    </a:lnTo>
                    <a:lnTo>
                      <a:pt x="32" y="522"/>
                    </a:lnTo>
                    <a:lnTo>
                      <a:pt x="18" y="568"/>
                    </a:lnTo>
                    <a:lnTo>
                      <a:pt x="8" y="614"/>
                    </a:lnTo>
                    <a:lnTo>
                      <a:pt x="2" y="658"/>
                    </a:lnTo>
                    <a:lnTo>
                      <a:pt x="0" y="704"/>
                    </a:lnTo>
                    <a:lnTo>
                      <a:pt x="2" y="728"/>
                    </a:lnTo>
                    <a:lnTo>
                      <a:pt x="4" y="750"/>
                    </a:lnTo>
                    <a:lnTo>
                      <a:pt x="6" y="774"/>
                    </a:lnTo>
                    <a:lnTo>
                      <a:pt x="10" y="796"/>
                    </a:lnTo>
                    <a:lnTo>
                      <a:pt x="16" y="818"/>
                    </a:lnTo>
                    <a:lnTo>
                      <a:pt x="24" y="842"/>
                    </a:lnTo>
                    <a:lnTo>
                      <a:pt x="32" y="864"/>
                    </a:lnTo>
                    <a:lnTo>
                      <a:pt x="42" y="886"/>
                    </a:lnTo>
                    <a:lnTo>
                      <a:pt x="54" y="908"/>
                    </a:lnTo>
                    <a:lnTo>
                      <a:pt x="68" y="930"/>
                    </a:lnTo>
                    <a:lnTo>
                      <a:pt x="82" y="952"/>
                    </a:lnTo>
                    <a:lnTo>
                      <a:pt x="100" y="974"/>
                    </a:lnTo>
                    <a:lnTo>
                      <a:pt x="118" y="994"/>
                    </a:lnTo>
                    <a:lnTo>
                      <a:pt x="138" y="1016"/>
                    </a:lnTo>
                    <a:lnTo>
                      <a:pt x="160" y="1036"/>
                    </a:lnTo>
                    <a:lnTo>
                      <a:pt x="184" y="1056"/>
                    </a:lnTo>
                    <a:lnTo>
                      <a:pt x="210" y="1076"/>
                    </a:lnTo>
                    <a:lnTo>
                      <a:pt x="238" y="1096"/>
                    </a:lnTo>
                    <a:lnTo>
                      <a:pt x="238" y="1096"/>
                    </a:lnTo>
                    <a:lnTo>
                      <a:pt x="232" y="1130"/>
                    </a:lnTo>
                    <a:lnTo>
                      <a:pt x="222" y="1164"/>
                    </a:lnTo>
                    <a:lnTo>
                      <a:pt x="212" y="1200"/>
                    </a:lnTo>
                    <a:lnTo>
                      <a:pt x="202" y="1234"/>
                    </a:lnTo>
                    <a:lnTo>
                      <a:pt x="188" y="1266"/>
                    </a:lnTo>
                    <a:lnTo>
                      <a:pt x="172" y="1294"/>
                    </a:lnTo>
                    <a:lnTo>
                      <a:pt x="162" y="1306"/>
                    </a:lnTo>
                    <a:lnTo>
                      <a:pt x="152" y="1316"/>
                    </a:lnTo>
                    <a:lnTo>
                      <a:pt x="142" y="1324"/>
                    </a:lnTo>
                    <a:lnTo>
                      <a:pt x="132" y="1330"/>
                    </a:lnTo>
                    <a:lnTo>
                      <a:pt x="132" y="1330"/>
                    </a:lnTo>
                    <a:lnTo>
                      <a:pt x="130" y="1332"/>
                    </a:lnTo>
                    <a:lnTo>
                      <a:pt x="126" y="1334"/>
                    </a:lnTo>
                    <a:lnTo>
                      <a:pt x="126" y="1338"/>
                    </a:lnTo>
                    <a:lnTo>
                      <a:pt x="130" y="1344"/>
                    </a:lnTo>
                    <a:lnTo>
                      <a:pt x="130" y="1344"/>
                    </a:lnTo>
                    <a:lnTo>
                      <a:pt x="134" y="1348"/>
                    </a:lnTo>
                    <a:lnTo>
                      <a:pt x="146" y="1356"/>
                    </a:lnTo>
                    <a:lnTo>
                      <a:pt x="154" y="1358"/>
                    </a:lnTo>
                    <a:lnTo>
                      <a:pt x="162" y="1358"/>
                    </a:lnTo>
                    <a:lnTo>
                      <a:pt x="172" y="1358"/>
                    </a:lnTo>
                    <a:lnTo>
                      <a:pt x="184" y="1354"/>
                    </a:lnTo>
                    <a:lnTo>
                      <a:pt x="184" y="1354"/>
                    </a:lnTo>
                    <a:lnTo>
                      <a:pt x="190" y="1352"/>
                    </a:lnTo>
                    <a:lnTo>
                      <a:pt x="194" y="1352"/>
                    </a:lnTo>
                    <a:lnTo>
                      <a:pt x="200" y="1350"/>
                    </a:lnTo>
                    <a:lnTo>
                      <a:pt x="206" y="1344"/>
                    </a:lnTo>
                    <a:lnTo>
                      <a:pt x="206" y="1344"/>
                    </a:lnTo>
                    <a:lnTo>
                      <a:pt x="214" y="1330"/>
                    </a:lnTo>
                    <a:lnTo>
                      <a:pt x="224" y="1312"/>
                    </a:lnTo>
                    <a:lnTo>
                      <a:pt x="232" y="1290"/>
                    </a:lnTo>
                    <a:lnTo>
                      <a:pt x="242" y="1264"/>
                    </a:lnTo>
                    <a:lnTo>
                      <a:pt x="262" y="1194"/>
                    </a:lnTo>
                    <a:lnTo>
                      <a:pt x="282" y="1102"/>
                    </a:lnTo>
                    <a:lnTo>
                      <a:pt x="282" y="1102"/>
                    </a:lnTo>
                    <a:lnTo>
                      <a:pt x="298" y="1102"/>
                    </a:lnTo>
                    <a:lnTo>
                      <a:pt x="318" y="1100"/>
                    </a:lnTo>
                    <a:lnTo>
                      <a:pt x="338" y="1098"/>
                    </a:lnTo>
                    <a:lnTo>
                      <a:pt x="360" y="1092"/>
                    </a:lnTo>
                    <a:lnTo>
                      <a:pt x="382" y="1086"/>
                    </a:lnTo>
                    <a:lnTo>
                      <a:pt x="404" y="1074"/>
                    </a:lnTo>
                    <a:lnTo>
                      <a:pt x="426" y="1062"/>
                    </a:lnTo>
                    <a:lnTo>
                      <a:pt x="450" y="1044"/>
                    </a:lnTo>
                    <a:lnTo>
                      <a:pt x="472" y="1024"/>
                    </a:lnTo>
                    <a:lnTo>
                      <a:pt x="492" y="998"/>
                    </a:lnTo>
                    <a:lnTo>
                      <a:pt x="512" y="968"/>
                    </a:lnTo>
                    <a:lnTo>
                      <a:pt x="528" y="934"/>
                    </a:lnTo>
                    <a:lnTo>
                      <a:pt x="544" y="894"/>
                    </a:lnTo>
                    <a:lnTo>
                      <a:pt x="556" y="846"/>
                    </a:lnTo>
                    <a:lnTo>
                      <a:pt x="566" y="794"/>
                    </a:lnTo>
                    <a:lnTo>
                      <a:pt x="574" y="736"/>
                    </a:lnTo>
                    <a:lnTo>
                      <a:pt x="574" y="736"/>
                    </a:lnTo>
                    <a:lnTo>
                      <a:pt x="574" y="712"/>
                    </a:lnTo>
                    <a:lnTo>
                      <a:pt x="572" y="686"/>
                    </a:lnTo>
                    <a:lnTo>
                      <a:pt x="568" y="652"/>
                    </a:lnTo>
                    <a:lnTo>
                      <a:pt x="562" y="612"/>
                    </a:lnTo>
                    <a:lnTo>
                      <a:pt x="552" y="566"/>
                    </a:lnTo>
                    <a:lnTo>
                      <a:pt x="538" y="518"/>
                    </a:lnTo>
                    <a:lnTo>
                      <a:pt x="528" y="494"/>
                    </a:lnTo>
                    <a:lnTo>
                      <a:pt x="518" y="468"/>
                    </a:lnTo>
                    <a:lnTo>
                      <a:pt x="518" y="468"/>
                    </a:lnTo>
                    <a:close/>
                  </a:path>
                </a:pathLst>
              </a:custGeom>
              <a:solidFill>
                <a:schemeClr val="accent1">
                  <a:alpha val="8000"/>
                </a:schemeClr>
              </a:solidFill>
              <a:ln w="9525">
                <a:noFill/>
                <a:round/>
                <a:headEnd/>
                <a:tailEnd/>
              </a:ln>
              <a:effectLst>
                <a:glow rad="50800">
                  <a:schemeClr val="accent1">
                    <a:alpha val="18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87" name="Freeform 28"/>
              <p:cNvSpPr>
                <a:spLocks noChangeAspect="1"/>
              </p:cNvSpPr>
              <p:nvPr/>
            </p:nvSpPr>
            <p:spPr bwMode="auto">
              <a:xfrm rot="2065346">
                <a:off x="782448" y="200491"/>
                <a:ext cx="753489" cy="1188586"/>
              </a:xfrm>
              <a:custGeom>
                <a:avLst/>
                <a:gdLst/>
                <a:ahLst/>
                <a:cxnLst>
                  <a:cxn ang="0">
                    <a:pos x="1140" y="784"/>
                  </a:cxn>
                  <a:cxn ang="0">
                    <a:pos x="1090" y="812"/>
                  </a:cxn>
                  <a:cxn ang="0">
                    <a:pos x="1052" y="766"/>
                  </a:cxn>
                  <a:cxn ang="0">
                    <a:pos x="956" y="774"/>
                  </a:cxn>
                  <a:cxn ang="0">
                    <a:pos x="842" y="848"/>
                  </a:cxn>
                  <a:cxn ang="0">
                    <a:pos x="824" y="848"/>
                  </a:cxn>
                  <a:cxn ang="0">
                    <a:pos x="928" y="698"/>
                  </a:cxn>
                  <a:cxn ang="0">
                    <a:pos x="952" y="538"/>
                  </a:cxn>
                  <a:cxn ang="0">
                    <a:pos x="898" y="354"/>
                  </a:cxn>
                  <a:cxn ang="0">
                    <a:pos x="792" y="312"/>
                  </a:cxn>
                  <a:cxn ang="0">
                    <a:pos x="688" y="238"/>
                  </a:cxn>
                  <a:cxn ang="0">
                    <a:pos x="600" y="68"/>
                  </a:cxn>
                  <a:cxn ang="0">
                    <a:pos x="592" y="0"/>
                  </a:cxn>
                  <a:cxn ang="0">
                    <a:pos x="558" y="150"/>
                  </a:cxn>
                  <a:cxn ang="0">
                    <a:pos x="452" y="278"/>
                  </a:cxn>
                  <a:cxn ang="0">
                    <a:pos x="322" y="338"/>
                  </a:cxn>
                  <a:cxn ang="0">
                    <a:pos x="252" y="452"/>
                  </a:cxn>
                  <a:cxn ang="0">
                    <a:pos x="234" y="628"/>
                  </a:cxn>
                  <a:cxn ang="0">
                    <a:pos x="320" y="786"/>
                  </a:cxn>
                  <a:cxn ang="0">
                    <a:pos x="356" y="856"/>
                  </a:cxn>
                  <a:cxn ang="0">
                    <a:pos x="288" y="804"/>
                  </a:cxn>
                  <a:cxn ang="0">
                    <a:pos x="174" y="760"/>
                  </a:cxn>
                  <a:cxn ang="0">
                    <a:pos x="110" y="782"/>
                  </a:cxn>
                  <a:cxn ang="0">
                    <a:pos x="84" y="810"/>
                  </a:cxn>
                  <a:cxn ang="0">
                    <a:pos x="18" y="742"/>
                  </a:cxn>
                  <a:cxn ang="0">
                    <a:pos x="6" y="734"/>
                  </a:cxn>
                  <a:cxn ang="0">
                    <a:pos x="4" y="942"/>
                  </a:cxn>
                  <a:cxn ang="0">
                    <a:pos x="52" y="1018"/>
                  </a:cxn>
                  <a:cxn ang="0">
                    <a:pos x="118" y="1050"/>
                  </a:cxn>
                  <a:cxn ang="0">
                    <a:pos x="200" y="1124"/>
                  </a:cxn>
                  <a:cxn ang="0">
                    <a:pos x="208" y="1206"/>
                  </a:cxn>
                  <a:cxn ang="0">
                    <a:pos x="154" y="1282"/>
                  </a:cxn>
                  <a:cxn ang="0">
                    <a:pos x="178" y="1312"/>
                  </a:cxn>
                  <a:cxn ang="0">
                    <a:pos x="338" y="1372"/>
                  </a:cxn>
                  <a:cxn ang="0">
                    <a:pos x="448" y="1374"/>
                  </a:cxn>
                  <a:cxn ang="0">
                    <a:pos x="558" y="1324"/>
                  </a:cxn>
                  <a:cxn ang="0">
                    <a:pos x="540" y="1616"/>
                  </a:cxn>
                  <a:cxn ang="0">
                    <a:pos x="474" y="1806"/>
                  </a:cxn>
                  <a:cxn ang="0">
                    <a:pos x="434" y="1842"/>
                  </a:cxn>
                  <a:cxn ang="0">
                    <a:pos x="450" y="1864"/>
                  </a:cxn>
                  <a:cxn ang="0">
                    <a:pos x="528" y="1860"/>
                  </a:cxn>
                  <a:cxn ang="0">
                    <a:pos x="554" y="1852"/>
                  </a:cxn>
                  <a:cxn ang="0">
                    <a:pos x="596" y="1730"/>
                  </a:cxn>
                  <a:cxn ang="0">
                    <a:pos x="634" y="1326"/>
                  </a:cxn>
                  <a:cxn ang="0">
                    <a:pos x="762" y="1380"/>
                  </a:cxn>
                  <a:cxn ang="0">
                    <a:pos x="866" y="1362"/>
                  </a:cxn>
                  <a:cxn ang="0">
                    <a:pos x="1032" y="1310"/>
                  </a:cxn>
                  <a:cxn ang="0">
                    <a:pos x="1018" y="1268"/>
                  </a:cxn>
                  <a:cxn ang="0">
                    <a:pos x="974" y="1194"/>
                  </a:cxn>
                  <a:cxn ang="0">
                    <a:pos x="996" y="1106"/>
                  </a:cxn>
                  <a:cxn ang="0">
                    <a:pos x="1080" y="1046"/>
                  </a:cxn>
                  <a:cxn ang="0">
                    <a:pos x="1148" y="1006"/>
                  </a:cxn>
                  <a:cxn ang="0">
                    <a:pos x="1186" y="920"/>
                  </a:cxn>
                  <a:cxn ang="0">
                    <a:pos x="1178" y="724"/>
                  </a:cxn>
                </a:cxnLst>
                <a:rect l="0" t="0" r="r" b="b"/>
                <a:pathLst>
                  <a:path w="1188" h="1874">
                    <a:moveTo>
                      <a:pt x="1170" y="730"/>
                    </a:moveTo>
                    <a:lnTo>
                      <a:pt x="1170" y="730"/>
                    </a:lnTo>
                    <a:lnTo>
                      <a:pt x="1168" y="742"/>
                    </a:lnTo>
                    <a:lnTo>
                      <a:pt x="1164" y="752"/>
                    </a:lnTo>
                    <a:lnTo>
                      <a:pt x="1154" y="768"/>
                    </a:lnTo>
                    <a:lnTo>
                      <a:pt x="1140" y="784"/>
                    </a:lnTo>
                    <a:lnTo>
                      <a:pt x="1126" y="796"/>
                    </a:lnTo>
                    <a:lnTo>
                      <a:pt x="1114" y="804"/>
                    </a:lnTo>
                    <a:lnTo>
                      <a:pt x="1102" y="810"/>
                    </a:lnTo>
                    <a:lnTo>
                      <a:pt x="1092" y="816"/>
                    </a:lnTo>
                    <a:lnTo>
                      <a:pt x="1092" y="816"/>
                    </a:lnTo>
                    <a:lnTo>
                      <a:pt x="1090" y="812"/>
                    </a:lnTo>
                    <a:lnTo>
                      <a:pt x="1088" y="802"/>
                    </a:lnTo>
                    <a:lnTo>
                      <a:pt x="1080" y="790"/>
                    </a:lnTo>
                    <a:lnTo>
                      <a:pt x="1076" y="782"/>
                    </a:lnTo>
                    <a:lnTo>
                      <a:pt x="1068" y="776"/>
                    </a:lnTo>
                    <a:lnTo>
                      <a:pt x="1060" y="770"/>
                    </a:lnTo>
                    <a:lnTo>
                      <a:pt x="1052" y="766"/>
                    </a:lnTo>
                    <a:lnTo>
                      <a:pt x="1040" y="762"/>
                    </a:lnTo>
                    <a:lnTo>
                      <a:pt x="1028" y="760"/>
                    </a:lnTo>
                    <a:lnTo>
                      <a:pt x="1012" y="760"/>
                    </a:lnTo>
                    <a:lnTo>
                      <a:pt x="996" y="762"/>
                    </a:lnTo>
                    <a:lnTo>
                      <a:pt x="976" y="768"/>
                    </a:lnTo>
                    <a:lnTo>
                      <a:pt x="956" y="774"/>
                    </a:lnTo>
                    <a:lnTo>
                      <a:pt x="956" y="774"/>
                    </a:lnTo>
                    <a:lnTo>
                      <a:pt x="924" y="790"/>
                    </a:lnTo>
                    <a:lnTo>
                      <a:pt x="898" y="804"/>
                    </a:lnTo>
                    <a:lnTo>
                      <a:pt x="878" y="818"/>
                    </a:lnTo>
                    <a:lnTo>
                      <a:pt x="862" y="830"/>
                    </a:lnTo>
                    <a:lnTo>
                      <a:pt x="842" y="848"/>
                    </a:lnTo>
                    <a:lnTo>
                      <a:pt x="836" y="854"/>
                    </a:lnTo>
                    <a:lnTo>
                      <a:pt x="830" y="856"/>
                    </a:lnTo>
                    <a:lnTo>
                      <a:pt x="830" y="856"/>
                    </a:lnTo>
                    <a:lnTo>
                      <a:pt x="826" y="856"/>
                    </a:lnTo>
                    <a:lnTo>
                      <a:pt x="824" y="854"/>
                    </a:lnTo>
                    <a:lnTo>
                      <a:pt x="824" y="848"/>
                    </a:lnTo>
                    <a:lnTo>
                      <a:pt x="824" y="848"/>
                    </a:lnTo>
                    <a:lnTo>
                      <a:pt x="838" y="828"/>
                    </a:lnTo>
                    <a:lnTo>
                      <a:pt x="866" y="786"/>
                    </a:lnTo>
                    <a:lnTo>
                      <a:pt x="920" y="710"/>
                    </a:lnTo>
                    <a:lnTo>
                      <a:pt x="920" y="710"/>
                    </a:lnTo>
                    <a:lnTo>
                      <a:pt x="928" y="698"/>
                    </a:lnTo>
                    <a:lnTo>
                      <a:pt x="936" y="686"/>
                    </a:lnTo>
                    <a:lnTo>
                      <a:pt x="946" y="658"/>
                    </a:lnTo>
                    <a:lnTo>
                      <a:pt x="952" y="628"/>
                    </a:lnTo>
                    <a:lnTo>
                      <a:pt x="956" y="598"/>
                    </a:lnTo>
                    <a:lnTo>
                      <a:pt x="956" y="568"/>
                    </a:lnTo>
                    <a:lnTo>
                      <a:pt x="952" y="538"/>
                    </a:lnTo>
                    <a:lnTo>
                      <a:pt x="948" y="508"/>
                    </a:lnTo>
                    <a:lnTo>
                      <a:pt x="942" y="478"/>
                    </a:lnTo>
                    <a:lnTo>
                      <a:pt x="934" y="452"/>
                    </a:lnTo>
                    <a:lnTo>
                      <a:pt x="926" y="426"/>
                    </a:lnTo>
                    <a:lnTo>
                      <a:pt x="910" y="384"/>
                    </a:lnTo>
                    <a:lnTo>
                      <a:pt x="898" y="354"/>
                    </a:lnTo>
                    <a:lnTo>
                      <a:pt x="892" y="344"/>
                    </a:lnTo>
                    <a:lnTo>
                      <a:pt x="892" y="344"/>
                    </a:lnTo>
                    <a:lnTo>
                      <a:pt x="864" y="338"/>
                    </a:lnTo>
                    <a:lnTo>
                      <a:pt x="838" y="330"/>
                    </a:lnTo>
                    <a:lnTo>
                      <a:pt x="814" y="322"/>
                    </a:lnTo>
                    <a:lnTo>
                      <a:pt x="792" y="312"/>
                    </a:lnTo>
                    <a:lnTo>
                      <a:pt x="770" y="302"/>
                    </a:lnTo>
                    <a:lnTo>
                      <a:pt x="752" y="290"/>
                    </a:lnTo>
                    <a:lnTo>
                      <a:pt x="734" y="278"/>
                    </a:lnTo>
                    <a:lnTo>
                      <a:pt x="716" y="266"/>
                    </a:lnTo>
                    <a:lnTo>
                      <a:pt x="702" y="252"/>
                    </a:lnTo>
                    <a:lnTo>
                      <a:pt x="688" y="238"/>
                    </a:lnTo>
                    <a:lnTo>
                      <a:pt x="664" y="210"/>
                    </a:lnTo>
                    <a:lnTo>
                      <a:pt x="644" y="180"/>
                    </a:lnTo>
                    <a:lnTo>
                      <a:pt x="628" y="150"/>
                    </a:lnTo>
                    <a:lnTo>
                      <a:pt x="616" y="122"/>
                    </a:lnTo>
                    <a:lnTo>
                      <a:pt x="608" y="94"/>
                    </a:lnTo>
                    <a:lnTo>
                      <a:pt x="600" y="68"/>
                    </a:lnTo>
                    <a:lnTo>
                      <a:pt x="596" y="46"/>
                    </a:lnTo>
                    <a:lnTo>
                      <a:pt x="594" y="12"/>
                    </a:lnTo>
                    <a:lnTo>
                      <a:pt x="594" y="0"/>
                    </a:lnTo>
                    <a:lnTo>
                      <a:pt x="594" y="4"/>
                    </a:lnTo>
                    <a:lnTo>
                      <a:pt x="592" y="0"/>
                    </a:lnTo>
                    <a:lnTo>
                      <a:pt x="592" y="0"/>
                    </a:lnTo>
                    <a:lnTo>
                      <a:pt x="592" y="12"/>
                    </a:lnTo>
                    <a:lnTo>
                      <a:pt x="590" y="46"/>
                    </a:lnTo>
                    <a:lnTo>
                      <a:pt x="586" y="68"/>
                    </a:lnTo>
                    <a:lnTo>
                      <a:pt x="578" y="94"/>
                    </a:lnTo>
                    <a:lnTo>
                      <a:pt x="570" y="122"/>
                    </a:lnTo>
                    <a:lnTo>
                      <a:pt x="558" y="150"/>
                    </a:lnTo>
                    <a:lnTo>
                      <a:pt x="542" y="180"/>
                    </a:lnTo>
                    <a:lnTo>
                      <a:pt x="522" y="210"/>
                    </a:lnTo>
                    <a:lnTo>
                      <a:pt x="498" y="238"/>
                    </a:lnTo>
                    <a:lnTo>
                      <a:pt x="484" y="252"/>
                    </a:lnTo>
                    <a:lnTo>
                      <a:pt x="470" y="266"/>
                    </a:lnTo>
                    <a:lnTo>
                      <a:pt x="452" y="278"/>
                    </a:lnTo>
                    <a:lnTo>
                      <a:pt x="434" y="290"/>
                    </a:lnTo>
                    <a:lnTo>
                      <a:pt x="416" y="302"/>
                    </a:lnTo>
                    <a:lnTo>
                      <a:pt x="394" y="312"/>
                    </a:lnTo>
                    <a:lnTo>
                      <a:pt x="372" y="322"/>
                    </a:lnTo>
                    <a:lnTo>
                      <a:pt x="348" y="330"/>
                    </a:lnTo>
                    <a:lnTo>
                      <a:pt x="322" y="338"/>
                    </a:lnTo>
                    <a:lnTo>
                      <a:pt x="294" y="344"/>
                    </a:lnTo>
                    <a:lnTo>
                      <a:pt x="294" y="344"/>
                    </a:lnTo>
                    <a:lnTo>
                      <a:pt x="288" y="354"/>
                    </a:lnTo>
                    <a:lnTo>
                      <a:pt x="276" y="384"/>
                    </a:lnTo>
                    <a:lnTo>
                      <a:pt x="260" y="426"/>
                    </a:lnTo>
                    <a:lnTo>
                      <a:pt x="252" y="452"/>
                    </a:lnTo>
                    <a:lnTo>
                      <a:pt x="244" y="478"/>
                    </a:lnTo>
                    <a:lnTo>
                      <a:pt x="238" y="508"/>
                    </a:lnTo>
                    <a:lnTo>
                      <a:pt x="234" y="538"/>
                    </a:lnTo>
                    <a:lnTo>
                      <a:pt x="230" y="568"/>
                    </a:lnTo>
                    <a:lnTo>
                      <a:pt x="230" y="598"/>
                    </a:lnTo>
                    <a:lnTo>
                      <a:pt x="234" y="628"/>
                    </a:lnTo>
                    <a:lnTo>
                      <a:pt x="240" y="658"/>
                    </a:lnTo>
                    <a:lnTo>
                      <a:pt x="250" y="686"/>
                    </a:lnTo>
                    <a:lnTo>
                      <a:pt x="258" y="698"/>
                    </a:lnTo>
                    <a:lnTo>
                      <a:pt x="266" y="710"/>
                    </a:lnTo>
                    <a:lnTo>
                      <a:pt x="266" y="710"/>
                    </a:lnTo>
                    <a:lnTo>
                      <a:pt x="320" y="786"/>
                    </a:lnTo>
                    <a:lnTo>
                      <a:pt x="348" y="828"/>
                    </a:lnTo>
                    <a:lnTo>
                      <a:pt x="362" y="848"/>
                    </a:lnTo>
                    <a:lnTo>
                      <a:pt x="362" y="848"/>
                    </a:lnTo>
                    <a:lnTo>
                      <a:pt x="362" y="854"/>
                    </a:lnTo>
                    <a:lnTo>
                      <a:pt x="360" y="856"/>
                    </a:lnTo>
                    <a:lnTo>
                      <a:pt x="356" y="856"/>
                    </a:lnTo>
                    <a:lnTo>
                      <a:pt x="356" y="856"/>
                    </a:lnTo>
                    <a:lnTo>
                      <a:pt x="350" y="854"/>
                    </a:lnTo>
                    <a:lnTo>
                      <a:pt x="344" y="848"/>
                    </a:lnTo>
                    <a:lnTo>
                      <a:pt x="324" y="830"/>
                    </a:lnTo>
                    <a:lnTo>
                      <a:pt x="308" y="818"/>
                    </a:lnTo>
                    <a:lnTo>
                      <a:pt x="288" y="804"/>
                    </a:lnTo>
                    <a:lnTo>
                      <a:pt x="262" y="790"/>
                    </a:lnTo>
                    <a:lnTo>
                      <a:pt x="230" y="774"/>
                    </a:lnTo>
                    <a:lnTo>
                      <a:pt x="230" y="774"/>
                    </a:lnTo>
                    <a:lnTo>
                      <a:pt x="210" y="768"/>
                    </a:lnTo>
                    <a:lnTo>
                      <a:pt x="190" y="762"/>
                    </a:lnTo>
                    <a:lnTo>
                      <a:pt x="174" y="760"/>
                    </a:lnTo>
                    <a:lnTo>
                      <a:pt x="158" y="760"/>
                    </a:lnTo>
                    <a:lnTo>
                      <a:pt x="146" y="762"/>
                    </a:lnTo>
                    <a:lnTo>
                      <a:pt x="134" y="766"/>
                    </a:lnTo>
                    <a:lnTo>
                      <a:pt x="126" y="770"/>
                    </a:lnTo>
                    <a:lnTo>
                      <a:pt x="118" y="776"/>
                    </a:lnTo>
                    <a:lnTo>
                      <a:pt x="110" y="782"/>
                    </a:lnTo>
                    <a:lnTo>
                      <a:pt x="106" y="790"/>
                    </a:lnTo>
                    <a:lnTo>
                      <a:pt x="98" y="802"/>
                    </a:lnTo>
                    <a:lnTo>
                      <a:pt x="96" y="812"/>
                    </a:lnTo>
                    <a:lnTo>
                      <a:pt x="94" y="816"/>
                    </a:lnTo>
                    <a:lnTo>
                      <a:pt x="94" y="816"/>
                    </a:lnTo>
                    <a:lnTo>
                      <a:pt x="84" y="810"/>
                    </a:lnTo>
                    <a:lnTo>
                      <a:pt x="72" y="804"/>
                    </a:lnTo>
                    <a:lnTo>
                      <a:pt x="60" y="796"/>
                    </a:lnTo>
                    <a:lnTo>
                      <a:pt x="46" y="784"/>
                    </a:lnTo>
                    <a:lnTo>
                      <a:pt x="34" y="768"/>
                    </a:lnTo>
                    <a:lnTo>
                      <a:pt x="22" y="752"/>
                    </a:lnTo>
                    <a:lnTo>
                      <a:pt x="18" y="742"/>
                    </a:lnTo>
                    <a:lnTo>
                      <a:pt x="16" y="730"/>
                    </a:lnTo>
                    <a:lnTo>
                      <a:pt x="16" y="730"/>
                    </a:lnTo>
                    <a:lnTo>
                      <a:pt x="14" y="722"/>
                    </a:lnTo>
                    <a:lnTo>
                      <a:pt x="10" y="722"/>
                    </a:lnTo>
                    <a:lnTo>
                      <a:pt x="8" y="724"/>
                    </a:lnTo>
                    <a:lnTo>
                      <a:pt x="6" y="734"/>
                    </a:lnTo>
                    <a:lnTo>
                      <a:pt x="4" y="762"/>
                    </a:lnTo>
                    <a:lnTo>
                      <a:pt x="0" y="800"/>
                    </a:lnTo>
                    <a:lnTo>
                      <a:pt x="0" y="842"/>
                    </a:lnTo>
                    <a:lnTo>
                      <a:pt x="0" y="884"/>
                    </a:lnTo>
                    <a:lnTo>
                      <a:pt x="0" y="920"/>
                    </a:lnTo>
                    <a:lnTo>
                      <a:pt x="4" y="942"/>
                    </a:lnTo>
                    <a:lnTo>
                      <a:pt x="4" y="942"/>
                    </a:lnTo>
                    <a:lnTo>
                      <a:pt x="8" y="958"/>
                    </a:lnTo>
                    <a:lnTo>
                      <a:pt x="16" y="974"/>
                    </a:lnTo>
                    <a:lnTo>
                      <a:pt x="26" y="990"/>
                    </a:lnTo>
                    <a:lnTo>
                      <a:pt x="38" y="1006"/>
                    </a:lnTo>
                    <a:lnTo>
                      <a:pt x="52" y="1018"/>
                    </a:lnTo>
                    <a:lnTo>
                      <a:pt x="66" y="1030"/>
                    </a:lnTo>
                    <a:lnTo>
                      <a:pt x="80" y="1038"/>
                    </a:lnTo>
                    <a:lnTo>
                      <a:pt x="96" y="1042"/>
                    </a:lnTo>
                    <a:lnTo>
                      <a:pt x="96" y="1042"/>
                    </a:lnTo>
                    <a:lnTo>
                      <a:pt x="106" y="1046"/>
                    </a:lnTo>
                    <a:lnTo>
                      <a:pt x="118" y="1050"/>
                    </a:lnTo>
                    <a:lnTo>
                      <a:pt x="132" y="1058"/>
                    </a:lnTo>
                    <a:lnTo>
                      <a:pt x="146" y="1066"/>
                    </a:lnTo>
                    <a:lnTo>
                      <a:pt x="162" y="1078"/>
                    </a:lnTo>
                    <a:lnTo>
                      <a:pt x="176" y="1092"/>
                    </a:lnTo>
                    <a:lnTo>
                      <a:pt x="190" y="1106"/>
                    </a:lnTo>
                    <a:lnTo>
                      <a:pt x="200" y="1124"/>
                    </a:lnTo>
                    <a:lnTo>
                      <a:pt x="210" y="1142"/>
                    </a:lnTo>
                    <a:lnTo>
                      <a:pt x="214" y="1162"/>
                    </a:lnTo>
                    <a:lnTo>
                      <a:pt x="214" y="1172"/>
                    </a:lnTo>
                    <a:lnTo>
                      <a:pt x="214" y="1184"/>
                    </a:lnTo>
                    <a:lnTo>
                      <a:pt x="212" y="1194"/>
                    </a:lnTo>
                    <a:lnTo>
                      <a:pt x="208" y="1206"/>
                    </a:lnTo>
                    <a:lnTo>
                      <a:pt x="204" y="1218"/>
                    </a:lnTo>
                    <a:lnTo>
                      <a:pt x="198" y="1230"/>
                    </a:lnTo>
                    <a:lnTo>
                      <a:pt x="190" y="1242"/>
                    </a:lnTo>
                    <a:lnTo>
                      <a:pt x="180" y="1256"/>
                    </a:lnTo>
                    <a:lnTo>
                      <a:pt x="168" y="1268"/>
                    </a:lnTo>
                    <a:lnTo>
                      <a:pt x="154" y="1282"/>
                    </a:lnTo>
                    <a:lnTo>
                      <a:pt x="138" y="1294"/>
                    </a:lnTo>
                    <a:lnTo>
                      <a:pt x="120" y="1308"/>
                    </a:lnTo>
                    <a:lnTo>
                      <a:pt x="120" y="1308"/>
                    </a:lnTo>
                    <a:lnTo>
                      <a:pt x="136" y="1308"/>
                    </a:lnTo>
                    <a:lnTo>
                      <a:pt x="154" y="1310"/>
                    </a:lnTo>
                    <a:lnTo>
                      <a:pt x="178" y="1312"/>
                    </a:lnTo>
                    <a:lnTo>
                      <a:pt x="208" y="1318"/>
                    </a:lnTo>
                    <a:lnTo>
                      <a:pt x="242" y="1328"/>
                    </a:lnTo>
                    <a:lnTo>
                      <a:pt x="280" y="1342"/>
                    </a:lnTo>
                    <a:lnTo>
                      <a:pt x="320" y="1362"/>
                    </a:lnTo>
                    <a:lnTo>
                      <a:pt x="320" y="1362"/>
                    </a:lnTo>
                    <a:lnTo>
                      <a:pt x="338" y="1372"/>
                    </a:lnTo>
                    <a:lnTo>
                      <a:pt x="356" y="1376"/>
                    </a:lnTo>
                    <a:lnTo>
                      <a:pt x="374" y="1380"/>
                    </a:lnTo>
                    <a:lnTo>
                      <a:pt x="394" y="1382"/>
                    </a:lnTo>
                    <a:lnTo>
                      <a:pt x="412" y="1380"/>
                    </a:lnTo>
                    <a:lnTo>
                      <a:pt x="430" y="1378"/>
                    </a:lnTo>
                    <a:lnTo>
                      <a:pt x="448" y="1374"/>
                    </a:lnTo>
                    <a:lnTo>
                      <a:pt x="464" y="1370"/>
                    </a:lnTo>
                    <a:lnTo>
                      <a:pt x="496" y="1358"/>
                    </a:lnTo>
                    <a:lnTo>
                      <a:pt x="522" y="1344"/>
                    </a:lnTo>
                    <a:lnTo>
                      <a:pt x="544" y="1332"/>
                    </a:lnTo>
                    <a:lnTo>
                      <a:pt x="558" y="1324"/>
                    </a:lnTo>
                    <a:lnTo>
                      <a:pt x="558" y="1324"/>
                    </a:lnTo>
                    <a:lnTo>
                      <a:pt x="558" y="1362"/>
                    </a:lnTo>
                    <a:lnTo>
                      <a:pt x="558" y="1422"/>
                    </a:lnTo>
                    <a:lnTo>
                      <a:pt x="554" y="1496"/>
                    </a:lnTo>
                    <a:lnTo>
                      <a:pt x="550" y="1534"/>
                    </a:lnTo>
                    <a:lnTo>
                      <a:pt x="546" y="1576"/>
                    </a:lnTo>
                    <a:lnTo>
                      <a:pt x="540" y="1616"/>
                    </a:lnTo>
                    <a:lnTo>
                      <a:pt x="532" y="1656"/>
                    </a:lnTo>
                    <a:lnTo>
                      <a:pt x="524" y="1696"/>
                    </a:lnTo>
                    <a:lnTo>
                      <a:pt x="512" y="1732"/>
                    </a:lnTo>
                    <a:lnTo>
                      <a:pt x="498" y="1764"/>
                    </a:lnTo>
                    <a:lnTo>
                      <a:pt x="482" y="1794"/>
                    </a:lnTo>
                    <a:lnTo>
                      <a:pt x="474" y="1806"/>
                    </a:lnTo>
                    <a:lnTo>
                      <a:pt x="464" y="1816"/>
                    </a:lnTo>
                    <a:lnTo>
                      <a:pt x="454" y="1826"/>
                    </a:lnTo>
                    <a:lnTo>
                      <a:pt x="442" y="1834"/>
                    </a:lnTo>
                    <a:lnTo>
                      <a:pt x="442" y="1834"/>
                    </a:lnTo>
                    <a:lnTo>
                      <a:pt x="438" y="1838"/>
                    </a:lnTo>
                    <a:lnTo>
                      <a:pt x="434" y="1842"/>
                    </a:lnTo>
                    <a:lnTo>
                      <a:pt x="434" y="1846"/>
                    </a:lnTo>
                    <a:lnTo>
                      <a:pt x="434" y="1850"/>
                    </a:lnTo>
                    <a:lnTo>
                      <a:pt x="438" y="1854"/>
                    </a:lnTo>
                    <a:lnTo>
                      <a:pt x="442" y="1858"/>
                    </a:lnTo>
                    <a:lnTo>
                      <a:pt x="442" y="1858"/>
                    </a:lnTo>
                    <a:lnTo>
                      <a:pt x="450" y="1864"/>
                    </a:lnTo>
                    <a:lnTo>
                      <a:pt x="460" y="1868"/>
                    </a:lnTo>
                    <a:lnTo>
                      <a:pt x="470" y="1872"/>
                    </a:lnTo>
                    <a:lnTo>
                      <a:pt x="482" y="1874"/>
                    </a:lnTo>
                    <a:lnTo>
                      <a:pt x="496" y="1874"/>
                    </a:lnTo>
                    <a:lnTo>
                      <a:pt x="512" y="1870"/>
                    </a:lnTo>
                    <a:lnTo>
                      <a:pt x="528" y="1860"/>
                    </a:lnTo>
                    <a:lnTo>
                      <a:pt x="528" y="1860"/>
                    </a:lnTo>
                    <a:lnTo>
                      <a:pt x="532" y="1858"/>
                    </a:lnTo>
                    <a:lnTo>
                      <a:pt x="538" y="1856"/>
                    </a:lnTo>
                    <a:lnTo>
                      <a:pt x="546" y="1856"/>
                    </a:lnTo>
                    <a:lnTo>
                      <a:pt x="550" y="1854"/>
                    </a:lnTo>
                    <a:lnTo>
                      <a:pt x="554" y="1852"/>
                    </a:lnTo>
                    <a:lnTo>
                      <a:pt x="558" y="1848"/>
                    </a:lnTo>
                    <a:lnTo>
                      <a:pt x="562" y="1842"/>
                    </a:lnTo>
                    <a:lnTo>
                      <a:pt x="562" y="1842"/>
                    </a:lnTo>
                    <a:lnTo>
                      <a:pt x="574" y="1814"/>
                    </a:lnTo>
                    <a:lnTo>
                      <a:pt x="586" y="1776"/>
                    </a:lnTo>
                    <a:lnTo>
                      <a:pt x="596" y="1730"/>
                    </a:lnTo>
                    <a:lnTo>
                      <a:pt x="606" y="1672"/>
                    </a:lnTo>
                    <a:lnTo>
                      <a:pt x="614" y="1604"/>
                    </a:lnTo>
                    <a:lnTo>
                      <a:pt x="622" y="1524"/>
                    </a:lnTo>
                    <a:lnTo>
                      <a:pt x="628" y="1432"/>
                    </a:lnTo>
                    <a:lnTo>
                      <a:pt x="634" y="1326"/>
                    </a:lnTo>
                    <a:lnTo>
                      <a:pt x="634" y="1326"/>
                    </a:lnTo>
                    <a:lnTo>
                      <a:pt x="650" y="1338"/>
                    </a:lnTo>
                    <a:lnTo>
                      <a:pt x="672" y="1350"/>
                    </a:lnTo>
                    <a:lnTo>
                      <a:pt x="698" y="1362"/>
                    </a:lnTo>
                    <a:lnTo>
                      <a:pt x="730" y="1372"/>
                    </a:lnTo>
                    <a:lnTo>
                      <a:pt x="746" y="1376"/>
                    </a:lnTo>
                    <a:lnTo>
                      <a:pt x="762" y="1380"/>
                    </a:lnTo>
                    <a:lnTo>
                      <a:pt x="780" y="1382"/>
                    </a:lnTo>
                    <a:lnTo>
                      <a:pt x="796" y="1382"/>
                    </a:lnTo>
                    <a:lnTo>
                      <a:pt x="814" y="1380"/>
                    </a:lnTo>
                    <a:lnTo>
                      <a:pt x="832" y="1376"/>
                    </a:lnTo>
                    <a:lnTo>
                      <a:pt x="850" y="1370"/>
                    </a:lnTo>
                    <a:lnTo>
                      <a:pt x="866" y="1362"/>
                    </a:lnTo>
                    <a:lnTo>
                      <a:pt x="866" y="1362"/>
                    </a:lnTo>
                    <a:lnTo>
                      <a:pt x="906" y="1342"/>
                    </a:lnTo>
                    <a:lnTo>
                      <a:pt x="944" y="1328"/>
                    </a:lnTo>
                    <a:lnTo>
                      <a:pt x="978" y="1318"/>
                    </a:lnTo>
                    <a:lnTo>
                      <a:pt x="1008" y="1312"/>
                    </a:lnTo>
                    <a:lnTo>
                      <a:pt x="1032" y="1310"/>
                    </a:lnTo>
                    <a:lnTo>
                      <a:pt x="1050" y="1308"/>
                    </a:lnTo>
                    <a:lnTo>
                      <a:pt x="1066" y="1308"/>
                    </a:lnTo>
                    <a:lnTo>
                      <a:pt x="1066" y="1308"/>
                    </a:lnTo>
                    <a:lnTo>
                      <a:pt x="1048" y="1294"/>
                    </a:lnTo>
                    <a:lnTo>
                      <a:pt x="1032" y="1282"/>
                    </a:lnTo>
                    <a:lnTo>
                      <a:pt x="1018" y="1268"/>
                    </a:lnTo>
                    <a:lnTo>
                      <a:pt x="1006" y="1256"/>
                    </a:lnTo>
                    <a:lnTo>
                      <a:pt x="998" y="1242"/>
                    </a:lnTo>
                    <a:lnTo>
                      <a:pt x="988" y="1230"/>
                    </a:lnTo>
                    <a:lnTo>
                      <a:pt x="982" y="1218"/>
                    </a:lnTo>
                    <a:lnTo>
                      <a:pt x="978" y="1206"/>
                    </a:lnTo>
                    <a:lnTo>
                      <a:pt x="974" y="1194"/>
                    </a:lnTo>
                    <a:lnTo>
                      <a:pt x="972" y="1184"/>
                    </a:lnTo>
                    <a:lnTo>
                      <a:pt x="972" y="1172"/>
                    </a:lnTo>
                    <a:lnTo>
                      <a:pt x="972" y="1162"/>
                    </a:lnTo>
                    <a:lnTo>
                      <a:pt x="976" y="1142"/>
                    </a:lnTo>
                    <a:lnTo>
                      <a:pt x="986" y="1124"/>
                    </a:lnTo>
                    <a:lnTo>
                      <a:pt x="996" y="1106"/>
                    </a:lnTo>
                    <a:lnTo>
                      <a:pt x="1010" y="1092"/>
                    </a:lnTo>
                    <a:lnTo>
                      <a:pt x="1024" y="1078"/>
                    </a:lnTo>
                    <a:lnTo>
                      <a:pt x="1040" y="1066"/>
                    </a:lnTo>
                    <a:lnTo>
                      <a:pt x="1054" y="1058"/>
                    </a:lnTo>
                    <a:lnTo>
                      <a:pt x="1068" y="1050"/>
                    </a:lnTo>
                    <a:lnTo>
                      <a:pt x="1080" y="1046"/>
                    </a:lnTo>
                    <a:lnTo>
                      <a:pt x="1090" y="1042"/>
                    </a:lnTo>
                    <a:lnTo>
                      <a:pt x="1090" y="1042"/>
                    </a:lnTo>
                    <a:lnTo>
                      <a:pt x="1106" y="1038"/>
                    </a:lnTo>
                    <a:lnTo>
                      <a:pt x="1120" y="1030"/>
                    </a:lnTo>
                    <a:lnTo>
                      <a:pt x="1134" y="1018"/>
                    </a:lnTo>
                    <a:lnTo>
                      <a:pt x="1148" y="1006"/>
                    </a:lnTo>
                    <a:lnTo>
                      <a:pt x="1160" y="990"/>
                    </a:lnTo>
                    <a:lnTo>
                      <a:pt x="1170" y="974"/>
                    </a:lnTo>
                    <a:lnTo>
                      <a:pt x="1178" y="958"/>
                    </a:lnTo>
                    <a:lnTo>
                      <a:pt x="1182" y="942"/>
                    </a:lnTo>
                    <a:lnTo>
                      <a:pt x="1182" y="942"/>
                    </a:lnTo>
                    <a:lnTo>
                      <a:pt x="1186" y="920"/>
                    </a:lnTo>
                    <a:lnTo>
                      <a:pt x="1188" y="884"/>
                    </a:lnTo>
                    <a:lnTo>
                      <a:pt x="1186" y="842"/>
                    </a:lnTo>
                    <a:lnTo>
                      <a:pt x="1186" y="800"/>
                    </a:lnTo>
                    <a:lnTo>
                      <a:pt x="1182" y="762"/>
                    </a:lnTo>
                    <a:lnTo>
                      <a:pt x="1180" y="734"/>
                    </a:lnTo>
                    <a:lnTo>
                      <a:pt x="1178" y="724"/>
                    </a:lnTo>
                    <a:lnTo>
                      <a:pt x="1176" y="722"/>
                    </a:lnTo>
                    <a:lnTo>
                      <a:pt x="1172" y="722"/>
                    </a:lnTo>
                    <a:lnTo>
                      <a:pt x="1170" y="730"/>
                    </a:lnTo>
                    <a:lnTo>
                      <a:pt x="1170" y="730"/>
                    </a:lnTo>
                    <a:close/>
                  </a:path>
                </a:pathLst>
              </a:custGeom>
              <a:solidFill>
                <a:schemeClr val="accent1">
                  <a:alpha val="8000"/>
                </a:schemeClr>
              </a:solidFill>
              <a:ln w="9525">
                <a:noFill/>
                <a:round/>
                <a:headEnd/>
                <a:tailEnd/>
              </a:ln>
              <a:effectLst>
                <a:glow rad="50800">
                  <a:schemeClr val="accent1">
                    <a:alpha val="18000"/>
                  </a:schemeClr>
                </a:glow>
                <a:softEdge rad="25400"/>
              </a:effectLst>
            </p:spPr>
            <p:txBody>
              <a:bodyPr vert="horz" wrap="square" lIns="91440" tIns="45720" rIns="91440" bIns="45720" numCol="1" anchor="t" anchorCtr="0" compatLnSpc="1">
                <a:prstTxWarp prst="textNoShape">
                  <a:avLst/>
                </a:prstTxWarp>
              </a:bodyPr>
              <a:lstStyle/>
              <a:p>
                <a:endParaRPr lang="en-US"/>
              </a:p>
            </p:txBody>
          </p:sp>
          <p:sp>
            <p:nvSpPr>
              <p:cNvPr id="88" name="Freeform 39"/>
              <p:cNvSpPr>
                <a:spLocks noChangeAspect="1"/>
              </p:cNvSpPr>
              <p:nvPr/>
            </p:nvSpPr>
            <p:spPr bwMode="auto">
              <a:xfrm>
                <a:off x="8828844" y="1270466"/>
                <a:ext cx="315155" cy="776632"/>
              </a:xfrm>
              <a:custGeom>
                <a:avLst/>
                <a:gdLst>
                  <a:gd name="T0" fmla="*/ 60 w 280"/>
                  <a:gd name="T1" fmla="*/ 500 h 690"/>
                  <a:gd name="T2" fmla="*/ 70 w 280"/>
                  <a:gd name="T3" fmla="*/ 516 h 690"/>
                  <a:gd name="T4" fmla="*/ 78 w 280"/>
                  <a:gd name="T5" fmla="*/ 538 h 690"/>
                  <a:gd name="T6" fmla="*/ 82 w 280"/>
                  <a:gd name="T7" fmla="*/ 594 h 690"/>
                  <a:gd name="T8" fmla="*/ 82 w 280"/>
                  <a:gd name="T9" fmla="*/ 648 h 690"/>
                  <a:gd name="T10" fmla="*/ 78 w 280"/>
                  <a:gd name="T11" fmla="*/ 684 h 690"/>
                  <a:gd name="T12" fmla="*/ 78 w 280"/>
                  <a:gd name="T13" fmla="*/ 690 h 690"/>
                  <a:gd name="T14" fmla="*/ 110 w 280"/>
                  <a:gd name="T15" fmla="*/ 672 h 690"/>
                  <a:gd name="T16" fmla="*/ 158 w 280"/>
                  <a:gd name="T17" fmla="*/ 646 h 690"/>
                  <a:gd name="T18" fmla="*/ 210 w 280"/>
                  <a:gd name="T19" fmla="*/ 628 h 690"/>
                  <a:gd name="T20" fmla="*/ 244 w 280"/>
                  <a:gd name="T21" fmla="*/ 624 h 690"/>
                  <a:gd name="T22" fmla="*/ 252 w 280"/>
                  <a:gd name="T23" fmla="*/ 626 h 690"/>
                  <a:gd name="T24" fmla="*/ 280 w 280"/>
                  <a:gd name="T25" fmla="*/ 582 h 690"/>
                  <a:gd name="T26" fmla="*/ 280 w 280"/>
                  <a:gd name="T27" fmla="*/ 0 h 690"/>
                  <a:gd name="T28" fmla="*/ 250 w 280"/>
                  <a:gd name="T29" fmla="*/ 2 h 690"/>
                  <a:gd name="T30" fmla="*/ 216 w 280"/>
                  <a:gd name="T31" fmla="*/ 8 h 690"/>
                  <a:gd name="T32" fmla="*/ 192 w 280"/>
                  <a:gd name="T33" fmla="*/ 18 h 690"/>
                  <a:gd name="T34" fmla="*/ 174 w 280"/>
                  <a:gd name="T35" fmla="*/ 32 h 690"/>
                  <a:gd name="T36" fmla="*/ 152 w 280"/>
                  <a:gd name="T37" fmla="*/ 60 h 690"/>
                  <a:gd name="T38" fmla="*/ 146 w 280"/>
                  <a:gd name="T39" fmla="*/ 84 h 690"/>
                  <a:gd name="T40" fmla="*/ 168 w 280"/>
                  <a:gd name="T41" fmla="*/ 88 h 690"/>
                  <a:gd name="T42" fmla="*/ 202 w 280"/>
                  <a:gd name="T43" fmla="*/ 98 h 690"/>
                  <a:gd name="T44" fmla="*/ 222 w 280"/>
                  <a:gd name="T45" fmla="*/ 110 h 690"/>
                  <a:gd name="T46" fmla="*/ 230 w 280"/>
                  <a:gd name="T47" fmla="*/ 124 h 690"/>
                  <a:gd name="T48" fmla="*/ 230 w 280"/>
                  <a:gd name="T49" fmla="*/ 138 h 690"/>
                  <a:gd name="T50" fmla="*/ 220 w 280"/>
                  <a:gd name="T51" fmla="*/ 152 h 690"/>
                  <a:gd name="T52" fmla="*/ 192 w 280"/>
                  <a:gd name="T53" fmla="*/ 176 h 690"/>
                  <a:gd name="T54" fmla="*/ 142 w 280"/>
                  <a:gd name="T55" fmla="*/ 206 h 690"/>
                  <a:gd name="T56" fmla="*/ 58 w 280"/>
                  <a:gd name="T57" fmla="*/ 242 h 690"/>
                  <a:gd name="T58" fmla="*/ 0 w 280"/>
                  <a:gd name="T59" fmla="*/ 264 h 690"/>
                  <a:gd name="T60" fmla="*/ 20 w 280"/>
                  <a:gd name="T61" fmla="*/ 266 h 690"/>
                  <a:gd name="T62" fmla="*/ 52 w 280"/>
                  <a:gd name="T63" fmla="*/ 274 h 690"/>
                  <a:gd name="T64" fmla="*/ 78 w 280"/>
                  <a:gd name="T65" fmla="*/ 284 h 690"/>
                  <a:gd name="T66" fmla="*/ 96 w 280"/>
                  <a:gd name="T67" fmla="*/ 298 h 690"/>
                  <a:gd name="T68" fmla="*/ 108 w 280"/>
                  <a:gd name="T69" fmla="*/ 316 h 690"/>
                  <a:gd name="T70" fmla="*/ 116 w 280"/>
                  <a:gd name="T71" fmla="*/ 334 h 690"/>
                  <a:gd name="T72" fmla="*/ 116 w 280"/>
                  <a:gd name="T73" fmla="*/ 366 h 690"/>
                  <a:gd name="T74" fmla="*/ 108 w 280"/>
                  <a:gd name="T75" fmla="*/ 408 h 690"/>
                  <a:gd name="T76" fmla="*/ 90 w 280"/>
                  <a:gd name="T77" fmla="*/ 448 h 690"/>
                  <a:gd name="T78" fmla="*/ 66 w 280"/>
                  <a:gd name="T79" fmla="*/ 490 h 690"/>
                  <a:gd name="T80" fmla="*/ 60 w 280"/>
                  <a:gd name="T81" fmla="*/ 500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0" h="690">
                    <a:moveTo>
                      <a:pt x="60" y="500"/>
                    </a:moveTo>
                    <a:lnTo>
                      <a:pt x="60" y="500"/>
                    </a:lnTo>
                    <a:lnTo>
                      <a:pt x="66" y="506"/>
                    </a:lnTo>
                    <a:lnTo>
                      <a:pt x="70" y="516"/>
                    </a:lnTo>
                    <a:lnTo>
                      <a:pt x="74" y="526"/>
                    </a:lnTo>
                    <a:lnTo>
                      <a:pt x="78" y="538"/>
                    </a:lnTo>
                    <a:lnTo>
                      <a:pt x="82" y="566"/>
                    </a:lnTo>
                    <a:lnTo>
                      <a:pt x="82" y="594"/>
                    </a:lnTo>
                    <a:lnTo>
                      <a:pt x="82" y="622"/>
                    </a:lnTo>
                    <a:lnTo>
                      <a:pt x="82" y="648"/>
                    </a:lnTo>
                    <a:lnTo>
                      <a:pt x="78" y="684"/>
                    </a:lnTo>
                    <a:lnTo>
                      <a:pt x="78" y="684"/>
                    </a:lnTo>
                    <a:lnTo>
                      <a:pt x="76" y="690"/>
                    </a:lnTo>
                    <a:lnTo>
                      <a:pt x="78" y="690"/>
                    </a:lnTo>
                    <a:lnTo>
                      <a:pt x="78" y="690"/>
                    </a:lnTo>
                    <a:lnTo>
                      <a:pt x="110" y="672"/>
                    </a:lnTo>
                    <a:lnTo>
                      <a:pt x="132" y="658"/>
                    </a:lnTo>
                    <a:lnTo>
                      <a:pt x="158" y="646"/>
                    </a:lnTo>
                    <a:lnTo>
                      <a:pt x="184" y="636"/>
                    </a:lnTo>
                    <a:lnTo>
                      <a:pt x="210" y="628"/>
                    </a:lnTo>
                    <a:lnTo>
                      <a:pt x="234" y="624"/>
                    </a:lnTo>
                    <a:lnTo>
                      <a:pt x="244" y="624"/>
                    </a:lnTo>
                    <a:lnTo>
                      <a:pt x="252" y="626"/>
                    </a:lnTo>
                    <a:lnTo>
                      <a:pt x="252" y="626"/>
                    </a:lnTo>
                    <a:lnTo>
                      <a:pt x="260" y="612"/>
                    </a:lnTo>
                    <a:lnTo>
                      <a:pt x="280" y="582"/>
                    </a:lnTo>
                    <a:lnTo>
                      <a:pt x="280" y="0"/>
                    </a:lnTo>
                    <a:lnTo>
                      <a:pt x="280" y="0"/>
                    </a:lnTo>
                    <a:lnTo>
                      <a:pt x="250" y="2"/>
                    </a:lnTo>
                    <a:lnTo>
                      <a:pt x="250" y="2"/>
                    </a:lnTo>
                    <a:lnTo>
                      <a:pt x="232" y="4"/>
                    </a:lnTo>
                    <a:lnTo>
                      <a:pt x="216" y="8"/>
                    </a:lnTo>
                    <a:lnTo>
                      <a:pt x="204" y="12"/>
                    </a:lnTo>
                    <a:lnTo>
                      <a:pt x="192" y="18"/>
                    </a:lnTo>
                    <a:lnTo>
                      <a:pt x="182" y="24"/>
                    </a:lnTo>
                    <a:lnTo>
                      <a:pt x="174" y="32"/>
                    </a:lnTo>
                    <a:lnTo>
                      <a:pt x="160" y="46"/>
                    </a:lnTo>
                    <a:lnTo>
                      <a:pt x="152" y="60"/>
                    </a:lnTo>
                    <a:lnTo>
                      <a:pt x="148" y="72"/>
                    </a:lnTo>
                    <a:lnTo>
                      <a:pt x="146" y="84"/>
                    </a:lnTo>
                    <a:lnTo>
                      <a:pt x="146" y="84"/>
                    </a:lnTo>
                    <a:lnTo>
                      <a:pt x="168" y="88"/>
                    </a:lnTo>
                    <a:lnTo>
                      <a:pt x="186" y="94"/>
                    </a:lnTo>
                    <a:lnTo>
                      <a:pt x="202" y="98"/>
                    </a:lnTo>
                    <a:lnTo>
                      <a:pt x="214" y="104"/>
                    </a:lnTo>
                    <a:lnTo>
                      <a:pt x="222" y="110"/>
                    </a:lnTo>
                    <a:lnTo>
                      <a:pt x="228" y="116"/>
                    </a:lnTo>
                    <a:lnTo>
                      <a:pt x="230" y="124"/>
                    </a:lnTo>
                    <a:lnTo>
                      <a:pt x="230" y="130"/>
                    </a:lnTo>
                    <a:lnTo>
                      <a:pt x="230" y="138"/>
                    </a:lnTo>
                    <a:lnTo>
                      <a:pt x="226" y="146"/>
                    </a:lnTo>
                    <a:lnTo>
                      <a:pt x="220" y="152"/>
                    </a:lnTo>
                    <a:lnTo>
                      <a:pt x="212" y="160"/>
                    </a:lnTo>
                    <a:lnTo>
                      <a:pt x="192" y="176"/>
                    </a:lnTo>
                    <a:lnTo>
                      <a:pt x="168" y="190"/>
                    </a:lnTo>
                    <a:lnTo>
                      <a:pt x="142" y="206"/>
                    </a:lnTo>
                    <a:lnTo>
                      <a:pt x="114" y="218"/>
                    </a:lnTo>
                    <a:lnTo>
                      <a:pt x="58" y="242"/>
                    </a:lnTo>
                    <a:lnTo>
                      <a:pt x="16" y="258"/>
                    </a:lnTo>
                    <a:lnTo>
                      <a:pt x="0" y="264"/>
                    </a:lnTo>
                    <a:lnTo>
                      <a:pt x="0" y="264"/>
                    </a:lnTo>
                    <a:lnTo>
                      <a:pt x="20" y="266"/>
                    </a:lnTo>
                    <a:lnTo>
                      <a:pt x="38" y="270"/>
                    </a:lnTo>
                    <a:lnTo>
                      <a:pt x="52" y="274"/>
                    </a:lnTo>
                    <a:lnTo>
                      <a:pt x="66" y="278"/>
                    </a:lnTo>
                    <a:lnTo>
                      <a:pt x="78" y="284"/>
                    </a:lnTo>
                    <a:lnTo>
                      <a:pt x="88" y="290"/>
                    </a:lnTo>
                    <a:lnTo>
                      <a:pt x="96" y="298"/>
                    </a:lnTo>
                    <a:lnTo>
                      <a:pt x="104" y="306"/>
                    </a:lnTo>
                    <a:lnTo>
                      <a:pt x="108" y="316"/>
                    </a:lnTo>
                    <a:lnTo>
                      <a:pt x="112" y="324"/>
                    </a:lnTo>
                    <a:lnTo>
                      <a:pt x="116" y="334"/>
                    </a:lnTo>
                    <a:lnTo>
                      <a:pt x="116" y="344"/>
                    </a:lnTo>
                    <a:lnTo>
                      <a:pt x="116" y="366"/>
                    </a:lnTo>
                    <a:lnTo>
                      <a:pt x="114" y="386"/>
                    </a:lnTo>
                    <a:lnTo>
                      <a:pt x="108" y="408"/>
                    </a:lnTo>
                    <a:lnTo>
                      <a:pt x="100" y="428"/>
                    </a:lnTo>
                    <a:lnTo>
                      <a:pt x="90" y="448"/>
                    </a:lnTo>
                    <a:lnTo>
                      <a:pt x="82" y="464"/>
                    </a:lnTo>
                    <a:lnTo>
                      <a:pt x="66" y="490"/>
                    </a:lnTo>
                    <a:lnTo>
                      <a:pt x="60" y="500"/>
                    </a:lnTo>
                    <a:lnTo>
                      <a:pt x="60" y="500"/>
                    </a:lnTo>
                    <a:close/>
                  </a:path>
                </a:pathLst>
              </a:custGeom>
              <a:solidFill>
                <a:schemeClr val="accent1">
                  <a:alpha val="8000"/>
                </a:schemeClr>
              </a:solidFill>
              <a:ln>
                <a:noFill/>
              </a:ln>
              <a:effectLst>
                <a:glow rad="50800">
                  <a:schemeClr val="accent1">
                    <a:alpha val="18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88"/>
              <p:cNvSpPr>
                <a:spLocks noChangeAspect="1"/>
              </p:cNvSpPr>
              <p:nvPr/>
            </p:nvSpPr>
            <p:spPr bwMode="auto">
              <a:xfrm>
                <a:off x="10820" y="5117153"/>
                <a:ext cx="692706" cy="903148"/>
              </a:xfrm>
              <a:custGeom>
                <a:avLst/>
                <a:gdLst>
                  <a:gd name="T0" fmla="*/ 628 w 632"/>
                  <a:gd name="T1" fmla="*/ 772 h 824"/>
                  <a:gd name="T2" fmla="*/ 572 w 632"/>
                  <a:gd name="T3" fmla="*/ 684 h 824"/>
                  <a:gd name="T4" fmla="*/ 520 w 632"/>
                  <a:gd name="T5" fmla="*/ 616 h 824"/>
                  <a:gd name="T6" fmla="*/ 500 w 632"/>
                  <a:gd name="T7" fmla="*/ 560 h 824"/>
                  <a:gd name="T8" fmla="*/ 486 w 632"/>
                  <a:gd name="T9" fmla="*/ 432 h 824"/>
                  <a:gd name="T10" fmla="*/ 496 w 632"/>
                  <a:gd name="T11" fmla="*/ 306 h 824"/>
                  <a:gd name="T12" fmla="*/ 496 w 632"/>
                  <a:gd name="T13" fmla="*/ 272 h 824"/>
                  <a:gd name="T14" fmla="*/ 486 w 632"/>
                  <a:gd name="T15" fmla="*/ 232 h 824"/>
                  <a:gd name="T16" fmla="*/ 456 w 632"/>
                  <a:gd name="T17" fmla="*/ 196 h 824"/>
                  <a:gd name="T18" fmla="*/ 434 w 632"/>
                  <a:gd name="T19" fmla="*/ 184 h 824"/>
                  <a:gd name="T20" fmla="*/ 408 w 632"/>
                  <a:gd name="T21" fmla="*/ 236 h 824"/>
                  <a:gd name="T22" fmla="*/ 384 w 632"/>
                  <a:gd name="T23" fmla="*/ 260 h 824"/>
                  <a:gd name="T24" fmla="*/ 362 w 632"/>
                  <a:gd name="T25" fmla="*/ 256 h 824"/>
                  <a:gd name="T26" fmla="*/ 344 w 632"/>
                  <a:gd name="T27" fmla="*/ 234 h 824"/>
                  <a:gd name="T28" fmla="*/ 312 w 632"/>
                  <a:gd name="T29" fmla="*/ 154 h 824"/>
                  <a:gd name="T30" fmla="*/ 284 w 632"/>
                  <a:gd name="T31" fmla="*/ 18 h 824"/>
                  <a:gd name="T32" fmla="*/ 276 w 632"/>
                  <a:gd name="T33" fmla="*/ 18 h 824"/>
                  <a:gd name="T34" fmla="*/ 254 w 632"/>
                  <a:gd name="T35" fmla="*/ 64 h 824"/>
                  <a:gd name="T36" fmla="*/ 228 w 632"/>
                  <a:gd name="T37" fmla="*/ 90 h 824"/>
                  <a:gd name="T38" fmla="*/ 198 w 632"/>
                  <a:gd name="T39" fmla="*/ 100 h 824"/>
                  <a:gd name="T40" fmla="*/ 156 w 632"/>
                  <a:gd name="T41" fmla="*/ 96 h 824"/>
                  <a:gd name="T42" fmla="*/ 96 w 632"/>
                  <a:gd name="T43" fmla="*/ 66 h 824"/>
                  <a:gd name="T44" fmla="*/ 42 w 632"/>
                  <a:gd name="T45" fmla="*/ 18 h 824"/>
                  <a:gd name="T46" fmla="*/ 26 w 632"/>
                  <a:gd name="T47" fmla="*/ 14 h 824"/>
                  <a:gd name="T48" fmla="*/ 0 w 632"/>
                  <a:gd name="T49" fmla="*/ 456 h 824"/>
                  <a:gd name="T50" fmla="*/ 80 w 632"/>
                  <a:gd name="T51" fmla="*/ 482 h 824"/>
                  <a:gd name="T52" fmla="*/ 124 w 632"/>
                  <a:gd name="T53" fmla="*/ 506 h 824"/>
                  <a:gd name="T54" fmla="*/ 146 w 632"/>
                  <a:gd name="T55" fmla="*/ 536 h 824"/>
                  <a:gd name="T56" fmla="*/ 134 w 632"/>
                  <a:gd name="T57" fmla="*/ 568 h 824"/>
                  <a:gd name="T58" fmla="*/ 76 w 632"/>
                  <a:gd name="T59" fmla="*/ 604 h 824"/>
                  <a:gd name="T60" fmla="*/ 82 w 632"/>
                  <a:gd name="T61" fmla="*/ 616 h 824"/>
                  <a:gd name="T62" fmla="*/ 122 w 632"/>
                  <a:gd name="T63" fmla="*/ 630 h 824"/>
                  <a:gd name="T64" fmla="*/ 182 w 632"/>
                  <a:gd name="T65" fmla="*/ 626 h 824"/>
                  <a:gd name="T66" fmla="*/ 300 w 632"/>
                  <a:gd name="T67" fmla="*/ 610 h 824"/>
                  <a:gd name="T68" fmla="*/ 422 w 632"/>
                  <a:gd name="T69" fmla="*/ 616 h 824"/>
                  <a:gd name="T70" fmla="*/ 476 w 632"/>
                  <a:gd name="T71" fmla="*/ 630 h 824"/>
                  <a:gd name="T72" fmla="*/ 526 w 632"/>
                  <a:gd name="T73" fmla="*/ 674 h 824"/>
                  <a:gd name="T74" fmla="*/ 576 w 632"/>
                  <a:gd name="T75" fmla="*/ 748 h 824"/>
                  <a:gd name="T76" fmla="*/ 594 w 632"/>
                  <a:gd name="T77" fmla="*/ 796 h 824"/>
                  <a:gd name="T78" fmla="*/ 592 w 632"/>
                  <a:gd name="T79" fmla="*/ 818 h 824"/>
                  <a:gd name="T80" fmla="*/ 598 w 632"/>
                  <a:gd name="T81" fmla="*/ 824 h 824"/>
                  <a:gd name="T82" fmla="*/ 612 w 632"/>
                  <a:gd name="T83" fmla="*/ 822 h 824"/>
                  <a:gd name="T84" fmla="*/ 624 w 632"/>
                  <a:gd name="T85" fmla="*/ 808 h 824"/>
                  <a:gd name="T86" fmla="*/ 630 w 632"/>
                  <a:gd name="T87" fmla="*/ 796 h 8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32" h="824">
                    <a:moveTo>
                      <a:pt x="632" y="784"/>
                    </a:moveTo>
                    <a:lnTo>
                      <a:pt x="632" y="784"/>
                    </a:lnTo>
                    <a:lnTo>
                      <a:pt x="628" y="772"/>
                    </a:lnTo>
                    <a:lnTo>
                      <a:pt x="622" y="760"/>
                    </a:lnTo>
                    <a:lnTo>
                      <a:pt x="602" y="726"/>
                    </a:lnTo>
                    <a:lnTo>
                      <a:pt x="572" y="684"/>
                    </a:lnTo>
                    <a:lnTo>
                      <a:pt x="530" y="632"/>
                    </a:lnTo>
                    <a:lnTo>
                      <a:pt x="530" y="632"/>
                    </a:lnTo>
                    <a:lnTo>
                      <a:pt x="520" y="616"/>
                    </a:lnTo>
                    <a:lnTo>
                      <a:pt x="512" y="598"/>
                    </a:lnTo>
                    <a:lnTo>
                      <a:pt x="504" y="580"/>
                    </a:lnTo>
                    <a:lnTo>
                      <a:pt x="500" y="560"/>
                    </a:lnTo>
                    <a:lnTo>
                      <a:pt x="492" y="520"/>
                    </a:lnTo>
                    <a:lnTo>
                      <a:pt x="486" y="476"/>
                    </a:lnTo>
                    <a:lnTo>
                      <a:pt x="486" y="432"/>
                    </a:lnTo>
                    <a:lnTo>
                      <a:pt x="488" y="388"/>
                    </a:lnTo>
                    <a:lnTo>
                      <a:pt x="490" y="346"/>
                    </a:lnTo>
                    <a:lnTo>
                      <a:pt x="496" y="306"/>
                    </a:lnTo>
                    <a:lnTo>
                      <a:pt x="496" y="306"/>
                    </a:lnTo>
                    <a:lnTo>
                      <a:pt x="496" y="288"/>
                    </a:lnTo>
                    <a:lnTo>
                      <a:pt x="496" y="272"/>
                    </a:lnTo>
                    <a:lnTo>
                      <a:pt x="494" y="256"/>
                    </a:lnTo>
                    <a:lnTo>
                      <a:pt x="492" y="244"/>
                    </a:lnTo>
                    <a:lnTo>
                      <a:pt x="486" y="232"/>
                    </a:lnTo>
                    <a:lnTo>
                      <a:pt x="482" y="222"/>
                    </a:lnTo>
                    <a:lnTo>
                      <a:pt x="470" y="206"/>
                    </a:lnTo>
                    <a:lnTo>
                      <a:pt x="456" y="196"/>
                    </a:lnTo>
                    <a:lnTo>
                      <a:pt x="446" y="188"/>
                    </a:lnTo>
                    <a:lnTo>
                      <a:pt x="434" y="184"/>
                    </a:lnTo>
                    <a:lnTo>
                      <a:pt x="434" y="184"/>
                    </a:lnTo>
                    <a:lnTo>
                      <a:pt x="424" y="206"/>
                    </a:lnTo>
                    <a:lnTo>
                      <a:pt x="416" y="222"/>
                    </a:lnTo>
                    <a:lnTo>
                      <a:pt x="408" y="236"/>
                    </a:lnTo>
                    <a:lnTo>
                      <a:pt x="400" y="248"/>
                    </a:lnTo>
                    <a:lnTo>
                      <a:pt x="392" y="254"/>
                    </a:lnTo>
                    <a:lnTo>
                      <a:pt x="384" y="260"/>
                    </a:lnTo>
                    <a:lnTo>
                      <a:pt x="376" y="260"/>
                    </a:lnTo>
                    <a:lnTo>
                      <a:pt x="370" y="260"/>
                    </a:lnTo>
                    <a:lnTo>
                      <a:pt x="362" y="256"/>
                    </a:lnTo>
                    <a:lnTo>
                      <a:pt x="356" y="250"/>
                    </a:lnTo>
                    <a:lnTo>
                      <a:pt x="350" y="244"/>
                    </a:lnTo>
                    <a:lnTo>
                      <a:pt x="344" y="234"/>
                    </a:lnTo>
                    <a:lnTo>
                      <a:pt x="332" y="212"/>
                    </a:lnTo>
                    <a:lnTo>
                      <a:pt x="322" y="184"/>
                    </a:lnTo>
                    <a:lnTo>
                      <a:pt x="312" y="154"/>
                    </a:lnTo>
                    <a:lnTo>
                      <a:pt x="304" y="122"/>
                    </a:lnTo>
                    <a:lnTo>
                      <a:pt x="292" y="62"/>
                    </a:lnTo>
                    <a:lnTo>
                      <a:pt x="284" y="18"/>
                    </a:lnTo>
                    <a:lnTo>
                      <a:pt x="282" y="0"/>
                    </a:lnTo>
                    <a:lnTo>
                      <a:pt x="282" y="0"/>
                    </a:lnTo>
                    <a:lnTo>
                      <a:pt x="276" y="18"/>
                    </a:lnTo>
                    <a:lnTo>
                      <a:pt x="270" y="36"/>
                    </a:lnTo>
                    <a:lnTo>
                      <a:pt x="262" y="50"/>
                    </a:lnTo>
                    <a:lnTo>
                      <a:pt x="254" y="64"/>
                    </a:lnTo>
                    <a:lnTo>
                      <a:pt x="246" y="74"/>
                    </a:lnTo>
                    <a:lnTo>
                      <a:pt x="238" y="82"/>
                    </a:lnTo>
                    <a:lnTo>
                      <a:pt x="228" y="90"/>
                    </a:lnTo>
                    <a:lnTo>
                      <a:pt x="218" y="94"/>
                    </a:lnTo>
                    <a:lnTo>
                      <a:pt x="208" y="98"/>
                    </a:lnTo>
                    <a:lnTo>
                      <a:pt x="198" y="100"/>
                    </a:lnTo>
                    <a:lnTo>
                      <a:pt x="188" y="100"/>
                    </a:lnTo>
                    <a:lnTo>
                      <a:pt x="178" y="100"/>
                    </a:lnTo>
                    <a:lnTo>
                      <a:pt x="156" y="96"/>
                    </a:lnTo>
                    <a:lnTo>
                      <a:pt x="136" y="88"/>
                    </a:lnTo>
                    <a:lnTo>
                      <a:pt x="116" y="78"/>
                    </a:lnTo>
                    <a:lnTo>
                      <a:pt x="96" y="66"/>
                    </a:lnTo>
                    <a:lnTo>
                      <a:pt x="80" y="52"/>
                    </a:lnTo>
                    <a:lnTo>
                      <a:pt x="64" y="40"/>
                    </a:lnTo>
                    <a:lnTo>
                      <a:pt x="42" y="18"/>
                    </a:lnTo>
                    <a:lnTo>
                      <a:pt x="34" y="10"/>
                    </a:lnTo>
                    <a:lnTo>
                      <a:pt x="34" y="10"/>
                    </a:lnTo>
                    <a:lnTo>
                      <a:pt x="26" y="14"/>
                    </a:lnTo>
                    <a:lnTo>
                      <a:pt x="18" y="16"/>
                    </a:lnTo>
                    <a:lnTo>
                      <a:pt x="0" y="20"/>
                    </a:lnTo>
                    <a:lnTo>
                      <a:pt x="0" y="456"/>
                    </a:lnTo>
                    <a:lnTo>
                      <a:pt x="0" y="456"/>
                    </a:lnTo>
                    <a:lnTo>
                      <a:pt x="42" y="468"/>
                    </a:lnTo>
                    <a:lnTo>
                      <a:pt x="80" y="482"/>
                    </a:lnTo>
                    <a:lnTo>
                      <a:pt x="96" y="490"/>
                    </a:lnTo>
                    <a:lnTo>
                      <a:pt x="112" y="498"/>
                    </a:lnTo>
                    <a:lnTo>
                      <a:pt x="124" y="506"/>
                    </a:lnTo>
                    <a:lnTo>
                      <a:pt x="136" y="516"/>
                    </a:lnTo>
                    <a:lnTo>
                      <a:pt x="142" y="526"/>
                    </a:lnTo>
                    <a:lnTo>
                      <a:pt x="146" y="536"/>
                    </a:lnTo>
                    <a:lnTo>
                      <a:pt x="146" y="546"/>
                    </a:lnTo>
                    <a:lnTo>
                      <a:pt x="142" y="556"/>
                    </a:lnTo>
                    <a:lnTo>
                      <a:pt x="134" y="568"/>
                    </a:lnTo>
                    <a:lnTo>
                      <a:pt x="120" y="580"/>
                    </a:lnTo>
                    <a:lnTo>
                      <a:pt x="100" y="592"/>
                    </a:lnTo>
                    <a:lnTo>
                      <a:pt x="76" y="604"/>
                    </a:lnTo>
                    <a:lnTo>
                      <a:pt x="76" y="604"/>
                    </a:lnTo>
                    <a:lnTo>
                      <a:pt x="78" y="610"/>
                    </a:lnTo>
                    <a:lnTo>
                      <a:pt x="82" y="616"/>
                    </a:lnTo>
                    <a:lnTo>
                      <a:pt x="90" y="622"/>
                    </a:lnTo>
                    <a:lnTo>
                      <a:pt x="104" y="626"/>
                    </a:lnTo>
                    <a:lnTo>
                      <a:pt x="122" y="630"/>
                    </a:lnTo>
                    <a:lnTo>
                      <a:pt x="148" y="630"/>
                    </a:lnTo>
                    <a:lnTo>
                      <a:pt x="182" y="626"/>
                    </a:lnTo>
                    <a:lnTo>
                      <a:pt x="182" y="626"/>
                    </a:lnTo>
                    <a:lnTo>
                      <a:pt x="220" y="620"/>
                    </a:lnTo>
                    <a:lnTo>
                      <a:pt x="260" y="614"/>
                    </a:lnTo>
                    <a:lnTo>
                      <a:pt x="300" y="610"/>
                    </a:lnTo>
                    <a:lnTo>
                      <a:pt x="342" y="610"/>
                    </a:lnTo>
                    <a:lnTo>
                      <a:pt x="382" y="610"/>
                    </a:lnTo>
                    <a:lnTo>
                      <a:pt x="422" y="616"/>
                    </a:lnTo>
                    <a:lnTo>
                      <a:pt x="440" y="620"/>
                    </a:lnTo>
                    <a:lnTo>
                      <a:pt x="458" y="624"/>
                    </a:lnTo>
                    <a:lnTo>
                      <a:pt x="476" y="630"/>
                    </a:lnTo>
                    <a:lnTo>
                      <a:pt x="492" y="636"/>
                    </a:lnTo>
                    <a:lnTo>
                      <a:pt x="492" y="636"/>
                    </a:lnTo>
                    <a:lnTo>
                      <a:pt x="526" y="674"/>
                    </a:lnTo>
                    <a:lnTo>
                      <a:pt x="544" y="698"/>
                    </a:lnTo>
                    <a:lnTo>
                      <a:pt x="562" y="722"/>
                    </a:lnTo>
                    <a:lnTo>
                      <a:pt x="576" y="748"/>
                    </a:lnTo>
                    <a:lnTo>
                      <a:pt x="588" y="772"/>
                    </a:lnTo>
                    <a:lnTo>
                      <a:pt x="590" y="784"/>
                    </a:lnTo>
                    <a:lnTo>
                      <a:pt x="594" y="796"/>
                    </a:lnTo>
                    <a:lnTo>
                      <a:pt x="594" y="806"/>
                    </a:lnTo>
                    <a:lnTo>
                      <a:pt x="592" y="818"/>
                    </a:lnTo>
                    <a:lnTo>
                      <a:pt x="592" y="818"/>
                    </a:lnTo>
                    <a:lnTo>
                      <a:pt x="592" y="822"/>
                    </a:lnTo>
                    <a:lnTo>
                      <a:pt x="594" y="824"/>
                    </a:lnTo>
                    <a:lnTo>
                      <a:pt x="598" y="824"/>
                    </a:lnTo>
                    <a:lnTo>
                      <a:pt x="598" y="824"/>
                    </a:lnTo>
                    <a:lnTo>
                      <a:pt x="602" y="824"/>
                    </a:lnTo>
                    <a:lnTo>
                      <a:pt x="612" y="822"/>
                    </a:lnTo>
                    <a:lnTo>
                      <a:pt x="616" y="818"/>
                    </a:lnTo>
                    <a:lnTo>
                      <a:pt x="620" y="814"/>
                    </a:lnTo>
                    <a:lnTo>
                      <a:pt x="624" y="808"/>
                    </a:lnTo>
                    <a:lnTo>
                      <a:pt x="626" y="800"/>
                    </a:lnTo>
                    <a:lnTo>
                      <a:pt x="626" y="800"/>
                    </a:lnTo>
                    <a:lnTo>
                      <a:pt x="630" y="796"/>
                    </a:lnTo>
                    <a:lnTo>
                      <a:pt x="632" y="792"/>
                    </a:lnTo>
                    <a:lnTo>
                      <a:pt x="632" y="784"/>
                    </a:lnTo>
                    <a:close/>
                  </a:path>
                </a:pathLst>
              </a:custGeom>
              <a:solidFill>
                <a:schemeClr val="accent1">
                  <a:alpha val="8000"/>
                </a:schemeClr>
              </a:solidFill>
              <a:ln>
                <a:noFill/>
              </a:ln>
              <a:effectLst>
                <a:glow rad="50800">
                  <a:schemeClr val="accent1">
                    <a:alpha val="18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47"/>
              <p:cNvSpPr>
                <a:spLocks noChangeAspect="1"/>
              </p:cNvSpPr>
              <p:nvPr/>
            </p:nvSpPr>
            <p:spPr bwMode="auto">
              <a:xfrm>
                <a:off x="1" y="2438400"/>
                <a:ext cx="453574" cy="852529"/>
              </a:xfrm>
              <a:custGeom>
                <a:avLst/>
                <a:gdLst>
                  <a:gd name="T0" fmla="*/ 194 w 382"/>
                  <a:gd name="T1" fmla="*/ 442 h 718"/>
                  <a:gd name="T2" fmla="*/ 238 w 382"/>
                  <a:gd name="T3" fmla="*/ 410 h 718"/>
                  <a:gd name="T4" fmla="*/ 264 w 382"/>
                  <a:gd name="T5" fmla="*/ 368 h 718"/>
                  <a:gd name="T6" fmla="*/ 270 w 382"/>
                  <a:gd name="T7" fmla="*/ 334 h 718"/>
                  <a:gd name="T8" fmla="*/ 292 w 382"/>
                  <a:gd name="T9" fmla="*/ 278 h 718"/>
                  <a:gd name="T10" fmla="*/ 310 w 382"/>
                  <a:gd name="T11" fmla="*/ 250 h 718"/>
                  <a:gd name="T12" fmla="*/ 248 w 382"/>
                  <a:gd name="T13" fmla="*/ 258 h 718"/>
                  <a:gd name="T14" fmla="*/ 212 w 382"/>
                  <a:gd name="T15" fmla="*/ 242 h 718"/>
                  <a:gd name="T16" fmla="*/ 194 w 382"/>
                  <a:gd name="T17" fmla="*/ 212 h 718"/>
                  <a:gd name="T18" fmla="*/ 194 w 382"/>
                  <a:gd name="T19" fmla="*/ 160 h 718"/>
                  <a:gd name="T20" fmla="*/ 200 w 382"/>
                  <a:gd name="T21" fmla="*/ 140 h 718"/>
                  <a:gd name="T22" fmla="*/ 200 w 382"/>
                  <a:gd name="T23" fmla="*/ 110 h 718"/>
                  <a:gd name="T24" fmla="*/ 184 w 382"/>
                  <a:gd name="T25" fmla="*/ 72 h 718"/>
                  <a:gd name="T26" fmla="*/ 158 w 382"/>
                  <a:gd name="T27" fmla="*/ 50 h 718"/>
                  <a:gd name="T28" fmla="*/ 80 w 382"/>
                  <a:gd name="T29" fmla="*/ 0 h 718"/>
                  <a:gd name="T30" fmla="*/ 84 w 382"/>
                  <a:gd name="T31" fmla="*/ 6 h 718"/>
                  <a:gd name="T32" fmla="*/ 96 w 382"/>
                  <a:gd name="T33" fmla="*/ 38 h 718"/>
                  <a:gd name="T34" fmla="*/ 94 w 382"/>
                  <a:gd name="T35" fmla="*/ 70 h 718"/>
                  <a:gd name="T36" fmla="*/ 80 w 382"/>
                  <a:gd name="T37" fmla="*/ 66 h 718"/>
                  <a:gd name="T38" fmla="*/ 48 w 382"/>
                  <a:gd name="T39" fmla="*/ 82 h 718"/>
                  <a:gd name="T40" fmla="*/ 34 w 382"/>
                  <a:gd name="T41" fmla="*/ 106 h 718"/>
                  <a:gd name="T42" fmla="*/ 26 w 382"/>
                  <a:gd name="T43" fmla="*/ 138 h 718"/>
                  <a:gd name="T44" fmla="*/ 24 w 382"/>
                  <a:gd name="T45" fmla="*/ 194 h 718"/>
                  <a:gd name="T46" fmla="*/ 22 w 382"/>
                  <a:gd name="T47" fmla="*/ 204 h 718"/>
                  <a:gd name="T48" fmla="*/ 20 w 382"/>
                  <a:gd name="T49" fmla="*/ 202 h 718"/>
                  <a:gd name="T50" fmla="*/ 0 w 382"/>
                  <a:gd name="T51" fmla="*/ 662 h 718"/>
                  <a:gd name="T52" fmla="*/ 30 w 382"/>
                  <a:gd name="T53" fmla="*/ 636 h 718"/>
                  <a:gd name="T54" fmla="*/ 80 w 382"/>
                  <a:gd name="T55" fmla="*/ 606 h 718"/>
                  <a:gd name="T56" fmla="*/ 108 w 382"/>
                  <a:gd name="T57" fmla="*/ 586 h 718"/>
                  <a:gd name="T58" fmla="*/ 132 w 382"/>
                  <a:gd name="T59" fmla="*/ 542 h 718"/>
                  <a:gd name="T60" fmla="*/ 144 w 382"/>
                  <a:gd name="T61" fmla="*/ 484 h 718"/>
                  <a:gd name="T62" fmla="*/ 220 w 382"/>
                  <a:gd name="T63" fmla="*/ 544 h 718"/>
                  <a:gd name="T64" fmla="*/ 300 w 382"/>
                  <a:gd name="T65" fmla="*/ 626 h 718"/>
                  <a:gd name="T66" fmla="*/ 330 w 382"/>
                  <a:gd name="T67" fmla="*/ 678 h 718"/>
                  <a:gd name="T68" fmla="*/ 336 w 382"/>
                  <a:gd name="T69" fmla="*/ 710 h 718"/>
                  <a:gd name="T70" fmla="*/ 340 w 382"/>
                  <a:gd name="T71" fmla="*/ 718 h 718"/>
                  <a:gd name="T72" fmla="*/ 352 w 382"/>
                  <a:gd name="T73" fmla="*/ 716 h 718"/>
                  <a:gd name="T74" fmla="*/ 372 w 382"/>
                  <a:gd name="T75" fmla="*/ 698 h 718"/>
                  <a:gd name="T76" fmla="*/ 376 w 382"/>
                  <a:gd name="T77" fmla="*/ 680 h 718"/>
                  <a:gd name="T78" fmla="*/ 382 w 382"/>
                  <a:gd name="T79" fmla="*/ 666 h 718"/>
                  <a:gd name="T80" fmla="*/ 372 w 382"/>
                  <a:gd name="T81" fmla="*/ 644 h 718"/>
                  <a:gd name="T82" fmla="*/ 318 w 382"/>
                  <a:gd name="T83" fmla="*/ 582 h 718"/>
                  <a:gd name="T84" fmla="*/ 170 w 382"/>
                  <a:gd name="T85" fmla="*/ 452 h 7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82" h="718">
                    <a:moveTo>
                      <a:pt x="170" y="452"/>
                    </a:moveTo>
                    <a:lnTo>
                      <a:pt x="170" y="452"/>
                    </a:lnTo>
                    <a:lnTo>
                      <a:pt x="194" y="442"/>
                    </a:lnTo>
                    <a:lnTo>
                      <a:pt x="208" y="434"/>
                    </a:lnTo>
                    <a:lnTo>
                      <a:pt x="224" y="424"/>
                    </a:lnTo>
                    <a:lnTo>
                      <a:pt x="238" y="410"/>
                    </a:lnTo>
                    <a:lnTo>
                      <a:pt x="250" y="396"/>
                    </a:lnTo>
                    <a:lnTo>
                      <a:pt x="260" y="378"/>
                    </a:lnTo>
                    <a:lnTo>
                      <a:pt x="264" y="368"/>
                    </a:lnTo>
                    <a:lnTo>
                      <a:pt x="266" y="358"/>
                    </a:lnTo>
                    <a:lnTo>
                      <a:pt x="266" y="358"/>
                    </a:lnTo>
                    <a:lnTo>
                      <a:pt x="270" y="334"/>
                    </a:lnTo>
                    <a:lnTo>
                      <a:pt x="276" y="312"/>
                    </a:lnTo>
                    <a:lnTo>
                      <a:pt x="284" y="294"/>
                    </a:lnTo>
                    <a:lnTo>
                      <a:pt x="292" y="278"/>
                    </a:lnTo>
                    <a:lnTo>
                      <a:pt x="304" y="256"/>
                    </a:lnTo>
                    <a:lnTo>
                      <a:pt x="310" y="250"/>
                    </a:lnTo>
                    <a:lnTo>
                      <a:pt x="310" y="250"/>
                    </a:lnTo>
                    <a:lnTo>
                      <a:pt x="286" y="256"/>
                    </a:lnTo>
                    <a:lnTo>
                      <a:pt x="266" y="258"/>
                    </a:lnTo>
                    <a:lnTo>
                      <a:pt x="248" y="258"/>
                    </a:lnTo>
                    <a:lnTo>
                      <a:pt x="234" y="254"/>
                    </a:lnTo>
                    <a:lnTo>
                      <a:pt x="220" y="250"/>
                    </a:lnTo>
                    <a:lnTo>
                      <a:pt x="212" y="242"/>
                    </a:lnTo>
                    <a:lnTo>
                      <a:pt x="204" y="234"/>
                    </a:lnTo>
                    <a:lnTo>
                      <a:pt x="198" y="224"/>
                    </a:lnTo>
                    <a:lnTo>
                      <a:pt x="194" y="212"/>
                    </a:lnTo>
                    <a:lnTo>
                      <a:pt x="192" y="202"/>
                    </a:lnTo>
                    <a:lnTo>
                      <a:pt x="190" y="180"/>
                    </a:lnTo>
                    <a:lnTo>
                      <a:pt x="194" y="160"/>
                    </a:lnTo>
                    <a:lnTo>
                      <a:pt x="198" y="148"/>
                    </a:lnTo>
                    <a:lnTo>
                      <a:pt x="198" y="148"/>
                    </a:lnTo>
                    <a:lnTo>
                      <a:pt x="200" y="140"/>
                    </a:lnTo>
                    <a:lnTo>
                      <a:pt x="202" y="130"/>
                    </a:lnTo>
                    <a:lnTo>
                      <a:pt x="202" y="120"/>
                    </a:lnTo>
                    <a:lnTo>
                      <a:pt x="200" y="110"/>
                    </a:lnTo>
                    <a:lnTo>
                      <a:pt x="194" y="90"/>
                    </a:lnTo>
                    <a:lnTo>
                      <a:pt x="188" y="80"/>
                    </a:lnTo>
                    <a:lnTo>
                      <a:pt x="184" y="72"/>
                    </a:lnTo>
                    <a:lnTo>
                      <a:pt x="184" y="72"/>
                    </a:lnTo>
                    <a:lnTo>
                      <a:pt x="174" y="64"/>
                    </a:lnTo>
                    <a:lnTo>
                      <a:pt x="158" y="50"/>
                    </a:lnTo>
                    <a:lnTo>
                      <a:pt x="120" y="22"/>
                    </a:lnTo>
                    <a:lnTo>
                      <a:pt x="88" y="4"/>
                    </a:lnTo>
                    <a:lnTo>
                      <a:pt x="80" y="0"/>
                    </a:lnTo>
                    <a:lnTo>
                      <a:pt x="80" y="2"/>
                    </a:lnTo>
                    <a:lnTo>
                      <a:pt x="84" y="6"/>
                    </a:lnTo>
                    <a:lnTo>
                      <a:pt x="84" y="6"/>
                    </a:lnTo>
                    <a:lnTo>
                      <a:pt x="90" y="16"/>
                    </a:lnTo>
                    <a:lnTo>
                      <a:pt x="94" y="28"/>
                    </a:lnTo>
                    <a:lnTo>
                      <a:pt x="96" y="38"/>
                    </a:lnTo>
                    <a:lnTo>
                      <a:pt x="98" y="48"/>
                    </a:lnTo>
                    <a:lnTo>
                      <a:pt x="96" y="64"/>
                    </a:lnTo>
                    <a:lnTo>
                      <a:pt x="94" y="70"/>
                    </a:lnTo>
                    <a:lnTo>
                      <a:pt x="94" y="70"/>
                    </a:lnTo>
                    <a:lnTo>
                      <a:pt x="88" y="68"/>
                    </a:lnTo>
                    <a:lnTo>
                      <a:pt x="80" y="66"/>
                    </a:lnTo>
                    <a:lnTo>
                      <a:pt x="70" y="68"/>
                    </a:lnTo>
                    <a:lnTo>
                      <a:pt x="58" y="72"/>
                    </a:lnTo>
                    <a:lnTo>
                      <a:pt x="48" y="82"/>
                    </a:lnTo>
                    <a:lnTo>
                      <a:pt x="44" y="88"/>
                    </a:lnTo>
                    <a:lnTo>
                      <a:pt x="38" y="96"/>
                    </a:lnTo>
                    <a:lnTo>
                      <a:pt x="34" y="106"/>
                    </a:lnTo>
                    <a:lnTo>
                      <a:pt x="30" y="118"/>
                    </a:lnTo>
                    <a:lnTo>
                      <a:pt x="30" y="118"/>
                    </a:lnTo>
                    <a:lnTo>
                      <a:pt x="26" y="138"/>
                    </a:lnTo>
                    <a:lnTo>
                      <a:pt x="24" y="154"/>
                    </a:lnTo>
                    <a:lnTo>
                      <a:pt x="24" y="180"/>
                    </a:lnTo>
                    <a:lnTo>
                      <a:pt x="24" y="194"/>
                    </a:lnTo>
                    <a:lnTo>
                      <a:pt x="24" y="202"/>
                    </a:lnTo>
                    <a:lnTo>
                      <a:pt x="24" y="202"/>
                    </a:lnTo>
                    <a:lnTo>
                      <a:pt x="22" y="204"/>
                    </a:lnTo>
                    <a:lnTo>
                      <a:pt x="20" y="204"/>
                    </a:lnTo>
                    <a:lnTo>
                      <a:pt x="20" y="202"/>
                    </a:lnTo>
                    <a:lnTo>
                      <a:pt x="20" y="202"/>
                    </a:lnTo>
                    <a:lnTo>
                      <a:pt x="16" y="194"/>
                    </a:lnTo>
                    <a:lnTo>
                      <a:pt x="0" y="146"/>
                    </a:lnTo>
                    <a:lnTo>
                      <a:pt x="0" y="662"/>
                    </a:lnTo>
                    <a:lnTo>
                      <a:pt x="0" y="662"/>
                    </a:lnTo>
                    <a:lnTo>
                      <a:pt x="12" y="650"/>
                    </a:lnTo>
                    <a:lnTo>
                      <a:pt x="30" y="636"/>
                    </a:lnTo>
                    <a:lnTo>
                      <a:pt x="52" y="620"/>
                    </a:lnTo>
                    <a:lnTo>
                      <a:pt x="80" y="606"/>
                    </a:lnTo>
                    <a:lnTo>
                      <a:pt x="80" y="606"/>
                    </a:lnTo>
                    <a:lnTo>
                      <a:pt x="90" y="600"/>
                    </a:lnTo>
                    <a:lnTo>
                      <a:pt x="100" y="594"/>
                    </a:lnTo>
                    <a:lnTo>
                      <a:pt x="108" y="586"/>
                    </a:lnTo>
                    <a:lnTo>
                      <a:pt x="114" y="578"/>
                    </a:lnTo>
                    <a:lnTo>
                      <a:pt x="126" y="560"/>
                    </a:lnTo>
                    <a:lnTo>
                      <a:pt x="132" y="542"/>
                    </a:lnTo>
                    <a:lnTo>
                      <a:pt x="138" y="524"/>
                    </a:lnTo>
                    <a:lnTo>
                      <a:pt x="142" y="508"/>
                    </a:lnTo>
                    <a:lnTo>
                      <a:pt x="144" y="484"/>
                    </a:lnTo>
                    <a:lnTo>
                      <a:pt x="144" y="484"/>
                    </a:lnTo>
                    <a:lnTo>
                      <a:pt x="188" y="518"/>
                    </a:lnTo>
                    <a:lnTo>
                      <a:pt x="220" y="544"/>
                    </a:lnTo>
                    <a:lnTo>
                      <a:pt x="254" y="576"/>
                    </a:lnTo>
                    <a:lnTo>
                      <a:pt x="286" y="610"/>
                    </a:lnTo>
                    <a:lnTo>
                      <a:pt x="300" y="626"/>
                    </a:lnTo>
                    <a:lnTo>
                      <a:pt x="312" y="644"/>
                    </a:lnTo>
                    <a:lnTo>
                      <a:pt x="322" y="662"/>
                    </a:lnTo>
                    <a:lnTo>
                      <a:pt x="330" y="678"/>
                    </a:lnTo>
                    <a:lnTo>
                      <a:pt x="336" y="694"/>
                    </a:lnTo>
                    <a:lnTo>
                      <a:pt x="336" y="710"/>
                    </a:lnTo>
                    <a:lnTo>
                      <a:pt x="336" y="710"/>
                    </a:lnTo>
                    <a:lnTo>
                      <a:pt x="336" y="712"/>
                    </a:lnTo>
                    <a:lnTo>
                      <a:pt x="336" y="716"/>
                    </a:lnTo>
                    <a:lnTo>
                      <a:pt x="340" y="718"/>
                    </a:lnTo>
                    <a:lnTo>
                      <a:pt x="346" y="718"/>
                    </a:lnTo>
                    <a:lnTo>
                      <a:pt x="346" y="718"/>
                    </a:lnTo>
                    <a:lnTo>
                      <a:pt x="352" y="716"/>
                    </a:lnTo>
                    <a:lnTo>
                      <a:pt x="362" y="710"/>
                    </a:lnTo>
                    <a:lnTo>
                      <a:pt x="368" y="706"/>
                    </a:lnTo>
                    <a:lnTo>
                      <a:pt x="372" y="698"/>
                    </a:lnTo>
                    <a:lnTo>
                      <a:pt x="376" y="690"/>
                    </a:lnTo>
                    <a:lnTo>
                      <a:pt x="376" y="680"/>
                    </a:lnTo>
                    <a:lnTo>
                      <a:pt x="376" y="680"/>
                    </a:lnTo>
                    <a:lnTo>
                      <a:pt x="378" y="674"/>
                    </a:lnTo>
                    <a:lnTo>
                      <a:pt x="380" y="670"/>
                    </a:lnTo>
                    <a:lnTo>
                      <a:pt x="382" y="666"/>
                    </a:lnTo>
                    <a:lnTo>
                      <a:pt x="380" y="658"/>
                    </a:lnTo>
                    <a:lnTo>
                      <a:pt x="380" y="658"/>
                    </a:lnTo>
                    <a:lnTo>
                      <a:pt x="372" y="644"/>
                    </a:lnTo>
                    <a:lnTo>
                      <a:pt x="358" y="626"/>
                    </a:lnTo>
                    <a:lnTo>
                      <a:pt x="340" y="606"/>
                    </a:lnTo>
                    <a:lnTo>
                      <a:pt x="318" y="582"/>
                    </a:lnTo>
                    <a:lnTo>
                      <a:pt x="290" y="554"/>
                    </a:lnTo>
                    <a:lnTo>
                      <a:pt x="256" y="524"/>
                    </a:lnTo>
                    <a:lnTo>
                      <a:pt x="170" y="452"/>
                    </a:lnTo>
                    <a:lnTo>
                      <a:pt x="170" y="452"/>
                    </a:lnTo>
                    <a:close/>
                  </a:path>
                </a:pathLst>
              </a:custGeom>
              <a:solidFill>
                <a:schemeClr val="accent1">
                  <a:alpha val="8000"/>
                </a:schemeClr>
              </a:solidFill>
              <a:ln>
                <a:noFill/>
              </a:ln>
              <a:effectLst>
                <a:glow rad="50800">
                  <a:schemeClr val="accent1">
                    <a:alpha val="18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23"/>
              <p:cNvSpPr>
                <a:spLocks noChangeAspect="1"/>
              </p:cNvSpPr>
              <p:nvPr/>
            </p:nvSpPr>
            <p:spPr bwMode="auto">
              <a:xfrm>
                <a:off x="8551334" y="6180666"/>
                <a:ext cx="592666" cy="677333"/>
              </a:xfrm>
              <a:custGeom>
                <a:avLst/>
                <a:gdLst>
                  <a:gd name="T0" fmla="*/ 536 w 560"/>
                  <a:gd name="T1" fmla="*/ 100 h 640"/>
                  <a:gd name="T2" fmla="*/ 496 w 560"/>
                  <a:gd name="T3" fmla="*/ 106 h 640"/>
                  <a:gd name="T4" fmla="*/ 456 w 560"/>
                  <a:gd name="T5" fmla="*/ 118 h 640"/>
                  <a:gd name="T6" fmla="*/ 438 w 560"/>
                  <a:gd name="T7" fmla="*/ 110 h 640"/>
                  <a:gd name="T8" fmla="*/ 436 w 560"/>
                  <a:gd name="T9" fmla="*/ 82 h 640"/>
                  <a:gd name="T10" fmla="*/ 428 w 560"/>
                  <a:gd name="T11" fmla="*/ 76 h 640"/>
                  <a:gd name="T12" fmla="*/ 360 w 560"/>
                  <a:gd name="T13" fmla="*/ 146 h 640"/>
                  <a:gd name="T14" fmla="*/ 328 w 560"/>
                  <a:gd name="T15" fmla="*/ 192 h 640"/>
                  <a:gd name="T16" fmla="*/ 290 w 560"/>
                  <a:gd name="T17" fmla="*/ 108 h 640"/>
                  <a:gd name="T18" fmla="*/ 274 w 560"/>
                  <a:gd name="T19" fmla="*/ 38 h 640"/>
                  <a:gd name="T20" fmla="*/ 280 w 560"/>
                  <a:gd name="T21" fmla="*/ 6 h 640"/>
                  <a:gd name="T22" fmla="*/ 280 w 560"/>
                  <a:gd name="T23" fmla="*/ 2 h 640"/>
                  <a:gd name="T24" fmla="*/ 262 w 560"/>
                  <a:gd name="T25" fmla="*/ 0 h 640"/>
                  <a:gd name="T26" fmla="*/ 248 w 560"/>
                  <a:gd name="T27" fmla="*/ 14 h 640"/>
                  <a:gd name="T28" fmla="*/ 244 w 560"/>
                  <a:gd name="T29" fmla="*/ 18 h 640"/>
                  <a:gd name="T30" fmla="*/ 240 w 560"/>
                  <a:gd name="T31" fmla="*/ 26 h 640"/>
                  <a:gd name="T32" fmla="*/ 254 w 560"/>
                  <a:gd name="T33" fmla="*/ 88 h 640"/>
                  <a:gd name="T34" fmla="*/ 304 w 560"/>
                  <a:gd name="T35" fmla="*/ 204 h 640"/>
                  <a:gd name="T36" fmla="*/ 222 w 560"/>
                  <a:gd name="T37" fmla="*/ 206 h 640"/>
                  <a:gd name="T38" fmla="*/ 136 w 560"/>
                  <a:gd name="T39" fmla="*/ 224 h 640"/>
                  <a:gd name="T40" fmla="*/ 164 w 560"/>
                  <a:gd name="T41" fmla="*/ 234 h 640"/>
                  <a:gd name="T42" fmla="*/ 178 w 560"/>
                  <a:gd name="T43" fmla="*/ 254 h 640"/>
                  <a:gd name="T44" fmla="*/ 166 w 560"/>
                  <a:gd name="T45" fmla="*/ 272 h 640"/>
                  <a:gd name="T46" fmla="*/ 122 w 560"/>
                  <a:gd name="T47" fmla="*/ 300 h 640"/>
                  <a:gd name="T48" fmla="*/ 90 w 560"/>
                  <a:gd name="T49" fmla="*/ 348 h 640"/>
                  <a:gd name="T50" fmla="*/ 22 w 560"/>
                  <a:gd name="T51" fmla="*/ 414 h 640"/>
                  <a:gd name="T52" fmla="*/ 0 w 560"/>
                  <a:gd name="T53" fmla="*/ 430 h 640"/>
                  <a:gd name="T54" fmla="*/ 102 w 560"/>
                  <a:gd name="T55" fmla="*/ 404 h 640"/>
                  <a:gd name="T56" fmla="*/ 136 w 560"/>
                  <a:gd name="T57" fmla="*/ 406 h 640"/>
                  <a:gd name="T58" fmla="*/ 152 w 560"/>
                  <a:gd name="T59" fmla="*/ 418 h 640"/>
                  <a:gd name="T60" fmla="*/ 156 w 560"/>
                  <a:gd name="T61" fmla="*/ 438 h 640"/>
                  <a:gd name="T62" fmla="*/ 138 w 560"/>
                  <a:gd name="T63" fmla="*/ 486 h 640"/>
                  <a:gd name="T64" fmla="*/ 90 w 560"/>
                  <a:gd name="T65" fmla="*/ 550 h 640"/>
                  <a:gd name="T66" fmla="*/ 126 w 560"/>
                  <a:gd name="T67" fmla="*/ 542 h 640"/>
                  <a:gd name="T68" fmla="*/ 158 w 560"/>
                  <a:gd name="T69" fmla="*/ 550 h 640"/>
                  <a:gd name="T70" fmla="*/ 170 w 560"/>
                  <a:gd name="T71" fmla="*/ 572 h 640"/>
                  <a:gd name="T72" fmla="*/ 168 w 560"/>
                  <a:gd name="T73" fmla="*/ 626 h 640"/>
                  <a:gd name="T74" fmla="*/ 186 w 560"/>
                  <a:gd name="T75" fmla="*/ 626 h 640"/>
                  <a:gd name="T76" fmla="*/ 280 w 560"/>
                  <a:gd name="T77" fmla="*/ 640 h 640"/>
                  <a:gd name="T78" fmla="*/ 310 w 560"/>
                  <a:gd name="T79" fmla="*/ 628 h 640"/>
                  <a:gd name="T80" fmla="*/ 322 w 560"/>
                  <a:gd name="T81" fmla="*/ 628 h 640"/>
                  <a:gd name="T82" fmla="*/ 330 w 560"/>
                  <a:gd name="T83" fmla="*/ 580 h 640"/>
                  <a:gd name="T84" fmla="*/ 346 w 560"/>
                  <a:gd name="T85" fmla="*/ 526 h 640"/>
                  <a:gd name="T86" fmla="*/ 354 w 560"/>
                  <a:gd name="T87" fmla="*/ 526 h 640"/>
                  <a:gd name="T88" fmla="*/ 358 w 560"/>
                  <a:gd name="T89" fmla="*/ 534 h 640"/>
                  <a:gd name="T90" fmla="*/ 364 w 560"/>
                  <a:gd name="T91" fmla="*/ 584 h 640"/>
                  <a:gd name="T92" fmla="*/ 424 w 560"/>
                  <a:gd name="T93" fmla="*/ 640 h 640"/>
                  <a:gd name="T94" fmla="*/ 438 w 560"/>
                  <a:gd name="T95" fmla="*/ 624 h 640"/>
                  <a:gd name="T96" fmla="*/ 458 w 560"/>
                  <a:gd name="T97" fmla="*/ 622 h 640"/>
                  <a:gd name="T98" fmla="*/ 474 w 560"/>
                  <a:gd name="T99" fmla="*/ 640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60" h="640">
                    <a:moveTo>
                      <a:pt x="560" y="100"/>
                    </a:moveTo>
                    <a:lnTo>
                      <a:pt x="560" y="100"/>
                    </a:lnTo>
                    <a:lnTo>
                      <a:pt x="536" y="100"/>
                    </a:lnTo>
                    <a:lnTo>
                      <a:pt x="512" y="98"/>
                    </a:lnTo>
                    <a:lnTo>
                      <a:pt x="512" y="98"/>
                    </a:lnTo>
                    <a:lnTo>
                      <a:pt x="496" y="106"/>
                    </a:lnTo>
                    <a:lnTo>
                      <a:pt x="480" y="114"/>
                    </a:lnTo>
                    <a:lnTo>
                      <a:pt x="464" y="118"/>
                    </a:lnTo>
                    <a:lnTo>
                      <a:pt x="456" y="118"/>
                    </a:lnTo>
                    <a:lnTo>
                      <a:pt x="448" y="118"/>
                    </a:lnTo>
                    <a:lnTo>
                      <a:pt x="442" y="116"/>
                    </a:lnTo>
                    <a:lnTo>
                      <a:pt x="438" y="110"/>
                    </a:lnTo>
                    <a:lnTo>
                      <a:pt x="436" y="104"/>
                    </a:lnTo>
                    <a:lnTo>
                      <a:pt x="434" y="94"/>
                    </a:lnTo>
                    <a:lnTo>
                      <a:pt x="436" y="82"/>
                    </a:lnTo>
                    <a:lnTo>
                      <a:pt x="442" y="66"/>
                    </a:lnTo>
                    <a:lnTo>
                      <a:pt x="442" y="66"/>
                    </a:lnTo>
                    <a:lnTo>
                      <a:pt x="428" y="76"/>
                    </a:lnTo>
                    <a:lnTo>
                      <a:pt x="396" y="106"/>
                    </a:lnTo>
                    <a:lnTo>
                      <a:pt x="378" y="126"/>
                    </a:lnTo>
                    <a:lnTo>
                      <a:pt x="360" y="146"/>
                    </a:lnTo>
                    <a:lnTo>
                      <a:pt x="342" y="170"/>
                    </a:lnTo>
                    <a:lnTo>
                      <a:pt x="328" y="192"/>
                    </a:lnTo>
                    <a:lnTo>
                      <a:pt x="328" y="192"/>
                    </a:lnTo>
                    <a:lnTo>
                      <a:pt x="312" y="160"/>
                    </a:lnTo>
                    <a:lnTo>
                      <a:pt x="300" y="134"/>
                    </a:lnTo>
                    <a:lnTo>
                      <a:pt x="290" y="108"/>
                    </a:lnTo>
                    <a:lnTo>
                      <a:pt x="280" y="80"/>
                    </a:lnTo>
                    <a:lnTo>
                      <a:pt x="276" y="52"/>
                    </a:lnTo>
                    <a:lnTo>
                      <a:pt x="274" y="38"/>
                    </a:lnTo>
                    <a:lnTo>
                      <a:pt x="274" y="26"/>
                    </a:lnTo>
                    <a:lnTo>
                      <a:pt x="276" y="16"/>
                    </a:lnTo>
                    <a:lnTo>
                      <a:pt x="280" y="6"/>
                    </a:lnTo>
                    <a:lnTo>
                      <a:pt x="280" y="6"/>
                    </a:lnTo>
                    <a:lnTo>
                      <a:pt x="282" y="4"/>
                    </a:lnTo>
                    <a:lnTo>
                      <a:pt x="280" y="2"/>
                    </a:lnTo>
                    <a:lnTo>
                      <a:pt x="280" y="0"/>
                    </a:lnTo>
                    <a:lnTo>
                      <a:pt x="262" y="0"/>
                    </a:lnTo>
                    <a:lnTo>
                      <a:pt x="262" y="0"/>
                    </a:lnTo>
                    <a:lnTo>
                      <a:pt x="254" y="4"/>
                    </a:lnTo>
                    <a:lnTo>
                      <a:pt x="252" y="8"/>
                    </a:lnTo>
                    <a:lnTo>
                      <a:pt x="248" y="14"/>
                    </a:lnTo>
                    <a:lnTo>
                      <a:pt x="248" y="14"/>
                    </a:lnTo>
                    <a:lnTo>
                      <a:pt x="246" y="16"/>
                    </a:lnTo>
                    <a:lnTo>
                      <a:pt x="244" y="18"/>
                    </a:lnTo>
                    <a:lnTo>
                      <a:pt x="242" y="20"/>
                    </a:lnTo>
                    <a:lnTo>
                      <a:pt x="240" y="26"/>
                    </a:lnTo>
                    <a:lnTo>
                      <a:pt x="240" y="26"/>
                    </a:lnTo>
                    <a:lnTo>
                      <a:pt x="240" y="36"/>
                    </a:lnTo>
                    <a:lnTo>
                      <a:pt x="244" y="50"/>
                    </a:lnTo>
                    <a:lnTo>
                      <a:pt x="254" y="88"/>
                    </a:lnTo>
                    <a:lnTo>
                      <a:pt x="274" y="138"/>
                    </a:lnTo>
                    <a:lnTo>
                      <a:pt x="304" y="204"/>
                    </a:lnTo>
                    <a:lnTo>
                      <a:pt x="304" y="204"/>
                    </a:lnTo>
                    <a:lnTo>
                      <a:pt x="278" y="202"/>
                    </a:lnTo>
                    <a:lnTo>
                      <a:pt x="250" y="204"/>
                    </a:lnTo>
                    <a:lnTo>
                      <a:pt x="222" y="206"/>
                    </a:lnTo>
                    <a:lnTo>
                      <a:pt x="196" y="210"/>
                    </a:lnTo>
                    <a:lnTo>
                      <a:pt x="154" y="220"/>
                    </a:lnTo>
                    <a:lnTo>
                      <a:pt x="136" y="224"/>
                    </a:lnTo>
                    <a:lnTo>
                      <a:pt x="136" y="224"/>
                    </a:lnTo>
                    <a:lnTo>
                      <a:pt x="152" y="230"/>
                    </a:lnTo>
                    <a:lnTo>
                      <a:pt x="164" y="234"/>
                    </a:lnTo>
                    <a:lnTo>
                      <a:pt x="172" y="242"/>
                    </a:lnTo>
                    <a:lnTo>
                      <a:pt x="176" y="248"/>
                    </a:lnTo>
                    <a:lnTo>
                      <a:pt x="178" y="254"/>
                    </a:lnTo>
                    <a:lnTo>
                      <a:pt x="176" y="260"/>
                    </a:lnTo>
                    <a:lnTo>
                      <a:pt x="172" y="266"/>
                    </a:lnTo>
                    <a:lnTo>
                      <a:pt x="166" y="272"/>
                    </a:lnTo>
                    <a:lnTo>
                      <a:pt x="154" y="284"/>
                    </a:lnTo>
                    <a:lnTo>
                      <a:pt x="138" y="292"/>
                    </a:lnTo>
                    <a:lnTo>
                      <a:pt x="122" y="300"/>
                    </a:lnTo>
                    <a:lnTo>
                      <a:pt x="122" y="300"/>
                    </a:lnTo>
                    <a:lnTo>
                      <a:pt x="108" y="326"/>
                    </a:lnTo>
                    <a:lnTo>
                      <a:pt x="90" y="348"/>
                    </a:lnTo>
                    <a:lnTo>
                      <a:pt x="72" y="368"/>
                    </a:lnTo>
                    <a:lnTo>
                      <a:pt x="54" y="386"/>
                    </a:lnTo>
                    <a:lnTo>
                      <a:pt x="22" y="414"/>
                    </a:lnTo>
                    <a:lnTo>
                      <a:pt x="0" y="428"/>
                    </a:lnTo>
                    <a:lnTo>
                      <a:pt x="0" y="430"/>
                    </a:lnTo>
                    <a:lnTo>
                      <a:pt x="0" y="430"/>
                    </a:lnTo>
                    <a:lnTo>
                      <a:pt x="48" y="414"/>
                    </a:lnTo>
                    <a:lnTo>
                      <a:pt x="86" y="406"/>
                    </a:lnTo>
                    <a:lnTo>
                      <a:pt x="102" y="404"/>
                    </a:lnTo>
                    <a:lnTo>
                      <a:pt x="116" y="404"/>
                    </a:lnTo>
                    <a:lnTo>
                      <a:pt x="126" y="404"/>
                    </a:lnTo>
                    <a:lnTo>
                      <a:pt x="136" y="406"/>
                    </a:lnTo>
                    <a:lnTo>
                      <a:pt x="144" y="410"/>
                    </a:lnTo>
                    <a:lnTo>
                      <a:pt x="148" y="414"/>
                    </a:lnTo>
                    <a:lnTo>
                      <a:pt x="152" y="418"/>
                    </a:lnTo>
                    <a:lnTo>
                      <a:pt x="156" y="424"/>
                    </a:lnTo>
                    <a:lnTo>
                      <a:pt x="156" y="430"/>
                    </a:lnTo>
                    <a:lnTo>
                      <a:pt x="156" y="438"/>
                    </a:lnTo>
                    <a:lnTo>
                      <a:pt x="154" y="454"/>
                    </a:lnTo>
                    <a:lnTo>
                      <a:pt x="146" y="470"/>
                    </a:lnTo>
                    <a:lnTo>
                      <a:pt x="138" y="486"/>
                    </a:lnTo>
                    <a:lnTo>
                      <a:pt x="116" y="518"/>
                    </a:lnTo>
                    <a:lnTo>
                      <a:pt x="98" y="540"/>
                    </a:lnTo>
                    <a:lnTo>
                      <a:pt x="90" y="550"/>
                    </a:lnTo>
                    <a:lnTo>
                      <a:pt x="90" y="550"/>
                    </a:lnTo>
                    <a:lnTo>
                      <a:pt x="110" y="544"/>
                    </a:lnTo>
                    <a:lnTo>
                      <a:pt x="126" y="542"/>
                    </a:lnTo>
                    <a:lnTo>
                      <a:pt x="138" y="542"/>
                    </a:lnTo>
                    <a:lnTo>
                      <a:pt x="148" y="544"/>
                    </a:lnTo>
                    <a:lnTo>
                      <a:pt x="158" y="550"/>
                    </a:lnTo>
                    <a:lnTo>
                      <a:pt x="164" y="556"/>
                    </a:lnTo>
                    <a:lnTo>
                      <a:pt x="168" y="564"/>
                    </a:lnTo>
                    <a:lnTo>
                      <a:pt x="170" y="572"/>
                    </a:lnTo>
                    <a:lnTo>
                      <a:pt x="172" y="592"/>
                    </a:lnTo>
                    <a:lnTo>
                      <a:pt x="172" y="608"/>
                    </a:lnTo>
                    <a:lnTo>
                      <a:pt x="168" y="626"/>
                    </a:lnTo>
                    <a:lnTo>
                      <a:pt x="168" y="626"/>
                    </a:lnTo>
                    <a:lnTo>
                      <a:pt x="178" y="624"/>
                    </a:lnTo>
                    <a:lnTo>
                      <a:pt x="186" y="626"/>
                    </a:lnTo>
                    <a:lnTo>
                      <a:pt x="192" y="632"/>
                    </a:lnTo>
                    <a:lnTo>
                      <a:pt x="198" y="640"/>
                    </a:lnTo>
                    <a:lnTo>
                      <a:pt x="280" y="640"/>
                    </a:lnTo>
                    <a:lnTo>
                      <a:pt x="280" y="640"/>
                    </a:lnTo>
                    <a:lnTo>
                      <a:pt x="296" y="632"/>
                    </a:lnTo>
                    <a:lnTo>
                      <a:pt x="310" y="628"/>
                    </a:lnTo>
                    <a:lnTo>
                      <a:pt x="320" y="628"/>
                    </a:lnTo>
                    <a:lnTo>
                      <a:pt x="322" y="628"/>
                    </a:lnTo>
                    <a:lnTo>
                      <a:pt x="322" y="628"/>
                    </a:lnTo>
                    <a:lnTo>
                      <a:pt x="322" y="620"/>
                    </a:lnTo>
                    <a:lnTo>
                      <a:pt x="324" y="608"/>
                    </a:lnTo>
                    <a:lnTo>
                      <a:pt x="330" y="580"/>
                    </a:lnTo>
                    <a:lnTo>
                      <a:pt x="344" y="530"/>
                    </a:lnTo>
                    <a:lnTo>
                      <a:pt x="344" y="530"/>
                    </a:lnTo>
                    <a:lnTo>
                      <a:pt x="346" y="526"/>
                    </a:lnTo>
                    <a:lnTo>
                      <a:pt x="348" y="522"/>
                    </a:lnTo>
                    <a:lnTo>
                      <a:pt x="352" y="524"/>
                    </a:lnTo>
                    <a:lnTo>
                      <a:pt x="354" y="526"/>
                    </a:lnTo>
                    <a:lnTo>
                      <a:pt x="356" y="530"/>
                    </a:lnTo>
                    <a:lnTo>
                      <a:pt x="358" y="534"/>
                    </a:lnTo>
                    <a:lnTo>
                      <a:pt x="358" y="534"/>
                    </a:lnTo>
                    <a:lnTo>
                      <a:pt x="358" y="544"/>
                    </a:lnTo>
                    <a:lnTo>
                      <a:pt x="358" y="556"/>
                    </a:lnTo>
                    <a:lnTo>
                      <a:pt x="364" y="584"/>
                    </a:lnTo>
                    <a:lnTo>
                      <a:pt x="372" y="612"/>
                    </a:lnTo>
                    <a:lnTo>
                      <a:pt x="382" y="640"/>
                    </a:lnTo>
                    <a:lnTo>
                      <a:pt x="424" y="640"/>
                    </a:lnTo>
                    <a:lnTo>
                      <a:pt x="424" y="640"/>
                    </a:lnTo>
                    <a:lnTo>
                      <a:pt x="432" y="630"/>
                    </a:lnTo>
                    <a:lnTo>
                      <a:pt x="438" y="624"/>
                    </a:lnTo>
                    <a:lnTo>
                      <a:pt x="446" y="620"/>
                    </a:lnTo>
                    <a:lnTo>
                      <a:pt x="452" y="620"/>
                    </a:lnTo>
                    <a:lnTo>
                      <a:pt x="458" y="622"/>
                    </a:lnTo>
                    <a:lnTo>
                      <a:pt x="464" y="628"/>
                    </a:lnTo>
                    <a:lnTo>
                      <a:pt x="470" y="632"/>
                    </a:lnTo>
                    <a:lnTo>
                      <a:pt x="474" y="640"/>
                    </a:lnTo>
                    <a:lnTo>
                      <a:pt x="560" y="640"/>
                    </a:lnTo>
                    <a:lnTo>
                      <a:pt x="560" y="100"/>
                    </a:lnTo>
                    <a:close/>
                  </a:path>
                </a:pathLst>
              </a:custGeom>
              <a:solidFill>
                <a:schemeClr val="accent1">
                  <a:alpha val="8000"/>
                </a:schemeClr>
              </a:solidFill>
              <a:ln>
                <a:noFill/>
              </a:ln>
              <a:effectLst>
                <a:glow rad="50800">
                  <a:schemeClr val="accent1">
                    <a:alpha val="15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4" name="Group 200"/>
            <p:cNvGrpSpPr/>
            <p:nvPr/>
          </p:nvGrpSpPr>
          <p:grpSpPr>
            <a:xfrm>
              <a:off x="-17347" y="0"/>
              <a:ext cx="9161347" cy="6857992"/>
              <a:chOff x="-17347" y="0"/>
              <a:chExt cx="9161347" cy="6857992"/>
            </a:xfrm>
          </p:grpSpPr>
          <p:sp>
            <p:nvSpPr>
              <p:cNvPr id="65" name="Freeform 16"/>
              <p:cNvSpPr>
                <a:spLocks noChangeAspect="1"/>
              </p:cNvSpPr>
              <p:nvPr/>
            </p:nvSpPr>
            <p:spPr bwMode="auto">
              <a:xfrm rot="9111631">
                <a:off x="7788433" y="1465582"/>
                <a:ext cx="1285378" cy="1966190"/>
              </a:xfrm>
              <a:custGeom>
                <a:avLst/>
                <a:gdLst/>
                <a:ahLst/>
                <a:cxnLst>
                  <a:cxn ang="0">
                    <a:pos x="942" y="650"/>
                  </a:cxn>
                  <a:cxn ang="0">
                    <a:pos x="932" y="564"/>
                  </a:cxn>
                  <a:cxn ang="0">
                    <a:pos x="906" y="552"/>
                  </a:cxn>
                  <a:cxn ang="0">
                    <a:pos x="752" y="596"/>
                  </a:cxn>
                  <a:cxn ang="0">
                    <a:pos x="706" y="618"/>
                  </a:cxn>
                  <a:cxn ang="0">
                    <a:pos x="654" y="660"/>
                  </a:cxn>
                  <a:cxn ang="0">
                    <a:pos x="650" y="654"/>
                  </a:cxn>
                  <a:cxn ang="0">
                    <a:pos x="744" y="506"/>
                  </a:cxn>
                  <a:cxn ang="0">
                    <a:pos x="744" y="390"/>
                  </a:cxn>
                  <a:cxn ang="0">
                    <a:pos x="702" y="264"/>
                  </a:cxn>
                  <a:cxn ang="0">
                    <a:pos x="594" y="224"/>
                  </a:cxn>
                  <a:cxn ang="0">
                    <a:pos x="498" y="116"/>
                  </a:cxn>
                  <a:cxn ang="0">
                    <a:pos x="472" y="8"/>
                  </a:cxn>
                  <a:cxn ang="0">
                    <a:pos x="470" y="8"/>
                  </a:cxn>
                  <a:cxn ang="0">
                    <a:pos x="444" y="116"/>
                  </a:cxn>
                  <a:cxn ang="0">
                    <a:pos x="350" y="224"/>
                  </a:cxn>
                  <a:cxn ang="0">
                    <a:pos x="240" y="264"/>
                  </a:cxn>
                  <a:cxn ang="0">
                    <a:pos x="198" y="390"/>
                  </a:cxn>
                  <a:cxn ang="0">
                    <a:pos x="198" y="506"/>
                  </a:cxn>
                  <a:cxn ang="0">
                    <a:pos x="292" y="654"/>
                  </a:cxn>
                  <a:cxn ang="0">
                    <a:pos x="288" y="660"/>
                  </a:cxn>
                  <a:cxn ang="0">
                    <a:pos x="240" y="622"/>
                  </a:cxn>
                  <a:cxn ang="0">
                    <a:pos x="180" y="592"/>
                  </a:cxn>
                  <a:cxn ang="0">
                    <a:pos x="30" y="552"/>
                  </a:cxn>
                  <a:cxn ang="0">
                    <a:pos x="8" y="576"/>
                  </a:cxn>
                  <a:cxn ang="0">
                    <a:pos x="8" y="692"/>
                  </a:cxn>
                  <a:cxn ang="0">
                    <a:pos x="22" y="740"/>
                  </a:cxn>
                  <a:cxn ang="0">
                    <a:pos x="52" y="782"/>
                  </a:cxn>
                  <a:cxn ang="0">
                    <a:pos x="88" y="804"/>
                  </a:cxn>
                  <a:cxn ang="0">
                    <a:pos x="150" y="840"/>
                  </a:cxn>
                  <a:cxn ang="0">
                    <a:pos x="178" y="912"/>
                  </a:cxn>
                  <a:cxn ang="0">
                    <a:pos x="106" y="1008"/>
                  </a:cxn>
                  <a:cxn ang="0">
                    <a:pos x="174" y="1016"/>
                  </a:cxn>
                  <a:cxn ang="0">
                    <a:pos x="274" y="1056"/>
                  </a:cxn>
                  <a:cxn ang="0">
                    <a:pos x="346" y="1062"/>
                  </a:cxn>
                  <a:cxn ang="0">
                    <a:pos x="444" y="1020"/>
                  </a:cxn>
                  <a:cxn ang="0">
                    <a:pos x="430" y="1246"/>
                  </a:cxn>
                  <a:cxn ang="0">
                    <a:pos x="386" y="1382"/>
                  </a:cxn>
                  <a:cxn ang="0">
                    <a:pos x="352" y="1416"/>
                  </a:cxn>
                  <a:cxn ang="0">
                    <a:pos x="354" y="1432"/>
                  </a:cxn>
                  <a:cxn ang="0">
                    <a:pos x="386" y="1444"/>
                  </a:cxn>
                  <a:cxn ang="0">
                    <a:pos x="428" y="1430"/>
                  </a:cxn>
                  <a:cxn ang="0">
                    <a:pos x="448" y="1418"/>
                  </a:cxn>
                  <a:cxn ang="0">
                    <a:pos x="488" y="1236"/>
                  </a:cxn>
                  <a:cxn ang="0">
                    <a:pos x="516" y="1030"/>
                  </a:cxn>
                  <a:cxn ang="0">
                    <a:pos x="616" y="1064"/>
                  </a:cxn>
                  <a:cxn ang="0">
                    <a:pos x="682" y="1050"/>
                  </a:cxn>
                  <a:cxn ang="0">
                    <a:pos x="790" y="1012"/>
                  </a:cxn>
                  <a:cxn ang="0">
                    <a:pos x="810" y="988"/>
                  </a:cxn>
                  <a:cxn ang="0">
                    <a:pos x="764" y="896"/>
                  </a:cxn>
                  <a:cxn ang="0">
                    <a:pos x="804" y="830"/>
                  </a:cxn>
                  <a:cxn ang="0">
                    <a:pos x="868" y="798"/>
                  </a:cxn>
                  <a:cxn ang="0">
                    <a:pos x="902" y="772"/>
                  </a:cxn>
                  <a:cxn ang="0">
                    <a:pos x="924" y="732"/>
                  </a:cxn>
                </a:cxnLst>
                <a:rect l="0" t="0" r="r" b="b"/>
                <a:pathLst>
                  <a:path w="944" h="1444">
                    <a:moveTo>
                      <a:pt x="924" y="732"/>
                    </a:moveTo>
                    <a:lnTo>
                      <a:pt x="924" y="732"/>
                    </a:lnTo>
                    <a:lnTo>
                      <a:pt x="932" y="706"/>
                    </a:lnTo>
                    <a:lnTo>
                      <a:pt x="938" y="678"/>
                    </a:lnTo>
                    <a:lnTo>
                      <a:pt x="942" y="650"/>
                    </a:lnTo>
                    <a:lnTo>
                      <a:pt x="944" y="622"/>
                    </a:lnTo>
                    <a:lnTo>
                      <a:pt x="942" y="598"/>
                    </a:lnTo>
                    <a:lnTo>
                      <a:pt x="938" y="578"/>
                    </a:lnTo>
                    <a:lnTo>
                      <a:pt x="934" y="570"/>
                    </a:lnTo>
                    <a:lnTo>
                      <a:pt x="932" y="564"/>
                    </a:lnTo>
                    <a:lnTo>
                      <a:pt x="926" y="558"/>
                    </a:lnTo>
                    <a:lnTo>
                      <a:pt x="922" y="556"/>
                    </a:lnTo>
                    <a:lnTo>
                      <a:pt x="922" y="556"/>
                    </a:lnTo>
                    <a:lnTo>
                      <a:pt x="916" y="554"/>
                    </a:lnTo>
                    <a:lnTo>
                      <a:pt x="906" y="552"/>
                    </a:lnTo>
                    <a:lnTo>
                      <a:pt x="886" y="554"/>
                    </a:lnTo>
                    <a:lnTo>
                      <a:pt x="862" y="558"/>
                    </a:lnTo>
                    <a:lnTo>
                      <a:pt x="838" y="566"/>
                    </a:lnTo>
                    <a:lnTo>
                      <a:pt x="788" y="582"/>
                    </a:lnTo>
                    <a:lnTo>
                      <a:pt x="752" y="596"/>
                    </a:lnTo>
                    <a:lnTo>
                      <a:pt x="752" y="596"/>
                    </a:lnTo>
                    <a:lnTo>
                      <a:pt x="750" y="596"/>
                    </a:lnTo>
                    <a:lnTo>
                      <a:pt x="750" y="596"/>
                    </a:lnTo>
                    <a:lnTo>
                      <a:pt x="726" y="608"/>
                    </a:lnTo>
                    <a:lnTo>
                      <a:pt x="706" y="618"/>
                    </a:lnTo>
                    <a:lnTo>
                      <a:pt x="692" y="630"/>
                    </a:lnTo>
                    <a:lnTo>
                      <a:pt x="678" y="638"/>
                    </a:lnTo>
                    <a:lnTo>
                      <a:pt x="662" y="654"/>
                    </a:lnTo>
                    <a:lnTo>
                      <a:pt x="658" y="658"/>
                    </a:lnTo>
                    <a:lnTo>
                      <a:pt x="654" y="660"/>
                    </a:lnTo>
                    <a:lnTo>
                      <a:pt x="654" y="660"/>
                    </a:lnTo>
                    <a:lnTo>
                      <a:pt x="650" y="660"/>
                    </a:lnTo>
                    <a:lnTo>
                      <a:pt x="648" y="658"/>
                    </a:lnTo>
                    <a:lnTo>
                      <a:pt x="650" y="654"/>
                    </a:lnTo>
                    <a:lnTo>
                      <a:pt x="650" y="654"/>
                    </a:lnTo>
                    <a:lnTo>
                      <a:pt x="660" y="638"/>
                    </a:lnTo>
                    <a:lnTo>
                      <a:pt x="724" y="548"/>
                    </a:lnTo>
                    <a:lnTo>
                      <a:pt x="724" y="548"/>
                    </a:lnTo>
                    <a:lnTo>
                      <a:pt x="736" y="528"/>
                    </a:lnTo>
                    <a:lnTo>
                      <a:pt x="744" y="506"/>
                    </a:lnTo>
                    <a:lnTo>
                      <a:pt x="748" y="484"/>
                    </a:lnTo>
                    <a:lnTo>
                      <a:pt x="750" y="462"/>
                    </a:lnTo>
                    <a:lnTo>
                      <a:pt x="750" y="438"/>
                    </a:lnTo>
                    <a:lnTo>
                      <a:pt x="748" y="414"/>
                    </a:lnTo>
                    <a:lnTo>
                      <a:pt x="744" y="390"/>
                    </a:lnTo>
                    <a:lnTo>
                      <a:pt x="740" y="368"/>
                    </a:lnTo>
                    <a:lnTo>
                      <a:pt x="728" y="328"/>
                    </a:lnTo>
                    <a:lnTo>
                      <a:pt x="716" y="294"/>
                    </a:lnTo>
                    <a:lnTo>
                      <a:pt x="702" y="264"/>
                    </a:lnTo>
                    <a:lnTo>
                      <a:pt x="702" y="264"/>
                    </a:lnTo>
                    <a:lnTo>
                      <a:pt x="680" y="260"/>
                    </a:lnTo>
                    <a:lnTo>
                      <a:pt x="660" y="254"/>
                    </a:lnTo>
                    <a:lnTo>
                      <a:pt x="642" y="248"/>
                    </a:lnTo>
                    <a:lnTo>
                      <a:pt x="624" y="240"/>
                    </a:lnTo>
                    <a:lnTo>
                      <a:pt x="594" y="224"/>
                    </a:lnTo>
                    <a:lnTo>
                      <a:pt x="566" y="204"/>
                    </a:lnTo>
                    <a:lnTo>
                      <a:pt x="544" y="184"/>
                    </a:lnTo>
                    <a:lnTo>
                      <a:pt x="526" y="162"/>
                    </a:lnTo>
                    <a:lnTo>
                      <a:pt x="510" y="138"/>
                    </a:lnTo>
                    <a:lnTo>
                      <a:pt x="498" y="116"/>
                    </a:lnTo>
                    <a:lnTo>
                      <a:pt x="490" y="92"/>
                    </a:lnTo>
                    <a:lnTo>
                      <a:pt x="482" y="72"/>
                    </a:lnTo>
                    <a:lnTo>
                      <a:pt x="478" y="52"/>
                    </a:lnTo>
                    <a:lnTo>
                      <a:pt x="474" y="34"/>
                    </a:lnTo>
                    <a:lnTo>
                      <a:pt x="472" y="8"/>
                    </a:lnTo>
                    <a:lnTo>
                      <a:pt x="472" y="0"/>
                    </a:lnTo>
                    <a:lnTo>
                      <a:pt x="472" y="2"/>
                    </a:lnTo>
                    <a:lnTo>
                      <a:pt x="472" y="0"/>
                    </a:lnTo>
                    <a:lnTo>
                      <a:pt x="472" y="0"/>
                    </a:lnTo>
                    <a:lnTo>
                      <a:pt x="470" y="8"/>
                    </a:lnTo>
                    <a:lnTo>
                      <a:pt x="468" y="34"/>
                    </a:lnTo>
                    <a:lnTo>
                      <a:pt x="466" y="52"/>
                    </a:lnTo>
                    <a:lnTo>
                      <a:pt x="460" y="72"/>
                    </a:lnTo>
                    <a:lnTo>
                      <a:pt x="454" y="92"/>
                    </a:lnTo>
                    <a:lnTo>
                      <a:pt x="444" y="116"/>
                    </a:lnTo>
                    <a:lnTo>
                      <a:pt x="432" y="138"/>
                    </a:lnTo>
                    <a:lnTo>
                      <a:pt x="418" y="162"/>
                    </a:lnTo>
                    <a:lnTo>
                      <a:pt x="398" y="184"/>
                    </a:lnTo>
                    <a:lnTo>
                      <a:pt x="376" y="204"/>
                    </a:lnTo>
                    <a:lnTo>
                      <a:pt x="350" y="224"/>
                    </a:lnTo>
                    <a:lnTo>
                      <a:pt x="318" y="240"/>
                    </a:lnTo>
                    <a:lnTo>
                      <a:pt x="300" y="248"/>
                    </a:lnTo>
                    <a:lnTo>
                      <a:pt x="282" y="254"/>
                    </a:lnTo>
                    <a:lnTo>
                      <a:pt x="262" y="260"/>
                    </a:lnTo>
                    <a:lnTo>
                      <a:pt x="240" y="264"/>
                    </a:lnTo>
                    <a:lnTo>
                      <a:pt x="240" y="264"/>
                    </a:lnTo>
                    <a:lnTo>
                      <a:pt x="226" y="294"/>
                    </a:lnTo>
                    <a:lnTo>
                      <a:pt x="214" y="328"/>
                    </a:lnTo>
                    <a:lnTo>
                      <a:pt x="202" y="368"/>
                    </a:lnTo>
                    <a:lnTo>
                      <a:pt x="198" y="390"/>
                    </a:lnTo>
                    <a:lnTo>
                      <a:pt x="194" y="414"/>
                    </a:lnTo>
                    <a:lnTo>
                      <a:pt x="192" y="438"/>
                    </a:lnTo>
                    <a:lnTo>
                      <a:pt x="192" y="462"/>
                    </a:lnTo>
                    <a:lnTo>
                      <a:pt x="194" y="484"/>
                    </a:lnTo>
                    <a:lnTo>
                      <a:pt x="198" y="506"/>
                    </a:lnTo>
                    <a:lnTo>
                      <a:pt x="208" y="528"/>
                    </a:lnTo>
                    <a:lnTo>
                      <a:pt x="218" y="548"/>
                    </a:lnTo>
                    <a:lnTo>
                      <a:pt x="218" y="548"/>
                    </a:lnTo>
                    <a:lnTo>
                      <a:pt x="282" y="638"/>
                    </a:lnTo>
                    <a:lnTo>
                      <a:pt x="292" y="654"/>
                    </a:lnTo>
                    <a:lnTo>
                      <a:pt x="292" y="654"/>
                    </a:lnTo>
                    <a:lnTo>
                      <a:pt x="294" y="658"/>
                    </a:lnTo>
                    <a:lnTo>
                      <a:pt x="292" y="660"/>
                    </a:lnTo>
                    <a:lnTo>
                      <a:pt x="288" y="660"/>
                    </a:lnTo>
                    <a:lnTo>
                      <a:pt x="288" y="660"/>
                    </a:lnTo>
                    <a:lnTo>
                      <a:pt x="284" y="658"/>
                    </a:lnTo>
                    <a:lnTo>
                      <a:pt x="280" y="654"/>
                    </a:lnTo>
                    <a:lnTo>
                      <a:pt x="266" y="640"/>
                    </a:lnTo>
                    <a:lnTo>
                      <a:pt x="254" y="632"/>
                    </a:lnTo>
                    <a:lnTo>
                      <a:pt x="240" y="622"/>
                    </a:lnTo>
                    <a:lnTo>
                      <a:pt x="224" y="612"/>
                    </a:lnTo>
                    <a:lnTo>
                      <a:pt x="202" y="602"/>
                    </a:lnTo>
                    <a:lnTo>
                      <a:pt x="202" y="600"/>
                    </a:lnTo>
                    <a:lnTo>
                      <a:pt x="202" y="600"/>
                    </a:lnTo>
                    <a:lnTo>
                      <a:pt x="180" y="592"/>
                    </a:lnTo>
                    <a:lnTo>
                      <a:pt x="126" y="572"/>
                    </a:lnTo>
                    <a:lnTo>
                      <a:pt x="96" y="562"/>
                    </a:lnTo>
                    <a:lnTo>
                      <a:pt x="66" y="556"/>
                    </a:lnTo>
                    <a:lnTo>
                      <a:pt x="42" y="552"/>
                    </a:lnTo>
                    <a:lnTo>
                      <a:pt x="30" y="552"/>
                    </a:lnTo>
                    <a:lnTo>
                      <a:pt x="22" y="556"/>
                    </a:lnTo>
                    <a:lnTo>
                      <a:pt x="22" y="556"/>
                    </a:lnTo>
                    <a:lnTo>
                      <a:pt x="18" y="558"/>
                    </a:lnTo>
                    <a:lnTo>
                      <a:pt x="14" y="562"/>
                    </a:lnTo>
                    <a:lnTo>
                      <a:pt x="8" y="576"/>
                    </a:lnTo>
                    <a:lnTo>
                      <a:pt x="2" y="594"/>
                    </a:lnTo>
                    <a:lnTo>
                      <a:pt x="0" y="616"/>
                    </a:lnTo>
                    <a:lnTo>
                      <a:pt x="2" y="640"/>
                    </a:lnTo>
                    <a:lnTo>
                      <a:pt x="4" y="666"/>
                    </a:lnTo>
                    <a:lnTo>
                      <a:pt x="8" y="692"/>
                    </a:lnTo>
                    <a:lnTo>
                      <a:pt x="16" y="718"/>
                    </a:lnTo>
                    <a:lnTo>
                      <a:pt x="16" y="718"/>
                    </a:lnTo>
                    <a:lnTo>
                      <a:pt x="16" y="726"/>
                    </a:lnTo>
                    <a:lnTo>
                      <a:pt x="16" y="726"/>
                    </a:lnTo>
                    <a:lnTo>
                      <a:pt x="22" y="740"/>
                    </a:lnTo>
                    <a:lnTo>
                      <a:pt x="30" y="754"/>
                    </a:lnTo>
                    <a:lnTo>
                      <a:pt x="38" y="768"/>
                    </a:lnTo>
                    <a:lnTo>
                      <a:pt x="50" y="782"/>
                    </a:lnTo>
                    <a:lnTo>
                      <a:pt x="50" y="782"/>
                    </a:lnTo>
                    <a:lnTo>
                      <a:pt x="52" y="782"/>
                    </a:lnTo>
                    <a:lnTo>
                      <a:pt x="52" y="782"/>
                    </a:lnTo>
                    <a:lnTo>
                      <a:pt x="60" y="790"/>
                    </a:lnTo>
                    <a:lnTo>
                      <a:pt x="70" y="796"/>
                    </a:lnTo>
                    <a:lnTo>
                      <a:pt x="78" y="800"/>
                    </a:lnTo>
                    <a:lnTo>
                      <a:pt x="88" y="804"/>
                    </a:lnTo>
                    <a:lnTo>
                      <a:pt x="88" y="804"/>
                    </a:lnTo>
                    <a:lnTo>
                      <a:pt x="104" y="808"/>
                    </a:lnTo>
                    <a:lnTo>
                      <a:pt x="128" y="822"/>
                    </a:lnTo>
                    <a:lnTo>
                      <a:pt x="138" y="830"/>
                    </a:lnTo>
                    <a:lnTo>
                      <a:pt x="150" y="840"/>
                    </a:lnTo>
                    <a:lnTo>
                      <a:pt x="160" y="852"/>
                    </a:lnTo>
                    <a:lnTo>
                      <a:pt x="168" y="866"/>
                    </a:lnTo>
                    <a:lnTo>
                      <a:pt x="176" y="880"/>
                    </a:lnTo>
                    <a:lnTo>
                      <a:pt x="178" y="896"/>
                    </a:lnTo>
                    <a:lnTo>
                      <a:pt x="178" y="912"/>
                    </a:lnTo>
                    <a:lnTo>
                      <a:pt x="174" y="930"/>
                    </a:lnTo>
                    <a:lnTo>
                      <a:pt x="166" y="948"/>
                    </a:lnTo>
                    <a:lnTo>
                      <a:pt x="152" y="968"/>
                    </a:lnTo>
                    <a:lnTo>
                      <a:pt x="132" y="988"/>
                    </a:lnTo>
                    <a:lnTo>
                      <a:pt x="106" y="1008"/>
                    </a:lnTo>
                    <a:lnTo>
                      <a:pt x="106" y="1008"/>
                    </a:lnTo>
                    <a:lnTo>
                      <a:pt x="118" y="1008"/>
                    </a:lnTo>
                    <a:lnTo>
                      <a:pt x="132" y="1008"/>
                    </a:lnTo>
                    <a:lnTo>
                      <a:pt x="152" y="1012"/>
                    </a:lnTo>
                    <a:lnTo>
                      <a:pt x="174" y="1016"/>
                    </a:lnTo>
                    <a:lnTo>
                      <a:pt x="202" y="1024"/>
                    </a:lnTo>
                    <a:lnTo>
                      <a:pt x="230" y="1034"/>
                    </a:lnTo>
                    <a:lnTo>
                      <a:pt x="260" y="1050"/>
                    </a:lnTo>
                    <a:lnTo>
                      <a:pt x="260" y="1050"/>
                    </a:lnTo>
                    <a:lnTo>
                      <a:pt x="274" y="1056"/>
                    </a:lnTo>
                    <a:lnTo>
                      <a:pt x="288" y="1060"/>
                    </a:lnTo>
                    <a:lnTo>
                      <a:pt x="304" y="1064"/>
                    </a:lnTo>
                    <a:lnTo>
                      <a:pt x="318" y="1064"/>
                    </a:lnTo>
                    <a:lnTo>
                      <a:pt x="332" y="1064"/>
                    </a:lnTo>
                    <a:lnTo>
                      <a:pt x="346" y="1062"/>
                    </a:lnTo>
                    <a:lnTo>
                      <a:pt x="372" y="1056"/>
                    </a:lnTo>
                    <a:lnTo>
                      <a:pt x="396" y="1046"/>
                    </a:lnTo>
                    <a:lnTo>
                      <a:pt x="418" y="1036"/>
                    </a:lnTo>
                    <a:lnTo>
                      <a:pt x="444" y="1020"/>
                    </a:lnTo>
                    <a:lnTo>
                      <a:pt x="444" y="1020"/>
                    </a:lnTo>
                    <a:lnTo>
                      <a:pt x="444" y="1050"/>
                    </a:lnTo>
                    <a:lnTo>
                      <a:pt x="444" y="1096"/>
                    </a:lnTo>
                    <a:lnTo>
                      <a:pt x="442" y="1152"/>
                    </a:lnTo>
                    <a:lnTo>
                      <a:pt x="436" y="1214"/>
                    </a:lnTo>
                    <a:lnTo>
                      <a:pt x="430" y="1246"/>
                    </a:lnTo>
                    <a:lnTo>
                      <a:pt x="424" y="1276"/>
                    </a:lnTo>
                    <a:lnTo>
                      <a:pt x="418" y="1306"/>
                    </a:lnTo>
                    <a:lnTo>
                      <a:pt x="408" y="1334"/>
                    </a:lnTo>
                    <a:lnTo>
                      <a:pt x="398" y="1360"/>
                    </a:lnTo>
                    <a:lnTo>
                      <a:pt x="386" y="1382"/>
                    </a:lnTo>
                    <a:lnTo>
                      <a:pt x="372" y="1400"/>
                    </a:lnTo>
                    <a:lnTo>
                      <a:pt x="364" y="1408"/>
                    </a:lnTo>
                    <a:lnTo>
                      <a:pt x="356" y="1414"/>
                    </a:lnTo>
                    <a:lnTo>
                      <a:pt x="356" y="1414"/>
                    </a:lnTo>
                    <a:lnTo>
                      <a:pt x="352" y="1416"/>
                    </a:lnTo>
                    <a:lnTo>
                      <a:pt x="350" y="1420"/>
                    </a:lnTo>
                    <a:lnTo>
                      <a:pt x="348" y="1422"/>
                    </a:lnTo>
                    <a:lnTo>
                      <a:pt x="350" y="1426"/>
                    </a:lnTo>
                    <a:lnTo>
                      <a:pt x="352" y="1428"/>
                    </a:lnTo>
                    <a:lnTo>
                      <a:pt x="354" y="1432"/>
                    </a:lnTo>
                    <a:lnTo>
                      <a:pt x="354" y="1432"/>
                    </a:lnTo>
                    <a:lnTo>
                      <a:pt x="362" y="1438"/>
                    </a:lnTo>
                    <a:lnTo>
                      <a:pt x="368" y="1440"/>
                    </a:lnTo>
                    <a:lnTo>
                      <a:pt x="376" y="1444"/>
                    </a:lnTo>
                    <a:lnTo>
                      <a:pt x="386" y="1444"/>
                    </a:lnTo>
                    <a:lnTo>
                      <a:pt x="398" y="1444"/>
                    </a:lnTo>
                    <a:lnTo>
                      <a:pt x="410" y="1440"/>
                    </a:lnTo>
                    <a:lnTo>
                      <a:pt x="422" y="1434"/>
                    </a:lnTo>
                    <a:lnTo>
                      <a:pt x="422" y="1434"/>
                    </a:lnTo>
                    <a:lnTo>
                      <a:pt x="428" y="1430"/>
                    </a:lnTo>
                    <a:lnTo>
                      <a:pt x="434" y="1430"/>
                    </a:lnTo>
                    <a:lnTo>
                      <a:pt x="442" y="1428"/>
                    </a:lnTo>
                    <a:lnTo>
                      <a:pt x="444" y="1424"/>
                    </a:lnTo>
                    <a:lnTo>
                      <a:pt x="448" y="1418"/>
                    </a:lnTo>
                    <a:lnTo>
                      <a:pt x="448" y="1418"/>
                    </a:lnTo>
                    <a:lnTo>
                      <a:pt x="458" y="1398"/>
                    </a:lnTo>
                    <a:lnTo>
                      <a:pt x="466" y="1370"/>
                    </a:lnTo>
                    <a:lnTo>
                      <a:pt x="474" y="1334"/>
                    </a:lnTo>
                    <a:lnTo>
                      <a:pt x="482" y="1288"/>
                    </a:lnTo>
                    <a:lnTo>
                      <a:pt x="488" y="1236"/>
                    </a:lnTo>
                    <a:lnTo>
                      <a:pt x="494" y="1174"/>
                    </a:lnTo>
                    <a:lnTo>
                      <a:pt x="498" y="1104"/>
                    </a:lnTo>
                    <a:lnTo>
                      <a:pt x="502" y="1022"/>
                    </a:lnTo>
                    <a:lnTo>
                      <a:pt x="502" y="1022"/>
                    </a:lnTo>
                    <a:lnTo>
                      <a:pt x="516" y="1030"/>
                    </a:lnTo>
                    <a:lnTo>
                      <a:pt x="532" y="1040"/>
                    </a:lnTo>
                    <a:lnTo>
                      <a:pt x="552" y="1050"/>
                    </a:lnTo>
                    <a:lnTo>
                      <a:pt x="576" y="1058"/>
                    </a:lnTo>
                    <a:lnTo>
                      <a:pt x="602" y="1062"/>
                    </a:lnTo>
                    <a:lnTo>
                      <a:pt x="616" y="1064"/>
                    </a:lnTo>
                    <a:lnTo>
                      <a:pt x="628" y="1064"/>
                    </a:lnTo>
                    <a:lnTo>
                      <a:pt x="642" y="1064"/>
                    </a:lnTo>
                    <a:lnTo>
                      <a:pt x="656" y="1060"/>
                    </a:lnTo>
                    <a:lnTo>
                      <a:pt x="668" y="1056"/>
                    </a:lnTo>
                    <a:lnTo>
                      <a:pt x="682" y="1050"/>
                    </a:lnTo>
                    <a:lnTo>
                      <a:pt x="682" y="1050"/>
                    </a:lnTo>
                    <a:lnTo>
                      <a:pt x="712" y="1034"/>
                    </a:lnTo>
                    <a:lnTo>
                      <a:pt x="742" y="1024"/>
                    </a:lnTo>
                    <a:lnTo>
                      <a:pt x="768" y="1016"/>
                    </a:lnTo>
                    <a:lnTo>
                      <a:pt x="790" y="1012"/>
                    </a:lnTo>
                    <a:lnTo>
                      <a:pt x="810" y="1008"/>
                    </a:lnTo>
                    <a:lnTo>
                      <a:pt x="824" y="1008"/>
                    </a:lnTo>
                    <a:lnTo>
                      <a:pt x="836" y="1008"/>
                    </a:lnTo>
                    <a:lnTo>
                      <a:pt x="836" y="1008"/>
                    </a:lnTo>
                    <a:lnTo>
                      <a:pt x="810" y="988"/>
                    </a:lnTo>
                    <a:lnTo>
                      <a:pt x="790" y="968"/>
                    </a:lnTo>
                    <a:lnTo>
                      <a:pt x="776" y="948"/>
                    </a:lnTo>
                    <a:lnTo>
                      <a:pt x="768" y="930"/>
                    </a:lnTo>
                    <a:lnTo>
                      <a:pt x="764" y="912"/>
                    </a:lnTo>
                    <a:lnTo>
                      <a:pt x="764" y="896"/>
                    </a:lnTo>
                    <a:lnTo>
                      <a:pt x="768" y="880"/>
                    </a:lnTo>
                    <a:lnTo>
                      <a:pt x="774" y="866"/>
                    </a:lnTo>
                    <a:lnTo>
                      <a:pt x="782" y="852"/>
                    </a:lnTo>
                    <a:lnTo>
                      <a:pt x="792" y="840"/>
                    </a:lnTo>
                    <a:lnTo>
                      <a:pt x="804" y="830"/>
                    </a:lnTo>
                    <a:lnTo>
                      <a:pt x="816" y="822"/>
                    </a:lnTo>
                    <a:lnTo>
                      <a:pt x="838" y="808"/>
                    </a:lnTo>
                    <a:lnTo>
                      <a:pt x="854" y="804"/>
                    </a:lnTo>
                    <a:lnTo>
                      <a:pt x="854" y="804"/>
                    </a:lnTo>
                    <a:lnTo>
                      <a:pt x="868" y="798"/>
                    </a:lnTo>
                    <a:lnTo>
                      <a:pt x="882" y="790"/>
                    </a:lnTo>
                    <a:lnTo>
                      <a:pt x="882" y="790"/>
                    </a:lnTo>
                    <a:lnTo>
                      <a:pt x="882" y="790"/>
                    </a:lnTo>
                    <a:lnTo>
                      <a:pt x="892" y="782"/>
                    </a:lnTo>
                    <a:lnTo>
                      <a:pt x="902" y="772"/>
                    </a:lnTo>
                    <a:lnTo>
                      <a:pt x="910" y="762"/>
                    </a:lnTo>
                    <a:lnTo>
                      <a:pt x="918" y="748"/>
                    </a:lnTo>
                    <a:lnTo>
                      <a:pt x="918" y="748"/>
                    </a:lnTo>
                    <a:lnTo>
                      <a:pt x="924" y="732"/>
                    </a:lnTo>
                    <a:lnTo>
                      <a:pt x="924" y="732"/>
                    </a:lnTo>
                    <a:close/>
                  </a:path>
                </a:pathLst>
              </a:custGeom>
              <a:solidFill>
                <a:schemeClr val="accent1">
                  <a:alpha val="2000"/>
                </a:schemeClr>
              </a:solidFill>
              <a:ln w="9525">
                <a:noFill/>
                <a:round/>
                <a:headEnd/>
                <a:tailEnd/>
              </a:ln>
              <a:effectLst>
                <a:glow rad="254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66" name="Freeform 24"/>
              <p:cNvSpPr>
                <a:spLocks noChangeAspect="1"/>
              </p:cNvSpPr>
              <p:nvPr/>
            </p:nvSpPr>
            <p:spPr bwMode="auto">
              <a:xfrm rot="4324833">
                <a:off x="8243059" y="5300272"/>
                <a:ext cx="474357" cy="1154204"/>
              </a:xfrm>
              <a:custGeom>
                <a:avLst/>
                <a:gdLst/>
                <a:ahLst/>
                <a:cxnLst>
                  <a:cxn ang="0">
                    <a:pos x="152" y="0"/>
                  </a:cxn>
                  <a:cxn ang="0">
                    <a:pos x="164" y="50"/>
                  </a:cxn>
                  <a:cxn ang="0">
                    <a:pos x="164" y="102"/>
                  </a:cxn>
                  <a:cxn ang="0">
                    <a:pos x="154" y="154"/>
                  </a:cxn>
                  <a:cxn ang="0">
                    <a:pos x="138" y="206"/>
                  </a:cxn>
                  <a:cxn ang="0">
                    <a:pos x="92" y="310"/>
                  </a:cxn>
                  <a:cxn ang="0">
                    <a:pos x="48" y="404"/>
                  </a:cxn>
                  <a:cxn ang="0">
                    <a:pos x="32" y="446"/>
                  </a:cxn>
                  <a:cxn ang="0">
                    <a:pos x="10" y="528"/>
                  </a:cxn>
                  <a:cxn ang="0">
                    <a:pos x="2" y="592"/>
                  </a:cxn>
                  <a:cxn ang="0">
                    <a:pos x="0" y="634"/>
                  </a:cxn>
                  <a:cxn ang="0">
                    <a:pos x="6" y="682"/>
                  </a:cxn>
                  <a:cxn ang="0">
                    <a:pos x="24" y="762"/>
                  </a:cxn>
                  <a:cxn ang="0">
                    <a:pos x="48" y="824"/>
                  </a:cxn>
                  <a:cxn ang="0">
                    <a:pos x="80" y="872"/>
                  </a:cxn>
                  <a:cxn ang="0">
                    <a:pos x="114" y="906"/>
                  </a:cxn>
                  <a:cxn ang="0">
                    <a:pos x="152" y="928"/>
                  </a:cxn>
                  <a:cxn ang="0">
                    <a:pos x="188" y="942"/>
                  </a:cxn>
                  <a:cxn ang="0">
                    <a:pos x="236" y="950"/>
                  </a:cxn>
                  <a:cxn ang="0">
                    <a:pos x="230" y="982"/>
                  </a:cxn>
                  <a:cxn ang="0">
                    <a:pos x="210" y="1050"/>
                  </a:cxn>
                  <a:cxn ang="0">
                    <a:pos x="186" y="1114"/>
                  </a:cxn>
                  <a:cxn ang="0">
                    <a:pos x="162" y="1150"/>
                  </a:cxn>
                  <a:cxn ang="0">
                    <a:pos x="142" y="1168"/>
                  </a:cxn>
                  <a:cxn ang="0">
                    <a:pos x="132" y="1174"/>
                  </a:cxn>
                  <a:cxn ang="0">
                    <a:pos x="126" y="1178"/>
                  </a:cxn>
                  <a:cxn ang="0">
                    <a:pos x="130" y="1188"/>
                  </a:cxn>
                  <a:cxn ang="0">
                    <a:pos x="134" y="1192"/>
                  </a:cxn>
                  <a:cxn ang="0">
                    <a:pos x="154" y="1202"/>
                  </a:cxn>
                  <a:cxn ang="0">
                    <a:pos x="172" y="1202"/>
                  </a:cxn>
                  <a:cxn ang="0">
                    <a:pos x="184" y="1198"/>
                  </a:cxn>
                  <a:cxn ang="0">
                    <a:pos x="194" y="1196"/>
                  </a:cxn>
                  <a:cxn ang="0">
                    <a:pos x="206" y="1188"/>
                  </a:cxn>
                  <a:cxn ang="0">
                    <a:pos x="214" y="1174"/>
                  </a:cxn>
                  <a:cxn ang="0">
                    <a:pos x="232" y="1134"/>
                  </a:cxn>
                  <a:cxn ang="0">
                    <a:pos x="262" y="1038"/>
                  </a:cxn>
                  <a:cxn ang="0">
                    <a:pos x="282" y="946"/>
                  </a:cxn>
                  <a:cxn ang="0">
                    <a:pos x="288" y="946"/>
                  </a:cxn>
                  <a:cxn ang="0">
                    <a:pos x="334" y="912"/>
                  </a:cxn>
                  <a:cxn ang="0">
                    <a:pos x="374" y="876"/>
                  </a:cxn>
                  <a:cxn ang="0">
                    <a:pos x="408" y="840"/>
                  </a:cxn>
                  <a:cxn ang="0">
                    <a:pos x="434" y="802"/>
                  </a:cxn>
                  <a:cxn ang="0">
                    <a:pos x="456" y="764"/>
                  </a:cxn>
                  <a:cxn ang="0">
                    <a:pos x="472" y="726"/>
                  </a:cxn>
                  <a:cxn ang="0">
                    <a:pos x="490" y="648"/>
                  </a:cxn>
                  <a:cxn ang="0">
                    <a:pos x="492" y="568"/>
                  </a:cxn>
                  <a:cxn ang="0">
                    <a:pos x="478" y="490"/>
                  </a:cxn>
                  <a:cxn ang="0">
                    <a:pos x="454" y="414"/>
                  </a:cxn>
                  <a:cxn ang="0">
                    <a:pos x="420" y="340"/>
                  </a:cxn>
                  <a:cxn ang="0">
                    <a:pos x="380" y="270"/>
                  </a:cxn>
                  <a:cxn ang="0">
                    <a:pos x="336" y="206"/>
                  </a:cxn>
                  <a:cxn ang="0">
                    <a:pos x="248" y="98"/>
                  </a:cxn>
                  <a:cxn ang="0">
                    <a:pos x="180" y="26"/>
                  </a:cxn>
                  <a:cxn ang="0">
                    <a:pos x="152" y="0"/>
                  </a:cxn>
                </a:cxnLst>
                <a:rect l="0" t="0" r="r" b="b"/>
                <a:pathLst>
                  <a:path w="494" h="1202">
                    <a:moveTo>
                      <a:pt x="152" y="0"/>
                    </a:moveTo>
                    <a:lnTo>
                      <a:pt x="152" y="0"/>
                    </a:lnTo>
                    <a:lnTo>
                      <a:pt x="160" y="26"/>
                    </a:lnTo>
                    <a:lnTo>
                      <a:pt x="164" y="50"/>
                    </a:lnTo>
                    <a:lnTo>
                      <a:pt x="166" y="76"/>
                    </a:lnTo>
                    <a:lnTo>
                      <a:pt x="164" y="102"/>
                    </a:lnTo>
                    <a:lnTo>
                      <a:pt x="160" y="128"/>
                    </a:lnTo>
                    <a:lnTo>
                      <a:pt x="154" y="154"/>
                    </a:lnTo>
                    <a:lnTo>
                      <a:pt x="148" y="180"/>
                    </a:lnTo>
                    <a:lnTo>
                      <a:pt x="138" y="206"/>
                    </a:lnTo>
                    <a:lnTo>
                      <a:pt x="116" y="258"/>
                    </a:lnTo>
                    <a:lnTo>
                      <a:pt x="92" y="310"/>
                    </a:lnTo>
                    <a:lnTo>
                      <a:pt x="70" y="358"/>
                    </a:lnTo>
                    <a:lnTo>
                      <a:pt x="48" y="404"/>
                    </a:lnTo>
                    <a:lnTo>
                      <a:pt x="48" y="404"/>
                    </a:lnTo>
                    <a:lnTo>
                      <a:pt x="32" y="446"/>
                    </a:lnTo>
                    <a:lnTo>
                      <a:pt x="18" y="488"/>
                    </a:lnTo>
                    <a:lnTo>
                      <a:pt x="10" y="528"/>
                    </a:lnTo>
                    <a:lnTo>
                      <a:pt x="4" y="562"/>
                    </a:lnTo>
                    <a:lnTo>
                      <a:pt x="2" y="592"/>
                    </a:lnTo>
                    <a:lnTo>
                      <a:pt x="0" y="614"/>
                    </a:lnTo>
                    <a:lnTo>
                      <a:pt x="0" y="634"/>
                    </a:lnTo>
                    <a:lnTo>
                      <a:pt x="0" y="634"/>
                    </a:lnTo>
                    <a:lnTo>
                      <a:pt x="6" y="682"/>
                    </a:lnTo>
                    <a:lnTo>
                      <a:pt x="14" y="724"/>
                    </a:lnTo>
                    <a:lnTo>
                      <a:pt x="24" y="762"/>
                    </a:lnTo>
                    <a:lnTo>
                      <a:pt x="36" y="796"/>
                    </a:lnTo>
                    <a:lnTo>
                      <a:pt x="48" y="824"/>
                    </a:lnTo>
                    <a:lnTo>
                      <a:pt x="64" y="850"/>
                    </a:lnTo>
                    <a:lnTo>
                      <a:pt x="80" y="872"/>
                    </a:lnTo>
                    <a:lnTo>
                      <a:pt x="96" y="890"/>
                    </a:lnTo>
                    <a:lnTo>
                      <a:pt x="114" y="906"/>
                    </a:lnTo>
                    <a:lnTo>
                      <a:pt x="132" y="918"/>
                    </a:lnTo>
                    <a:lnTo>
                      <a:pt x="152" y="928"/>
                    </a:lnTo>
                    <a:lnTo>
                      <a:pt x="170" y="936"/>
                    </a:lnTo>
                    <a:lnTo>
                      <a:pt x="188" y="942"/>
                    </a:lnTo>
                    <a:lnTo>
                      <a:pt x="204" y="946"/>
                    </a:lnTo>
                    <a:lnTo>
                      <a:pt x="236" y="950"/>
                    </a:lnTo>
                    <a:lnTo>
                      <a:pt x="236" y="950"/>
                    </a:lnTo>
                    <a:lnTo>
                      <a:pt x="230" y="982"/>
                    </a:lnTo>
                    <a:lnTo>
                      <a:pt x="220" y="1016"/>
                    </a:lnTo>
                    <a:lnTo>
                      <a:pt x="210" y="1050"/>
                    </a:lnTo>
                    <a:lnTo>
                      <a:pt x="200" y="1082"/>
                    </a:lnTo>
                    <a:lnTo>
                      <a:pt x="186" y="1114"/>
                    </a:lnTo>
                    <a:lnTo>
                      <a:pt x="170" y="1140"/>
                    </a:lnTo>
                    <a:lnTo>
                      <a:pt x="162" y="1150"/>
                    </a:lnTo>
                    <a:lnTo>
                      <a:pt x="152" y="1160"/>
                    </a:lnTo>
                    <a:lnTo>
                      <a:pt x="142" y="1168"/>
                    </a:lnTo>
                    <a:lnTo>
                      <a:pt x="132" y="1174"/>
                    </a:lnTo>
                    <a:lnTo>
                      <a:pt x="132" y="1174"/>
                    </a:lnTo>
                    <a:lnTo>
                      <a:pt x="130" y="1176"/>
                    </a:lnTo>
                    <a:lnTo>
                      <a:pt x="126" y="1178"/>
                    </a:lnTo>
                    <a:lnTo>
                      <a:pt x="126" y="1182"/>
                    </a:lnTo>
                    <a:lnTo>
                      <a:pt x="130" y="1188"/>
                    </a:lnTo>
                    <a:lnTo>
                      <a:pt x="130" y="1188"/>
                    </a:lnTo>
                    <a:lnTo>
                      <a:pt x="134" y="1192"/>
                    </a:lnTo>
                    <a:lnTo>
                      <a:pt x="146" y="1200"/>
                    </a:lnTo>
                    <a:lnTo>
                      <a:pt x="154" y="1202"/>
                    </a:lnTo>
                    <a:lnTo>
                      <a:pt x="162" y="1202"/>
                    </a:lnTo>
                    <a:lnTo>
                      <a:pt x="172" y="1202"/>
                    </a:lnTo>
                    <a:lnTo>
                      <a:pt x="184" y="1198"/>
                    </a:lnTo>
                    <a:lnTo>
                      <a:pt x="184" y="1198"/>
                    </a:lnTo>
                    <a:lnTo>
                      <a:pt x="190" y="1196"/>
                    </a:lnTo>
                    <a:lnTo>
                      <a:pt x="194" y="1196"/>
                    </a:lnTo>
                    <a:lnTo>
                      <a:pt x="200" y="1194"/>
                    </a:lnTo>
                    <a:lnTo>
                      <a:pt x="206" y="1188"/>
                    </a:lnTo>
                    <a:lnTo>
                      <a:pt x="206" y="1188"/>
                    </a:lnTo>
                    <a:lnTo>
                      <a:pt x="214" y="1174"/>
                    </a:lnTo>
                    <a:lnTo>
                      <a:pt x="224" y="1156"/>
                    </a:lnTo>
                    <a:lnTo>
                      <a:pt x="232" y="1134"/>
                    </a:lnTo>
                    <a:lnTo>
                      <a:pt x="242" y="1108"/>
                    </a:lnTo>
                    <a:lnTo>
                      <a:pt x="262" y="1038"/>
                    </a:lnTo>
                    <a:lnTo>
                      <a:pt x="282" y="946"/>
                    </a:lnTo>
                    <a:lnTo>
                      <a:pt x="282" y="946"/>
                    </a:lnTo>
                    <a:lnTo>
                      <a:pt x="288" y="946"/>
                    </a:lnTo>
                    <a:lnTo>
                      <a:pt x="288" y="946"/>
                    </a:lnTo>
                    <a:lnTo>
                      <a:pt x="312" y="928"/>
                    </a:lnTo>
                    <a:lnTo>
                      <a:pt x="334" y="912"/>
                    </a:lnTo>
                    <a:lnTo>
                      <a:pt x="354" y="894"/>
                    </a:lnTo>
                    <a:lnTo>
                      <a:pt x="374" y="876"/>
                    </a:lnTo>
                    <a:lnTo>
                      <a:pt x="392" y="858"/>
                    </a:lnTo>
                    <a:lnTo>
                      <a:pt x="408" y="840"/>
                    </a:lnTo>
                    <a:lnTo>
                      <a:pt x="422" y="822"/>
                    </a:lnTo>
                    <a:lnTo>
                      <a:pt x="434" y="802"/>
                    </a:lnTo>
                    <a:lnTo>
                      <a:pt x="446" y="784"/>
                    </a:lnTo>
                    <a:lnTo>
                      <a:pt x="456" y="764"/>
                    </a:lnTo>
                    <a:lnTo>
                      <a:pt x="466" y="746"/>
                    </a:lnTo>
                    <a:lnTo>
                      <a:pt x="472" y="726"/>
                    </a:lnTo>
                    <a:lnTo>
                      <a:pt x="484" y="688"/>
                    </a:lnTo>
                    <a:lnTo>
                      <a:pt x="490" y="648"/>
                    </a:lnTo>
                    <a:lnTo>
                      <a:pt x="494" y="608"/>
                    </a:lnTo>
                    <a:lnTo>
                      <a:pt x="492" y="568"/>
                    </a:lnTo>
                    <a:lnTo>
                      <a:pt x="486" y="530"/>
                    </a:lnTo>
                    <a:lnTo>
                      <a:pt x="478" y="490"/>
                    </a:lnTo>
                    <a:lnTo>
                      <a:pt x="468" y="452"/>
                    </a:lnTo>
                    <a:lnTo>
                      <a:pt x="454" y="414"/>
                    </a:lnTo>
                    <a:lnTo>
                      <a:pt x="438" y="376"/>
                    </a:lnTo>
                    <a:lnTo>
                      <a:pt x="420" y="340"/>
                    </a:lnTo>
                    <a:lnTo>
                      <a:pt x="400" y="304"/>
                    </a:lnTo>
                    <a:lnTo>
                      <a:pt x="380" y="270"/>
                    </a:lnTo>
                    <a:lnTo>
                      <a:pt x="358" y="238"/>
                    </a:lnTo>
                    <a:lnTo>
                      <a:pt x="336" y="206"/>
                    </a:lnTo>
                    <a:lnTo>
                      <a:pt x="290" y="148"/>
                    </a:lnTo>
                    <a:lnTo>
                      <a:pt x="248" y="98"/>
                    </a:lnTo>
                    <a:lnTo>
                      <a:pt x="210" y="58"/>
                    </a:lnTo>
                    <a:lnTo>
                      <a:pt x="180" y="26"/>
                    </a:lnTo>
                    <a:lnTo>
                      <a:pt x="152" y="0"/>
                    </a:lnTo>
                    <a:lnTo>
                      <a:pt x="152" y="0"/>
                    </a:lnTo>
                    <a:close/>
                  </a:path>
                </a:pathLst>
              </a:custGeom>
              <a:solidFill>
                <a:schemeClr val="accent1">
                  <a:alpha val="2000"/>
                </a:schemeClr>
              </a:solidFill>
              <a:ln w="9525">
                <a:noFill/>
                <a:round/>
                <a:headEnd/>
                <a:tailEnd/>
              </a:ln>
              <a:effectLst>
                <a:glow rad="381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67" name="Freeform 28"/>
              <p:cNvSpPr>
                <a:spLocks noChangeAspect="1"/>
              </p:cNvSpPr>
              <p:nvPr/>
            </p:nvSpPr>
            <p:spPr bwMode="auto">
              <a:xfrm rot="19659348">
                <a:off x="7187072" y="3993953"/>
                <a:ext cx="942538" cy="1486797"/>
              </a:xfrm>
              <a:custGeom>
                <a:avLst/>
                <a:gdLst/>
                <a:ahLst/>
                <a:cxnLst>
                  <a:cxn ang="0">
                    <a:pos x="1140" y="784"/>
                  </a:cxn>
                  <a:cxn ang="0">
                    <a:pos x="1090" y="812"/>
                  </a:cxn>
                  <a:cxn ang="0">
                    <a:pos x="1052" y="766"/>
                  </a:cxn>
                  <a:cxn ang="0">
                    <a:pos x="956" y="774"/>
                  </a:cxn>
                  <a:cxn ang="0">
                    <a:pos x="842" y="848"/>
                  </a:cxn>
                  <a:cxn ang="0">
                    <a:pos x="824" y="848"/>
                  </a:cxn>
                  <a:cxn ang="0">
                    <a:pos x="928" y="698"/>
                  </a:cxn>
                  <a:cxn ang="0">
                    <a:pos x="952" y="538"/>
                  </a:cxn>
                  <a:cxn ang="0">
                    <a:pos x="898" y="354"/>
                  </a:cxn>
                  <a:cxn ang="0">
                    <a:pos x="792" y="312"/>
                  </a:cxn>
                  <a:cxn ang="0">
                    <a:pos x="688" y="238"/>
                  </a:cxn>
                  <a:cxn ang="0">
                    <a:pos x="600" y="68"/>
                  </a:cxn>
                  <a:cxn ang="0">
                    <a:pos x="592" y="0"/>
                  </a:cxn>
                  <a:cxn ang="0">
                    <a:pos x="558" y="150"/>
                  </a:cxn>
                  <a:cxn ang="0">
                    <a:pos x="452" y="278"/>
                  </a:cxn>
                  <a:cxn ang="0">
                    <a:pos x="322" y="338"/>
                  </a:cxn>
                  <a:cxn ang="0">
                    <a:pos x="252" y="452"/>
                  </a:cxn>
                  <a:cxn ang="0">
                    <a:pos x="234" y="628"/>
                  </a:cxn>
                  <a:cxn ang="0">
                    <a:pos x="320" y="786"/>
                  </a:cxn>
                  <a:cxn ang="0">
                    <a:pos x="356" y="856"/>
                  </a:cxn>
                  <a:cxn ang="0">
                    <a:pos x="288" y="804"/>
                  </a:cxn>
                  <a:cxn ang="0">
                    <a:pos x="174" y="760"/>
                  </a:cxn>
                  <a:cxn ang="0">
                    <a:pos x="110" y="782"/>
                  </a:cxn>
                  <a:cxn ang="0">
                    <a:pos x="84" y="810"/>
                  </a:cxn>
                  <a:cxn ang="0">
                    <a:pos x="18" y="742"/>
                  </a:cxn>
                  <a:cxn ang="0">
                    <a:pos x="6" y="734"/>
                  </a:cxn>
                  <a:cxn ang="0">
                    <a:pos x="4" y="942"/>
                  </a:cxn>
                  <a:cxn ang="0">
                    <a:pos x="52" y="1018"/>
                  </a:cxn>
                  <a:cxn ang="0">
                    <a:pos x="118" y="1050"/>
                  </a:cxn>
                  <a:cxn ang="0">
                    <a:pos x="200" y="1124"/>
                  </a:cxn>
                  <a:cxn ang="0">
                    <a:pos x="208" y="1206"/>
                  </a:cxn>
                  <a:cxn ang="0">
                    <a:pos x="154" y="1282"/>
                  </a:cxn>
                  <a:cxn ang="0">
                    <a:pos x="178" y="1312"/>
                  </a:cxn>
                  <a:cxn ang="0">
                    <a:pos x="338" y="1372"/>
                  </a:cxn>
                  <a:cxn ang="0">
                    <a:pos x="448" y="1374"/>
                  </a:cxn>
                  <a:cxn ang="0">
                    <a:pos x="558" y="1324"/>
                  </a:cxn>
                  <a:cxn ang="0">
                    <a:pos x="540" y="1616"/>
                  </a:cxn>
                  <a:cxn ang="0">
                    <a:pos x="474" y="1806"/>
                  </a:cxn>
                  <a:cxn ang="0">
                    <a:pos x="434" y="1842"/>
                  </a:cxn>
                  <a:cxn ang="0">
                    <a:pos x="450" y="1864"/>
                  </a:cxn>
                  <a:cxn ang="0">
                    <a:pos x="528" y="1860"/>
                  </a:cxn>
                  <a:cxn ang="0">
                    <a:pos x="554" y="1852"/>
                  </a:cxn>
                  <a:cxn ang="0">
                    <a:pos x="596" y="1730"/>
                  </a:cxn>
                  <a:cxn ang="0">
                    <a:pos x="634" y="1326"/>
                  </a:cxn>
                  <a:cxn ang="0">
                    <a:pos x="762" y="1380"/>
                  </a:cxn>
                  <a:cxn ang="0">
                    <a:pos x="866" y="1362"/>
                  </a:cxn>
                  <a:cxn ang="0">
                    <a:pos x="1032" y="1310"/>
                  </a:cxn>
                  <a:cxn ang="0">
                    <a:pos x="1018" y="1268"/>
                  </a:cxn>
                  <a:cxn ang="0">
                    <a:pos x="974" y="1194"/>
                  </a:cxn>
                  <a:cxn ang="0">
                    <a:pos x="996" y="1106"/>
                  </a:cxn>
                  <a:cxn ang="0">
                    <a:pos x="1080" y="1046"/>
                  </a:cxn>
                  <a:cxn ang="0">
                    <a:pos x="1148" y="1006"/>
                  </a:cxn>
                  <a:cxn ang="0">
                    <a:pos x="1186" y="920"/>
                  </a:cxn>
                  <a:cxn ang="0">
                    <a:pos x="1178" y="724"/>
                  </a:cxn>
                </a:cxnLst>
                <a:rect l="0" t="0" r="r" b="b"/>
                <a:pathLst>
                  <a:path w="1188" h="1874">
                    <a:moveTo>
                      <a:pt x="1170" y="730"/>
                    </a:moveTo>
                    <a:lnTo>
                      <a:pt x="1170" y="730"/>
                    </a:lnTo>
                    <a:lnTo>
                      <a:pt x="1168" y="742"/>
                    </a:lnTo>
                    <a:lnTo>
                      <a:pt x="1164" y="752"/>
                    </a:lnTo>
                    <a:lnTo>
                      <a:pt x="1154" y="768"/>
                    </a:lnTo>
                    <a:lnTo>
                      <a:pt x="1140" y="784"/>
                    </a:lnTo>
                    <a:lnTo>
                      <a:pt x="1126" y="796"/>
                    </a:lnTo>
                    <a:lnTo>
                      <a:pt x="1114" y="804"/>
                    </a:lnTo>
                    <a:lnTo>
                      <a:pt x="1102" y="810"/>
                    </a:lnTo>
                    <a:lnTo>
                      <a:pt x="1092" y="816"/>
                    </a:lnTo>
                    <a:lnTo>
                      <a:pt x="1092" y="816"/>
                    </a:lnTo>
                    <a:lnTo>
                      <a:pt x="1090" y="812"/>
                    </a:lnTo>
                    <a:lnTo>
                      <a:pt x="1088" y="802"/>
                    </a:lnTo>
                    <a:lnTo>
                      <a:pt x="1080" y="790"/>
                    </a:lnTo>
                    <a:lnTo>
                      <a:pt x="1076" y="782"/>
                    </a:lnTo>
                    <a:lnTo>
                      <a:pt x="1068" y="776"/>
                    </a:lnTo>
                    <a:lnTo>
                      <a:pt x="1060" y="770"/>
                    </a:lnTo>
                    <a:lnTo>
                      <a:pt x="1052" y="766"/>
                    </a:lnTo>
                    <a:lnTo>
                      <a:pt x="1040" y="762"/>
                    </a:lnTo>
                    <a:lnTo>
                      <a:pt x="1028" y="760"/>
                    </a:lnTo>
                    <a:lnTo>
                      <a:pt x="1012" y="760"/>
                    </a:lnTo>
                    <a:lnTo>
                      <a:pt x="996" y="762"/>
                    </a:lnTo>
                    <a:lnTo>
                      <a:pt x="976" y="768"/>
                    </a:lnTo>
                    <a:lnTo>
                      <a:pt x="956" y="774"/>
                    </a:lnTo>
                    <a:lnTo>
                      <a:pt x="956" y="774"/>
                    </a:lnTo>
                    <a:lnTo>
                      <a:pt x="924" y="790"/>
                    </a:lnTo>
                    <a:lnTo>
                      <a:pt x="898" y="804"/>
                    </a:lnTo>
                    <a:lnTo>
                      <a:pt x="878" y="818"/>
                    </a:lnTo>
                    <a:lnTo>
                      <a:pt x="862" y="830"/>
                    </a:lnTo>
                    <a:lnTo>
                      <a:pt x="842" y="848"/>
                    </a:lnTo>
                    <a:lnTo>
                      <a:pt x="836" y="854"/>
                    </a:lnTo>
                    <a:lnTo>
                      <a:pt x="830" y="856"/>
                    </a:lnTo>
                    <a:lnTo>
                      <a:pt x="830" y="856"/>
                    </a:lnTo>
                    <a:lnTo>
                      <a:pt x="826" y="856"/>
                    </a:lnTo>
                    <a:lnTo>
                      <a:pt x="824" y="854"/>
                    </a:lnTo>
                    <a:lnTo>
                      <a:pt x="824" y="848"/>
                    </a:lnTo>
                    <a:lnTo>
                      <a:pt x="824" y="848"/>
                    </a:lnTo>
                    <a:lnTo>
                      <a:pt x="838" y="828"/>
                    </a:lnTo>
                    <a:lnTo>
                      <a:pt x="866" y="786"/>
                    </a:lnTo>
                    <a:lnTo>
                      <a:pt x="920" y="710"/>
                    </a:lnTo>
                    <a:lnTo>
                      <a:pt x="920" y="710"/>
                    </a:lnTo>
                    <a:lnTo>
                      <a:pt x="928" y="698"/>
                    </a:lnTo>
                    <a:lnTo>
                      <a:pt x="936" y="686"/>
                    </a:lnTo>
                    <a:lnTo>
                      <a:pt x="946" y="658"/>
                    </a:lnTo>
                    <a:lnTo>
                      <a:pt x="952" y="628"/>
                    </a:lnTo>
                    <a:lnTo>
                      <a:pt x="956" y="598"/>
                    </a:lnTo>
                    <a:lnTo>
                      <a:pt x="956" y="568"/>
                    </a:lnTo>
                    <a:lnTo>
                      <a:pt x="952" y="538"/>
                    </a:lnTo>
                    <a:lnTo>
                      <a:pt x="948" y="508"/>
                    </a:lnTo>
                    <a:lnTo>
                      <a:pt x="942" y="478"/>
                    </a:lnTo>
                    <a:lnTo>
                      <a:pt x="934" y="452"/>
                    </a:lnTo>
                    <a:lnTo>
                      <a:pt x="926" y="426"/>
                    </a:lnTo>
                    <a:lnTo>
                      <a:pt x="910" y="384"/>
                    </a:lnTo>
                    <a:lnTo>
                      <a:pt x="898" y="354"/>
                    </a:lnTo>
                    <a:lnTo>
                      <a:pt x="892" y="344"/>
                    </a:lnTo>
                    <a:lnTo>
                      <a:pt x="892" y="344"/>
                    </a:lnTo>
                    <a:lnTo>
                      <a:pt x="864" y="338"/>
                    </a:lnTo>
                    <a:lnTo>
                      <a:pt x="838" y="330"/>
                    </a:lnTo>
                    <a:lnTo>
                      <a:pt x="814" y="322"/>
                    </a:lnTo>
                    <a:lnTo>
                      <a:pt x="792" y="312"/>
                    </a:lnTo>
                    <a:lnTo>
                      <a:pt x="770" y="302"/>
                    </a:lnTo>
                    <a:lnTo>
                      <a:pt x="752" y="290"/>
                    </a:lnTo>
                    <a:lnTo>
                      <a:pt x="734" y="278"/>
                    </a:lnTo>
                    <a:lnTo>
                      <a:pt x="716" y="266"/>
                    </a:lnTo>
                    <a:lnTo>
                      <a:pt x="702" y="252"/>
                    </a:lnTo>
                    <a:lnTo>
                      <a:pt x="688" y="238"/>
                    </a:lnTo>
                    <a:lnTo>
                      <a:pt x="664" y="210"/>
                    </a:lnTo>
                    <a:lnTo>
                      <a:pt x="644" y="180"/>
                    </a:lnTo>
                    <a:lnTo>
                      <a:pt x="628" y="150"/>
                    </a:lnTo>
                    <a:lnTo>
                      <a:pt x="616" y="122"/>
                    </a:lnTo>
                    <a:lnTo>
                      <a:pt x="608" y="94"/>
                    </a:lnTo>
                    <a:lnTo>
                      <a:pt x="600" y="68"/>
                    </a:lnTo>
                    <a:lnTo>
                      <a:pt x="596" y="46"/>
                    </a:lnTo>
                    <a:lnTo>
                      <a:pt x="594" y="12"/>
                    </a:lnTo>
                    <a:lnTo>
                      <a:pt x="594" y="0"/>
                    </a:lnTo>
                    <a:lnTo>
                      <a:pt x="594" y="4"/>
                    </a:lnTo>
                    <a:lnTo>
                      <a:pt x="592" y="0"/>
                    </a:lnTo>
                    <a:lnTo>
                      <a:pt x="592" y="0"/>
                    </a:lnTo>
                    <a:lnTo>
                      <a:pt x="592" y="12"/>
                    </a:lnTo>
                    <a:lnTo>
                      <a:pt x="590" y="46"/>
                    </a:lnTo>
                    <a:lnTo>
                      <a:pt x="586" y="68"/>
                    </a:lnTo>
                    <a:lnTo>
                      <a:pt x="578" y="94"/>
                    </a:lnTo>
                    <a:lnTo>
                      <a:pt x="570" y="122"/>
                    </a:lnTo>
                    <a:lnTo>
                      <a:pt x="558" y="150"/>
                    </a:lnTo>
                    <a:lnTo>
                      <a:pt x="542" y="180"/>
                    </a:lnTo>
                    <a:lnTo>
                      <a:pt x="522" y="210"/>
                    </a:lnTo>
                    <a:lnTo>
                      <a:pt x="498" y="238"/>
                    </a:lnTo>
                    <a:lnTo>
                      <a:pt x="484" y="252"/>
                    </a:lnTo>
                    <a:lnTo>
                      <a:pt x="470" y="266"/>
                    </a:lnTo>
                    <a:lnTo>
                      <a:pt x="452" y="278"/>
                    </a:lnTo>
                    <a:lnTo>
                      <a:pt x="434" y="290"/>
                    </a:lnTo>
                    <a:lnTo>
                      <a:pt x="416" y="302"/>
                    </a:lnTo>
                    <a:lnTo>
                      <a:pt x="394" y="312"/>
                    </a:lnTo>
                    <a:lnTo>
                      <a:pt x="372" y="322"/>
                    </a:lnTo>
                    <a:lnTo>
                      <a:pt x="348" y="330"/>
                    </a:lnTo>
                    <a:lnTo>
                      <a:pt x="322" y="338"/>
                    </a:lnTo>
                    <a:lnTo>
                      <a:pt x="294" y="344"/>
                    </a:lnTo>
                    <a:lnTo>
                      <a:pt x="294" y="344"/>
                    </a:lnTo>
                    <a:lnTo>
                      <a:pt x="288" y="354"/>
                    </a:lnTo>
                    <a:lnTo>
                      <a:pt x="276" y="384"/>
                    </a:lnTo>
                    <a:lnTo>
                      <a:pt x="260" y="426"/>
                    </a:lnTo>
                    <a:lnTo>
                      <a:pt x="252" y="452"/>
                    </a:lnTo>
                    <a:lnTo>
                      <a:pt x="244" y="478"/>
                    </a:lnTo>
                    <a:lnTo>
                      <a:pt x="238" y="508"/>
                    </a:lnTo>
                    <a:lnTo>
                      <a:pt x="234" y="538"/>
                    </a:lnTo>
                    <a:lnTo>
                      <a:pt x="230" y="568"/>
                    </a:lnTo>
                    <a:lnTo>
                      <a:pt x="230" y="598"/>
                    </a:lnTo>
                    <a:lnTo>
                      <a:pt x="234" y="628"/>
                    </a:lnTo>
                    <a:lnTo>
                      <a:pt x="240" y="658"/>
                    </a:lnTo>
                    <a:lnTo>
                      <a:pt x="250" y="686"/>
                    </a:lnTo>
                    <a:lnTo>
                      <a:pt x="258" y="698"/>
                    </a:lnTo>
                    <a:lnTo>
                      <a:pt x="266" y="710"/>
                    </a:lnTo>
                    <a:lnTo>
                      <a:pt x="266" y="710"/>
                    </a:lnTo>
                    <a:lnTo>
                      <a:pt x="320" y="786"/>
                    </a:lnTo>
                    <a:lnTo>
                      <a:pt x="348" y="828"/>
                    </a:lnTo>
                    <a:lnTo>
                      <a:pt x="362" y="848"/>
                    </a:lnTo>
                    <a:lnTo>
                      <a:pt x="362" y="848"/>
                    </a:lnTo>
                    <a:lnTo>
                      <a:pt x="362" y="854"/>
                    </a:lnTo>
                    <a:lnTo>
                      <a:pt x="360" y="856"/>
                    </a:lnTo>
                    <a:lnTo>
                      <a:pt x="356" y="856"/>
                    </a:lnTo>
                    <a:lnTo>
                      <a:pt x="356" y="856"/>
                    </a:lnTo>
                    <a:lnTo>
                      <a:pt x="350" y="854"/>
                    </a:lnTo>
                    <a:lnTo>
                      <a:pt x="344" y="848"/>
                    </a:lnTo>
                    <a:lnTo>
                      <a:pt x="324" y="830"/>
                    </a:lnTo>
                    <a:lnTo>
                      <a:pt x="308" y="818"/>
                    </a:lnTo>
                    <a:lnTo>
                      <a:pt x="288" y="804"/>
                    </a:lnTo>
                    <a:lnTo>
                      <a:pt x="262" y="790"/>
                    </a:lnTo>
                    <a:lnTo>
                      <a:pt x="230" y="774"/>
                    </a:lnTo>
                    <a:lnTo>
                      <a:pt x="230" y="774"/>
                    </a:lnTo>
                    <a:lnTo>
                      <a:pt x="210" y="768"/>
                    </a:lnTo>
                    <a:lnTo>
                      <a:pt x="190" y="762"/>
                    </a:lnTo>
                    <a:lnTo>
                      <a:pt x="174" y="760"/>
                    </a:lnTo>
                    <a:lnTo>
                      <a:pt x="158" y="760"/>
                    </a:lnTo>
                    <a:lnTo>
                      <a:pt x="146" y="762"/>
                    </a:lnTo>
                    <a:lnTo>
                      <a:pt x="134" y="766"/>
                    </a:lnTo>
                    <a:lnTo>
                      <a:pt x="126" y="770"/>
                    </a:lnTo>
                    <a:lnTo>
                      <a:pt x="118" y="776"/>
                    </a:lnTo>
                    <a:lnTo>
                      <a:pt x="110" y="782"/>
                    </a:lnTo>
                    <a:lnTo>
                      <a:pt x="106" y="790"/>
                    </a:lnTo>
                    <a:lnTo>
                      <a:pt x="98" y="802"/>
                    </a:lnTo>
                    <a:lnTo>
                      <a:pt x="96" y="812"/>
                    </a:lnTo>
                    <a:lnTo>
                      <a:pt x="94" y="816"/>
                    </a:lnTo>
                    <a:lnTo>
                      <a:pt x="94" y="816"/>
                    </a:lnTo>
                    <a:lnTo>
                      <a:pt x="84" y="810"/>
                    </a:lnTo>
                    <a:lnTo>
                      <a:pt x="72" y="804"/>
                    </a:lnTo>
                    <a:lnTo>
                      <a:pt x="60" y="796"/>
                    </a:lnTo>
                    <a:lnTo>
                      <a:pt x="46" y="784"/>
                    </a:lnTo>
                    <a:lnTo>
                      <a:pt x="34" y="768"/>
                    </a:lnTo>
                    <a:lnTo>
                      <a:pt x="22" y="752"/>
                    </a:lnTo>
                    <a:lnTo>
                      <a:pt x="18" y="742"/>
                    </a:lnTo>
                    <a:lnTo>
                      <a:pt x="16" y="730"/>
                    </a:lnTo>
                    <a:lnTo>
                      <a:pt x="16" y="730"/>
                    </a:lnTo>
                    <a:lnTo>
                      <a:pt x="14" y="722"/>
                    </a:lnTo>
                    <a:lnTo>
                      <a:pt x="10" y="722"/>
                    </a:lnTo>
                    <a:lnTo>
                      <a:pt x="8" y="724"/>
                    </a:lnTo>
                    <a:lnTo>
                      <a:pt x="6" y="734"/>
                    </a:lnTo>
                    <a:lnTo>
                      <a:pt x="4" y="762"/>
                    </a:lnTo>
                    <a:lnTo>
                      <a:pt x="0" y="800"/>
                    </a:lnTo>
                    <a:lnTo>
                      <a:pt x="0" y="842"/>
                    </a:lnTo>
                    <a:lnTo>
                      <a:pt x="0" y="884"/>
                    </a:lnTo>
                    <a:lnTo>
                      <a:pt x="0" y="920"/>
                    </a:lnTo>
                    <a:lnTo>
                      <a:pt x="4" y="942"/>
                    </a:lnTo>
                    <a:lnTo>
                      <a:pt x="4" y="942"/>
                    </a:lnTo>
                    <a:lnTo>
                      <a:pt x="8" y="958"/>
                    </a:lnTo>
                    <a:lnTo>
                      <a:pt x="16" y="974"/>
                    </a:lnTo>
                    <a:lnTo>
                      <a:pt x="26" y="990"/>
                    </a:lnTo>
                    <a:lnTo>
                      <a:pt x="38" y="1006"/>
                    </a:lnTo>
                    <a:lnTo>
                      <a:pt x="52" y="1018"/>
                    </a:lnTo>
                    <a:lnTo>
                      <a:pt x="66" y="1030"/>
                    </a:lnTo>
                    <a:lnTo>
                      <a:pt x="80" y="1038"/>
                    </a:lnTo>
                    <a:lnTo>
                      <a:pt x="96" y="1042"/>
                    </a:lnTo>
                    <a:lnTo>
                      <a:pt x="96" y="1042"/>
                    </a:lnTo>
                    <a:lnTo>
                      <a:pt x="106" y="1046"/>
                    </a:lnTo>
                    <a:lnTo>
                      <a:pt x="118" y="1050"/>
                    </a:lnTo>
                    <a:lnTo>
                      <a:pt x="132" y="1058"/>
                    </a:lnTo>
                    <a:lnTo>
                      <a:pt x="146" y="1066"/>
                    </a:lnTo>
                    <a:lnTo>
                      <a:pt x="162" y="1078"/>
                    </a:lnTo>
                    <a:lnTo>
                      <a:pt x="176" y="1092"/>
                    </a:lnTo>
                    <a:lnTo>
                      <a:pt x="190" y="1106"/>
                    </a:lnTo>
                    <a:lnTo>
                      <a:pt x="200" y="1124"/>
                    </a:lnTo>
                    <a:lnTo>
                      <a:pt x="210" y="1142"/>
                    </a:lnTo>
                    <a:lnTo>
                      <a:pt x="214" y="1162"/>
                    </a:lnTo>
                    <a:lnTo>
                      <a:pt x="214" y="1172"/>
                    </a:lnTo>
                    <a:lnTo>
                      <a:pt x="214" y="1184"/>
                    </a:lnTo>
                    <a:lnTo>
                      <a:pt x="212" y="1194"/>
                    </a:lnTo>
                    <a:lnTo>
                      <a:pt x="208" y="1206"/>
                    </a:lnTo>
                    <a:lnTo>
                      <a:pt x="204" y="1218"/>
                    </a:lnTo>
                    <a:lnTo>
                      <a:pt x="198" y="1230"/>
                    </a:lnTo>
                    <a:lnTo>
                      <a:pt x="190" y="1242"/>
                    </a:lnTo>
                    <a:lnTo>
                      <a:pt x="180" y="1256"/>
                    </a:lnTo>
                    <a:lnTo>
                      <a:pt x="168" y="1268"/>
                    </a:lnTo>
                    <a:lnTo>
                      <a:pt x="154" y="1282"/>
                    </a:lnTo>
                    <a:lnTo>
                      <a:pt x="138" y="1294"/>
                    </a:lnTo>
                    <a:lnTo>
                      <a:pt x="120" y="1308"/>
                    </a:lnTo>
                    <a:lnTo>
                      <a:pt x="120" y="1308"/>
                    </a:lnTo>
                    <a:lnTo>
                      <a:pt x="136" y="1308"/>
                    </a:lnTo>
                    <a:lnTo>
                      <a:pt x="154" y="1310"/>
                    </a:lnTo>
                    <a:lnTo>
                      <a:pt x="178" y="1312"/>
                    </a:lnTo>
                    <a:lnTo>
                      <a:pt x="208" y="1318"/>
                    </a:lnTo>
                    <a:lnTo>
                      <a:pt x="242" y="1328"/>
                    </a:lnTo>
                    <a:lnTo>
                      <a:pt x="280" y="1342"/>
                    </a:lnTo>
                    <a:lnTo>
                      <a:pt x="320" y="1362"/>
                    </a:lnTo>
                    <a:lnTo>
                      <a:pt x="320" y="1362"/>
                    </a:lnTo>
                    <a:lnTo>
                      <a:pt x="338" y="1372"/>
                    </a:lnTo>
                    <a:lnTo>
                      <a:pt x="356" y="1376"/>
                    </a:lnTo>
                    <a:lnTo>
                      <a:pt x="374" y="1380"/>
                    </a:lnTo>
                    <a:lnTo>
                      <a:pt x="394" y="1382"/>
                    </a:lnTo>
                    <a:lnTo>
                      <a:pt x="412" y="1380"/>
                    </a:lnTo>
                    <a:lnTo>
                      <a:pt x="430" y="1378"/>
                    </a:lnTo>
                    <a:lnTo>
                      <a:pt x="448" y="1374"/>
                    </a:lnTo>
                    <a:lnTo>
                      <a:pt x="464" y="1370"/>
                    </a:lnTo>
                    <a:lnTo>
                      <a:pt x="496" y="1358"/>
                    </a:lnTo>
                    <a:lnTo>
                      <a:pt x="522" y="1344"/>
                    </a:lnTo>
                    <a:lnTo>
                      <a:pt x="544" y="1332"/>
                    </a:lnTo>
                    <a:lnTo>
                      <a:pt x="558" y="1324"/>
                    </a:lnTo>
                    <a:lnTo>
                      <a:pt x="558" y="1324"/>
                    </a:lnTo>
                    <a:lnTo>
                      <a:pt x="558" y="1362"/>
                    </a:lnTo>
                    <a:lnTo>
                      <a:pt x="558" y="1422"/>
                    </a:lnTo>
                    <a:lnTo>
                      <a:pt x="554" y="1496"/>
                    </a:lnTo>
                    <a:lnTo>
                      <a:pt x="550" y="1534"/>
                    </a:lnTo>
                    <a:lnTo>
                      <a:pt x="546" y="1576"/>
                    </a:lnTo>
                    <a:lnTo>
                      <a:pt x="540" y="1616"/>
                    </a:lnTo>
                    <a:lnTo>
                      <a:pt x="532" y="1656"/>
                    </a:lnTo>
                    <a:lnTo>
                      <a:pt x="524" y="1696"/>
                    </a:lnTo>
                    <a:lnTo>
                      <a:pt x="512" y="1732"/>
                    </a:lnTo>
                    <a:lnTo>
                      <a:pt x="498" y="1764"/>
                    </a:lnTo>
                    <a:lnTo>
                      <a:pt x="482" y="1794"/>
                    </a:lnTo>
                    <a:lnTo>
                      <a:pt x="474" y="1806"/>
                    </a:lnTo>
                    <a:lnTo>
                      <a:pt x="464" y="1816"/>
                    </a:lnTo>
                    <a:lnTo>
                      <a:pt x="454" y="1826"/>
                    </a:lnTo>
                    <a:lnTo>
                      <a:pt x="442" y="1834"/>
                    </a:lnTo>
                    <a:lnTo>
                      <a:pt x="442" y="1834"/>
                    </a:lnTo>
                    <a:lnTo>
                      <a:pt x="438" y="1838"/>
                    </a:lnTo>
                    <a:lnTo>
                      <a:pt x="434" y="1842"/>
                    </a:lnTo>
                    <a:lnTo>
                      <a:pt x="434" y="1846"/>
                    </a:lnTo>
                    <a:lnTo>
                      <a:pt x="434" y="1850"/>
                    </a:lnTo>
                    <a:lnTo>
                      <a:pt x="438" y="1854"/>
                    </a:lnTo>
                    <a:lnTo>
                      <a:pt x="442" y="1858"/>
                    </a:lnTo>
                    <a:lnTo>
                      <a:pt x="442" y="1858"/>
                    </a:lnTo>
                    <a:lnTo>
                      <a:pt x="450" y="1864"/>
                    </a:lnTo>
                    <a:lnTo>
                      <a:pt x="460" y="1868"/>
                    </a:lnTo>
                    <a:lnTo>
                      <a:pt x="470" y="1872"/>
                    </a:lnTo>
                    <a:lnTo>
                      <a:pt x="482" y="1874"/>
                    </a:lnTo>
                    <a:lnTo>
                      <a:pt x="496" y="1874"/>
                    </a:lnTo>
                    <a:lnTo>
                      <a:pt x="512" y="1870"/>
                    </a:lnTo>
                    <a:lnTo>
                      <a:pt x="528" y="1860"/>
                    </a:lnTo>
                    <a:lnTo>
                      <a:pt x="528" y="1860"/>
                    </a:lnTo>
                    <a:lnTo>
                      <a:pt x="532" y="1858"/>
                    </a:lnTo>
                    <a:lnTo>
                      <a:pt x="538" y="1856"/>
                    </a:lnTo>
                    <a:lnTo>
                      <a:pt x="546" y="1856"/>
                    </a:lnTo>
                    <a:lnTo>
                      <a:pt x="550" y="1854"/>
                    </a:lnTo>
                    <a:lnTo>
                      <a:pt x="554" y="1852"/>
                    </a:lnTo>
                    <a:lnTo>
                      <a:pt x="558" y="1848"/>
                    </a:lnTo>
                    <a:lnTo>
                      <a:pt x="562" y="1842"/>
                    </a:lnTo>
                    <a:lnTo>
                      <a:pt x="562" y="1842"/>
                    </a:lnTo>
                    <a:lnTo>
                      <a:pt x="574" y="1814"/>
                    </a:lnTo>
                    <a:lnTo>
                      <a:pt x="586" y="1776"/>
                    </a:lnTo>
                    <a:lnTo>
                      <a:pt x="596" y="1730"/>
                    </a:lnTo>
                    <a:lnTo>
                      <a:pt x="606" y="1672"/>
                    </a:lnTo>
                    <a:lnTo>
                      <a:pt x="614" y="1604"/>
                    </a:lnTo>
                    <a:lnTo>
                      <a:pt x="622" y="1524"/>
                    </a:lnTo>
                    <a:lnTo>
                      <a:pt x="628" y="1432"/>
                    </a:lnTo>
                    <a:lnTo>
                      <a:pt x="634" y="1326"/>
                    </a:lnTo>
                    <a:lnTo>
                      <a:pt x="634" y="1326"/>
                    </a:lnTo>
                    <a:lnTo>
                      <a:pt x="650" y="1338"/>
                    </a:lnTo>
                    <a:lnTo>
                      <a:pt x="672" y="1350"/>
                    </a:lnTo>
                    <a:lnTo>
                      <a:pt x="698" y="1362"/>
                    </a:lnTo>
                    <a:lnTo>
                      <a:pt x="730" y="1372"/>
                    </a:lnTo>
                    <a:lnTo>
                      <a:pt x="746" y="1376"/>
                    </a:lnTo>
                    <a:lnTo>
                      <a:pt x="762" y="1380"/>
                    </a:lnTo>
                    <a:lnTo>
                      <a:pt x="780" y="1382"/>
                    </a:lnTo>
                    <a:lnTo>
                      <a:pt x="796" y="1382"/>
                    </a:lnTo>
                    <a:lnTo>
                      <a:pt x="814" y="1380"/>
                    </a:lnTo>
                    <a:lnTo>
                      <a:pt x="832" y="1376"/>
                    </a:lnTo>
                    <a:lnTo>
                      <a:pt x="850" y="1370"/>
                    </a:lnTo>
                    <a:lnTo>
                      <a:pt x="866" y="1362"/>
                    </a:lnTo>
                    <a:lnTo>
                      <a:pt x="866" y="1362"/>
                    </a:lnTo>
                    <a:lnTo>
                      <a:pt x="906" y="1342"/>
                    </a:lnTo>
                    <a:lnTo>
                      <a:pt x="944" y="1328"/>
                    </a:lnTo>
                    <a:lnTo>
                      <a:pt x="978" y="1318"/>
                    </a:lnTo>
                    <a:lnTo>
                      <a:pt x="1008" y="1312"/>
                    </a:lnTo>
                    <a:lnTo>
                      <a:pt x="1032" y="1310"/>
                    </a:lnTo>
                    <a:lnTo>
                      <a:pt x="1050" y="1308"/>
                    </a:lnTo>
                    <a:lnTo>
                      <a:pt x="1066" y="1308"/>
                    </a:lnTo>
                    <a:lnTo>
                      <a:pt x="1066" y="1308"/>
                    </a:lnTo>
                    <a:lnTo>
                      <a:pt x="1048" y="1294"/>
                    </a:lnTo>
                    <a:lnTo>
                      <a:pt x="1032" y="1282"/>
                    </a:lnTo>
                    <a:lnTo>
                      <a:pt x="1018" y="1268"/>
                    </a:lnTo>
                    <a:lnTo>
                      <a:pt x="1006" y="1256"/>
                    </a:lnTo>
                    <a:lnTo>
                      <a:pt x="998" y="1242"/>
                    </a:lnTo>
                    <a:lnTo>
                      <a:pt x="988" y="1230"/>
                    </a:lnTo>
                    <a:lnTo>
                      <a:pt x="982" y="1218"/>
                    </a:lnTo>
                    <a:lnTo>
                      <a:pt x="978" y="1206"/>
                    </a:lnTo>
                    <a:lnTo>
                      <a:pt x="974" y="1194"/>
                    </a:lnTo>
                    <a:lnTo>
                      <a:pt x="972" y="1184"/>
                    </a:lnTo>
                    <a:lnTo>
                      <a:pt x="972" y="1172"/>
                    </a:lnTo>
                    <a:lnTo>
                      <a:pt x="972" y="1162"/>
                    </a:lnTo>
                    <a:lnTo>
                      <a:pt x="976" y="1142"/>
                    </a:lnTo>
                    <a:lnTo>
                      <a:pt x="986" y="1124"/>
                    </a:lnTo>
                    <a:lnTo>
                      <a:pt x="996" y="1106"/>
                    </a:lnTo>
                    <a:lnTo>
                      <a:pt x="1010" y="1092"/>
                    </a:lnTo>
                    <a:lnTo>
                      <a:pt x="1024" y="1078"/>
                    </a:lnTo>
                    <a:lnTo>
                      <a:pt x="1040" y="1066"/>
                    </a:lnTo>
                    <a:lnTo>
                      <a:pt x="1054" y="1058"/>
                    </a:lnTo>
                    <a:lnTo>
                      <a:pt x="1068" y="1050"/>
                    </a:lnTo>
                    <a:lnTo>
                      <a:pt x="1080" y="1046"/>
                    </a:lnTo>
                    <a:lnTo>
                      <a:pt x="1090" y="1042"/>
                    </a:lnTo>
                    <a:lnTo>
                      <a:pt x="1090" y="1042"/>
                    </a:lnTo>
                    <a:lnTo>
                      <a:pt x="1106" y="1038"/>
                    </a:lnTo>
                    <a:lnTo>
                      <a:pt x="1120" y="1030"/>
                    </a:lnTo>
                    <a:lnTo>
                      <a:pt x="1134" y="1018"/>
                    </a:lnTo>
                    <a:lnTo>
                      <a:pt x="1148" y="1006"/>
                    </a:lnTo>
                    <a:lnTo>
                      <a:pt x="1160" y="990"/>
                    </a:lnTo>
                    <a:lnTo>
                      <a:pt x="1170" y="974"/>
                    </a:lnTo>
                    <a:lnTo>
                      <a:pt x="1178" y="958"/>
                    </a:lnTo>
                    <a:lnTo>
                      <a:pt x="1182" y="942"/>
                    </a:lnTo>
                    <a:lnTo>
                      <a:pt x="1182" y="942"/>
                    </a:lnTo>
                    <a:lnTo>
                      <a:pt x="1186" y="920"/>
                    </a:lnTo>
                    <a:lnTo>
                      <a:pt x="1188" y="884"/>
                    </a:lnTo>
                    <a:lnTo>
                      <a:pt x="1186" y="842"/>
                    </a:lnTo>
                    <a:lnTo>
                      <a:pt x="1186" y="800"/>
                    </a:lnTo>
                    <a:lnTo>
                      <a:pt x="1182" y="762"/>
                    </a:lnTo>
                    <a:lnTo>
                      <a:pt x="1180" y="734"/>
                    </a:lnTo>
                    <a:lnTo>
                      <a:pt x="1178" y="724"/>
                    </a:lnTo>
                    <a:lnTo>
                      <a:pt x="1176" y="722"/>
                    </a:lnTo>
                    <a:lnTo>
                      <a:pt x="1172" y="722"/>
                    </a:lnTo>
                    <a:lnTo>
                      <a:pt x="1170" y="730"/>
                    </a:lnTo>
                    <a:lnTo>
                      <a:pt x="1170" y="730"/>
                    </a:lnTo>
                    <a:close/>
                  </a:path>
                </a:pathLst>
              </a:custGeom>
              <a:solidFill>
                <a:schemeClr val="accent1">
                  <a:alpha val="2000"/>
                </a:schemeClr>
              </a:solidFill>
              <a:ln w="9525">
                <a:noFill/>
                <a:round/>
                <a:headEnd/>
                <a:tailEnd/>
              </a:ln>
              <a:effectLst>
                <a:glow rad="381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68" name="Freeform 32"/>
              <p:cNvSpPr>
                <a:spLocks noChangeAspect="1"/>
              </p:cNvSpPr>
              <p:nvPr/>
            </p:nvSpPr>
            <p:spPr bwMode="auto">
              <a:xfrm rot="1177916">
                <a:off x="7823628" y="381725"/>
                <a:ext cx="511311" cy="1209688"/>
              </a:xfrm>
              <a:custGeom>
                <a:avLst/>
                <a:gdLst/>
                <a:ahLst/>
                <a:cxnLst>
                  <a:cxn ang="0">
                    <a:pos x="518" y="468"/>
                  </a:cxn>
                  <a:cxn ang="0">
                    <a:pos x="466" y="358"/>
                  </a:cxn>
                  <a:cxn ang="0">
                    <a:pos x="414" y="238"/>
                  </a:cxn>
                  <a:cxn ang="0">
                    <a:pos x="394" y="178"/>
                  </a:cxn>
                  <a:cxn ang="0">
                    <a:pos x="382" y="116"/>
                  </a:cxn>
                  <a:cxn ang="0">
                    <a:pos x="382" y="56"/>
                  </a:cxn>
                  <a:cxn ang="0">
                    <a:pos x="396" y="0"/>
                  </a:cxn>
                  <a:cxn ang="0">
                    <a:pos x="364" y="30"/>
                  </a:cxn>
                  <a:cxn ang="0">
                    <a:pos x="286" y="114"/>
                  </a:cxn>
                  <a:cxn ang="0">
                    <a:pos x="210" y="204"/>
                  </a:cxn>
                  <a:cxn ang="0">
                    <a:pos x="158" y="274"/>
                  </a:cxn>
                  <a:cxn ang="0">
                    <a:pos x="110" y="352"/>
                  </a:cxn>
                  <a:cxn ang="0">
                    <a:pos x="66" y="436"/>
                  </a:cxn>
                  <a:cxn ang="0">
                    <a:pos x="32" y="522"/>
                  </a:cxn>
                  <a:cxn ang="0">
                    <a:pos x="8" y="614"/>
                  </a:cxn>
                  <a:cxn ang="0">
                    <a:pos x="0" y="704"/>
                  </a:cxn>
                  <a:cxn ang="0">
                    <a:pos x="4" y="750"/>
                  </a:cxn>
                  <a:cxn ang="0">
                    <a:pos x="10" y="796"/>
                  </a:cxn>
                  <a:cxn ang="0">
                    <a:pos x="24" y="842"/>
                  </a:cxn>
                  <a:cxn ang="0">
                    <a:pos x="42" y="886"/>
                  </a:cxn>
                  <a:cxn ang="0">
                    <a:pos x="68" y="930"/>
                  </a:cxn>
                  <a:cxn ang="0">
                    <a:pos x="100" y="974"/>
                  </a:cxn>
                  <a:cxn ang="0">
                    <a:pos x="138" y="1016"/>
                  </a:cxn>
                  <a:cxn ang="0">
                    <a:pos x="184" y="1056"/>
                  </a:cxn>
                  <a:cxn ang="0">
                    <a:pos x="238" y="1096"/>
                  </a:cxn>
                  <a:cxn ang="0">
                    <a:pos x="232" y="1130"/>
                  </a:cxn>
                  <a:cxn ang="0">
                    <a:pos x="212" y="1200"/>
                  </a:cxn>
                  <a:cxn ang="0">
                    <a:pos x="188" y="1266"/>
                  </a:cxn>
                  <a:cxn ang="0">
                    <a:pos x="162" y="1306"/>
                  </a:cxn>
                  <a:cxn ang="0">
                    <a:pos x="142" y="1324"/>
                  </a:cxn>
                  <a:cxn ang="0">
                    <a:pos x="132" y="1330"/>
                  </a:cxn>
                  <a:cxn ang="0">
                    <a:pos x="126" y="1334"/>
                  </a:cxn>
                  <a:cxn ang="0">
                    <a:pos x="130" y="1344"/>
                  </a:cxn>
                  <a:cxn ang="0">
                    <a:pos x="134" y="1348"/>
                  </a:cxn>
                  <a:cxn ang="0">
                    <a:pos x="154" y="1358"/>
                  </a:cxn>
                  <a:cxn ang="0">
                    <a:pos x="172" y="1358"/>
                  </a:cxn>
                  <a:cxn ang="0">
                    <a:pos x="184" y="1354"/>
                  </a:cxn>
                  <a:cxn ang="0">
                    <a:pos x="194" y="1352"/>
                  </a:cxn>
                  <a:cxn ang="0">
                    <a:pos x="206" y="1344"/>
                  </a:cxn>
                  <a:cxn ang="0">
                    <a:pos x="214" y="1330"/>
                  </a:cxn>
                  <a:cxn ang="0">
                    <a:pos x="232" y="1290"/>
                  </a:cxn>
                  <a:cxn ang="0">
                    <a:pos x="262" y="1194"/>
                  </a:cxn>
                  <a:cxn ang="0">
                    <a:pos x="282" y="1102"/>
                  </a:cxn>
                  <a:cxn ang="0">
                    <a:pos x="318" y="1100"/>
                  </a:cxn>
                  <a:cxn ang="0">
                    <a:pos x="360" y="1092"/>
                  </a:cxn>
                  <a:cxn ang="0">
                    <a:pos x="404" y="1074"/>
                  </a:cxn>
                  <a:cxn ang="0">
                    <a:pos x="450" y="1044"/>
                  </a:cxn>
                  <a:cxn ang="0">
                    <a:pos x="492" y="998"/>
                  </a:cxn>
                  <a:cxn ang="0">
                    <a:pos x="528" y="934"/>
                  </a:cxn>
                  <a:cxn ang="0">
                    <a:pos x="556" y="846"/>
                  </a:cxn>
                  <a:cxn ang="0">
                    <a:pos x="574" y="736"/>
                  </a:cxn>
                  <a:cxn ang="0">
                    <a:pos x="574" y="712"/>
                  </a:cxn>
                  <a:cxn ang="0">
                    <a:pos x="568" y="652"/>
                  </a:cxn>
                  <a:cxn ang="0">
                    <a:pos x="552" y="566"/>
                  </a:cxn>
                  <a:cxn ang="0">
                    <a:pos x="528" y="494"/>
                  </a:cxn>
                  <a:cxn ang="0">
                    <a:pos x="518" y="468"/>
                  </a:cxn>
                </a:cxnLst>
                <a:rect l="0" t="0" r="r" b="b"/>
                <a:pathLst>
                  <a:path w="574" h="1358">
                    <a:moveTo>
                      <a:pt x="518" y="468"/>
                    </a:moveTo>
                    <a:lnTo>
                      <a:pt x="518" y="468"/>
                    </a:lnTo>
                    <a:lnTo>
                      <a:pt x="494" y="416"/>
                    </a:lnTo>
                    <a:lnTo>
                      <a:pt x="466" y="358"/>
                    </a:lnTo>
                    <a:lnTo>
                      <a:pt x="438" y="300"/>
                    </a:lnTo>
                    <a:lnTo>
                      <a:pt x="414" y="238"/>
                    </a:lnTo>
                    <a:lnTo>
                      <a:pt x="402" y="208"/>
                    </a:lnTo>
                    <a:lnTo>
                      <a:pt x="394" y="178"/>
                    </a:lnTo>
                    <a:lnTo>
                      <a:pt x="388" y="146"/>
                    </a:lnTo>
                    <a:lnTo>
                      <a:pt x="382" y="116"/>
                    </a:lnTo>
                    <a:lnTo>
                      <a:pt x="382" y="86"/>
                    </a:lnTo>
                    <a:lnTo>
                      <a:pt x="382" y="56"/>
                    </a:lnTo>
                    <a:lnTo>
                      <a:pt x="388" y="28"/>
                    </a:lnTo>
                    <a:lnTo>
                      <a:pt x="396" y="0"/>
                    </a:lnTo>
                    <a:lnTo>
                      <a:pt x="396" y="0"/>
                    </a:lnTo>
                    <a:lnTo>
                      <a:pt x="364" y="30"/>
                    </a:lnTo>
                    <a:lnTo>
                      <a:pt x="330" y="66"/>
                    </a:lnTo>
                    <a:lnTo>
                      <a:pt x="286" y="114"/>
                    </a:lnTo>
                    <a:lnTo>
                      <a:pt x="236" y="170"/>
                    </a:lnTo>
                    <a:lnTo>
                      <a:pt x="210" y="204"/>
                    </a:lnTo>
                    <a:lnTo>
                      <a:pt x="184" y="238"/>
                    </a:lnTo>
                    <a:lnTo>
                      <a:pt x="158" y="274"/>
                    </a:lnTo>
                    <a:lnTo>
                      <a:pt x="134" y="312"/>
                    </a:lnTo>
                    <a:lnTo>
                      <a:pt x="110" y="352"/>
                    </a:lnTo>
                    <a:lnTo>
                      <a:pt x="86" y="394"/>
                    </a:lnTo>
                    <a:lnTo>
                      <a:pt x="66" y="436"/>
                    </a:lnTo>
                    <a:lnTo>
                      <a:pt x="48" y="478"/>
                    </a:lnTo>
                    <a:lnTo>
                      <a:pt x="32" y="522"/>
                    </a:lnTo>
                    <a:lnTo>
                      <a:pt x="18" y="568"/>
                    </a:lnTo>
                    <a:lnTo>
                      <a:pt x="8" y="614"/>
                    </a:lnTo>
                    <a:lnTo>
                      <a:pt x="2" y="658"/>
                    </a:lnTo>
                    <a:lnTo>
                      <a:pt x="0" y="704"/>
                    </a:lnTo>
                    <a:lnTo>
                      <a:pt x="2" y="728"/>
                    </a:lnTo>
                    <a:lnTo>
                      <a:pt x="4" y="750"/>
                    </a:lnTo>
                    <a:lnTo>
                      <a:pt x="6" y="774"/>
                    </a:lnTo>
                    <a:lnTo>
                      <a:pt x="10" y="796"/>
                    </a:lnTo>
                    <a:lnTo>
                      <a:pt x="16" y="818"/>
                    </a:lnTo>
                    <a:lnTo>
                      <a:pt x="24" y="842"/>
                    </a:lnTo>
                    <a:lnTo>
                      <a:pt x="32" y="864"/>
                    </a:lnTo>
                    <a:lnTo>
                      <a:pt x="42" y="886"/>
                    </a:lnTo>
                    <a:lnTo>
                      <a:pt x="54" y="908"/>
                    </a:lnTo>
                    <a:lnTo>
                      <a:pt x="68" y="930"/>
                    </a:lnTo>
                    <a:lnTo>
                      <a:pt x="82" y="952"/>
                    </a:lnTo>
                    <a:lnTo>
                      <a:pt x="100" y="974"/>
                    </a:lnTo>
                    <a:lnTo>
                      <a:pt x="118" y="994"/>
                    </a:lnTo>
                    <a:lnTo>
                      <a:pt x="138" y="1016"/>
                    </a:lnTo>
                    <a:lnTo>
                      <a:pt x="160" y="1036"/>
                    </a:lnTo>
                    <a:lnTo>
                      <a:pt x="184" y="1056"/>
                    </a:lnTo>
                    <a:lnTo>
                      <a:pt x="210" y="1076"/>
                    </a:lnTo>
                    <a:lnTo>
                      <a:pt x="238" y="1096"/>
                    </a:lnTo>
                    <a:lnTo>
                      <a:pt x="238" y="1096"/>
                    </a:lnTo>
                    <a:lnTo>
                      <a:pt x="232" y="1130"/>
                    </a:lnTo>
                    <a:lnTo>
                      <a:pt x="222" y="1164"/>
                    </a:lnTo>
                    <a:lnTo>
                      <a:pt x="212" y="1200"/>
                    </a:lnTo>
                    <a:lnTo>
                      <a:pt x="202" y="1234"/>
                    </a:lnTo>
                    <a:lnTo>
                      <a:pt x="188" y="1266"/>
                    </a:lnTo>
                    <a:lnTo>
                      <a:pt x="172" y="1294"/>
                    </a:lnTo>
                    <a:lnTo>
                      <a:pt x="162" y="1306"/>
                    </a:lnTo>
                    <a:lnTo>
                      <a:pt x="152" y="1316"/>
                    </a:lnTo>
                    <a:lnTo>
                      <a:pt x="142" y="1324"/>
                    </a:lnTo>
                    <a:lnTo>
                      <a:pt x="132" y="1330"/>
                    </a:lnTo>
                    <a:lnTo>
                      <a:pt x="132" y="1330"/>
                    </a:lnTo>
                    <a:lnTo>
                      <a:pt x="130" y="1332"/>
                    </a:lnTo>
                    <a:lnTo>
                      <a:pt x="126" y="1334"/>
                    </a:lnTo>
                    <a:lnTo>
                      <a:pt x="126" y="1338"/>
                    </a:lnTo>
                    <a:lnTo>
                      <a:pt x="130" y="1344"/>
                    </a:lnTo>
                    <a:lnTo>
                      <a:pt x="130" y="1344"/>
                    </a:lnTo>
                    <a:lnTo>
                      <a:pt x="134" y="1348"/>
                    </a:lnTo>
                    <a:lnTo>
                      <a:pt x="146" y="1356"/>
                    </a:lnTo>
                    <a:lnTo>
                      <a:pt x="154" y="1358"/>
                    </a:lnTo>
                    <a:lnTo>
                      <a:pt x="162" y="1358"/>
                    </a:lnTo>
                    <a:lnTo>
                      <a:pt x="172" y="1358"/>
                    </a:lnTo>
                    <a:lnTo>
                      <a:pt x="184" y="1354"/>
                    </a:lnTo>
                    <a:lnTo>
                      <a:pt x="184" y="1354"/>
                    </a:lnTo>
                    <a:lnTo>
                      <a:pt x="190" y="1352"/>
                    </a:lnTo>
                    <a:lnTo>
                      <a:pt x="194" y="1352"/>
                    </a:lnTo>
                    <a:lnTo>
                      <a:pt x="200" y="1350"/>
                    </a:lnTo>
                    <a:lnTo>
                      <a:pt x="206" y="1344"/>
                    </a:lnTo>
                    <a:lnTo>
                      <a:pt x="206" y="1344"/>
                    </a:lnTo>
                    <a:lnTo>
                      <a:pt x="214" y="1330"/>
                    </a:lnTo>
                    <a:lnTo>
                      <a:pt x="224" y="1312"/>
                    </a:lnTo>
                    <a:lnTo>
                      <a:pt x="232" y="1290"/>
                    </a:lnTo>
                    <a:lnTo>
                      <a:pt x="242" y="1264"/>
                    </a:lnTo>
                    <a:lnTo>
                      <a:pt x="262" y="1194"/>
                    </a:lnTo>
                    <a:lnTo>
                      <a:pt x="282" y="1102"/>
                    </a:lnTo>
                    <a:lnTo>
                      <a:pt x="282" y="1102"/>
                    </a:lnTo>
                    <a:lnTo>
                      <a:pt x="298" y="1102"/>
                    </a:lnTo>
                    <a:lnTo>
                      <a:pt x="318" y="1100"/>
                    </a:lnTo>
                    <a:lnTo>
                      <a:pt x="338" y="1098"/>
                    </a:lnTo>
                    <a:lnTo>
                      <a:pt x="360" y="1092"/>
                    </a:lnTo>
                    <a:lnTo>
                      <a:pt x="382" y="1086"/>
                    </a:lnTo>
                    <a:lnTo>
                      <a:pt x="404" y="1074"/>
                    </a:lnTo>
                    <a:lnTo>
                      <a:pt x="426" y="1062"/>
                    </a:lnTo>
                    <a:lnTo>
                      <a:pt x="450" y="1044"/>
                    </a:lnTo>
                    <a:lnTo>
                      <a:pt x="472" y="1024"/>
                    </a:lnTo>
                    <a:lnTo>
                      <a:pt x="492" y="998"/>
                    </a:lnTo>
                    <a:lnTo>
                      <a:pt x="512" y="968"/>
                    </a:lnTo>
                    <a:lnTo>
                      <a:pt x="528" y="934"/>
                    </a:lnTo>
                    <a:lnTo>
                      <a:pt x="544" y="894"/>
                    </a:lnTo>
                    <a:lnTo>
                      <a:pt x="556" y="846"/>
                    </a:lnTo>
                    <a:lnTo>
                      <a:pt x="566" y="794"/>
                    </a:lnTo>
                    <a:lnTo>
                      <a:pt x="574" y="736"/>
                    </a:lnTo>
                    <a:lnTo>
                      <a:pt x="574" y="736"/>
                    </a:lnTo>
                    <a:lnTo>
                      <a:pt x="574" y="712"/>
                    </a:lnTo>
                    <a:lnTo>
                      <a:pt x="572" y="686"/>
                    </a:lnTo>
                    <a:lnTo>
                      <a:pt x="568" y="652"/>
                    </a:lnTo>
                    <a:lnTo>
                      <a:pt x="562" y="612"/>
                    </a:lnTo>
                    <a:lnTo>
                      <a:pt x="552" y="566"/>
                    </a:lnTo>
                    <a:lnTo>
                      <a:pt x="538" y="518"/>
                    </a:lnTo>
                    <a:lnTo>
                      <a:pt x="528" y="494"/>
                    </a:lnTo>
                    <a:lnTo>
                      <a:pt x="518" y="468"/>
                    </a:lnTo>
                    <a:lnTo>
                      <a:pt x="518" y="468"/>
                    </a:lnTo>
                    <a:close/>
                  </a:path>
                </a:pathLst>
              </a:custGeom>
              <a:solidFill>
                <a:schemeClr val="accent1">
                  <a:alpha val="2000"/>
                </a:schemeClr>
              </a:solidFill>
              <a:ln w="9525">
                <a:noFill/>
                <a:round/>
                <a:headEnd/>
                <a:tailEnd/>
              </a:ln>
              <a:effectLst>
                <a:glow rad="508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69" name="Freeform 12"/>
              <p:cNvSpPr>
                <a:spLocks noChangeAspect="1"/>
              </p:cNvSpPr>
              <p:nvPr/>
            </p:nvSpPr>
            <p:spPr bwMode="auto">
              <a:xfrm rot="7111237">
                <a:off x="8078228" y="3447288"/>
                <a:ext cx="969106" cy="1009128"/>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2000"/>
                </a:schemeClr>
              </a:solidFill>
              <a:ln w="9525">
                <a:noFill/>
                <a:round/>
                <a:headEnd/>
                <a:tailEnd/>
              </a:ln>
              <a:effectLst>
                <a:glow rad="508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70" name="Freeform 15"/>
              <p:cNvSpPr>
                <a:spLocks/>
              </p:cNvSpPr>
              <p:nvPr/>
            </p:nvSpPr>
            <p:spPr bwMode="auto">
              <a:xfrm>
                <a:off x="13588" y="6104914"/>
                <a:ext cx="482600" cy="753078"/>
              </a:xfrm>
              <a:custGeom>
                <a:avLst/>
                <a:gdLst>
                  <a:gd name="T0" fmla="*/ 424 w 424"/>
                  <a:gd name="T1" fmla="*/ 24 h 640"/>
                  <a:gd name="T2" fmla="*/ 424 w 424"/>
                  <a:gd name="T3" fmla="*/ 24 h 640"/>
                  <a:gd name="T4" fmla="*/ 420 w 424"/>
                  <a:gd name="T5" fmla="*/ 18 h 640"/>
                  <a:gd name="T6" fmla="*/ 414 w 424"/>
                  <a:gd name="T7" fmla="*/ 10 h 640"/>
                  <a:gd name="T8" fmla="*/ 408 w 424"/>
                  <a:gd name="T9" fmla="*/ 6 h 640"/>
                  <a:gd name="T10" fmla="*/ 402 w 424"/>
                  <a:gd name="T11" fmla="*/ 4 h 640"/>
                  <a:gd name="T12" fmla="*/ 394 w 424"/>
                  <a:gd name="T13" fmla="*/ 2 h 640"/>
                  <a:gd name="T14" fmla="*/ 386 w 424"/>
                  <a:gd name="T15" fmla="*/ 2 h 640"/>
                  <a:gd name="T16" fmla="*/ 386 w 424"/>
                  <a:gd name="T17" fmla="*/ 2 h 640"/>
                  <a:gd name="T18" fmla="*/ 380 w 424"/>
                  <a:gd name="T19" fmla="*/ 2 h 640"/>
                  <a:gd name="T20" fmla="*/ 376 w 424"/>
                  <a:gd name="T21" fmla="*/ 0 h 640"/>
                  <a:gd name="T22" fmla="*/ 372 w 424"/>
                  <a:gd name="T23" fmla="*/ 0 h 640"/>
                  <a:gd name="T24" fmla="*/ 364 w 424"/>
                  <a:gd name="T25" fmla="*/ 2 h 640"/>
                  <a:gd name="T26" fmla="*/ 364 w 424"/>
                  <a:gd name="T27" fmla="*/ 2 h 640"/>
                  <a:gd name="T28" fmla="*/ 354 w 424"/>
                  <a:gd name="T29" fmla="*/ 12 h 640"/>
                  <a:gd name="T30" fmla="*/ 342 w 424"/>
                  <a:gd name="T31" fmla="*/ 24 h 640"/>
                  <a:gd name="T32" fmla="*/ 328 w 424"/>
                  <a:gd name="T33" fmla="*/ 38 h 640"/>
                  <a:gd name="T34" fmla="*/ 312 w 424"/>
                  <a:gd name="T35" fmla="*/ 58 h 640"/>
                  <a:gd name="T36" fmla="*/ 276 w 424"/>
                  <a:gd name="T37" fmla="*/ 110 h 640"/>
                  <a:gd name="T38" fmla="*/ 232 w 424"/>
                  <a:gd name="T39" fmla="*/ 178 h 640"/>
                  <a:gd name="T40" fmla="*/ 232 w 424"/>
                  <a:gd name="T41" fmla="*/ 178 h 640"/>
                  <a:gd name="T42" fmla="*/ 210 w 424"/>
                  <a:gd name="T43" fmla="*/ 202 h 640"/>
                  <a:gd name="T44" fmla="*/ 186 w 424"/>
                  <a:gd name="T45" fmla="*/ 222 h 640"/>
                  <a:gd name="T46" fmla="*/ 160 w 424"/>
                  <a:gd name="T47" fmla="*/ 242 h 640"/>
                  <a:gd name="T48" fmla="*/ 132 w 424"/>
                  <a:gd name="T49" fmla="*/ 258 h 640"/>
                  <a:gd name="T50" fmla="*/ 100 w 424"/>
                  <a:gd name="T51" fmla="*/ 274 h 640"/>
                  <a:gd name="T52" fmla="*/ 68 w 424"/>
                  <a:gd name="T53" fmla="*/ 288 h 640"/>
                  <a:gd name="T54" fmla="*/ 34 w 424"/>
                  <a:gd name="T55" fmla="*/ 300 h 640"/>
                  <a:gd name="T56" fmla="*/ 0 w 424"/>
                  <a:gd name="T57" fmla="*/ 312 h 640"/>
                  <a:gd name="T58" fmla="*/ 0 w 424"/>
                  <a:gd name="T59" fmla="*/ 640 h 640"/>
                  <a:gd name="T60" fmla="*/ 386 w 424"/>
                  <a:gd name="T61" fmla="*/ 640 h 640"/>
                  <a:gd name="T62" fmla="*/ 386 w 424"/>
                  <a:gd name="T63" fmla="*/ 640 h 640"/>
                  <a:gd name="T64" fmla="*/ 376 w 424"/>
                  <a:gd name="T65" fmla="*/ 612 h 640"/>
                  <a:gd name="T66" fmla="*/ 358 w 424"/>
                  <a:gd name="T67" fmla="*/ 576 h 640"/>
                  <a:gd name="T68" fmla="*/ 358 w 424"/>
                  <a:gd name="T69" fmla="*/ 576 h 640"/>
                  <a:gd name="T70" fmla="*/ 336 w 424"/>
                  <a:gd name="T71" fmla="*/ 536 h 640"/>
                  <a:gd name="T72" fmla="*/ 316 w 424"/>
                  <a:gd name="T73" fmla="*/ 492 h 640"/>
                  <a:gd name="T74" fmla="*/ 296 w 424"/>
                  <a:gd name="T75" fmla="*/ 448 h 640"/>
                  <a:gd name="T76" fmla="*/ 278 w 424"/>
                  <a:gd name="T77" fmla="*/ 400 h 640"/>
                  <a:gd name="T78" fmla="*/ 264 w 424"/>
                  <a:gd name="T79" fmla="*/ 354 h 640"/>
                  <a:gd name="T80" fmla="*/ 254 w 424"/>
                  <a:gd name="T81" fmla="*/ 308 h 640"/>
                  <a:gd name="T82" fmla="*/ 252 w 424"/>
                  <a:gd name="T83" fmla="*/ 284 h 640"/>
                  <a:gd name="T84" fmla="*/ 250 w 424"/>
                  <a:gd name="T85" fmla="*/ 262 h 640"/>
                  <a:gd name="T86" fmla="*/ 250 w 424"/>
                  <a:gd name="T87" fmla="*/ 240 h 640"/>
                  <a:gd name="T88" fmla="*/ 252 w 424"/>
                  <a:gd name="T89" fmla="*/ 218 h 640"/>
                  <a:gd name="T90" fmla="*/ 252 w 424"/>
                  <a:gd name="T91" fmla="*/ 218 h 640"/>
                  <a:gd name="T92" fmla="*/ 282 w 424"/>
                  <a:gd name="T93" fmla="*/ 166 h 640"/>
                  <a:gd name="T94" fmla="*/ 302 w 424"/>
                  <a:gd name="T95" fmla="*/ 136 h 640"/>
                  <a:gd name="T96" fmla="*/ 322 w 424"/>
                  <a:gd name="T97" fmla="*/ 108 h 640"/>
                  <a:gd name="T98" fmla="*/ 346 w 424"/>
                  <a:gd name="T99" fmla="*/ 80 h 640"/>
                  <a:gd name="T100" fmla="*/ 370 w 424"/>
                  <a:gd name="T101" fmla="*/ 58 h 640"/>
                  <a:gd name="T102" fmla="*/ 382 w 424"/>
                  <a:gd name="T103" fmla="*/ 50 h 640"/>
                  <a:gd name="T104" fmla="*/ 394 w 424"/>
                  <a:gd name="T105" fmla="*/ 42 h 640"/>
                  <a:gd name="T106" fmla="*/ 406 w 424"/>
                  <a:gd name="T107" fmla="*/ 38 h 640"/>
                  <a:gd name="T108" fmla="*/ 418 w 424"/>
                  <a:gd name="T109" fmla="*/ 36 h 640"/>
                  <a:gd name="T110" fmla="*/ 418 w 424"/>
                  <a:gd name="T111" fmla="*/ 36 h 640"/>
                  <a:gd name="T112" fmla="*/ 420 w 424"/>
                  <a:gd name="T113" fmla="*/ 36 h 640"/>
                  <a:gd name="T114" fmla="*/ 424 w 424"/>
                  <a:gd name="T115" fmla="*/ 34 h 640"/>
                  <a:gd name="T116" fmla="*/ 424 w 424"/>
                  <a:gd name="T117" fmla="*/ 24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24" h="640">
                    <a:moveTo>
                      <a:pt x="424" y="24"/>
                    </a:moveTo>
                    <a:lnTo>
                      <a:pt x="424" y="24"/>
                    </a:lnTo>
                    <a:lnTo>
                      <a:pt x="420" y="18"/>
                    </a:lnTo>
                    <a:lnTo>
                      <a:pt x="414" y="10"/>
                    </a:lnTo>
                    <a:lnTo>
                      <a:pt x="408" y="6"/>
                    </a:lnTo>
                    <a:lnTo>
                      <a:pt x="402" y="4"/>
                    </a:lnTo>
                    <a:lnTo>
                      <a:pt x="394" y="2"/>
                    </a:lnTo>
                    <a:lnTo>
                      <a:pt x="386" y="2"/>
                    </a:lnTo>
                    <a:lnTo>
                      <a:pt x="386" y="2"/>
                    </a:lnTo>
                    <a:lnTo>
                      <a:pt x="380" y="2"/>
                    </a:lnTo>
                    <a:lnTo>
                      <a:pt x="376" y="0"/>
                    </a:lnTo>
                    <a:lnTo>
                      <a:pt x="372" y="0"/>
                    </a:lnTo>
                    <a:lnTo>
                      <a:pt x="364" y="2"/>
                    </a:lnTo>
                    <a:lnTo>
                      <a:pt x="364" y="2"/>
                    </a:lnTo>
                    <a:lnTo>
                      <a:pt x="354" y="12"/>
                    </a:lnTo>
                    <a:lnTo>
                      <a:pt x="342" y="24"/>
                    </a:lnTo>
                    <a:lnTo>
                      <a:pt x="328" y="38"/>
                    </a:lnTo>
                    <a:lnTo>
                      <a:pt x="312" y="58"/>
                    </a:lnTo>
                    <a:lnTo>
                      <a:pt x="276" y="110"/>
                    </a:lnTo>
                    <a:lnTo>
                      <a:pt x="232" y="178"/>
                    </a:lnTo>
                    <a:lnTo>
                      <a:pt x="232" y="178"/>
                    </a:lnTo>
                    <a:lnTo>
                      <a:pt x="210" y="202"/>
                    </a:lnTo>
                    <a:lnTo>
                      <a:pt x="186" y="222"/>
                    </a:lnTo>
                    <a:lnTo>
                      <a:pt x="160" y="242"/>
                    </a:lnTo>
                    <a:lnTo>
                      <a:pt x="132" y="258"/>
                    </a:lnTo>
                    <a:lnTo>
                      <a:pt x="100" y="274"/>
                    </a:lnTo>
                    <a:lnTo>
                      <a:pt x="68" y="288"/>
                    </a:lnTo>
                    <a:lnTo>
                      <a:pt x="34" y="300"/>
                    </a:lnTo>
                    <a:lnTo>
                      <a:pt x="0" y="312"/>
                    </a:lnTo>
                    <a:lnTo>
                      <a:pt x="0" y="640"/>
                    </a:lnTo>
                    <a:lnTo>
                      <a:pt x="386" y="640"/>
                    </a:lnTo>
                    <a:lnTo>
                      <a:pt x="386" y="640"/>
                    </a:lnTo>
                    <a:lnTo>
                      <a:pt x="376" y="612"/>
                    </a:lnTo>
                    <a:lnTo>
                      <a:pt x="358" y="576"/>
                    </a:lnTo>
                    <a:lnTo>
                      <a:pt x="358" y="576"/>
                    </a:lnTo>
                    <a:lnTo>
                      <a:pt x="336" y="536"/>
                    </a:lnTo>
                    <a:lnTo>
                      <a:pt x="316" y="492"/>
                    </a:lnTo>
                    <a:lnTo>
                      <a:pt x="296" y="448"/>
                    </a:lnTo>
                    <a:lnTo>
                      <a:pt x="278" y="400"/>
                    </a:lnTo>
                    <a:lnTo>
                      <a:pt x="264" y="354"/>
                    </a:lnTo>
                    <a:lnTo>
                      <a:pt x="254" y="308"/>
                    </a:lnTo>
                    <a:lnTo>
                      <a:pt x="252" y="284"/>
                    </a:lnTo>
                    <a:lnTo>
                      <a:pt x="250" y="262"/>
                    </a:lnTo>
                    <a:lnTo>
                      <a:pt x="250" y="240"/>
                    </a:lnTo>
                    <a:lnTo>
                      <a:pt x="252" y="218"/>
                    </a:lnTo>
                    <a:lnTo>
                      <a:pt x="252" y="218"/>
                    </a:lnTo>
                    <a:lnTo>
                      <a:pt x="282" y="166"/>
                    </a:lnTo>
                    <a:lnTo>
                      <a:pt x="302" y="136"/>
                    </a:lnTo>
                    <a:lnTo>
                      <a:pt x="322" y="108"/>
                    </a:lnTo>
                    <a:lnTo>
                      <a:pt x="346" y="80"/>
                    </a:lnTo>
                    <a:lnTo>
                      <a:pt x="370" y="58"/>
                    </a:lnTo>
                    <a:lnTo>
                      <a:pt x="382" y="50"/>
                    </a:lnTo>
                    <a:lnTo>
                      <a:pt x="394" y="42"/>
                    </a:lnTo>
                    <a:lnTo>
                      <a:pt x="406" y="38"/>
                    </a:lnTo>
                    <a:lnTo>
                      <a:pt x="418" y="36"/>
                    </a:lnTo>
                    <a:lnTo>
                      <a:pt x="418" y="36"/>
                    </a:lnTo>
                    <a:lnTo>
                      <a:pt x="420" y="36"/>
                    </a:lnTo>
                    <a:lnTo>
                      <a:pt x="424" y="34"/>
                    </a:lnTo>
                    <a:lnTo>
                      <a:pt x="424" y="24"/>
                    </a:lnTo>
                    <a:close/>
                  </a:path>
                </a:pathLst>
              </a:custGeom>
              <a:solidFill>
                <a:srgbClr val="000000">
                  <a:alpha val="2000"/>
                </a:srgbClr>
              </a:solidFill>
              <a:ln>
                <a:noFill/>
              </a:ln>
              <a:effectLst>
                <a:glow rad="381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27"/>
              <p:cNvSpPr>
                <a:spLocks noChangeAspect="1"/>
              </p:cNvSpPr>
              <p:nvPr/>
            </p:nvSpPr>
            <p:spPr bwMode="auto">
              <a:xfrm>
                <a:off x="-17347" y="3350958"/>
                <a:ext cx="912820" cy="1114002"/>
              </a:xfrm>
              <a:custGeom>
                <a:avLst/>
                <a:gdLst>
                  <a:gd name="T0" fmla="*/ 596 w 608"/>
                  <a:gd name="T1" fmla="*/ 682 h 742"/>
                  <a:gd name="T2" fmla="*/ 548 w 608"/>
                  <a:gd name="T3" fmla="*/ 628 h 742"/>
                  <a:gd name="T4" fmla="*/ 524 w 608"/>
                  <a:gd name="T5" fmla="*/ 574 h 742"/>
                  <a:gd name="T6" fmla="*/ 518 w 608"/>
                  <a:gd name="T7" fmla="*/ 506 h 742"/>
                  <a:gd name="T8" fmla="*/ 540 w 608"/>
                  <a:gd name="T9" fmla="*/ 422 h 742"/>
                  <a:gd name="T10" fmla="*/ 508 w 608"/>
                  <a:gd name="T11" fmla="*/ 376 h 742"/>
                  <a:gd name="T12" fmla="*/ 446 w 608"/>
                  <a:gd name="T13" fmla="*/ 312 h 742"/>
                  <a:gd name="T14" fmla="*/ 396 w 608"/>
                  <a:gd name="T15" fmla="*/ 286 h 742"/>
                  <a:gd name="T16" fmla="*/ 360 w 608"/>
                  <a:gd name="T17" fmla="*/ 280 h 742"/>
                  <a:gd name="T18" fmla="*/ 256 w 608"/>
                  <a:gd name="T19" fmla="*/ 282 h 742"/>
                  <a:gd name="T20" fmla="*/ 254 w 608"/>
                  <a:gd name="T21" fmla="*/ 276 h 742"/>
                  <a:gd name="T22" fmla="*/ 280 w 608"/>
                  <a:gd name="T23" fmla="*/ 270 h 742"/>
                  <a:gd name="T24" fmla="*/ 322 w 608"/>
                  <a:gd name="T25" fmla="*/ 252 h 742"/>
                  <a:gd name="T26" fmla="*/ 352 w 608"/>
                  <a:gd name="T27" fmla="*/ 232 h 742"/>
                  <a:gd name="T28" fmla="*/ 372 w 608"/>
                  <a:gd name="T29" fmla="*/ 208 h 742"/>
                  <a:gd name="T30" fmla="*/ 378 w 608"/>
                  <a:gd name="T31" fmla="*/ 182 h 742"/>
                  <a:gd name="T32" fmla="*/ 366 w 608"/>
                  <a:gd name="T33" fmla="*/ 156 h 742"/>
                  <a:gd name="T34" fmla="*/ 388 w 608"/>
                  <a:gd name="T35" fmla="*/ 146 h 742"/>
                  <a:gd name="T36" fmla="*/ 424 w 608"/>
                  <a:gd name="T37" fmla="*/ 142 h 742"/>
                  <a:gd name="T38" fmla="*/ 442 w 608"/>
                  <a:gd name="T39" fmla="*/ 148 h 742"/>
                  <a:gd name="T40" fmla="*/ 408 w 608"/>
                  <a:gd name="T41" fmla="*/ 114 h 742"/>
                  <a:gd name="T42" fmla="*/ 332 w 608"/>
                  <a:gd name="T43" fmla="*/ 66 h 742"/>
                  <a:gd name="T44" fmla="*/ 312 w 608"/>
                  <a:gd name="T45" fmla="*/ 62 h 742"/>
                  <a:gd name="T46" fmla="*/ 278 w 608"/>
                  <a:gd name="T47" fmla="*/ 64 h 742"/>
                  <a:gd name="T48" fmla="*/ 250 w 608"/>
                  <a:gd name="T49" fmla="*/ 80 h 742"/>
                  <a:gd name="T50" fmla="*/ 220 w 608"/>
                  <a:gd name="T51" fmla="*/ 96 h 742"/>
                  <a:gd name="T52" fmla="*/ 184 w 608"/>
                  <a:gd name="T53" fmla="*/ 104 h 742"/>
                  <a:gd name="T54" fmla="*/ 148 w 608"/>
                  <a:gd name="T55" fmla="*/ 98 h 742"/>
                  <a:gd name="T56" fmla="*/ 118 w 608"/>
                  <a:gd name="T57" fmla="*/ 66 h 742"/>
                  <a:gd name="T58" fmla="*/ 106 w 608"/>
                  <a:gd name="T59" fmla="*/ 0 h 742"/>
                  <a:gd name="T60" fmla="*/ 82 w 608"/>
                  <a:gd name="T61" fmla="*/ 28 h 742"/>
                  <a:gd name="T62" fmla="*/ 32 w 608"/>
                  <a:gd name="T63" fmla="*/ 70 h 742"/>
                  <a:gd name="T64" fmla="*/ 0 w 608"/>
                  <a:gd name="T65" fmla="*/ 88 h 742"/>
                  <a:gd name="T66" fmla="*/ 20 w 608"/>
                  <a:gd name="T67" fmla="*/ 734 h 742"/>
                  <a:gd name="T68" fmla="*/ 40 w 608"/>
                  <a:gd name="T69" fmla="*/ 742 h 742"/>
                  <a:gd name="T70" fmla="*/ 28 w 608"/>
                  <a:gd name="T71" fmla="*/ 728 h 742"/>
                  <a:gd name="T72" fmla="*/ 20 w 608"/>
                  <a:gd name="T73" fmla="*/ 692 h 742"/>
                  <a:gd name="T74" fmla="*/ 22 w 608"/>
                  <a:gd name="T75" fmla="*/ 668 h 742"/>
                  <a:gd name="T76" fmla="*/ 48 w 608"/>
                  <a:gd name="T77" fmla="*/ 670 h 742"/>
                  <a:gd name="T78" fmla="*/ 72 w 608"/>
                  <a:gd name="T79" fmla="*/ 654 h 742"/>
                  <a:gd name="T80" fmla="*/ 86 w 608"/>
                  <a:gd name="T81" fmla="*/ 626 h 742"/>
                  <a:gd name="T82" fmla="*/ 92 w 608"/>
                  <a:gd name="T83" fmla="*/ 592 h 742"/>
                  <a:gd name="T84" fmla="*/ 94 w 608"/>
                  <a:gd name="T85" fmla="*/ 546 h 742"/>
                  <a:gd name="T86" fmla="*/ 90 w 608"/>
                  <a:gd name="T87" fmla="*/ 520 h 742"/>
                  <a:gd name="T88" fmla="*/ 96 w 608"/>
                  <a:gd name="T89" fmla="*/ 520 h 742"/>
                  <a:gd name="T90" fmla="*/ 134 w 608"/>
                  <a:gd name="T91" fmla="*/ 616 h 742"/>
                  <a:gd name="T92" fmla="*/ 152 w 608"/>
                  <a:gd name="T93" fmla="*/ 648 h 742"/>
                  <a:gd name="T94" fmla="*/ 194 w 608"/>
                  <a:gd name="T95" fmla="*/ 684 h 742"/>
                  <a:gd name="T96" fmla="*/ 278 w 608"/>
                  <a:gd name="T97" fmla="*/ 718 h 742"/>
                  <a:gd name="T98" fmla="*/ 332 w 608"/>
                  <a:gd name="T99" fmla="*/ 730 h 742"/>
                  <a:gd name="T100" fmla="*/ 400 w 608"/>
                  <a:gd name="T101" fmla="*/ 678 h 742"/>
                  <a:gd name="T102" fmla="*/ 466 w 608"/>
                  <a:gd name="T103" fmla="*/ 660 h 742"/>
                  <a:gd name="T104" fmla="*/ 526 w 608"/>
                  <a:gd name="T105" fmla="*/ 662 h 742"/>
                  <a:gd name="T106" fmla="*/ 594 w 608"/>
                  <a:gd name="T107" fmla="*/ 684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08" h="742">
                    <a:moveTo>
                      <a:pt x="608" y="692"/>
                    </a:moveTo>
                    <a:lnTo>
                      <a:pt x="608" y="692"/>
                    </a:lnTo>
                    <a:lnTo>
                      <a:pt x="596" y="682"/>
                    </a:lnTo>
                    <a:lnTo>
                      <a:pt x="578" y="666"/>
                    </a:lnTo>
                    <a:lnTo>
                      <a:pt x="558" y="642"/>
                    </a:lnTo>
                    <a:lnTo>
                      <a:pt x="548" y="628"/>
                    </a:lnTo>
                    <a:lnTo>
                      <a:pt x="540" y="610"/>
                    </a:lnTo>
                    <a:lnTo>
                      <a:pt x="532" y="594"/>
                    </a:lnTo>
                    <a:lnTo>
                      <a:pt x="524" y="574"/>
                    </a:lnTo>
                    <a:lnTo>
                      <a:pt x="520" y="552"/>
                    </a:lnTo>
                    <a:lnTo>
                      <a:pt x="518" y="530"/>
                    </a:lnTo>
                    <a:lnTo>
                      <a:pt x="518" y="506"/>
                    </a:lnTo>
                    <a:lnTo>
                      <a:pt x="522" y="480"/>
                    </a:lnTo>
                    <a:lnTo>
                      <a:pt x="528" y="452"/>
                    </a:lnTo>
                    <a:lnTo>
                      <a:pt x="540" y="422"/>
                    </a:lnTo>
                    <a:lnTo>
                      <a:pt x="540" y="422"/>
                    </a:lnTo>
                    <a:lnTo>
                      <a:pt x="526" y="400"/>
                    </a:lnTo>
                    <a:lnTo>
                      <a:pt x="508" y="376"/>
                    </a:lnTo>
                    <a:lnTo>
                      <a:pt x="486" y="350"/>
                    </a:lnTo>
                    <a:lnTo>
                      <a:pt x="460" y="324"/>
                    </a:lnTo>
                    <a:lnTo>
                      <a:pt x="446" y="312"/>
                    </a:lnTo>
                    <a:lnTo>
                      <a:pt x="430" y="302"/>
                    </a:lnTo>
                    <a:lnTo>
                      <a:pt x="414" y="292"/>
                    </a:lnTo>
                    <a:lnTo>
                      <a:pt x="396" y="286"/>
                    </a:lnTo>
                    <a:lnTo>
                      <a:pt x="380" y="282"/>
                    </a:lnTo>
                    <a:lnTo>
                      <a:pt x="360" y="280"/>
                    </a:lnTo>
                    <a:lnTo>
                      <a:pt x="360" y="280"/>
                    </a:lnTo>
                    <a:lnTo>
                      <a:pt x="272" y="282"/>
                    </a:lnTo>
                    <a:lnTo>
                      <a:pt x="256" y="282"/>
                    </a:lnTo>
                    <a:lnTo>
                      <a:pt x="256" y="282"/>
                    </a:lnTo>
                    <a:lnTo>
                      <a:pt x="254" y="282"/>
                    </a:lnTo>
                    <a:lnTo>
                      <a:pt x="254" y="280"/>
                    </a:lnTo>
                    <a:lnTo>
                      <a:pt x="254" y="276"/>
                    </a:lnTo>
                    <a:lnTo>
                      <a:pt x="254" y="276"/>
                    </a:lnTo>
                    <a:lnTo>
                      <a:pt x="262" y="274"/>
                    </a:lnTo>
                    <a:lnTo>
                      <a:pt x="280" y="270"/>
                    </a:lnTo>
                    <a:lnTo>
                      <a:pt x="292" y="266"/>
                    </a:lnTo>
                    <a:lnTo>
                      <a:pt x="306" y="260"/>
                    </a:lnTo>
                    <a:lnTo>
                      <a:pt x="322" y="252"/>
                    </a:lnTo>
                    <a:lnTo>
                      <a:pt x="340" y="240"/>
                    </a:lnTo>
                    <a:lnTo>
                      <a:pt x="340" y="240"/>
                    </a:lnTo>
                    <a:lnTo>
                      <a:pt x="352" y="232"/>
                    </a:lnTo>
                    <a:lnTo>
                      <a:pt x="360" y="224"/>
                    </a:lnTo>
                    <a:lnTo>
                      <a:pt x="368" y="216"/>
                    </a:lnTo>
                    <a:lnTo>
                      <a:pt x="372" y="208"/>
                    </a:lnTo>
                    <a:lnTo>
                      <a:pt x="376" y="202"/>
                    </a:lnTo>
                    <a:lnTo>
                      <a:pt x="378" y="194"/>
                    </a:lnTo>
                    <a:lnTo>
                      <a:pt x="378" y="182"/>
                    </a:lnTo>
                    <a:lnTo>
                      <a:pt x="376" y="172"/>
                    </a:lnTo>
                    <a:lnTo>
                      <a:pt x="372" y="164"/>
                    </a:lnTo>
                    <a:lnTo>
                      <a:pt x="366" y="156"/>
                    </a:lnTo>
                    <a:lnTo>
                      <a:pt x="366" y="156"/>
                    </a:lnTo>
                    <a:lnTo>
                      <a:pt x="372" y="154"/>
                    </a:lnTo>
                    <a:lnTo>
                      <a:pt x="388" y="146"/>
                    </a:lnTo>
                    <a:lnTo>
                      <a:pt x="400" y="144"/>
                    </a:lnTo>
                    <a:lnTo>
                      <a:pt x="412" y="142"/>
                    </a:lnTo>
                    <a:lnTo>
                      <a:pt x="424" y="142"/>
                    </a:lnTo>
                    <a:lnTo>
                      <a:pt x="438" y="146"/>
                    </a:lnTo>
                    <a:lnTo>
                      <a:pt x="438" y="146"/>
                    </a:lnTo>
                    <a:lnTo>
                      <a:pt x="442" y="148"/>
                    </a:lnTo>
                    <a:lnTo>
                      <a:pt x="444" y="146"/>
                    </a:lnTo>
                    <a:lnTo>
                      <a:pt x="438" y="140"/>
                    </a:lnTo>
                    <a:lnTo>
                      <a:pt x="408" y="114"/>
                    </a:lnTo>
                    <a:lnTo>
                      <a:pt x="364" y="84"/>
                    </a:lnTo>
                    <a:lnTo>
                      <a:pt x="346" y="72"/>
                    </a:lnTo>
                    <a:lnTo>
                      <a:pt x="332" y="66"/>
                    </a:lnTo>
                    <a:lnTo>
                      <a:pt x="332" y="66"/>
                    </a:lnTo>
                    <a:lnTo>
                      <a:pt x="322" y="64"/>
                    </a:lnTo>
                    <a:lnTo>
                      <a:pt x="312" y="62"/>
                    </a:lnTo>
                    <a:lnTo>
                      <a:pt x="300" y="62"/>
                    </a:lnTo>
                    <a:lnTo>
                      <a:pt x="288" y="62"/>
                    </a:lnTo>
                    <a:lnTo>
                      <a:pt x="278" y="64"/>
                    </a:lnTo>
                    <a:lnTo>
                      <a:pt x="266" y="68"/>
                    </a:lnTo>
                    <a:lnTo>
                      <a:pt x="258" y="72"/>
                    </a:lnTo>
                    <a:lnTo>
                      <a:pt x="250" y="80"/>
                    </a:lnTo>
                    <a:lnTo>
                      <a:pt x="250" y="80"/>
                    </a:lnTo>
                    <a:lnTo>
                      <a:pt x="238" y="88"/>
                    </a:lnTo>
                    <a:lnTo>
                      <a:pt x="220" y="96"/>
                    </a:lnTo>
                    <a:lnTo>
                      <a:pt x="208" y="100"/>
                    </a:lnTo>
                    <a:lnTo>
                      <a:pt x="196" y="104"/>
                    </a:lnTo>
                    <a:lnTo>
                      <a:pt x="184" y="104"/>
                    </a:lnTo>
                    <a:lnTo>
                      <a:pt x="172" y="104"/>
                    </a:lnTo>
                    <a:lnTo>
                      <a:pt x="160" y="102"/>
                    </a:lnTo>
                    <a:lnTo>
                      <a:pt x="148" y="98"/>
                    </a:lnTo>
                    <a:lnTo>
                      <a:pt x="136" y="90"/>
                    </a:lnTo>
                    <a:lnTo>
                      <a:pt x="126" y="80"/>
                    </a:lnTo>
                    <a:lnTo>
                      <a:pt x="118" y="66"/>
                    </a:lnTo>
                    <a:lnTo>
                      <a:pt x="112" y="48"/>
                    </a:lnTo>
                    <a:lnTo>
                      <a:pt x="108" y="26"/>
                    </a:lnTo>
                    <a:lnTo>
                      <a:pt x="106" y="0"/>
                    </a:lnTo>
                    <a:lnTo>
                      <a:pt x="106" y="0"/>
                    </a:lnTo>
                    <a:lnTo>
                      <a:pt x="100" y="8"/>
                    </a:lnTo>
                    <a:lnTo>
                      <a:pt x="82" y="28"/>
                    </a:lnTo>
                    <a:lnTo>
                      <a:pt x="68" y="42"/>
                    </a:lnTo>
                    <a:lnTo>
                      <a:pt x="52" y="56"/>
                    </a:lnTo>
                    <a:lnTo>
                      <a:pt x="32" y="70"/>
                    </a:lnTo>
                    <a:lnTo>
                      <a:pt x="8" y="82"/>
                    </a:lnTo>
                    <a:lnTo>
                      <a:pt x="8" y="82"/>
                    </a:lnTo>
                    <a:lnTo>
                      <a:pt x="0" y="88"/>
                    </a:lnTo>
                    <a:lnTo>
                      <a:pt x="0" y="724"/>
                    </a:lnTo>
                    <a:lnTo>
                      <a:pt x="0" y="724"/>
                    </a:lnTo>
                    <a:lnTo>
                      <a:pt x="20" y="734"/>
                    </a:lnTo>
                    <a:lnTo>
                      <a:pt x="34" y="742"/>
                    </a:lnTo>
                    <a:lnTo>
                      <a:pt x="40" y="742"/>
                    </a:lnTo>
                    <a:lnTo>
                      <a:pt x="40" y="742"/>
                    </a:lnTo>
                    <a:lnTo>
                      <a:pt x="38" y="738"/>
                    </a:lnTo>
                    <a:lnTo>
                      <a:pt x="38" y="738"/>
                    </a:lnTo>
                    <a:lnTo>
                      <a:pt x="28" y="728"/>
                    </a:lnTo>
                    <a:lnTo>
                      <a:pt x="24" y="716"/>
                    </a:lnTo>
                    <a:lnTo>
                      <a:pt x="20" y="704"/>
                    </a:lnTo>
                    <a:lnTo>
                      <a:pt x="20" y="692"/>
                    </a:lnTo>
                    <a:lnTo>
                      <a:pt x="20" y="676"/>
                    </a:lnTo>
                    <a:lnTo>
                      <a:pt x="22" y="668"/>
                    </a:lnTo>
                    <a:lnTo>
                      <a:pt x="22" y="668"/>
                    </a:lnTo>
                    <a:lnTo>
                      <a:pt x="30" y="670"/>
                    </a:lnTo>
                    <a:lnTo>
                      <a:pt x="38" y="672"/>
                    </a:lnTo>
                    <a:lnTo>
                      <a:pt x="48" y="670"/>
                    </a:lnTo>
                    <a:lnTo>
                      <a:pt x="60" y="664"/>
                    </a:lnTo>
                    <a:lnTo>
                      <a:pt x="66" y="660"/>
                    </a:lnTo>
                    <a:lnTo>
                      <a:pt x="72" y="654"/>
                    </a:lnTo>
                    <a:lnTo>
                      <a:pt x="76" y="646"/>
                    </a:lnTo>
                    <a:lnTo>
                      <a:pt x="82" y="638"/>
                    </a:lnTo>
                    <a:lnTo>
                      <a:pt x="86" y="626"/>
                    </a:lnTo>
                    <a:lnTo>
                      <a:pt x="88" y="612"/>
                    </a:lnTo>
                    <a:lnTo>
                      <a:pt x="88" y="612"/>
                    </a:lnTo>
                    <a:lnTo>
                      <a:pt x="92" y="592"/>
                    </a:lnTo>
                    <a:lnTo>
                      <a:pt x="94" y="574"/>
                    </a:lnTo>
                    <a:lnTo>
                      <a:pt x="94" y="558"/>
                    </a:lnTo>
                    <a:lnTo>
                      <a:pt x="94" y="546"/>
                    </a:lnTo>
                    <a:lnTo>
                      <a:pt x="90" y="528"/>
                    </a:lnTo>
                    <a:lnTo>
                      <a:pt x="90" y="520"/>
                    </a:lnTo>
                    <a:lnTo>
                      <a:pt x="90" y="520"/>
                    </a:lnTo>
                    <a:lnTo>
                      <a:pt x="92" y="518"/>
                    </a:lnTo>
                    <a:lnTo>
                      <a:pt x="94" y="518"/>
                    </a:lnTo>
                    <a:lnTo>
                      <a:pt x="96" y="520"/>
                    </a:lnTo>
                    <a:lnTo>
                      <a:pt x="96" y="520"/>
                    </a:lnTo>
                    <a:lnTo>
                      <a:pt x="102" y="534"/>
                    </a:lnTo>
                    <a:lnTo>
                      <a:pt x="134" y="616"/>
                    </a:lnTo>
                    <a:lnTo>
                      <a:pt x="134" y="616"/>
                    </a:lnTo>
                    <a:lnTo>
                      <a:pt x="142" y="634"/>
                    </a:lnTo>
                    <a:lnTo>
                      <a:pt x="152" y="648"/>
                    </a:lnTo>
                    <a:lnTo>
                      <a:pt x="164" y="662"/>
                    </a:lnTo>
                    <a:lnTo>
                      <a:pt x="180" y="674"/>
                    </a:lnTo>
                    <a:lnTo>
                      <a:pt x="194" y="684"/>
                    </a:lnTo>
                    <a:lnTo>
                      <a:pt x="212" y="692"/>
                    </a:lnTo>
                    <a:lnTo>
                      <a:pt x="246" y="708"/>
                    </a:lnTo>
                    <a:lnTo>
                      <a:pt x="278" y="718"/>
                    </a:lnTo>
                    <a:lnTo>
                      <a:pt x="306" y="724"/>
                    </a:lnTo>
                    <a:lnTo>
                      <a:pt x="332" y="730"/>
                    </a:lnTo>
                    <a:lnTo>
                      <a:pt x="332" y="730"/>
                    </a:lnTo>
                    <a:lnTo>
                      <a:pt x="354" y="708"/>
                    </a:lnTo>
                    <a:lnTo>
                      <a:pt x="378" y="692"/>
                    </a:lnTo>
                    <a:lnTo>
                      <a:pt x="400" y="678"/>
                    </a:lnTo>
                    <a:lnTo>
                      <a:pt x="424" y="670"/>
                    </a:lnTo>
                    <a:lnTo>
                      <a:pt x="446" y="662"/>
                    </a:lnTo>
                    <a:lnTo>
                      <a:pt x="466" y="660"/>
                    </a:lnTo>
                    <a:lnTo>
                      <a:pt x="488" y="658"/>
                    </a:lnTo>
                    <a:lnTo>
                      <a:pt x="506" y="658"/>
                    </a:lnTo>
                    <a:lnTo>
                      <a:pt x="526" y="662"/>
                    </a:lnTo>
                    <a:lnTo>
                      <a:pt x="542" y="664"/>
                    </a:lnTo>
                    <a:lnTo>
                      <a:pt x="572" y="674"/>
                    </a:lnTo>
                    <a:lnTo>
                      <a:pt x="594" y="684"/>
                    </a:lnTo>
                    <a:lnTo>
                      <a:pt x="608" y="692"/>
                    </a:lnTo>
                    <a:lnTo>
                      <a:pt x="608" y="692"/>
                    </a:lnTo>
                    <a:close/>
                  </a:path>
                </a:pathLst>
              </a:custGeom>
              <a:solidFill>
                <a:schemeClr val="accent1">
                  <a:alpha val="2000"/>
                </a:schemeClr>
              </a:solidFill>
              <a:ln>
                <a:noFill/>
              </a:ln>
              <a:effectLst>
                <a:glow rad="254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51"/>
              <p:cNvSpPr>
                <a:spLocks noChangeAspect="1"/>
              </p:cNvSpPr>
              <p:nvPr/>
            </p:nvSpPr>
            <p:spPr bwMode="auto">
              <a:xfrm>
                <a:off x="-17347" y="1413937"/>
                <a:ext cx="499947" cy="1321457"/>
              </a:xfrm>
              <a:custGeom>
                <a:avLst/>
                <a:gdLst>
                  <a:gd name="T0" fmla="*/ 382 w 426"/>
                  <a:gd name="T1" fmla="*/ 404 h 1126"/>
                  <a:gd name="T2" fmla="*/ 390 w 426"/>
                  <a:gd name="T3" fmla="*/ 392 h 1126"/>
                  <a:gd name="T4" fmla="*/ 404 w 426"/>
                  <a:gd name="T5" fmla="*/ 356 h 1126"/>
                  <a:gd name="T6" fmla="*/ 408 w 426"/>
                  <a:gd name="T7" fmla="*/ 326 h 1126"/>
                  <a:gd name="T8" fmla="*/ 402 w 426"/>
                  <a:gd name="T9" fmla="*/ 274 h 1126"/>
                  <a:gd name="T10" fmla="*/ 376 w 426"/>
                  <a:gd name="T11" fmla="*/ 206 h 1126"/>
                  <a:gd name="T12" fmla="*/ 350 w 426"/>
                  <a:gd name="T13" fmla="*/ 176 h 1126"/>
                  <a:gd name="T14" fmla="*/ 338 w 426"/>
                  <a:gd name="T15" fmla="*/ 176 h 1126"/>
                  <a:gd name="T16" fmla="*/ 294 w 426"/>
                  <a:gd name="T17" fmla="*/ 198 h 1126"/>
                  <a:gd name="T18" fmla="*/ 212 w 426"/>
                  <a:gd name="T19" fmla="*/ 268 h 1126"/>
                  <a:gd name="T20" fmla="*/ 212 w 426"/>
                  <a:gd name="T21" fmla="*/ 270 h 1126"/>
                  <a:gd name="T22" fmla="*/ 172 w 426"/>
                  <a:gd name="T23" fmla="*/ 318 h 1126"/>
                  <a:gd name="T24" fmla="*/ 152 w 426"/>
                  <a:gd name="T25" fmla="*/ 354 h 1126"/>
                  <a:gd name="T26" fmla="*/ 146 w 426"/>
                  <a:gd name="T27" fmla="*/ 358 h 1126"/>
                  <a:gd name="T28" fmla="*/ 144 w 426"/>
                  <a:gd name="T29" fmla="*/ 354 h 1126"/>
                  <a:gd name="T30" fmla="*/ 172 w 426"/>
                  <a:gd name="T31" fmla="*/ 236 h 1126"/>
                  <a:gd name="T32" fmla="*/ 172 w 426"/>
                  <a:gd name="T33" fmla="*/ 174 h 1126"/>
                  <a:gd name="T34" fmla="*/ 148 w 426"/>
                  <a:gd name="T35" fmla="*/ 114 h 1126"/>
                  <a:gd name="T36" fmla="*/ 100 w 426"/>
                  <a:gd name="T37" fmla="*/ 46 h 1126"/>
                  <a:gd name="T38" fmla="*/ 56 w 426"/>
                  <a:gd name="T39" fmla="*/ 0 h 1126"/>
                  <a:gd name="T40" fmla="*/ 0 w 426"/>
                  <a:gd name="T41" fmla="*/ 820 h 1126"/>
                  <a:gd name="T42" fmla="*/ 34 w 426"/>
                  <a:gd name="T43" fmla="*/ 800 h 1126"/>
                  <a:gd name="T44" fmla="*/ 80 w 426"/>
                  <a:gd name="T45" fmla="*/ 754 h 1126"/>
                  <a:gd name="T46" fmla="*/ 102 w 426"/>
                  <a:gd name="T47" fmla="*/ 764 h 1126"/>
                  <a:gd name="T48" fmla="*/ 152 w 426"/>
                  <a:gd name="T49" fmla="*/ 908 h 1126"/>
                  <a:gd name="T50" fmla="*/ 168 w 426"/>
                  <a:gd name="T51" fmla="*/ 994 h 1126"/>
                  <a:gd name="T52" fmla="*/ 166 w 426"/>
                  <a:gd name="T53" fmla="*/ 1070 h 1126"/>
                  <a:gd name="T54" fmla="*/ 150 w 426"/>
                  <a:gd name="T55" fmla="*/ 1108 h 1126"/>
                  <a:gd name="T56" fmla="*/ 150 w 426"/>
                  <a:gd name="T57" fmla="*/ 1120 h 1126"/>
                  <a:gd name="T58" fmla="*/ 156 w 426"/>
                  <a:gd name="T59" fmla="*/ 1124 h 1126"/>
                  <a:gd name="T60" fmla="*/ 188 w 426"/>
                  <a:gd name="T61" fmla="*/ 1124 h 1126"/>
                  <a:gd name="T62" fmla="*/ 214 w 426"/>
                  <a:gd name="T63" fmla="*/ 1102 h 1126"/>
                  <a:gd name="T64" fmla="*/ 224 w 426"/>
                  <a:gd name="T65" fmla="*/ 1094 h 1126"/>
                  <a:gd name="T66" fmla="*/ 232 w 426"/>
                  <a:gd name="T67" fmla="*/ 1080 h 1126"/>
                  <a:gd name="T68" fmla="*/ 224 w 426"/>
                  <a:gd name="T69" fmla="*/ 998 h 1126"/>
                  <a:gd name="T70" fmla="*/ 188 w 426"/>
                  <a:gd name="T71" fmla="*/ 854 h 1126"/>
                  <a:gd name="T72" fmla="*/ 144 w 426"/>
                  <a:gd name="T73" fmla="*/ 720 h 1126"/>
                  <a:gd name="T74" fmla="*/ 218 w 426"/>
                  <a:gd name="T75" fmla="*/ 726 h 1126"/>
                  <a:gd name="T76" fmla="*/ 278 w 426"/>
                  <a:gd name="T77" fmla="*/ 708 h 1126"/>
                  <a:gd name="T78" fmla="*/ 308 w 426"/>
                  <a:gd name="T79" fmla="*/ 682 h 1126"/>
                  <a:gd name="T80" fmla="*/ 350 w 426"/>
                  <a:gd name="T81" fmla="*/ 640 h 1126"/>
                  <a:gd name="T82" fmla="*/ 416 w 426"/>
                  <a:gd name="T83" fmla="*/ 598 h 1126"/>
                  <a:gd name="T84" fmla="*/ 396 w 426"/>
                  <a:gd name="T85" fmla="*/ 586 h 1126"/>
                  <a:gd name="T86" fmla="*/ 340 w 426"/>
                  <a:gd name="T87" fmla="*/ 550 h 1126"/>
                  <a:gd name="T88" fmla="*/ 322 w 426"/>
                  <a:gd name="T89" fmla="*/ 508 h 1126"/>
                  <a:gd name="T90" fmla="*/ 330 w 426"/>
                  <a:gd name="T91" fmla="*/ 466 h 1126"/>
                  <a:gd name="T92" fmla="*/ 358 w 426"/>
                  <a:gd name="T93" fmla="*/ 422 h 1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26" h="1126">
                    <a:moveTo>
                      <a:pt x="372" y="412"/>
                    </a:moveTo>
                    <a:lnTo>
                      <a:pt x="372" y="412"/>
                    </a:lnTo>
                    <a:lnTo>
                      <a:pt x="382" y="404"/>
                    </a:lnTo>
                    <a:lnTo>
                      <a:pt x="390" y="392"/>
                    </a:lnTo>
                    <a:lnTo>
                      <a:pt x="390" y="392"/>
                    </a:lnTo>
                    <a:lnTo>
                      <a:pt x="390" y="392"/>
                    </a:lnTo>
                    <a:lnTo>
                      <a:pt x="396" y="382"/>
                    </a:lnTo>
                    <a:lnTo>
                      <a:pt x="402" y="370"/>
                    </a:lnTo>
                    <a:lnTo>
                      <a:pt x="404" y="356"/>
                    </a:lnTo>
                    <a:lnTo>
                      <a:pt x="406" y="342"/>
                    </a:lnTo>
                    <a:lnTo>
                      <a:pt x="406" y="342"/>
                    </a:lnTo>
                    <a:lnTo>
                      <a:pt x="408" y="326"/>
                    </a:lnTo>
                    <a:lnTo>
                      <a:pt x="408" y="326"/>
                    </a:lnTo>
                    <a:lnTo>
                      <a:pt x="406" y="300"/>
                    </a:lnTo>
                    <a:lnTo>
                      <a:pt x="402" y="274"/>
                    </a:lnTo>
                    <a:lnTo>
                      <a:pt x="394" y="250"/>
                    </a:lnTo>
                    <a:lnTo>
                      <a:pt x="386" y="226"/>
                    </a:lnTo>
                    <a:lnTo>
                      <a:pt x="376" y="206"/>
                    </a:lnTo>
                    <a:lnTo>
                      <a:pt x="366" y="190"/>
                    </a:lnTo>
                    <a:lnTo>
                      <a:pt x="356" y="180"/>
                    </a:lnTo>
                    <a:lnTo>
                      <a:pt x="350" y="176"/>
                    </a:lnTo>
                    <a:lnTo>
                      <a:pt x="344" y="176"/>
                    </a:lnTo>
                    <a:lnTo>
                      <a:pt x="344" y="176"/>
                    </a:lnTo>
                    <a:lnTo>
                      <a:pt x="338" y="176"/>
                    </a:lnTo>
                    <a:lnTo>
                      <a:pt x="330" y="178"/>
                    </a:lnTo>
                    <a:lnTo>
                      <a:pt x="314" y="186"/>
                    </a:lnTo>
                    <a:lnTo>
                      <a:pt x="294" y="198"/>
                    </a:lnTo>
                    <a:lnTo>
                      <a:pt x="276" y="212"/>
                    </a:lnTo>
                    <a:lnTo>
                      <a:pt x="238" y="244"/>
                    </a:lnTo>
                    <a:lnTo>
                      <a:pt x="212" y="268"/>
                    </a:lnTo>
                    <a:lnTo>
                      <a:pt x="212" y="268"/>
                    </a:lnTo>
                    <a:lnTo>
                      <a:pt x="212" y="270"/>
                    </a:lnTo>
                    <a:lnTo>
                      <a:pt x="212" y="270"/>
                    </a:lnTo>
                    <a:lnTo>
                      <a:pt x="194" y="288"/>
                    </a:lnTo>
                    <a:lnTo>
                      <a:pt x="182" y="304"/>
                    </a:lnTo>
                    <a:lnTo>
                      <a:pt x="172" y="318"/>
                    </a:lnTo>
                    <a:lnTo>
                      <a:pt x="164" y="330"/>
                    </a:lnTo>
                    <a:lnTo>
                      <a:pt x="156" y="348"/>
                    </a:lnTo>
                    <a:lnTo>
                      <a:pt x="152" y="354"/>
                    </a:lnTo>
                    <a:lnTo>
                      <a:pt x="150" y="356"/>
                    </a:lnTo>
                    <a:lnTo>
                      <a:pt x="150" y="356"/>
                    </a:lnTo>
                    <a:lnTo>
                      <a:pt x="146" y="358"/>
                    </a:lnTo>
                    <a:lnTo>
                      <a:pt x="144" y="356"/>
                    </a:lnTo>
                    <a:lnTo>
                      <a:pt x="144" y="354"/>
                    </a:lnTo>
                    <a:lnTo>
                      <a:pt x="144" y="354"/>
                    </a:lnTo>
                    <a:lnTo>
                      <a:pt x="148" y="336"/>
                    </a:lnTo>
                    <a:lnTo>
                      <a:pt x="172" y="236"/>
                    </a:lnTo>
                    <a:lnTo>
                      <a:pt x="172" y="236"/>
                    </a:lnTo>
                    <a:lnTo>
                      <a:pt x="174" y="216"/>
                    </a:lnTo>
                    <a:lnTo>
                      <a:pt x="174" y="194"/>
                    </a:lnTo>
                    <a:lnTo>
                      <a:pt x="172" y="174"/>
                    </a:lnTo>
                    <a:lnTo>
                      <a:pt x="166" y="152"/>
                    </a:lnTo>
                    <a:lnTo>
                      <a:pt x="158" y="132"/>
                    </a:lnTo>
                    <a:lnTo>
                      <a:pt x="148" y="114"/>
                    </a:lnTo>
                    <a:lnTo>
                      <a:pt x="136" y="94"/>
                    </a:lnTo>
                    <a:lnTo>
                      <a:pt x="124" y="76"/>
                    </a:lnTo>
                    <a:lnTo>
                      <a:pt x="100" y="46"/>
                    </a:lnTo>
                    <a:lnTo>
                      <a:pt x="78" y="22"/>
                    </a:lnTo>
                    <a:lnTo>
                      <a:pt x="56" y="0"/>
                    </a:lnTo>
                    <a:lnTo>
                      <a:pt x="56" y="0"/>
                    </a:lnTo>
                    <a:lnTo>
                      <a:pt x="28" y="4"/>
                    </a:lnTo>
                    <a:lnTo>
                      <a:pt x="0" y="6"/>
                    </a:lnTo>
                    <a:lnTo>
                      <a:pt x="0" y="820"/>
                    </a:lnTo>
                    <a:lnTo>
                      <a:pt x="0" y="820"/>
                    </a:lnTo>
                    <a:lnTo>
                      <a:pt x="18" y="810"/>
                    </a:lnTo>
                    <a:lnTo>
                      <a:pt x="34" y="800"/>
                    </a:lnTo>
                    <a:lnTo>
                      <a:pt x="48" y="788"/>
                    </a:lnTo>
                    <a:lnTo>
                      <a:pt x="60" y="776"/>
                    </a:lnTo>
                    <a:lnTo>
                      <a:pt x="80" y="754"/>
                    </a:lnTo>
                    <a:lnTo>
                      <a:pt x="92" y="738"/>
                    </a:lnTo>
                    <a:lnTo>
                      <a:pt x="92" y="738"/>
                    </a:lnTo>
                    <a:lnTo>
                      <a:pt x="102" y="764"/>
                    </a:lnTo>
                    <a:lnTo>
                      <a:pt x="118" y="804"/>
                    </a:lnTo>
                    <a:lnTo>
                      <a:pt x="136" y="854"/>
                    </a:lnTo>
                    <a:lnTo>
                      <a:pt x="152" y="908"/>
                    </a:lnTo>
                    <a:lnTo>
                      <a:pt x="158" y="938"/>
                    </a:lnTo>
                    <a:lnTo>
                      <a:pt x="164" y="966"/>
                    </a:lnTo>
                    <a:lnTo>
                      <a:pt x="168" y="994"/>
                    </a:lnTo>
                    <a:lnTo>
                      <a:pt x="170" y="1020"/>
                    </a:lnTo>
                    <a:lnTo>
                      <a:pt x="168" y="1046"/>
                    </a:lnTo>
                    <a:lnTo>
                      <a:pt x="166" y="1070"/>
                    </a:lnTo>
                    <a:lnTo>
                      <a:pt x="160" y="1090"/>
                    </a:lnTo>
                    <a:lnTo>
                      <a:pt x="150" y="1108"/>
                    </a:lnTo>
                    <a:lnTo>
                      <a:pt x="150" y="1108"/>
                    </a:lnTo>
                    <a:lnTo>
                      <a:pt x="148" y="1110"/>
                    </a:lnTo>
                    <a:lnTo>
                      <a:pt x="148" y="1116"/>
                    </a:lnTo>
                    <a:lnTo>
                      <a:pt x="150" y="1120"/>
                    </a:lnTo>
                    <a:lnTo>
                      <a:pt x="152" y="1122"/>
                    </a:lnTo>
                    <a:lnTo>
                      <a:pt x="156" y="1124"/>
                    </a:lnTo>
                    <a:lnTo>
                      <a:pt x="156" y="1124"/>
                    </a:lnTo>
                    <a:lnTo>
                      <a:pt x="164" y="1126"/>
                    </a:lnTo>
                    <a:lnTo>
                      <a:pt x="180" y="1126"/>
                    </a:lnTo>
                    <a:lnTo>
                      <a:pt x="188" y="1124"/>
                    </a:lnTo>
                    <a:lnTo>
                      <a:pt x="198" y="1120"/>
                    </a:lnTo>
                    <a:lnTo>
                      <a:pt x="206" y="1112"/>
                    </a:lnTo>
                    <a:lnTo>
                      <a:pt x="214" y="1102"/>
                    </a:lnTo>
                    <a:lnTo>
                      <a:pt x="214" y="1102"/>
                    </a:lnTo>
                    <a:lnTo>
                      <a:pt x="218" y="1098"/>
                    </a:lnTo>
                    <a:lnTo>
                      <a:pt x="224" y="1094"/>
                    </a:lnTo>
                    <a:lnTo>
                      <a:pt x="230" y="1090"/>
                    </a:lnTo>
                    <a:lnTo>
                      <a:pt x="232" y="1080"/>
                    </a:lnTo>
                    <a:lnTo>
                      <a:pt x="232" y="1080"/>
                    </a:lnTo>
                    <a:lnTo>
                      <a:pt x="232" y="1058"/>
                    </a:lnTo>
                    <a:lnTo>
                      <a:pt x="230" y="1032"/>
                    </a:lnTo>
                    <a:lnTo>
                      <a:pt x="224" y="998"/>
                    </a:lnTo>
                    <a:lnTo>
                      <a:pt x="216" y="958"/>
                    </a:lnTo>
                    <a:lnTo>
                      <a:pt x="204" y="910"/>
                    </a:lnTo>
                    <a:lnTo>
                      <a:pt x="188" y="854"/>
                    </a:lnTo>
                    <a:lnTo>
                      <a:pt x="168" y="792"/>
                    </a:lnTo>
                    <a:lnTo>
                      <a:pt x="144" y="720"/>
                    </a:lnTo>
                    <a:lnTo>
                      <a:pt x="144" y="720"/>
                    </a:lnTo>
                    <a:lnTo>
                      <a:pt x="174" y="726"/>
                    </a:lnTo>
                    <a:lnTo>
                      <a:pt x="196" y="726"/>
                    </a:lnTo>
                    <a:lnTo>
                      <a:pt x="218" y="726"/>
                    </a:lnTo>
                    <a:lnTo>
                      <a:pt x="242" y="722"/>
                    </a:lnTo>
                    <a:lnTo>
                      <a:pt x="266" y="714"/>
                    </a:lnTo>
                    <a:lnTo>
                      <a:pt x="278" y="708"/>
                    </a:lnTo>
                    <a:lnTo>
                      <a:pt x="288" y="702"/>
                    </a:lnTo>
                    <a:lnTo>
                      <a:pt x="298" y="692"/>
                    </a:lnTo>
                    <a:lnTo>
                      <a:pt x="308" y="682"/>
                    </a:lnTo>
                    <a:lnTo>
                      <a:pt x="308" y="682"/>
                    </a:lnTo>
                    <a:lnTo>
                      <a:pt x="328" y="660"/>
                    </a:lnTo>
                    <a:lnTo>
                      <a:pt x="350" y="640"/>
                    </a:lnTo>
                    <a:lnTo>
                      <a:pt x="370" y="624"/>
                    </a:lnTo>
                    <a:lnTo>
                      <a:pt x="388" y="612"/>
                    </a:lnTo>
                    <a:lnTo>
                      <a:pt x="416" y="598"/>
                    </a:lnTo>
                    <a:lnTo>
                      <a:pt x="426" y="594"/>
                    </a:lnTo>
                    <a:lnTo>
                      <a:pt x="426" y="594"/>
                    </a:lnTo>
                    <a:lnTo>
                      <a:pt x="396" y="586"/>
                    </a:lnTo>
                    <a:lnTo>
                      <a:pt x="372" y="574"/>
                    </a:lnTo>
                    <a:lnTo>
                      <a:pt x="354" y="562"/>
                    </a:lnTo>
                    <a:lnTo>
                      <a:pt x="340" y="550"/>
                    </a:lnTo>
                    <a:lnTo>
                      <a:pt x="330" y="536"/>
                    </a:lnTo>
                    <a:lnTo>
                      <a:pt x="324" y="522"/>
                    </a:lnTo>
                    <a:lnTo>
                      <a:pt x="322" y="508"/>
                    </a:lnTo>
                    <a:lnTo>
                      <a:pt x="324" y="494"/>
                    </a:lnTo>
                    <a:lnTo>
                      <a:pt x="326" y="478"/>
                    </a:lnTo>
                    <a:lnTo>
                      <a:pt x="330" y="466"/>
                    </a:lnTo>
                    <a:lnTo>
                      <a:pt x="338" y="452"/>
                    </a:lnTo>
                    <a:lnTo>
                      <a:pt x="344" y="442"/>
                    </a:lnTo>
                    <a:lnTo>
                      <a:pt x="358" y="422"/>
                    </a:lnTo>
                    <a:lnTo>
                      <a:pt x="372" y="412"/>
                    </a:lnTo>
                    <a:lnTo>
                      <a:pt x="372" y="412"/>
                    </a:lnTo>
                    <a:close/>
                  </a:path>
                </a:pathLst>
              </a:custGeom>
              <a:solidFill>
                <a:schemeClr val="accent1">
                  <a:alpha val="1000"/>
                </a:schemeClr>
              </a:solidFill>
              <a:ln>
                <a:noFill/>
              </a:ln>
              <a:effectLst>
                <a:glow rad="381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43"/>
              <p:cNvSpPr>
                <a:spLocks noChangeAspect="1"/>
              </p:cNvSpPr>
              <p:nvPr/>
            </p:nvSpPr>
            <p:spPr bwMode="auto">
              <a:xfrm>
                <a:off x="0" y="0"/>
                <a:ext cx="1049548" cy="750335"/>
              </a:xfrm>
              <a:custGeom>
                <a:avLst/>
                <a:gdLst>
                  <a:gd name="T0" fmla="*/ 812 w 912"/>
                  <a:gd name="T1" fmla="*/ 66 h 652"/>
                  <a:gd name="T2" fmla="*/ 772 w 912"/>
                  <a:gd name="T3" fmla="*/ 42 h 652"/>
                  <a:gd name="T4" fmla="*/ 748 w 912"/>
                  <a:gd name="T5" fmla="*/ 8 h 652"/>
                  <a:gd name="T6" fmla="*/ 26 w 912"/>
                  <a:gd name="T7" fmla="*/ 0 h 652"/>
                  <a:gd name="T8" fmla="*/ 0 w 912"/>
                  <a:gd name="T9" fmla="*/ 208 h 652"/>
                  <a:gd name="T10" fmla="*/ 6 w 912"/>
                  <a:gd name="T11" fmla="*/ 232 h 652"/>
                  <a:gd name="T12" fmla="*/ 0 w 912"/>
                  <a:gd name="T13" fmla="*/ 384 h 652"/>
                  <a:gd name="T14" fmla="*/ 14 w 912"/>
                  <a:gd name="T15" fmla="*/ 396 h 652"/>
                  <a:gd name="T16" fmla="*/ 28 w 912"/>
                  <a:gd name="T17" fmla="*/ 430 h 652"/>
                  <a:gd name="T18" fmla="*/ 26 w 912"/>
                  <a:gd name="T19" fmla="*/ 480 h 652"/>
                  <a:gd name="T20" fmla="*/ 34 w 912"/>
                  <a:gd name="T21" fmla="*/ 490 h 652"/>
                  <a:gd name="T22" fmla="*/ 60 w 912"/>
                  <a:gd name="T23" fmla="*/ 504 h 652"/>
                  <a:gd name="T24" fmla="*/ 80 w 912"/>
                  <a:gd name="T25" fmla="*/ 560 h 652"/>
                  <a:gd name="T26" fmla="*/ 90 w 912"/>
                  <a:gd name="T27" fmla="*/ 650 h 652"/>
                  <a:gd name="T28" fmla="*/ 110 w 912"/>
                  <a:gd name="T29" fmla="*/ 596 h 652"/>
                  <a:gd name="T30" fmla="*/ 146 w 912"/>
                  <a:gd name="T31" fmla="*/ 540 h 652"/>
                  <a:gd name="T32" fmla="*/ 180 w 912"/>
                  <a:gd name="T33" fmla="*/ 510 h 652"/>
                  <a:gd name="T34" fmla="*/ 220 w 912"/>
                  <a:gd name="T35" fmla="*/ 496 h 652"/>
                  <a:gd name="T36" fmla="*/ 234 w 912"/>
                  <a:gd name="T37" fmla="*/ 494 h 652"/>
                  <a:gd name="T38" fmla="*/ 244 w 912"/>
                  <a:gd name="T39" fmla="*/ 430 h 652"/>
                  <a:gd name="T40" fmla="*/ 264 w 912"/>
                  <a:gd name="T41" fmla="*/ 362 h 652"/>
                  <a:gd name="T42" fmla="*/ 274 w 912"/>
                  <a:gd name="T43" fmla="*/ 352 h 652"/>
                  <a:gd name="T44" fmla="*/ 284 w 912"/>
                  <a:gd name="T45" fmla="*/ 366 h 652"/>
                  <a:gd name="T46" fmla="*/ 284 w 912"/>
                  <a:gd name="T47" fmla="*/ 392 h 652"/>
                  <a:gd name="T48" fmla="*/ 310 w 912"/>
                  <a:gd name="T49" fmla="*/ 492 h 652"/>
                  <a:gd name="T50" fmla="*/ 342 w 912"/>
                  <a:gd name="T51" fmla="*/ 574 h 652"/>
                  <a:gd name="T52" fmla="*/ 382 w 912"/>
                  <a:gd name="T53" fmla="*/ 498 h 652"/>
                  <a:gd name="T54" fmla="*/ 406 w 912"/>
                  <a:gd name="T55" fmla="*/ 484 h 652"/>
                  <a:gd name="T56" fmla="*/ 426 w 912"/>
                  <a:gd name="T57" fmla="*/ 490 h 652"/>
                  <a:gd name="T58" fmla="*/ 448 w 912"/>
                  <a:gd name="T59" fmla="*/ 520 h 652"/>
                  <a:gd name="T60" fmla="*/ 466 w 912"/>
                  <a:gd name="T61" fmla="*/ 574 h 652"/>
                  <a:gd name="T62" fmla="*/ 478 w 912"/>
                  <a:gd name="T63" fmla="*/ 550 h 652"/>
                  <a:gd name="T64" fmla="*/ 494 w 912"/>
                  <a:gd name="T65" fmla="*/ 542 h 652"/>
                  <a:gd name="T66" fmla="*/ 530 w 912"/>
                  <a:gd name="T67" fmla="*/ 552 h 652"/>
                  <a:gd name="T68" fmla="*/ 580 w 912"/>
                  <a:gd name="T69" fmla="*/ 600 h 652"/>
                  <a:gd name="T70" fmla="*/ 618 w 912"/>
                  <a:gd name="T71" fmla="*/ 652 h 652"/>
                  <a:gd name="T72" fmla="*/ 618 w 912"/>
                  <a:gd name="T73" fmla="*/ 652 h 652"/>
                  <a:gd name="T74" fmla="*/ 596 w 912"/>
                  <a:gd name="T75" fmla="*/ 590 h 652"/>
                  <a:gd name="T76" fmla="*/ 584 w 912"/>
                  <a:gd name="T77" fmla="*/ 522 h 652"/>
                  <a:gd name="T78" fmla="*/ 596 w 912"/>
                  <a:gd name="T79" fmla="*/ 488 h 652"/>
                  <a:gd name="T80" fmla="*/ 614 w 912"/>
                  <a:gd name="T81" fmla="*/ 480 h 652"/>
                  <a:gd name="T82" fmla="*/ 640 w 912"/>
                  <a:gd name="T83" fmla="*/ 484 h 652"/>
                  <a:gd name="T84" fmla="*/ 606 w 912"/>
                  <a:gd name="T85" fmla="*/ 438 h 652"/>
                  <a:gd name="T86" fmla="*/ 592 w 912"/>
                  <a:gd name="T87" fmla="*/ 402 h 652"/>
                  <a:gd name="T88" fmla="*/ 600 w 912"/>
                  <a:gd name="T89" fmla="*/ 382 h 652"/>
                  <a:gd name="T90" fmla="*/ 624 w 912"/>
                  <a:gd name="T91" fmla="*/ 372 h 652"/>
                  <a:gd name="T92" fmla="*/ 710 w 912"/>
                  <a:gd name="T93" fmla="*/ 380 h 652"/>
                  <a:gd name="T94" fmla="*/ 660 w 912"/>
                  <a:gd name="T95" fmla="*/ 308 h 652"/>
                  <a:gd name="T96" fmla="*/ 592 w 912"/>
                  <a:gd name="T97" fmla="*/ 230 h 652"/>
                  <a:gd name="T98" fmla="*/ 572 w 912"/>
                  <a:gd name="T99" fmla="*/ 214 h 652"/>
                  <a:gd name="T100" fmla="*/ 564 w 912"/>
                  <a:gd name="T101" fmla="*/ 198 h 652"/>
                  <a:gd name="T102" fmla="*/ 578 w 912"/>
                  <a:gd name="T103" fmla="*/ 196 h 652"/>
                  <a:gd name="T104" fmla="*/ 646 w 912"/>
                  <a:gd name="T105" fmla="*/ 218 h 652"/>
                  <a:gd name="T106" fmla="*/ 704 w 912"/>
                  <a:gd name="T107" fmla="*/ 246 h 652"/>
                  <a:gd name="T108" fmla="*/ 714 w 912"/>
                  <a:gd name="T109" fmla="*/ 234 h 652"/>
                  <a:gd name="T110" fmla="*/ 746 w 912"/>
                  <a:gd name="T111" fmla="*/ 212 h 652"/>
                  <a:gd name="T112" fmla="*/ 792 w 912"/>
                  <a:gd name="T113" fmla="*/ 198 h 652"/>
                  <a:gd name="T114" fmla="*/ 856 w 912"/>
                  <a:gd name="T115" fmla="*/ 200 h 652"/>
                  <a:gd name="T116" fmla="*/ 912 w 912"/>
                  <a:gd name="T117" fmla="*/ 212 h 652"/>
                  <a:gd name="T118" fmla="*/ 860 w 912"/>
                  <a:gd name="T119" fmla="*/ 170 h 652"/>
                  <a:gd name="T120" fmla="*/ 816 w 912"/>
                  <a:gd name="T121" fmla="*/ 114 h 652"/>
                  <a:gd name="T122" fmla="*/ 810 w 912"/>
                  <a:gd name="T123" fmla="*/ 86 h 652"/>
                  <a:gd name="T124" fmla="*/ 824 w 912"/>
                  <a:gd name="T125" fmla="*/ 7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12" h="652">
                    <a:moveTo>
                      <a:pt x="824" y="72"/>
                    </a:moveTo>
                    <a:lnTo>
                      <a:pt x="824" y="72"/>
                    </a:lnTo>
                    <a:lnTo>
                      <a:pt x="812" y="66"/>
                    </a:lnTo>
                    <a:lnTo>
                      <a:pt x="800" y="60"/>
                    </a:lnTo>
                    <a:lnTo>
                      <a:pt x="786" y="52"/>
                    </a:lnTo>
                    <a:lnTo>
                      <a:pt x="772" y="42"/>
                    </a:lnTo>
                    <a:lnTo>
                      <a:pt x="760" y="30"/>
                    </a:lnTo>
                    <a:lnTo>
                      <a:pt x="750" y="16"/>
                    </a:lnTo>
                    <a:lnTo>
                      <a:pt x="748" y="8"/>
                    </a:lnTo>
                    <a:lnTo>
                      <a:pt x="746" y="0"/>
                    </a:lnTo>
                    <a:lnTo>
                      <a:pt x="26" y="0"/>
                    </a:lnTo>
                    <a:lnTo>
                      <a:pt x="26" y="0"/>
                    </a:lnTo>
                    <a:lnTo>
                      <a:pt x="14" y="12"/>
                    </a:lnTo>
                    <a:lnTo>
                      <a:pt x="0" y="24"/>
                    </a:lnTo>
                    <a:lnTo>
                      <a:pt x="0" y="208"/>
                    </a:lnTo>
                    <a:lnTo>
                      <a:pt x="0" y="208"/>
                    </a:lnTo>
                    <a:lnTo>
                      <a:pt x="4" y="220"/>
                    </a:lnTo>
                    <a:lnTo>
                      <a:pt x="6" y="232"/>
                    </a:lnTo>
                    <a:lnTo>
                      <a:pt x="4" y="246"/>
                    </a:lnTo>
                    <a:lnTo>
                      <a:pt x="0" y="262"/>
                    </a:lnTo>
                    <a:lnTo>
                      <a:pt x="0" y="384"/>
                    </a:lnTo>
                    <a:lnTo>
                      <a:pt x="0" y="384"/>
                    </a:lnTo>
                    <a:lnTo>
                      <a:pt x="8" y="388"/>
                    </a:lnTo>
                    <a:lnTo>
                      <a:pt x="14" y="396"/>
                    </a:lnTo>
                    <a:lnTo>
                      <a:pt x="20" y="402"/>
                    </a:lnTo>
                    <a:lnTo>
                      <a:pt x="22" y="412"/>
                    </a:lnTo>
                    <a:lnTo>
                      <a:pt x="28" y="430"/>
                    </a:lnTo>
                    <a:lnTo>
                      <a:pt x="28" y="448"/>
                    </a:lnTo>
                    <a:lnTo>
                      <a:pt x="28" y="466"/>
                    </a:lnTo>
                    <a:lnTo>
                      <a:pt x="26" y="480"/>
                    </a:lnTo>
                    <a:lnTo>
                      <a:pt x="22" y="494"/>
                    </a:lnTo>
                    <a:lnTo>
                      <a:pt x="22" y="494"/>
                    </a:lnTo>
                    <a:lnTo>
                      <a:pt x="34" y="490"/>
                    </a:lnTo>
                    <a:lnTo>
                      <a:pt x="44" y="492"/>
                    </a:lnTo>
                    <a:lnTo>
                      <a:pt x="52" y="496"/>
                    </a:lnTo>
                    <a:lnTo>
                      <a:pt x="60" y="504"/>
                    </a:lnTo>
                    <a:lnTo>
                      <a:pt x="66" y="516"/>
                    </a:lnTo>
                    <a:lnTo>
                      <a:pt x="70" y="528"/>
                    </a:lnTo>
                    <a:lnTo>
                      <a:pt x="80" y="560"/>
                    </a:lnTo>
                    <a:lnTo>
                      <a:pt x="84" y="592"/>
                    </a:lnTo>
                    <a:lnTo>
                      <a:pt x="88" y="620"/>
                    </a:lnTo>
                    <a:lnTo>
                      <a:pt x="90" y="650"/>
                    </a:lnTo>
                    <a:lnTo>
                      <a:pt x="90" y="650"/>
                    </a:lnTo>
                    <a:lnTo>
                      <a:pt x="100" y="620"/>
                    </a:lnTo>
                    <a:lnTo>
                      <a:pt x="110" y="596"/>
                    </a:lnTo>
                    <a:lnTo>
                      <a:pt x="122" y="574"/>
                    </a:lnTo>
                    <a:lnTo>
                      <a:pt x="134" y="556"/>
                    </a:lnTo>
                    <a:lnTo>
                      <a:pt x="146" y="540"/>
                    </a:lnTo>
                    <a:lnTo>
                      <a:pt x="158" y="528"/>
                    </a:lnTo>
                    <a:lnTo>
                      <a:pt x="170" y="518"/>
                    </a:lnTo>
                    <a:lnTo>
                      <a:pt x="180" y="510"/>
                    </a:lnTo>
                    <a:lnTo>
                      <a:pt x="192" y="504"/>
                    </a:lnTo>
                    <a:lnTo>
                      <a:pt x="202" y="500"/>
                    </a:lnTo>
                    <a:lnTo>
                      <a:pt x="220" y="496"/>
                    </a:lnTo>
                    <a:lnTo>
                      <a:pt x="230" y="494"/>
                    </a:lnTo>
                    <a:lnTo>
                      <a:pt x="234" y="494"/>
                    </a:lnTo>
                    <a:lnTo>
                      <a:pt x="234" y="494"/>
                    </a:lnTo>
                    <a:lnTo>
                      <a:pt x="234" y="484"/>
                    </a:lnTo>
                    <a:lnTo>
                      <a:pt x="236" y="468"/>
                    </a:lnTo>
                    <a:lnTo>
                      <a:pt x="244" y="430"/>
                    </a:lnTo>
                    <a:lnTo>
                      <a:pt x="256" y="390"/>
                    </a:lnTo>
                    <a:lnTo>
                      <a:pt x="264" y="362"/>
                    </a:lnTo>
                    <a:lnTo>
                      <a:pt x="264" y="362"/>
                    </a:lnTo>
                    <a:lnTo>
                      <a:pt x="268" y="354"/>
                    </a:lnTo>
                    <a:lnTo>
                      <a:pt x="270" y="352"/>
                    </a:lnTo>
                    <a:lnTo>
                      <a:pt x="274" y="352"/>
                    </a:lnTo>
                    <a:lnTo>
                      <a:pt x="276" y="354"/>
                    </a:lnTo>
                    <a:lnTo>
                      <a:pt x="282" y="362"/>
                    </a:lnTo>
                    <a:lnTo>
                      <a:pt x="284" y="366"/>
                    </a:lnTo>
                    <a:lnTo>
                      <a:pt x="284" y="366"/>
                    </a:lnTo>
                    <a:lnTo>
                      <a:pt x="282" y="378"/>
                    </a:lnTo>
                    <a:lnTo>
                      <a:pt x="284" y="392"/>
                    </a:lnTo>
                    <a:lnTo>
                      <a:pt x="290" y="424"/>
                    </a:lnTo>
                    <a:lnTo>
                      <a:pt x="298" y="458"/>
                    </a:lnTo>
                    <a:lnTo>
                      <a:pt x="310" y="492"/>
                    </a:lnTo>
                    <a:lnTo>
                      <a:pt x="332" y="550"/>
                    </a:lnTo>
                    <a:lnTo>
                      <a:pt x="342" y="574"/>
                    </a:lnTo>
                    <a:lnTo>
                      <a:pt x="342" y="574"/>
                    </a:lnTo>
                    <a:lnTo>
                      <a:pt x="356" y="542"/>
                    </a:lnTo>
                    <a:lnTo>
                      <a:pt x="370" y="516"/>
                    </a:lnTo>
                    <a:lnTo>
                      <a:pt x="382" y="498"/>
                    </a:lnTo>
                    <a:lnTo>
                      <a:pt x="394" y="488"/>
                    </a:lnTo>
                    <a:lnTo>
                      <a:pt x="400" y="486"/>
                    </a:lnTo>
                    <a:lnTo>
                      <a:pt x="406" y="484"/>
                    </a:lnTo>
                    <a:lnTo>
                      <a:pt x="412" y="484"/>
                    </a:lnTo>
                    <a:lnTo>
                      <a:pt x="416" y="484"/>
                    </a:lnTo>
                    <a:lnTo>
                      <a:pt x="426" y="490"/>
                    </a:lnTo>
                    <a:lnTo>
                      <a:pt x="434" y="498"/>
                    </a:lnTo>
                    <a:lnTo>
                      <a:pt x="442" y="508"/>
                    </a:lnTo>
                    <a:lnTo>
                      <a:pt x="448" y="520"/>
                    </a:lnTo>
                    <a:lnTo>
                      <a:pt x="458" y="546"/>
                    </a:lnTo>
                    <a:lnTo>
                      <a:pt x="464" y="566"/>
                    </a:lnTo>
                    <a:lnTo>
                      <a:pt x="466" y="574"/>
                    </a:lnTo>
                    <a:lnTo>
                      <a:pt x="466" y="574"/>
                    </a:lnTo>
                    <a:lnTo>
                      <a:pt x="474" y="558"/>
                    </a:lnTo>
                    <a:lnTo>
                      <a:pt x="478" y="550"/>
                    </a:lnTo>
                    <a:lnTo>
                      <a:pt x="484" y="546"/>
                    </a:lnTo>
                    <a:lnTo>
                      <a:pt x="488" y="544"/>
                    </a:lnTo>
                    <a:lnTo>
                      <a:pt x="494" y="542"/>
                    </a:lnTo>
                    <a:lnTo>
                      <a:pt x="506" y="540"/>
                    </a:lnTo>
                    <a:lnTo>
                      <a:pt x="518" y="544"/>
                    </a:lnTo>
                    <a:lnTo>
                      <a:pt x="530" y="552"/>
                    </a:lnTo>
                    <a:lnTo>
                      <a:pt x="544" y="562"/>
                    </a:lnTo>
                    <a:lnTo>
                      <a:pt x="556" y="572"/>
                    </a:lnTo>
                    <a:lnTo>
                      <a:pt x="580" y="600"/>
                    </a:lnTo>
                    <a:lnTo>
                      <a:pt x="600" y="626"/>
                    </a:lnTo>
                    <a:lnTo>
                      <a:pt x="618" y="652"/>
                    </a:lnTo>
                    <a:lnTo>
                      <a:pt x="618" y="652"/>
                    </a:lnTo>
                    <a:lnTo>
                      <a:pt x="616" y="648"/>
                    </a:lnTo>
                    <a:lnTo>
                      <a:pt x="616" y="648"/>
                    </a:lnTo>
                    <a:lnTo>
                      <a:pt x="618" y="652"/>
                    </a:lnTo>
                    <a:lnTo>
                      <a:pt x="618" y="652"/>
                    </a:lnTo>
                    <a:lnTo>
                      <a:pt x="606" y="622"/>
                    </a:lnTo>
                    <a:lnTo>
                      <a:pt x="596" y="590"/>
                    </a:lnTo>
                    <a:lnTo>
                      <a:pt x="588" y="556"/>
                    </a:lnTo>
                    <a:lnTo>
                      <a:pt x="586" y="538"/>
                    </a:lnTo>
                    <a:lnTo>
                      <a:pt x="584" y="522"/>
                    </a:lnTo>
                    <a:lnTo>
                      <a:pt x="586" y="508"/>
                    </a:lnTo>
                    <a:lnTo>
                      <a:pt x="590" y="496"/>
                    </a:lnTo>
                    <a:lnTo>
                      <a:pt x="596" y="488"/>
                    </a:lnTo>
                    <a:lnTo>
                      <a:pt x="602" y="484"/>
                    </a:lnTo>
                    <a:lnTo>
                      <a:pt x="606" y="482"/>
                    </a:lnTo>
                    <a:lnTo>
                      <a:pt x="614" y="480"/>
                    </a:lnTo>
                    <a:lnTo>
                      <a:pt x="620" y="480"/>
                    </a:lnTo>
                    <a:lnTo>
                      <a:pt x="640" y="484"/>
                    </a:lnTo>
                    <a:lnTo>
                      <a:pt x="640" y="484"/>
                    </a:lnTo>
                    <a:lnTo>
                      <a:pt x="634" y="476"/>
                    </a:lnTo>
                    <a:lnTo>
                      <a:pt x="620" y="460"/>
                    </a:lnTo>
                    <a:lnTo>
                      <a:pt x="606" y="438"/>
                    </a:lnTo>
                    <a:lnTo>
                      <a:pt x="600" y="426"/>
                    </a:lnTo>
                    <a:lnTo>
                      <a:pt x="594" y="414"/>
                    </a:lnTo>
                    <a:lnTo>
                      <a:pt x="592" y="402"/>
                    </a:lnTo>
                    <a:lnTo>
                      <a:pt x="594" y="392"/>
                    </a:lnTo>
                    <a:lnTo>
                      <a:pt x="596" y="386"/>
                    </a:lnTo>
                    <a:lnTo>
                      <a:pt x="600" y="382"/>
                    </a:lnTo>
                    <a:lnTo>
                      <a:pt x="604" y="378"/>
                    </a:lnTo>
                    <a:lnTo>
                      <a:pt x="610" y="376"/>
                    </a:lnTo>
                    <a:lnTo>
                      <a:pt x="624" y="372"/>
                    </a:lnTo>
                    <a:lnTo>
                      <a:pt x="646" y="370"/>
                    </a:lnTo>
                    <a:lnTo>
                      <a:pt x="674" y="374"/>
                    </a:lnTo>
                    <a:lnTo>
                      <a:pt x="710" y="380"/>
                    </a:lnTo>
                    <a:lnTo>
                      <a:pt x="710" y="380"/>
                    </a:lnTo>
                    <a:lnTo>
                      <a:pt x="696" y="358"/>
                    </a:lnTo>
                    <a:lnTo>
                      <a:pt x="660" y="308"/>
                    </a:lnTo>
                    <a:lnTo>
                      <a:pt x="638" y="278"/>
                    </a:lnTo>
                    <a:lnTo>
                      <a:pt x="616" y="252"/>
                    </a:lnTo>
                    <a:lnTo>
                      <a:pt x="592" y="230"/>
                    </a:lnTo>
                    <a:lnTo>
                      <a:pt x="582" y="220"/>
                    </a:lnTo>
                    <a:lnTo>
                      <a:pt x="572" y="214"/>
                    </a:lnTo>
                    <a:lnTo>
                      <a:pt x="572" y="214"/>
                    </a:lnTo>
                    <a:lnTo>
                      <a:pt x="568" y="210"/>
                    </a:lnTo>
                    <a:lnTo>
                      <a:pt x="564" y="202"/>
                    </a:lnTo>
                    <a:lnTo>
                      <a:pt x="564" y="198"/>
                    </a:lnTo>
                    <a:lnTo>
                      <a:pt x="566" y="196"/>
                    </a:lnTo>
                    <a:lnTo>
                      <a:pt x="570" y="194"/>
                    </a:lnTo>
                    <a:lnTo>
                      <a:pt x="578" y="196"/>
                    </a:lnTo>
                    <a:lnTo>
                      <a:pt x="578" y="196"/>
                    </a:lnTo>
                    <a:lnTo>
                      <a:pt x="606" y="204"/>
                    </a:lnTo>
                    <a:lnTo>
                      <a:pt x="646" y="218"/>
                    </a:lnTo>
                    <a:lnTo>
                      <a:pt x="682" y="232"/>
                    </a:lnTo>
                    <a:lnTo>
                      <a:pt x="696" y="240"/>
                    </a:lnTo>
                    <a:lnTo>
                      <a:pt x="704" y="246"/>
                    </a:lnTo>
                    <a:lnTo>
                      <a:pt x="704" y="246"/>
                    </a:lnTo>
                    <a:lnTo>
                      <a:pt x="706" y="244"/>
                    </a:lnTo>
                    <a:lnTo>
                      <a:pt x="714" y="234"/>
                    </a:lnTo>
                    <a:lnTo>
                      <a:pt x="726" y="222"/>
                    </a:lnTo>
                    <a:lnTo>
                      <a:pt x="736" y="216"/>
                    </a:lnTo>
                    <a:lnTo>
                      <a:pt x="746" y="212"/>
                    </a:lnTo>
                    <a:lnTo>
                      <a:pt x="760" y="206"/>
                    </a:lnTo>
                    <a:lnTo>
                      <a:pt x="774" y="202"/>
                    </a:lnTo>
                    <a:lnTo>
                      <a:pt x="792" y="198"/>
                    </a:lnTo>
                    <a:lnTo>
                      <a:pt x="810" y="198"/>
                    </a:lnTo>
                    <a:lnTo>
                      <a:pt x="832" y="198"/>
                    </a:lnTo>
                    <a:lnTo>
                      <a:pt x="856" y="200"/>
                    </a:lnTo>
                    <a:lnTo>
                      <a:pt x="882" y="206"/>
                    </a:lnTo>
                    <a:lnTo>
                      <a:pt x="912" y="214"/>
                    </a:lnTo>
                    <a:lnTo>
                      <a:pt x="912" y="212"/>
                    </a:lnTo>
                    <a:lnTo>
                      <a:pt x="912" y="212"/>
                    </a:lnTo>
                    <a:lnTo>
                      <a:pt x="882" y="188"/>
                    </a:lnTo>
                    <a:lnTo>
                      <a:pt x="860" y="170"/>
                    </a:lnTo>
                    <a:lnTo>
                      <a:pt x="838" y="148"/>
                    </a:lnTo>
                    <a:lnTo>
                      <a:pt x="822" y="126"/>
                    </a:lnTo>
                    <a:lnTo>
                      <a:pt x="816" y="114"/>
                    </a:lnTo>
                    <a:lnTo>
                      <a:pt x="810" y="104"/>
                    </a:lnTo>
                    <a:lnTo>
                      <a:pt x="810" y="94"/>
                    </a:lnTo>
                    <a:lnTo>
                      <a:pt x="810" y="86"/>
                    </a:lnTo>
                    <a:lnTo>
                      <a:pt x="816" y="78"/>
                    </a:lnTo>
                    <a:lnTo>
                      <a:pt x="824" y="72"/>
                    </a:lnTo>
                    <a:lnTo>
                      <a:pt x="824" y="72"/>
                    </a:lnTo>
                    <a:close/>
                  </a:path>
                </a:pathLst>
              </a:custGeom>
              <a:solidFill>
                <a:schemeClr val="accent1">
                  <a:alpha val="1000"/>
                </a:schemeClr>
              </a:solidFill>
              <a:ln>
                <a:noFill/>
              </a:ln>
              <a:effectLst>
                <a:glow rad="508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35"/>
              <p:cNvSpPr>
                <a:spLocks noChangeAspect="1"/>
              </p:cNvSpPr>
              <p:nvPr/>
            </p:nvSpPr>
            <p:spPr bwMode="auto">
              <a:xfrm>
                <a:off x="8350389" y="11466"/>
                <a:ext cx="793611" cy="554378"/>
              </a:xfrm>
              <a:custGeom>
                <a:avLst/>
                <a:gdLst>
                  <a:gd name="T0" fmla="*/ 126 w 690"/>
                  <a:gd name="T1" fmla="*/ 0 h 482"/>
                  <a:gd name="T2" fmla="*/ 64 w 690"/>
                  <a:gd name="T3" fmla="*/ 56 h 482"/>
                  <a:gd name="T4" fmla="*/ 0 w 690"/>
                  <a:gd name="T5" fmla="*/ 94 h 482"/>
                  <a:gd name="T6" fmla="*/ 90 w 690"/>
                  <a:gd name="T7" fmla="*/ 82 h 482"/>
                  <a:gd name="T8" fmla="*/ 130 w 690"/>
                  <a:gd name="T9" fmla="*/ 86 h 482"/>
                  <a:gd name="T10" fmla="*/ 152 w 690"/>
                  <a:gd name="T11" fmla="*/ 96 h 482"/>
                  <a:gd name="T12" fmla="*/ 158 w 690"/>
                  <a:gd name="T13" fmla="*/ 114 h 482"/>
                  <a:gd name="T14" fmla="*/ 144 w 690"/>
                  <a:gd name="T15" fmla="*/ 152 h 482"/>
                  <a:gd name="T16" fmla="*/ 86 w 690"/>
                  <a:gd name="T17" fmla="*/ 216 h 482"/>
                  <a:gd name="T18" fmla="*/ 96 w 690"/>
                  <a:gd name="T19" fmla="*/ 222 h 482"/>
                  <a:gd name="T20" fmla="*/ 136 w 690"/>
                  <a:gd name="T21" fmla="*/ 226 h 482"/>
                  <a:gd name="T22" fmla="*/ 152 w 690"/>
                  <a:gd name="T23" fmla="*/ 248 h 482"/>
                  <a:gd name="T24" fmla="*/ 150 w 690"/>
                  <a:gd name="T25" fmla="*/ 292 h 482"/>
                  <a:gd name="T26" fmla="*/ 152 w 690"/>
                  <a:gd name="T27" fmla="*/ 308 h 482"/>
                  <a:gd name="T28" fmla="*/ 170 w 690"/>
                  <a:gd name="T29" fmla="*/ 320 h 482"/>
                  <a:gd name="T30" fmla="*/ 180 w 690"/>
                  <a:gd name="T31" fmla="*/ 362 h 482"/>
                  <a:gd name="T32" fmla="*/ 178 w 690"/>
                  <a:gd name="T33" fmla="*/ 428 h 482"/>
                  <a:gd name="T34" fmla="*/ 198 w 690"/>
                  <a:gd name="T35" fmla="*/ 392 h 482"/>
                  <a:gd name="T36" fmla="*/ 228 w 690"/>
                  <a:gd name="T37" fmla="*/ 354 h 482"/>
                  <a:gd name="T38" fmla="*/ 258 w 690"/>
                  <a:gd name="T39" fmla="*/ 336 h 482"/>
                  <a:gd name="T40" fmla="*/ 298 w 690"/>
                  <a:gd name="T41" fmla="*/ 330 h 482"/>
                  <a:gd name="T42" fmla="*/ 300 w 690"/>
                  <a:gd name="T43" fmla="*/ 312 h 482"/>
                  <a:gd name="T44" fmla="*/ 332 w 690"/>
                  <a:gd name="T45" fmla="*/ 238 h 482"/>
                  <a:gd name="T46" fmla="*/ 340 w 690"/>
                  <a:gd name="T47" fmla="*/ 232 h 482"/>
                  <a:gd name="T48" fmla="*/ 344 w 690"/>
                  <a:gd name="T49" fmla="*/ 242 h 482"/>
                  <a:gd name="T50" fmla="*/ 344 w 690"/>
                  <a:gd name="T51" fmla="*/ 284 h 482"/>
                  <a:gd name="T52" fmla="*/ 362 w 690"/>
                  <a:gd name="T53" fmla="*/ 380 h 482"/>
                  <a:gd name="T54" fmla="*/ 380 w 690"/>
                  <a:gd name="T55" fmla="*/ 376 h 482"/>
                  <a:gd name="T56" fmla="*/ 414 w 690"/>
                  <a:gd name="T57" fmla="*/ 342 h 482"/>
                  <a:gd name="T58" fmla="*/ 436 w 690"/>
                  <a:gd name="T59" fmla="*/ 346 h 482"/>
                  <a:gd name="T60" fmla="*/ 448 w 690"/>
                  <a:gd name="T61" fmla="*/ 370 h 482"/>
                  <a:gd name="T62" fmla="*/ 458 w 690"/>
                  <a:gd name="T63" fmla="*/ 410 h 482"/>
                  <a:gd name="T64" fmla="*/ 480 w 690"/>
                  <a:gd name="T65" fmla="*/ 388 h 482"/>
                  <a:gd name="T66" fmla="*/ 506 w 690"/>
                  <a:gd name="T67" fmla="*/ 400 h 482"/>
                  <a:gd name="T68" fmla="*/ 536 w 690"/>
                  <a:gd name="T69" fmla="*/ 440 h 482"/>
                  <a:gd name="T70" fmla="*/ 558 w 690"/>
                  <a:gd name="T71" fmla="*/ 482 h 482"/>
                  <a:gd name="T72" fmla="*/ 560 w 690"/>
                  <a:gd name="T73" fmla="*/ 480 h 482"/>
                  <a:gd name="T74" fmla="*/ 548 w 690"/>
                  <a:gd name="T75" fmla="*/ 434 h 482"/>
                  <a:gd name="T76" fmla="*/ 546 w 690"/>
                  <a:gd name="T77" fmla="*/ 384 h 482"/>
                  <a:gd name="T78" fmla="*/ 558 w 690"/>
                  <a:gd name="T79" fmla="*/ 360 h 482"/>
                  <a:gd name="T80" fmla="*/ 590 w 690"/>
                  <a:gd name="T81" fmla="*/ 362 h 482"/>
                  <a:gd name="T82" fmla="*/ 570 w 690"/>
                  <a:gd name="T83" fmla="*/ 326 h 482"/>
                  <a:gd name="T84" fmla="*/ 564 w 690"/>
                  <a:gd name="T85" fmla="*/ 298 h 482"/>
                  <a:gd name="T86" fmla="*/ 578 w 690"/>
                  <a:gd name="T87" fmla="*/ 280 h 482"/>
                  <a:gd name="T88" fmla="*/ 626 w 690"/>
                  <a:gd name="T89" fmla="*/ 286 h 482"/>
                  <a:gd name="T90" fmla="*/ 644 w 690"/>
                  <a:gd name="T91" fmla="*/ 276 h 482"/>
                  <a:gd name="T92" fmla="*/ 596 w 690"/>
                  <a:gd name="T93" fmla="*/ 192 h 482"/>
                  <a:gd name="T94" fmla="*/ 566 w 690"/>
                  <a:gd name="T95" fmla="*/ 160 h 482"/>
                  <a:gd name="T96" fmla="*/ 564 w 690"/>
                  <a:gd name="T97" fmla="*/ 148 h 482"/>
                  <a:gd name="T98" fmla="*/ 574 w 690"/>
                  <a:gd name="T99" fmla="*/ 148 h 482"/>
                  <a:gd name="T100" fmla="*/ 644 w 690"/>
                  <a:gd name="T101" fmla="*/ 184 h 482"/>
                  <a:gd name="T102" fmla="*/ 660 w 690"/>
                  <a:gd name="T103" fmla="*/ 196 h 482"/>
                  <a:gd name="T104" fmla="*/ 690 w 690"/>
                  <a:gd name="T105" fmla="*/ 176 h 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90" h="482">
                    <a:moveTo>
                      <a:pt x="690" y="0"/>
                    </a:moveTo>
                    <a:lnTo>
                      <a:pt x="126" y="0"/>
                    </a:lnTo>
                    <a:lnTo>
                      <a:pt x="126" y="0"/>
                    </a:lnTo>
                    <a:lnTo>
                      <a:pt x="106" y="22"/>
                    </a:lnTo>
                    <a:lnTo>
                      <a:pt x="84" y="40"/>
                    </a:lnTo>
                    <a:lnTo>
                      <a:pt x="64" y="56"/>
                    </a:lnTo>
                    <a:lnTo>
                      <a:pt x="44" y="70"/>
                    </a:lnTo>
                    <a:lnTo>
                      <a:pt x="12" y="88"/>
                    </a:lnTo>
                    <a:lnTo>
                      <a:pt x="0" y="94"/>
                    </a:lnTo>
                    <a:lnTo>
                      <a:pt x="0" y="94"/>
                    </a:lnTo>
                    <a:lnTo>
                      <a:pt x="50" y="86"/>
                    </a:lnTo>
                    <a:lnTo>
                      <a:pt x="90" y="82"/>
                    </a:lnTo>
                    <a:lnTo>
                      <a:pt x="106" y="82"/>
                    </a:lnTo>
                    <a:lnTo>
                      <a:pt x="120" y="84"/>
                    </a:lnTo>
                    <a:lnTo>
                      <a:pt x="130" y="86"/>
                    </a:lnTo>
                    <a:lnTo>
                      <a:pt x="140" y="88"/>
                    </a:lnTo>
                    <a:lnTo>
                      <a:pt x="146" y="92"/>
                    </a:lnTo>
                    <a:lnTo>
                      <a:pt x="152" y="96"/>
                    </a:lnTo>
                    <a:lnTo>
                      <a:pt x="156" y="102"/>
                    </a:lnTo>
                    <a:lnTo>
                      <a:pt x="158" y="108"/>
                    </a:lnTo>
                    <a:lnTo>
                      <a:pt x="158" y="114"/>
                    </a:lnTo>
                    <a:lnTo>
                      <a:pt x="158" y="122"/>
                    </a:lnTo>
                    <a:lnTo>
                      <a:pt x="152" y="136"/>
                    </a:lnTo>
                    <a:lnTo>
                      <a:pt x="144" y="152"/>
                    </a:lnTo>
                    <a:lnTo>
                      <a:pt x="132" y="168"/>
                    </a:lnTo>
                    <a:lnTo>
                      <a:pt x="108" y="196"/>
                    </a:lnTo>
                    <a:lnTo>
                      <a:pt x="86" y="216"/>
                    </a:lnTo>
                    <a:lnTo>
                      <a:pt x="78" y="224"/>
                    </a:lnTo>
                    <a:lnTo>
                      <a:pt x="78" y="224"/>
                    </a:lnTo>
                    <a:lnTo>
                      <a:pt x="96" y="222"/>
                    </a:lnTo>
                    <a:lnTo>
                      <a:pt x="114" y="220"/>
                    </a:lnTo>
                    <a:lnTo>
                      <a:pt x="126" y="222"/>
                    </a:lnTo>
                    <a:lnTo>
                      <a:pt x="136" y="226"/>
                    </a:lnTo>
                    <a:lnTo>
                      <a:pt x="144" y="232"/>
                    </a:lnTo>
                    <a:lnTo>
                      <a:pt x="148" y="240"/>
                    </a:lnTo>
                    <a:lnTo>
                      <a:pt x="152" y="248"/>
                    </a:lnTo>
                    <a:lnTo>
                      <a:pt x="154" y="258"/>
                    </a:lnTo>
                    <a:lnTo>
                      <a:pt x="154" y="276"/>
                    </a:lnTo>
                    <a:lnTo>
                      <a:pt x="150" y="292"/>
                    </a:lnTo>
                    <a:lnTo>
                      <a:pt x="144" y="310"/>
                    </a:lnTo>
                    <a:lnTo>
                      <a:pt x="144" y="310"/>
                    </a:lnTo>
                    <a:lnTo>
                      <a:pt x="152" y="308"/>
                    </a:lnTo>
                    <a:lnTo>
                      <a:pt x="160" y="310"/>
                    </a:lnTo>
                    <a:lnTo>
                      <a:pt x="166" y="314"/>
                    </a:lnTo>
                    <a:lnTo>
                      <a:pt x="170" y="320"/>
                    </a:lnTo>
                    <a:lnTo>
                      <a:pt x="174" y="330"/>
                    </a:lnTo>
                    <a:lnTo>
                      <a:pt x="176" y="340"/>
                    </a:lnTo>
                    <a:lnTo>
                      <a:pt x="180" y="362"/>
                    </a:lnTo>
                    <a:lnTo>
                      <a:pt x="180" y="386"/>
                    </a:lnTo>
                    <a:lnTo>
                      <a:pt x="180" y="408"/>
                    </a:lnTo>
                    <a:lnTo>
                      <a:pt x="178" y="428"/>
                    </a:lnTo>
                    <a:lnTo>
                      <a:pt x="178" y="428"/>
                    </a:lnTo>
                    <a:lnTo>
                      <a:pt x="188" y="408"/>
                    </a:lnTo>
                    <a:lnTo>
                      <a:pt x="198" y="392"/>
                    </a:lnTo>
                    <a:lnTo>
                      <a:pt x="208" y="376"/>
                    </a:lnTo>
                    <a:lnTo>
                      <a:pt x="218" y="364"/>
                    </a:lnTo>
                    <a:lnTo>
                      <a:pt x="228" y="354"/>
                    </a:lnTo>
                    <a:lnTo>
                      <a:pt x="238" y="346"/>
                    </a:lnTo>
                    <a:lnTo>
                      <a:pt x="248" y="340"/>
                    </a:lnTo>
                    <a:lnTo>
                      <a:pt x="258" y="336"/>
                    </a:lnTo>
                    <a:lnTo>
                      <a:pt x="274" y="332"/>
                    </a:lnTo>
                    <a:lnTo>
                      <a:pt x="286" y="330"/>
                    </a:lnTo>
                    <a:lnTo>
                      <a:pt x="298" y="330"/>
                    </a:lnTo>
                    <a:lnTo>
                      <a:pt x="298" y="330"/>
                    </a:lnTo>
                    <a:lnTo>
                      <a:pt x="298" y="322"/>
                    </a:lnTo>
                    <a:lnTo>
                      <a:pt x="300" y="312"/>
                    </a:lnTo>
                    <a:lnTo>
                      <a:pt x="310" y="284"/>
                    </a:lnTo>
                    <a:lnTo>
                      <a:pt x="332" y="238"/>
                    </a:lnTo>
                    <a:lnTo>
                      <a:pt x="332" y="238"/>
                    </a:lnTo>
                    <a:lnTo>
                      <a:pt x="334" y="232"/>
                    </a:lnTo>
                    <a:lnTo>
                      <a:pt x="336" y="230"/>
                    </a:lnTo>
                    <a:lnTo>
                      <a:pt x="340" y="232"/>
                    </a:lnTo>
                    <a:lnTo>
                      <a:pt x="342" y="234"/>
                    </a:lnTo>
                    <a:lnTo>
                      <a:pt x="344" y="240"/>
                    </a:lnTo>
                    <a:lnTo>
                      <a:pt x="344" y="242"/>
                    </a:lnTo>
                    <a:lnTo>
                      <a:pt x="344" y="242"/>
                    </a:lnTo>
                    <a:lnTo>
                      <a:pt x="342" y="262"/>
                    </a:lnTo>
                    <a:lnTo>
                      <a:pt x="344" y="284"/>
                    </a:lnTo>
                    <a:lnTo>
                      <a:pt x="346" y="310"/>
                    </a:lnTo>
                    <a:lnTo>
                      <a:pt x="352" y="336"/>
                    </a:lnTo>
                    <a:lnTo>
                      <a:pt x="362" y="380"/>
                    </a:lnTo>
                    <a:lnTo>
                      <a:pt x="366" y="398"/>
                    </a:lnTo>
                    <a:lnTo>
                      <a:pt x="366" y="398"/>
                    </a:lnTo>
                    <a:lnTo>
                      <a:pt x="380" y="376"/>
                    </a:lnTo>
                    <a:lnTo>
                      <a:pt x="392" y="360"/>
                    </a:lnTo>
                    <a:lnTo>
                      <a:pt x="404" y="348"/>
                    </a:lnTo>
                    <a:lnTo>
                      <a:pt x="414" y="342"/>
                    </a:lnTo>
                    <a:lnTo>
                      <a:pt x="422" y="340"/>
                    </a:lnTo>
                    <a:lnTo>
                      <a:pt x="430" y="340"/>
                    </a:lnTo>
                    <a:lnTo>
                      <a:pt x="436" y="346"/>
                    </a:lnTo>
                    <a:lnTo>
                      <a:pt x="440" y="352"/>
                    </a:lnTo>
                    <a:lnTo>
                      <a:pt x="446" y="360"/>
                    </a:lnTo>
                    <a:lnTo>
                      <a:pt x="448" y="370"/>
                    </a:lnTo>
                    <a:lnTo>
                      <a:pt x="454" y="388"/>
                    </a:lnTo>
                    <a:lnTo>
                      <a:pt x="458" y="410"/>
                    </a:lnTo>
                    <a:lnTo>
                      <a:pt x="458" y="410"/>
                    </a:lnTo>
                    <a:lnTo>
                      <a:pt x="464" y="398"/>
                    </a:lnTo>
                    <a:lnTo>
                      <a:pt x="472" y="392"/>
                    </a:lnTo>
                    <a:lnTo>
                      <a:pt x="480" y="388"/>
                    </a:lnTo>
                    <a:lnTo>
                      <a:pt x="488" y="390"/>
                    </a:lnTo>
                    <a:lnTo>
                      <a:pt x="496" y="394"/>
                    </a:lnTo>
                    <a:lnTo>
                      <a:pt x="506" y="400"/>
                    </a:lnTo>
                    <a:lnTo>
                      <a:pt x="514" y="408"/>
                    </a:lnTo>
                    <a:lnTo>
                      <a:pt x="522" y="418"/>
                    </a:lnTo>
                    <a:lnTo>
                      <a:pt x="536" y="440"/>
                    </a:lnTo>
                    <a:lnTo>
                      <a:pt x="548" y="460"/>
                    </a:lnTo>
                    <a:lnTo>
                      <a:pt x="558" y="482"/>
                    </a:lnTo>
                    <a:lnTo>
                      <a:pt x="558" y="482"/>
                    </a:lnTo>
                    <a:lnTo>
                      <a:pt x="558" y="478"/>
                    </a:lnTo>
                    <a:lnTo>
                      <a:pt x="558" y="478"/>
                    </a:lnTo>
                    <a:lnTo>
                      <a:pt x="560" y="480"/>
                    </a:lnTo>
                    <a:lnTo>
                      <a:pt x="560" y="480"/>
                    </a:lnTo>
                    <a:lnTo>
                      <a:pt x="554" y="458"/>
                    </a:lnTo>
                    <a:lnTo>
                      <a:pt x="548" y="434"/>
                    </a:lnTo>
                    <a:lnTo>
                      <a:pt x="546" y="408"/>
                    </a:lnTo>
                    <a:lnTo>
                      <a:pt x="546" y="396"/>
                    </a:lnTo>
                    <a:lnTo>
                      <a:pt x="546" y="384"/>
                    </a:lnTo>
                    <a:lnTo>
                      <a:pt x="550" y="374"/>
                    </a:lnTo>
                    <a:lnTo>
                      <a:pt x="554" y="366"/>
                    </a:lnTo>
                    <a:lnTo>
                      <a:pt x="558" y="360"/>
                    </a:lnTo>
                    <a:lnTo>
                      <a:pt x="566" y="356"/>
                    </a:lnTo>
                    <a:lnTo>
                      <a:pt x="578" y="356"/>
                    </a:lnTo>
                    <a:lnTo>
                      <a:pt x="590" y="362"/>
                    </a:lnTo>
                    <a:lnTo>
                      <a:pt x="590" y="362"/>
                    </a:lnTo>
                    <a:lnTo>
                      <a:pt x="578" y="342"/>
                    </a:lnTo>
                    <a:lnTo>
                      <a:pt x="570" y="326"/>
                    </a:lnTo>
                    <a:lnTo>
                      <a:pt x="566" y="316"/>
                    </a:lnTo>
                    <a:lnTo>
                      <a:pt x="564" y="306"/>
                    </a:lnTo>
                    <a:lnTo>
                      <a:pt x="564" y="298"/>
                    </a:lnTo>
                    <a:lnTo>
                      <a:pt x="566" y="290"/>
                    </a:lnTo>
                    <a:lnTo>
                      <a:pt x="570" y="284"/>
                    </a:lnTo>
                    <a:lnTo>
                      <a:pt x="578" y="280"/>
                    </a:lnTo>
                    <a:lnTo>
                      <a:pt x="590" y="280"/>
                    </a:lnTo>
                    <a:lnTo>
                      <a:pt x="606" y="280"/>
                    </a:lnTo>
                    <a:lnTo>
                      <a:pt x="626" y="286"/>
                    </a:lnTo>
                    <a:lnTo>
                      <a:pt x="652" y="294"/>
                    </a:lnTo>
                    <a:lnTo>
                      <a:pt x="652" y="294"/>
                    </a:lnTo>
                    <a:lnTo>
                      <a:pt x="644" y="276"/>
                    </a:lnTo>
                    <a:lnTo>
                      <a:pt x="622" y="236"/>
                    </a:lnTo>
                    <a:lnTo>
                      <a:pt x="610" y="214"/>
                    </a:lnTo>
                    <a:lnTo>
                      <a:pt x="596" y="192"/>
                    </a:lnTo>
                    <a:lnTo>
                      <a:pt x="580" y="174"/>
                    </a:lnTo>
                    <a:lnTo>
                      <a:pt x="566" y="160"/>
                    </a:lnTo>
                    <a:lnTo>
                      <a:pt x="566" y="160"/>
                    </a:lnTo>
                    <a:lnTo>
                      <a:pt x="566" y="158"/>
                    </a:lnTo>
                    <a:lnTo>
                      <a:pt x="564" y="152"/>
                    </a:lnTo>
                    <a:lnTo>
                      <a:pt x="564" y="148"/>
                    </a:lnTo>
                    <a:lnTo>
                      <a:pt x="564" y="146"/>
                    </a:lnTo>
                    <a:lnTo>
                      <a:pt x="568" y="146"/>
                    </a:lnTo>
                    <a:lnTo>
                      <a:pt x="574" y="148"/>
                    </a:lnTo>
                    <a:lnTo>
                      <a:pt x="574" y="148"/>
                    </a:lnTo>
                    <a:lnTo>
                      <a:pt x="620" y="170"/>
                    </a:lnTo>
                    <a:lnTo>
                      <a:pt x="644" y="184"/>
                    </a:lnTo>
                    <a:lnTo>
                      <a:pt x="654" y="192"/>
                    </a:lnTo>
                    <a:lnTo>
                      <a:pt x="660" y="196"/>
                    </a:lnTo>
                    <a:lnTo>
                      <a:pt x="660" y="196"/>
                    </a:lnTo>
                    <a:lnTo>
                      <a:pt x="666" y="190"/>
                    </a:lnTo>
                    <a:lnTo>
                      <a:pt x="676" y="182"/>
                    </a:lnTo>
                    <a:lnTo>
                      <a:pt x="690" y="176"/>
                    </a:lnTo>
                    <a:lnTo>
                      <a:pt x="690" y="0"/>
                    </a:lnTo>
                    <a:close/>
                  </a:path>
                </a:pathLst>
              </a:custGeom>
              <a:solidFill>
                <a:schemeClr val="accent1">
                  <a:alpha val="1000"/>
                </a:schemeClr>
              </a:solidFill>
              <a:ln>
                <a:noFill/>
              </a:ln>
              <a:effectLst>
                <a:glow rad="508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31"/>
              <p:cNvSpPr>
                <a:spLocks noChangeAspect="1"/>
              </p:cNvSpPr>
              <p:nvPr/>
            </p:nvSpPr>
            <p:spPr bwMode="auto">
              <a:xfrm>
                <a:off x="6973892" y="6209551"/>
                <a:ext cx="1162575" cy="647993"/>
              </a:xfrm>
              <a:custGeom>
                <a:avLst/>
                <a:gdLst>
                  <a:gd name="T0" fmla="*/ 686 w 976"/>
                  <a:gd name="T1" fmla="*/ 250 h 544"/>
                  <a:gd name="T2" fmla="*/ 592 w 976"/>
                  <a:gd name="T3" fmla="*/ 242 h 544"/>
                  <a:gd name="T4" fmla="*/ 536 w 976"/>
                  <a:gd name="T5" fmla="*/ 262 h 544"/>
                  <a:gd name="T6" fmla="*/ 506 w 976"/>
                  <a:gd name="T7" fmla="*/ 288 h 544"/>
                  <a:gd name="T8" fmla="*/ 492 w 976"/>
                  <a:gd name="T9" fmla="*/ 292 h 544"/>
                  <a:gd name="T10" fmla="*/ 514 w 976"/>
                  <a:gd name="T11" fmla="*/ 248 h 544"/>
                  <a:gd name="T12" fmla="*/ 560 w 976"/>
                  <a:gd name="T13" fmla="*/ 124 h 544"/>
                  <a:gd name="T14" fmla="*/ 566 w 976"/>
                  <a:gd name="T15" fmla="*/ 34 h 544"/>
                  <a:gd name="T16" fmla="*/ 524 w 976"/>
                  <a:gd name="T17" fmla="*/ 32 h 544"/>
                  <a:gd name="T18" fmla="*/ 452 w 976"/>
                  <a:gd name="T19" fmla="*/ 98 h 544"/>
                  <a:gd name="T20" fmla="*/ 412 w 976"/>
                  <a:gd name="T21" fmla="*/ 174 h 544"/>
                  <a:gd name="T22" fmla="*/ 392 w 976"/>
                  <a:gd name="T23" fmla="*/ 152 h 544"/>
                  <a:gd name="T24" fmla="*/ 374 w 976"/>
                  <a:gd name="T25" fmla="*/ 148 h 544"/>
                  <a:gd name="T26" fmla="*/ 366 w 976"/>
                  <a:gd name="T27" fmla="*/ 170 h 544"/>
                  <a:gd name="T28" fmla="*/ 380 w 976"/>
                  <a:gd name="T29" fmla="*/ 242 h 544"/>
                  <a:gd name="T30" fmla="*/ 380 w 976"/>
                  <a:gd name="T31" fmla="*/ 302 h 544"/>
                  <a:gd name="T32" fmla="*/ 306 w 976"/>
                  <a:gd name="T33" fmla="*/ 126 h 544"/>
                  <a:gd name="T34" fmla="*/ 296 w 976"/>
                  <a:gd name="T35" fmla="*/ 44 h 544"/>
                  <a:gd name="T36" fmla="*/ 306 w 976"/>
                  <a:gd name="T37" fmla="*/ 10 h 544"/>
                  <a:gd name="T38" fmla="*/ 298 w 976"/>
                  <a:gd name="T39" fmla="*/ 0 h 544"/>
                  <a:gd name="T40" fmla="*/ 266 w 976"/>
                  <a:gd name="T41" fmla="*/ 8 h 544"/>
                  <a:gd name="T42" fmla="*/ 252 w 976"/>
                  <a:gd name="T43" fmla="*/ 26 h 544"/>
                  <a:gd name="T44" fmla="*/ 242 w 976"/>
                  <a:gd name="T45" fmla="*/ 40 h 544"/>
                  <a:gd name="T46" fmla="*/ 264 w 976"/>
                  <a:gd name="T47" fmla="*/ 138 h 544"/>
                  <a:gd name="T48" fmla="*/ 342 w 976"/>
                  <a:gd name="T49" fmla="*/ 322 h 544"/>
                  <a:gd name="T50" fmla="*/ 280 w 976"/>
                  <a:gd name="T51" fmla="*/ 272 h 544"/>
                  <a:gd name="T52" fmla="*/ 242 w 976"/>
                  <a:gd name="T53" fmla="*/ 232 h 544"/>
                  <a:gd name="T54" fmla="*/ 220 w 976"/>
                  <a:gd name="T55" fmla="*/ 228 h 544"/>
                  <a:gd name="T56" fmla="*/ 214 w 976"/>
                  <a:gd name="T57" fmla="*/ 252 h 544"/>
                  <a:gd name="T58" fmla="*/ 198 w 976"/>
                  <a:gd name="T59" fmla="*/ 268 h 544"/>
                  <a:gd name="T60" fmla="*/ 116 w 976"/>
                  <a:gd name="T61" fmla="*/ 264 h 544"/>
                  <a:gd name="T62" fmla="*/ 18 w 976"/>
                  <a:gd name="T63" fmla="*/ 292 h 544"/>
                  <a:gd name="T64" fmla="*/ 36 w 976"/>
                  <a:gd name="T65" fmla="*/ 332 h 544"/>
                  <a:gd name="T66" fmla="*/ 116 w 976"/>
                  <a:gd name="T67" fmla="*/ 374 h 544"/>
                  <a:gd name="T68" fmla="*/ 260 w 976"/>
                  <a:gd name="T69" fmla="*/ 404 h 544"/>
                  <a:gd name="T70" fmla="*/ 270 w 976"/>
                  <a:gd name="T71" fmla="*/ 408 h 544"/>
                  <a:gd name="T72" fmla="*/ 260 w 976"/>
                  <a:gd name="T73" fmla="*/ 416 h 544"/>
                  <a:gd name="T74" fmla="*/ 200 w 976"/>
                  <a:gd name="T75" fmla="*/ 438 h 544"/>
                  <a:gd name="T76" fmla="*/ 154 w 976"/>
                  <a:gd name="T77" fmla="*/ 484 h 544"/>
                  <a:gd name="T78" fmla="*/ 652 w 976"/>
                  <a:gd name="T79" fmla="*/ 544 h 544"/>
                  <a:gd name="T80" fmla="*/ 612 w 976"/>
                  <a:gd name="T81" fmla="*/ 484 h 544"/>
                  <a:gd name="T82" fmla="*/ 560 w 976"/>
                  <a:gd name="T83" fmla="*/ 448 h 544"/>
                  <a:gd name="T84" fmla="*/ 556 w 976"/>
                  <a:gd name="T85" fmla="*/ 440 h 544"/>
                  <a:gd name="T86" fmla="*/ 564 w 976"/>
                  <a:gd name="T87" fmla="*/ 438 h 544"/>
                  <a:gd name="T88" fmla="*/ 676 w 976"/>
                  <a:gd name="T89" fmla="*/ 454 h 544"/>
                  <a:gd name="T90" fmla="*/ 750 w 976"/>
                  <a:gd name="T91" fmla="*/ 442 h 544"/>
                  <a:gd name="T92" fmla="*/ 870 w 976"/>
                  <a:gd name="T93" fmla="*/ 392 h 544"/>
                  <a:gd name="T94" fmla="*/ 966 w 976"/>
                  <a:gd name="T95" fmla="*/ 334 h 544"/>
                  <a:gd name="T96" fmla="*/ 860 w 976"/>
                  <a:gd name="T97" fmla="*/ 316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76" h="544">
                    <a:moveTo>
                      <a:pt x="748" y="274"/>
                    </a:moveTo>
                    <a:lnTo>
                      <a:pt x="748" y="274"/>
                    </a:lnTo>
                    <a:lnTo>
                      <a:pt x="716" y="260"/>
                    </a:lnTo>
                    <a:lnTo>
                      <a:pt x="686" y="250"/>
                    </a:lnTo>
                    <a:lnTo>
                      <a:pt x="660" y="244"/>
                    </a:lnTo>
                    <a:lnTo>
                      <a:pt x="634" y="242"/>
                    </a:lnTo>
                    <a:lnTo>
                      <a:pt x="612" y="240"/>
                    </a:lnTo>
                    <a:lnTo>
                      <a:pt x="592" y="242"/>
                    </a:lnTo>
                    <a:lnTo>
                      <a:pt x="574" y="246"/>
                    </a:lnTo>
                    <a:lnTo>
                      <a:pt x="560" y="250"/>
                    </a:lnTo>
                    <a:lnTo>
                      <a:pt x="546" y="256"/>
                    </a:lnTo>
                    <a:lnTo>
                      <a:pt x="536" y="262"/>
                    </a:lnTo>
                    <a:lnTo>
                      <a:pt x="518" y="274"/>
                    </a:lnTo>
                    <a:lnTo>
                      <a:pt x="510" y="284"/>
                    </a:lnTo>
                    <a:lnTo>
                      <a:pt x="506" y="288"/>
                    </a:lnTo>
                    <a:lnTo>
                      <a:pt x="506" y="288"/>
                    </a:lnTo>
                    <a:lnTo>
                      <a:pt x="502" y="290"/>
                    </a:lnTo>
                    <a:lnTo>
                      <a:pt x="496" y="292"/>
                    </a:lnTo>
                    <a:lnTo>
                      <a:pt x="494" y="292"/>
                    </a:lnTo>
                    <a:lnTo>
                      <a:pt x="492" y="292"/>
                    </a:lnTo>
                    <a:lnTo>
                      <a:pt x="494" y="288"/>
                    </a:lnTo>
                    <a:lnTo>
                      <a:pt x="496" y="282"/>
                    </a:lnTo>
                    <a:lnTo>
                      <a:pt x="496" y="282"/>
                    </a:lnTo>
                    <a:lnTo>
                      <a:pt x="514" y="248"/>
                    </a:lnTo>
                    <a:lnTo>
                      <a:pt x="528" y="220"/>
                    </a:lnTo>
                    <a:lnTo>
                      <a:pt x="542" y="184"/>
                    </a:lnTo>
                    <a:lnTo>
                      <a:pt x="554" y="146"/>
                    </a:lnTo>
                    <a:lnTo>
                      <a:pt x="560" y="124"/>
                    </a:lnTo>
                    <a:lnTo>
                      <a:pt x="564" y="102"/>
                    </a:lnTo>
                    <a:lnTo>
                      <a:pt x="566" y="80"/>
                    </a:lnTo>
                    <a:lnTo>
                      <a:pt x="566" y="56"/>
                    </a:lnTo>
                    <a:lnTo>
                      <a:pt x="566" y="34"/>
                    </a:lnTo>
                    <a:lnTo>
                      <a:pt x="562" y="10"/>
                    </a:lnTo>
                    <a:lnTo>
                      <a:pt x="562" y="10"/>
                    </a:lnTo>
                    <a:lnTo>
                      <a:pt x="544" y="20"/>
                    </a:lnTo>
                    <a:lnTo>
                      <a:pt x="524" y="32"/>
                    </a:lnTo>
                    <a:lnTo>
                      <a:pt x="502" y="48"/>
                    </a:lnTo>
                    <a:lnTo>
                      <a:pt x="476" y="70"/>
                    </a:lnTo>
                    <a:lnTo>
                      <a:pt x="464" y="84"/>
                    </a:lnTo>
                    <a:lnTo>
                      <a:pt x="452" y="98"/>
                    </a:lnTo>
                    <a:lnTo>
                      <a:pt x="440" y="116"/>
                    </a:lnTo>
                    <a:lnTo>
                      <a:pt x="430" y="132"/>
                    </a:lnTo>
                    <a:lnTo>
                      <a:pt x="420" y="152"/>
                    </a:lnTo>
                    <a:lnTo>
                      <a:pt x="412" y="174"/>
                    </a:lnTo>
                    <a:lnTo>
                      <a:pt x="412" y="174"/>
                    </a:lnTo>
                    <a:lnTo>
                      <a:pt x="408" y="168"/>
                    </a:lnTo>
                    <a:lnTo>
                      <a:pt x="398" y="156"/>
                    </a:lnTo>
                    <a:lnTo>
                      <a:pt x="392" y="152"/>
                    </a:lnTo>
                    <a:lnTo>
                      <a:pt x="386" y="148"/>
                    </a:lnTo>
                    <a:lnTo>
                      <a:pt x="380" y="146"/>
                    </a:lnTo>
                    <a:lnTo>
                      <a:pt x="374" y="148"/>
                    </a:lnTo>
                    <a:lnTo>
                      <a:pt x="374" y="148"/>
                    </a:lnTo>
                    <a:lnTo>
                      <a:pt x="368" y="156"/>
                    </a:lnTo>
                    <a:lnTo>
                      <a:pt x="364" y="162"/>
                    </a:lnTo>
                    <a:lnTo>
                      <a:pt x="364" y="168"/>
                    </a:lnTo>
                    <a:lnTo>
                      <a:pt x="366" y="170"/>
                    </a:lnTo>
                    <a:lnTo>
                      <a:pt x="366" y="170"/>
                    </a:lnTo>
                    <a:lnTo>
                      <a:pt x="370" y="184"/>
                    </a:lnTo>
                    <a:lnTo>
                      <a:pt x="376" y="222"/>
                    </a:lnTo>
                    <a:lnTo>
                      <a:pt x="380" y="242"/>
                    </a:lnTo>
                    <a:lnTo>
                      <a:pt x="382" y="264"/>
                    </a:lnTo>
                    <a:lnTo>
                      <a:pt x="382" y="284"/>
                    </a:lnTo>
                    <a:lnTo>
                      <a:pt x="380" y="302"/>
                    </a:lnTo>
                    <a:lnTo>
                      <a:pt x="380" y="302"/>
                    </a:lnTo>
                    <a:lnTo>
                      <a:pt x="356" y="252"/>
                    </a:lnTo>
                    <a:lnTo>
                      <a:pt x="338" y="214"/>
                    </a:lnTo>
                    <a:lnTo>
                      <a:pt x="320" y="172"/>
                    </a:lnTo>
                    <a:lnTo>
                      <a:pt x="306" y="126"/>
                    </a:lnTo>
                    <a:lnTo>
                      <a:pt x="300" y="104"/>
                    </a:lnTo>
                    <a:lnTo>
                      <a:pt x="296" y="84"/>
                    </a:lnTo>
                    <a:lnTo>
                      <a:pt x="294" y="64"/>
                    </a:lnTo>
                    <a:lnTo>
                      <a:pt x="296" y="44"/>
                    </a:lnTo>
                    <a:lnTo>
                      <a:pt x="298" y="28"/>
                    </a:lnTo>
                    <a:lnTo>
                      <a:pt x="304" y="12"/>
                    </a:lnTo>
                    <a:lnTo>
                      <a:pt x="304" y="12"/>
                    </a:lnTo>
                    <a:lnTo>
                      <a:pt x="306" y="10"/>
                    </a:lnTo>
                    <a:lnTo>
                      <a:pt x="306" y="6"/>
                    </a:lnTo>
                    <a:lnTo>
                      <a:pt x="304" y="2"/>
                    </a:lnTo>
                    <a:lnTo>
                      <a:pt x="298" y="0"/>
                    </a:lnTo>
                    <a:lnTo>
                      <a:pt x="298" y="0"/>
                    </a:lnTo>
                    <a:lnTo>
                      <a:pt x="292" y="0"/>
                    </a:lnTo>
                    <a:lnTo>
                      <a:pt x="280" y="0"/>
                    </a:lnTo>
                    <a:lnTo>
                      <a:pt x="274" y="2"/>
                    </a:lnTo>
                    <a:lnTo>
                      <a:pt x="266" y="8"/>
                    </a:lnTo>
                    <a:lnTo>
                      <a:pt x="260" y="14"/>
                    </a:lnTo>
                    <a:lnTo>
                      <a:pt x="254" y="22"/>
                    </a:lnTo>
                    <a:lnTo>
                      <a:pt x="254" y="22"/>
                    </a:lnTo>
                    <a:lnTo>
                      <a:pt x="252" y="26"/>
                    </a:lnTo>
                    <a:lnTo>
                      <a:pt x="246" y="30"/>
                    </a:lnTo>
                    <a:lnTo>
                      <a:pt x="244" y="34"/>
                    </a:lnTo>
                    <a:lnTo>
                      <a:pt x="242" y="40"/>
                    </a:lnTo>
                    <a:lnTo>
                      <a:pt x="242" y="40"/>
                    </a:lnTo>
                    <a:lnTo>
                      <a:pt x="244" y="58"/>
                    </a:lnTo>
                    <a:lnTo>
                      <a:pt x="248" y="80"/>
                    </a:lnTo>
                    <a:lnTo>
                      <a:pt x="254" y="106"/>
                    </a:lnTo>
                    <a:lnTo>
                      <a:pt x="264" y="138"/>
                    </a:lnTo>
                    <a:lnTo>
                      <a:pt x="278" y="174"/>
                    </a:lnTo>
                    <a:lnTo>
                      <a:pt x="296" y="218"/>
                    </a:lnTo>
                    <a:lnTo>
                      <a:pt x="342" y="322"/>
                    </a:lnTo>
                    <a:lnTo>
                      <a:pt x="342" y="322"/>
                    </a:lnTo>
                    <a:lnTo>
                      <a:pt x="328" y="314"/>
                    </a:lnTo>
                    <a:lnTo>
                      <a:pt x="312" y="300"/>
                    </a:lnTo>
                    <a:lnTo>
                      <a:pt x="294" y="286"/>
                    </a:lnTo>
                    <a:lnTo>
                      <a:pt x="280" y="272"/>
                    </a:lnTo>
                    <a:lnTo>
                      <a:pt x="254" y="244"/>
                    </a:lnTo>
                    <a:lnTo>
                      <a:pt x="244" y="232"/>
                    </a:lnTo>
                    <a:lnTo>
                      <a:pt x="244" y="232"/>
                    </a:lnTo>
                    <a:lnTo>
                      <a:pt x="242" y="232"/>
                    </a:lnTo>
                    <a:lnTo>
                      <a:pt x="238" y="228"/>
                    </a:lnTo>
                    <a:lnTo>
                      <a:pt x="230" y="226"/>
                    </a:lnTo>
                    <a:lnTo>
                      <a:pt x="220" y="228"/>
                    </a:lnTo>
                    <a:lnTo>
                      <a:pt x="220" y="228"/>
                    </a:lnTo>
                    <a:lnTo>
                      <a:pt x="216" y="232"/>
                    </a:lnTo>
                    <a:lnTo>
                      <a:pt x="214" y="236"/>
                    </a:lnTo>
                    <a:lnTo>
                      <a:pt x="212" y="244"/>
                    </a:lnTo>
                    <a:lnTo>
                      <a:pt x="214" y="252"/>
                    </a:lnTo>
                    <a:lnTo>
                      <a:pt x="218" y="268"/>
                    </a:lnTo>
                    <a:lnTo>
                      <a:pt x="220" y="274"/>
                    </a:lnTo>
                    <a:lnTo>
                      <a:pt x="220" y="274"/>
                    </a:lnTo>
                    <a:lnTo>
                      <a:pt x="198" y="268"/>
                    </a:lnTo>
                    <a:lnTo>
                      <a:pt x="176" y="264"/>
                    </a:lnTo>
                    <a:lnTo>
                      <a:pt x="156" y="264"/>
                    </a:lnTo>
                    <a:lnTo>
                      <a:pt x="136" y="264"/>
                    </a:lnTo>
                    <a:lnTo>
                      <a:pt x="116" y="264"/>
                    </a:lnTo>
                    <a:lnTo>
                      <a:pt x="98" y="268"/>
                    </a:lnTo>
                    <a:lnTo>
                      <a:pt x="66" y="274"/>
                    </a:lnTo>
                    <a:lnTo>
                      <a:pt x="40" y="284"/>
                    </a:lnTo>
                    <a:lnTo>
                      <a:pt x="18" y="292"/>
                    </a:lnTo>
                    <a:lnTo>
                      <a:pt x="0" y="302"/>
                    </a:lnTo>
                    <a:lnTo>
                      <a:pt x="0" y="302"/>
                    </a:lnTo>
                    <a:lnTo>
                      <a:pt x="18" y="318"/>
                    </a:lnTo>
                    <a:lnTo>
                      <a:pt x="36" y="332"/>
                    </a:lnTo>
                    <a:lnTo>
                      <a:pt x="56" y="344"/>
                    </a:lnTo>
                    <a:lnTo>
                      <a:pt x="74" y="356"/>
                    </a:lnTo>
                    <a:lnTo>
                      <a:pt x="96" y="366"/>
                    </a:lnTo>
                    <a:lnTo>
                      <a:pt x="116" y="374"/>
                    </a:lnTo>
                    <a:lnTo>
                      <a:pt x="154" y="386"/>
                    </a:lnTo>
                    <a:lnTo>
                      <a:pt x="190" y="394"/>
                    </a:lnTo>
                    <a:lnTo>
                      <a:pt x="222" y="400"/>
                    </a:lnTo>
                    <a:lnTo>
                      <a:pt x="260" y="404"/>
                    </a:lnTo>
                    <a:lnTo>
                      <a:pt x="260" y="404"/>
                    </a:lnTo>
                    <a:lnTo>
                      <a:pt x="266" y="406"/>
                    </a:lnTo>
                    <a:lnTo>
                      <a:pt x="270" y="406"/>
                    </a:lnTo>
                    <a:lnTo>
                      <a:pt x="270" y="408"/>
                    </a:lnTo>
                    <a:lnTo>
                      <a:pt x="268" y="412"/>
                    </a:lnTo>
                    <a:lnTo>
                      <a:pt x="264" y="414"/>
                    </a:lnTo>
                    <a:lnTo>
                      <a:pt x="260" y="416"/>
                    </a:lnTo>
                    <a:lnTo>
                      <a:pt x="260" y="416"/>
                    </a:lnTo>
                    <a:lnTo>
                      <a:pt x="246" y="418"/>
                    </a:lnTo>
                    <a:lnTo>
                      <a:pt x="230" y="422"/>
                    </a:lnTo>
                    <a:lnTo>
                      <a:pt x="210" y="432"/>
                    </a:lnTo>
                    <a:lnTo>
                      <a:pt x="200" y="438"/>
                    </a:lnTo>
                    <a:lnTo>
                      <a:pt x="188" y="446"/>
                    </a:lnTo>
                    <a:lnTo>
                      <a:pt x="176" y="456"/>
                    </a:lnTo>
                    <a:lnTo>
                      <a:pt x="166" y="468"/>
                    </a:lnTo>
                    <a:lnTo>
                      <a:pt x="154" y="484"/>
                    </a:lnTo>
                    <a:lnTo>
                      <a:pt x="144" y="500"/>
                    </a:lnTo>
                    <a:lnTo>
                      <a:pt x="134" y="520"/>
                    </a:lnTo>
                    <a:lnTo>
                      <a:pt x="124" y="544"/>
                    </a:lnTo>
                    <a:lnTo>
                      <a:pt x="652" y="544"/>
                    </a:lnTo>
                    <a:lnTo>
                      <a:pt x="652" y="544"/>
                    </a:lnTo>
                    <a:lnTo>
                      <a:pt x="632" y="512"/>
                    </a:lnTo>
                    <a:lnTo>
                      <a:pt x="622" y="498"/>
                    </a:lnTo>
                    <a:lnTo>
                      <a:pt x="612" y="484"/>
                    </a:lnTo>
                    <a:lnTo>
                      <a:pt x="600" y="472"/>
                    </a:lnTo>
                    <a:lnTo>
                      <a:pt x="586" y="462"/>
                    </a:lnTo>
                    <a:lnTo>
                      <a:pt x="574" y="454"/>
                    </a:lnTo>
                    <a:lnTo>
                      <a:pt x="560" y="448"/>
                    </a:lnTo>
                    <a:lnTo>
                      <a:pt x="560" y="448"/>
                    </a:lnTo>
                    <a:lnTo>
                      <a:pt x="558" y="446"/>
                    </a:lnTo>
                    <a:lnTo>
                      <a:pt x="556" y="442"/>
                    </a:lnTo>
                    <a:lnTo>
                      <a:pt x="556" y="440"/>
                    </a:lnTo>
                    <a:lnTo>
                      <a:pt x="556" y="438"/>
                    </a:lnTo>
                    <a:lnTo>
                      <a:pt x="560" y="438"/>
                    </a:lnTo>
                    <a:lnTo>
                      <a:pt x="564" y="438"/>
                    </a:lnTo>
                    <a:lnTo>
                      <a:pt x="564" y="438"/>
                    </a:lnTo>
                    <a:lnTo>
                      <a:pt x="590" y="442"/>
                    </a:lnTo>
                    <a:lnTo>
                      <a:pt x="630" y="450"/>
                    </a:lnTo>
                    <a:lnTo>
                      <a:pt x="652" y="454"/>
                    </a:lnTo>
                    <a:lnTo>
                      <a:pt x="676" y="454"/>
                    </a:lnTo>
                    <a:lnTo>
                      <a:pt x="696" y="454"/>
                    </a:lnTo>
                    <a:lnTo>
                      <a:pt x="716" y="452"/>
                    </a:lnTo>
                    <a:lnTo>
                      <a:pt x="716" y="452"/>
                    </a:lnTo>
                    <a:lnTo>
                      <a:pt x="750" y="442"/>
                    </a:lnTo>
                    <a:lnTo>
                      <a:pt x="772" y="436"/>
                    </a:lnTo>
                    <a:lnTo>
                      <a:pt x="798" y="426"/>
                    </a:lnTo>
                    <a:lnTo>
                      <a:pt x="830" y="412"/>
                    </a:lnTo>
                    <a:lnTo>
                      <a:pt x="870" y="392"/>
                    </a:lnTo>
                    <a:lnTo>
                      <a:pt x="918" y="366"/>
                    </a:lnTo>
                    <a:lnTo>
                      <a:pt x="976" y="332"/>
                    </a:lnTo>
                    <a:lnTo>
                      <a:pt x="976" y="332"/>
                    </a:lnTo>
                    <a:lnTo>
                      <a:pt x="966" y="334"/>
                    </a:lnTo>
                    <a:lnTo>
                      <a:pt x="952" y="334"/>
                    </a:lnTo>
                    <a:lnTo>
                      <a:pt x="930" y="332"/>
                    </a:lnTo>
                    <a:lnTo>
                      <a:pt x="900" y="328"/>
                    </a:lnTo>
                    <a:lnTo>
                      <a:pt x="860" y="316"/>
                    </a:lnTo>
                    <a:lnTo>
                      <a:pt x="810" y="298"/>
                    </a:lnTo>
                    <a:lnTo>
                      <a:pt x="748" y="274"/>
                    </a:lnTo>
                    <a:lnTo>
                      <a:pt x="748" y="274"/>
                    </a:lnTo>
                    <a:close/>
                  </a:path>
                </a:pathLst>
              </a:custGeom>
              <a:solidFill>
                <a:schemeClr val="accent1">
                  <a:alpha val="1000"/>
                </a:schemeClr>
              </a:solidFill>
              <a:ln>
                <a:noFill/>
              </a:ln>
              <a:effectLst>
                <a:glow rad="381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Tree>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hdr="0" ftr="0"/>
  <p:txStyles>
    <p:title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1.png"/><Relationship Id="rId4" Type="http://schemas.openxmlformats.org/officeDocument/2006/relationships/image" Target="../media/image11.jpeg"/></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1.png"/><Relationship Id="rId4" Type="http://schemas.openxmlformats.org/officeDocument/2006/relationships/image" Target="../media/image16.gif"/></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1.png"/><Relationship Id="rId4" Type="http://schemas.openxmlformats.org/officeDocument/2006/relationships/image" Target="../media/image17.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1.png"/><Relationship Id="rId4" Type="http://schemas.openxmlformats.org/officeDocument/2006/relationships/image" Target="../media/image18.jpeg"/></Relationships>
</file>

<file path=ppt/slides/_rels/slide3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1.png"/><Relationship Id="rId4" Type="http://schemas.openxmlformats.org/officeDocument/2006/relationships/image" Target="../media/image19.jpe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4a"/><Relationship Id="rId1" Type="http://schemas.microsoft.com/office/2007/relationships/media" Target="../media/media21.m4a"/><Relationship Id="rId5" Type="http://schemas.openxmlformats.org/officeDocument/2006/relationships/image" Target="../media/image1.png"/><Relationship Id="rId4" Type="http://schemas.openxmlformats.org/officeDocument/2006/relationships/image" Target="../media/image20.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4" Type="http://schemas.openxmlformats.org/officeDocument/2006/relationships/image" Target="../media/image1.png"/></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4a"/><Relationship Id="rId1" Type="http://schemas.microsoft.com/office/2007/relationships/media" Target="../media/media23.m4a"/><Relationship Id="rId4" Type="http://schemas.openxmlformats.org/officeDocument/2006/relationships/image" Target="../media/image1.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4a"/><Relationship Id="rId1" Type="http://schemas.microsoft.com/office/2007/relationships/media" Target="../media/media24.m4a"/><Relationship Id="rId4" Type="http://schemas.openxmlformats.org/officeDocument/2006/relationships/image" Target="../media/image1.png"/></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4a"/><Relationship Id="rId1" Type="http://schemas.microsoft.com/office/2007/relationships/media" Target="../media/media25.m4a"/><Relationship Id="rId4" Type="http://schemas.openxmlformats.org/officeDocument/2006/relationships/image" Target="../media/image1.png"/></Relationships>
</file>

<file path=ppt/slides/_rels/slide5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m4a"/><Relationship Id="rId1" Type="http://schemas.microsoft.com/office/2007/relationships/media" Target="../media/media26.m4a"/><Relationship Id="rId4" Type="http://schemas.openxmlformats.org/officeDocument/2006/relationships/image" Target="../media/image1.png"/></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7.m4a"/><Relationship Id="rId1" Type="http://schemas.microsoft.com/office/2007/relationships/media" Target="../media/media27.m4a"/><Relationship Id="rId4" Type="http://schemas.openxmlformats.org/officeDocument/2006/relationships/image" Target="../media/image1.png"/></Relationships>
</file>

<file path=ppt/slides/_rels/slide5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m4a"/><Relationship Id="rId1" Type="http://schemas.microsoft.com/office/2007/relationships/media" Target="../media/media28.m4a"/><Relationship Id="rId4" Type="http://schemas.openxmlformats.org/officeDocument/2006/relationships/image" Target="../media/image1.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m4a"/><Relationship Id="rId1" Type="http://schemas.microsoft.com/office/2007/relationships/media" Target="../media/media29.m4a"/><Relationship Id="rId4" Type="http://schemas.openxmlformats.org/officeDocument/2006/relationships/image" Target="../media/image1.png"/></Relationships>
</file>

<file path=ppt/slides/_rels/slide6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1.png"/><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1.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729965"/>
            <a:ext cx="7200800" cy="3096344"/>
          </a:xfrm>
        </p:spPr>
        <p:txBody>
          <a:bodyPr/>
          <a:lstStyle/>
          <a:p>
            <a:br>
              <a:rPr lang="tr-TR" sz="3300" b="1" dirty="0">
                <a:solidFill>
                  <a:srgbClr val="FFFF00"/>
                </a:solidFill>
              </a:rPr>
            </a:br>
            <a:br>
              <a:rPr lang="tr-TR" sz="3300" b="1" dirty="0">
                <a:solidFill>
                  <a:srgbClr val="FFFF00"/>
                </a:solidFill>
              </a:rPr>
            </a:br>
            <a:br>
              <a:rPr lang="en-GB" sz="3300" b="1" dirty="0">
                <a:solidFill>
                  <a:srgbClr val="FFFF00"/>
                </a:solidFill>
              </a:rPr>
            </a:br>
            <a:br>
              <a:rPr lang="en-GB" sz="2700" b="1" dirty="0">
                <a:solidFill>
                  <a:srgbClr val="FFFF00"/>
                </a:solidFill>
              </a:rPr>
            </a:br>
            <a:br>
              <a:rPr lang="en-GB" sz="2700" b="1" dirty="0">
                <a:solidFill>
                  <a:srgbClr val="FFFF00"/>
                </a:solidFill>
              </a:rPr>
            </a:br>
            <a:br>
              <a:rPr lang="en-GB" sz="2700" b="1" dirty="0">
                <a:solidFill>
                  <a:srgbClr val="FFFF00"/>
                </a:solidFill>
              </a:rPr>
            </a:br>
            <a:br>
              <a:rPr lang="en-GB" sz="2700" b="1" dirty="0">
                <a:solidFill>
                  <a:srgbClr val="FFFF00"/>
                </a:solidFill>
              </a:rPr>
            </a:br>
            <a:br>
              <a:rPr lang="en-GB" sz="2700" b="1" dirty="0">
                <a:solidFill>
                  <a:srgbClr val="FFFF00"/>
                </a:solidFill>
              </a:rPr>
            </a:br>
            <a:br>
              <a:rPr lang="en-GB" sz="2700" b="1" dirty="0">
                <a:solidFill>
                  <a:srgbClr val="FFFF00"/>
                </a:solidFill>
              </a:rPr>
            </a:br>
            <a:br>
              <a:rPr lang="en-GB" sz="2700" b="1" dirty="0">
                <a:solidFill>
                  <a:srgbClr val="FFFF00"/>
                </a:solidFill>
              </a:rPr>
            </a:br>
            <a:br>
              <a:rPr lang="en-GB" sz="2700" b="1" dirty="0">
                <a:solidFill>
                  <a:srgbClr val="FFFF00"/>
                </a:solidFill>
              </a:rPr>
            </a:br>
            <a:br>
              <a:rPr lang="en-GB" sz="2700" b="1" dirty="0">
                <a:solidFill>
                  <a:srgbClr val="FFFF00"/>
                </a:solidFill>
              </a:rPr>
            </a:br>
            <a:br>
              <a:rPr lang="en-GB" sz="2700" b="1" dirty="0">
                <a:solidFill>
                  <a:srgbClr val="FFFF00"/>
                </a:solidFill>
              </a:rPr>
            </a:br>
            <a:r>
              <a:rPr lang="en-GB" sz="3200" b="1" dirty="0"/>
              <a:t>CHEM 491</a:t>
            </a:r>
            <a:br>
              <a:rPr lang="en-GB" sz="3200" b="1" dirty="0">
                <a:solidFill>
                  <a:srgbClr val="FFFF00"/>
                </a:solidFill>
              </a:rPr>
            </a:br>
            <a:r>
              <a:rPr lang="en-GB" sz="3200" b="1" dirty="0">
                <a:solidFill>
                  <a:srgbClr val="FFFF00"/>
                </a:solidFill>
              </a:rPr>
              <a:t>SOAP &amp; PERFUME MAKING TECHNOLOGIES</a:t>
            </a:r>
            <a:br>
              <a:rPr lang="en-GB" sz="3200" b="1" dirty="0">
                <a:solidFill>
                  <a:srgbClr val="FFFF00"/>
                </a:solidFill>
              </a:rPr>
            </a:br>
            <a:r>
              <a:rPr lang="en-GB" sz="3200" b="1" dirty="0">
                <a:solidFill>
                  <a:srgbClr val="FFFF00"/>
                </a:solidFill>
              </a:rPr>
              <a:t>OF SUMERIAN CHEMISTS</a:t>
            </a:r>
            <a:br>
              <a:rPr lang="tr-TR" sz="2700" b="1" dirty="0">
                <a:solidFill>
                  <a:prstClr val="white"/>
                </a:solidFill>
              </a:rPr>
            </a:br>
            <a:r>
              <a:rPr lang="tr-TR" sz="2800" b="1" dirty="0"/>
              <a:t>OCTOBER 31, </a:t>
            </a:r>
            <a:r>
              <a:rPr lang="en-GB" sz="2800" b="1" dirty="0"/>
              <a:t>202</a:t>
            </a:r>
            <a:r>
              <a:rPr lang="tr-TR" sz="2800" b="1" dirty="0"/>
              <a:t>2</a:t>
            </a:r>
            <a:r>
              <a:rPr lang="en-GB" sz="2800" b="1" dirty="0"/>
              <a:t> </a:t>
            </a:r>
            <a:br>
              <a:rPr lang="en-GB" sz="2800" b="1" dirty="0"/>
            </a:br>
            <a:r>
              <a:rPr lang="en-GB" sz="2800" b="1" dirty="0"/>
              <a:t>LECTURE</a:t>
            </a:r>
            <a:endParaRPr lang="tr-TR" sz="2800" b="1" dirty="0"/>
          </a:p>
        </p:txBody>
      </p:sp>
      <p:sp>
        <p:nvSpPr>
          <p:cNvPr id="3" name="Subtitle 2"/>
          <p:cNvSpPr>
            <a:spLocks noGrp="1"/>
          </p:cNvSpPr>
          <p:nvPr>
            <p:ph type="subTitle" idx="1"/>
          </p:nvPr>
        </p:nvSpPr>
        <p:spPr>
          <a:xfrm>
            <a:off x="4253983" y="4328764"/>
            <a:ext cx="4316961" cy="1624263"/>
          </a:xfrm>
        </p:spPr>
        <p:txBody>
          <a:bodyPr>
            <a:normAutofit fontScale="77500" lnSpcReduction="20000"/>
          </a:bodyPr>
          <a:lstStyle/>
          <a:p>
            <a:pPr algn="r"/>
            <a:r>
              <a:rPr lang="tr-TR" sz="3100" b="1" dirty="0">
                <a:solidFill>
                  <a:schemeClr val="tx1"/>
                </a:solidFill>
              </a:rPr>
              <a:t>Prof. Dr. Ural AKBULUT  </a:t>
            </a:r>
          </a:p>
          <a:p>
            <a:pPr algn="r"/>
            <a:r>
              <a:rPr lang="en-GB" sz="3100" b="1" dirty="0">
                <a:solidFill>
                  <a:schemeClr val="tx1"/>
                </a:solidFill>
              </a:rPr>
              <a:t>METU</a:t>
            </a:r>
            <a:r>
              <a:rPr lang="tr-TR" sz="3100" b="1" dirty="0">
                <a:solidFill>
                  <a:schemeClr val="tx1"/>
                </a:solidFill>
              </a:rPr>
              <a:t> </a:t>
            </a:r>
            <a:r>
              <a:rPr lang="en-GB" sz="3100" b="1" dirty="0">
                <a:solidFill>
                  <a:schemeClr val="tx1"/>
                </a:solidFill>
              </a:rPr>
              <a:t>Chemistry </a:t>
            </a:r>
          </a:p>
          <a:p>
            <a:pPr algn="r"/>
            <a:r>
              <a:rPr lang="en-GB" sz="3100" b="1" dirty="0">
                <a:solidFill>
                  <a:schemeClr val="tx1"/>
                </a:solidFill>
              </a:rPr>
              <a:t>Department</a:t>
            </a:r>
            <a:endParaRPr lang="tr-TR" sz="3100" b="1" dirty="0">
              <a:solidFill>
                <a:schemeClr val="tx1"/>
              </a:solidFill>
            </a:endParaRPr>
          </a:p>
          <a:p>
            <a:endParaRPr lang="en-GB" sz="2400" b="1" dirty="0">
              <a:solidFill>
                <a:srgbClr val="FFFF00"/>
              </a:solidFill>
            </a:endParaRPr>
          </a:p>
          <a:p>
            <a:endParaRPr lang="en-GB" sz="2400" b="1" dirty="0">
              <a:solidFill>
                <a:srgbClr val="FFFF00"/>
              </a:solidFill>
            </a:endParaRPr>
          </a:p>
          <a:p>
            <a:endParaRPr lang="tr-TR" sz="2400" b="1" dirty="0">
              <a:solidFill>
                <a:srgbClr val="FFFF00"/>
              </a:solidFill>
            </a:endParaRPr>
          </a:p>
        </p:txBody>
      </p:sp>
      <p:sp>
        <p:nvSpPr>
          <p:cNvPr id="4" name="Date Placeholder 3"/>
          <p:cNvSpPr>
            <a:spLocks noGrp="1"/>
          </p:cNvSpPr>
          <p:nvPr>
            <p:ph type="dt" sz="half" idx="10"/>
          </p:nvPr>
        </p:nvSpPr>
        <p:spPr/>
        <p:txBody>
          <a:bodyPr/>
          <a:lstStyle/>
          <a:p>
            <a:r>
              <a:rPr lang="en-US">
                <a:solidFill>
                  <a:prstClr val="white">
                    <a:shade val="50000"/>
                  </a:prstClr>
                </a:solidFill>
              </a:rPr>
              <a:t>OCTOBER 31, 2022</a:t>
            </a:r>
            <a:endParaRPr lang="tr-TR" dirty="0">
              <a:solidFill>
                <a:prstClr val="white">
                  <a:shade val="50000"/>
                </a:prstClr>
              </a:solidFill>
            </a:endParaRPr>
          </a:p>
        </p:txBody>
      </p:sp>
      <p:sp>
        <p:nvSpPr>
          <p:cNvPr id="5" name="Slide Number Placeholder 4"/>
          <p:cNvSpPr>
            <a:spLocks noGrp="1"/>
          </p:cNvSpPr>
          <p:nvPr>
            <p:ph type="sldNum" sz="quarter" idx="12"/>
          </p:nvPr>
        </p:nvSpPr>
        <p:spPr/>
        <p:txBody>
          <a:bodyPr/>
          <a:lstStyle/>
          <a:p>
            <a:fld id="{83585796-D667-4CB2-BC00-3BF368760D37}" type="slidenum">
              <a:rPr lang="tr-TR" smtClean="0">
                <a:solidFill>
                  <a:prstClr val="white">
                    <a:shade val="50000"/>
                  </a:prstClr>
                </a:solidFill>
              </a:rPr>
              <a:pPr/>
              <a:t>1</a:t>
            </a:fld>
            <a:endParaRPr lang="tr-TR">
              <a:solidFill>
                <a:prstClr val="white">
                  <a:shade val="50000"/>
                </a:prstClr>
              </a:solidFill>
            </a:endParaRPr>
          </a:p>
        </p:txBody>
      </p:sp>
    </p:spTree>
    <p:extLst>
      <p:ext uri="{BB962C8B-B14F-4D97-AF65-F5344CB8AC3E}">
        <p14:creationId xmlns:p14="http://schemas.microsoft.com/office/powerpoint/2010/main" val="8223333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F9227-BCDB-41C1-84F8-4EAB73F7E8F6}"/>
              </a:ext>
            </a:extLst>
          </p:cNvPr>
          <p:cNvSpPr>
            <a:spLocks noGrp="1"/>
          </p:cNvSpPr>
          <p:nvPr>
            <p:ph type="title"/>
          </p:nvPr>
        </p:nvSpPr>
        <p:spPr>
          <a:xfrm>
            <a:off x="827584" y="260648"/>
            <a:ext cx="7704856" cy="1224136"/>
          </a:xfrm>
        </p:spPr>
        <p:txBody>
          <a:bodyPr/>
          <a:lstStyle/>
          <a:p>
            <a:r>
              <a:rPr lang="en-GB" b="1" dirty="0">
                <a:solidFill>
                  <a:srgbClr val="FFFF00"/>
                </a:solidFill>
              </a:rPr>
              <a:t>Human urine was used as soap and toothpaste in Roman Empire</a:t>
            </a:r>
            <a:endParaRPr lang="tr-TR" b="1" dirty="0">
              <a:solidFill>
                <a:srgbClr val="FFFF00"/>
              </a:solidFill>
            </a:endParaRPr>
          </a:p>
        </p:txBody>
      </p:sp>
      <p:sp>
        <p:nvSpPr>
          <p:cNvPr id="3" name="Content Placeholder 2">
            <a:extLst>
              <a:ext uri="{FF2B5EF4-FFF2-40B4-BE49-F238E27FC236}">
                <a16:creationId xmlns:a16="http://schemas.microsoft.com/office/drawing/2014/main" id="{A4116088-CAA2-4136-A743-2D8323D93428}"/>
              </a:ext>
            </a:extLst>
          </p:cNvPr>
          <p:cNvSpPr>
            <a:spLocks noGrp="1"/>
          </p:cNvSpPr>
          <p:nvPr>
            <p:ph idx="1"/>
          </p:nvPr>
        </p:nvSpPr>
        <p:spPr>
          <a:xfrm>
            <a:off x="539552" y="1556792"/>
            <a:ext cx="8208912" cy="5112568"/>
          </a:xfrm>
        </p:spPr>
        <p:txBody>
          <a:bodyPr>
            <a:noAutofit/>
          </a:bodyPr>
          <a:lstStyle/>
          <a:p>
            <a:r>
              <a:rPr lang="en-GB" sz="2800" b="1" dirty="0"/>
              <a:t>Urine was used as </a:t>
            </a:r>
            <a:r>
              <a:rPr lang="tr-TR" sz="2800" b="1" dirty="0"/>
              <a:t>toothpaste</a:t>
            </a:r>
            <a:r>
              <a:rPr lang="en-GB" sz="2800" b="1" dirty="0"/>
              <a:t> in Rome to make teeth whiter</a:t>
            </a:r>
          </a:p>
          <a:p>
            <a:r>
              <a:rPr lang="en-GB" sz="2800" b="1" dirty="0"/>
              <a:t>They made toothpaste by mixing pumis powder (</a:t>
            </a:r>
            <a:r>
              <a:rPr lang="en-GB" sz="2800" i="1" dirty="0">
                <a:solidFill>
                  <a:srgbClr val="FFFF00"/>
                </a:solidFill>
              </a:rPr>
              <a:t>pomza tozu</a:t>
            </a:r>
            <a:r>
              <a:rPr lang="en-GB" sz="2800" b="1" dirty="0"/>
              <a:t>) with urine</a:t>
            </a:r>
          </a:p>
          <a:p>
            <a:r>
              <a:rPr lang="en-GB" sz="2800" b="1" dirty="0"/>
              <a:t>The women washed their faces with urine to soften their skin</a:t>
            </a:r>
          </a:p>
          <a:p>
            <a:r>
              <a:rPr lang="en-GB" sz="2800" b="1" dirty="0"/>
              <a:t>Escimos, used to wash their hair and faces in the morning with urine</a:t>
            </a:r>
          </a:p>
          <a:p>
            <a:endParaRPr lang="en-GB" sz="2800" b="1" dirty="0"/>
          </a:p>
        </p:txBody>
      </p:sp>
      <p:sp>
        <p:nvSpPr>
          <p:cNvPr id="4" name="Date Placeholder 3">
            <a:extLst>
              <a:ext uri="{FF2B5EF4-FFF2-40B4-BE49-F238E27FC236}">
                <a16:creationId xmlns:a16="http://schemas.microsoft.com/office/drawing/2014/main" id="{8693999E-8217-40C2-A78A-802BB3FAB372}"/>
              </a:ext>
            </a:extLst>
          </p:cNvPr>
          <p:cNvSpPr>
            <a:spLocks noGrp="1"/>
          </p:cNvSpPr>
          <p:nvPr>
            <p:ph type="dt" sz="half" idx="10"/>
          </p:nvPr>
        </p:nvSpPr>
        <p:spPr/>
        <p:txBody>
          <a:bodyPr/>
          <a:lstStyle/>
          <a:p>
            <a:r>
              <a:rPr lang="en-US">
                <a:solidFill>
                  <a:prstClr val="white">
                    <a:shade val="50000"/>
                  </a:prstClr>
                </a:solidFill>
              </a:rPr>
              <a:t>OCTOBER 31, 2022</a:t>
            </a:r>
            <a:endParaRPr lang="tr-TR" dirty="0">
              <a:solidFill>
                <a:prstClr val="white">
                  <a:shade val="50000"/>
                </a:prstClr>
              </a:solidFill>
            </a:endParaRPr>
          </a:p>
        </p:txBody>
      </p:sp>
      <p:sp>
        <p:nvSpPr>
          <p:cNvPr id="5" name="Slide Number Placeholder 4">
            <a:extLst>
              <a:ext uri="{FF2B5EF4-FFF2-40B4-BE49-F238E27FC236}">
                <a16:creationId xmlns:a16="http://schemas.microsoft.com/office/drawing/2014/main" id="{B12D3396-FA76-4AF4-8923-38598E00DD84}"/>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10</a:t>
            </a:fld>
            <a:endParaRPr lang="tr-TR">
              <a:solidFill>
                <a:prstClr val="white">
                  <a:shade val="50000"/>
                </a:prstClr>
              </a:solidFill>
            </a:endParaRPr>
          </a:p>
        </p:txBody>
      </p:sp>
      <p:pic>
        <p:nvPicPr>
          <p:cNvPr id="7" name="Kayıtlı Ses">
            <a:hlinkClick r:id="" action="ppaction://media"/>
            <a:extLst>
              <a:ext uri="{FF2B5EF4-FFF2-40B4-BE49-F238E27FC236}">
                <a16:creationId xmlns:a16="http://schemas.microsoft.com/office/drawing/2014/main" id="{3FABC449-FCD5-4AB2-A0D1-5B01018AC8F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72400" y="404664"/>
            <a:ext cx="609600" cy="609600"/>
          </a:xfrm>
          <a:prstGeom prst="rect">
            <a:avLst/>
          </a:prstGeom>
        </p:spPr>
      </p:pic>
    </p:spTree>
    <p:extLst>
      <p:ext uri="{BB962C8B-B14F-4D97-AF65-F5344CB8AC3E}">
        <p14:creationId xmlns:p14="http://schemas.microsoft.com/office/powerpoint/2010/main" val="3159914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4855"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DC921-189B-4A6C-9141-FDE534DB0CD3}"/>
              </a:ext>
            </a:extLst>
          </p:cNvPr>
          <p:cNvSpPr>
            <a:spLocks noGrp="1"/>
          </p:cNvSpPr>
          <p:nvPr>
            <p:ph type="title"/>
          </p:nvPr>
        </p:nvSpPr>
        <p:spPr>
          <a:xfrm>
            <a:off x="827584" y="332656"/>
            <a:ext cx="7848872" cy="924475"/>
          </a:xfrm>
        </p:spPr>
        <p:txBody>
          <a:bodyPr/>
          <a:lstStyle/>
          <a:p>
            <a:r>
              <a:rPr lang="en-GB" b="1" dirty="0">
                <a:solidFill>
                  <a:srgbClr val="FFFF00"/>
                </a:solidFill>
              </a:rPr>
              <a:t>Sumerians used some plants and minerals as natural soaps</a:t>
            </a:r>
            <a:endParaRPr lang="tr-TR" b="1" dirty="0">
              <a:solidFill>
                <a:srgbClr val="FFFF00"/>
              </a:solidFill>
            </a:endParaRPr>
          </a:p>
        </p:txBody>
      </p:sp>
      <p:sp>
        <p:nvSpPr>
          <p:cNvPr id="3" name="Content Placeholder 2">
            <a:extLst>
              <a:ext uri="{FF2B5EF4-FFF2-40B4-BE49-F238E27FC236}">
                <a16:creationId xmlns:a16="http://schemas.microsoft.com/office/drawing/2014/main" id="{AA2CB6C6-E631-44B1-A405-5C10105DF8F2}"/>
              </a:ext>
            </a:extLst>
          </p:cNvPr>
          <p:cNvSpPr>
            <a:spLocks noGrp="1"/>
          </p:cNvSpPr>
          <p:nvPr>
            <p:ph idx="1"/>
          </p:nvPr>
        </p:nvSpPr>
        <p:spPr>
          <a:xfrm>
            <a:off x="359532" y="1408491"/>
            <a:ext cx="8424936" cy="4968552"/>
          </a:xfrm>
        </p:spPr>
        <p:txBody>
          <a:bodyPr>
            <a:normAutofit lnSpcReduction="10000"/>
          </a:bodyPr>
          <a:lstStyle/>
          <a:p>
            <a:r>
              <a:rPr lang="en-GB" sz="2800" b="1" u="sng" dirty="0">
                <a:solidFill>
                  <a:srgbClr val="FFFF00"/>
                </a:solidFill>
              </a:rPr>
              <a:t>Soda</a:t>
            </a:r>
            <a:r>
              <a:rPr lang="en-GB" sz="2800" b="1" dirty="0"/>
              <a:t> (sodium carbonate), </a:t>
            </a:r>
            <a:r>
              <a:rPr lang="en-GB" sz="2800" b="1" u="sng" dirty="0">
                <a:solidFill>
                  <a:srgbClr val="FFFF00"/>
                </a:solidFill>
              </a:rPr>
              <a:t>clay</a:t>
            </a:r>
            <a:r>
              <a:rPr lang="tr-TR" sz="2800" b="1" dirty="0"/>
              <a:t>,</a:t>
            </a:r>
            <a:r>
              <a:rPr lang="en-GB" sz="2800" b="1" dirty="0"/>
              <a:t> and </a:t>
            </a:r>
            <a:r>
              <a:rPr lang="en-GB" sz="2800" b="1" u="sng" dirty="0">
                <a:solidFill>
                  <a:srgbClr val="FFFF00"/>
                </a:solidFill>
              </a:rPr>
              <a:t>alum</a:t>
            </a:r>
            <a:r>
              <a:rPr lang="en-GB" sz="2800" b="1" dirty="0"/>
              <a:t> were used as  natural soaps</a:t>
            </a:r>
          </a:p>
          <a:p>
            <a:r>
              <a:rPr lang="en-GB" sz="2800" b="1" dirty="0"/>
              <a:t>Lake Van was the source of soda</a:t>
            </a:r>
          </a:p>
          <a:p>
            <a:r>
              <a:rPr lang="en-GB" sz="2800" b="1" u="sng" dirty="0"/>
              <a:t>Fuller’s earth </a:t>
            </a:r>
            <a:r>
              <a:rPr lang="en-GB" sz="2800" b="1" dirty="0"/>
              <a:t>was used as natural soap by Sumerians and Hittites  </a:t>
            </a:r>
          </a:p>
          <a:p>
            <a:r>
              <a:rPr lang="en-GB" sz="2800" b="1" dirty="0"/>
              <a:t>Fuller’s earth is similar to bentonite (a kind of white clay). In Turkey it is called “</a:t>
            </a:r>
            <a:r>
              <a:rPr lang="en-GB" sz="2800" i="1" dirty="0">
                <a:solidFill>
                  <a:srgbClr val="FFFF00"/>
                </a:solidFill>
              </a:rPr>
              <a:t>kedi toprağı</a:t>
            </a:r>
            <a:r>
              <a:rPr lang="en-GB" sz="2800" b="1" dirty="0"/>
              <a:t>”  or “</a:t>
            </a:r>
            <a:r>
              <a:rPr lang="en-GB" sz="2800" i="1" dirty="0">
                <a:solidFill>
                  <a:srgbClr val="FFFF00"/>
                </a:solidFill>
              </a:rPr>
              <a:t>bebe toprağı</a:t>
            </a:r>
            <a:r>
              <a:rPr lang="en-GB" sz="2800" b="1" dirty="0"/>
              <a:t>” or “</a:t>
            </a:r>
            <a:r>
              <a:rPr lang="en-GB" sz="2800" i="1" dirty="0">
                <a:solidFill>
                  <a:srgbClr val="FFFF00"/>
                </a:solidFill>
              </a:rPr>
              <a:t>pekmez toprağı</a:t>
            </a:r>
            <a:r>
              <a:rPr lang="en-GB" sz="2800" b="1" dirty="0"/>
              <a:t>” or “</a:t>
            </a:r>
            <a:r>
              <a:rPr lang="en-GB" sz="2800" i="1" dirty="0">
                <a:solidFill>
                  <a:srgbClr val="FFFF00"/>
                </a:solidFill>
              </a:rPr>
              <a:t>çamaşır kili</a:t>
            </a:r>
            <a:r>
              <a:rPr lang="en-GB" sz="2800" b="1" dirty="0"/>
              <a:t>”</a:t>
            </a:r>
          </a:p>
          <a:p>
            <a:r>
              <a:rPr lang="tr-TR" sz="2800" b="1" dirty="0"/>
              <a:t> It’s</a:t>
            </a:r>
            <a:r>
              <a:rPr lang="en-GB" sz="2800" b="1" dirty="0"/>
              <a:t> composed of Mg and Al silicates</a:t>
            </a:r>
            <a:endParaRPr lang="tr-TR" sz="2800" b="1" dirty="0"/>
          </a:p>
        </p:txBody>
      </p:sp>
      <p:sp>
        <p:nvSpPr>
          <p:cNvPr id="4" name="Date Placeholder 3">
            <a:extLst>
              <a:ext uri="{FF2B5EF4-FFF2-40B4-BE49-F238E27FC236}">
                <a16:creationId xmlns:a16="http://schemas.microsoft.com/office/drawing/2014/main" id="{4A20B81B-B1D7-4EA8-B953-35ED19473679}"/>
              </a:ext>
            </a:extLst>
          </p:cNvPr>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6276FCAE-536B-4F56-B768-5561BE60DB70}"/>
              </a:ext>
            </a:extLst>
          </p:cNvPr>
          <p:cNvSpPr>
            <a:spLocks noGrp="1"/>
          </p:cNvSpPr>
          <p:nvPr>
            <p:ph type="sldNum" sz="quarter" idx="12"/>
          </p:nvPr>
        </p:nvSpPr>
        <p:spPr>
          <a:xfrm>
            <a:off x="573056" y="6107278"/>
            <a:ext cx="608287" cy="365125"/>
          </a:xfrm>
        </p:spPr>
        <p:txBody>
          <a:bodyPr/>
          <a:lstStyle/>
          <a:p>
            <a:fld id="{83585796-D667-4CB2-BC00-3BF368760D37}" type="slidenum">
              <a:rPr lang="tr-TR" smtClean="0">
                <a:solidFill>
                  <a:prstClr val="white">
                    <a:shade val="50000"/>
                  </a:prstClr>
                </a:solidFill>
              </a:rPr>
              <a:pPr/>
              <a:t>11</a:t>
            </a:fld>
            <a:endParaRPr lang="tr-TR">
              <a:solidFill>
                <a:prstClr val="white">
                  <a:shade val="50000"/>
                </a:prstClr>
              </a:solidFill>
            </a:endParaRPr>
          </a:p>
        </p:txBody>
      </p:sp>
      <p:pic>
        <p:nvPicPr>
          <p:cNvPr id="6" name="Kayıtlı Ses">
            <a:hlinkClick r:id="" action="ppaction://media"/>
            <a:extLst>
              <a:ext uri="{FF2B5EF4-FFF2-40B4-BE49-F238E27FC236}">
                <a16:creationId xmlns:a16="http://schemas.microsoft.com/office/drawing/2014/main" id="{14FA2DB8-D8F3-4AF0-8838-654B50E5B29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028384" y="980728"/>
            <a:ext cx="609600" cy="609600"/>
          </a:xfrm>
          <a:prstGeom prst="rect">
            <a:avLst/>
          </a:prstGeom>
        </p:spPr>
      </p:pic>
    </p:spTree>
    <p:extLst>
      <p:ext uri="{BB962C8B-B14F-4D97-AF65-F5344CB8AC3E}">
        <p14:creationId xmlns:p14="http://schemas.microsoft.com/office/powerpoint/2010/main" val="2668021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768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DC921-189B-4A6C-9141-FDE534DB0CD3}"/>
              </a:ext>
            </a:extLst>
          </p:cNvPr>
          <p:cNvSpPr>
            <a:spLocks noGrp="1"/>
          </p:cNvSpPr>
          <p:nvPr>
            <p:ph type="title"/>
          </p:nvPr>
        </p:nvSpPr>
        <p:spPr>
          <a:xfrm>
            <a:off x="899592" y="476672"/>
            <a:ext cx="7776864" cy="924475"/>
          </a:xfrm>
        </p:spPr>
        <p:txBody>
          <a:bodyPr/>
          <a:lstStyle/>
          <a:p>
            <a:r>
              <a:rPr lang="en-GB" b="1" dirty="0">
                <a:solidFill>
                  <a:srgbClr val="FFFF00"/>
                </a:solidFill>
              </a:rPr>
              <a:t>Sumerians used some plants and minerals as natural soaps</a:t>
            </a:r>
            <a:endParaRPr lang="tr-TR" b="1" dirty="0">
              <a:solidFill>
                <a:srgbClr val="FFFF00"/>
              </a:solidFill>
            </a:endParaRPr>
          </a:p>
        </p:txBody>
      </p:sp>
      <p:sp>
        <p:nvSpPr>
          <p:cNvPr id="3" name="Content Placeholder 2">
            <a:extLst>
              <a:ext uri="{FF2B5EF4-FFF2-40B4-BE49-F238E27FC236}">
                <a16:creationId xmlns:a16="http://schemas.microsoft.com/office/drawing/2014/main" id="{AA2CB6C6-E631-44B1-A405-5C10105DF8F2}"/>
              </a:ext>
            </a:extLst>
          </p:cNvPr>
          <p:cNvSpPr>
            <a:spLocks noGrp="1"/>
          </p:cNvSpPr>
          <p:nvPr>
            <p:ph idx="1"/>
          </p:nvPr>
        </p:nvSpPr>
        <p:spPr>
          <a:xfrm>
            <a:off x="467544" y="1412776"/>
            <a:ext cx="8208912" cy="4968552"/>
          </a:xfrm>
        </p:spPr>
        <p:txBody>
          <a:bodyPr>
            <a:normAutofit/>
          </a:bodyPr>
          <a:lstStyle/>
          <a:p>
            <a:r>
              <a:rPr lang="en-GB" sz="2800" b="1" dirty="0"/>
              <a:t>Sumerians used soapwort (</a:t>
            </a:r>
            <a:r>
              <a:rPr lang="en-GB" sz="2800" i="1" dirty="0">
                <a:solidFill>
                  <a:srgbClr val="FFFF00"/>
                </a:solidFill>
              </a:rPr>
              <a:t>Sabun otu</a:t>
            </a:r>
            <a:r>
              <a:rPr lang="en-GB" sz="2800" b="1" dirty="0"/>
              <a:t>) as natural soap (Saponaria officinalis)</a:t>
            </a:r>
          </a:p>
          <a:p>
            <a:r>
              <a:rPr lang="en-GB" sz="2800" b="1" dirty="0"/>
              <a:t>In Turkish it is called “</a:t>
            </a:r>
            <a:r>
              <a:rPr lang="en-GB" sz="2800" i="1" dirty="0">
                <a:solidFill>
                  <a:srgbClr val="FFFF00"/>
                </a:solidFill>
              </a:rPr>
              <a:t>Çöven, Çöven otu, Karga sabunu, Köpürgen</a:t>
            </a:r>
            <a:r>
              <a:rPr lang="en-GB" sz="2800" b="1" dirty="0"/>
              <a:t>” </a:t>
            </a:r>
          </a:p>
          <a:p>
            <a:r>
              <a:rPr lang="en-GB" sz="2800" b="1" dirty="0"/>
              <a:t>It’s roots are rich in </a:t>
            </a:r>
            <a:r>
              <a:rPr lang="en-GB" sz="2800" b="1" u="sng" dirty="0"/>
              <a:t>saponin</a:t>
            </a:r>
            <a:r>
              <a:rPr lang="en-GB" sz="2800" b="1" dirty="0"/>
              <a:t> which works as soap</a:t>
            </a:r>
          </a:p>
          <a:p>
            <a:r>
              <a:rPr lang="en-GB" sz="2800" b="1" dirty="0"/>
              <a:t> Saponins are natural surfactants</a:t>
            </a:r>
          </a:p>
          <a:p>
            <a:pPr marL="0" indent="0">
              <a:buNone/>
            </a:pPr>
            <a:r>
              <a:rPr lang="en-GB" sz="2800" i="1" dirty="0">
                <a:solidFill>
                  <a:srgbClr val="FFFF00"/>
                </a:solidFill>
              </a:rPr>
              <a:t>Do you know </a:t>
            </a:r>
            <a:r>
              <a:rPr lang="tr-TR" sz="2800" i="1" dirty="0">
                <a:solidFill>
                  <a:srgbClr val="FFFF00"/>
                </a:solidFill>
              </a:rPr>
              <a:t>the </a:t>
            </a:r>
            <a:r>
              <a:rPr lang="en-GB" sz="2800" i="1" dirty="0">
                <a:solidFill>
                  <a:srgbClr val="FFFF00"/>
                </a:solidFill>
              </a:rPr>
              <a:t>uses of surfactants? </a:t>
            </a:r>
            <a:endParaRPr lang="tr-TR" sz="2800" i="1" dirty="0">
              <a:solidFill>
                <a:srgbClr val="FFFF00"/>
              </a:solidFill>
            </a:endParaRPr>
          </a:p>
        </p:txBody>
      </p:sp>
      <p:sp>
        <p:nvSpPr>
          <p:cNvPr id="4" name="Date Placeholder 3">
            <a:extLst>
              <a:ext uri="{FF2B5EF4-FFF2-40B4-BE49-F238E27FC236}">
                <a16:creationId xmlns:a16="http://schemas.microsoft.com/office/drawing/2014/main" id="{4A20B81B-B1D7-4EA8-B953-35ED19473679}"/>
              </a:ext>
            </a:extLst>
          </p:cNvPr>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6276FCAE-536B-4F56-B768-5561BE60DB70}"/>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12</a:t>
            </a:fld>
            <a:endParaRPr lang="tr-TR" dirty="0">
              <a:solidFill>
                <a:prstClr val="white">
                  <a:shade val="50000"/>
                </a:prstClr>
              </a:solidFill>
            </a:endParaRPr>
          </a:p>
        </p:txBody>
      </p:sp>
      <p:pic>
        <p:nvPicPr>
          <p:cNvPr id="6" name="Kayıtlı Ses">
            <a:hlinkClick r:id="" action="ppaction://media"/>
            <a:extLst>
              <a:ext uri="{FF2B5EF4-FFF2-40B4-BE49-F238E27FC236}">
                <a16:creationId xmlns:a16="http://schemas.microsoft.com/office/drawing/2014/main" id="{D5C6D4B2-CFC6-40A7-976E-58ED2FD58EB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452320" y="1124744"/>
            <a:ext cx="609600" cy="609600"/>
          </a:xfrm>
          <a:prstGeom prst="rect">
            <a:avLst/>
          </a:prstGeom>
        </p:spPr>
      </p:pic>
    </p:spTree>
    <p:extLst>
      <p:ext uri="{BB962C8B-B14F-4D97-AF65-F5344CB8AC3E}">
        <p14:creationId xmlns:p14="http://schemas.microsoft.com/office/powerpoint/2010/main" val="1310400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747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287617-4F45-4F4B-8521-7B8EC8C588A4}"/>
              </a:ext>
            </a:extLst>
          </p:cNvPr>
          <p:cNvSpPr>
            <a:spLocks noGrp="1"/>
          </p:cNvSpPr>
          <p:nvPr>
            <p:ph type="title"/>
          </p:nvPr>
        </p:nvSpPr>
        <p:spPr>
          <a:xfrm>
            <a:off x="539552" y="675724"/>
            <a:ext cx="8208912" cy="1817172"/>
          </a:xfrm>
        </p:spPr>
        <p:txBody>
          <a:bodyPr/>
          <a:lstStyle/>
          <a:p>
            <a:r>
              <a:rPr lang="en-GB" b="1" dirty="0">
                <a:solidFill>
                  <a:srgbClr val="FFFF00"/>
                </a:solidFill>
              </a:rPr>
              <a:t>Soapworth (</a:t>
            </a:r>
            <a:r>
              <a:rPr lang="en-GB" i="1" dirty="0"/>
              <a:t>çöven otu</a:t>
            </a:r>
            <a:r>
              <a:rPr lang="en-GB" b="1" dirty="0">
                <a:solidFill>
                  <a:srgbClr val="FFFF00"/>
                </a:solidFill>
              </a:rPr>
              <a:t>) on the left roots of soapworth on the right</a:t>
            </a:r>
            <a:endParaRPr lang="tr-TR" b="1" dirty="0">
              <a:solidFill>
                <a:srgbClr val="FFFF00"/>
              </a:solidFill>
            </a:endParaRPr>
          </a:p>
        </p:txBody>
      </p:sp>
      <p:sp>
        <p:nvSpPr>
          <p:cNvPr id="4" name="Date Placeholder 3">
            <a:extLst>
              <a:ext uri="{FF2B5EF4-FFF2-40B4-BE49-F238E27FC236}">
                <a16:creationId xmlns:a16="http://schemas.microsoft.com/office/drawing/2014/main" id="{0B9C78BA-F616-4129-B511-5C504CF26485}"/>
              </a:ext>
            </a:extLst>
          </p:cNvPr>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55E4D8A2-4692-4284-B017-A219307AF7F4}"/>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13</a:t>
            </a:fld>
            <a:endParaRPr lang="tr-TR">
              <a:solidFill>
                <a:prstClr val="white">
                  <a:shade val="50000"/>
                </a:prstClr>
              </a:solidFill>
            </a:endParaRPr>
          </a:p>
        </p:txBody>
      </p:sp>
      <p:pic>
        <p:nvPicPr>
          <p:cNvPr id="33794" name="Picture 2" descr="Gypsophila repens0.jpg">
            <a:extLst>
              <a:ext uri="{FF2B5EF4-FFF2-40B4-BE49-F238E27FC236}">
                <a16:creationId xmlns:a16="http://schemas.microsoft.com/office/drawing/2014/main" id="{60737FFD-0963-4091-A935-1B30E971F8A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2636912"/>
            <a:ext cx="4032448" cy="3465258"/>
          </a:xfrm>
          <a:prstGeom prst="rect">
            <a:avLst/>
          </a:prstGeom>
          <a:noFill/>
          <a:extLst>
            <a:ext uri="{909E8E84-426E-40DD-AFC4-6F175D3DCCD1}">
              <a14:hiddenFill xmlns:a14="http://schemas.microsoft.com/office/drawing/2010/main">
                <a:solidFill>
                  <a:srgbClr val="FFFFFF"/>
                </a:solidFill>
              </a14:hiddenFill>
            </a:ext>
          </a:extLst>
        </p:spPr>
      </p:pic>
      <p:pic>
        <p:nvPicPr>
          <p:cNvPr id="33796" name="Picture 4" descr="Çöven Otu Kökü Çöğen Sabun Otu 500gr Fiyatı ve Özellikleri - GittiGidiyor">
            <a:extLst>
              <a:ext uri="{FF2B5EF4-FFF2-40B4-BE49-F238E27FC236}">
                <a16:creationId xmlns:a16="http://schemas.microsoft.com/office/drawing/2014/main" id="{364D16A0-D8E6-40B1-B82F-1021CBDC69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032" y="2708920"/>
            <a:ext cx="3960440" cy="3384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80148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EF249-2038-4EB3-8572-DFC3A12EFF45}"/>
              </a:ext>
            </a:extLst>
          </p:cNvPr>
          <p:cNvSpPr>
            <a:spLocks noGrp="1"/>
          </p:cNvSpPr>
          <p:nvPr>
            <p:ph type="title"/>
          </p:nvPr>
        </p:nvSpPr>
        <p:spPr>
          <a:xfrm>
            <a:off x="839349" y="305811"/>
            <a:ext cx="8064896" cy="1140499"/>
          </a:xfrm>
        </p:spPr>
        <p:txBody>
          <a:bodyPr/>
          <a:lstStyle/>
          <a:p>
            <a:r>
              <a:rPr lang="tr-TR" b="1" dirty="0">
                <a:solidFill>
                  <a:srgbClr val="FFFF00"/>
                </a:solidFill>
              </a:rPr>
              <a:t>S</a:t>
            </a:r>
            <a:r>
              <a:rPr lang="en-GB" b="1" dirty="0">
                <a:solidFill>
                  <a:srgbClr val="FFFF00"/>
                </a:solidFill>
              </a:rPr>
              <a:t>oap making procedures were documented by Sumerians</a:t>
            </a:r>
            <a:endParaRPr lang="tr-TR" b="1" dirty="0">
              <a:solidFill>
                <a:srgbClr val="FFFF00"/>
              </a:solidFill>
            </a:endParaRPr>
          </a:p>
        </p:txBody>
      </p:sp>
      <p:sp>
        <p:nvSpPr>
          <p:cNvPr id="3" name="Content Placeholder 2">
            <a:extLst>
              <a:ext uri="{FF2B5EF4-FFF2-40B4-BE49-F238E27FC236}">
                <a16:creationId xmlns:a16="http://schemas.microsoft.com/office/drawing/2014/main" id="{12CEA3E1-F577-4E8C-9725-F57369B74F19}"/>
              </a:ext>
            </a:extLst>
          </p:cNvPr>
          <p:cNvSpPr>
            <a:spLocks noGrp="1"/>
          </p:cNvSpPr>
          <p:nvPr>
            <p:ph idx="1"/>
          </p:nvPr>
        </p:nvSpPr>
        <p:spPr>
          <a:xfrm>
            <a:off x="600650" y="1556792"/>
            <a:ext cx="8280920" cy="4870623"/>
          </a:xfrm>
        </p:spPr>
        <p:txBody>
          <a:bodyPr>
            <a:normAutofit fontScale="25000" lnSpcReduction="20000"/>
          </a:bodyPr>
          <a:lstStyle/>
          <a:p>
            <a:endParaRPr lang="en-GB" sz="2800" b="1" dirty="0"/>
          </a:p>
          <a:p>
            <a:endParaRPr lang="en-GB" sz="2800" b="1" dirty="0"/>
          </a:p>
          <a:p>
            <a:r>
              <a:rPr lang="en-GB" sz="11200" b="1" dirty="0"/>
              <a:t>There are several Sumerian tablets </a:t>
            </a:r>
            <a:r>
              <a:rPr lang="tr-TR" sz="11200" b="1" dirty="0"/>
              <a:t>that</a:t>
            </a:r>
            <a:r>
              <a:rPr lang="en-GB" sz="11200" b="1" dirty="0"/>
              <a:t> give </a:t>
            </a:r>
            <a:r>
              <a:rPr lang="tr-TR" sz="11200" b="1" dirty="0" err="1"/>
              <a:t>soap-making</a:t>
            </a:r>
            <a:r>
              <a:rPr lang="en-GB" sz="11200" b="1" dirty="0"/>
              <a:t> procedures for washing and medicinal uses</a:t>
            </a:r>
          </a:p>
          <a:p>
            <a:r>
              <a:rPr lang="en-GB" sz="11200" b="1" dirty="0"/>
              <a:t>Generally Sumerians heated sesame oil and uhulu ash to make soap</a:t>
            </a:r>
          </a:p>
          <a:p>
            <a:r>
              <a:rPr lang="en-GB" sz="11200" b="1" dirty="0"/>
              <a:t>In a </a:t>
            </a:r>
            <a:r>
              <a:rPr lang="tr-TR" sz="11200" b="1" dirty="0"/>
              <a:t>7th-century</a:t>
            </a:r>
            <a:r>
              <a:rPr lang="en-GB" sz="11200" b="1" dirty="0"/>
              <a:t> clay tablet they explain soap making “by using castor oil (</a:t>
            </a:r>
            <a:r>
              <a:rPr lang="en-GB" sz="11200" i="1" dirty="0">
                <a:solidFill>
                  <a:srgbClr val="FFFF00"/>
                </a:solidFill>
              </a:rPr>
              <a:t>Hint yağı</a:t>
            </a:r>
            <a:r>
              <a:rPr lang="en-GB" sz="11200" b="1" dirty="0"/>
              <a:t>) and uhulu ash”</a:t>
            </a:r>
          </a:p>
          <a:p>
            <a:r>
              <a:rPr lang="en-GB" sz="11200" b="1" dirty="0"/>
              <a:t>Another tablet explains soap making as “uhulu ash, salt, oil, fat of a cow …”</a:t>
            </a:r>
          </a:p>
          <a:p>
            <a:endParaRPr lang="en-GB" sz="2800" b="1" dirty="0"/>
          </a:p>
          <a:p>
            <a:endParaRPr lang="en-GB" sz="2800" b="1" dirty="0"/>
          </a:p>
          <a:p>
            <a:endParaRPr lang="tr-TR" sz="2800" b="1" dirty="0"/>
          </a:p>
        </p:txBody>
      </p:sp>
      <p:sp>
        <p:nvSpPr>
          <p:cNvPr id="4" name="Date Placeholder 3">
            <a:extLst>
              <a:ext uri="{FF2B5EF4-FFF2-40B4-BE49-F238E27FC236}">
                <a16:creationId xmlns:a16="http://schemas.microsoft.com/office/drawing/2014/main" id="{D06F0BC9-59D7-423A-AE23-E43E1E9C6FAB}"/>
              </a:ext>
            </a:extLst>
          </p:cNvPr>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31E5A060-25C5-4FBB-A5B9-90037EC04404}"/>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14</a:t>
            </a:fld>
            <a:endParaRPr lang="tr-TR">
              <a:solidFill>
                <a:prstClr val="white">
                  <a:shade val="50000"/>
                </a:prstClr>
              </a:solidFill>
            </a:endParaRPr>
          </a:p>
        </p:txBody>
      </p:sp>
      <p:pic>
        <p:nvPicPr>
          <p:cNvPr id="6" name="Kayıtlı Ses">
            <a:hlinkClick r:id="" action="ppaction://media"/>
            <a:extLst>
              <a:ext uri="{FF2B5EF4-FFF2-40B4-BE49-F238E27FC236}">
                <a16:creationId xmlns:a16="http://schemas.microsoft.com/office/drawing/2014/main" id="{081B411D-1BAD-4352-B106-D4147845A8F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668344" y="836712"/>
            <a:ext cx="609600" cy="609600"/>
          </a:xfrm>
          <a:prstGeom prst="rect">
            <a:avLst/>
          </a:prstGeom>
        </p:spPr>
      </p:pic>
    </p:spTree>
    <p:extLst>
      <p:ext uri="{BB962C8B-B14F-4D97-AF65-F5344CB8AC3E}">
        <p14:creationId xmlns:p14="http://schemas.microsoft.com/office/powerpoint/2010/main" val="673256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524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5C039A-D1B3-413E-BC38-007EBD6ED928}"/>
              </a:ext>
            </a:extLst>
          </p:cNvPr>
          <p:cNvSpPr>
            <a:spLocks noGrp="1"/>
          </p:cNvSpPr>
          <p:nvPr>
            <p:ph type="title"/>
          </p:nvPr>
        </p:nvSpPr>
        <p:spPr>
          <a:xfrm>
            <a:off x="683568" y="908720"/>
            <a:ext cx="4004486" cy="4680520"/>
          </a:xfrm>
        </p:spPr>
        <p:txBody>
          <a:bodyPr/>
          <a:lstStyle/>
          <a:p>
            <a:br>
              <a:rPr lang="en-GB" dirty="0"/>
            </a:br>
            <a:r>
              <a:rPr lang="en-GB" b="1" dirty="0">
                <a:solidFill>
                  <a:srgbClr val="FFFF00"/>
                </a:solidFill>
              </a:rPr>
              <a:t>Sumerian Tablet</a:t>
            </a:r>
            <a:br>
              <a:rPr lang="en-GB" b="1" dirty="0">
                <a:solidFill>
                  <a:srgbClr val="FFFF00"/>
                </a:solidFill>
              </a:rPr>
            </a:br>
            <a:r>
              <a:rPr lang="en-GB" b="1" dirty="0">
                <a:solidFill>
                  <a:srgbClr val="FFFF00"/>
                </a:solidFill>
              </a:rPr>
              <a:t>which  gives</a:t>
            </a:r>
            <a:br>
              <a:rPr lang="en-GB" b="1" dirty="0">
                <a:solidFill>
                  <a:srgbClr val="FFFF00"/>
                </a:solidFill>
              </a:rPr>
            </a:br>
            <a:r>
              <a:rPr lang="en-GB" b="1" dirty="0">
                <a:solidFill>
                  <a:srgbClr val="FFFF00"/>
                </a:solidFill>
              </a:rPr>
              <a:t>preparation </a:t>
            </a:r>
            <a:br>
              <a:rPr lang="en-GB" b="1" dirty="0">
                <a:solidFill>
                  <a:srgbClr val="FFFF00"/>
                </a:solidFill>
              </a:rPr>
            </a:br>
            <a:r>
              <a:rPr lang="en-GB" b="1" dirty="0">
                <a:solidFill>
                  <a:srgbClr val="FFFF00"/>
                </a:solidFill>
              </a:rPr>
              <a:t>of </a:t>
            </a:r>
            <a:r>
              <a:rPr lang="tr-TR" b="1" dirty="0">
                <a:solidFill>
                  <a:srgbClr val="FFFF00"/>
                </a:solidFill>
              </a:rPr>
              <a:t>the oldest </a:t>
            </a:r>
            <a:r>
              <a:rPr lang="en-GB" b="1" dirty="0">
                <a:solidFill>
                  <a:srgbClr val="FFFF00"/>
                </a:solidFill>
              </a:rPr>
              <a:t>soap (2500 B.C.)</a:t>
            </a:r>
            <a:br>
              <a:rPr lang="en-GB" dirty="0"/>
            </a:br>
            <a:br>
              <a:rPr lang="en-GB" dirty="0"/>
            </a:br>
            <a:r>
              <a:rPr lang="en-GB" b="1" i="1" dirty="0"/>
              <a:t>“</a:t>
            </a:r>
            <a:r>
              <a:rPr lang="tr-TR" b="1" i="1" dirty="0"/>
              <a:t>…</a:t>
            </a:r>
            <a:r>
              <a:rPr lang="en-GB" b="1" i="1" dirty="0"/>
              <a:t>boil uhulu ash with sesame oil</a:t>
            </a:r>
            <a:r>
              <a:rPr lang="tr-TR" b="1" i="1" dirty="0"/>
              <a:t>…</a:t>
            </a:r>
            <a:r>
              <a:rPr lang="en-GB" b="1" i="1" dirty="0"/>
              <a:t>”</a:t>
            </a:r>
            <a:br>
              <a:rPr lang="en-GB" dirty="0"/>
            </a:br>
            <a:br>
              <a:rPr lang="en-GB" dirty="0"/>
            </a:br>
            <a:r>
              <a:rPr lang="en-GB" dirty="0"/>
              <a:t> </a:t>
            </a:r>
          </a:p>
        </p:txBody>
      </p:sp>
      <p:sp>
        <p:nvSpPr>
          <p:cNvPr id="3" name="Content Placeholder 2">
            <a:extLst>
              <a:ext uri="{FF2B5EF4-FFF2-40B4-BE49-F238E27FC236}">
                <a16:creationId xmlns:a16="http://schemas.microsoft.com/office/drawing/2014/main" id="{4A3F324C-2470-4D78-AC21-8988EE8296B4}"/>
              </a:ext>
            </a:extLst>
          </p:cNvPr>
          <p:cNvSpPr>
            <a:spLocks noGrp="1"/>
          </p:cNvSpPr>
          <p:nvPr>
            <p:ph idx="1"/>
          </p:nvPr>
        </p:nvSpPr>
        <p:spPr>
          <a:xfrm>
            <a:off x="5410200" y="1263650"/>
            <a:ext cx="2963334" cy="4469606"/>
          </a:xfrm>
        </p:spPr>
        <p:txBody>
          <a:bodyPr/>
          <a:lstStyle/>
          <a:p>
            <a:endParaRPr lang="en-GB" dirty="0"/>
          </a:p>
        </p:txBody>
      </p:sp>
      <p:sp>
        <p:nvSpPr>
          <p:cNvPr id="4" name="Date Placeholder 3">
            <a:extLst>
              <a:ext uri="{FF2B5EF4-FFF2-40B4-BE49-F238E27FC236}">
                <a16:creationId xmlns:a16="http://schemas.microsoft.com/office/drawing/2014/main" id="{62883CAF-5898-4237-ADE3-57E230B525A8}"/>
              </a:ext>
            </a:extLst>
          </p:cNvPr>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92BA2960-625C-46E3-96E8-A490C30479FD}"/>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15</a:t>
            </a:fld>
            <a:endParaRPr lang="tr-TR">
              <a:solidFill>
                <a:prstClr val="white">
                  <a:shade val="50000"/>
                </a:prstClr>
              </a:solidFill>
            </a:endParaRPr>
          </a:p>
        </p:txBody>
      </p:sp>
      <p:sp>
        <p:nvSpPr>
          <p:cNvPr id="6" name="Rectangle 7" descr="Figure34a">
            <a:extLst>
              <a:ext uri="{FF2B5EF4-FFF2-40B4-BE49-F238E27FC236}">
                <a16:creationId xmlns:a16="http://schemas.microsoft.com/office/drawing/2014/main" id="{C8D9932C-E1BC-452C-9517-AAA6F7A92820}"/>
              </a:ext>
            </a:extLst>
          </p:cNvPr>
          <p:cNvSpPr>
            <a:spLocks noGrp="1" noChangeAspect="1" noChangeArrowheads="1"/>
          </p:cNvSpPr>
          <p:nvPr isPhoto="1"/>
        </p:nvSpPr>
        <p:spPr bwMode="auto">
          <a:xfrm>
            <a:off x="4788024" y="449984"/>
            <a:ext cx="4149468" cy="5571304"/>
          </a:xfrm>
          <a:prstGeom prst="rect">
            <a:avLst/>
          </a:prstGeom>
          <a:blipFill dpi="0" rotWithShape="1">
            <a:blip r:embed="rId2"/>
            <a:srcRect/>
            <a:stretch>
              <a:fillRect r="-4"/>
            </a:stretch>
          </a:blipFill>
          <a:ln w="9525">
            <a:solidFill>
              <a:srgbClr val="000000"/>
            </a:solidFill>
            <a:miter lim="800000"/>
            <a:headEnd/>
            <a:tailEnd/>
          </a:ln>
          <a:effectLst/>
        </p:spPr>
        <p:txBody>
          <a:bodyPr/>
          <a:lstStyle/>
          <a:p>
            <a:pPr>
              <a:defRPr/>
            </a:pPr>
            <a:endParaRPr lang="en-US" sz="1350" kern="0" dirty="0">
              <a:solidFill>
                <a:sysClr val="windowText" lastClr="000000"/>
              </a:solidFill>
              <a:latin typeface="Trebuchet MS" panose="020B0603020202020204"/>
            </a:endParaRPr>
          </a:p>
        </p:txBody>
      </p:sp>
    </p:spTree>
    <p:extLst>
      <p:ext uri="{BB962C8B-B14F-4D97-AF65-F5344CB8AC3E}">
        <p14:creationId xmlns:p14="http://schemas.microsoft.com/office/powerpoint/2010/main" val="35264814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0ED07-956A-4D80-97ED-A910B0B03709}"/>
              </a:ext>
            </a:extLst>
          </p:cNvPr>
          <p:cNvSpPr>
            <a:spLocks noGrp="1"/>
          </p:cNvSpPr>
          <p:nvPr>
            <p:ph type="title"/>
          </p:nvPr>
        </p:nvSpPr>
        <p:spPr>
          <a:xfrm>
            <a:off x="539552" y="332656"/>
            <a:ext cx="4536504" cy="6048672"/>
          </a:xfrm>
        </p:spPr>
        <p:txBody>
          <a:bodyPr/>
          <a:lstStyle/>
          <a:p>
            <a:r>
              <a:rPr lang="en-GB" b="1" dirty="0">
                <a:solidFill>
                  <a:srgbClr val="FFFF00"/>
                </a:solidFill>
              </a:rPr>
              <a:t>Sumerian Medicinal Tablet 2400 B.C.</a:t>
            </a:r>
            <a:br>
              <a:rPr lang="en-GB" b="1" dirty="0">
                <a:solidFill>
                  <a:srgbClr val="FFFF00"/>
                </a:solidFill>
              </a:rPr>
            </a:br>
            <a:r>
              <a:rPr lang="en-GB" b="1" dirty="0">
                <a:solidFill>
                  <a:srgbClr val="FFFF00"/>
                </a:solidFill>
              </a:rPr>
              <a:t>Explains </a:t>
            </a:r>
            <a:r>
              <a:rPr lang="en-GB" b="1" u="sng" dirty="0">
                <a:solidFill>
                  <a:srgbClr val="FFFF00"/>
                </a:solidFill>
              </a:rPr>
              <a:t>soap making for medicinal uses</a:t>
            </a:r>
            <a:br>
              <a:rPr lang="en-GB" sz="2800" b="1" dirty="0"/>
            </a:br>
            <a:br>
              <a:rPr lang="en-GB" sz="2800" b="1" dirty="0"/>
            </a:br>
            <a:r>
              <a:rPr lang="en-GB" sz="2800" b="1" dirty="0"/>
              <a:t>University of (Pennsylvania Museum of Archaeology and Anthropology)</a:t>
            </a:r>
          </a:p>
        </p:txBody>
      </p:sp>
      <p:sp>
        <p:nvSpPr>
          <p:cNvPr id="4" name="Date Placeholder 3">
            <a:extLst>
              <a:ext uri="{FF2B5EF4-FFF2-40B4-BE49-F238E27FC236}">
                <a16:creationId xmlns:a16="http://schemas.microsoft.com/office/drawing/2014/main" id="{7FC76D1F-B769-41F6-81CE-04A756623322}"/>
              </a:ext>
            </a:extLst>
          </p:cNvPr>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1D2DBF87-048E-4D2F-940C-02DE7908A081}"/>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16</a:t>
            </a:fld>
            <a:endParaRPr lang="tr-TR">
              <a:solidFill>
                <a:prstClr val="white">
                  <a:shade val="50000"/>
                </a:prstClr>
              </a:solidFill>
            </a:endParaRPr>
          </a:p>
        </p:txBody>
      </p:sp>
      <p:pic>
        <p:nvPicPr>
          <p:cNvPr id="9220" name="Picture 4" descr="Medical tablet, Iraq, Nippur, c. 2500-2340 BCE. Penn Museum No. B14221.">
            <a:extLst>
              <a:ext uri="{FF2B5EF4-FFF2-40B4-BE49-F238E27FC236}">
                <a16:creationId xmlns:a16="http://schemas.microsoft.com/office/drawing/2014/main" id="{4DCFDA49-9ABC-4A7D-B98C-3EB828C231C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932040" y="463860"/>
            <a:ext cx="3962648" cy="60614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02497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DC921-189B-4A6C-9141-FDE534DB0CD3}"/>
              </a:ext>
            </a:extLst>
          </p:cNvPr>
          <p:cNvSpPr>
            <a:spLocks noGrp="1"/>
          </p:cNvSpPr>
          <p:nvPr>
            <p:ph type="title"/>
          </p:nvPr>
        </p:nvSpPr>
        <p:spPr>
          <a:xfrm>
            <a:off x="827584" y="476672"/>
            <a:ext cx="7776864" cy="924475"/>
          </a:xfrm>
        </p:spPr>
        <p:txBody>
          <a:bodyPr/>
          <a:lstStyle/>
          <a:p>
            <a:r>
              <a:rPr lang="en-GB" b="1" dirty="0">
                <a:solidFill>
                  <a:srgbClr val="FFFF00"/>
                </a:solidFill>
              </a:rPr>
              <a:t>Sumerians used soap for cleansing and as </a:t>
            </a:r>
            <a:r>
              <a:rPr lang="en-GB" b="1" u="sng" dirty="0">
                <a:solidFill>
                  <a:srgbClr val="FFFF00"/>
                </a:solidFill>
              </a:rPr>
              <a:t>medicine</a:t>
            </a:r>
            <a:endParaRPr lang="tr-TR" b="1" u="sng" dirty="0">
              <a:solidFill>
                <a:srgbClr val="FFFF00"/>
              </a:solidFill>
            </a:endParaRPr>
          </a:p>
        </p:txBody>
      </p:sp>
      <p:sp>
        <p:nvSpPr>
          <p:cNvPr id="3" name="Content Placeholder 2">
            <a:extLst>
              <a:ext uri="{FF2B5EF4-FFF2-40B4-BE49-F238E27FC236}">
                <a16:creationId xmlns:a16="http://schemas.microsoft.com/office/drawing/2014/main" id="{AA2CB6C6-E631-44B1-A405-5C10105DF8F2}"/>
              </a:ext>
            </a:extLst>
          </p:cNvPr>
          <p:cNvSpPr>
            <a:spLocks noGrp="1"/>
          </p:cNvSpPr>
          <p:nvPr>
            <p:ph idx="1"/>
          </p:nvPr>
        </p:nvSpPr>
        <p:spPr>
          <a:xfrm>
            <a:off x="539552" y="1340768"/>
            <a:ext cx="8101408" cy="5184576"/>
          </a:xfrm>
        </p:spPr>
        <p:txBody>
          <a:bodyPr>
            <a:normAutofit/>
          </a:bodyPr>
          <a:lstStyle/>
          <a:p>
            <a:pPr marL="0" indent="0">
              <a:buNone/>
            </a:pPr>
            <a:r>
              <a:rPr lang="en-GB" sz="2800" b="1" dirty="0"/>
              <a:t>Akkadian (900 B.C.) a medicinal soap: “</a:t>
            </a:r>
            <a:r>
              <a:rPr lang="en-GB" sz="2800" b="1" dirty="0">
                <a:solidFill>
                  <a:srgbClr val="FFFF00"/>
                </a:solidFill>
              </a:rPr>
              <a:t>Vessel filled with water... tamarisk (</a:t>
            </a:r>
            <a:r>
              <a:rPr lang="en-GB" sz="2800" i="1" dirty="0"/>
              <a:t>ılgın</a:t>
            </a:r>
            <a:r>
              <a:rPr lang="en-GB" sz="2800" b="1" dirty="0">
                <a:solidFill>
                  <a:srgbClr val="FFFF00"/>
                </a:solidFill>
              </a:rPr>
              <a:t>), soapwort (</a:t>
            </a:r>
            <a:r>
              <a:rPr lang="en-GB" sz="2800" i="1" dirty="0"/>
              <a:t>sabun otu</a:t>
            </a:r>
            <a:r>
              <a:rPr lang="en-GB" sz="2800" b="1" dirty="0">
                <a:solidFill>
                  <a:srgbClr val="FFFF00"/>
                </a:solidFill>
              </a:rPr>
              <a:t>), plaiting reed (</a:t>
            </a:r>
            <a:r>
              <a:rPr lang="en-GB" sz="2800" i="1" dirty="0"/>
              <a:t>örgü kamışı</a:t>
            </a:r>
            <a:r>
              <a:rPr lang="en-GB" sz="2800" b="1" dirty="0">
                <a:solidFill>
                  <a:srgbClr val="FFFF00"/>
                </a:solidFill>
              </a:rPr>
              <a:t>), uhulu ash and beer all mixed…men must drink pure water, then the prepared solution poured over him, then turmeric root…pure salt, pure </a:t>
            </a:r>
            <a:r>
              <a:rPr lang="en-GB" sz="2800" b="1" u="sng" dirty="0">
                <a:solidFill>
                  <a:srgbClr val="FFFF00"/>
                </a:solidFill>
              </a:rPr>
              <a:t>uhulu ash</a:t>
            </a:r>
            <a:r>
              <a:rPr lang="en-GB" sz="2800" b="1" dirty="0">
                <a:solidFill>
                  <a:srgbClr val="FFFF00"/>
                </a:solidFill>
              </a:rPr>
              <a:t> pounded, </a:t>
            </a:r>
            <a:r>
              <a:rPr lang="en-GB" sz="2800" b="1" u="sng" dirty="0">
                <a:solidFill>
                  <a:srgbClr val="FFFF00"/>
                </a:solidFill>
              </a:rPr>
              <a:t>fat of crane </a:t>
            </a:r>
            <a:r>
              <a:rPr lang="en-GB" sz="2800" b="1" dirty="0">
                <a:solidFill>
                  <a:srgbClr val="FFFF00"/>
                </a:solidFill>
              </a:rPr>
              <a:t>(</a:t>
            </a:r>
            <a:r>
              <a:rPr lang="en-GB" sz="2800" i="1" dirty="0"/>
              <a:t>turna yağı</a:t>
            </a:r>
            <a:r>
              <a:rPr lang="en-GB" sz="2800" b="1" dirty="0">
                <a:solidFill>
                  <a:srgbClr val="FFFF00"/>
                </a:solidFill>
              </a:rPr>
              <a:t>) added. Patient’s body rubbed with it seven times</a:t>
            </a:r>
            <a:r>
              <a:rPr lang="en-GB" sz="2800" b="1" dirty="0"/>
              <a:t>”</a:t>
            </a:r>
            <a:r>
              <a:rPr lang="en-GB" sz="2800" b="1" dirty="0">
                <a:solidFill>
                  <a:srgbClr val="FFFF00"/>
                </a:solidFill>
              </a:rPr>
              <a:t> </a:t>
            </a:r>
            <a:endParaRPr lang="tr-TR" sz="2800" b="1" dirty="0">
              <a:solidFill>
                <a:srgbClr val="FFFF00"/>
              </a:solidFill>
            </a:endParaRPr>
          </a:p>
        </p:txBody>
      </p:sp>
      <p:sp>
        <p:nvSpPr>
          <p:cNvPr id="4" name="Date Placeholder 3">
            <a:extLst>
              <a:ext uri="{FF2B5EF4-FFF2-40B4-BE49-F238E27FC236}">
                <a16:creationId xmlns:a16="http://schemas.microsoft.com/office/drawing/2014/main" id="{4A20B81B-B1D7-4EA8-B953-35ED19473679}"/>
              </a:ext>
            </a:extLst>
          </p:cNvPr>
          <p:cNvSpPr>
            <a:spLocks noGrp="1"/>
          </p:cNvSpPr>
          <p:nvPr>
            <p:ph type="dt" sz="half" idx="10"/>
          </p:nvPr>
        </p:nvSpPr>
        <p:spPr/>
        <p:txBody>
          <a:bodyPr/>
          <a:lstStyle/>
          <a:p>
            <a:r>
              <a:rPr lang="en-US">
                <a:solidFill>
                  <a:prstClr val="white">
                    <a:shade val="50000"/>
                  </a:prstClr>
                </a:solidFill>
              </a:rPr>
              <a:t>OCTOBER 31, 2022</a:t>
            </a:r>
            <a:endParaRPr lang="tr-TR" dirty="0">
              <a:solidFill>
                <a:prstClr val="white">
                  <a:shade val="50000"/>
                </a:prstClr>
              </a:solidFill>
            </a:endParaRPr>
          </a:p>
        </p:txBody>
      </p:sp>
      <p:sp>
        <p:nvSpPr>
          <p:cNvPr id="5" name="Slide Number Placeholder 4">
            <a:extLst>
              <a:ext uri="{FF2B5EF4-FFF2-40B4-BE49-F238E27FC236}">
                <a16:creationId xmlns:a16="http://schemas.microsoft.com/office/drawing/2014/main" id="{6276FCAE-536B-4F56-B768-5561BE60DB70}"/>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17</a:t>
            </a:fld>
            <a:endParaRPr lang="tr-TR">
              <a:solidFill>
                <a:prstClr val="white">
                  <a:shade val="50000"/>
                </a:prstClr>
              </a:solidFill>
            </a:endParaRPr>
          </a:p>
        </p:txBody>
      </p:sp>
    </p:spTree>
    <p:extLst>
      <p:ext uri="{BB962C8B-B14F-4D97-AF65-F5344CB8AC3E}">
        <p14:creationId xmlns:p14="http://schemas.microsoft.com/office/powerpoint/2010/main" val="37822927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DC921-189B-4A6C-9141-FDE534DB0CD3}"/>
              </a:ext>
            </a:extLst>
          </p:cNvPr>
          <p:cNvSpPr>
            <a:spLocks noGrp="1"/>
          </p:cNvSpPr>
          <p:nvPr>
            <p:ph type="title"/>
          </p:nvPr>
        </p:nvSpPr>
        <p:spPr>
          <a:xfrm>
            <a:off x="827584" y="476672"/>
            <a:ext cx="7776864" cy="924475"/>
          </a:xfrm>
        </p:spPr>
        <p:txBody>
          <a:bodyPr/>
          <a:lstStyle/>
          <a:p>
            <a:r>
              <a:rPr lang="en-GB" b="1" dirty="0">
                <a:solidFill>
                  <a:srgbClr val="FFFF00"/>
                </a:solidFill>
              </a:rPr>
              <a:t>Sumerians used soap for cleansing and as medicine</a:t>
            </a:r>
            <a:endParaRPr lang="tr-TR" b="1" dirty="0">
              <a:solidFill>
                <a:srgbClr val="FFFF00"/>
              </a:solidFill>
            </a:endParaRPr>
          </a:p>
        </p:txBody>
      </p:sp>
      <p:sp>
        <p:nvSpPr>
          <p:cNvPr id="3" name="Content Placeholder 2">
            <a:extLst>
              <a:ext uri="{FF2B5EF4-FFF2-40B4-BE49-F238E27FC236}">
                <a16:creationId xmlns:a16="http://schemas.microsoft.com/office/drawing/2014/main" id="{AA2CB6C6-E631-44B1-A405-5C10105DF8F2}"/>
              </a:ext>
            </a:extLst>
          </p:cNvPr>
          <p:cNvSpPr>
            <a:spLocks noGrp="1"/>
          </p:cNvSpPr>
          <p:nvPr>
            <p:ph idx="1"/>
          </p:nvPr>
        </p:nvSpPr>
        <p:spPr>
          <a:xfrm>
            <a:off x="395536" y="1395462"/>
            <a:ext cx="8213054" cy="5201890"/>
          </a:xfrm>
        </p:spPr>
        <p:txBody>
          <a:bodyPr>
            <a:normAutofit/>
          </a:bodyPr>
          <a:lstStyle/>
          <a:p>
            <a:r>
              <a:rPr lang="en-GB" sz="2800" b="1" dirty="0"/>
              <a:t>Castor oil (</a:t>
            </a:r>
            <a:r>
              <a:rPr lang="en-GB" sz="2800" i="1" dirty="0">
                <a:solidFill>
                  <a:srgbClr val="FFFF00"/>
                </a:solidFill>
              </a:rPr>
              <a:t>hint yağı</a:t>
            </a:r>
            <a:r>
              <a:rPr lang="en-GB" sz="2800" b="1" dirty="0"/>
              <a:t>) was used </a:t>
            </a:r>
            <a:r>
              <a:rPr lang="tr-TR" sz="2800" b="1" dirty="0"/>
              <a:t>for</a:t>
            </a:r>
            <a:r>
              <a:rPr lang="en-GB" sz="2800" b="1" dirty="0"/>
              <a:t> mak</a:t>
            </a:r>
            <a:r>
              <a:rPr lang="tr-TR" sz="2800" b="1" dirty="0"/>
              <a:t>ing</a:t>
            </a:r>
            <a:r>
              <a:rPr lang="en-GB" sz="2800" b="1" dirty="0"/>
              <a:t> soap. It was possible to produce soap by mixing it with uhulu ash at room temperature</a:t>
            </a:r>
          </a:p>
          <a:p>
            <a:r>
              <a:rPr lang="en-GB" sz="2800" b="1" dirty="0"/>
              <a:t>Castor oil was produced                from seeds of                                </a:t>
            </a:r>
            <a:r>
              <a:rPr lang="en-GB" sz="2800" b="1" u="sng" dirty="0"/>
              <a:t>castor oil plant</a:t>
            </a:r>
            <a:endParaRPr lang="en-GB" sz="2800" b="1" dirty="0"/>
          </a:p>
          <a:p>
            <a:pPr marL="0" indent="0">
              <a:buNone/>
            </a:pPr>
            <a:r>
              <a:rPr lang="tr-TR" sz="2800" b="1" dirty="0"/>
              <a:t>(</a:t>
            </a:r>
            <a:r>
              <a:rPr lang="en-GB" sz="2800" b="1" dirty="0">
                <a:solidFill>
                  <a:srgbClr val="FFFF00"/>
                </a:solidFill>
              </a:rPr>
              <a:t>Picture of </a:t>
            </a:r>
            <a:r>
              <a:rPr lang="tr-TR" sz="2800" b="1" dirty="0">
                <a:solidFill>
                  <a:srgbClr val="FFFF00"/>
                </a:solidFill>
              </a:rPr>
              <a:t>castor oil </a:t>
            </a:r>
            <a:r>
              <a:rPr lang="en-GB" sz="2800" b="1" dirty="0">
                <a:solidFill>
                  <a:srgbClr val="FFFF00"/>
                </a:solidFill>
              </a:rPr>
              <a:t>plant</a:t>
            </a:r>
            <a:r>
              <a:rPr lang="en-GB" sz="2800" b="1" dirty="0"/>
              <a:t>)</a:t>
            </a:r>
          </a:p>
          <a:p>
            <a:pPr marL="0" indent="0">
              <a:buNone/>
            </a:pPr>
            <a:endParaRPr lang="tr-TR" sz="2800" b="1" dirty="0"/>
          </a:p>
        </p:txBody>
      </p:sp>
      <p:sp>
        <p:nvSpPr>
          <p:cNvPr id="4" name="Date Placeholder 3">
            <a:extLst>
              <a:ext uri="{FF2B5EF4-FFF2-40B4-BE49-F238E27FC236}">
                <a16:creationId xmlns:a16="http://schemas.microsoft.com/office/drawing/2014/main" id="{4A20B81B-B1D7-4EA8-B953-35ED19473679}"/>
              </a:ext>
            </a:extLst>
          </p:cNvPr>
          <p:cNvSpPr>
            <a:spLocks noGrp="1"/>
          </p:cNvSpPr>
          <p:nvPr>
            <p:ph type="dt" sz="half" idx="10"/>
          </p:nvPr>
        </p:nvSpPr>
        <p:spPr/>
        <p:txBody>
          <a:bodyPr/>
          <a:lstStyle/>
          <a:p>
            <a:r>
              <a:rPr lang="en-US">
                <a:solidFill>
                  <a:prstClr val="white">
                    <a:shade val="50000"/>
                  </a:prstClr>
                </a:solidFill>
              </a:rPr>
              <a:t>OCTOBER 31, 2022</a:t>
            </a:r>
            <a:endParaRPr lang="tr-TR" dirty="0">
              <a:solidFill>
                <a:prstClr val="white">
                  <a:shade val="50000"/>
                </a:prstClr>
              </a:solidFill>
            </a:endParaRPr>
          </a:p>
        </p:txBody>
      </p:sp>
      <p:sp>
        <p:nvSpPr>
          <p:cNvPr id="5" name="Slide Number Placeholder 4">
            <a:extLst>
              <a:ext uri="{FF2B5EF4-FFF2-40B4-BE49-F238E27FC236}">
                <a16:creationId xmlns:a16="http://schemas.microsoft.com/office/drawing/2014/main" id="{6276FCAE-536B-4F56-B768-5561BE60DB70}"/>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18</a:t>
            </a:fld>
            <a:endParaRPr lang="tr-TR">
              <a:solidFill>
                <a:prstClr val="white">
                  <a:shade val="50000"/>
                </a:prstClr>
              </a:solidFill>
            </a:endParaRPr>
          </a:p>
        </p:txBody>
      </p:sp>
      <p:pic>
        <p:nvPicPr>
          <p:cNvPr id="7" name="Picture 2" descr="https://upload.wikimedia.org/wikipedia/commons/thumb/b/b9/Ricinus_communis_DSC_0022.JPG/220px-Ricinus_communis_DSC_0022.JPG">
            <a:extLst>
              <a:ext uri="{FF2B5EF4-FFF2-40B4-BE49-F238E27FC236}">
                <a16:creationId xmlns:a16="http://schemas.microsoft.com/office/drawing/2014/main" id="{686D8E66-FDD5-47F7-BEA6-992FAB481F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0621" y="3452732"/>
            <a:ext cx="2787046" cy="3024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29428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DC921-189B-4A6C-9141-FDE534DB0CD3}"/>
              </a:ext>
            </a:extLst>
          </p:cNvPr>
          <p:cNvSpPr>
            <a:spLocks noGrp="1"/>
          </p:cNvSpPr>
          <p:nvPr>
            <p:ph type="title"/>
          </p:nvPr>
        </p:nvSpPr>
        <p:spPr>
          <a:xfrm>
            <a:off x="789820" y="376826"/>
            <a:ext cx="7776864" cy="924475"/>
          </a:xfrm>
        </p:spPr>
        <p:txBody>
          <a:bodyPr/>
          <a:lstStyle/>
          <a:p>
            <a:r>
              <a:rPr lang="en-GB" b="1" dirty="0">
                <a:solidFill>
                  <a:srgbClr val="FFFF00"/>
                </a:solidFill>
              </a:rPr>
              <a:t>Sumerians used soap for cleansing and as medicine</a:t>
            </a:r>
            <a:endParaRPr lang="tr-TR" b="1" dirty="0">
              <a:solidFill>
                <a:srgbClr val="FFFF00"/>
              </a:solidFill>
            </a:endParaRPr>
          </a:p>
        </p:txBody>
      </p:sp>
      <p:sp>
        <p:nvSpPr>
          <p:cNvPr id="3" name="Content Placeholder 2">
            <a:extLst>
              <a:ext uri="{FF2B5EF4-FFF2-40B4-BE49-F238E27FC236}">
                <a16:creationId xmlns:a16="http://schemas.microsoft.com/office/drawing/2014/main" id="{AA2CB6C6-E631-44B1-A405-5C10105DF8F2}"/>
              </a:ext>
            </a:extLst>
          </p:cNvPr>
          <p:cNvSpPr>
            <a:spLocks noGrp="1"/>
          </p:cNvSpPr>
          <p:nvPr>
            <p:ph idx="1"/>
          </p:nvPr>
        </p:nvSpPr>
        <p:spPr>
          <a:xfrm>
            <a:off x="395536" y="1431775"/>
            <a:ext cx="8101408" cy="4735214"/>
          </a:xfrm>
        </p:spPr>
        <p:txBody>
          <a:bodyPr>
            <a:normAutofit/>
          </a:bodyPr>
          <a:lstStyle/>
          <a:p>
            <a:r>
              <a:rPr lang="en-GB" sz="2800" b="1" dirty="0"/>
              <a:t>In a clay tablet written around 680 B.C. a soap formula was given to be used as </a:t>
            </a:r>
            <a:r>
              <a:rPr lang="en-GB" sz="2800" b="1" u="sng" dirty="0"/>
              <a:t>mouth</a:t>
            </a:r>
            <a:r>
              <a:rPr lang="tr-TR" sz="2800" b="1" u="sng" dirty="0"/>
              <a:t>-</a:t>
            </a:r>
            <a:r>
              <a:rPr lang="en-GB" sz="2800" b="1" u="sng" dirty="0"/>
              <a:t>wash</a:t>
            </a:r>
            <a:r>
              <a:rPr lang="en-GB" sz="2800" b="1" dirty="0"/>
              <a:t>: </a:t>
            </a:r>
            <a:r>
              <a:rPr lang="tr-TR" sz="2800" b="1" dirty="0"/>
              <a:t>The recommendation was</a:t>
            </a:r>
            <a:r>
              <a:rPr lang="en-GB" sz="2800" b="1" dirty="0"/>
              <a:t> to heat castor oil with uhulu ash to obtain a </a:t>
            </a:r>
            <a:r>
              <a:rPr lang="tr-TR" sz="2800" b="1" dirty="0"/>
              <a:t>mouth-cleaning</a:t>
            </a:r>
            <a:r>
              <a:rPr lang="en-GB" sz="2800" b="1" dirty="0"/>
              <a:t> mixture</a:t>
            </a:r>
          </a:p>
          <a:p>
            <a:r>
              <a:rPr lang="en-GB" sz="2800" b="1" dirty="0"/>
              <a:t>In Mesopotamia soap was also eaten as a </a:t>
            </a:r>
            <a:r>
              <a:rPr lang="en-GB" sz="2800" b="1" u="sng" dirty="0"/>
              <a:t>sweet</a:t>
            </a:r>
            <a:r>
              <a:rPr lang="en-GB" sz="2800" b="1" dirty="0"/>
              <a:t> (delicacy (</a:t>
            </a:r>
            <a:r>
              <a:rPr lang="en-GB" sz="2800" i="1" dirty="0">
                <a:solidFill>
                  <a:srgbClr val="FFFF00"/>
                </a:solidFill>
              </a:rPr>
              <a:t>tatlı</a:t>
            </a:r>
            <a:r>
              <a:rPr lang="en-GB" sz="2800" b="1" dirty="0"/>
              <a:t>))</a:t>
            </a:r>
            <a:endParaRPr lang="tr-TR" sz="2800" b="1" dirty="0"/>
          </a:p>
          <a:p>
            <a:r>
              <a:rPr lang="tr-TR" sz="2800" b="1" dirty="0"/>
              <a:t>Sumerians did not separate glycerine from soap. Their soap was creamy</a:t>
            </a:r>
          </a:p>
        </p:txBody>
      </p:sp>
      <p:sp>
        <p:nvSpPr>
          <p:cNvPr id="4" name="Date Placeholder 3">
            <a:extLst>
              <a:ext uri="{FF2B5EF4-FFF2-40B4-BE49-F238E27FC236}">
                <a16:creationId xmlns:a16="http://schemas.microsoft.com/office/drawing/2014/main" id="{4A20B81B-B1D7-4EA8-B953-35ED19473679}"/>
              </a:ext>
            </a:extLst>
          </p:cNvPr>
          <p:cNvSpPr>
            <a:spLocks noGrp="1"/>
          </p:cNvSpPr>
          <p:nvPr>
            <p:ph type="dt" sz="half" idx="10"/>
          </p:nvPr>
        </p:nvSpPr>
        <p:spPr>
          <a:xfrm>
            <a:off x="6439778" y="5951810"/>
            <a:ext cx="2133600" cy="365125"/>
          </a:xfrm>
        </p:spPr>
        <p:txBody>
          <a:bodyPr/>
          <a:lstStyle/>
          <a:p>
            <a:r>
              <a:rPr lang="en-US">
                <a:solidFill>
                  <a:prstClr val="white">
                    <a:shade val="50000"/>
                  </a:prstClr>
                </a:solidFill>
              </a:rPr>
              <a:t>OCTOBER 31, 2022</a:t>
            </a:r>
            <a:endParaRPr lang="tr-TR" dirty="0">
              <a:solidFill>
                <a:prstClr val="white">
                  <a:shade val="50000"/>
                </a:prstClr>
              </a:solidFill>
            </a:endParaRPr>
          </a:p>
        </p:txBody>
      </p:sp>
      <p:sp>
        <p:nvSpPr>
          <p:cNvPr id="5" name="Slide Number Placeholder 4">
            <a:extLst>
              <a:ext uri="{FF2B5EF4-FFF2-40B4-BE49-F238E27FC236}">
                <a16:creationId xmlns:a16="http://schemas.microsoft.com/office/drawing/2014/main" id="{6276FCAE-536B-4F56-B768-5561BE60DB70}"/>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19</a:t>
            </a:fld>
            <a:endParaRPr lang="tr-TR">
              <a:solidFill>
                <a:prstClr val="white">
                  <a:shade val="50000"/>
                </a:prstClr>
              </a:solidFill>
            </a:endParaRPr>
          </a:p>
        </p:txBody>
      </p:sp>
      <p:pic>
        <p:nvPicPr>
          <p:cNvPr id="6" name="Kayıtlı Ses">
            <a:hlinkClick r:id="" action="ppaction://media"/>
            <a:extLst>
              <a:ext uri="{FF2B5EF4-FFF2-40B4-BE49-F238E27FC236}">
                <a16:creationId xmlns:a16="http://schemas.microsoft.com/office/drawing/2014/main" id="{AD534E04-DAC7-4E19-9ADD-FFE886807F2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744580" y="541065"/>
            <a:ext cx="609600" cy="609600"/>
          </a:xfrm>
          <a:prstGeom prst="rect">
            <a:avLst/>
          </a:prstGeom>
        </p:spPr>
      </p:pic>
    </p:spTree>
    <p:extLst>
      <p:ext uri="{BB962C8B-B14F-4D97-AF65-F5344CB8AC3E}">
        <p14:creationId xmlns:p14="http://schemas.microsoft.com/office/powerpoint/2010/main" val="201111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956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F9227-BCDB-41C1-84F8-4EAB73F7E8F6}"/>
              </a:ext>
            </a:extLst>
          </p:cNvPr>
          <p:cNvSpPr>
            <a:spLocks noGrp="1"/>
          </p:cNvSpPr>
          <p:nvPr>
            <p:ph type="title"/>
          </p:nvPr>
        </p:nvSpPr>
        <p:spPr>
          <a:xfrm>
            <a:off x="535663" y="448284"/>
            <a:ext cx="8280920" cy="936104"/>
          </a:xfrm>
        </p:spPr>
        <p:txBody>
          <a:bodyPr/>
          <a:lstStyle/>
          <a:p>
            <a:r>
              <a:rPr lang="en-GB" b="1" dirty="0">
                <a:solidFill>
                  <a:srgbClr val="FFFF00"/>
                </a:solidFill>
              </a:rPr>
              <a:t>Urine was used as a cleaning agent (soap) for thousands of years</a:t>
            </a:r>
            <a:endParaRPr lang="tr-TR" b="1" dirty="0">
              <a:solidFill>
                <a:srgbClr val="FFFF00"/>
              </a:solidFill>
            </a:endParaRPr>
          </a:p>
        </p:txBody>
      </p:sp>
      <p:sp>
        <p:nvSpPr>
          <p:cNvPr id="3" name="Content Placeholder 2">
            <a:extLst>
              <a:ext uri="{FF2B5EF4-FFF2-40B4-BE49-F238E27FC236}">
                <a16:creationId xmlns:a16="http://schemas.microsoft.com/office/drawing/2014/main" id="{A4116088-CAA2-4136-A743-2D8323D93428}"/>
              </a:ext>
            </a:extLst>
          </p:cNvPr>
          <p:cNvSpPr>
            <a:spLocks noGrp="1"/>
          </p:cNvSpPr>
          <p:nvPr>
            <p:ph idx="1"/>
          </p:nvPr>
        </p:nvSpPr>
        <p:spPr>
          <a:xfrm>
            <a:off x="323528" y="1556792"/>
            <a:ext cx="8424936" cy="4824535"/>
          </a:xfrm>
        </p:spPr>
        <p:txBody>
          <a:bodyPr>
            <a:noAutofit/>
          </a:bodyPr>
          <a:lstStyle/>
          <a:p>
            <a:r>
              <a:rPr lang="en-GB" sz="2800" b="1" dirty="0"/>
              <a:t>Sumerians used urine as </a:t>
            </a:r>
            <a:r>
              <a:rPr lang="tr-TR" sz="2800" b="1" dirty="0"/>
              <a:t>soap</a:t>
            </a:r>
            <a:r>
              <a:rPr lang="en-GB" sz="2800" b="1" dirty="0"/>
              <a:t> for washing </a:t>
            </a:r>
            <a:r>
              <a:rPr lang="tr-TR" sz="2800" b="1" dirty="0"/>
              <a:t>textiles and </a:t>
            </a:r>
            <a:r>
              <a:rPr lang="en-GB" sz="2800" b="1" dirty="0"/>
              <a:t>animal hides</a:t>
            </a:r>
          </a:p>
          <a:p>
            <a:r>
              <a:rPr lang="en-GB" sz="2800" b="1" dirty="0"/>
              <a:t>Urine also caused </a:t>
            </a:r>
            <a:r>
              <a:rPr lang="tr-TR" sz="2800" b="1" dirty="0"/>
              <a:t>the </a:t>
            </a:r>
            <a:r>
              <a:rPr lang="en-GB" sz="2800" b="1" dirty="0"/>
              <a:t>hair of hides to loosen </a:t>
            </a:r>
            <a:r>
              <a:rPr lang="tr-TR" sz="2800" b="1" dirty="0"/>
              <a:t>which was</a:t>
            </a:r>
            <a:r>
              <a:rPr lang="en-GB" sz="2800" b="1" dirty="0"/>
              <a:t> removed easily</a:t>
            </a:r>
          </a:p>
          <a:p>
            <a:r>
              <a:rPr lang="en-GB" sz="2800" b="1" dirty="0"/>
              <a:t>Urine contains urea (</a:t>
            </a:r>
            <a:r>
              <a:rPr lang="en-GB" sz="2800" b="1" dirty="0">
                <a:solidFill>
                  <a:srgbClr val="FFFF00"/>
                </a:solidFill>
              </a:rPr>
              <a:t>9,3 g/L</a:t>
            </a:r>
            <a:r>
              <a:rPr lang="en-GB" sz="2800" b="1" dirty="0"/>
              <a:t>) which decomposes if kept out for a long time</a:t>
            </a:r>
          </a:p>
          <a:p>
            <a:r>
              <a:rPr lang="en-GB" sz="2800" b="1" dirty="0"/>
              <a:t>Putrid (</a:t>
            </a:r>
            <a:r>
              <a:rPr lang="en-GB" sz="2800" i="1" dirty="0">
                <a:solidFill>
                  <a:srgbClr val="FFFF00"/>
                </a:solidFill>
              </a:rPr>
              <a:t>kokuşmuş</a:t>
            </a:r>
            <a:r>
              <a:rPr lang="en-GB" sz="2800" b="1" dirty="0"/>
              <a:t>) urine stinks because </a:t>
            </a:r>
            <a:r>
              <a:rPr lang="en-GB" sz="2800" b="1" u="sng" dirty="0"/>
              <a:t>ammonia is produced</a:t>
            </a:r>
            <a:r>
              <a:rPr lang="en-GB" sz="2800" b="1" dirty="0"/>
              <a:t> from urea upon decomposition</a:t>
            </a:r>
            <a:endParaRPr lang="en-GB" sz="2800" b="1" u="sng" dirty="0"/>
          </a:p>
        </p:txBody>
      </p:sp>
      <p:sp>
        <p:nvSpPr>
          <p:cNvPr id="4" name="Date Placeholder 3">
            <a:extLst>
              <a:ext uri="{FF2B5EF4-FFF2-40B4-BE49-F238E27FC236}">
                <a16:creationId xmlns:a16="http://schemas.microsoft.com/office/drawing/2014/main" id="{8693999E-8217-40C2-A78A-802BB3FAB372}"/>
              </a:ext>
            </a:extLst>
          </p:cNvPr>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B12D3396-FA76-4AF4-8923-38598E00DD84}"/>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2</a:t>
            </a:fld>
            <a:endParaRPr lang="tr-TR">
              <a:solidFill>
                <a:prstClr val="white">
                  <a:shade val="50000"/>
                </a:prstClr>
              </a:solidFill>
            </a:endParaRPr>
          </a:p>
        </p:txBody>
      </p:sp>
      <p:pic>
        <p:nvPicPr>
          <p:cNvPr id="6" name="Kayıtlı Ses">
            <a:hlinkClick r:id="" action="ppaction://media"/>
            <a:extLst>
              <a:ext uri="{FF2B5EF4-FFF2-40B4-BE49-F238E27FC236}">
                <a16:creationId xmlns:a16="http://schemas.microsoft.com/office/drawing/2014/main" id="{6EE186D5-1A57-490A-B4EB-9A812470981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00391" y="1128632"/>
            <a:ext cx="716191" cy="716191"/>
          </a:xfrm>
          <a:prstGeom prst="rect">
            <a:avLst/>
          </a:prstGeom>
        </p:spPr>
      </p:pic>
    </p:spTree>
    <p:extLst>
      <p:ext uri="{BB962C8B-B14F-4D97-AF65-F5344CB8AC3E}">
        <p14:creationId xmlns:p14="http://schemas.microsoft.com/office/powerpoint/2010/main" val="1220605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259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DC921-189B-4A6C-9141-FDE534DB0CD3}"/>
              </a:ext>
            </a:extLst>
          </p:cNvPr>
          <p:cNvSpPr>
            <a:spLocks noGrp="1"/>
          </p:cNvSpPr>
          <p:nvPr>
            <p:ph type="title"/>
          </p:nvPr>
        </p:nvSpPr>
        <p:spPr>
          <a:xfrm>
            <a:off x="971600" y="764704"/>
            <a:ext cx="7776864" cy="924475"/>
          </a:xfrm>
        </p:spPr>
        <p:txBody>
          <a:bodyPr/>
          <a:lstStyle/>
          <a:p>
            <a:r>
              <a:rPr lang="en-GB" b="1" dirty="0">
                <a:solidFill>
                  <a:srgbClr val="FFFF00"/>
                </a:solidFill>
              </a:rPr>
              <a:t>Sumerians used </a:t>
            </a:r>
            <a:r>
              <a:rPr lang="en-GB" b="1" u="sng" dirty="0">
                <a:solidFill>
                  <a:srgbClr val="FFFF00"/>
                </a:solidFill>
              </a:rPr>
              <a:t>sulfur</a:t>
            </a:r>
            <a:r>
              <a:rPr lang="en-GB" b="1" dirty="0">
                <a:solidFill>
                  <a:srgbClr val="FFFF00"/>
                </a:solidFill>
              </a:rPr>
              <a:t> soap for as medicine</a:t>
            </a:r>
            <a:endParaRPr lang="tr-TR" b="1" dirty="0">
              <a:solidFill>
                <a:srgbClr val="FFFF00"/>
              </a:solidFill>
            </a:endParaRPr>
          </a:p>
        </p:txBody>
      </p:sp>
      <p:sp>
        <p:nvSpPr>
          <p:cNvPr id="3" name="Content Placeholder 2">
            <a:extLst>
              <a:ext uri="{FF2B5EF4-FFF2-40B4-BE49-F238E27FC236}">
                <a16:creationId xmlns:a16="http://schemas.microsoft.com/office/drawing/2014/main" id="{AA2CB6C6-E631-44B1-A405-5C10105DF8F2}"/>
              </a:ext>
            </a:extLst>
          </p:cNvPr>
          <p:cNvSpPr>
            <a:spLocks noGrp="1"/>
          </p:cNvSpPr>
          <p:nvPr>
            <p:ph idx="1"/>
          </p:nvPr>
        </p:nvSpPr>
        <p:spPr>
          <a:xfrm>
            <a:off x="827584" y="1700807"/>
            <a:ext cx="8064896" cy="4616127"/>
          </a:xfrm>
        </p:spPr>
        <p:txBody>
          <a:bodyPr>
            <a:normAutofit/>
          </a:bodyPr>
          <a:lstStyle/>
          <a:p>
            <a:r>
              <a:rPr lang="en-GB" sz="2800" b="1" dirty="0"/>
              <a:t>In a clay tablet sulfur soap was defined as: </a:t>
            </a:r>
          </a:p>
          <a:p>
            <a:pPr marL="0" indent="0">
              <a:buNone/>
            </a:pPr>
            <a:r>
              <a:rPr lang="en-GB" sz="2800" b="1" dirty="0"/>
              <a:t>“Take terpentine (</a:t>
            </a:r>
            <a:r>
              <a:rPr lang="en-GB" sz="2800" i="1" dirty="0">
                <a:solidFill>
                  <a:srgbClr val="FFFF00"/>
                </a:solidFill>
              </a:rPr>
              <a:t>terebentin-çam ağacından üretilir</a:t>
            </a:r>
            <a:r>
              <a:rPr lang="en-GB" sz="2800" b="1" dirty="0"/>
              <a:t>), sulfur, uhulu ash put them in water then add oil and spittle (</a:t>
            </a:r>
            <a:r>
              <a:rPr lang="en-GB" sz="2800" i="1" dirty="0">
                <a:solidFill>
                  <a:srgbClr val="FFFF00"/>
                </a:solidFill>
              </a:rPr>
              <a:t>tükürük</a:t>
            </a:r>
            <a:r>
              <a:rPr lang="tr-TR" sz="2800" i="1" dirty="0">
                <a:solidFill>
                  <a:srgbClr val="FFFF00"/>
                </a:solidFill>
              </a:rPr>
              <a:t> (*)</a:t>
            </a:r>
            <a:r>
              <a:rPr lang="en-GB" sz="2800" b="1" dirty="0"/>
              <a:t>) are poured thereon forming an oinment (</a:t>
            </a:r>
            <a:r>
              <a:rPr lang="en-GB" sz="2800" i="1" dirty="0">
                <a:solidFill>
                  <a:srgbClr val="FFFF00"/>
                </a:solidFill>
              </a:rPr>
              <a:t>merhem</a:t>
            </a:r>
            <a:r>
              <a:rPr lang="en-GB" sz="2800" b="1" dirty="0"/>
              <a:t>)”</a:t>
            </a:r>
            <a:endParaRPr lang="tr-TR" sz="2800" b="1" dirty="0"/>
          </a:p>
          <a:p>
            <a:pPr marL="0" indent="0">
              <a:buNone/>
            </a:pPr>
            <a:r>
              <a:rPr lang="tr-TR" sz="2400" i="1" dirty="0"/>
              <a:t>(*) Spit (saliva) contains antibacterial chemicals</a:t>
            </a:r>
          </a:p>
        </p:txBody>
      </p:sp>
      <p:sp>
        <p:nvSpPr>
          <p:cNvPr id="4" name="Date Placeholder 3">
            <a:extLst>
              <a:ext uri="{FF2B5EF4-FFF2-40B4-BE49-F238E27FC236}">
                <a16:creationId xmlns:a16="http://schemas.microsoft.com/office/drawing/2014/main" id="{4A20B81B-B1D7-4EA8-B953-35ED19473679}"/>
              </a:ext>
            </a:extLst>
          </p:cNvPr>
          <p:cNvSpPr>
            <a:spLocks noGrp="1"/>
          </p:cNvSpPr>
          <p:nvPr>
            <p:ph type="dt" sz="half" idx="10"/>
          </p:nvPr>
        </p:nvSpPr>
        <p:spPr/>
        <p:txBody>
          <a:bodyPr/>
          <a:lstStyle/>
          <a:p>
            <a:r>
              <a:rPr lang="en-US">
                <a:solidFill>
                  <a:prstClr val="white">
                    <a:shade val="50000"/>
                  </a:prstClr>
                </a:solidFill>
              </a:rPr>
              <a:t>OCTOBER 31, 2022</a:t>
            </a:r>
            <a:endParaRPr lang="tr-TR" dirty="0">
              <a:solidFill>
                <a:prstClr val="white">
                  <a:shade val="50000"/>
                </a:prstClr>
              </a:solidFill>
            </a:endParaRPr>
          </a:p>
        </p:txBody>
      </p:sp>
      <p:sp>
        <p:nvSpPr>
          <p:cNvPr id="5" name="Slide Number Placeholder 4">
            <a:extLst>
              <a:ext uri="{FF2B5EF4-FFF2-40B4-BE49-F238E27FC236}">
                <a16:creationId xmlns:a16="http://schemas.microsoft.com/office/drawing/2014/main" id="{6276FCAE-536B-4F56-B768-5561BE60DB70}"/>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20</a:t>
            </a:fld>
            <a:endParaRPr lang="tr-TR">
              <a:solidFill>
                <a:prstClr val="white">
                  <a:shade val="50000"/>
                </a:prstClr>
              </a:solidFill>
            </a:endParaRPr>
          </a:p>
        </p:txBody>
      </p:sp>
      <p:pic>
        <p:nvPicPr>
          <p:cNvPr id="6" name="Kayıtlı Ses">
            <a:hlinkClick r:id="" action="ppaction://media"/>
            <a:extLst>
              <a:ext uri="{FF2B5EF4-FFF2-40B4-BE49-F238E27FC236}">
                <a16:creationId xmlns:a16="http://schemas.microsoft.com/office/drawing/2014/main" id="{BF10C309-5A21-4221-92D1-9D4D87FA83F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956376" y="1340768"/>
            <a:ext cx="609600" cy="609600"/>
          </a:xfrm>
          <a:prstGeom prst="rect">
            <a:avLst/>
          </a:prstGeom>
        </p:spPr>
      </p:pic>
    </p:spTree>
    <p:extLst>
      <p:ext uri="{BB962C8B-B14F-4D97-AF65-F5344CB8AC3E}">
        <p14:creationId xmlns:p14="http://schemas.microsoft.com/office/powerpoint/2010/main" val="2216057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391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DC921-189B-4A6C-9141-FDE534DB0CD3}"/>
              </a:ext>
            </a:extLst>
          </p:cNvPr>
          <p:cNvSpPr>
            <a:spLocks noGrp="1"/>
          </p:cNvSpPr>
          <p:nvPr>
            <p:ph type="title"/>
          </p:nvPr>
        </p:nvSpPr>
        <p:spPr>
          <a:xfrm>
            <a:off x="683568" y="309722"/>
            <a:ext cx="8124936" cy="1224135"/>
          </a:xfrm>
        </p:spPr>
        <p:txBody>
          <a:bodyPr/>
          <a:lstStyle/>
          <a:p>
            <a:r>
              <a:rPr lang="tr-TR" b="1" dirty="0">
                <a:solidFill>
                  <a:srgbClr val="FFFF00"/>
                </a:solidFill>
              </a:rPr>
              <a:t>Ancient Egyptians made soap similar to Sumerian methods</a:t>
            </a:r>
          </a:p>
        </p:txBody>
      </p:sp>
      <p:sp>
        <p:nvSpPr>
          <p:cNvPr id="3" name="Content Placeholder 2">
            <a:extLst>
              <a:ext uri="{FF2B5EF4-FFF2-40B4-BE49-F238E27FC236}">
                <a16:creationId xmlns:a16="http://schemas.microsoft.com/office/drawing/2014/main" id="{AA2CB6C6-E631-44B1-A405-5C10105DF8F2}"/>
              </a:ext>
            </a:extLst>
          </p:cNvPr>
          <p:cNvSpPr>
            <a:spLocks noGrp="1"/>
          </p:cNvSpPr>
          <p:nvPr>
            <p:ph idx="1"/>
          </p:nvPr>
        </p:nvSpPr>
        <p:spPr>
          <a:xfrm>
            <a:off x="575295" y="1533856"/>
            <a:ext cx="8424936" cy="4919479"/>
          </a:xfrm>
        </p:spPr>
        <p:txBody>
          <a:bodyPr>
            <a:normAutofit/>
          </a:bodyPr>
          <a:lstStyle/>
          <a:p>
            <a:r>
              <a:rPr lang="tr-TR" sz="2800" b="1" dirty="0"/>
              <a:t>There is a famous Egyptian document named </a:t>
            </a:r>
            <a:r>
              <a:rPr lang="tr-TR" sz="2800" b="1" dirty="0">
                <a:solidFill>
                  <a:srgbClr val="FFFF00"/>
                </a:solidFill>
              </a:rPr>
              <a:t>Eber Papyrus</a:t>
            </a:r>
            <a:r>
              <a:rPr lang="tr-TR" sz="2800" b="1" dirty="0"/>
              <a:t> from 1550 B.C. </a:t>
            </a:r>
          </a:p>
          <a:p>
            <a:r>
              <a:rPr lang="tr-TR" sz="2800" b="1" dirty="0"/>
              <a:t>Eber Papyrus is a medical document (20 meters long and 110 pages)</a:t>
            </a:r>
          </a:p>
          <a:p>
            <a:r>
              <a:rPr lang="tr-TR" sz="2800" b="1" dirty="0"/>
              <a:t>It gives a formula for making soap to use as a skin medicine and for washing</a:t>
            </a:r>
          </a:p>
          <a:p>
            <a:r>
              <a:rPr lang="tr-TR" sz="2800" b="1" dirty="0"/>
              <a:t>It was made by mixing ash and oils (or fats)</a:t>
            </a:r>
          </a:p>
        </p:txBody>
      </p:sp>
      <p:sp>
        <p:nvSpPr>
          <p:cNvPr id="4" name="Date Placeholder 3">
            <a:extLst>
              <a:ext uri="{FF2B5EF4-FFF2-40B4-BE49-F238E27FC236}">
                <a16:creationId xmlns:a16="http://schemas.microsoft.com/office/drawing/2014/main" id="{4A20B81B-B1D7-4EA8-B953-35ED19473679}"/>
              </a:ext>
            </a:extLst>
          </p:cNvPr>
          <p:cNvSpPr>
            <a:spLocks noGrp="1"/>
          </p:cNvSpPr>
          <p:nvPr>
            <p:ph type="dt" sz="half" idx="10"/>
          </p:nvPr>
        </p:nvSpPr>
        <p:spPr/>
        <p:txBody>
          <a:bodyPr/>
          <a:lstStyle/>
          <a:p>
            <a:r>
              <a:rPr lang="en-US">
                <a:solidFill>
                  <a:prstClr val="white">
                    <a:shade val="50000"/>
                  </a:prstClr>
                </a:solidFill>
              </a:rPr>
              <a:t>OCTOBER 31, 2022</a:t>
            </a:r>
            <a:endParaRPr lang="tr-TR" dirty="0">
              <a:solidFill>
                <a:prstClr val="white">
                  <a:shade val="50000"/>
                </a:prstClr>
              </a:solidFill>
            </a:endParaRPr>
          </a:p>
        </p:txBody>
      </p:sp>
      <p:sp>
        <p:nvSpPr>
          <p:cNvPr id="5" name="Slide Number Placeholder 4">
            <a:extLst>
              <a:ext uri="{FF2B5EF4-FFF2-40B4-BE49-F238E27FC236}">
                <a16:creationId xmlns:a16="http://schemas.microsoft.com/office/drawing/2014/main" id="{6276FCAE-536B-4F56-B768-5561BE60DB70}"/>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21</a:t>
            </a:fld>
            <a:endParaRPr lang="tr-TR">
              <a:solidFill>
                <a:prstClr val="white">
                  <a:shade val="50000"/>
                </a:prstClr>
              </a:solidFill>
            </a:endParaRPr>
          </a:p>
        </p:txBody>
      </p:sp>
    </p:spTree>
    <p:extLst>
      <p:ext uri="{BB962C8B-B14F-4D97-AF65-F5344CB8AC3E}">
        <p14:creationId xmlns:p14="http://schemas.microsoft.com/office/powerpoint/2010/main" val="2538199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DC921-189B-4A6C-9141-FDE534DB0CD3}"/>
              </a:ext>
            </a:extLst>
          </p:cNvPr>
          <p:cNvSpPr>
            <a:spLocks noGrp="1"/>
          </p:cNvSpPr>
          <p:nvPr>
            <p:ph type="title"/>
          </p:nvPr>
        </p:nvSpPr>
        <p:spPr>
          <a:xfrm>
            <a:off x="683568" y="309722"/>
            <a:ext cx="3096344" cy="5783574"/>
          </a:xfrm>
        </p:spPr>
        <p:txBody>
          <a:bodyPr/>
          <a:lstStyle/>
          <a:p>
            <a:r>
              <a:rPr lang="tr-TR" b="1" dirty="0">
                <a:solidFill>
                  <a:srgbClr val="FFFF00"/>
                </a:solidFill>
              </a:rPr>
              <a:t>A page from Ancient Egyptian’s </a:t>
            </a:r>
            <a:r>
              <a:rPr lang="tr-TR" b="1" u="sng" dirty="0">
                <a:solidFill>
                  <a:srgbClr val="FFFF00"/>
                </a:solidFill>
              </a:rPr>
              <a:t>Eber Papyrus</a:t>
            </a:r>
            <a:br>
              <a:rPr lang="tr-TR" b="1" dirty="0">
                <a:solidFill>
                  <a:srgbClr val="FFFF00"/>
                </a:solidFill>
              </a:rPr>
            </a:br>
            <a:r>
              <a:rPr lang="tr-TR" b="1" dirty="0">
                <a:solidFill>
                  <a:srgbClr val="FFFF00"/>
                </a:solidFill>
              </a:rPr>
              <a:t>(1550 B.C.)</a:t>
            </a:r>
          </a:p>
        </p:txBody>
      </p:sp>
      <p:sp>
        <p:nvSpPr>
          <p:cNvPr id="4" name="Date Placeholder 3">
            <a:extLst>
              <a:ext uri="{FF2B5EF4-FFF2-40B4-BE49-F238E27FC236}">
                <a16:creationId xmlns:a16="http://schemas.microsoft.com/office/drawing/2014/main" id="{4A20B81B-B1D7-4EA8-B953-35ED19473679}"/>
              </a:ext>
            </a:extLst>
          </p:cNvPr>
          <p:cNvSpPr>
            <a:spLocks noGrp="1"/>
          </p:cNvSpPr>
          <p:nvPr>
            <p:ph type="dt" sz="half" idx="10"/>
          </p:nvPr>
        </p:nvSpPr>
        <p:spPr/>
        <p:txBody>
          <a:bodyPr/>
          <a:lstStyle/>
          <a:p>
            <a:r>
              <a:rPr lang="en-US">
                <a:solidFill>
                  <a:prstClr val="white">
                    <a:shade val="50000"/>
                  </a:prstClr>
                </a:solidFill>
              </a:rPr>
              <a:t>OCTOBER 31, 2022</a:t>
            </a:r>
            <a:endParaRPr lang="tr-TR" dirty="0">
              <a:solidFill>
                <a:prstClr val="white">
                  <a:shade val="50000"/>
                </a:prstClr>
              </a:solidFill>
            </a:endParaRPr>
          </a:p>
        </p:txBody>
      </p:sp>
      <p:sp>
        <p:nvSpPr>
          <p:cNvPr id="5" name="Slide Number Placeholder 4">
            <a:extLst>
              <a:ext uri="{FF2B5EF4-FFF2-40B4-BE49-F238E27FC236}">
                <a16:creationId xmlns:a16="http://schemas.microsoft.com/office/drawing/2014/main" id="{6276FCAE-536B-4F56-B768-5561BE60DB70}"/>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22</a:t>
            </a:fld>
            <a:endParaRPr lang="tr-TR">
              <a:solidFill>
                <a:prstClr val="white">
                  <a:shade val="50000"/>
                </a:prstClr>
              </a:solidFill>
            </a:endParaRPr>
          </a:p>
        </p:txBody>
      </p:sp>
      <p:pic>
        <p:nvPicPr>
          <p:cNvPr id="1027" name="Picture 3" descr="File:PEbers c41-bc.jpg">
            <a:extLst>
              <a:ext uri="{FF2B5EF4-FFF2-40B4-BE49-F238E27FC236}">
                <a16:creationId xmlns:a16="http://schemas.microsoft.com/office/drawing/2014/main" id="{93B20DDB-726B-4D2F-94CE-72D790BD43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7189" y="550396"/>
            <a:ext cx="4640310" cy="5872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82086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DC921-189B-4A6C-9141-FDE534DB0CD3}"/>
              </a:ext>
            </a:extLst>
          </p:cNvPr>
          <p:cNvSpPr>
            <a:spLocks noGrp="1"/>
          </p:cNvSpPr>
          <p:nvPr>
            <p:ph type="title"/>
          </p:nvPr>
        </p:nvSpPr>
        <p:spPr>
          <a:xfrm>
            <a:off x="1043608" y="476672"/>
            <a:ext cx="7272808" cy="924475"/>
          </a:xfrm>
        </p:spPr>
        <p:txBody>
          <a:bodyPr/>
          <a:lstStyle/>
          <a:p>
            <a:r>
              <a:rPr lang="en-GB" b="1" dirty="0">
                <a:solidFill>
                  <a:srgbClr val="FFFF00"/>
                </a:solidFill>
              </a:rPr>
              <a:t>Sumerians used sulfur soap as eye medicine</a:t>
            </a:r>
            <a:endParaRPr lang="tr-TR" b="1" dirty="0">
              <a:solidFill>
                <a:srgbClr val="FFFF00"/>
              </a:solidFill>
            </a:endParaRPr>
          </a:p>
        </p:txBody>
      </p:sp>
      <p:sp>
        <p:nvSpPr>
          <p:cNvPr id="3" name="Content Placeholder 2">
            <a:extLst>
              <a:ext uri="{FF2B5EF4-FFF2-40B4-BE49-F238E27FC236}">
                <a16:creationId xmlns:a16="http://schemas.microsoft.com/office/drawing/2014/main" id="{AA2CB6C6-E631-44B1-A405-5C10105DF8F2}"/>
              </a:ext>
            </a:extLst>
          </p:cNvPr>
          <p:cNvSpPr>
            <a:spLocks noGrp="1"/>
          </p:cNvSpPr>
          <p:nvPr>
            <p:ph idx="1"/>
          </p:nvPr>
        </p:nvSpPr>
        <p:spPr>
          <a:xfrm>
            <a:off x="611560" y="1556792"/>
            <a:ext cx="7848872" cy="4752528"/>
          </a:xfrm>
        </p:spPr>
        <p:txBody>
          <a:bodyPr>
            <a:normAutofit/>
          </a:bodyPr>
          <a:lstStyle/>
          <a:p>
            <a:r>
              <a:rPr lang="en-GB" sz="2800" b="1" dirty="0"/>
              <a:t>In Mesopotamia there was another sulfur soap </a:t>
            </a:r>
            <a:r>
              <a:rPr lang="tr-TR" sz="2800" b="1" dirty="0"/>
              <a:t>that</a:t>
            </a:r>
            <a:r>
              <a:rPr lang="en-GB" sz="2800" b="1" dirty="0"/>
              <a:t> was recommended for eyes</a:t>
            </a:r>
          </a:p>
          <a:p>
            <a:r>
              <a:rPr lang="en-GB" sz="2800" b="1" dirty="0"/>
              <a:t>They used; potassium nitrate (mineral), iron sulfate (mineral), uhulu ash, </a:t>
            </a:r>
            <a:r>
              <a:rPr lang="en-GB" sz="2800" b="1" u="sng" dirty="0"/>
              <a:t>fir terpentine </a:t>
            </a:r>
            <a:r>
              <a:rPr lang="en-GB" sz="2800" b="1" dirty="0"/>
              <a:t>(</a:t>
            </a:r>
            <a:r>
              <a:rPr lang="en-GB" sz="2800" i="1" dirty="0">
                <a:solidFill>
                  <a:srgbClr val="FFFF00"/>
                </a:solidFill>
              </a:rPr>
              <a:t>köknar terebentini</a:t>
            </a:r>
            <a:r>
              <a:rPr lang="en-GB" sz="2800" b="1" dirty="0"/>
              <a:t>), Lepidium (</a:t>
            </a:r>
            <a:r>
              <a:rPr lang="en-GB" sz="2800" i="1" dirty="0">
                <a:solidFill>
                  <a:srgbClr val="FFFF00"/>
                </a:solidFill>
              </a:rPr>
              <a:t>bir tür tere</a:t>
            </a:r>
            <a:r>
              <a:rPr lang="en-GB" sz="2800" b="1" dirty="0"/>
              <a:t>), </a:t>
            </a:r>
            <a:r>
              <a:rPr lang="en-GB" sz="2800" b="1" u="sng" dirty="0"/>
              <a:t>sulfur</a:t>
            </a:r>
            <a:r>
              <a:rPr lang="en-GB" sz="2800" b="1" dirty="0"/>
              <a:t> and ox fat to make a special soap as </a:t>
            </a:r>
            <a:r>
              <a:rPr lang="tr-TR" sz="2800" b="1" dirty="0"/>
              <a:t>an </a:t>
            </a:r>
            <a:r>
              <a:rPr lang="en-GB" sz="2800" b="1" dirty="0"/>
              <a:t>eye medicine</a:t>
            </a:r>
            <a:endParaRPr lang="tr-TR" sz="2800" b="1" dirty="0"/>
          </a:p>
        </p:txBody>
      </p:sp>
      <p:sp>
        <p:nvSpPr>
          <p:cNvPr id="4" name="Date Placeholder 3">
            <a:extLst>
              <a:ext uri="{FF2B5EF4-FFF2-40B4-BE49-F238E27FC236}">
                <a16:creationId xmlns:a16="http://schemas.microsoft.com/office/drawing/2014/main" id="{4A20B81B-B1D7-4EA8-B953-35ED19473679}"/>
              </a:ext>
            </a:extLst>
          </p:cNvPr>
          <p:cNvSpPr>
            <a:spLocks noGrp="1"/>
          </p:cNvSpPr>
          <p:nvPr>
            <p:ph type="dt" sz="half" idx="10"/>
          </p:nvPr>
        </p:nvSpPr>
        <p:spPr/>
        <p:txBody>
          <a:bodyPr/>
          <a:lstStyle/>
          <a:p>
            <a:r>
              <a:rPr lang="en-US">
                <a:solidFill>
                  <a:prstClr val="white">
                    <a:shade val="50000"/>
                  </a:prstClr>
                </a:solidFill>
              </a:rPr>
              <a:t>OCTOBER 31, 2022</a:t>
            </a:r>
            <a:endParaRPr lang="tr-TR" dirty="0">
              <a:solidFill>
                <a:prstClr val="white">
                  <a:shade val="50000"/>
                </a:prstClr>
              </a:solidFill>
            </a:endParaRPr>
          </a:p>
        </p:txBody>
      </p:sp>
      <p:sp>
        <p:nvSpPr>
          <p:cNvPr id="5" name="Slide Number Placeholder 4">
            <a:extLst>
              <a:ext uri="{FF2B5EF4-FFF2-40B4-BE49-F238E27FC236}">
                <a16:creationId xmlns:a16="http://schemas.microsoft.com/office/drawing/2014/main" id="{6276FCAE-536B-4F56-B768-5561BE60DB70}"/>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23</a:t>
            </a:fld>
            <a:endParaRPr lang="tr-TR">
              <a:solidFill>
                <a:prstClr val="white">
                  <a:shade val="50000"/>
                </a:prstClr>
              </a:solidFill>
            </a:endParaRPr>
          </a:p>
        </p:txBody>
      </p:sp>
      <p:pic>
        <p:nvPicPr>
          <p:cNvPr id="6" name="Kayıtlı Ses">
            <a:hlinkClick r:id="" action="ppaction://media"/>
            <a:extLst>
              <a:ext uri="{FF2B5EF4-FFF2-40B4-BE49-F238E27FC236}">
                <a16:creationId xmlns:a16="http://schemas.microsoft.com/office/drawing/2014/main" id="{362B59F2-BBAD-42ED-99C6-E1CEC8FAD6E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028384" y="1052736"/>
            <a:ext cx="609600" cy="609600"/>
          </a:xfrm>
          <a:prstGeom prst="rect">
            <a:avLst/>
          </a:prstGeom>
        </p:spPr>
      </p:pic>
    </p:spTree>
    <p:extLst>
      <p:ext uri="{BB962C8B-B14F-4D97-AF65-F5344CB8AC3E}">
        <p14:creationId xmlns:p14="http://schemas.microsoft.com/office/powerpoint/2010/main" val="1927449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33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29CB3C-6FEE-49CF-BEF9-30D16869DF69}"/>
              </a:ext>
            </a:extLst>
          </p:cNvPr>
          <p:cNvSpPr>
            <a:spLocks noGrp="1"/>
          </p:cNvSpPr>
          <p:nvPr>
            <p:ph type="title"/>
          </p:nvPr>
        </p:nvSpPr>
        <p:spPr>
          <a:xfrm>
            <a:off x="827584" y="764704"/>
            <a:ext cx="7920880" cy="924475"/>
          </a:xfrm>
        </p:spPr>
        <p:txBody>
          <a:bodyPr/>
          <a:lstStyle/>
          <a:p>
            <a:r>
              <a:rPr lang="en-GB" b="1" dirty="0">
                <a:solidFill>
                  <a:srgbClr val="FFFF00"/>
                </a:solidFill>
              </a:rPr>
              <a:t>Sumerian and modern soaps works with same mechanism</a:t>
            </a:r>
            <a:endParaRPr lang="tr-TR" b="1" dirty="0">
              <a:solidFill>
                <a:srgbClr val="FFFF00"/>
              </a:solidFill>
            </a:endParaRPr>
          </a:p>
        </p:txBody>
      </p:sp>
      <p:sp>
        <p:nvSpPr>
          <p:cNvPr id="3" name="Content Placeholder 2">
            <a:extLst>
              <a:ext uri="{FF2B5EF4-FFF2-40B4-BE49-F238E27FC236}">
                <a16:creationId xmlns:a16="http://schemas.microsoft.com/office/drawing/2014/main" id="{5EE36C2B-0ADC-4F0B-8B14-8826C44B7108}"/>
              </a:ext>
            </a:extLst>
          </p:cNvPr>
          <p:cNvSpPr>
            <a:spLocks noGrp="1"/>
          </p:cNvSpPr>
          <p:nvPr>
            <p:ph idx="1"/>
          </p:nvPr>
        </p:nvSpPr>
        <p:spPr>
          <a:xfrm>
            <a:off x="611560" y="1700808"/>
            <a:ext cx="8136904" cy="4789991"/>
          </a:xfrm>
        </p:spPr>
        <p:txBody>
          <a:bodyPr>
            <a:normAutofit/>
          </a:bodyPr>
          <a:lstStyle/>
          <a:p>
            <a:r>
              <a:rPr lang="en-GB" sz="2800" b="1" dirty="0"/>
              <a:t>Soap</a:t>
            </a:r>
            <a:r>
              <a:rPr lang="tr-TR" sz="2800" b="1" dirty="0"/>
              <a:t>s</a:t>
            </a:r>
            <a:r>
              <a:rPr lang="en-GB" sz="2800" b="1" dirty="0"/>
              <a:t> ha</a:t>
            </a:r>
            <a:r>
              <a:rPr lang="tr-TR" sz="2800" b="1" dirty="0"/>
              <a:t>ve</a:t>
            </a:r>
            <a:r>
              <a:rPr lang="en-GB" sz="2800" b="1" dirty="0"/>
              <a:t> similar chemical structure</a:t>
            </a:r>
            <a:r>
              <a:rPr lang="tr-TR" sz="2800" b="1" dirty="0"/>
              <a:t>s</a:t>
            </a:r>
            <a:r>
              <a:rPr lang="en-GB" sz="2800" b="1" dirty="0"/>
              <a:t> </a:t>
            </a:r>
            <a:r>
              <a:rPr lang="tr-TR" sz="2800" b="1" dirty="0"/>
              <a:t>to</a:t>
            </a:r>
            <a:r>
              <a:rPr lang="en-GB" sz="2800" b="1" dirty="0"/>
              <a:t> oils and fats. Because soap</a:t>
            </a:r>
            <a:r>
              <a:rPr lang="tr-TR" sz="2800" b="1" dirty="0"/>
              <a:t>s</a:t>
            </a:r>
            <a:r>
              <a:rPr lang="en-GB" sz="2800" b="1" dirty="0"/>
              <a:t> </a:t>
            </a:r>
            <a:r>
              <a:rPr lang="tr-TR" sz="2800" b="1" dirty="0"/>
              <a:t>are</a:t>
            </a:r>
            <a:r>
              <a:rPr lang="en-GB" sz="2800" b="1" dirty="0"/>
              <a:t> obtained from oils and fats</a:t>
            </a:r>
          </a:p>
          <a:p>
            <a:r>
              <a:rPr lang="en-GB" sz="2800" b="1" dirty="0"/>
              <a:t>Oils and fats are esters of </a:t>
            </a:r>
            <a:r>
              <a:rPr lang="tr-TR" sz="2800" b="1" dirty="0"/>
              <a:t>long-chain</a:t>
            </a:r>
            <a:r>
              <a:rPr lang="en-GB" sz="2800" b="1" dirty="0"/>
              <a:t> aliphatic hydrocarbons</a:t>
            </a:r>
          </a:p>
          <a:p>
            <a:r>
              <a:rPr lang="en-GB" sz="2800" b="1" dirty="0"/>
              <a:t>Soaps </a:t>
            </a:r>
            <a:r>
              <a:rPr lang="tr-TR" sz="2800" b="1" dirty="0"/>
              <a:t>are </a:t>
            </a:r>
            <a:r>
              <a:rPr lang="en-GB" sz="2800" b="1" dirty="0"/>
              <a:t>sodium salt of </a:t>
            </a:r>
            <a:r>
              <a:rPr lang="tr-TR" sz="2800" b="1" dirty="0"/>
              <a:t>long-chain</a:t>
            </a:r>
            <a:r>
              <a:rPr lang="en-GB" sz="2800" b="1" dirty="0"/>
              <a:t> aliphatic hydrocarbons</a:t>
            </a:r>
            <a:endParaRPr lang="tr-TR" sz="2800" b="1" dirty="0"/>
          </a:p>
          <a:p>
            <a:r>
              <a:rPr lang="en-GB" sz="2800" b="1" dirty="0"/>
              <a:t>Textiles are sensitive to </a:t>
            </a:r>
            <a:r>
              <a:rPr lang="tr-TR" sz="2800" b="1" dirty="0"/>
              <a:t>the </a:t>
            </a:r>
            <a:r>
              <a:rPr lang="en-GB" sz="2800" b="1" dirty="0"/>
              <a:t>pH of </a:t>
            </a:r>
            <a:r>
              <a:rPr lang="tr-TR" sz="2800" b="1" dirty="0"/>
              <a:t>the </a:t>
            </a:r>
            <a:r>
              <a:rPr lang="en-GB" sz="2800" b="1" dirty="0"/>
              <a:t>was</a:t>
            </a:r>
            <a:r>
              <a:rPr lang="tr-TR" sz="2800" b="1" dirty="0"/>
              <a:t>h</a:t>
            </a:r>
            <a:r>
              <a:rPr lang="en-GB" sz="2800" b="1" dirty="0"/>
              <a:t>ing solution</a:t>
            </a:r>
          </a:p>
        </p:txBody>
      </p:sp>
      <p:sp>
        <p:nvSpPr>
          <p:cNvPr id="4" name="Date Placeholder 3">
            <a:extLst>
              <a:ext uri="{FF2B5EF4-FFF2-40B4-BE49-F238E27FC236}">
                <a16:creationId xmlns:a16="http://schemas.microsoft.com/office/drawing/2014/main" id="{F8FF26A4-CEE7-4749-ADF7-3B191E5E60CE}"/>
              </a:ext>
            </a:extLst>
          </p:cNvPr>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9980F71D-85F5-4F1B-AA0F-63E48ADA7E9C}"/>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24</a:t>
            </a:fld>
            <a:endParaRPr lang="tr-TR">
              <a:solidFill>
                <a:prstClr val="white">
                  <a:shade val="50000"/>
                </a:prstClr>
              </a:solidFill>
            </a:endParaRPr>
          </a:p>
        </p:txBody>
      </p:sp>
    </p:spTree>
    <p:extLst>
      <p:ext uri="{BB962C8B-B14F-4D97-AF65-F5344CB8AC3E}">
        <p14:creationId xmlns:p14="http://schemas.microsoft.com/office/powerpoint/2010/main" val="3980665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F2F5B0C-B6D6-4200-8D6D-6E38EDAF3410}"/>
              </a:ext>
            </a:extLst>
          </p:cNvPr>
          <p:cNvSpPr>
            <a:spLocks noGrp="1"/>
          </p:cNvSpPr>
          <p:nvPr>
            <p:ph type="title"/>
          </p:nvPr>
        </p:nvSpPr>
        <p:spPr>
          <a:xfrm>
            <a:off x="1009442" y="404664"/>
            <a:ext cx="7125113" cy="1152128"/>
          </a:xfrm>
        </p:spPr>
        <p:txBody>
          <a:bodyPr/>
          <a:lstStyle/>
          <a:p>
            <a:br>
              <a:rPr lang="en-GB" dirty="0"/>
            </a:br>
            <a:r>
              <a:rPr lang="tr-TR" b="1" dirty="0">
                <a:solidFill>
                  <a:srgbClr val="FFFF00"/>
                </a:solidFill>
              </a:rPr>
              <a:t>P</a:t>
            </a:r>
            <a:r>
              <a:rPr lang="en-GB" b="1" dirty="0">
                <a:solidFill>
                  <a:srgbClr val="FFFF00"/>
                </a:solidFill>
              </a:rPr>
              <a:t>h</a:t>
            </a:r>
            <a:r>
              <a:rPr lang="tr-TR" b="1" dirty="0">
                <a:solidFill>
                  <a:srgbClr val="FFFF00"/>
                </a:solidFill>
              </a:rPr>
              <a:t> OF SOLUTION</a:t>
            </a:r>
            <a:r>
              <a:rPr lang="en-GB" b="1" dirty="0">
                <a:solidFill>
                  <a:srgbClr val="FFFF00"/>
                </a:solidFill>
              </a:rPr>
              <a:t>S</a:t>
            </a:r>
            <a:r>
              <a:rPr lang="tr-TR" b="1" dirty="0">
                <a:solidFill>
                  <a:srgbClr val="FFFF00"/>
                </a:solidFill>
              </a:rPr>
              <a:t> VERSUS CLEANING LEVELS OF DIRT </a:t>
            </a:r>
            <a:br>
              <a:rPr lang="tr-TR" dirty="0"/>
            </a:br>
            <a:endParaRPr lang="tr-TR" dirty="0"/>
          </a:p>
        </p:txBody>
      </p:sp>
      <p:graphicFrame>
        <p:nvGraphicFramePr>
          <p:cNvPr id="6" name="İçerik Yer Tutucusu 5">
            <a:extLst>
              <a:ext uri="{FF2B5EF4-FFF2-40B4-BE49-F238E27FC236}">
                <a16:creationId xmlns:a16="http://schemas.microsoft.com/office/drawing/2014/main" id="{AD4D5F86-FC61-46C6-87AD-3B5787015E9B}"/>
              </a:ext>
            </a:extLst>
          </p:cNvPr>
          <p:cNvGraphicFramePr>
            <a:graphicFrameLocks noGrp="1"/>
          </p:cNvGraphicFramePr>
          <p:nvPr>
            <p:ph idx="1"/>
            <p:extLst>
              <p:ext uri="{D42A27DB-BD31-4B8C-83A1-F6EECF244321}">
                <p14:modId xmlns:p14="http://schemas.microsoft.com/office/powerpoint/2010/main" val="3777695570"/>
              </p:ext>
            </p:extLst>
          </p:nvPr>
        </p:nvGraphicFramePr>
        <p:xfrm>
          <a:off x="755576" y="1700808"/>
          <a:ext cx="8208911" cy="4968552"/>
        </p:xfrm>
        <a:graphic>
          <a:graphicData uri="http://schemas.openxmlformats.org/drawingml/2006/table">
            <a:tbl>
              <a:tblPr firstRow="1" firstCol="1" bandRow="1">
                <a:tableStyleId>{5C22544A-7EE6-4342-B048-85BDC9FD1C3A}</a:tableStyleId>
              </a:tblPr>
              <a:tblGrid>
                <a:gridCol w="2382135">
                  <a:extLst>
                    <a:ext uri="{9D8B030D-6E8A-4147-A177-3AD203B41FA5}">
                      <a16:colId xmlns:a16="http://schemas.microsoft.com/office/drawing/2014/main" val="3821884044"/>
                    </a:ext>
                  </a:extLst>
                </a:gridCol>
                <a:gridCol w="1498442">
                  <a:extLst>
                    <a:ext uri="{9D8B030D-6E8A-4147-A177-3AD203B41FA5}">
                      <a16:colId xmlns:a16="http://schemas.microsoft.com/office/drawing/2014/main" val="727306407"/>
                    </a:ext>
                  </a:extLst>
                </a:gridCol>
                <a:gridCol w="4328334">
                  <a:extLst>
                    <a:ext uri="{9D8B030D-6E8A-4147-A177-3AD203B41FA5}">
                      <a16:colId xmlns:a16="http://schemas.microsoft.com/office/drawing/2014/main" val="3119718039"/>
                    </a:ext>
                  </a:extLst>
                </a:gridCol>
              </a:tblGrid>
              <a:tr h="880271">
                <a:tc>
                  <a:txBody>
                    <a:bodyPr/>
                    <a:lstStyle/>
                    <a:p>
                      <a:pPr>
                        <a:lnSpc>
                          <a:spcPct val="107000"/>
                        </a:lnSpc>
                        <a:spcAft>
                          <a:spcPts val="0"/>
                        </a:spcAft>
                      </a:pPr>
                      <a:r>
                        <a:rPr lang="tr-TR" sz="1800" b="1">
                          <a:effectLst/>
                        </a:rPr>
                        <a:t>Type of cleaner</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47625" marR="95250" marT="47625" marB="47625" anchor="ctr"/>
                </a:tc>
                <a:tc>
                  <a:txBody>
                    <a:bodyPr/>
                    <a:lstStyle/>
                    <a:p>
                      <a:pPr>
                        <a:lnSpc>
                          <a:spcPct val="107000"/>
                        </a:lnSpc>
                        <a:spcAft>
                          <a:spcPts val="0"/>
                        </a:spcAft>
                      </a:pPr>
                      <a:r>
                        <a:rPr lang="tr-TR" sz="1800" b="1" dirty="0">
                          <a:effectLst/>
                        </a:rPr>
                        <a:t>pH range</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47625" marR="95250" marT="47625" marB="47625" anchor="ctr"/>
                </a:tc>
                <a:tc>
                  <a:txBody>
                    <a:bodyPr/>
                    <a:lstStyle/>
                    <a:p>
                      <a:pPr>
                        <a:lnSpc>
                          <a:spcPct val="107000"/>
                        </a:lnSpc>
                        <a:spcAft>
                          <a:spcPts val="0"/>
                        </a:spcAft>
                      </a:pPr>
                      <a:r>
                        <a:rPr lang="tr-TR" sz="1800" b="1" dirty="0">
                          <a:effectLst/>
                        </a:rPr>
                        <a:t>Dirt, stain</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47625" marR="95250" marT="47625" marB="47625" anchor="ctr"/>
                </a:tc>
                <a:extLst>
                  <a:ext uri="{0D108BD9-81ED-4DB2-BD59-A6C34878D82A}">
                    <a16:rowId xmlns:a16="http://schemas.microsoft.com/office/drawing/2014/main" val="1488548640"/>
                  </a:ext>
                </a:extLst>
              </a:tr>
              <a:tr h="898685">
                <a:tc>
                  <a:txBody>
                    <a:bodyPr/>
                    <a:lstStyle/>
                    <a:p>
                      <a:pPr>
                        <a:lnSpc>
                          <a:spcPct val="107000"/>
                        </a:lnSpc>
                        <a:spcAft>
                          <a:spcPts val="0"/>
                        </a:spcAft>
                      </a:pPr>
                      <a:r>
                        <a:rPr lang="tr-TR" sz="1800" b="1">
                          <a:effectLst/>
                        </a:rPr>
                        <a:t>Mineral-acid cleaner</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47625" marR="95250" marT="47625" marB="47625" anchor="ctr"/>
                </a:tc>
                <a:tc>
                  <a:txBody>
                    <a:bodyPr/>
                    <a:lstStyle/>
                    <a:p>
                      <a:pPr>
                        <a:lnSpc>
                          <a:spcPct val="107000"/>
                        </a:lnSpc>
                        <a:spcAft>
                          <a:spcPts val="0"/>
                        </a:spcAft>
                      </a:pPr>
                      <a:r>
                        <a:rPr lang="tr-TR" sz="1800" b="1">
                          <a:effectLst/>
                        </a:rPr>
                        <a:t>0-2</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47625" marR="95250" marT="47625" marB="47625" anchor="ctr"/>
                </a:tc>
                <a:tc>
                  <a:txBody>
                    <a:bodyPr/>
                    <a:lstStyle/>
                    <a:p>
                      <a:pPr>
                        <a:lnSpc>
                          <a:spcPct val="107000"/>
                        </a:lnSpc>
                        <a:spcAft>
                          <a:spcPts val="0"/>
                        </a:spcAft>
                      </a:pPr>
                      <a:r>
                        <a:rPr lang="tr-TR" sz="1800" b="1" dirty="0">
                          <a:effectLst/>
                        </a:rPr>
                        <a:t>Heavy oxide s</a:t>
                      </a:r>
                      <a:r>
                        <a:rPr lang="en-GB" sz="1800" b="1" dirty="0">
                          <a:effectLst/>
                        </a:rPr>
                        <a:t>tains</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47625" marR="95250" marT="47625" marB="47625" anchor="ctr"/>
                </a:tc>
                <a:extLst>
                  <a:ext uri="{0D108BD9-81ED-4DB2-BD59-A6C34878D82A}">
                    <a16:rowId xmlns:a16="http://schemas.microsoft.com/office/drawing/2014/main" val="3133293476"/>
                  </a:ext>
                </a:extLst>
              </a:tr>
              <a:tr h="880271">
                <a:tc>
                  <a:txBody>
                    <a:bodyPr/>
                    <a:lstStyle/>
                    <a:p>
                      <a:pPr>
                        <a:lnSpc>
                          <a:spcPct val="107000"/>
                        </a:lnSpc>
                        <a:spcAft>
                          <a:spcPts val="0"/>
                        </a:spcAft>
                      </a:pPr>
                      <a:r>
                        <a:rPr lang="tr-TR" sz="1800" b="1" dirty="0" err="1">
                          <a:effectLst/>
                        </a:rPr>
                        <a:t>Mild</a:t>
                      </a:r>
                      <a:r>
                        <a:rPr lang="tr-TR" sz="1800" b="1" dirty="0">
                          <a:effectLst/>
                        </a:rPr>
                        <a:t> acid</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47625" marR="95250" marT="47625" marB="47625" anchor="ctr"/>
                </a:tc>
                <a:tc>
                  <a:txBody>
                    <a:bodyPr/>
                    <a:lstStyle/>
                    <a:p>
                      <a:pPr>
                        <a:lnSpc>
                          <a:spcPct val="107000"/>
                        </a:lnSpc>
                        <a:spcAft>
                          <a:spcPts val="0"/>
                        </a:spcAft>
                      </a:pPr>
                      <a:r>
                        <a:rPr lang="tr-TR" sz="1800" b="1">
                          <a:effectLst/>
                        </a:rPr>
                        <a:t>2-5.5</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47625" marR="95250" marT="47625" marB="47625" anchor="ctr"/>
                </a:tc>
                <a:tc>
                  <a:txBody>
                    <a:bodyPr/>
                    <a:lstStyle/>
                    <a:p>
                      <a:pPr>
                        <a:lnSpc>
                          <a:spcPct val="107000"/>
                        </a:lnSpc>
                        <a:spcAft>
                          <a:spcPts val="0"/>
                        </a:spcAft>
                      </a:pPr>
                      <a:r>
                        <a:rPr lang="tr-TR" sz="1800" b="1" dirty="0" err="1">
                          <a:effectLst/>
                        </a:rPr>
                        <a:t>Inorganic</a:t>
                      </a:r>
                      <a:r>
                        <a:rPr lang="tr-TR" sz="1800" b="1" dirty="0">
                          <a:effectLst/>
                        </a:rPr>
                        <a:t> salts, water </a:t>
                      </a:r>
                      <a:r>
                        <a:rPr lang="tr-TR" sz="1800" b="1" dirty="0" err="1">
                          <a:effectLst/>
                        </a:rPr>
                        <a:t>soluble</a:t>
                      </a:r>
                      <a:r>
                        <a:rPr lang="tr-TR" sz="1800" b="1" dirty="0">
                          <a:effectLst/>
                        </a:rPr>
                        <a:t> metal </a:t>
                      </a:r>
                      <a:r>
                        <a:rPr lang="tr-TR" sz="1800" b="1" dirty="0" err="1">
                          <a:effectLst/>
                        </a:rPr>
                        <a:t>complexes</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47625" marR="95250" marT="47625" marB="47625" anchor="ctr"/>
                </a:tc>
                <a:extLst>
                  <a:ext uri="{0D108BD9-81ED-4DB2-BD59-A6C34878D82A}">
                    <a16:rowId xmlns:a16="http://schemas.microsoft.com/office/drawing/2014/main" val="2548644387"/>
                  </a:ext>
                </a:extLst>
              </a:tr>
              <a:tr h="712158">
                <a:tc>
                  <a:txBody>
                    <a:bodyPr/>
                    <a:lstStyle/>
                    <a:p>
                      <a:pPr>
                        <a:lnSpc>
                          <a:spcPct val="107000"/>
                        </a:lnSpc>
                        <a:spcAft>
                          <a:spcPts val="0"/>
                        </a:spcAft>
                      </a:pPr>
                      <a:r>
                        <a:rPr lang="tr-TR" sz="1800" b="1">
                          <a:effectLst/>
                        </a:rPr>
                        <a:t>Neutral</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47625" marR="95250" marT="47625" marB="47625" anchor="ctr"/>
                </a:tc>
                <a:tc>
                  <a:txBody>
                    <a:bodyPr/>
                    <a:lstStyle/>
                    <a:p>
                      <a:pPr>
                        <a:lnSpc>
                          <a:spcPct val="107000"/>
                        </a:lnSpc>
                        <a:spcAft>
                          <a:spcPts val="0"/>
                        </a:spcAft>
                      </a:pPr>
                      <a:r>
                        <a:rPr lang="tr-TR" sz="1800" b="1">
                          <a:effectLst/>
                        </a:rPr>
                        <a:t>5.5-8.5</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47625" marR="95250" marT="47625" marB="47625" anchor="ctr"/>
                </a:tc>
                <a:tc>
                  <a:txBody>
                    <a:bodyPr/>
                    <a:lstStyle/>
                    <a:p>
                      <a:pPr>
                        <a:lnSpc>
                          <a:spcPct val="107000"/>
                        </a:lnSpc>
                        <a:spcAft>
                          <a:spcPts val="0"/>
                        </a:spcAft>
                      </a:pPr>
                      <a:r>
                        <a:rPr lang="tr-TR" sz="1800" b="1" dirty="0">
                          <a:effectLst/>
                        </a:rPr>
                        <a:t>Light oils, small particles</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47625" marR="95250" marT="47625" marB="47625" anchor="ctr"/>
                </a:tc>
                <a:extLst>
                  <a:ext uri="{0D108BD9-81ED-4DB2-BD59-A6C34878D82A}">
                    <a16:rowId xmlns:a16="http://schemas.microsoft.com/office/drawing/2014/main" val="1618862472"/>
                  </a:ext>
                </a:extLst>
              </a:tr>
              <a:tr h="532389">
                <a:tc>
                  <a:txBody>
                    <a:bodyPr/>
                    <a:lstStyle/>
                    <a:p>
                      <a:pPr>
                        <a:lnSpc>
                          <a:spcPct val="107000"/>
                        </a:lnSpc>
                        <a:spcAft>
                          <a:spcPts val="0"/>
                        </a:spcAft>
                      </a:pPr>
                      <a:r>
                        <a:rPr lang="tr-TR" sz="1800" b="1" dirty="0" err="1">
                          <a:effectLst/>
                        </a:rPr>
                        <a:t>Mild</a:t>
                      </a:r>
                      <a:r>
                        <a:rPr lang="tr-TR" sz="1800" b="1" dirty="0">
                          <a:effectLst/>
                        </a:rPr>
                        <a:t> alkaline</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47625" marR="95250" marT="47625" marB="47625" anchor="ctr"/>
                </a:tc>
                <a:tc>
                  <a:txBody>
                    <a:bodyPr/>
                    <a:lstStyle/>
                    <a:p>
                      <a:pPr>
                        <a:lnSpc>
                          <a:spcPct val="107000"/>
                        </a:lnSpc>
                        <a:spcAft>
                          <a:spcPts val="0"/>
                        </a:spcAft>
                      </a:pPr>
                      <a:r>
                        <a:rPr lang="tr-TR" sz="1800" b="1">
                          <a:effectLst/>
                        </a:rPr>
                        <a:t>8.5-11</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47625" marR="95250" marT="47625" marB="47625" anchor="ctr"/>
                </a:tc>
                <a:tc>
                  <a:txBody>
                    <a:bodyPr/>
                    <a:lstStyle/>
                    <a:p>
                      <a:pPr>
                        <a:lnSpc>
                          <a:spcPct val="107000"/>
                        </a:lnSpc>
                        <a:spcAft>
                          <a:spcPts val="0"/>
                        </a:spcAft>
                      </a:pPr>
                      <a:r>
                        <a:rPr lang="tr-TR" sz="1800" b="1" dirty="0">
                          <a:effectLst/>
                        </a:rPr>
                        <a:t>Oils, particulates, film</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47625" marR="95250" marT="47625" marB="47625" anchor="ctr"/>
                </a:tc>
                <a:extLst>
                  <a:ext uri="{0D108BD9-81ED-4DB2-BD59-A6C34878D82A}">
                    <a16:rowId xmlns:a16="http://schemas.microsoft.com/office/drawing/2014/main" val="1576225710"/>
                  </a:ext>
                </a:extLst>
              </a:tr>
              <a:tr h="532389">
                <a:tc>
                  <a:txBody>
                    <a:bodyPr/>
                    <a:lstStyle/>
                    <a:p>
                      <a:pPr>
                        <a:lnSpc>
                          <a:spcPct val="107000"/>
                        </a:lnSpc>
                        <a:spcAft>
                          <a:spcPts val="0"/>
                        </a:spcAft>
                      </a:pPr>
                      <a:r>
                        <a:rPr lang="tr-TR" sz="1800" b="1">
                          <a:effectLst/>
                        </a:rPr>
                        <a:t>Alkaline</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47625" marR="95250" marT="47625" marB="47625" anchor="ctr"/>
                </a:tc>
                <a:tc>
                  <a:txBody>
                    <a:bodyPr/>
                    <a:lstStyle/>
                    <a:p>
                      <a:pPr>
                        <a:lnSpc>
                          <a:spcPct val="107000"/>
                        </a:lnSpc>
                        <a:spcAft>
                          <a:spcPts val="0"/>
                        </a:spcAft>
                      </a:pPr>
                      <a:r>
                        <a:rPr lang="tr-TR" sz="1800" b="1" dirty="0">
                          <a:effectLst/>
                        </a:rPr>
                        <a:t>11.5-12.5</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47625" marR="95250" marT="47625" marB="47625" anchor="ctr"/>
                </a:tc>
                <a:tc>
                  <a:txBody>
                    <a:bodyPr/>
                    <a:lstStyle/>
                    <a:p>
                      <a:pPr>
                        <a:lnSpc>
                          <a:spcPct val="107000"/>
                        </a:lnSpc>
                        <a:spcAft>
                          <a:spcPts val="0"/>
                        </a:spcAft>
                      </a:pPr>
                      <a:r>
                        <a:rPr lang="tr-TR" sz="1800" b="1" dirty="0">
                          <a:effectLst/>
                        </a:rPr>
                        <a:t>Oils, fats, proteins</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47625" marR="95250" marT="47625" marB="47625" anchor="ctr"/>
                </a:tc>
                <a:extLst>
                  <a:ext uri="{0D108BD9-81ED-4DB2-BD59-A6C34878D82A}">
                    <a16:rowId xmlns:a16="http://schemas.microsoft.com/office/drawing/2014/main" val="2825492604"/>
                  </a:ext>
                </a:extLst>
              </a:tr>
              <a:tr h="532389">
                <a:tc>
                  <a:txBody>
                    <a:bodyPr/>
                    <a:lstStyle/>
                    <a:p>
                      <a:pPr>
                        <a:lnSpc>
                          <a:spcPct val="107000"/>
                        </a:lnSpc>
                        <a:spcAft>
                          <a:spcPts val="0"/>
                        </a:spcAft>
                      </a:pPr>
                      <a:r>
                        <a:rPr lang="tr-TR" sz="1800" b="1" dirty="0">
                          <a:effectLst/>
                        </a:rPr>
                        <a:t>Highly alkaline</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47625" marR="95250" marT="47625" marB="47625" anchor="ctr"/>
                </a:tc>
                <a:tc>
                  <a:txBody>
                    <a:bodyPr/>
                    <a:lstStyle/>
                    <a:p>
                      <a:pPr>
                        <a:lnSpc>
                          <a:spcPct val="107000"/>
                        </a:lnSpc>
                        <a:spcAft>
                          <a:spcPts val="0"/>
                        </a:spcAft>
                      </a:pPr>
                      <a:r>
                        <a:rPr lang="tr-TR" sz="1800" b="1">
                          <a:effectLst/>
                        </a:rPr>
                        <a:t>12.5-14</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47625" marR="95250" marT="47625" marB="47625" anchor="ctr"/>
                </a:tc>
                <a:tc>
                  <a:txBody>
                    <a:bodyPr/>
                    <a:lstStyle/>
                    <a:p>
                      <a:pPr>
                        <a:lnSpc>
                          <a:spcPct val="107000"/>
                        </a:lnSpc>
                        <a:spcAft>
                          <a:spcPts val="0"/>
                        </a:spcAft>
                      </a:pPr>
                      <a:r>
                        <a:rPr lang="tr-TR" sz="1800" b="1" dirty="0">
                          <a:effectLst/>
                        </a:rPr>
                        <a:t>Heavy grease</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47625" marR="95250" marT="47625" marB="47625" anchor="ctr"/>
                </a:tc>
                <a:extLst>
                  <a:ext uri="{0D108BD9-81ED-4DB2-BD59-A6C34878D82A}">
                    <a16:rowId xmlns:a16="http://schemas.microsoft.com/office/drawing/2014/main" val="2113272321"/>
                  </a:ext>
                </a:extLst>
              </a:tr>
            </a:tbl>
          </a:graphicData>
        </a:graphic>
      </p:graphicFrame>
      <p:sp>
        <p:nvSpPr>
          <p:cNvPr id="4" name="Veri Yer Tutucusu 3">
            <a:extLst>
              <a:ext uri="{FF2B5EF4-FFF2-40B4-BE49-F238E27FC236}">
                <a16:creationId xmlns:a16="http://schemas.microsoft.com/office/drawing/2014/main" id="{A2528D3F-A777-42BC-AC24-66035F4310BD}"/>
              </a:ext>
            </a:extLst>
          </p:cNvPr>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14F1EBEC-6CD6-4997-8911-EA6CA3A7D96B}"/>
              </a:ext>
            </a:extLst>
          </p:cNvPr>
          <p:cNvSpPr>
            <a:spLocks noGrp="1"/>
          </p:cNvSpPr>
          <p:nvPr>
            <p:ph type="sldNum" sz="quarter" idx="12"/>
          </p:nvPr>
        </p:nvSpPr>
        <p:spPr>
          <a:xfrm>
            <a:off x="268912" y="5954853"/>
            <a:ext cx="608287" cy="365125"/>
          </a:xfrm>
        </p:spPr>
        <p:txBody>
          <a:bodyPr/>
          <a:lstStyle/>
          <a:p>
            <a:fld id="{83585796-D667-4CB2-BC00-3BF368760D37}" type="slidenum">
              <a:rPr lang="tr-TR" smtClean="0">
                <a:solidFill>
                  <a:prstClr val="white">
                    <a:shade val="50000"/>
                  </a:prstClr>
                </a:solidFill>
              </a:rPr>
              <a:pPr/>
              <a:t>25</a:t>
            </a:fld>
            <a:endParaRPr lang="tr-TR" dirty="0">
              <a:solidFill>
                <a:prstClr val="white">
                  <a:shade val="50000"/>
                </a:prstClr>
              </a:solidFill>
            </a:endParaRPr>
          </a:p>
        </p:txBody>
      </p:sp>
    </p:spTree>
    <p:extLst>
      <p:ext uri="{BB962C8B-B14F-4D97-AF65-F5344CB8AC3E}">
        <p14:creationId xmlns:p14="http://schemas.microsoft.com/office/powerpoint/2010/main" val="30174369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8B65CB4-0BAD-4265-9099-08A3B9AD04EC}"/>
              </a:ext>
            </a:extLst>
          </p:cNvPr>
          <p:cNvSpPr>
            <a:spLocks noGrp="1"/>
          </p:cNvSpPr>
          <p:nvPr>
            <p:ph type="title"/>
          </p:nvPr>
        </p:nvSpPr>
        <p:spPr>
          <a:xfrm>
            <a:off x="827584" y="548680"/>
            <a:ext cx="7522995" cy="924475"/>
          </a:xfrm>
        </p:spPr>
        <p:txBody>
          <a:bodyPr/>
          <a:lstStyle/>
          <a:p>
            <a:r>
              <a:rPr lang="en-GB" b="1" dirty="0">
                <a:solidFill>
                  <a:srgbClr val="FFFF00"/>
                </a:solidFill>
              </a:rPr>
              <a:t>Strength of textiles to acidic and basic cleaners</a:t>
            </a:r>
            <a:endParaRPr lang="tr-TR" b="1" dirty="0">
              <a:solidFill>
                <a:srgbClr val="FFFF00"/>
              </a:solidFill>
            </a:endParaRPr>
          </a:p>
        </p:txBody>
      </p:sp>
      <p:sp>
        <p:nvSpPr>
          <p:cNvPr id="3" name="İçerik Yer Tutucusu 2">
            <a:extLst>
              <a:ext uri="{FF2B5EF4-FFF2-40B4-BE49-F238E27FC236}">
                <a16:creationId xmlns:a16="http://schemas.microsoft.com/office/drawing/2014/main" id="{9702B075-2129-486B-8DD8-5DF2154951E8}"/>
              </a:ext>
            </a:extLst>
          </p:cNvPr>
          <p:cNvSpPr>
            <a:spLocks noGrp="1"/>
          </p:cNvSpPr>
          <p:nvPr>
            <p:ph idx="1"/>
          </p:nvPr>
        </p:nvSpPr>
        <p:spPr>
          <a:xfrm>
            <a:off x="467544" y="1628800"/>
            <a:ext cx="8136904" cy="4573967"/>
          </a:xfrm>
        </p:spPr>
        <p:txBody>
          <a:bodyPr>
            <a:normAutofit/>
          </a:bodyPr>
          <a:lstStyle/>
          <a:p>
            <a:r>
              <a:rPr lang="en-GB" sz="2800" b="1" dirty="0"/>
              <a:t>Textiles of protein fibers (wool and silk) can be washed with a limited amount of mild acid</a:t>
            </a:r>
            <a:r>
              <a:rPr lang="tr-TR" sz="2800" b="1" dirty="0"/>
              <a:t>s</a:t>
            </a:r>
            <a:r>
              <a:rPr lang="en-GB" sz="2800" b="1" dirty="0"/>
              <a:t> </a:t>
            </a:r>
          </a:p>
          <a:p>
            <a:r>
              <a:rPr lang="en-GB" sz="2800" b="1" dirty="0"/>
              <a:t>Cellulose fibers (cotton) can be washed with cleaners </a:t>
            </a:r>
            <a:r>
              <a:rPr lang="tr-TR" sz="2800" b="1" dirty="0"/>
              <a:t>having</a:t>
            </a:r>
            <a:r>
              <a:rPr lang="en-GB" sz="2800" b="1" dirty="0"/>
              <a:t> mild alkalinity </a:t>
            </a:r>
          </a:p>
          <a:p>
            <a:r>
              <a:rPr lang="en-GB" sz="2800" b="1" dirty="0"/>
              <a:t>However, </a:t>
            </a:r>
            <a:r>
              <a:rPr lang="tr-TR" sz="2800" b="1" dirty="0"/>
              <a:t>cotton, wool, and silk are</a:t>
            </a:r>
            <a:r>
              <a:rPr lang="en-GB" sz="2800" b="1" dirty="0"/>
              <a:t> destroyed by strong acids and alkalis </a:t>
            </a:r>
          </a:p>
          <a:p>
            <a:r>
              <a:rPr lang="en-GB" sz="2800" b="1" dirty="0"/>
              <a:t>Strong acids and alkalis destroy dyes</a:t>
            </a:r>
            <a:endParaRPr lang="tr-TR" sz="2800" b="1" dirty="0"/>
          </a:p>
        </p:txBody>
      </p:sp>
      <p:sp>
        <p:nvSpPr>
          <p:cNvPr id="4" name="Veri Yer Tutucusu 3">
            <a:extLst>
              <a:ext uri="{FF2B5EF4-FFF2-40B4-BE49-F238E27FC236}">
                <a16:creationId xmlns:a16="http://schemas.microsoft.com/office/drawing/2014/main" id="{AE80218B-2354-4C9B-8E0C-61FE12F088A7}"/>
              </a:ext>
            </a:extLst>
          </p:cNvPr>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0FA2F655-DF8A-45A7-BD41-25968BCC4B4F}"/>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26</a:t>
            </a:fld>
            <a:endParaRPr lang="tr-TR">
              <a:solidFill>
                <a:prstClr val="white">
                  <a:shade val="50000"/>
                </a:prstClr>
              </a:solidFill>
            </a:endParaRPr>
          </a:p>
        </p:txBody>
      </p:sp>
    </p:spTree>
    <p:extLst>
      <p:ext uri="{BB962C8B-B14F-4D97-AF65-F5344CB8AC3E}">
        <p14:creationId xmlns:p14="http://schemas.microsoft.com/office/powerpoint/2010/main" val="34434473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7AD61FA-A4F6-4286-9964-3DF93C05248F}"/>
              </a:ext>
            </a:extLst>
          </p:cNvPr>
          <p:cNvSpPr>
            <a:spLocks noGrp="1"/>
          </p:cNvSpPr>
          <p:nvPr>
            <p:ph type="title"/>
          </p:nvPr>
        </p:nvSpPr>
        <p:spPr/>
        <p:txBody>
          <a:bodyPr/>
          <a:lstStyle/>
          <a:p>
            <a:r>
              <a:rPr lang="tr-TR" b="1" dirty="0">
                <a:solidFill>
                  <a:srgbClr val="FFFF00"/>
                </a:solidFill>
              </a:rPr>
              <a:t>We still make soap similar to Sumerians</a:t>
            </a:r>
            <a:endParaRPr lang="en-US" b="1" dirty="0">
              <a:solidFill>
                <a:srgbClr val="FFFF00"/>
              </a:solidFill>
            </a:endParaRPr>
          </a:p>
        </p:txBody>
      </p:sp>
      <p:sp>
        <p:nvSpPr>
          <p:cNvPr id="3" name="İçerik Yer Tutucusu 2">
            <a:extLst>
              <a:ext uri="{FF2B5EF4-FFF2-40B4-BE49-F238E27FC236}">
                <a16:creationId xmlns:a16="http://schemas.microsoft.com/office/drawing/2014/main" id="{86F7CF3F-88D5-41F9-95D9-35DCB3FFCCE4}"/>
              </a:ext>
            </a:extLst>
          </p:cNvPr>
          <p:cNvSpPr>
            <a:spLocks noGrp="1"/>
          </p:cNvSpPr>
          <p:nvPr>
            <p:ph idx="1"/>
          </p:nvPr>
        </p:nvSpPr>
        <p:spPr>
          <a:xfrm>
            <a:off x="572658" y="1988840"/>
            <a:ext cx="8103798" cy="4328095"/>
          </a:xfrm>
        </p:spPr>
        <p:txBody>
          <a:bodyPr>
            <a:normAutofit/>
          </a:bodyPr>
          <a:lstStyle/>
          <a:p>
            <a:r>
              <a:rPr lang="tr-TR" sz="2800" b="1" dirty="0"/>
              <a:t>Today our method of making soap is similar to the Sumerian method</a:t>
            </a:r>
          </a:p>
          <a:p>
            <a:r>
              <a:rPr lang="tr-TR" sz="2800" b="1" dirty="0"/>
              <a:t>We also use alkalines, oil, or fats to make soap</a:t>
            </a:r>
          </a:p>
          <a:p>
            <a:r>
              <a:rPr lang="tr-TR" sz="2800" b="1" dirty="0"/>
              <a:t>However we separate the side product glycerine to obtain hard soap</a:t>
            </a:r>
          </a:p>
          <a:p>
            <a:r>
              <a:rPr lang="tr-TR" sz="2800" b="1" dirty="0"/>
              <a:t>Some factories add a small amount of glycerine to soap (glycerine soap)</a:t>
            </a:r>
          </a:p>
          <a:p>
            <a:endParaRPr lang="en-US" sz="2800" b="1" dirty="0"/>
          </a:p>
        </p:txBody>
      </p:sp>
      <p:sp>
        <p:nvSpPr>
          <p:cNvPr id="4" name="Veri Yer Tutucusu 3">
            <a:extLst>
              <a:ext uri="{FF2B5EF4-FFF2-40B4-BE49-F238E27FC236}">
                <a16:creationId xmlns:a16="http://schemas.microsoft.com/office/drawing/2014/main" id="{9FD00A1F-3481-4F2F-8F88-0DE323A7F26E}"/>
              </a:ext>
            </a:extLst>
          </p:cNvPr>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A8DC32A4-2196-44D3-838C-D5DF7CD7CD23}"/>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27</a:t>
            </a:fld>
            <a:endParaRPr lang="tr-TR">
              <a:solidFill>
                <a:prstClr val="white">
                  <a:shade val="50000"/>
                </a:prstClr>
              </a:solidFill>
            </a:endParaRPr>
          </a:p>
        </p:txBody>
      </p:sp>
    </p:spTree>
    <p:extLst>
      <p:ext uri="{BB962C8B-B14F-4D97-AF65-F5344CB8AC3E}">
        <p14:creationId xmlns:p14="http://schemas.microsoft.com/office/powerpoint/2010/main" val="30574624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F8200-3097-4080-82B0-F25466D7841F}"/>
              </a:ext>
            </a:extLst>
          </p:cNvPr>
          <p:cNvSpPr>
            <a:spLocks noGrp="1"/>
          </p:cNvSpPr>
          <p:nvPr>
            <p:ph type="title"/>
          </p:nvPr>
        </p:nvSpPr>
        <p:spPr>
          <a:xfrm>
            <a:off x="376300" y="962372"/>
            <a:ext cx="3312368" cy="5184576"/>
          </a:xfrm>
        </p:spPr>
        <p:txBody>
          <a:bodyPr/>
          <a:lstStyle/>
          <a:p>
            <a:r>
              <a:rPr lang="en-GB" b="1" dirty="0">
                <a:solidFill>
                  <a:srgbClr val="FFFF00"/>
                </a:solidFill>
              </a:rPr>
              <a:t>Structure of a triglyceride (oil)</a:t>
            </a:r>
            <a:r>
              <a:rPr lang="tr-TR" b="1" dirty="0">
                <a:solidFill>
                  <a:srgbClr val="FFFF00"/>
                </a:solidFill>
              </a:rPr>
              <a:t> used to make soap</a:t>
            </a:r>
          </a:p>
        </p:txBody>
      </p:sp>
      <p:sp>
        <p:nvSpPr>
          <p:cNvPr id="4" name="Date Placeholder 3">
            <a:extLst>
              <a:ext uri="{FF2B5EF4-FFF2-40B4-BE49-F238E27FC236}">
                <a16:creationId xmlns:a16="http://schemas.microsoft.com/office/drawing/2014/main" id="{A612F71D-1F02-4033-9DBA-7B70307BC245}"/>
              </a:ext>
            </a:extLst>
          </p:cNvPr>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EA8F48F7-A90A-4FE6-BE7E-86AC031A97FB}"/>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28</a:t>
            </a:fld>
            <a:endParaRPr lang="tr-TR">
              <a:solidFill>
                <a:prstClr val="white">
                  <a:shade val="50000"/>
                </a:prstClr>
              </a:solidFill>
            </a:endParaRPr>
          </a:p>
        </p:txBody>
      </p:sp>
      <p:pic>
        <p:nvPicPr>
          <p:cNvPr id="40962" name="Picture 2" descr="Tristearin (tristearic acid) is an example of a triglyceride. It is made up of three chains of stearic acid attached to a molecule of glycerol.">
            <a:extLst>
              <a:ext uri="{FF2B5EF4-FFF2-40B4-BE49-F238E27FC236}">
                <a16:creationId xmlns:a16="http://schemas.microsoft.com/office/drawing/2014/main" id="{3ABE4AC5-F0DE-461C-852D-760FFC665844}"/>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688668" y="188640"/>
            <a:ext cx="5347828" cy="6552728"/>
          </a:xfrm>
          <a:prstGeom prst="rect">
            <a:avLst/>
          </a:prstGeom>
          <a:noFill/>
          <a:extLst>
            <a:ext uri="{909E8E84-426E-40DD-AFC4-6F175D3DCCD1}">
              <a14:hiddenFill xmlns:a14="http://schemas.microsoft.com/office/drawing/2010/main">
                <a:solidFill>
                  <a:srgbClr val="FFFFFF"/>
                </a:solidFill>
              </a14:hiddenFill>
            </a:ext>
          </a:extLst>
        </p:spPr>
      </p:pic>
      <p:pic>
        <p:nvPicPr>
          <p:cNvPr id="3" name="Kayıtlı Ses">
            <a:hlinkClick r:id="" action="ppaction://media"/>
            <a:extLst>
              <a:ext uri="{FF2B5EF4-FFF2-40B4-BE49-F238E27FC236}">
                <a16:creationId xmlns:a16="http://schemas.microsoft.com/office/drawing/2014/main" id="{99AC94A4-26BD-4FBB-B53C-328A656E96C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94149" y="384990"/>
            <a:ext cx="997199" cy="997199"/>
          </a:xfrm>
          <a:prstGeom prst="rect">
            <a:avLst/>
          </a:prstGeom>
        </p:spPr>
      </p:pic>
    </p:spTree>
    <p:extLst>
      <p:ext uri="{BB962C8B-B14F-4D97-AF65-F5344CB8AC3E}">
        <p14:creationId xmlns:p14="http://schemas.microsoft.com/office/powerpoint/2010/main" val="1779087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965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1C0608F-B8F4-4F0F-97B8-BA438F406A34}"/>
              </a:ext>
            </a:extLst>
          </p:cNvPr>
          <p:cNvSpPr>
            <a:spLocks noGrp="1"/>
          </p:cNvSpPr>
          <p:nvPr>
            <p:ph type="title"/>
          </p:nvPr>
        </p:nvSpPr>
        <p:spPr>
          <a:xfrm>
            <a:off x="827584" y="360810"/>
            <a:ext cx="7901017" cy="1447774"/>
          </a:xfrm>
        </p:spPr>
        <p:txBody>
          <a:bodyPr/>
          <a:lstStyle/>
          <a:p>
            <a:r>
              <a:rPr lang="tr-TR" b="1" dirty="0">
                <a:solidFill>
                  <a:srgbClr val="FFFF00"/>
                </a:solidFill>
              </a:rPr>
              <a:t>The saponification (oil + sodium hydroxide) reaction produces soap and </a:t>
            </a:r>
            <a:r>
              <a:rPr lang="tr-TR" b="1" u="sng" dirty="0">
                <a:solidFill>
                  <a:srgbClr val="FFFF00"/>
                </a:solidFill>
              </a:rPr>
              <a:t>glycerine</a:t>
            </a:r>
            <a:endParaRPr lang="en-US" b="1" u="sng" dirty="0">
              <a:solidFill>
                <a:srgbClr val="FFFF00"/>
              </a:solidFill>
            </a:endParaRPr>
          </a:p>
        </p:txBody>
      </p:sp>
      <p:sp>
        <p:nvSpPr>
          <p:cNvPr id="4" name="Veri Yer Tutucusu 3">
            <a:extLst>
              <a:ext uri="{FF2B5EF4-FFF2-40B4-BE49-F238E27FC236}">
                <a16:creationId xmlns:a16="http://schemas.microsoft.com/office/drawing/2014/main" id="{9507D757-000C-4A8A-9031-7C4CE8681AB5}"/>
              </a:ext>
            </a:extLst>
          </p:cNvPr>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C2FAB10E-13ED-4477-98B5-5F820E3783FE}"/>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29</a:t>
            </a:fld>
            <a:endParaRPr lang="tr-TR">
              <a:solidFill>
                <a:prstClr val="white">
                  <a:shade val="50000"/>
                </a:prstClr>
              </a:solidFill>
            </a:endParaRPr>
          </a:p>
        </p:txBody>
      </p:sp>
      <p:pic>
        <p:nvPicPr>
          <p:cNvPr id="1026" name="Picture 2" descr="Reaction: Saponification&#10;Sodium Stearate (SOAP)&#10;CH3(CH2)16COCH2&#10;3 Na [CH3(CH216CO]&#10;CH3(CH2i6CoCH3NaOH HeadStir&#10;он&#10;HOCH2CHCH O">
            <a:extLst>
              <a:ext uri="{FF2B5EF4-FFF2-40B4-BE49-F238E27FC236}">
                <a16:creationId xmlns:a16="http://schemas.microsoft.com/office/drawing/2014/main" id="{6702F392-DFA4-4AF4-894B-4EFA8473F04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1520" y="1988840"/>
            <a:ext cx="8712968" cy="45083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8167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121FBC-8795-44DF-BA8E-41F832B99354}"/>
              </a:ext>
            </a:extLst>
          </p:cNvPr>
          <p:cNvSpPr>
            <a:spLocks noGrp="1"/>
          </p:cNvSpPr>
          <p:nvPr>
            <p:ph type="title"/>
          </p:nvPr>
        </p:nvSpPr>
        <p:spPr>
          <a:xfrm>
            <a:off x="611560" y="404664"/>
            <a:ext cx="8280920" cy="1195535"/>
          </a:xfrm>
        </p:spPr>
        <p:txBody>
          <a:bodyPr/>
          <a:lstStyle/>
          <a:p>
            <a:r>
              <a:rPr lang="en-GB" b="1" dirty="0">
                <a:solidFill>
                  <a:srgbClr val="FFFF00"/>
                </a:solidFill>
              </a:rPr>
              <a:t>Urine was used as a cleaning agent (soap) for thousands of years</a:t>
            </a:r>
            <a:endParaRPr lang="tr-TR" dirty="0"/>
          </a:p>
        </p:txBody>
      </p:sp>
      <p:sp>
        <p:nvSpPr>
          <p:cNvPr id="3" name="Content Placeholder 2">
            <a:extLst>
              <a:ext uri="{FF2B5EF4-FFF2-40B4-BE49-F238E27FC236}">
                <a16:creationId xmlns:a16="http://schemas.microsoft.com/office/drawing/2014/main" id="{82ED474F-76B8-48AA-977E-4D13573D34EB}"/>
              </a:ext>
            </a:extLst>
          </p:cNvPr>
          <p:cNvSpPr>
            <a:spLocks noGrp="1"/>
          </p:cNvSpPr>
          <p:nvPr>
            <p:ph idx="1"/>
          </p:nvPr>
        </p:nvSpPr>
        <p:spPr>
          <a:xfrm>
            <a:off x="395536" y="1556792"/>
            <a:ext cx="8352928" cy="4824536"/>
          </a:xfrm>
        </p:spPr>
        <p:txBody>
          <a:bodyPr>
            <a:normAutofit fontScale="92500" lnSpcReduction="10000"/>
          </a:bodyPr>
          <a:lstStyle/>
          <a:p>
            <a:r>
              <a:rPr lang="en-GB" sz="2800" b="1" dirty="0"/>
              <a:t>Ammonia reacts with water forming </a:t>
            </a:r>
            <a:r>
              <a:rPr lang="en-GB" sz="2800" b="1" u="sng" dirty="0"/>
              <a:t>ammonium hydroxide</a:t>
            </a:r>
            <a:r>
              <a:rPr lang="en-GB" sz="2800" b="1" dirty="0"/>
              <a:t> which is a </a:t>
            </a:r>
            <a:r>
              <a:rPr lang="en-GB" sz="2800" b="1" u="sng" dirty="0"/>
              <a:t>base</a:t>
            </a:r>
          </a:p>
          <a:p>
            <a:r>
              <a:rPr lang="en-GB" sz="2800" b="1" dirty="0"/>
              <a:t>Dirt is mainly oil or fat on which some dust and bacteria are attached  </a:t>
            </a:r>
          </a:p>
          <a:p>
            <a:r>
              <a:rPr lang="en-GB" sz="2800" b="1" dirty="0"/>
              <a:t>Therefore dirt can be removed by basic solutions </a:t>
            </a:r>
          </a:p>
          <a:p>
            <a:r>
              <a:rPr lang="en-GB" sz="2800" b="1" dirty="0"/>
              <a:t>Because the base in a solution reacts with oil in the dirt and </a:t>
            </a:r>
            <a:r>
              <a:rPr lang="tr-TR" sz="2800" b="1" dirty="0"/>
              <a:t>converts</a:t>
            </a:r>
            <a:r>
              <a:rPr lang="en-GB" sz="2800" b="1" dirty="0"/>
              <a:t> some of </a:t>
            </a:r>
            <a:r>
              <a:rPr lang="tr-TR" sz="2800" b="1" dirty="0"/>
              <a:t>the </a:t>
            </a:r>
            <a:r>
              <a:rPr lang="en-GB" sz="2800" b="1" dirty="0"/>
              <a:t>oil molecules into soap</a:t>
            </a:r>
          </a:p>
          <a:p>
            <a:r>
              <a:rPr lang="en-GB" sz="2800" b="1" dirty="0"/>
              <a:t>Then soap molecules produced from </a:t>
            </a:r>
            <a:r>
              <a:rPr lang="tr-TR" sz="2800" b="1" dirty="0"/>
              <a:t>the </a:t>
            </a:r>
            <a:r>
              <a:rPr lang="en-GB" sz="2800" b="1" dirty="0"/>
              <a:t>dirt itself </a:t>
            </a:r>
            <a:r>
              <a:rPr lang="tr-TR" sz="2800" b="1" dirty="0"/>
              <a:t>remove</a:t>
            </a:r>
            <a:r>
              <a:rPr lang="en-GB" sz="2800" b="1" dirty="0"/>
              <a:t> </a:t>
            </a:r>
            <a:r>
              <a:rPr lang="tr-TR" sz="2800" b="1" dirty="0"/>
              <a:t>the </a:t>
            </a:r>
            <a:r>
              <a:rPr lang="en-GB" sz="2800" b="1" dirty="0"/>
              <a:t>rest of the dirt </a:t>
            </a:r>
            <a:endParaRPr lang="tr-TR" sz="2800" b="1" dirty="0"/>
          </a:p>
        </p:txBody>
      </p:sp>
      <p:sp>
        <p:nvSpPr>
          <p:cNvPr id="4" name="Date Placeholder 3">
            <a:extLst>
              <a:ext uri="{FF2B5EF4-FFF2-40B4-BE49-F238E27FC236}">
                <a16:creationId xmlns:a16="http://schemas.microsoft.com/office/drawing/2014/main" id="{D2B99F78-6096-409B-AFBC-7D79E2FDF242}"/>
              </a:ext>
            </a:extLst>
          </p:cNvPr>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60644431-F34D-442C-BF20-D92C9FF68B74}"/>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a:t>
            </a:fld>
            <a:endParaRPr lang="tr-TR">
              <a:solidFill>
                <a:prstClr val="white">
                  <a:shade val="50000"/>
                </a:prstClr>
              </a:solidFill>
            </a:endParaRPr>
          </a:p>
        </p:txBody>
      </p:sp>
      <p:pic>
        <p:nvPicPr>
          <p:cNvPr id="6" name="Kayıtlı Ses">
            <a:hlinkClick r:id="" action="ppaction://media"/>
            <a:extLst>
              <a:ext uri="{FF2B5EF4-FFF2-40B4-BE49-F238E27FC236}">
                <a16:creationId xmlns:a16="http://schemas.microsoft.com/office/drawing/2014/main" id="{225C01B2-58BD-4481-B894-6AAEF211BF9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740352" y="1268760"/>
            <a:ext cx="609600" cy="609600"/>
          </a:xfrm>
          <a:prstGeom prst="rect">
            <a:avLst/>
          </a:prstGeom>
        </p:spPr>
      </p:pic>
    </p:spTree>
    <p:extLst>
      <p:ext uri="{BB962C8B-B14F-4D97-AF65-F5344CB8AC3E}">
        <p14:creationId xmlns:p14="http://schemas.microsoft.com/office/powerpoint/2010/main" val="477770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715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0962665-3FBE-4E4D-90CF-B7F492C1C059}"/>
              </a:ext>
            </a:extLst>
          </p:cNvPr>
          <p:cNvSpPr>
            <a:spLocks noGrp="1"/>
          </p:cNvSpPr>
          <p:nvPr>
            <p:ph type="title"/>
          </p:nvPr>
        </p:nvSpPr>
        <p:spPr>
          <a:xfrm>
            <a:off x="1009443" y="404664"/>
            <a:ext cx="7125113" cy="924475"/>
          </a:xfrm>
        </p:spPr>
        <p:txBody>
          <a:bodyPr/>
          <a:lstStyle/>
          <a:p>
            <a:r>
              <a:rPr lang="tr-TR" b="1" dirty="0">
                <a:solidFill>
                  <a:srgbClr val="FFFF00"/>
                </a:solidFill>
              </a:rPr>
              <a:t>Fatty acids present in olive oil</a:t>
            </a:r>
            <a:endParaRPr lang="en-US" b="1" dirty="0">
              <a:solidFill>
                <a:srgbClr val="FFFF00"/>
              </a:solidFill>
            </a:endParaRPr>
          </a:p>
        </p:txBody>
      </p:sp>
      <p:sp>
        <p:nvSpPr>
          <p:cNvPr id="4" name="Veri Yer Tutucusu 3">
            <a:extLst>
              <a:ext uri="{FF2B5EF4-FFF2-40B4-BE49-F238E27FC236}">
                <a16:creationId xmlns:a16="http://schemas.microsoft.com/office/drawing/2014/main" id="{F4054576-A530-4E01-8371-1F3B63C7F4F9}"/>
              </a:ext>
            </a:extLst>
          </p:cNvPr>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6D4F8994-580C-4234-9003-3E52B63E4EE1}"/>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30</a:t>
            </a:fld>
            <a:endParaRPr lang="tr-TR">
              <a:solidFill>
                <a:prstClr val="white">
                  <a:shade val="50000"/>
                </a:prstClr>
              </a:solidFill>
            </a:endParaRPr>
          </a:p>
        </p:txBody>
      </p:sp>
      <p:pic>
        <p:nvPicPr>
          <p:cNvPr id="2050" name="Picture 2" descr="Fatty Acid Composition of Olive Oil. Structural Chemical Formulas Stock  Vector - Illustration of diet, olive: 218339703">
            <a:extLst>
              <a:ext uri="{FF2B5EF4-FFF2-40B4-BE49-F238E27FC236}">
                <a16:creationId xmlns:a16="http://schemas.microsoft.com/office/drawing/2014/main" id="{AA715D50-BFC5-4796-B0B7-1F4EBD87BB4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09443" y="1351875"/>
            <a:ext cx="7341137" cy="48346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07972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D4E620F-882E-476E-93FF-A300C166A7DF}"/>
              </a:ext>
            </a:extLst>
          </p:cNvPr>
          <p:cNvSpPr>
            <a:spLocks noGrp="1"/>
          </p:cNvSpPr>
          <p:nvPr>
            <p:ph type="title"/>
          </p:nvPr>
        </p:nvSpPr>
        <p:spPr>
          <a:xfrm>
            <a:off x="908393" y="541065"/>
            <a:ext cx="7768063" cy="924475"/>
          </a:xfrm>
        </p:spPr>
        <p:txBody>
          <a:bodyPr/>
          <a:lstStyle/>
          <a:p>
            <a:r>
              <a:rPr lang="tr-TR" b="1" dirty="0">
                <a:solidFill>
                  <a:srgbClr val="FFFF00"/>
                </a:solidFill>
              </a:rPr>
              <a:t>Percent of Fatty acids in animalmmtriglycerols</a:t>
            </a:r>
            <a:endParaRPr lang="en-US" b="1" dirty="0">
              <a:solidFill>
                <a:srgbClr val="FFFF00"/>
              </a:solidFill>
            </a:endParaRPr>
          </a:p>
        </p:txBody>
      </p:sp>
      <p:sp>
        <p:nvSpPr>
          <p:cNvPr id="4" name="Veri Yer Tutucusu 3">
            <a:extLst>
              <a:ext uri="{FF2B5EF4-FFF2-40B4-BE49-F238E27FC236}">
                <a16:creationId xmlns:a16="http://schemas.microsoft.com/office/drawing/2014/main" id="{9AE863FB-5D19-4847-B277-4F3F2C09204C}"/>
              </a:ext>
            </a:extLst>
          </p:cNvPr>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417A6B26-18E5-4D77-B9E8-0E688C931711}"/>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31</a:t>
            </a:fld>
            <a:endParaRPr lang="tr-TR">
              <a:solidFill>
                <a:prstClr val="white">
                  <a:shade val="50000"/>
                </a:prstClr>
              </a:solidFill>
            </a:endParaRPr>
          </a:p>
        </p:txBody>
      </p:sp>
      <p:pic>
        <p:nvPicPr>
          <p:cNvPr id="3074" name="Picture 2" descr="Animal fats | Cyberlipid">
            <a:extLst>
              <a:ext uri="{FF2B5EF4-FFF2-40B4-BE49-F238E27FC236}">
                <a16:creationId xmlns:a16="http://schemas.microsoft.com/office/drawing/2014/main" id="{37B8EB11-6F88-4EBE-85C8-95DBE4EB9B6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92369" y="1740053"/>
            <a:ext cx="7984087" cy="45768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32892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1C0608F-B8F4-4F0F-97B8-BA438F406A34}"/>
              </a:ext>
            </a:extLst>
          </p:cNvPr>
          <p:cNvSpPr>
            <a:spLocks noGrp="1"/>
          </p:cNvSpPr>
          <p:nvPr>
            <p:ph type="title"/>
          </p:nvPr>
        </p:nvSpPr>
        <p:spPr>
          <a:xfrm>
            <a:off x="899592" y="476672"/>
            <a:ext cx="7920880" cy="1224136"/>
          </a:xfrm>
        </p:spPr>
        <p:txBody>
          <a:bodyPr/>
          <a:lstStyle/>
          <a:p>
            <a:r>
              <a:rPr lang="tr-TR" b="1" dirty="0">
                <a:solidFill>
                  <a:srgbClr val="FFFF00"/>
                </a:solidFill>
              </a:rPr>
              <a:t>The saponification reactions of oils produce soap and </a:t>
            </a:r>
            <a:r>
              <a:rPr lang="tr-TR" b="1" u="sng" dirty="0">
                <a:solidFill>
                  <a:srgbClr val="FFFF00"/>
                </a:solidFill>
              </a:rPr>
              <a:t>glycerine</a:t>
            </a:r>
            <a:endParaRPr lang="en-US" b="1" u="sng" dirty="0">
              <a:solidFill>
                <a:srgbClr val="FFFF00"/>
              </a:solidFill>
            </a:endParaRPr>
          </a:p>
        </p:txBody>
      </p:sp>
      <p:sp>
        <p:nvSpPr>
          <p:cNvPr id="4" name="Veri Yer Tutucusu 3">
            <a:extLst>
              <a:ext uri="{FF2B5EF4-FFF2-40B4-BE49-F238E27FC236}">
                <a16:creationId xmlns:a16="http://schemas.microsoft.com/office/drawing/2014/main" id="{9507D757-000C-4A8A-9031-7C4CE8681AB5}"/>
              </a:ext>
            </a:extLst>
          </p:cNvPr>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C2FAB10E-13ED-4477-98B5-5F820E3783FE}"/>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32</a:t>
            </a:fld>
            <a:endParaRPr lang="tr-TR">
              <a:solidFill>
                <a:prstClr val="white">
                  <a:shade val="50000"/>
                </a:prstClr>
              </a:solidFill>
            </a:endParaRPr>
          </a:p>
        </p:txBody>
      </p:sp>
      <p:sp>
        <p:nvSpPr>
          <p:cNvPr id="3" name="İçerik Yer Tutucusu 2">
            <a:extLst>
              <a:ext uri="{FF2B5EF4-FFF2-40B4-BE49-F238E27FC236}">
                <a16:creationId xmlns:a16="http://schemas.microsoft.com/office/drawing/2014/main" id="{CA486C4F-9448-4347-8D95-7E4CE371A444}"/>
              </a:ext>
            </a:extLst>
          </p:cNvPr>
          <p:cNvSpPr>
            <a:spLocks noGrp="1"/>
          </p:cNvSpPr>
          <p:nvPr>
            <p:ph idx="1"/>
          </p:nvPr>
        </p:nvSpPr>
        <p:spPr>
          <a:xfrm>
            <a:off x="572658" y="1704421"/>
            <a:ext cx="8496944" cy="4429951"/>
          </a:xfrm>
        </p:spPr>
        <p:txBody>
          <a:bodyPr>
            <a:normAutofit/>
          </a:bodyPr>
          <a:lstStyle/>
          <a:p>
            <a:r>
              <a:rPr lang="tr-TR" sz="2800" b="1" dirty="0"/>
              <a:t>Glycerine is sweet (but much less than sugar)</a:t>
            </a:r>
          </a:p>
          <a:p>
            <a:r>
              <a:rPr lang="tr-TR" sz="2800" b="1" u="sng" dirty="0"/>
              <a:t>That is why Sumerians ate soap as a delicatessen</a:t>
            </a:r>
            <a:r>
              <a:rPr lang="tr-TR" sz="2800" b="1" dirty="0"/>
              <a:t>. They did not separate glycerine from soap </a:t>
            </a:r>
          </a:p>
          <a:p>
            <a:r>
              <a:rPr lang="tr-TR" sz="2800" b="1" dirty="0"/>
              <a:t>Glycerine is added to some sweeteners produced for diabetic patients </a:t>
            </a:r>
          </a:p>
          <a:p>
            <a:r>
              <a:rPr lang="tr-TR" sz="2800" b="1" dirty="0"/>
              <a:t>Glycerine does not harm them in excess but glycerine has a high calory</a:t>
            </a:r>
          </a:p>
        </p:txBody>
      </p:sp>
    </p:spTree>
    <p:extLst>
      <p:ext uri="{BB962C8B-B14F-4D97-AF65-F5344CB8AC3E}">
        <p14:creationId xmlns:p14="http://schemas.microsoft.com/office/powerpoint/2010/main" val="7933364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1C0608F-B8F4-4F0F-97B8-BA438F406A34}"/>
              </a:ext>
            </a:extLst>
          </p:cNvPr>
          <p:cNvSpPr>
            <a:spLocks noGrp="1"/>
          </p:cNvSpPr>
          <p:nvPr>
            <p:ph type="title"/>
          </p:nvPr>
        </p:nvSpPr>
        <p:spPr>
          <a:xfrm>
            <a:off x="755576" y="222716"/>
            <a:ext cx="8148508" cy="1512168"/>
          </a:xfrm>
        </p:spPr>
        <p:txBody>
          <a:bodyPr/>
          <a:lstStyle/>
          <a:p>
            <a:r>
              <a:rPr lang="tr-TR" b="1" dirty="0">
                <a:solidFill>
                  <a:srgbClr val="FFFF00"/>
                </a:solidFill>
              </a:rPr>
              <a:t>Esterification and saponification reactions (That is an equilibrium reaction)</a:t>
            </a:r>
            <a:endParaRPr lang="en-US" b="1" dirty="0">
              <a:solidFill>
                <a:srgbClr val="FFFF00"/>
              </a:solidFill>
            </a:endParaRPr>
          </a:p>
        </p:txBody>
      </p:sp>
      <p:sp>
        <p:nvSpPr>
          <p:cNvPr id="4" name="Veri Yer Tutucusu 3">
            <a:extLst>
              <a:ext uri="{FF2B5EF4-FFF2-40B4-BE49-F238E27FC236}">
                <a16:creationId xmlns:a16="http://schemas.microsoft.com/office/drawing/2014/main" id="{9507D757-000C-4A8A-9031-7C4CE8681AB5}"/>
              </a:ext>
            </a:extLst>
          </p:cNvPr>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C2FAB10E-13ED-4477-98B5-5F820E3783FE}"/>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33</a:t>
            </a:fld>
            <a:endParaRPr lang="tr-TR">
              <a:solidFill>
                <a:prstClr val="white">
                  <a:shade val="50000"/>
                </a:prstClr>
              </a:solidFill>
            </a:endParaRPr>
          </a:p>
        </p:txBody>
      </p:sp>
      <p:pic>
        <p:nvPicPr>
          <p:cNvPr id="9" name="Picture 2" descr="https://gradeup-question-images.s3.amazonaws.com/liveData/PROJ16966/1527579853009277.png">
            <a:extLst>
              <a:ext uri="{FF2B5EF4-FFF2-40B4-BE49-F238E27FC236}">
                <a16:creationId xmlns:a16="http://schemas.microsoft.com/office/drawing/2014/main" id="{F330E7E1-6EAB-410A-ADE0-915E548D452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536" y="1988840"/>
            <a:ext cx="8508548" cy="4464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77310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EB85B0-FC53-43AE-9C25-07C8EB4AB259}"/>
              </a:ext>
            </a:extLst>
          </p:cNvPr>
          <p:cNvSpPr>
            <a:spLocks noGrp="1"/>
          </p:cNvSpPr>
          <p:nvPr>
            <p:ph type="title"/>
          </p:nvPr>
        </p:nvSpPr>
        <p:spPr>
          <a:xfrm>
            <a:off x="251520" y="332656"/>
            <a:ext cx="8784976" cy="1728192"/>
          </a:xfrm>
        </p:spPr>
        <p:txBody>
          <a:bodyPr/>
          <a:lstStyle/>
          <a:p>
            <a:r>
              <a:rPr lang="en-GB" sz="2800" b="1" dirty="0">
                <a:solidFill>
                  <a:srgbClr val="FFFF00"/>
                </a:solidFill>
              </a:rPr>
              <a:t>Sodium laurate salt is soap. One end (left) is polar which likes water. </a:t>
            </a:r>
            <a:r>
              <a:rPr lang="tr-TR" sz="2800" b="1" dirty="0">
                <a:solidFill>
                  <a:srgbClr val="FFFF00"/>
                </a:solidFill>
              </a:rPr>
              <a:t>The o</a:t>
            </a:r>
            <a:r>
              <a:rPr lang="en-GB" sz="2800" b="1" dirty="0">
                <a:solidFill>
                  <a:srgbClr val="FFFF00"/>
                </a:solidFill>
              </a:rPr>
              <a:t>ther end (right) is </a:t>
            </a:r>
            <a:r>
              <a:rPr lang="tr-TR" sz="2800" b="1" dirty="0" err="1">
                <a:solidFill>
                  <a:srgbClr val="FFFF00"/>
                </a:solidFill>
              </a:rPr>
              <a:t>non</a:t>
            </a:r>
            <a:r>
              <a:rPr lang="tr-TR" sz="2800" b="1" dirty="0">
                <a:solidFill>
                  <a:srgbClr val="FFFF00"/>
                </a:solidFill>
              </a:rPr>
              <a:t>-polar</a:t>
            </a:r>
            <a:r>
              <a:rPr lang="en-GB" sz="2800" b="1" dirty="0">
                <a:solidFill>
                  <a:srgbClr val="FFFF00"/>
                </a:solidFill>
              </a:rPr>
              <a:t> (aliphatic hydrocarbon) which likes oils and fats</a:t>
            </a:r>
            <a:endParaRPr lang="tr-TR" sz="2800" b="1" dirty="0">
              <a:solidFill>
                <a:srgbClr val="FFFF00"/>
              </a:solidFill>
            </a:endParaRPr>
          </a:p>
        </p:txBody>
      </p:sp>
      <p:sp>
        <p:nvSpPr>
          <p:cNvPr id="4" name="Date Placeholder 3">
            <a:extLst>
              <a:ext uri="{FF2B5EF4-FFF2-40B4-BE49-F238E27FC236}">
                <a16:creationId xmlns:a16="http://schemas.microsoft.com/office/drawing/2014/main" id="{B0195FCE-254E-42CE-B3FB-8A617E98286A}"/>
              </a:ext>
            </a:extLst>
          </p:cNvPr>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B38E3478-CBB3-48C8-8C90-74C1728D7BC2}"/>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34</a:t>
            </a:fld>
            <a:endParaRPr lang="tr-TR">
              <a:solidFill>
                <a:prstClr val="white">
                  <a:shade val="50000"/>
                </a:prstClr>
              </a:solidFill>
            </a:endParaRPr>
          </a:p>
        </p:txBody>
      </p:sp>
      <p:pic>
        <p:nvPicPr>
          <p:cNvPr id="41990" name="Picture 6" descr="http://chemistry.elmhurst.edu/vchembook/images/554hydrolysistrigly.gif">
            <a:extLst>
              <a:ext uri="{FF2B5EF4-FFF2-40B4-BE49-F238E27FC236}">
                <a16:creationId xmlns:a16="http://schemas.microsoft.com/office/drawing/2014/main" id="{3AA26A39-38D7-4F55-9D6D-0DB6556C3B99}"/>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251520" y="2074033"/>
            <a:ext cx="8640960" cy="4573750"/>
          </a:xfrm>
          <a:prstGeom prst="rect">
            <a:avLst/>
          </a:prstGeom>
          <a:noFill/>
          <a:extLst>
            <a:ext uri="{909E8E84-426E-40DD-AFC4-6F175D3DCCD1}">
              <a14:hiddenFill xmlns:a14="http://schemas.microsoft.com/office/drawing/2010/main">
                <a:solidFill>
                  <a:srgbClr val="FFFFFF"/>
                </a:solidFill>
              </a14:hiddenFill>
            </a:ext>
          </a:extLst>
        </p:spPr>
      </p:pic>
      <p:pic>
        <p:nvPicPr>
          <p:cNvPr id="3" name="Kayıtlı Ses">
            <a:hlinkClick r:id="" action="ppaction://media"/>
            <a:extLst>
              <a:ext uri="{FF2B5EF4-FFF2-40B4-BE49-F238E27FC236}">
                <a16:creationId xmlns:a16="http://schemas.microsoft.com/office/drawing/2014/main" id="{9AD0E7B4-904E-4A61-B260-383D1B9A751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56309" y="1196752"/>
            <a:ext cx="609600" cy="609600"/>
          </a:xfrm>
          <a:prstGeom prst="rect">
            <a:avLst/>
          </a:prstGeom>
        </p:spPr>
      </p:pic>
    </p:spTree>
    <p:extLst>
      <p:ext uri="{BB962C8B-B14F-4D97-AF65-F5344CB8AC3E}">
        <p14:creationId xmlns:p14="http://schemas.microsoft.com/office/powerpoint/2010/main" val="3385881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203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5C3D8-C9B5-4E97-A5E2-35943D531EC3}"/>
              </a:ext>
            </a:extLst>
          </p:cNvPr>
          <p:cNvSpPr>
            <a:spLocks noGrp="1"/>
          </p:cNvSpPr>
          <p:nvPr>
            <p:ph type="title"/>
          </p:nvPr>
        </p:nvSpPr>
        <p:spPr>
          <a:xfrm>
            <a:off x="611560" y="404664"/>
            <a:ext cx="8208912" cy="1584176"/>
          </a:xfrm>
        </p:spPr>
        <p:txBody>
          <a:bodyPr/>
          <a:lstStyle/>
          <a:p>
            <a:r>
              <a:rPr lang="en-GB" sz="2800" b="1" dirty="0">
                <a:solidFill>
                  <a:srgbClr val="FFFF00"/>
                </a:solidFill>
              </a:rPr>
              <a:t>Soap molecules have </a:t>
            </a:r>
            <a:r>
              <a:rPr lang="tr-TR" sz="2800" b="1" dirty="0">
                <a:solidFill>
                  <a:srgbClr val="FFFF00"/>
                </a:solidFill>
              </a:rPr>
              <a:t>nonpolar tails</a:t>
            </a:r>
            <a:r>
              <a:rPr lang="en-GB" sz="2800" b="1" dirty="0">
                <a:solidFill>
                  <a:srgbClr val="FFFF00"/>
                </a:solidFill>
              </a:rPr>
              <a:t> (</a:t>
            </a:r>
            <a:r>
              <a:rPr lang="tr-TR" sz="2800" b="1" dirty="0">
                <a:solidFill>
                  <a:srgbClr val="FFFF00"/>
                </a:solidFill>
              </a:rPr>
              <a:t>the </a:t>
            </a:r>
            <a:r>
              <a:rPr lang="en-GB" sz="2800" b="1" dirty="0">
                <a:solidFill>
                  <a:srgbClr val="FFFF00"/>
                </a:solidFill>
              </a:rPr>
              <a:t>tail is </a:t>
            </a:r>
            <a:r>
              <a:rPr lang="tr-TR" sz="2800" b="1" dirty="0">
                <a:solidFill>
                  <a:srgbClr val="FFFF00"/>
                </a:solidFill>
              </a:rPr>
              <a:t>oil-based</a:t>
            </a:r>
            <a:r>
              <a:rPr lang="en-GB" sz="2800" b="1" dirty="0">
                <a:solidFill>
                  <a:srgbClr val="FFFF00"/>
                </a:solidFill>
              </a:rPr>
              <a:t>) and polar heads (sodium salt of carboxylic acid)</a:t>
            </a:r>
            <a:endParaRPr lang="tr-TR" sz="2800" b="1" dirty="0">
              <a:solidFill>
                <a:srgbClr val="FFFF00"/>
              </a:solidFill>
            </a:endParaRPr>
          </a:p>
        </p:txBody>
      </p:sp>
      <p:sp>
        <p:nvSpPr>
          <p:cNvPr id="4" name="Date Placeholder 3">
            <a:extLst>
              <a:ext uri="{FF2B5EF4-FFF2-40B4-BE49-F238E27FC236}">
                <a16:creationId xmlns:a16="http://schemas.microsoft.com/office/drawing/2014/main" id="{07374469-29C6-4692-8A0F-FDFB84FB0342}"/>
              </a:ext>
            </a:extLst>
          </p:cNvPr>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018FDDD8-A05E-4423-862A-537843B843E1}"/>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35</a:t>
            </a:fld>
            <a:endParaRPr lang="tr-TR">
              <a:solidFill>
                <a:prstClr val="white">
                  <a:shade val="50000"/>
                </a:prstClr>
              </a:solidFill>
            </a:endParaRPr>
          </a:p>
        </p:txBody>
      </p:sp>
      <p:pic>
        <p:nvPicPr>
          <p:cNvPr id="18434" name="Picture 2" descr="soap micelle diagram">
            <a:extLst>
              <a:ext uri="{FF2B5EF4-FFF2-40B4-BE49-F238E27FC236}">
                <a16:creationId xmlns:a16="http://schemas.microsoft.com/office/drawing/2014/main" id="{4E52E907-68F7-4BCE-986F-0921224172EA}"/>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683568" y="1988840"/>
            <a:ext cx="7848872" cy="4608512"/>
          </a:xfrm>
          <a:prstGeom prst="rect">
            <a:avLst/>
          </a:prstGeom>
          <a:noFill/>
          <a:extLst>
            <a:ext uri="{909E8E84-426E-40DD-AFC4-6F175D3DCCD1}">
              <a14:hiddenFill xmlns:a14="http://schemas.microsoft.com/office/drawing/2010/main">
                <a:solidFill>
                  <a:srgbClr val="FFFFFF"/>
                </a:solidFill>
              </a14:hiddenFill>
            </a:ext>
          </a:extLst>
        </p:spPr>
      </p:pic>
      <p:pic>
        <p:nvPicPr>
          <p:cNvPr id="3" name="Kayıtlı Ses">
            <a:hlinkClick r:id="" action="ppaction://media"/>
            <a:extLst>
              <a:ext uri="{FF2B5EF4-FFF2-40B4-BE49-F238E27FC236}">
                <a16:creationId xmlns:a16="http://schemas.microsoft.com/office/drawing/2014/main" id="{6A7F97D1-4D1D-479B-924B-D0567D71EC0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00392" y="575547"/>
            <a:ext cx="609600" cy="609600"/>
          </a:xfrm>
          <a:prstGeom prst="rect">
            <a:avLst/>
          </a:prstGeom>
        </p:spPr>
      </p:pic>
    </p:spTree>
    <p:extLst>
      <p:ext uri="{BB962C8B-B14F-4D97-AF65-F5344CB8AC3E}">
        <p14:creationId xmlns:p14="http://schemas.microsoft.com/office/powerpoint/2010/main" val="4232103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882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D0A41-0681-4ACC-BF99-EEF0148F1DEF}"/>
              </a:ext>
            </a:extLst>
          </p:cNvPr>
          <p:cNvSpPr>
            <a:spLocks noGrp="1"/>
          </p:cNvSpPr>
          <p:nvPr>
            <p:ph type="title"/>
          </p:nvPr>
        </p:nvSpPr>
        <p:spPr>
          <a:xfrm>
            <a:off x="323528" y="692696"/>
            <a:ext cx="4464496" cy="5633596"/>
          </a:xfrm>
        </p:spPr>
        <p:txBody>
          <a:bodyPr/>
          <a:lstStyle/>
          <a:p>
            <a:r>
              <a:rPr lang="tr-TR" sz="2800" b="1" dirty="0"/>
              <a:t>The h</a:t>
            </a:r>
            <a:r>
              <a:rPr lang="en-GB" sz="2800" b="1" dirty="0" err="1"/>
              <a:t>ead</a:t>
            </a:r>
            <a:r>
              <a:rPr lang="en-GB" sz="2800" b="1" dirty="0"/>
              <a:t> of </a:t>
            </a:r>
            <a:r>
              <a:rPr lang="tr-TR" sz="2800" b="1" dirty="0"/>
              <a:t>the </a:t>
            </a:r>
            <a:r>
              <a:rPr lang="en-GB" sz="2800" b="1" dirty="0"/>
              <a:t>soap molecule is sodium salt (charged-polar) tail is </a:t>
            </a:r>
            <a:r>
              <a:rPr lang="tr-TR" sz="2800" b="1" dirty="0"/>
              <a:t>a </a:t>
            </a:r>
            <a:r>
              <a:rPr lang="en-GB" sz="2800" b="1" dirty="0"/>
              <a:t>nonpolar hydrocarbon.</a:t>
            </a:r>
            <a:br>
              <a:rPr lang="en-GB" sz="2800" b="1" dirty="0"/>
            </a:br>
            <a:r>
              <a:rPr lang="tr-TR" sz="2800" b="1" dirty="0"/>
              <a:t>Nonpolar</a:t>
            </a:r>
            <a:r>
              <a:rPr lang="en-GB" sz="2800" b="1" dirty="0"/>
              <a:t> tails of soap molecules surround oil particles (dirt)</a:t>
            </a:r>
            <a:br>
              <a:rPr lang="en-GB" sz="2800" b="1" dirty="0"/>
            </a:br>
            <a:r>
              <a:rPr lang="en-GB" sz="2800" b="1" dirty="0"/>
              <a:t>Polar heads of soap molecules move towards polar water molecules</a:t>
            </a:r>
            <a:endParaRPr lang="tr-TR" sz="2800" b="1" dirty="0"/>
          </a:p>
        </p:txBody>
      </p:sp>
      <p:sp>
        <p:nvSpPr>
          <p:cNvPr id="4" name="Date Placeholder 3">
            <a:extLst>
              <a:ext uri="{FF2B5EF4-FFF2-40B4-BE49-F238E27FC236}">
                <a16:creationId xmlns:a16="http://schemas.microsoft.com/office/drawing/2014/main" id="{38636A7B-EBC9-4D75-89F2-5075D1CBA4D4}"/>
              </a:ext>
            </a:extLst>
          </p:cNvPr>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DCF2AEDB-F31D-439E-86D6-A08239008589}"/>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36</a:t>
            </a:fld>
            <a:endParaRPr lang="tr-TR">
              <a:solidFill>
                <a:prstClr val="white">
                  <a:shade val="50000"/>
                </a:prstClr>
              </a:solidFill>
            </a:endParaRPr>
          </a:p>
        </p:txBody>
      </p:sp>
      <p:pic>
        <p:nvPicPr>
          <p:cNvPr id="20482" name="Picture 2" descr="Soap">
            <a:extLst>
              <a:ext uri="{FF2B5EF4-FFF2-40B4-BE49-F238E27FC236}">
                <a16:creationId xmlns:a16="http://schemas.microsoft.com/office/drawing/2014/main" id="{B7FC9161-E44B-4223-87F1-402FC4DE4DD9}"/>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4792690" y="1772816"/>
            <a:ext cx="4248472" cy="4032448"/>
          </a:xfrm>
          <a:prstGeom prst="rect">
            <a:avLst/>
          </a:prstGeom>
          <a:noFill/>
          <a:extLst>
            <a:ext uri="{909E8E84-426E-40DD-AFC4-6F175D3DCCD1}">
              <a14:hiddenFill xmlns:a14="http://schemas.microsoft.com/office/drawing/2010/main">
                <a:solidFill>
                  <a:srgbClr val="FFFFFF"/>
                </a:solidFill>
              </a14:hiddenFill>
            </a:ext>
          </a:extLst>
        </p:spPr>
      </p:pic>
      <p:pic>
        <p:nvPicPr>
          <p:cNvPr id="3" name="Kayıtlı Ses">
            <a:hlinkClick r:id="" action="ppaction://media"/>
            <a:extLst>
              <a:ext uri="{FF2B5EF4-FFF2-40B4-BE49-F238E27FC236}">
                <a16:creationId xmlns:a16="http://schemas.microsoft.com/office/drawing/2014/main" id="{42B5F076-8B00-4A88-B935-CFC33200FEE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380312" y="548680"/>
            <a:ext cx="609600" cy="609600"/>
          </a:xfrm>
          <a:prstGeom prst="rect">
            <a:avLst/>
          </a:prstGeom>
        </p:spPr>
      </p:pic>
    </p:spTree>
    <p:extLst>
      <p:ext uri="{BB962C8B-B14F-4D97-AF65-F5344CB8AC3E}">
        <p14:creationId xmlns:p14="http://schemas.microsoft.com/office/powerpoint/2010/main" val="996278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10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D0A41-0681-4ACC-BF99-EEF0148F1DEF}"/>
              </a:ext>
            </a:extLst>
          </p:cNvPr>
          <p:cNvSpPr>
            <a:spLocks noGrp="1"/>
          </p:cNvSpPr>
          <p:nvPr>
            <p:ph type="title"/>
          </p:nvPr>
        </p:nvSpPr>
        <p:spPr>
          <a:xfrm>
            <a:off x="251520" y="692696"/>
            <a:ext cx="4536504" cy="5544616"/>
          </a:xfrm>
        </p:spPr>
        <p:txBody>
          <a:bodyPr/>
          <a:lstStyle/>
          <a:p>
            <a:r>
              <a:rPr lang="en-GB" sz="2800" b="1" dirty="0"/>
              <a:t>Dirt (oil </a:t>
            </a:r>
            <a:r>
              <a:rPr lang="tr-TR" sz="2800" b="1" dirty="0"/>
              <a:t>particles</a:t>
            </a:r>
            <a:r>
              <a:rPr lang="en-GB" sz="2800" b="1" dirty="0"/>
              <a:t>) is surrounded by soap molecules and </a:t>
            </a:r>
            <a:r>
              <a:rPr lang="tr-TR" sz="2800" b="1" dirty="0"/>
              <a:t>is</a:t>
            </a:r>
            <a:r>
              <a:rPr lang="en-GB" sz="2800" b="1" dirty="0"/>
              <a:t> isolated in the micelles.</a:t>
            </a:r>
            <a:br>
              <a:rPr lang="en-GB" sz="2800" b="1" dirty="0"/>
            </a:br>
            <a:r>
              <a:rPr lang="en-GB" sz="2800" b="1" dirty="0"/>
              <a:t>All micelles are surrounded by water molecules.</a:t>
            </a:r>
            <a:br>
              <a:rPr lang="en-GB" sz="2800" b="1" dirty="0"/>
            </a:br>
            <a:r>
              <a:rPr lang="en-GB" sz="2800" b="1" dirty="0"/>
              <a:t>So when you keep your hands under running water all dirt goes away</a:t>
            </a:r>
            <a:r>
              <a:rPr lang="tr-TR" sz="2800" b="1" dirty="0"/>
              <a:t> with soap</a:t>
            </a:r>
          </a:p>
        </p:txBody>
      </p:sp>
      <p:sp>
        <p:nvSpPr>
          <p:cNvPr id="4" name="Date Placeholder 3">
            <a:extLst>
              <a:ext uri="{FF2B5EF4-FFF2-40B4-BE49-F238E27FC236}">
                <a16:creationId xmlns:a16="http://schemas.microsoft.com/office/drawing/2014/main" id="{38636A7B-EBC9-4D75-89F2-5075D1CBA4D4}"/>
              </a:ext>
            </a:extLst>
          </p:cNvPr>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DCF2AEDB-F31D-439E-86D6-A08239008589}"/>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37</a:t>
            </a:fld>
            <a:endParaRPr lang="tr-TR">
              <a:solidFill>
                <a:prstClr val="white">
                  <a:shade val="50000"/>
                </a:prstClr>
              </a:solidFill>
            </a:endParaRPr>
          </a:p>
        </p:txBody>
      </p:sp>
      <p:pic>
        <p:nvPicPr>
          <p:cNvPr id="20482" name="Picture 2" descr="Soap">
            <a:extLst>
              <a:ext uri="{FF2B5EF4-FFF2-40B4-BE49-F238E27FC236}">
                <a16:creationId xmlns:a16="http://schemas.microsoft.com/office/drawing/2014/main" id="{B7FC9161-E44B-4223-87F1-402FC4DE4DD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788024" y="1196752"/>
            <a:ext cx="4122539" cy="37567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16913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62B18-7592-4AC8-9187-889B68E1A88C}"/>
              </a:ext>
            </a:extLst>
          </p:cNvPr>
          <p:cNvSpPr>
            <a:spLocks noGrp="1"/>
          </p:cNvSpPr>
          <p:nvPr>
            <p:ph type="title"/>
          </p:nvPr>
        </p:nvSpPr>
        <p:spPr>
          <a:xfrm>
            <a:off x="539552" y="260648"/>
            <a:ext cx="8352928" cy="2304256"/>
          </a:xfrm>
        </p:spPr>
        <p:txBody>
          <a:bodyPr/>
          <a:lstStyle/>
          <a:p>
            <a:r>
              <a:rPr lang="en-GB" sz="2400" b="1" dirty="0">
                <a:solidFill>
                  <a:srgbClr val="FFFF00"/>
                </a:solidFill>
              </a:rPr>
              <a:t>Soap attacks the coronavirus by </a:t>
            </a:r>
            <a:r>
              <a:rPr lang="en-GB" sz="2400" b="1" u="sng" dirty="0">
                <a:solidFill>
                  <a:srgbClr val="FFFF00"/>
                </a:solidFill>
              </a:rPr>
              <a:t>disrupting the lipid bilayer membrane of the virus</a:t>
            </a:r>
            <a:r>
              <a:rPr lang="en-GB" sz="2400" b="1" dirty="0">
                <a:solidFill>
                  <a:srgbClr val="FFFF00"/>
                </a:solidFill>
              </a:rPr>
              <a:t>, much like soap and water </a:t>
            </a:r>
            <a:r>
              <a:rPr lang="tr-TR" sz="2400" b="1" dirty="0">
                <a:solidFill>
                  <a:srgbClr val="FFFF00"/>
                </a:solidFill>
              </a:rPr>
              <a:t>remove</a:t>
            </a:r>
            <a:r>
              <a:rPr lang="en-GB" sz="2400" b="1" dirty="0">
                <a:solidFill>
                  <a:srgbClr val="FFFF00"/>
                </a:solidFill>
              </a:rPr>
              <a:t> dirt from a surface</a:t>
            </a:r>
            <a:br>
              <a:rPr lang="en-GB" sz="2800" b="1" dirty="0">
                <a:solidFill>
                  <a:srgbClr val="FFFF00"/>
                </a:solidFill>
              </a:rPr>
            </a:br>
            <a:r>
              <a:rPr lang="en-GB" sz="2800" b="1" dirty="0">
                <a:solidFill>
                  <a:srgbClr val="FFFF00"/>
                </a:solidFill>
              </a:rPr>
              <a:t>(</a:t>
            </a:r>
            <a:r>
              <a:rPr lang="en-GB" sz="2400" i="1" dirty="0"/>
              <a:t>Coronavirus structure showing proteins embedded in bilayer lipid membrane</a:t>
            </a:r>
            <a:r>
              <a:rPr lang="en-GB" sz="2400" i="1" dirty="0">
                <a:solidFill>
                  <a:srgbClr val="FFFF00"/>
                </a:solidFill>
              </a:rPr>
              <a:t>)</a:t>
            </a:r>
            <a:endParaRPr lang="tr-TR" sz="2400" i="1" dirty="0">
              <a:solidFill>
                <a:srgbClr val="FFFF00"/>
              </a:solidFill>
            </a:endParaRPr>
          </a:p>
        </p:txBody>
      </p:sp>
      <p:sp>
        <p:nvSpPr>
          <p:cNvPr id="4" name="Date Placeholder 3">
            <a:extLst>
              <a:ext uri="{FF2B5EF4-FFF2-40B4-BE49-F238E27FC236}">
                <a16:creationId xmlns:a16="http://schemas.microsoft.com/office/drawing/2014/main" id="{12A1026C-2D58-4D07-AC47-5646E5DA879A}"/>
              </a:ext>
            </a:extLst>
          </p:cNvPr>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3B7ED1B1-1B0F-4F97-B9B8-BBC6DB16DACF}"/>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38</a:t>
            </a:fld>
            <a:endParaRPr lang="tr-TR">
              <a:solidFill>
                <a:prstClr val="white">
                  <a:shade val="50000"/>
                </a:prstClr>
              </a:solidFill>
            </a:endParaRPr>
          </a:p>
        </p:txBody>
      </p:sp>
      <p:pic>
        <p:nvPicPr>
          <p:cNvPr id="21506" name="Picture 2" descr="surface proteins of coronavirus">
            <a:extLst>
              <a:ext uri="{FF2B5EF4-FFF2-40B4-BE49-F238E27FC236}">
                <a16:creationId xmlns:a16="http://schemas.microsoft.com/office/drawing/2014/main" id="{2A6C2FFA-A47C-459B-91A6-47F47FB06576}"/>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581989" y="2472319"/>
            <a:ext cx="7560840" cy="4321289"/>
          </a:xfrm>
          <a:prstGeom prst="rect">
            <a:avLst/>
          </a:prstGeom>
          <a:noFill/>
          <a:extLst>
            <a:ext uri="{909E8E84-426E-40DD-AFC4-6F175D3DCCD1}">
              <a14:hiddenFill xmlns:a14="http://schemas.microsoft.com/office/drawing/2010/main">
                <a:solidFill>
                  <a:srgbClr val="FFFFFF"/>
                </a:solidFill>
              </a14:hiddenFill>
            </a:ext>
          </a:extLst>
        </p:spPr>
      </p:pic>
      <p:pic>
        <p:nvPicPr>
          <p:cNvPr id="3" name="Kayıtlı Ses">
            <a:hlinkClick r:id="" action="ppaction://media"/>
            <a:extLst>
              <a:ext uri="{FF2B5EF4-FFF2-40B4-BE49-F238E27FC236}">
                <a16:creationId xmlns:a16="http://schemas.microsoft.com/office/drawing/2014/main" id="{B547382F-D3AF-48AC-B133-E4D69141CD6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85266" y="1967857"/>
            <a:ext cx="777239" cy="777239"/>
          </a:xfrm>
          <a:prstGeom prst="rect">
            <a:avLst/>
          </a:prstGeom>
        </p:spPr>
      </p:pic>
    </p:spTree>
    <p:extLst>
      <p:ext uri="{BB962C8B-B14F-4D97-AF65-F5344CB8AC3E}">
        <p14:creationId xmlns:p14="http://schemas.microsoft.com/office/powerpoint/2010/main" val="547809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281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F4D9D-F8F4-4BF6-B630-F0F43366CF34}"/>
              </a:ext>
            </a:extLst>
          </p:cNvPr>
          <p:cNvSpPr>
            <a:spLocks noGrp="1"/>
          </p:cNvSpPr>
          <p:nvPr>
            <p:ph type="title"/>
          </p:nvPr>
        </p:nvSpPr>
        <p:spPr>
          <a:xfrm>
            <a:off x="539552" y="476672"/>
            <a:ext cx="7595003" cy="924475"/>
          </a:xfrm>
        </p:spPr>
        <p:txBody>
          <a:bodyPr/>
          <a:lstStyle/>
          <a:p>
            <a:r>
              <a:rPr lang="en-GB" b="1" dirty="0">
                <a:solidFill>
                  <a:srgbClr val="FFFF00"/>
                </a:solidFill>
              </a:rPr>
              <a:t>Soap kills Coronavirus easily</a:t>
            </a:r>
            <a:endParaRPr lang="tr-TR" b="1" dirty="0">
              <a:solidFill>
                <a:srgbClr val="FFFF00"/>
              </a:solidFill>
            </a:endParaRPr>
          </a:p>
        </p:txBody>
      </p:sp>
      <p:sp>
        <p:nvSpPr>
          <p:cNvPr id="3" name="Content Placeholder 2">
            <a:extLst>
              <a:ext uri="{FF2B5EF4-FFF2-40B4-BE49-F238E27FC236}">
                <a16:creationId xmlns:a16="http://schemas.microsoft.com/office/drawing/2014/main" id="{8EAECF6E-5C46-4260-B0D1-3C626D4DB1F8}"/>
              </a:ext>
            </a:extLst>
          </p:cNvPr>
          <p:cNvSpPr>
            <a:spLocks noGrp="1"/>
          </p:cNvSpPr>
          <p:nvPr>
            <p:ph idx="1"/>
          </p:nvPr>
        </p:nvSpPr>
        <p:spPr>
          <a:xfrm>
            <a:off x="251520" y="1628800"/>
            <a:ext cx="8496944" cy="4752527"/>
          </a:xfrm>
        </p:spPr>
        <p:txBody>
          <a:bodyPr>
            <a:normAutofit fontScale="92500"/>
          </a:bodyPr>
          <a:lstStyle/>
          <a:p>
            <a:r>
              <a:rPr lang="en-GB" sz="2800" b="1" dirty="0"/>
              <a:t>Coronavirus has an oily lipid bilayer cell membrane </a:t>
            </a:r>
          </a:p>
          <a:p>
            <a:r>
              <a:rPr lang="en-GB" sz="2800" b="1" dirty="0"/>
              <a:t>When coronavirus comes in contact with soap in water; soap molecules direct their polar heads to water molecules and tails towards </a:t>
            </a:r>
            <a:r>
              <a:rPr lang="tr-TR" sz="2800" b="1" dirty="0"/>
              <a:t>the </a:t>
            </a:r>
            <a:r>
              <a:rPr lang="en-GB" sz="2800" b="1" dirty="0"/>
              <a:t>nonpolar lipid membrane of </a:t>
            </a:r>
            <a:r>
              <a:rPr lang="tr-TR" sz="2800" b="1" dirty="0"/>
              <a:t>the </a:t>
            </a:r>
            <a:r>
              <a:rPr lang="en-GB" sz="2800" b="1" dirty="0"/>
              <a:t>virus (like they surround oil in dirt). Soap molecules stick their tails into </a:t>
            </a:r>
            <a:r>
              <a:rPr lang="tr-TR" sz="2800" b="1" dirty="0"/>
              <a:t>the </a:t>
            </a:r>
            <a:r>
              <a:rPr lang="en-GB" sz="2800" b="1" dirty="0"/>
              <a:t>nonpolar cell membrane. </a:t>
            </a:r>
            <a:r>
              <a:rPr lang="tr-TR" sz="2800" b="1" dirty="0"/>
              <a:t>The membrane</a:t>
            </a:r>
            <a:r>
              <a:rPr lang="en-GB" sz="2800" b="1" dirty="0"/>
              <a:t> breaks apart and </a:t>
            </a:r>
            <a:r>
              <a:rPr lang="tr-TR" sz="2800" b="1" dirty="0"/>
              <a:t>the </a:t>
            </a:r>
            <a:r>
              <a:rPr lang="en-GB" sz="2800" b="1" dirty="0"/>
              <a:t>virus is destroyed</a:t>
            </a:r>
          </a:p>
          <a:p>
            <a:endParaRPr lang="tr-TR" sz="2800" b="1" dirty="0"/>
          </a:p>
        </p:txBody>
      </p:sp>
      <p:sp>
        <p:nvSpPr>
          <p:cNvPr id="4" name="Date Placeholder 3">
            <a:extLst>
              <a:ext uri="{FF2B5EF4-FFF2-40B4-BE49-F238E27FC236}">
                <a16:creationId xmlns:a16="http://schemas.microsoft.com/office/drawing/2014/main" id="{F8CF5019-8E69-4703-BBE4-550F79434EC2}"/>
              </a:ext>
            </a:extLst>
          </p:cNvPr>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095DF861-35ED-472E-AD63-5F7D7C67B86F}"/>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39</a:t>
            </a:fld>
            <a:endParaRPr lang="tr-TR">
              <a:solidFill>
                <a:prstClr val="white">
                  <a:shade val="50000"/>
                </a:prstClr>
              </a:solidFill>
            </a:endParaRPr>
          </a:p>
        </p:txBody>
      </p:sp>
      <p:pic>
        <p:nvPicPr>
          <p:cNvPr id="6" name="Kayıtlı Ses">
            <a:hlinkClick r:id="" action="ppaction://media"/>
            <a:extLst>
              <a:ext uri="{FF2B5EF4-FFF2-40B4-BE49-F238E27FC236}">
                <a16:creationId xmlns:a16="http://schemas.microsoft.com/office/drawing/2014/main" id="{F739C82D-449E-4C34-886D-C0BCE985B42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812360" y="692696"/>
            <a:ext cx="609600" cy="609600"/>
          </a:xfrm>
          <a:prstGeom prst="rect">
            <a:avLst/>
          </a:prstGeom>
        </p:spPr>
      </p:pic>
    </p:spTree>
    <p:extLst>
      <p:ext uri="{BB962C8B-B14F-4D97-AF65-F5344CB8AC3E}">
        <p14:creationId xmlns:p14="http://schemas.microsoft.com/office/powerpoint/2010/main" val="1611292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227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F9227-BCDB-41C1-84F8-4EAB73F7E8F6}"/>
              </a:ext>
            </a:extLst>
          </p:cNvPr>
          <p:cNvSpPr>
            <a:spLocks noGrp="1"/>
          </p:cNvSpPr>
          <p:nvPr>
            <p:ph type="title"/>
          </p:nvPr>
        </p:nvSpPr>
        <p:spPr>
          <a:xfrm>
            <a:off x="851791" y="404664"/>
            <a:ext cx="8280920" cy="1224136"/>
          </a:xfrm>
        </p:spPr>
        <p:txBody>
          <a:bodyPr/>
          <a:lstStyle/>
          <a:p>
            <a:r>
              <a:rPr lang="en-GB" b="1" dirty="0">
                <a:solidFill>
                  <a:srgbClr val="FFFF00"/>
                </a:solidFill>
              </a:rPr>
              <a:t>Urine was used as a cleaning agent (soap) for thousands of years</a:t>
            </a:r>
            <a:endParaRPr lang="tr-TR" b="1" dirty="0">
              <a:solidFill>
                <a:srgbClr val="FFFF00"/>
              </a:solidFill>
            </a:endParaRPr>
          </a:p>
        </p:txBody>
      </p:sp>
      <p:sp>
        <p:nvSpPr>
          <p:cNvPr id="3" name="Content Placeholder 2">
            <a:extLst>
              <a:ext uri="{FF2B5EF4-FFF2-40B4-BE49-F238E27FC236}">
                <a16:creationId xmlns:a16="http://schemas.microsoft.com/office/drawing/2014/main" id="{A4116088-CAA2-4136-A743-2D8323D93428}"/>
              </a:ext>
            </a:extLst>
          </p:cNvPr>
          <p:cNvSpPr>
            <a:spLocks noGrp="1"/>
          </p:cNvSpPr>
          <p:nvPr>
            <p:ph idx="1"/>
          </p:nvPr>
        </p:nvSpPr>
        <p:spPr>
          <a:xfrm>
            <a:off x="539552" y="1556792"/>
            <a:ext cx="8280920" cy="4896544"/>
          </a:xfrm>
        </p:spPr>
        <p:txBody>
          <a:bodyPr>
            <a:noAutofit/>
          </a:bodyPr>
          <a:lstStyle/>
          <a:p>
            <a:r>
              <a:rPr lang="en-GB" sz="2800" b="1" dirty="0"/>
              <a:t>During Roman Empire the rich people had their clothes and bed sheets washed in laundries (washing </a:t>
            </a:r>
            <a:r>
              <a:rPr lang="tr-TR" sz="2800" b="1" dirty="0"/>
              <a:t>houses</a:t>
            </a:r>
            <a:r>
              <a:rPr lang="en-GB" sz="2800" b="1" dirty="0"/>
              <a:t> or fuller </a:t>
            </a:r>
            <a:r>
              <a:rPr lang="tr-TR" sz="2800" b="1" dirty="0"/>
              <a:t>houses</a:t>
            </a:r>
            <a:r>
              <a:rPr lang="en-GB" sz="2800" b="1" dirty="0"/>
              <a:t>)</a:t>
            </a:r>
          </a:p>
          <a:p>
            <a:r>
              <a:rPr lang="en-GB" sz="2800" b="1" dirty="0"/>
              <a:t>The washers used </a:t>
            </a:r>
            <a:r>
              <a:rPr lang="en-GB" sz="2800" b="1" u="sng" dirty="0"/>
              <a:t>human urine</a:t>
            </a:r>
            <a:r>
              <a:rPr lang="en-GB" sz="2800" b="1" dirty="0"/>
              <a:t> as soap to clean </a:t>
            </a:r>
            <a:r>
              <a:rPr lang="tr-TR" sz="2800" b="1" dirty="0"/>
              <a:t>the </a:t>
            </a:r>
            <a:r>
              <a:rPr lang="en-GB" sz="2800" b="1" dirty="0"/>
              <a:t>dirty </a:t>
            </a:r>
            <a:r>
              <a:rPr lang="tr-TR" sz="2800" b="1" dirty="0"/>
              <a:t>clothes</a:t>
            </a:r>
            <a:r>
              <a:rPr lang="en-GB" sz="2800" b="1" dirty="0"/>
              <a:t> of their customers </a:t>
            </a:r>
          </a:p>
          <a:p>
            <a:r>
              <a:rPr lang="en-GB" sz="2800" b="1" dirty="0"/>
              <a:t>Since </a:t>
            </a:r>
            <a:r>
              <a:rPr lang="tr-TR" sz="2800" b="1" dirty="0"/>
              <a:t>the </a:t>
            </a:r>
            <a:r>
              <a:rPr lang="en-GB" sz="2800" b="1" dirty="0"/>
              <a:t>main ingredient of dirt is usually oil or fat, urine </a:t>
            </a:r>
            <a:r>
              <a:rPr lang="tr-TR" sz="2800" b="1" dirty="0"/>
              <a:t>(</a:t>
            </a:r>
            <a:r>
              <a:rPr lang="en-GB" sz="2800" b="1" dirty="0"/>
              <a:t>basic solution</a:t>
            </a:r>
            <a:r>
              <a:rPr lang="tr-TR" sz="2800" b="1" dirty="0"/>
              <a:t>)</a:t>
            </a:r>
            <a:r>
              <a:rPr lang="en-GB" sz="2800" b="1" dirty="0"/>
              <a:t> </a:t>
            </a:r>
            <a:r>
              <a:rPr lang="tr-TR" sz="2800" b="1" dirty="0" err="1"/>
              <a:t>cleaned</a:t>
            </a:r>
            <a:r>
              <a:rPr lang="en-GB" sz="2800" b="1" dirty="0"/>
              <a:t> dirty cloths easily</a:t>
            </a:r>
          </a:p>
        </p:txBody>
      </p:sp>
      <p:sp>
        <p:nvSpPr>
          <p:cNvPr id="4" name="Date Placeholder 3">
            <a:extLst>
              <a:ext uri="{FF2B5EF4-FFF2-40B4-BE49-F238E27FC236}">
                <a16:creationId xmlns:a16="http://schemas.microsoft.com/office/drawing/2014/main" id="{8693999E-8217-40C2-A78A-802BB3FAB372}"/>
              </a:ext>
            </a:extLst>
          </p:cNvPr>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B12D3396-FA76-4AF4-8923-38598E00DD84}"/>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4</a:t>
            </a:fld>
            <a:endParaRPr lang="tr-TR">
              <a:solidFill>
                <a:prstClr val="white">
                  <a:shade val="50000"/>
                </a:prstClr>
              </a:solidFill>
            </a:endParaRPr>
          </a:p>
        </p:txBody>
      </p:sp>
      <p:pic>
        <p:nvPicPr>
          <p:cNvPr id="6" name="Kayıtlı Ses">
            <a:hlinkClick r:id="" action="ppaction://media"/>
            <a:extLst>
              <a:ext uri="{FF2B5EF4-FFF2-40B4-BE49-F238E27FC236}">
                <a16:creationId xmlns:a16="http://schemas.microsoft.com/office/drawing/2014/main" id="{D43981DE-6E94-44FF-A66C-E8B4E20067E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80447" y="1020417"/>
            <a:ext cx="609600" cy="609600"/>
          </a:xfrm>
          <a:prstGeom prst="rect">
            <a:avLst/>
          </a:prstGeom>
        </p:spPr>
      </p:pic>
    </p:spTree>
    <p:extLst>
      <p:ext uri="{BB962C8B-B14F-4D97-AF65-F5344CB8AC3E}">
        <p14:creationId xmlns:p14="http://schemas.microsoft.com/office/powerpoint/2010/main" val="4031478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468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88412-199B-4CD6-959D-38C872350E9E}"/>
              </a:ext>
            </a:extLst>
          </p:cNvPr>
          <p:cNvSpPr>
            <a:spLocks noGrp="1"/>
          </p:cNvSpPr>
          <p:nvPr>
            <p:ph type="title"/>
          </p:nvPr>
        </p:nvSpPr>
        <p:spPr/>
        <p:txBody>
          <a:bodyPr/>
          <a:lstStyle/>
          <a:p>
            <a:endParaRPr lang="tr-TR" dirty="0"/>
          </a:p>
        </p:txBody>
      </p:sp>
      <p:sp>
        <p:nvSpPr>
          <p:cNvPr id="4" name="Date Placeholder 3">
            <a:extLst>
              <a:ext uri="{FF2B5EF4-FFF2-40B4-BE49-F238E27FC236}">
                <a16:creationId xmlns:a16="http://schemas.microsoft.com/office/drawing/2014/main" id="{3B85E332-21DB-423E-8A47-93DAE18FA53E}"/>
              </a:ext>
            </a:extLst>
          </p:cNvPr>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D83C948C-13B8-4783-8870-F335A54DB0E1}"/>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40</a:t>
            </a:fld>
            <a:endParaRPr lang="tr-TR">
              <a:solidFill>
                <a:prstClr val="white">
                  <a:shade val="50000"/>
                </a:prstClr>
              </a:solidFill>
            </a:endParaRPr>
          </a:p>
        </p:txBody>
      </p:sp>
      <p:pic>
        <p:nvPicPr>
          <p:cNvPr id="22532" name="Picture 4" descr="https://triple-s.com/sites/default/files/images/uploaded/Coronavirus%20info.jpg">
            <a:extLst>
              <a:ext uri="{FF2B5EF4-FFF2-40B4-BE49-F238E27FC236}">
                <a16:creationId xmlns:a16="http://schemas.microsoft.com/office/drawing/2014/main" id="{BD058310-FF0F-4F5B-B563-AA1342C4829A}"/>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107503" y="138121"/>
            <a:ext cx="8947295" cy="6603247"/>
          </a:xfrm>
          <a:prstGeom prst="rect">
            <a:avLst/>
          </a:prstGeom>
          <a:noFill/>
          <a:extLst>
            <a:ext uri="{909E8E84-426E-40DD-AFC4-6F175D3DCCD1}">
              <a14:hiddenFill xmlns:a14="http://schemas.microsoft.com/office/drawing/2010/main">
                <a:solidFill>
                  <a:srgbClr val="FFFFFF"/>
                </a:solidFill>
              </a14:hiddenFill>
            </a:ext>
          </a:extLst>
        </p:spPr>
      </p:pic>
      <p:pic>
        <p:nvPicPr>
          <p:cNvPr id="3" name="Kayıtlı Ses">
            <a:hlinkClick r:id="" action="ppaction://media"/>
            <a:extLst>
              <a:ext uri="{FF2B5EF4-FFF2-40B4-BE49-F238E27FC236}">
                <a16:creationId xmlns:a16="http://schemas.microsoft.com/office/drawing/2014/main" id="{5372F403-8CA1-42BE-A2D2-9BC333FC321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923928" y="219369"/>
            <a:ext cx="924474" cy="924474"/>
          </a:xfrm>
          <a:prstGeom prst="rect">
            <a:avLst/>
          </a:prstGeom>
        </p:spPr>
      </p:pic>
    </p:spTree>
    <p:extLst>
      <p:ext uri="{BB962C8B-B14F-4D97-AF65-F5344CB8AC3E}">
        <p14:creationId xmlns:p14="http://schemas.microsoft.com/office/powerpoint/2010/main" val="2446065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819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2D804CE-FA68-4AE3-A704-B71FD4064D6C}"/>
              </a:ext>
            </a:extLst>
          </p:cNvPr>
          <p:cNvSpPr>
            <a:spLocks noGrp="1"/>
          </p:cNvSpPr>
          <p:nvPr>
            <p:ph type="title"/>
          </p:nvPr>
        </p:nvSpPr>
        <p:spPr/>
        <p:txBody>
          <a:bodyPr/>
          <a:lstStyle/>
          <a:p>
            <a:r>
              <a:rPr lang="tr-TR" sz="3600" b="1" dirty="0">
                <a:solidFill>
                  <a:srgbClr val="FFFF00"/>
                </a:solidFill>
              </a:rPr>
              <a:t>How do </a:t>
            </a:r>
            <a:r>
              <a:rPr lang="tr-TR" sz="3600" b="1" u="sng" dirty="0">
                <a:solidFill>
                  <a:srgbClr val="FFFF00"/>
                </a:solidFill>
              </a:rPr>
              <a:t>sanitizers</a:t>
            </a:r>
            <a:r>
              <a:rPr lang="tr-TR" sz="3600" b="1" dirty="0">
                <a:solidFill>
                  <a:srgbClr val="FFFF00"/>
                </a:solidFill>
              </a:rPr>
              <a:t> destroy bacteria and Coronavirus?</a:t>
            </a:r>
            <a:endParaRPr lang="en-US" sz="3600" b="1" dirty="0">
              <a:solidFill>
                <a:srgbClr val="FFFF00"/>
              </a:solidFill>
            </a:endParaRPr>
          </a:p>
        </p:txBody>
      </p:sp>
      <p:sp>
        <p:nvSpPr>
          <p:cNvPr id="3" name="İçerik Yer Tutucusu 2">
            <a:extLst>
              <a:ext uri="{FF2B5EF4-FFF2-40B4-BE49-F238E27FC236}">
                <a16:creationId xmlns:a16="http://schemas.microsoft.com/office/drawing/2014/main" id="{E7B1716B-B111-4144-96AE-6A590DA34CF5}"/>
              </a:ext>
            </a:extLst>
          </p:cNvPr>
          <p:cNvSpPr>
            <a:spLocks noGrp="1"/>
          </p:cNvSpPr>
          <p:nvPr>
            <p:ph idx="1"/>
          </p:nvPr>
        </p:nvSpPr>
        <p:spPr>
          <a:xfrm>
            <a:off x="572658" y="1807361"/>
            <a:ext cx="8247814" cy="4374915"/>
          </a:xfrm>
        </p:spPr>
        <p:txBody>
          <a:bodyPr>
            <a:normAutofit lnSpcReduction="10000"/>
          </a:bodyPr>
          <a:lstStyle/>
          <a:p>
            <a:r>
              <a:rPr lang="tr-TR" sz="2800" b="1" dirty="0"/>
              <a:t>60-95% of the content of sanitizers are the following active agents: ethanol, isopropyl alcohol, and n-propyl alcohol </a:t>
            </a:r>
          </a:p>
          <a:p>
            <a:r>
              <a:rPr lang="tr-TR" sz="2800" b="1" dirty="0"/>
              <a:t>They also contain hydrogen peroxide</a:t>
            </a:r>
          </a:p>
          <a:p>
            <a:r>
              <a:rPr lang="tr-TR" sz="2800" b="1" dirty="0"/>
              <a:t>Glycerine is used as a humectant (moisturizer)</a:t>
            </a:r>
          </a:p>
          <a:p>
            <a:r>
              <a:rPr lang="tr-TR" sz="2800" b="1" dirty="0"/>
              <a:t>They contain some thickening agents and perfume</a:t>
            </a:r>
            <a:endParaRPr lang="en-US" sz="2800" b="1" dirty="0"/>
          </a:p>
        </p:txBody>
      </p:sp>
      <p:sp>
        <p:nvSpPr>
          <p:cNvPr id="4" name="Veri Yer Tutucusu 3">
            <a:extLst>
              <a:ext uri="{FF2B5EF4-FFF2-40B4-BE49-F238E27FC236}">
                <a16:creationId xmlns:a16="http://schemas.microsoft.com/office/drawing/2014/main" id="{D9E2202E-712C-44F7-A82D-B56A26886669}"/>
              </a:ext>
            </a:extLst>
          </p:cNvPr>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49A8524A-FA1A-4445-8888-14498A0579AB}"/>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41</a:t>
            </a:fld>
            <a:endParaRPr lang="tr-TR">
              <a:solidFill>
                <a:prstClr val="white">
                  <a:shade val="50000"/>
                </a:prstClr>
              </a:solidFill>
            </a:endParaRPr>
          </a:p>
        </p:txBody>
      </p:sp>
    </p:spTree>
    <p:extLst>
      <p:ext uri="{BB962C8B-B14F-4D97-AF65-F5344CB8AC3E}">
        <p14:creationId xmlns:p14="http://schemas.microsoft.com/office/powerpoint/2010/main" val="13915813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61DB1A-8E85-4B8F-8DE7-2A3F8878374B}"/>
              </a:ext>
            </a:extLst>
          </p:cNvPr>
          <p:cNvSpPr>
            <a:spLocks noGrp="1"/>
          </p:cNvSpPr>
          <p:nvPr>
            <p:ph type="title"/>
          </p:nvPr>
        </p:nvSpPr>
        <p:spPr>
          <a:xfrm>
            <a:off x="888566" y="1215303"/>
            <a:ext cx="7125113" cy="924475"/>
          </a:xfrm>
        </p:spPr>
        <p:txBody>
          <a:bodyPr/>
          <a:lstStyle/>
          <a:p>
            <a:endParaRPr lang="en-US" dirty="0"/>
          </a:p>
        </p:txBody>
      </p:sp>
      <p:sp>
        <p:nvSpPr>
          <p:cNvPr id="4" name="Veri Yer Tutucusu 3">
            <a:extLst>
              <a:ext uri="{FF2B5EF4-FFF2-40B4-BE49-F238E27FC236}">
                <a16:creationId xmlns:a16="http://schemas.microsoft.com/office/drawing/2014/main" id="{3824A8EA-5CD3-4580-9785-C3C470A008AD}"/>
              </a:ext>
            </a:extLst>
          </p:cNvPr>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C55D369C-761D-45FE-9A01-4160A11CA459}"/>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42</a:t>
            </a:fld>
            <a:endParaRPr lang="tr-TR">
              <a:solidFill>
                <a:prstClr val="white">
                  <a:shade val="50000"/>
                </a:prstClr>
              </a:solidFill>
            </a:endParaRPr>
          </a:p>
        </p:txBody>
      </p:sp>
      <p:pic>
        <p:nvPicPr>
          <p:cNvPr id="1026" name="Picture 2" descr="https://i0.wp.com/www.compoundchem.com/wp-content/uploads/2020/03/How-hand-sanitiser-works.png?fit=1200%2C849&amp;ssl=1">
            <a:extLst>
              <a:ext uri="{FF2B5EF4-FFF2-40B4-BE49-F238E27FC236}">
                <a16:creationId xmlns:a16="http://schemas.microsoft.com/office/drawing/2014/main" id="{D97FF8EC-D756-42B8-961A-183B727C3D1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6348" y="404664"/>
            <a:ext cx="8811304" cy="6336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943380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E07D6A1-F4E4-4EDA-A2B2-81CE3572FD6E}"/>
              </a:ext>
            </a:extLst>
          </p:cNvPr>
          <p:cNvSpPr>
            <a:spLocks noGrp="1"/>
          </p:cNvSpPr>
          <p:nvPr>
            <p:ph type="title"/>
          </p:nvPr>
        </p:nvSpPr>
        <p:spPr>
          <a:xfrm>
            <a:off x="1009441" y="541066"/>
            <a:ext cx="7125113" cy="1076106"/>
          </a:xfrm>
        </p:spPr>
        <p:txBody>
          <a:bodyPr/>
          <a:lstStyle/>
          <a:p>
            <a:r>
              <a:rPr lang="tr-TR" b="1" dirty="0">
                <a:solidFill>
                  <a:srgbClr val="FFFF00"/>
                </a:solidFill>
              </a:rPr>
              <a:t>Hand sanitizer formula (official recommendation)</a:t>
            </a:r>
            <a:endParaRPr lang="en-US" b="1" dirty="0">
              <a:solidFill>
                <a:srgbClr val="FFFF00"/>
              </a:solidFill>
            </a:endParaRPr>
          </a:p>
        </p:txBody>
      </p:sp>
      <p:sp>
        <p:nvSpPr>
          <p:cNvPr id="4" name="Veri Yer Tutucusu 3">
            <a:extLst>
              <a:ext uri="{FF2B5EF4-FFF2-40B4-BE49-F238E27FC236}">
                <a16:creationId xmlns:a16="http://schemas.microsoft.com/office/drawing/2014/main" id="{27C53670-B455-4FC2-9CFD-5CEE568C4D13}"/>
              </a:ext>
            </a:extLst>
          </p:cNvPr>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D9E64B4A-7F64-455E-9A6F-590F4A739CB8}"/>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43</a:t>
            </a:fld>
            <a:endParaRPr lang="tr-TR">
              <a:solidFill>
                <a:prstClr val="white">
                  <a:shade val="50000"/>
                </a:prstClr>
              </a:solidFill>
            </a:endParaRPr>
          </a:p>
        </p:txBody>
      </p:sp>
      <p:pic>
        <p:nvPicPr>
          <p:cNvPr id="2050" name="Picture 2" descr="An external file that holds a picture, illustration, etc.&#10;Object name is germs-11-03-408-g001.jpg">
            <a:extLst>
              <a:ext uri="{FF2B5EF4-FFF2-40B4-BE49-F238E27FC236}">
                <a16:creationId xmlns:a16="http://schemas.microsoft.com/office/drawing/2014/main" id="{55129AB4-6C81-4792-A5A2-CC5C4AC9EF7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536" y="1923358"/>
            <a:ext cx="8584698" cy="40284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64111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DB33DCE-B2B4-4EC5-AB92-42009117273B}"/>
              </a:ext>
            </a:extLst>
          </p:cNvPr>
          <p:cNvSpPr>
            <a:spLocks noGrp="1"/>
          </p:cNvSpPr>
          <p:nvPr>
            <p:ph type="title"/>
          </p:nvPr>
        </p:nvSpPr>
        <p:spPr/>
        <p:txBody>
          <a:bodyPr/>
          <a:lstStyle/>
          <a:p>
            <a:r>
              <a:rPr lang="tr-TR" sz="3600" b="1" dirty="0">
                <a:solidFill>
                  <a:srgbClr val="FFFF00"/>
                </a:solidFill>
              </a:rPr>
              <a:t>Discovery of detergents</a:t>
            </a:r>
            <a:endParaRPr lang="en-US" sz="3600" b="1" dirty="0">
              <a:solidFill>
                <a:srgbClr val="FFFF00"/>
              </a:solidFill>
            </a:endParaRPr>
          </a:p>
        </p:txBody>
      </p:sp>
      <p:sp>
        <p:nvSpPr>
          <p:cNvPr id="3" name="İçerik Yer Tutucusu 2">
            <a:extLst>
              <a:ext uri="{FF2B5EF4-FFF2-40B4-BE49-F238E27FC236}">
                <a16:creationId xmlns:a16="http://schemas.microsoft.com/office/drawing/2014/main" id="{D973B26E-D40D-49DA-BD4F-8D7DE3C44914}"/>
              </a:ext>
            </a:extLst>
          </p:cNvPr>
          <p:cNvSpPr>
            <a:spLocks noGrp="1"/>
          </p:cNvSpPr>
          <p:nvPr>
            <p:ph idx="1"/>
          </p:nvPr>
        </p:nvSpPr>
        <p:spPr>
          <a:xfrm>
            <a:off x="467544" y="1807361"/>
            <a:ext cx="7920880" cy="4374915"/>
          </a:xfrm>
        </p:spPr>
        <p:txBody>
          <a:bodyPr>
            <a:normAutofit lnSpcReduction="10000"/>
          </a:bodyPr>
          <a:lstStyle/>
          <a:p>
            <a:r>
              <a:rPr lang="tr-TR" sz="2800" b="1" dirty="0"/>
              <a:t>Soap is a sodium salt of stearic acid (</a:t>
            </a:r>
            <a:r>
              <a:rPr lang="tr-TR" sz="2800" i="1" dirty="0"/>
              <a:t>or potassium salt</a:t>
            </a:r>
            <a:r>
              <a:rPr lang="tr-TR" sz="2800" b="1" dirty="0"/>
              <a:t>)</a:t>
            </a:r>
          </a:p>
          <a:p>
            <a:r>
              <a:rPr lang="tr-TR" sz="2800" b="1" dirty="0"/>
              <a:t>When hard water (</a:t>
            </a:r>
            <a:r>
              <a:rPr lang="tr-TR" sz="2800" i="1" dirty="0">
                <a:solidFill>
                  <a:srgbClr val="FFFF00"/>
                </a:solidFill>
              </a:rPr>
              <a:t>contains calcium ions</a:t>
            </a:r>
            <a:r>
              <a:rPr lang="tr-TR" sz="2800" b="1" dirty="0"/>
              <a:t>) is used sodium stearate is converted to calcium stearate which is </a:t>
            </a:r>
            <a:r>
              <a:rPr lang="tr-TR" sz="2800" b="1" u="sng" dirty="0"/>
              <a:t>insoluble in water</a:t>
            </a:r>
            <a:r>
              <a:rPr lang="tr-TR" sz="2800" b="1" dirty="0"/>
              <a:t> (</a:t>
            </a:r>
            <a:r>
              <a:rPr lang="tr-TR" sz="2800" b="1" dirty="0">
                <a:solidFill>
                  <a:srgbClr val="FFFF00"/>
                </a:solidFill>
              </a:rPr>
              <a:t>scum</a:t>
            </a:r>
            <a:r>
              <a:rPr lang="tr-TR" sz="2800" b="1" dirty="0"/>
              <a:t>)</a:t>
            </a:r>
          </a:p>
          <a:p>
            <a:r>
              <a:rPr lang="tr-TR" sz="2800" b="1" dirty="0"/>
              <a:t>As a result soap becomes inactive</a:t>
            </a:r>
          </a:p>
          <a:p>
            <a:r>
              <a:rPr lang="tr-TR" sz="2800" b="1" dirty="0"/>
              <a:t>The solution: to use alternatives to soap</a:t>
            </a:r>
          </a:p>
          <a:p>
            <a:endParaRPr lang="en-US" dirty="0"/>
          </a:p>
        </p:txBody>
      </p:sp>
      <p:sp>
        <p:nvSpPr>
          <p:cNvPr id="4" name="Veri Yer Tutucusu 3">
            <a:extLst>
              <a:ext uri="{FF2B5EF4-FFF2-40B4-BE49-F238E27FC236}">
                <a16:creationId xmlns:a16="http://schemas.microsoft.com/office/drawing/2014/main" id="{8C6532C5-7B12-437D-9942-6FBC2638305A}"/>
              </a:ext>
            </a:extLst>
          </p:cNvPr>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BE7AE95A-C8DB-4E69-824D-6EAF229EF2D8}"/>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44</a:t>
            </a:fld>
            <a:endParaRPr lang="tr-TR">
              <a:solidFill>
                <a:prstClr val="white">
                  <a:shade val="50000"/>
                </a:prstClr>
              </a:solidFill>
            </a:endParaRPr>
          </a:p>
        </p:txBody>
      </p:sp>
    </p:spTree>
    <p:extLst>
      <p:ext uri="{BB962C8B-B14F-4D97-AF65-F5344CB8AC3E}">
        <p14:creationId xmlns:p14="http://schemas.microsoft.com/office/powerpoint/2010/main" val="29955448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A100BA8-3DB1-43FA-A47A-E1F9B031ECAA}"/>
              </a:ext>
            </a:extLst>
          </p:cNvPr>
          <p:cNvSpPr>
            <a:spLocks noGrp="1"/>
          </p:cNvSpPr>
          <p:nvPr>
            <p:ph type="title"/>
          </p:nvPr>
        </p:nvSpPr>
        <p:spPr>
          <a:xfrm>
            <a:off x="422177" y="541065"/>
            <a:ext cx="4437856" cy="5984279"/>
          </a:xfrm>
        </p:spPr>
        <p:txBody>
          <a:bodyPr/>
          <a:lstStyle/>
          <a:p>
            <a:r>
              <a:rPr lang="tr-TR" sz="3600" b="1" dirty="0">
                <a:solidFill>
                  <a:srgbClr val="FFFF00"/>
                </a:solidFill>
              </a:rPr>
              <a:t>Nicolas Leblanc </a:t>
            </a:r>
            <a:r>
              <a:rPr lang="tr-TR" sz="2800" b="1" dirty="0"/>
              <a:t>discovered the production of soda (Na₂CO₃) from salt (NaCl) in 1791 and soda became cheaper. </a:t>
            </a:r>
            <a:br>
              <a:rPr lang="tr-TR" sz="2800" b="1" dirty="0"/>
            </a:br>
            <a:r>
              <a:rPr lang="tr-TR" sz="2800" b="1" dirty="0"/>
              <a:t>When soda dissolves in water the solution becomes basic (pH=11)</a:t>
            </a:r>
            <a:br>
              <a:rPr lang="tr-TR" sz="2800" b="1" dirty="0"/>
            </a:br>
            <a:r>
              <a:rPr lang="tr-TR" sz="2800" b="1" dirty="0">
                <a:solidFill>
                  <a:srgbClr val="FFFF00"/>
                </a:solidFill>
              </a:rPr>
              <a:t>It cleans dirty textiles even in hard water easily</a:t>
            </a:r>
            <a:br>
              <a:rPr lang="tr-TR" b="1" dirty="0"/>
            </a:br>
            <a:r>
              <a:rPr lang="tr-TR" b="1" dirty="0"/>
              <a:t>  </a:t>
            </a:r>
            <a:endParaRPr lang="en-US" b="1" dirty="0"/>
          </a:p>
        </p:txBody>
      </p:sp>
      <p:sp>
        <p:nvSpPr>
          <p:cNvPr id="4" name="Veri Yer Tutucusu 3">
            <a:extLst>
              <a:ext uri="{FF2B5EF4-FFF2-40B4-BE49-F238E27FC236}">
                <a16:creationId xmlns:a16="http://schemas.microsoft.com/office/drawing/2014/main" id="{BA7089C4-6F3D-4695-973E-60E1636710D5}"/>
              </a:ext>
            </a:extLst>
          </p:cNvPr>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59B59199-680D-4097-940F-10CA4B09A3A6}"/>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45</a:t>
            </a:fld>
            <a:endParaRPr lang="tr-TR">
              <a:solidFill>
                <a:prstClr val="white">
                  <a:shade val="50000"/>
                </a:prstClr>
              </a:solidFill>
            </a:endParaRPr>
          </a:p>
        </p:txBody>
      </p:sp>
      <p:pic>
        <p:nvPicPr>
          <p:cNvPr id="2050" name="Picture 2" descr="Leblanc, Nicolas (1742-1806)">
            <a:extLst>
              <a:ext uri="{FF2B5EF4-FFF2-40B4-BE49-F238E27FC236}">
                <a16:creationId xmlns:a16="http://schemas.microsoft.com/office/drawing/2014/main" id="{E66D4B30-E21D-4492-B06F-E7720FE5107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860033" y="1557932"/>
            <a:ext cx="3999342" cy="4576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14685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5FD650F-7087-413C-B1DE-449E46C58011}"/>
              </a:ext>
            </a:extLst>
          </p:cNvPr>
          <p:cNvSpPr>
            <a:spLocks noGrp="1"/>
          </p:cNvSpPr>
          <p:nvPr>
            <p:ph type="title"/>
          </p:nvPr>
        </p:nvSpPr>
        <p:spPr>
          <a:xfrm>
            <a:off x="899591" y="561389"/>
            <a:ext cx="7992889" cy="1643475"/>
          </a:xfrm>
        </p:spPr>
        <p:txBody>
          <a:bodyPr/>
          <a:lstStyle/>
          <a:p>
            <a:r>
              <a:rPr lang="tr-TR" sz="2800" b="1" dirty="0">
                <a:solidFill>
                  <a:srgbClr val="FFFF00"/>
                </a:solidFill>
              </a:rPr>
              <a:t>Detergents (</a:t>
            </a:r>
            <a:r>
              <a:rPr lang="tr-TR" sz="2800" b="1" dirty="0"/>
              <a:t>surfactants</a:t>
            </a:r>
            <a:r>
              <a:rPr lang="tr-TR" sz="2800" b="1" dirty="0">
                <a:solidFill>
                  <a:srgbClr val="FFFF00"/>
                </a:solidFill>
              </a:rPr>
              <a:t>) are sodium salts of sulfonates. They work well in hard water</a:t>
            </a:r>
            <a:r>
              <a:rPr lang="tr-TR" sz="2800" dirty="0"/>
              <a:t> </a:t>
            </a:r>
            <a:endParaRPr lang="en-US" sz="2800" dirty="0"/>
          </a:p>
        </p:txBody>
      </p:sp>
      <p:sp>
        <p:nvSpPr>
          <p:cNvPr id="4" name="Veri Yer Tutucusu 3">
            <a:extLst>
              <a:ext uri="{FF2B5EF4-FFF2-40B4-BE49-F238E27FC236}">
                <a16:creationId xmlns:a16="http://schemas.microsoft.com/office/drawing/2014/main" id="{713EA535-BDB0-468B-9F8B-4DE411CB2ED7}"/>
              </a:ext>
            </a:extLst>
          </p:cNvPr>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9F107A3C-4336-4041-8929-7E4EC921F494}"/>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46</a:t>
            </a:fld>
            <a:endParaRPr lang="tr-TR">
              <a:solidFill>
                <a:prstClr val="white">
                  <a:shade val="50000"/>
                </a:prstClr>
              </a:solidFill>
            </a:endParaRPr>
          </a:p>
        </p:txBody>
      </p:sp>
      <p:pic>
        <p:nvPicPr>
          <p:cNvPr id="1028" name="Picture 4" descr="File:Detergents.png - Wikimedia Commons">
            <a:extLst>
              <a:ext uri="{FF2B5EF4-FFF2-40B4-BE49-F238E27FC236}">
                <a16:creationId xmlns:a16="http://schemas.microsoft.com/office/drawing/2014/main" id="{069A18E9-C036-458C-A45C-FFEFA22B546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3439" y="2390775"/>
            <a:ext cx="8757121" cy="3960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90100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3D56F-012B-4747-A726-F5C89F0A9993}"/>
              </a:ext>
            </a:extLst>
          </p:cNvPr>
          <p:cNvSpPr>
            <a:spLocks noGrp="1"/>
          </p:cNvSpPr>
          <p:nvPr>
            <p:ph type="title"/>
          </p:nvPr>
        </p:nvSpPr>
        <p:spPr>
          <a:xfrm>
            <a:off x="971600" y="359794"/>
            <a:ext cx="8352928" cy="1140499"/>
          </a:xfrm>
        </p:spPr>
        <p:txBody>
          <a:bodyPr/>
          <a:lstStyle/>
          <a:p>
            <a:r>
              <a:rPr lang="en-GB" sz="3600" b="1" dirty="0">
                <a:solidFill>
                  <a:srgbClr val="FFFF00"/>
                </a:solidFill>
              </a:rPr>
              <a:t>Perfumes from Sumerian chemists</a:t>
            </a:r>
            <a:endParaRPr lang="tr-TR" sz="3600" b="1" dirty="0">
              <a:solidFill>
                <a:srgbClr val="FFFF00"/>
              </a:solidFill>
            </a:endParaRPr>
          </a:p>
        </p:txBody>
      </p:sp>
      <p:sp>
        <p:nvSpPr>
          <p:cNvPr id="3" name="Content Placeholder 2">
            <a:extLst>
              <a:ext uri="{FF2B5EF4-FFF2-40B4-BE49-F238E27FC236}">
                <a16:creationId xmlns:a16="http://schemas.microsoft.com/office/drawing/2014/main" id="{799F6B09-EF65-4B84-A32F-C7F21114A061}"/>
              </a:ext>
            </a:extLst>
          </p:cNvPr>
          <p:cNvSpPr>
            <a:spLocks noGrp="1"/>
          </p:cNvSpPr>
          <p:nvPr>
            <p:ph idx="1"/>
          </p:nvPr>
        </p:nvSpPr>
        <p:spPr>
          <a:xfrm>
            <a:off x="503548" y="1573560"/>
            <a:ext cx="8136904" cy="4896544"/>
          </a:xfrm>
        </p:spPr>
        <p:txBody>
          <a:bodyPr>
            <a:normAutofit/>
          </a:bodyPr>
          <a:lstStyle/>
          <a:p>
            <a:r>
              <a:rPr lang="en-GB" sz="2800" b="1" dirty="0"/>
              <a:t>Controlled use of fire by Homo erectus began about 1,000,000 years ago</a:t>
            </a:r>
          </a:p>
          <a:p>
            <a:r>
              <a:rPr lang="en-GB" sz="2800" b="1" dirty="0"/>
              <a:t>Control of fire spread to most of the world. Neolithic people noticed that </a:t>
            </a:r>
            <a:r>
              <a:rPr lang="en-GB" sz="2800" b="1" u="sng" dirty="0"/>
              <a:t>some woods smell good upon burning</a:t>
            </a:r>
          </a:p>
          <a:p>
            <a:r>
              <a:rPr lang="en-GB" sz="2800" b="1" dirty="0"/>
              <a:t>They may have kept </a:t>
            </a:r>
            <a:r>
              <a:rPr lang="tr-TR" sz="2800" b="1" dirty="0"/>
              <a:t>good-smelling</a:t>
            </a:r>
            <a:r>
              <a:rPr lang="en-GB" sz="2800" b="1" dirty="0"/>
              <a:t> woods separately and burned them on special occasions </a:t>
            </a:r>
            <a:r>
              <a:rPr lang="tr-TR" sz="2800" b="1" dirty="0"/>
              <a:t>(</a:t>
            </a:r>
            <a:r>
              <a:rPr lang="en-GB" sz="2800" b="1" dirty="0"/>
              <a:t>preliminary</a:t>
            </a:r>
            <a:r>
              <a:rPr lang="tr-TR" sz="2800" b="1" dirty="0"/>
              <a:t> incense)</a:t>
            </a:r>
          </a:p>
        </p:txBody>
      </p:sp>
      <p:sp>
        <p:nvSpPr>
          <p:cNvPr id="4" name="Date Placeholder 3">
            <a:extLst>
              <a:ext uri="{FF2B5EF4-FFF2-40B4-BE49-F238E27FC236}">
                <a16:creationId xmlns:a16="http://schemas.microsoft.com/office/drawing/2014/main" id="{83F7CDC8-140A-4240-BDA9-3BBA79D26366}"/>
              </a:ext>
            </a:extLst>
          </p:cNvPr>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CCC8C83D-D813-4C8E-8A03-FD0CFA4A4163}"/>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47</a:t>
            </a:fld>
            <a:endParaRPr lang="tr-TR">
              <a:solidFill>
                <a:prstClr val="white">
                  <a:shade val="50000"/>
                </a:prstClr>
              </a:solidFill>
            </a:endParaRPr>
          </a:p>
        </p:txBody>
      </p:sp>
      <p:pic>
        <p:nvPicPr>
          <p:cNvPr id="7" name="Kayıtlı Ses">
            <a:hlinkClick r:id="" action="ppaction://media"/>
            <a:extLst>
              <a:ext uri="{FF2B5EF4-FFF2-40B4-BE49-F238E27FC236}">
                <a16:creationId xmlns:a16="http://schemas.microsoft.com/office/drawing/2014/main" id="{38AAFE1C-4589-42ED-8966-A9EC6696D9E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956376" y="1268760"/>
            <a:ext cx="609600" cy="609600"/>
          </a:xfrm>
          <a:prstGeom prst="rect">
            <a:avLst/>
          </a:prstGeom>
        </p:spPr>
      </p:pic>
    </p:spTree>
    <p:extLst>
      <p:ext uri="{BB962C8B-B14F-4D97-AF65-F5344CB8AC3E}">
        <p14:creationId xmlns:p14="http://schemas.microsoft.com/office/powerpoint/2010/main" val="3990673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4375"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3D56F-012B-4747-A726-F5C89F0A9993}"/>
              </a:ext>
            </a:extLst>
          </p:cNvPr>
          <p:cNvSpPr>
            <a:spLocks noGrp="1"/>
          </p:cNvSpPr>
          <p:nvPr>
            <p:ph type="title"/>
          </p:nvPr>
        </p:nvSpPr>
        <p:spPr>
          <a:xfrm>
            <a:off x="611560" y="476672"/>
            <a:ext cx="8352928" cy="924475"/>
          </a:xfrm>
        </p:spPr>
        <p:txBody>
          <a:bodyPr/>
          <a:lstStyle/>
          <a:p>
            <a:r>
              <a:rPr lang="en-GB" b="1" dirty="0">
                <a:solidFill>
                  <a:srgbClr val="FFFF00"/>
                </a:solidFill>
              </a:rPr>
              <a:t>Perfumes from Sumerian chemists</a:t>
            </a:r>
            <a:endParaRPr lang="tr-TR" b="1" dirty="0">
              <a:solidFill>
                <a:srgbClr val="FFFF00"/>
              </a:solidFill>
            </a:endParaRPr>
          </a:p>
        </p:txBody>
      </p:sp>
      <p:sp>
        <p:nvSpPr>
          <p:cNvPr id="3" name="Content Placeholder 2">
            <a:extLst>
              <a:ext uri="{FF2B5EF4-FFF2-40B4-BE49-F238E27FC236}">
                <a16:creationId xmlns:a16="http://schemas.microsoft.com/office/drawing/2014/main" id="{799F6B09-EF65-4B84-A32F-C7F21114A061}"/>
              </a:ext>
            </a:extLst>
          </p:cNvPr>
          <p:cNvSpPr>
            <a:spLocks noGrp="1"/>
          </p:cNvSpPr>
          <p:nvPr>
            <p:ph idx="1"/>
          </p:nvPr>
        </p:nvSpPr>
        <p:spPr>
          <a:xfrm>
            <a:off x="683568" y="1340768"/>
            <a:ext cx="7920880" cy="4896544"/>
          </a:xfrm>
        </p:spPr>
        <p:txBody>
          <a:bodyPr>
            <a:normAutofit lnSpcReduction="10000"/>
          </a:bodyPr>
          <a:lstStyle/>
          <a:p>
            <a:r>
              <a:rPr lang="en-GB" sz="2800" b="1" dirty="0"/>
              <a:t>Perfume chemistry dates back to Sumerians</a:t>
            </a:r>
          </a:p>
          <a:p>
            <a:r>
              <a:rPr lang="en-GB" sz="2800" b="1" dirty="0"/>
              <a:t>Long before the </a:t>
            </a:r>
            <a:r>
              <a:rPr lang="tr-TR" sz="2800" b="1" dirty="0"/>
              <a:t>development</a:t>
            </a:r>
            <a:r>
              <a:rPr lang="en-GB" sz="2800" b="1" dirty="0"/>
              <a:t> of perfume, incense (</a:t>
            </a:r>
            <a:r>
              <a:rPr lang="en-GB" sz="2800" i="1" dirty="0">
                <a:solidFill>
                  <a:srgbClr val="FFFF00"/>
                </a:solidFill>
              </a:rPr>
              <a:t>tütsü</a:t>
            </a:r>
            <a:r>
              <a:rPr lang="en-GB" sz="2800" b="1" dirty="0"/>
              <a:t>) was being used</a:t>
            </a:r>
          </a:p>
          <a:p>
            <a:r>
              <a:rPr lang="en-GB" sz="2800" b="1" dirty="0"/>
              <a:t>It is not known how long after the invention o fire, incense started to be used</a:t>
            </a:r>
          </a:p>
          <a:p>
            <a:r>
              <a:rPr lang="en-GB" sz="2800" b="1" dirty="0"/>
              <a:t>We know that incense was being used in China</a:t>
            </a:r>
            <a:r>
              <a:rPr lang="tr-TR" sz="2800" b="1" dirty="0"/>
              <a:t> earlier than Sumerians</a:t>
            </a:r>
          </a:p>
        </p:txBody>
      </p:sp>
      <p:sp>
        <p:nvSpPr>
          <p:cNvPr id="4" name="Date Placeholder 3">
            <a:extLst>
              <a:ext uri="{FF2B5EF4-FFF2-40B4-BE49-F238E27FC236}">
                <a16:creationId xmlns:a16="http://schemas.microsoft.com/office/drawing/2014/main" id="{83F7CDC8-140A-4240-BDA9-3BBA79D26366}"/>
              </a:ext>
            </a:extLst>
          </p:cNvPr>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CCC8C83D-D813-4C8E-8A03-FD0CFA4A4163}"/>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48</a:t>
            </a:fld>
            <a:endParaRPr lang="tr-TR">
              <a:solidFill>
                <a:prstClr val="white">
                  <a:shade val="50000"/>
                </a:prstClr>
              </a:solidFill>
            </a:endParaRPr>
          </a:p>
        </p:txBody>
      </p:sp>
      <p:pic>
        <p:nvPicPr>
          <p:cNvPr id="6" name="Kayıtlı Ses">
            <a:hlinkClick r:id="" action="ppaction://media"/>
            <a:extLst>
              <a:ext uri="{FF2B5EF4-FFF2-40B4-BE49-F238E27FC236}">
                <a16:creationId xmlns:a16="http://schemas.microsoft.com/office/drawing/2014/main" id="{72977EC1-9718-4357-A1BC-77D5A98599E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956376" y="1412776"/>
            <a:ext cx="609600" cy="609600"/>
          </a:xfrm>
          <a:prstGeom prst="rect">
            <a:avLst/>
          </a:prstGeom>
        </p:spPr>
      </p:pic>
    </p:spTree>
    <p:extLst>
      <p:ext uri="{BB962C8B-B14F-4D97-AF65-F5344CB8AC3E}">
        <p14:creationId xmlns:p14="http://schemas.microsoft.com/office/powerpoint/2010/main" val="327081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524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3D56F-012B-4747-A726-F5C89F0A9993}"/>
              </a:ext>
            </a:extLst>
          </p:cNvPr>
          <p:cNvSpPr>
            <a:spLocks noGrp="1"/>
          </p:cNvSpPr>
          <p:nvPr>
            <p:ph type="title"/>
          </p:nvPr>
        </p:nvSpPr>
        <p:spPr>
          <a:xfrm>
            <a:off x="611560" y="476672"/>
            <a:ext cx="8352928" cy="924475"/>
          </a:xfrm>
        </p:spPr>
        <p:txBody>
          <a:bodyPr/>
          <a:lstStyle/>
          <a:p>
            <a:r>
              <a:rPr lang="en-GB" b="1" dirty="0">
                <a:solidFill>
                  <a:srgbClr val="FFFF00"/>
                </a:solidFill>
              </a:rPr>
              <a:t>Perfumes from Sumerian chemists</a:t>
            </a:r>
            <a:endParaRPr lang="tr-TR" b="1" dirty="0">
              <a:solidFill>
                <a:srgbClr val="FFFF00"/>
              </a:solidFill>
            </a:endParaRPr>
          </a:p>
        </p:txBody>
      </p:sp>
      <p:sp>
        <p:nvSpPr>
          <p:cNvPr id="3" name="Content Placeholder 2">
            <a:extLst>
              <a:ext uri="{FF2B5EF4-FFF2-40B4-BE49-F238E27FC236}">
                <a16:creationId xmlns:a16="http://schemas.microsoft.com/office/drawing/2014/main" id="{799F6B09-EF65-4B84-A32F-C7F21114A061}"/>
              </a:ext>
            </a:extLst>
          </p:cNvPr>
          <p:cNvSpPr>
            <a:spLocks noGrp="1"/>
          </p:cNvSpPr>
          <p:nvPr>
            <p:ph idx="1"/>
          </p:nvPr>
        </p:nvSpPr>
        <p:spPr>
          <a:xfrm>
            <a:off x="539552" y="1556792"/>
            <a:ext cx="8136904" cy="5040560"/>
          </a:xfrm>
        </p:spPr>
        <p:txBody>
          <a:bodyPr>
            <a:normAutofit lnSpcReduction="10000"/>
          </a:bodyPr>
          <a:lstStyle/>
          <a:p>
            <a:r>
              <a:rPr lang="en-GB" sz="2800" b="1" dirty="0"/>
              <a:t>Incense was used in </a:t>
            </a:r>
            <a:r>
              <a:rPr lang="tr-TR" sz="2800" b="1" dirty="0"/>
              <a:t>China</a:t>
            </a:r>
            <a:r>
              <a:rPr lang="en-GB" sz="2800" b="1" dirty="0"/>
              <a:t> since Neolithic times. They started to use incense in religious ceremonies around 2000 B.C.</a:t>
            </a:r>
          </a:p>
          <a:p>
            <a:r>
              <a:rPr lang="en-GB" sz="2800" b="1" dirty="0"/>
              <a:t>Incense spread to India and Egypt but </a:t>
            </a:r>
            <a:r>
              <a:rPr lang="tr-TR" sz="2800" b="1" dirty="0"/>
              <a:t>the </a:t>
            </a:r>
            <a:r>
              <a:rPr lang="en-GB" sz="2800" b="1" dirty="0"/>
              <a:t>perfume  was not known yet</a:t>
            </a:r>
          </a:p>
          <a:p>
            <a:r>
              <a:rPr lang="en-GB" sz="2800" b="1" dirty="0"/>
              <a:t>Sumerians invented distillation and extraction apparatus around 3500 B.C.</a:t>
            </a:r>
          </a:p>
          <a:p>
            <a:r>
              <a:rPr lang="en-GB" sz="2800" b="1" dirty="0"/>
              <a:t>They used extraction apparatus to make perfume</a:t>
            </a:r>
          </a:p>
          <a:p>
            <a:endParaRPr lang="en-GB" sz="2800" b="1" dirty="0"/>
          </a:p>
        </p:txBody>
      </p:sp>
      <p:sp>
        <p:nvSpPr>
          <p:cNvPr id="4" name="Date Placeholder 3">
            <a:extLst>
              <a:ext uri="{FF2B5EF4-FFF2-40B4-BE49-F238E27FC236}">
                <a16:creationId xmlns:a16="http://schemas.microsoft.com/office/drawing/2014/main" id="{83F7CDC8-140A-4240-BDA9-3BBA79D26366}"/>
              </a:ext>
            </a:extLst>
          </p:cNvPr>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CCC8C83D-D813-4C8E-8A03-FD0CFA4A4163}"/>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49</a:t>
            </a:fld>
            <a:endParaRPr lang="tr-TR" dirty="0">
              <a:solidFill>
                <a:prstClr val="white">
                  <a:shade val="50000"/>
                </a:prstClr>
              </a:solidFill>
            </a:endParaRPr>
          </a:p>
        </p:txBody>
      </p:sp>
    </p:spTree>
    <p:extLst>
      <p:ext uri="{BB962C8B-B14F-4D97-AF65-F5344CB8AC3E}">
        <p14:creationId xmlns:p14="http://schemas.microsoft.com/office/powerpoint/2010/main" val="7152628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F9227-BCDB-41C1-84F8-4EAB73F7E8F6}"/>
              </a:ext>
            </a:extLst>
          </p:cNvPr>
          <p:cNvSpPr>
            <a:spLocks noGrp="1"/>
          </p:cNvSpPr>
          <p:nvPr>
            <p:ph type="title"/>
          </p:nvPr>
        </p:nvSpPr>
        <p:spPr>
          <a:xfrm>
            <a:off x="622849" y="188640"/>
            <a:ext cx="8521151" cy="1152128"/>
          </a:xfrm>
        </p:spPr>
        <p:txBody>
          <a:bodyPr/>
          <a:lstStyle/>
          <a:p>
            <a:r>
              <a:rPr lang="en-GB" b="1" dirty="0">
                <a:solidFill>
                  <a:srgbClr val="FFFF00"/>
                </a:solidFill>
              </a:rPr>
              <a:t>Urine was used as a cleaning agent (soap) for thousands of years</a:t>
            </a:r>
            <a:endParaRPr lang="tr-TR" b="1" dirty="0">
              <a:solidFill>
                <a:srgbClr val="FFFF00"/>
              </a:solidFill>
            </a:endParaRPr>
          </a:p>
        </p:txBody>
      </p:sp>
      <p:sp>
        <p:nvSpPr>
          <p:cNvPr id="3" name="Content Placeholder 2">
            <a:extLst>
              <a:ext uri="{FF2B5EF4-FFF2-40B4-BE49-F238E27FC236}">
                <a16:creationId xmlns:a16="http://schemas.microsoft.com/office/drawing/2014/main" id="{A4116088-CAA2-4136-A743-2D8323D93428}"/>
              </a:ext>
            </a:extLst>
          </p:cNvPr>
          <p:cNvSpPr>
            <a:spLocks noGrp="1"/>
          </p:cNvSpPr>
          <p:nvPr>
            <p:ph idx="1"/>
          </p:nvPr>
        </p:nvSpPr>
        <p:spPr>
          <a:xfrm>
            <a:off x="467544" y="1412776"/>
            <a:ext cx="8424936" cy="4968552"/>
          </a:xfrm>
        </p:spPr>
        <p:txBody>
          <a:bodyPr>
            <a:noAutofit/>
          </a:bodyPr>
          <a:lstStyle/>
          <a:p>
            <a:r>
              <a:rPr lang="en-GB" sz="2800" b="1" dirty="0"/>
              <a:t>The fullers (washers) in Rome collected human urine on the street corners</a:t>
            </a:r>
          </a:p>
          <a:p>
            <a:r>
              <a:rPr lang="en-GB" sz="2800" b="1" dirty="0"/>
              <a:t>Washers had big containers placed on street corners, </a:t>
            </a:r>
            <a:r>
              <a:rPr lang="tr-TR" sz="2800" b="1" dirty="0"/>
              <a:t>and </a:t>
            </a:r>
            <a:r>
              <a:rPr lang="en-GB" sz="2800" b="1" dirty="0"/>
              <a:t>people on the streets urinated into those containers</a:t>
            </a:r>
          </a:p>
          <a:p>
            <a:r>
              <a:rPr lang="en-GB" sz="2800" b="1" dirty="0"/>
              <a:t>The washers collected the urine and used them for washing in their washing houses</a:t>
            </a:r>
          </a:p>
          <a:p>
            <a:r>
              <a:rPr lang="en-GB" sz="2800" b="1" dirty="0"/>
              <a:t>Owners of </a:t>
            </a:r>
            <a:r>
              <a:rPr lang="tr-TR" sz="2800" b="1" dirty="0"/>
              <a:t>fullery</a:t>
            </a:r>
            <a:r>
              <a:rPr lang="en-GB" sz="2800" b="1" dirty="0"/>
              <a:t> were reach</a:t>
            </a:r>
          </a:p>
        </p:txBody>
      </p:sp>
      <p:sp>
        <p:nvSpPr>
          <p:cNvPr id="4" name="Date Placeholder 3">
            <a:extLst>
              <a:ext uri="{FF2B5EF4-FFF2-40B4-BE49-F238E27FC236}">
                <a16:creationId xmlns:a16="http://schemas.microsoft.com/office/drawing/2014/main" id="{8693999E-8217-40C2-A78A-802BB3FAB372}"/>
              </a:ext>
            </a:extLst>
          </p:cNvPr>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B12D3396-FA76-4AF4-8923-38598E00DD84}"/>
              </a:ext>
            </a:extLst>
          </p:cNvPr>
          <p:cNvSpPr>
            <a:spLocks noGrp="1"/>
          </p:cNvSpPr>
          <p:nvPr>
            <p:ph type="sldNum" sz="quarter" idx="12"/>
          </p:nvPr>
        </p:nvSpPr>
        <p:spPr>
          <a:xfrm>
            <a:off x="467544" y="6138835"/>
            <a:ext cx="608287" cy="365125"/>
          </a:xfrm>
        </p:spPr>
        <p:txBody>
          <a:bodyPr/>
          <a:lstStyle/>
          <a:p>
            <a:fld id="{83585796-D667-4CB2-BC00-3BF368760D37}" type="slidenum">
              <a:rPr lang="tr-TR" smtClean="0">
                <a:solidFill>
                  <a:prstClr val="white">
                    <a:shade val="50000"/>
                  </a:prstClr>
                </a:solidFill>
              </a:rPr>
              <a:pPr/>
              <a:t>5</a:t>
            </a:fld>
            <a:endParaRPr lang="tr-TR" dirty="0">
              <a:solidFill>
                <a:prstClr val="white">
                  <a:shade val="50000"/>
                </a:prstClr>
              </a:solidFill>
            </a:endParaRPr>
          </a:p>
        </p:txBody>
      </p:sp>
      <p:pic>
        <p:nvPicPr>
          <p:cNvPr id="6" name="Kayıtlı Ses">
            <a:hlinkClick r:id="" action="ppaction://media"/>
            <a:extLst>
              <a:ext uri="{FF2B5EF4-FFF2-40B4-BE49-F238E27FC236}">
                <a16:creationId xmlns:a16="http://schemas.microsoft.com/office/drawing/2014/main" id="{85E0CB87-9644-40EE-927E-7E56A4AF6C3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740352" y="1124744"/>
            <a:ext cx="609600" cy="609600"/>
          </a:xfrm>
          <a:prstGeom prst="rect">
            <a:avLst/>
          </a:prstGeom>
        </p:spPr>
      </p:pic>
    </p:spTree>
    <p:extLst>
      <p:ext uri="{BB962C8B-B14F-4D97-AF65-F5344CB8AC3E}">
        <p14:creationId xmlns:p14="http://schemas.microsoft.com/office/powerpoint/2010/main" val="3815988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749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3D56F-012B-4747-A726-F5C89F0A9993}"/>
              </a:ext>
            </a:extLst>
          </p:cNvPr>
          <p:cNvSpPr>
            <a:spLocks noGrp="1"/>
          </p:cNvSpPr>
          <p:nvPr>
            <p:ph type="title"/>
          </p:nvPr>
        </p:nvSpPr>
        <p:spPr>
          <a:xfrm>
            <a:off x="611560" y="548680"/>
            <a:ext cx="8352928" cy="924475"/>
          </a:xfrm>
        </p:spPr>
        <p:txBody>
          <a:bodyPr/>
          <a:lstStyle/>
          <a:p>
            <a:r>
              <a:rPr lang="en-GB" b="1" dirty="0">
                <a:solidFill>
                  <a:srgbClr val="FFFF00"/>
                </a:solidFill>
              </a:rPr>
              <a:t>Perfumes from Sumerian chemists</a:t>
            </a:r>
            <a:endParaRPr lang="tr-TR" b="1" dirty="0">
              <a:solidFill>
                <a:srgbClr val="FFFF00"/>
              </a:solidFill>
            </a:endParaRPr>
          </a:p>
        </p:txBody>
      </p:sp>
      <p:sp>
        <p:nvSpPr>
          <p:cNvPr id="3" name="Content Placeholder 2">
            <a:extLst>
              <a:ext uri="{FF2B5EF4-FFF2-40B4-BE49-F238E27FC236}">
                <a16:creationId xmlns:a16="http://schemas.microsoft.com/office/drawing/2014/main" id="{799F6B09-EF65-4B84-A32F-C7F21114A061}"/>
              </a:ext>
            </a:extLst>
          </p:cNvPr>
          <p:cNvSpPr>
            <a:spLocks noGrp="1"/>
          </p:cNvSpPr>
          <p:nvPr>
            <p:ph idx="1"/>
          </p:nvPr>
        </p:nvSpPr>
        <p:spPr>
          <a:xfrm>
            <a:off x="539552" y="1412776"/>
            <a:ext cx="8136904" cy="5184576"/>
          </a:xfrm>
        </p:spPr>
        <p:txBody>
          <a:bodyPr>
            <a:normAutofit/>
          </a:bodyPr>
          <a:lstStyle/>
          <a:p>
            <a:r>
              <a:rPr lang="en-GB" sz="2800" b="1" dirty="0"/>
              <a:t>There are some clay tablets </a:t>
            </a:r>
            <a:r>
              <a:rPr lang="tr-TR" sz="2800" b="1" dirty="0"/>
              <a:t>that</a:t>
            </a:r>
            <a:r>
              <a:rPr lang="en-GB" sz="2800" b="1" dirty="0"/>
              <a:t> </a:t>
            </a:r>
            <a:r>
              <a:rPr lang="tr-TR" sz="2800" b="1" dirty="0"/>
              <a:t>explain</a:t>
            </a:r>
            <a:r>
              <a:rPr lang="en-GB" sz="2800" b="1" dirty="0"/>
              <a:t> </a:t>
            </a:r>
            <a:r>
              <a:rPr lang="tr-TR" sz="2800" b="1" dirty="0"/>
              <a:t>the </a:t>
            </a:r>
            <a:r>
              <a:rPr lang="en-GB" sz="2800" b="1" dirty="0"/>
              <a:t>details of perfume making</a:t>
            </a:r>
          </a:p>
          <a:p>
            <a:r>
              <a:rPr lang="en-GB" sz="2800" b="1" dirty="0"/>
              <a:t>Medicinal tablets also give procedure of extracting essential oils</a:t>
            </a:r>
          </a:p>
          <a:p>
            <a:r>
              <a:rPr lang="en-GB" sz="2800" b="1" dirty="0"/>
              <a:t>Oldest written document about a Babylonian woman perfume maker dates </a:t>
            </a:r>
            <a:r>
              <a:rPr lang="tr-TR" sz="2800" b="1" dirty="0"/>
              <a:t>back </a:t>
            </a:r>
            <a:r>
              <a:rPr lang="en-GB" sz="2800" b="1" dirty="0"/>
              <a:t>to </a:t>
            </a:r>
            <a:r>
              <a:rPr lang="tr-TR" sz="2800" b="1" dirty="0"/>
              <a:t>the </a:t>
            </a:r>
            <a:r>
              <a:rPr lang="en-GB" sz="2800" b="1" dirty="0"/>
              <a:t>2</a:t>
            </a:r>
            <a:r>
              <a:rPr lang="en-GB" sz="2800" b="1" baseline="30000" dirty="0"/>
              <a:t>nd</a:t>
            </a:r>
            <a:r>
              <a:rPr lang="en-GB" sz="2800" b="1" dirty="0"/>
              <a:t> millennium B.C.</a:t>
            </a:r>
          </a:p>
          <a:p>
            <a:r>
              <a:rPr lang="en-GB" sz="2800" b="1" dirty="0"/>
              <a:t>Her name was Tapputi-</a:t>
            </a:r>
            <a:r>
              <a:rPr lang="en-GB" sz="2800" b="1" dirty="0" err="1"/>
              <a:t>Belatekallim</a:t>
            </a:r>
            <a:endParaRPr lang="en-GB" sz="2800" b="1" dirty="0"/>
          </a:p>
        </p:txBody>
      </p:sp>
      <p:sp>
        <p:nvSpPr>
          <p:cNvPr id="4" name="Date Placeholder 3">
            <a:extLst>
              <a:ext uri="{FF2B5EF4-FFF2-40B4-BE49-F238E27FC236}">
                <a16:creationId xmlns:a16="http://schemas.microsoft.com/office/drawing/2014/main" id="{83F7CDC8-140A-4240-BDA9-3BBA79D26366}"/>
              </a:ext>
            </a:extLst>
          </p:cNvPr>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CCC8C83D-D813-4C8E-8A03-FD0CFA4A4163}"/>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50</a:t>
            </a:fld>
            <a:endParaRPr lang="tr-TR" dirty="0">
              <a:solidFill>
                <a:prstClr val="white">
                  <a:shade val="50000"/>
                </a:prstClr>
              </a:solidFill>
            </a:endParaRPr>
          </a:p>
        </p:txBody>
      </p:sp>
      <p:pic>
        <p:nvPicPr>
          <p:cNvPr id="6" name="Kayıtlı Ses">
            <a:hlinkClick r:id="" action="ppaction://media"/>
            <a:extLst>
              <a:ext uri="{FF2B5EF4-FFF2-40B4-BE49-F238E27FC236}">
                <a16:creationId xmlns:a16="http://schemas.microsoft.com/office/drawing/2014/main" id="{90F39C9A-030B-4795-AB9C-D7F7C847789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452320" y="1340768"/>
            <a:ext cx="609600" cy="609600"/>
          </a:xfrm>
          <a:prstGeom prst="rect">
            <a:avLst/>
          </a:prstGeom>
        </p:spPr>
      </p:pic>
    </p:spTree>
    <p:extLst>
      <p:ext uri="{BB962C8B-B14F-4D97-AF65-F5344CB8AC3E}">
        <p14:creationId xmlns:p14="http://schemas.microsoft.com/office/powerpoint/2010/main" val="855757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410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3D56F-012B-4747-A726-F5C89F0A9993}"/>
              </a:ext>
            </a:extLst>
          </p:cNvPr>
          <p:cNvSpPr>
            <a:spLocks noGrp="1"/>
          </p:cNvSpPr>
          <p:nvPr>
            <p:ph type="title"/>
          </p:nvPr>
        </p:nvSpPr>
        <p:spPr>
          <a:xfrm>
            <a:off x="611560" y="476672"/>
            <a:ext cx="8352928" cy="924475"/>
          </a:xfrm>
        </p:spPr>
        <p:txBody>
          <a:bodyPr/>
          <a:lstStyle/>
          <a:p>
            <a:r>
              <a:rPr lang="tr-TR" b="1" dirty="0">
                <a:solidFill>
                  <a:srgbClr val="FFFF00"/>
                </a:solidFill>
              </a:rPr>
              <a:t>Babylonian tablet about perfume  </a:t>
            </a:r>
          </a:p>
        </p:txBody>
      </p:sp>
      <p:sp>
        <p:nvSpPr>
          <p:cNvPr id="3" name="Content Placeholder 2">
            <a:extLst>
              <a:ext uri="{FF2B5EF4-FFF2-40B4-BE49-F238E27FC236}">
                <a16:creationId xmlns:a16="http://schemas.microsoft.com/office/drawing/2014/main" id="{799F6B09-EF65-4B84-A32F-C7F21114A061}"/>
              </a:ext>
            </a:extLst>
          </p:cNvPr>
          <p:cNvSpPr>
            <a:spLocks noGrp="1"/>
          </p:cNvSpPr>
          <p:nvPr>
            <p:ph idx="1"/>
          </p:nvPr>
        </p:nvSpPr>
        <p:spPr>
          <a:xfrm>
            <a:off x="395536" y="1340768"/>
            <a:ext cx="8280920" cy="5040560"/>
          </a:xfrm>
        </p:spPr>
        <p:txBody>
          <a:bodyPr>
            <a:normAutofit lnSpcReduction="10000"/>
          </a:bodyPr>
          <a:lstStyle/>
          <a:p>
            <a:pPr marL="0" indent="0">
              <a:buNone/>
            </a:pPr>
            <a:r>
              <a:rPr lang="en-GB" sz="2800" b="1" i="1" dirty="0"/>
              <a:t>A woman named </a:t>
            </a:r>
            <a:r>
              <a:rPr lang="en-GB" sz="2800" b="1" i="1" u="sng" dirty="0"/>
              <a:t>Tapputi</a:t>
            </a:r>
            <a:r>
              <a:rPr lang="en-GB" sz="2800" b="1" i="1" dirty="0"/>
              <a:t> was working in the palace of </a:t>
            </a:r>
            <a:r>
              <a:rPr lang="tr-TR" sz="2800" b="1" i="1" dirty="0"/>
              <a:t>the </a:t>
            </a:r>
            <a:r>
              <a:rPr lang="en-GB" sz="2800" b="1" i="1" dirty="0"/>
              <a:t>Babylonian king</a:t>
            </a:r>
          </a:p>
          <a:p>
            <a:r>
              <a:rPr lang="tr-TR" sz="2800" b="1" dirty="0"/>
              <a:t>«….</a:t>
            </a:r>
            <a:r>
              <a:rPr lang="en-GB" sz="2800" b="1" dirty="0"/>
              <a:t>She used flowers, oil, calamus (</a:t>
            </a:r>
            <a:r>
              <a:rPr lang="en-GB" sz="2800" i="1" dirty="0">
                <a:solidFill>
                  <a:srgbClr val="FFFF00"/>
                </a:solidFill>
              </a:rPr>
              <a:t>eğir kökü</a:t>
            </a:r>
            <a:r>
              <a:rPr lang="en-GB" sz="2800" b="1" dirty="0"/>
              <a:t>), myrrh (</a:t>
            </a:r>
            <a:r>
              <a:rPr lang="en-GB" sz="2800" i="1" dirty="0">
                <a:solidFill>
                  <a:srgbClr val="FFFF00"/>
                </a:solidFill>
              </a:rPr>
              <a:t>mür</a:t>
            </a:r>
            <a:r>
              <a:rPr lang="en-GB" sz="2800" b="1" dirty="0"/>
              <a:t>), balsam (</a:t>
            </a:r>
            <a:r>
              <a:rPr lang="en-GB" sz="2800" i="1" dirty="0">
                <a:solidFill>
                  <a:srgbClr val="FFFF00"/>
                </a:solidFill>
              </a:rPr>
              <a:t>kına çiçeği</a:t>
            </a:r>
            <a:r>
              <a:rPr lang="en-GB" sz="2800" b="1" dirty="0"/>
              <a:t>) and some aromatic plants. She added water and other solvents then distilled the mixture</a:t>
            </a:r>
            <a:r>
              <a:rPr lang="tr-TR" sz="2800" b="1" dirty="0"/>
              <a:t>…» </a:t>
            </a:r>
            <a:r>
              <a:rPr lang="tr-TR" sz="2800" b="1" dirty="0">
                <a:solidFill>
                  <a:srgbClr val="FFFF00"/>
                </a:solidFill>
              </a:rPr>
              <a:t>1200 B.C.</a:t>
            </a:r>
            <a:endParaRPr lang="en-GB" sz="2800" b="1" dirty="0">
              <a:solidFill>
                <a:srgbClr val="FFFF00"/>
              </a:solidFill>
            </a:endParaRPr>
          </a:p>
          <a:p>
            <a:r>
              <a:rPr lang="en-GB" sz="2800" b="1" dirty="0"/>
              <a:t>This tablet mentions “</a:t>
            </a:r>
            <a:r>
              <a:rPr lang="en-GB" sz="2800" b="1" dirty="0">
                <a:solidFill>
                  <a:srgbClr val="FFFF00"/>
                </a:solidFill>
              </a:rPr>
              <a:t>distillation</a:t>
            </a:r>
            <a:r>
              <a:rPr lang="en-GB" sz="2800" b="1" dirty="0"/>
              <a:t>” for the first time in a written document</a:t>
            </a:r>
          </a:p>
          <a:p>
            <a:r>
              <a:rPr lang="en-GB" sz="2800" b="1" dirty="0"/>
              <a:t>In 2005 a perfume laboratory was found in Pyrgos-Cyprus (2000 B.C.)</a:t>
            </a:r>
          </a:p>
        </p:txBody>
      </p:sp>
      <p:sp>
        <p:nvSpPr>
          <p:cNvPr id="4" name="Date Placeholder 3">
            <a:extLst>
              <a:ext uri="{FF2B5EF4-FFF2-40B4-BE49-F238E27FC236}">
                <a16:creationId xmlns:a16="http://schemas.microsoft.com/office/drawing/2014/main" id="{83F7CDC8-140A-4240-BDA9-3BBA79D26366}"/>
              </a:ext>
            </a:extLst>
          </p:cNvPr>
          <p:cNvSpPr>
            <a:spLocks noGrp="1"/>
          </p:cNvSpPr>
          <p:nvPr>
            <p:ph type="dt" sz="half" idx="10"/>
          </p:nvPr>
        </p:nvSpPr>
        <p:spPr>
          <a:xfrm>
            <a:off x="6593769" y="6134372"/>
            <a:ext cx="2133600" cy="365125"/>
          </a:xfrm>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CCC8C83D-D813-4C8E-8A03-FD0CFA4A4163}"/>
              </a:ext>
            </a:extLst>
          </p:cNvPr>
          <p:cNvSpPr>
            <a:spLocks noGrp="1"/>
          </p:cNvSpPr>
          <p:nvPr>
            <p:ph type="sldNum" sz="quarter" idx="12"/>
          </p:nvPr>
        </p:nvSpPr>
        <p:spPr>
          <a:xfrm>
            <a:off x="467544" y="5951810"/>
            <a:ext cx="713401" cy="547687"/>
          </a:xfrm>
        </p:spPr>
        <p:txBody>
          <a:bodyPr/>
          <a:lstStyle/>
          <a:p>
            <a:fld id="{83585796-D667-4CB2-BC00-3BF368760D37}" type="slidenum">
              <a:rPr lang="tr-TR" smtClean="0">
                <a:solidFill>
                  <a:prstClr val="white">
                    <a:shade val="50000"/>
                  </a:prstClr>
                </a:solidFill>
              </a:rPr>
              <a:pPr/>
              <a:t>51</a:t>
            </a:fld>
            <a:endParaRPr lang="tr-TR" dirty="0">
              <a:solidFill>
                <a:prstClr val="white">
                  <a:shade val="50000"/>
                </a:prstClr>
              </a:solidFill>
            </a:endParaRPr>
          </a:p>
        </p:txBody>
      </p:sp>
      <p:pic>
        <p:nvPicPr>
          <p:cNvPr id="6" name="Kayıtlı Ses">
            <a:hlinkClick r:id="" action="ppaction://media"/>
            <a:extLst>
              <a:ext uri="{FF2B5EF4-FFF2-40B4-BE49-F238E27FC236}">
                <a16:creationId xmlns:a16="http://schemas.microsoft.com/office/drawing/2014/main" id="{7EFFF1A8-FE02-4352-A594-19F9F509C52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54888" y="329309"/>
            <a:ext cx="609600" cy="609600"/>
          </a:xfrm>
          <a:prstGeom prst="rect">
            <a:avLst/>
          </a:prstGeom>
        </p:spPr>
      </p:pic>
    </p:spTree>
    <p:extLst>
      <p:ext uri="{BB962C8B-B14F-4D97-AF65-F5344CB8AC3E}">
        <p14:creationId xmlns:p14="http://schemas.microsoft.com/office/powerpoint/2010/main" val="1531702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825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B882AB6-3F49-46ED-A3EB-0FD8FB7EDD0A}"/>
              </a:ext>
            </a:extLst>
          </p:cNvPr>
          <p:cNvSpPr>
            <a:spLocks noGrp="1"/>
          </p:cNvSpPr>
          <p:nvPr>
            <p:ph type="title"/>
          </p:nvPr>
        </p:nvSpPr>
        <p:spPr>
          <a:xfrm>
            <a:off x="572658" y="237214"/>
            <a:ext cx="8189915" cy="1648542"/>
          </a:xfrm>
        </p:spPr>
        <p:txBody>
          <a:bodyPr/>
          <a:lstStyle/>
          <a:p>
            <a:r>
              <a:rPr lang="tr-TR" sz="2400" b="1" dirty="0"/>
              <a:t>1. </a:t>
            </a:r>
            <a:r>
              <a:rPr lang="tr-TR" sz="2400" b="1" u="sng" dirty="0">
                <a:solidFill>
                  <a:srgbClr val="FFFF00"/>
                </a:solidFill>
              </a:rPr>
              <a:t>Tapputi</a:t>
            </a:r>
            <a:r>
              <a:rPr lang="tr-TR" sz="2400" b="1" dirty="0">
                <a:solidFill>
                  <a:srgbClr val="FFFF00"/>
                </a:solidFill>
              </a:rPr>
              <a:t>: She is the first perfume maker </a:t>
            </a:r>
            <a:r>
              <a:rPr lang="tr-TR" sz="2400" b="1" u="sng" dirty="0">
                <a:solidFill>
                  <a:srgbClr val="FFFF00"/>
                </a:solidFill>
              </a:rPr>
              <a:t>known by name</a:t>
            </a:r>
            <a:r>
              <a:rPr lang="tr-TR" sz="2400" b="1" dirty="0">
                <a:solidFill>
                  <a:srgbClr val="FFFF00"/>
                </a:solidFill>
              </a:rPr>
              <a:t> </a:t>
            </a:r>
            <a:r>
              <a:rPr lang="tr-TR" sz="2400" b="1" dirty="0"/>
              <a:t>2. </a:t>
            </a:r>
            <a:r>
              <a:rPr lang="tr-TR" sz="2400" b="1" dirty="0">
                <a:solidFill>
                  <a:srgbClr val="FFFF00"/>
                </a:solidFill>
              </a:rPr>
              <a:t>The first mention of </a:t>
            </a:r>
            <a:r>
              <a:rPr lang="tr-TR" sz="2400" b="1" u="sng" dirty="0">
                <a:solidFill>
                  <a:srgbClr val="FFFF00"/>
                </a:solidFill>
              </a:rPr>
              <a:t>still</a:t>
            </a:r>
            <a:r>
              <a:rPr lang="tr-TR" sz="2400" b="1" dirty="0">
                <a:solidFill>
                  <a:srgbClr val="FFFF00"/>
                </a:solidFill>
              </a:rPr>
              <a:t> in a written document (Babylonia: 1200 B.C.)</a:t>
            </a:r>
            <a:endParaRPr lang="en-US" sz="2400" b="1" dirty="0">
              <a:solidFill>
                <a:srgbClr val="FFFF00"/>
              </a:solidFill>
            </a:endParaRPr>
          </a:p>
        </p:txBody>
      </p:sp>
      <p:sp>
        <p:nvSpPr>
          <p:cNvPr id="3" name="İçerik Yer Tutucusu 2">
            <a:extLst>
              <a:ext uri="{FF2B5EF4-FFF2-40B4-BE49-F238E27FC236}">
                <a16:creationId xmlns:a16="http://schemas.microsoft.com/office/drawing/2014/main" id="{104168EA-DEB1-4E67-A347-80C472F77BAF}"/>
              </a:ext>
            </a:extLst>
          </p:cNvPr>
          <p:cNvSpPr>
            <a:spLocks noGrp="1"/>
          </p:cNvSpPr>
          <p:nvPr>
            <p:ph idx="1"/>
          </p:nvPr>
        </p:nvSpPr>
        <p:spPr>
          <a:xfrm>
            <a:off x="1009443" y="2708920"/>
            <a:ext cx="7125112" cy="3149878"/>
          </a:xfrm>
        </p:spPr>
        <p:txBody>
          <a:bodyPr/>
          <a:lstStyle/>
          <a:p>
            <a:endParaRPr lang="en-US"/>
          </a:p>
        </p:txBody>
      </p:sp>
      <p:sp>
        <p:nvSpPr>
          <p:cNvPr id="4" name="Veri Yer Tutucusu 3">
            <a:extLst>
              <a:ext uri="{FF2B5EF4-FFF2-40B4-BE49-F238E27FC236}">
                <a16:creationId xmlns:a16="http://schemas.microsoft.com/office/drawing/2014/main" id="{FEB032FB-2B1F-4276-B3C9-0C9311DE0D8D}"/>
              </a:ext>
            </a:extLst>
          </p:cNvPr>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23DD54C0-55E5-405C-9F3B-E0407DB6F056}"/>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52</a:t>
            </a:fld>
            <a:endParaRPr lang="tr-TR">
              <a:solidFill>
                <a:prstClr val="white">
                  <a:shade val="50000"/>
                </a:prstClr>
              </a:solidFill>
            </a:endParaRPr>
          </a:p>
        </p:txBody>
      </p:sp>
      <p:pic>
        <p:nvPicPr>
          <p:cNvPr id="1026" name="Picture 2" descr="https://ninu-perfume.com/wp-content/uploads/2021/02/tap.jpg">
            <a:extLst>
              <a:ext uri="{FF2B5EF4-FFF2-40B4-BE49-F238E27FC236}">
                <a16:creationId xmlns:a16="http://schemas.microsoft.com/office/drawing/2014/main" id="{63FED2DB-4F5C-47CC-BE49-91BF000638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7041" y="1973302"/>
            <a:ext cx="8381147" cy="46211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974230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3D56F-012B-4747-A726-F5C89F0A9993}"/>
              </a:ext>
            </a:extLst>
          </p:cNvPr>
          <p:cNvSpPr>
            <a:spLocks noGrp="1"/>
          </p:cNvSpPr>
          <p:nvPr>
            <p:ph type="title"/>
          </p:nvPr>
        </p:nvSpPr>
        <p:spPr>
          <a:xfrm>
            <a:off x="467544" y="476672"/>
            <a:ext cx="8496944" cy="924475"/>
          </a:xfrm>
        </p:spPr>
        <p:txBody>
          <a:bodyPr/>
          <a:lstStyle/>
          <a:p>
            <a:r>
              <a:rPr lang="en-GB" b="1" dirty="0">
                <a:solidFill>
                  <a:srgbClr val="FFFF00"/>
                </a:solidFill>
              </a:rPr>
              <a:t>Perfumes from </a:t>
            </a:r>
            <a:r>
              <a:rPr lang="tr-TR" b="1" dirty="0">
                <a:solidFill>
                  <a:srgbClr val="FFFF00"/>
                </a:solidFill>
              </a:rPr>
              <a:t>another </a:t>
            </a:r>
            <a:r>
              <a:rPr lang="en-GB" b="1" dirty="0">
                <a:solidFill>
                  <a:srgbClr val="FFFF00"/>
                </a:solidFill>
              </a:rPr>
              <a:t>Sumerian chemist</a:t>
            </a:r>
            <a:endParaRPr lang="tr-TR" b="1" dirty="0">
              <a:solidFill>
                <a:srgbClr val="FFFF00"/>
              </a:solidFill>
            </a:endParaRPr>
          </a:p>
        </p:txBody>
      </p:sp>
      <p:sp>
        <p:nvSpPr>
          <p:cNvPr id="3" name="Content Placeholder 2">
            <a:extLst>
              <a:ext uri="{FF2B5EF4-FFF2-40B4-BE49-F238E27FC236}">
                <a16:creationId xmlns:a16="http://schemas.microsoft.com/office/drawing/2014/main" id="{799F6B09-EF65-4B84-A32F-C7F21114A061}"/>
              </a:ext>
            </a:extLst>
          </p:cNvPr>
          <p:cNvSpPr>
            <a:spLocks noGrp="1"/>
          </p:cNvSpPr>
          <p:nvPr>
            <p:ph idx="1"/>
          </p:nvPr>
        </p:nvSpPr>
        <p:spPr>
          <a:xfrm>
            <a:off x="467544" y="1340768"/>
            <a:ext cx="8136904" cy="5040560"/>
          </a:xfrm>
        </p:spPr>
        <p:txBody>
          <a:bodyPr>
            <a:normAutofit fontScale="70000" lnSpcReduction="20000"/>
          </a:bodyPr>
          <a:lstStyle/>
          <a:p>
            <a:r>
              <a:rPr lang="en-GB" sz="3400" b="1" dirty="0"/>
              <a:t>The clay tablet explaining perfume making</a:t>
            </a:r>
            <a:r>
              <a:rPr lang="tr-TR" sz="3400" b="1" dirty="0"/>
              <a:t>.</a:t>
            </a:r>
            <a:r>
              <a:rPr lang="en-GB" sz="3400" b="1" dirty="0"/>
              <a:t> </a:t>
            </a:r>
            <a:r>
              <a:rPr lang="tr-TR" sz="3400" b="1" dirty="0"/>
              <a:t>It has</a:t>
            </a:r>
            <a:r>
              <a:rPr lang="en-GB" sz="3400" b="1" dirty="0"/>
              <a:t> very long sentences and some strange definitions which are hard to understand as seen below:</a:t>
            </a:r>
          </a:p>
          <a:p>
            <a:pPr marL="0" indent="0">
              <a:buNone/>
            </a:pPr>
            <a:r>
              <a:rPr lang="en-GB" sz="3300" b="1" dirty="0"/>
              <a:t>“</a:t>
            </a:r>
            <a:r>
              <a:rPr lang="en-GB" sz="2800" dirty="0">
                <a:solidFill>
                  <a:srgbClr val="FFFF00"/>
                </a:solidFill>
              </a:rPr>
              <a:t>On the fourth time of pouring together</a:t>
            </a:r>
            <a:r>
              <a:rPr lang="tr-TR" sz="2800" dirty="0">
                <a:solidFill>
                  <a:srgbClr val="FFFF00"/>
                </a:solidFill>
              </a:rPr>
              <a:t>,</a:t>
            </a:r>
            <a:r>
              <a:rPr lang="en-GB" sz="2800" dirty="0">
                <a:solidFill>
                  <a:srgbClr val="FFFF00"/>
                </a:solidFill>
              </a:rPr>
              <a:t> you heat fresh, good, well water, </a:t>
            </a:r>
            <a:r>
              <a:rPr lang="tr-TR" sz="2800" dirty="0">
                <a:solidFill>
                  <a:srgbClr val="FFFF00"/>
                </a:solidFill>
              </a:rPr>
              <a:t>and </a:t>
            </a:r>
            <a:r>
              <a:rPr lang="en-GB" sz="2800" dirty="0">
                <a:solidFill>
                  <a:srgbClr val="FFFF00"/>
                </a:solidFill>
              </a:rPr>
              <a:t>pour into </a:t>
            </a:r>
            <a:r>
              <a:rPr lang="tr-TR" sz="2800" dirty="0">
                <a:solidFill>
                  <a:srgbClr val="FFFF00"/>
                </a:solidFill>
              </a:rPr>
              <a:t>a </a:t>
            </a:r>
            <a:r>
              <a:rPr lang="en-GB" sz="2800" dirty="0">
                <a:solidFill>
                  <a:srgbClr val="FFFF00"/>
                </a:solidFill>
              </a:rPr>
              <a:t>hirşu pot. The mixture stands overnight and is steeped. In the morning you filter the water and aromatic using a cloth sieve into another hirşu pot. Remove the dregs. Then you measure 3 qa calamus, 3 qa expressed filtered myrrh and 40 qa water which had been overnight with the calamus and myrrh</a:t>
            </a:r>
            <a:r>
              <a:rPr lang="tr-TR" sz="2800" dirty="0">
                <a:solidFill>
                  <a:srgbClr val="FFFF00"/>
                </a:solidFill>
              </a:rPr>
              <a:t>,</a:t>
            </a:r>
            <a:r>
              <a:rPr lang="en-GB" sz="2800" dirty="0">
                <a:solidFill>
                  <a:srgbClr val="FFFF00"/>
                </a:solidFill>
              </a:rPr>
              <a:t> and do as done earlier with the calamus and myrrh. Light the fire when the water necessary for the mixture is heated, pour in the oil</a:t>
            </a:r>
            <a:r>
              <a:rPr lang="tr-TR" sz="2800" dirty="0">
                <a:solidFill>
                  <a:srgbClr val="FFFF00"/>
                </a:solidFill>
              </a:rPr>
              <a:t>,</a:t>
            </a:r>
            <a:r>
              <a:rPr lang="en-GB" sz="2800" dirty="0">
                <a:solidFill>
                  <a:srgbClr val="FFFF00"/>
                </a:solidFill>
              </a:rPr>
              <a:t> and stir. When the oil, water</a:t>
            </a:r>
            <a:r>
              <a:rPr lang="tr-TR" sz="2800" dirty="0">
                <a:solidFill>
                  <a:srgbClr val="FFFF00"/>
                </a:solidFill>
              </a:rPr>
              <a:t>,</a:t>
            </a:r>
            <a:r>
              <a:rPr lang="en-GB" sz="2800" dirty="0">
                <a:solidFill>
                  <a:srgbClr val="FFFF00"/>
                </a:solidFill>
              </a:rPr>
              <a:t> and aromatic penetrate one another, you need not shake </a:t>
            </a:r>
            <a:r>
              <a:rPr lang="tr-TR" sz="2800" dirty="0">
                <a:solidFill>
                  <a:srgbClr val="FFFF00"/>
                </a:solidFill>
              </a:rPr>
              <a:t>them</a:t>
            </a:r>
            <a:r>
              <a:rPr lang="en-GB" sz="2800" dirty="0">
                <a:solidFill>
                  <a:srgbClr val="FFFF00"/>
                </a:solidFill>
              </a:rPr>
              <a:t> further. Cut down the fire under the diqaru pot and let it stay for </a:t>
            </a:r>
            <a:r>
              <a:rPr lang="tr-TR" sz="2800" dirty="0">
                <a:solidFill>
                  <a:srgbClr val="FFFF00"/>
                </a:solidFill>
              </a:rPr>
              <a:t>two-three</a:t>
            </a:r>
            <a:r>
              <a:rPr lang="en-GB" sz="2800" dirty="0">
                <a:solidFill>
                  <a:srgbClr val="FFFF00"/>
                </a:solidFill>
              </a:rPr>
              <a:t> days…..</a:t>
            </a:r>
            <a:r>
              <a:rPr lang="en-GB" sz="2800" b="1" dirty="0"/>
              <a:t>”</a:t>
            </a:r>
            <a:endParaRPr lang="tr-TR" sz="2800" b="1" dirty="0"/>
          </a:p>
        </p:txBody>
      </p:sp>
      <p:sp>
        <p:nvSpPr>
          <p:cNvPr id="4" name="Date Placeholder 3">
            <a:extLst>
              <a:ext uri="{FF2B5EF4-FFF2-40B4-BE49-F238E27FC236}">
                <a16:creationId xmlns:a16="http://schemas.microsoft.com/office/drawing/2014/main" id="{83F7CDC8-140A-4240-BDA9-3BBA79D26366}"/>
              </a:ext>
            </a:extLst>
          </p:cNvPr>
          <p:cNvSpPr>
            <a:spLocks noGrp="1"/>
          </p:cNvSpPr>
          <p:nvPr>
            <p:ph type="dt" sz="half" idx="10"/>
          </p:nvPr>
        </p:nvSpPr>
        <p:spPr/>
        <p:txBody>
          <a:bodyPr/>
          <a:lstStyle/>
          <a:p>
            <a:r>
              <a:rPr lang="en-US">
                <a:solidFill>
                  <a:prstClr val="white">
                    <a:shade val="50000"/>
                  </a:prstClr>
                </a:solidFill>
              </a:rPr>
              <a:t>OCTOBER 31, 2022</a:t>
            </a:r>
            <a:endParaRPr lang="tr-TR" dirty="0">
              <a:solidFill>
                <a:prstClr val="white">
                  <a:shade val="50000"/>
                </a:prstClr>
              </a:solidFill>
            </a:endParaRPr>
          </a:p>
        </p:txBody>
      </p:sp>
      <p:sp>
        <p:nvSpPr>
          <p:cNvPr id="5" name="Slide Number Placeholder 4">
            <a:extLst>
              <a:ext uri="{FF2B5EF4-FFF2-40B4-BE49-F238E27FC236}">
                <a16:creationId xmlns:a16="http://schemas.microsoft.com/office/drawing/2014/main" id="{CCC8C83D-D813-4C8E-8A03-FD0CFA4A4163}"/>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53</a:t>
            </a:fld>
            <a:endParaRPr lang="tr-TR">
              <a:solidFill>
                <a:prstClr val="white">
                  <a:shade val="50000"/>
                </a:prstClr>
              </a:solidFill>
            </a:endParaRPr>
          </a:p>
        </p:txBody>
      </p:sp>
    </p:spTree>
    <p:extLst>
      <p:ext uri="{BB962C8B-B14F-4D97-AF65-F5344CB8AC3E}">
        <p14:creationId xmlns:p14="http://schemas.microsoft.com/office/powerpoint/2010/main" val="378903604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3315813-BE6E-4DC4-A2D2-C3E59D0FC4DF}"/>
              </a:ext>
            </a:extLst>
          </p:cNvPr>
          <p:cNvSpPr>
            <a:spLocks noGrp="1"/>
          </p:cNvSpPr>
          <p:nvPr>
            <p:ph type="title"/>
          </p:nvPr>
        </p:nvSpPr>
        <p:spPr>
          <a:xfrm>
            <a:off x="572658" y="332656"/>
            <a:ext cx="8205233" cy="1961188"/>
          </a:xfrm>
        </p:spPr>
        <p:txBody>
          <a:bodyPr/>
          <a:lstStyle/>
          <a:p>
            <a:r>
              <a:rPr lang="tr-TR" sz="2800" b="1" dirty="0">
                <a:solidFill>
                  <a:srgbClr val="FFFF00"/>
                </a:solidFill>
              </a:rPr>
              <a:t>Ancient Egyptian women wore </a:t>
            </a:r>
            <a:r>
              <a:rPr lang="tr-TR" sz="2800" b="1" dirty="0" err="1">
                <a:solidFill>
                  <a:srgbClr val="FFFF00"/>
                </a:solidFill>
              </a:rPr>
              <a:t>cone</a:t>
            </a:r>
            <a:r>
              <a:rPr lang="tr-TR" sz="2800" b="1" dirty="0">
                <a:solidFill>
                  <a:srgbClr val="FFFF00"/>
                </a:solidFill>
              </a:rPr>
              <a:t>-shaped beeswax containing perfumes on their heads. Wax slowly melted and their hair was perfumed continuously</a:t>
            </a:r>
            <a:endParaRPr lang="en-US" sz="2800" b="1" dirty="0">
              <a:solidFill>
                <a:srgbClr val="FFFF00"/>
              </a:solidFill>
            </a:endParaRPr>
          </a:p>
        </p:txBody>
      </p:sp>
      <p:sp>
        <p:nvSpPr>
          <p:cNvPr id="4" name="Veri Yer Tutucusu 3">
            <a:extLst>
              <a:ext uri="{FF2B5EF4-FFF2-40B4-BE49-F238E27FC236}">
                <a16:creationId xmlns:a16="http://schemas.microsoft.com/office/drawing/2014/main" id="{A8C90745-3DDE-4AD1-814B-8518B2167059}"/>
              </a:ext>
            </a:extLst>
          </p:cNvPr>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D3505EA1-929C-4886-A008-D78C756B97D1}"/>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54</a:t>
            </a:fld>
            <a:endParaRPr lang="tr-TR">
              <a:solidFill>
                <a:prstClr val="white">
                  <a:shade val="50000"/>
                </a:prstClr>
              </a:solidFill>
            </a:endParaRPr>
          </a:p>
        </p:txBody>
      </p:sp>
      <p:pic>
        <p:nvPicPr>
          <p:cNvPr id="8" name="İçerik Yer Tutucusu 7" descr="The Ancient Egyptians and Red Door – Smells like…">
            <a:extLst>
              <a:ext uri="{FF2B5EF4-FFF2-40B4-BE49-F238E27FC236}">
                <a16:creationId xmlns:a16="http://schemas.microsoft.com/office/drawing/2014/main" id="{A2BD0A42-D241-4F02-87FB-C94BE7DB54BB}"/>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10654" y="2293844"/>
            <a:ext cx="8522692" cy="4405809"/>
          </a:xfrm>
          <a:prstGeom prst="rect">
            <a:avLst/>
          </a:prstGeom>
          <a:noFill/>
          <a:ln>
            <a:noFill/>
          </a:ln>
        </p:spPr>
      </p:pic>
    </p:spTree>
    <p:extLst>
      <p:ext uri="{BB962C8B-B14F-4D97-AF65-F5344CB8AC3E}">
        <p14:creationId xmlns:p14="http://schemas.microsoft.com/office/powerpoint/2010/main" val="20463713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3D56F-012B-4747-A726-F5C89F0A9993}"/>
              </a:ext>
            </a:extLst>
          </p:cNvPr>
          <p:cNvSpPr>
            <a:spLocks noGrp="1"/>
          </p:cNvSpPr>
          <p:nvPr>
            <p:ph type="title"/>
          </p:nvPr>
        </p:nvSpPr>
        <p:spPr>
          <a:xfrm>
            <a:off x="572658" y="404664"/>
            <a:ext cx="8424936" cy="924475"/>
          </a:xfrm>
        </p:spPr>
        <p:txBody>
          <a:bodyPr/>
          <a:lstStyle/>
          <a:p>
            <a:r>
              <a:rPr lang="en-GB" b="1" dirty="0">
                <a:solidFill>
                  <a:srgbClr val="FFFF00"/>
                </a:solidFill>
              </a:rPr>
              <a:t>  Perfume</a:t>
            </a:r>
            <a:r>
              <a:rPr lang="tr-TR" b="1" dirty="0">
                <a:solidFill>
                  <a:srgbClr val="FFFF00"/>
                </a:solidFill>
              </a:rPr>
              <a:t>s of</a:t>
            </a:r>
            <a:r>
              <a:rPr lang="en-GB" b="1" dirty="0">
                <a:solidFill>
                  <a:srgbClr val="FFFF00"/>
                </a:solidFill>
              </a:rPr>
              <a:t> Abbasid chemists</a:t>
            </a:r>
            <a:endParaRPr lang="tr-TR" b="1" dirty="0">
              <a:solidFill>
                <a:srgbClr val="FFFF00"/>
              </a:solidFill>
            </a:endParaRPr>
          </a:p>
        </p:txBody>
      </p:sp>
      <p:sp>
        <p:nvSpPr>
          <p:cNvPr id="3" name="Content Placeholder 2">
            <a:extLst>
              <a:ext uri="{FF2B5EF4-FFF2-40B4-BE49-F238E27FC236}">
                <a16:creationId xmlns:a16="http://schemas.microsoft.com/office/drawing/2014/main" id="{799F6B09-EF65-4B84-A32F-C7F21114A061}"/>
              </a:ext>
            </a:extLst>
          </p:cNvPr>
          <p:cNvSpPr>
            <a:spLocks noGrp="1"/>
          </p:cNvSpPr>
          <p:nvPr>
            <p:ph idx="1"/>
          </p:nvPr>
        </p:nvSpPr>
        <p:spPr>
          <a:xfrm>
            <a:off x="434008" y="1232579"/>
            <a:ext cx="8424936" cy="5580797"/>
          </a:xfrm>
        </p:spPr>
        <p:txBody>
          <a:bodyPr>
            <a:normAutofit/>
          </a:bodyPr>
          <a:lstStyle/>
          <a:p>
            <a:r>
              <a:rPr lang="tr-TR" sz="2800" b="1" dirty="0"/>
              <a:t>A</a:t>
            </a:r>
            <a:r>
              <a:rPr lang="en-GB" sz="2800" b="1" dirty="0"/>
              <a:t>l Kindi (</a:t>
            </a:r>
            <a:r>
              <a:rPr lang="en-GB" sz="2800" i="1" dirty="0">
                <a:solidFill>
                  <a:srgbClr val="FFFF00"/>
                </a:solidFill>
              </a:rPr>
              <a:t>El Kindi</a:t>
            </a:r>
            <a:r>
              <a:rPr lang="en-GB" sz="2800" b="1" dirty="0"/>
              <a:t>) was born in Kufa-Iraq in 801 A.D. and became a </a:t>
            </a:r>
            <a:r>
              <a:rPr lang="tr-TR" sz="2800" b="1" dirty="0"/>
              <a:t>world-</a:t>
            </a:r>
            <a:r>
              <a:rPr lang="tr-TR" sz="2800" b="1" dirty="0" err="1"/>
              <a:t>famous</a:t>
            </a:r>
            <a:r>
              <a:rPr lang="en-GB" sz="2800" b="1" dirty="0"/>
              <a:t> Philosopher, Chemist</a:t>
            </a:r>
            <a:r>
              <a:rPr lang="tr-TR" sz="2800" b="1" dirty="0"/>
              <a:t>,</a:t>
            </a:r>
            <a:r>
              <a:rPr lang="en-GB" sz="2800" b="1" dirty="0"/>
              <a:t> and Doctor during </a:t>
            </a:r>
            <a:r>
              <a:rPr lang="tr-TR" sz="2800" b="1" dirty="0"/>
              <a:t>the </a:t>
            </a:r>
            <a:r>
              <a:rPr lang="en-GB" sz="2800" b="1" dirty="0"/>
              <a:t>Abbasid era</a:t>
            </a:r>
          </a:p>
          <a:p>
            <a:r>
              <a:rPr lang="en-GB" sz="2800" b="1" dirty="0"/>
              <a:t>His famous book Kitab al-Taraffuq fi al-itr (</a:t>
            </a:r>
            <a:r>
              <a:rPr lang="en-GB" sz="2800" b="1" dirty="0">
                <a:solidFill>
                  <a:srgbClr val="FFFF00"/>
                </a:solidFill>
              </a:rPr>
              <a:t>The Book of </a:t>
            </a:r>
            <a:r>
              <a:rPr lang="tr-TR" sz="2800" b="1" dirty="0">
                <a:solidFill>
                  <a:srgbClr val="FFFF00"/>
                </a:solidFill>
              </a:rPr>
              <a:t>the </a:t>
            </a:r>
            <a:r>
              <a:rPr lang="en-GB" sz="2800" b="1" dirty="0">
                <a:solidFill>
                  <a:srgbClr val="FFFF00"/>
                </a:solidFill>
              </a:rPr>
              <a:t>chemistry of </a:t>
            </a:r>
            <a:r>
              <a:rPr lang="tr-TR" sz="2800" b="1" u="sng" dirty="0">
                <a:solidFill>
                  <a:srgbClr val="FFFF00"/>
                </a:solidFill>
              </a:rPr>
              <a:t>p</a:t>
            </a:r>
            <a:r>
              <a:rPr lang="en-GB" sz="2800" b="1" u="sng" dirty="0">
                <a:solidFill>
                  <a:srgbClr val="FFFF00"/>
                </a:solidFill>
              </a:rPr>
              <a:t>erfume </a:t>
            </a:r>
            <a:r>
              <a:rPr lang="en-GB" sz="2800" b="1" dirty="0">
                <a:solidFill>
                  <a:srgbClr val="FFFF00"/>
                </a:solidFill>
              </a:rPr>
              <a:t>and </a:t>
            </a:r>
            <a:r>
              <a:rPr lang="en-GB" sz="2800" b="1" u="sng" dirty="0">
                <a:solidFill>
                  <a:srgbClr val="FFFF00"/>
                </a:solidFill>
              </a:rPr>
              <a:t>distillations</a:t>
            </a:r>
            <a:r>
              <a:rPr lang="en-GB" sz="2800" b="1" dirty="0"/>
              <a:t>) helped Europeans to learn techniques of distillation and perfume making</a:t>
            </a:r>
          </a:p>
        </p:txBody>
      </p:sp>
      <p:sp>
        <p:nvSpPr>
          <p:cNvPr id="4" name="Date Placeholder 3">
            <a:extLst>
              <a:ext uri="{FF2B5EF4-FFF2-40B4-BE49-F238E27FC236}">
                <a16:creationId xmlns:a16="http://schemas.microsoft.com/office/drawing/2014/main" id="{83F7CDC8-140A-4240-BDA9-3BBA79D26366}"/>
              </a:ext>
            </a:extLst>
          </p:cNvPr>
          <p:cNvSpPr>
            <a:spLocks noGrp="1"/>
          </p:cNvSpPr>
          <p:nvPr>
            <p:ph type="dt" sz="half" idx="10"/>
          </p:nvPr>
        </p:nvSpPr>
        <p:spPr/>
        <p:txBody>
          <a:bodyPr/>
          <a:lstStyle/>
          <a:p>
            <a:r>
              <a:rPr lang="en-US">
                <a:solidFill>
                  <a:prstClr val="white">
                    <a:shade val="50000"/>
                  </a:prstClr>
                </a:solidFill>
              </a:rPr>
              <a:t>OCTOBER 31, 2022</a:t>
            </a:r>
            <a:endParaRPr lang="tr-TR" dirty="0">
              <a:solidFill>
                <a:prstClr val="white">
                  <a:shade val="50000"/>
                </a:prstClr>
              </a:solidFill>
            </a:endParaRPr>
          </a:p>
        </p:txBody>
      </p:sp>
      <p:sp>
        <p:nvSpPr>
          <p:cNvPr id="5" name="Slide Number Placeholder 4">
            <a:extLst>
              <a:ext uri="{FF2B5EF4-FFF2-40B4-BE49-F238E27FC236}">
                <a16:creationId xmlns:a16="http://schemas.microsoft.com/office/drawing/2014/main" id="{CCC8C83D-D813-4C8E-8A03-FD0CFA4A4163}"/>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55</a:t>
            </a:fld>
            <a:endParaRPr lang="tr-TR">
              <a:solidFill>
                <a:prstClr val="white">
                  <a:shade val="50000"/>
                </a:prstClr>
              </a:solidFill>
            </a:endParaRPr>
          </a:p>
        </p:txBody>
      </p:sp>
      <p:pic>
        <p:nvPicPr>
          <p:cNvPr id="6" name="Kayıtlı Ses">
            <a:hlinkClick r:id="" action="ppaction://media"/>
            <a:extLst>
              <a:ext uri="{FF2B5EF4-FFF2-40B4-BE49-F238E27FC236}">
                <a16:creationId xmlns:a16="http://schemas.microsoft.com/office/drawing/2014/main" id="{4AE198E0-86A6-4944-B1C1-34896B484AD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00392" y="1196752"/>
            <a:ext cx="609600" cy="609600"/>
          </a:xfrm>
          <a:prstGeom prst="rect">
            <a:avLst/>
          </a:prstGeom>
        </p:spPr>
      </p:pic>
    </p:spTree>
    <p:extLst>
      <p:ext uri="{BB962C8B-B14F-4D97-AF65-F5344CB8AC3E}">
        <p14:creationId xmlns:p14="http://schemas.microsoft.com/office/powerpoint/2010/main" val="2790951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614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95563-FA0D-42B8-946B-D774D05C7B8B}"/>
              </a:ext>
            </a:extLst>
          </p:cNvPr>
          <p:cNvSpPr>
            <a:spLocks noGrp="1"/>
          </p:cNvSpPr>
          <p:nvPr>
            <p:ph type="title"/>
          </p:nvPr>
        </p:nvSpPr>
        <p:spPr>
          <a:xfrm>
            <a:off x="899592" y="675724"/>
            <a:ext cx="7560840" cy="924475"/>
          </a:xfrm>
        </p:spPr>
        <p:txBody>
          <a:bodyPr/>
          <a:lstStyle/>
          <a:p>
            <a:r>
              <a:rPr lang="en-GB" b="1" dirty="0">
                <a:solidFill>
                  <a:srgbClr val="FFFF00"/>
                </a:solidFill>
              </a:rPr>
              <a:t>Perfume</a:t>
            </a:r>
            <a:r>
              <a:rPr lang="tr-TR" b="1" dirty="0">
                <a:solidFill>
                  <a:srgbClr val="FFFF00"/>
                </a:solidFill>
              </a:rPr>
              <a:t>s</a:t>
            </a:r>
            <a:r>
              <a:rPr lang="en-GB" b="1" dirty="0">
                <a:solidFill>
                  <a:srgbClr val="FFFF00"/>
                </a:solidFill>
              </a:rPr>
              <a:t> </a:t>
            </a:r>
            <a:r>
              <a:rPr lang="tr-TR" b="1" dirty="0">
                <a:solidFill>
                  <a:srgbClr val="FFFF00"/>
                </a:solidFill>
              </a:rPr>
              <a:t>of</a:t>
            </a:r>
            <a:r>
              <a:rPr lang="en-GB" b="1" dirty="0">
                <a:solidFill>
                  <a:srgbClr val="FFFF00"/>
                </a:solidFill>
              </a:rPr>
              <a:t> Abbasid chemists</a:t>
            </a:r>
            <a:endParaRPr lang="en-GB" dirty="0"/>
          </a:p>
        </p:txBody>
      </p:sp>
      <p:sp>
        <p:nvSpPr>
          <p:cNvPr id="3" name="Content Placeholder 2">
            <a:extLst>
              <a:ext uri="{FF2B5EF4-FFF2-40B4-BE49-F238E27FC236}">
                <a16:creationId xmlns:a16="http://schemas.microsoft.com/office/drawing/2014/main" id="{C122E09E-4E2A-4D21-9B8A-E37C86795D51}"/>
              </a:ext>
            </a:extLst>
          </p:cNvPr>
          <p:cNvSpPr>
            <a:spLocks noGrp="1"/>
          </p:cNvSpPr>
          <p:nvPr>
            <p:ph idx="1"/>
          </p:nvPr>
        </p:nvSpPr>
        <p:spPr>
          <a:xfrm>
            <a:off x="611560" y="1807361"/>
            <a:ext cx="7992888" cy="4429951"/>
          </a:xfrm>
        </p:spPr>
        <p:txBody>
          <a:bodyPr/>
          <a:lstStyle/>
          <a:p>
            <a:r>
              <a:rPr lang="en-GB" sz="2800" b="1" dirty="0"/>
              <a:t>İbn-</a:t>
            </a:r>
            <a:r>
              <a:rPr lang="tr-TR" sz="2800" b="1" dirty="0"/>
              <a:t>i</a:t>
            </a:r>
            <a:r>
              <a:rPr lang="en-GB" sz="2800" b="1" dirty="0"/>
              <a:t> Sina (Avicenna) was born in 980 A.D. in Bukhara (</a:t>
            </a:r>
            <a:r>
              <a:rPr lang="en-GB" sz="2800" i="1" dirty="0">
                <a:solidFill>
                  <a:srgbClr val="FFFF00"/>
                </a:solidFill>
              </a:rPr>
              <a:t>Buhara</a:t>
            </a:r>
            <a:r>
              <a:rPr lang="en-GB" sz="2800" b="1" dirty="0"/>
              <a:t>) and was known as the most respected doctor in the world for centuries</a:t>
            </a:r>
          </a:p>
          <a:p>
            <a:r>
              <a:rPr lang="en-GB" sz="2800" b="1" dirty="0"/>
              <a:t>He produced rose oil by </a:t>
            </a:r>
            <a:r>
              <a:rPr lang="en-GB" sz="2800" b="1" u="sng" dirty="0">
                <a:solidFill>
                  <a:srgbClr val="FFFF00"/>
                </a:solidFill>
              </a:rPr>
              <a:t>steam distillation</a:t>
            </a:r>
            <a:r>
              <a:rPr lang="en-GB" sz="2800" b="1" dirty="0"/>
              <a:t>. Europeans learned this technique from his books</a:t>
            </a:r>
          </a:p>
          <a:p>
            <a:r>
              <a:rPr lang="en-GB" sz="2800" b="1" dirty="0"/>
              <a:t>Jabir ibn Hayyan (</a:t>
            </a:r>
            <a:r>
              <a:rPr lang="en-GB" sz="2800" i="1" dirty="0">
                <a:solidFill>
                  <a:srgbClr val="FFFF00"/>
                </a:solidFill>
              </a:rPr>
              <a:t>el Cabir</a:t>
            </a:r>
            <a:r>
              <a:rPr lang="en-GB" sz="2800" b="1" dirty="0"/>
              <a:t>) was </a:t>
            </a:r>
            <a:r>
              <a:rPr lang="tr-TR" sz="2800" b="1" dirty="0"/>
              <a:t>born </a:t>
            </a:r>
            <a:r>
              <a:rPr lang="en-GB" sz="2800" b="1" dirty="0"/>
              <a:t>in 721 A.D. in Tus-</a:t>
            </a:r>
            <a:r>
              <a:rPr lang="en-GB" sz="2800" b="1" dirty="0" err="1"/>
              <a:t>Horasan</a:t>
            </a:r>
            <a:endParaRPr lang="tr-TR" sz="2800" b="1" dirty="0"/>
          </a:p>
          <a:p>
            <a:endParaRPr lang="en-GB" dirty="0"/>
          </a:p>
        </p:txBody>
      </p:sp>
      <p:sp>
        <p:nvSpPr>
          <p:cNvPr id="4" name="Date Placeholder 3">
            <a:extLst>
              <a:ext uri="{FF2B5EF4-FFF2-40B4-BE49-F238E27FC236}">
                <a16:creationId xmlns:a16="http://schemas.microsoft.com/office/drawing/2014/main" id="{3C605B0C-9644-4E70-8FC5-40546AB3756C}"/>
              </a:ext>
            </a:extLst>
          </p:cNvPr>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943A8519-740C-431F-9292-47A1BFD44F76}"/>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56</a:t>
            </a:fld>
            <a:endParaRPr lang="tr-TR">
              <a:solidFill>
                <a:prstClr val="white">
                  <a:shade val="50000"/>
                </a:prstClr>
              </a:solidFill>
            </a:endParaRPr>
          </a:p>
        </p:txBody>
      </p:sp>
      <p:pic>
        <p:nvPicPr>
          <p:cNvPr id="6" name="Kayıtlı Ses">
            <a:hlinkClick r:id="" action="ppaction://media"/>
            <a:extLst>
              <a:ext uri="{FF2B5EF4-FFF2-40B4-BE49-F238E27FC236}">
                <a16:creationId xmlns:a16="http://schemas.microsoft.com/office/drawing/2014/main" id="{82349C94-0993-4CAE-AA8E-2D64F594FAB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72400" y="404664"/>
            <a:ext cx="609600" cy="609600"/>
          </a:xfrm>
          <a:prstGeom prst="rect">
            <a:avLst/>
          </a:prstGeom>
        </p:spPr>
      </p:pic>
    </p:spTree>
    <p:extLst>
      <p:ext uri="{BB962C8B-B14F-4D97-AF65-F5344CB8AC3E}">
        <p14:creationId xmlns:p14="http://schemas.microsoft.com/office/powerpoint/2010/main" val="1370687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14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324A217-75BC-4480-AAF9-55BCCB2A3F91}"/>
              </a:ext>
            </a:extLst>
          </p:cNvPr>
          <p:cNvSpPr>
            <a:spLocks noGrp="1"/>
          </p:cNvSpPr>
          <p:nvPr>
            <p:ph type="title"/>
          </p:nvPr>
        </p:nvSpPr>
        <p:spPr>
          <a:xfrm>
            <a:off x="395536" y="1340768"/>
            <a:ext cx="3672409" cy="5057532"/>
          </a:xfrm>
        </p:spPr>
        <p:txBody>
          <a:bodyPr/>
          <a:lstStyle/>
          <a:p>
            <a:r>
              <a:rPr lang="en-GB" sz="3600" b="1" dirty="0">
                <a:solidFill>
                  <a:srgbClr val="FFFF00"/>
                </a:solidFill>
              </a:rPr>
              <a:t>Al Jabir’s bust in front of </a:t>
            </a:r>
            <a:r>
              <a:rPr lang="tr-TR" sz="3600" b="1" dirty="0">
                <a:solidFill>
                  <a:srgbClr val="FFFF00"/>
                </a:solidFill>
              </a:rPr>
              <a:t>the </a:t>
            </a:r>
            <a:r>
              <a:rPr lang="en-GB" sz="3600" b="1" dirty="0">
                <a:solidFill>
                  <a:srgbClr val="FFFF00"/>
                </a:solidFill>
              </a:rPr>
              <a:t>METU Chemistry Department</a:t>
            </a:r>
            <a:br>
              <a:rPr lang="tr-TR" sz="3600" b="1" dirty="0">
                <a:solidFill>
                  <a:srgbClr val="FFFF00"/>
                </a:solidFill>
              </a:rPr>
            </a:br>
            <a:r>
              <a:rPr lang="tr-TR" sz="3600" b="1" dirty="0">
                <a:solidFill>
                  <a:srgbClr val="FFFF00"/>
                </a:solidFill>
              </a:rPr>
              <a:t>Ankara, TR</a:t>
            </a:r>
          </a:p>
        </p:txBody>
      </p:sp>
      <p:sp>
        <p:nvSpPr>
          <p:cNvPr id="3" name="İçerik Yer Tutucusu 2">
            <a:extLst>
              <a:ext uri="{FF2B5EF4-FFF2-40B4-BE49-F238E27FC236}">
                <a16:creationId xmlns:a16="http://schemas.microsoft.com/office/drawing/2014/main" id="{D322F402-53D4-4538-8940-D9E435A01BF4}"/>
              </a:ext>
            </a:extLst>
          </p:cNvPr>
          <p:cNvSpPr>
            <a:spLocks noGrp="1"/>
          </p:cNvSpPr>
          <p:nvPr>
            <p:ph idx="1"/>
          </p:nvPr>
        </p:nvSpPr>
        <p:spPr>
          <a:xfrm>
            <a:off x="4932039" y="1807361"/>
            <a:ext cx="3202515" cy="4051437"/>
          </a:xfrm>
        </p:spPr>
        <p:txBody>
          <a:bodyPr/>
          <a:lstStyle/>
          <a:p>
            <a:endParaRPr lang="tr-TR" dirty="0"/>
          </a:p>
        </p:txBody>
      </p:sp>
      <p:sp>
        <p:nvSpPr>
          <p:cNvPr id="4" name="Veri Yer Tutucusu 3">
            <a:extLst>
              <a:ext uri="{FF2B5EF4-FFF2-40B4-BE49-F238E27FC236}">
                <a16:creationId xmlns:a16="http://schemas.microsoft.com/office/drawing/2014/main" id="{AF906B3C-1630-49FD-A7DB-88211C362AA6}"/>
              </a:ext>
            </a:extLst>
          </p:cNvPr>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D2165A45-03A1-4575-85B7-2ACC3B4A4538}"/>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57</a:t>
            </a:fld>
            <a:endParaRPr lang="tr-TR">
              <a:solidFill>
                <a:prstClr val="white">
                  <a:shade val="50000"/>
                </a:prstClr>
              </a:solidFill>
            </a:endParaRPr>
          </a:p>
        </p:txBody>
      </p:sp>
      <p:pic>
        <p:nvPicPr>
          <p:cNvPr id="2050" name="Picture 2" descr="CABİR 11">
            <a:extLst>
              <a:ext uri="{FF2B5EF4-FFF2-40B4-BE49-F238E27FC236}">
                <a16:creationId xmlns:a16="http://schemas.microsoft.com/office/drawing/2014/main" id="{87CB82A3-AC46-4D5A-94D6-74883BA243C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11960" y="908720"/>
            <a:ext cx="4680520" cy="5460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232621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95563-FA0D-42B8-946B-D774D05C7B8B}"/>
              </a:ext>
            </a:extLst>
          </p:cNvPr>
          <p:cNvSpPr>
            <a:spLocks noGrp="1"/>
          </p:cNvSpPr>
          <p:nvPr>
            <p:ph type="title"/>
          </p:nvPr>
        </p:nvSpPr>
        <p:spPr>
          <a:xfrm>
            <a:off x="827584" y="260648"/>
            <a:ext cx="7560840" cy="924475"/>
          </a:xfrm>
        </p:spPr>
        <p:txBody>
          <a:bodyPr/>
          <a:lstStyle/>
          <a:p>
            <a:r>
              <a:rPr lang="en-GB" b="1" dirty="0">
                <a:solidFill>
                  <a:srgbClr val="FFFF00"/>
                </a:solidFill>
              </a:rPr>
              <a:t>Perfume</a:t>
            </a:r>
            <a:r>
              <a:rPr lang="tr-TR" b="1" dirty="0">
                <a:solidFill>
                  <a:srgbClr val="FFFF00"/>
                </a:solidFill>
              </a:rPr>
              <a:t>s of</a:t>
            </a:r>
            <a:r>
              <a:rPr lang="en-GB" b="1" dirty="0">
                <a:solidFill>
                  <a:srgbClr val="FFFF00"/>
                </a:solidFill>
              </a:rPr>
              <a:t> Abbasid chemists</a:t>
            </a:r>
            <a:endParaRPr lang="en-GB" dirty="0"/>
          </a:p>
        </p:txBody>
      </p:sp>
      <p:sp>
        <p:nvSpPr>
          <p:cNvPr id="3" name="Content Placeholder 2">
            <a:extLst>
              <a:ext uri="{FF2B5EF4-FFF2-40B4-BE49-F238E27FC236}">
                <a16:creationId xmlns:a16="http://schemas.microsoft.com/office/drawing/2014/main" id="{C122E09E-4E2A-4D21-9B8A-E37C86795D51}"/>
              </a:ext>
            </a:extLst>
          </p:cNvPr>
          <p:cNvSpPr>
            <a:spLocks noGrp="1"/>
          </p:cNvSpPr>
          <p:nvPr>
            <p:ph idx="1"/>
          </p:nvPr>
        </p:nvSpPr>
        <p:spPr>
          <a:xfrm>
            <a:off x="467544" y="1340768"/>
            <a:ext cx="8208912" cy="4896544"/>
          </a:xfrm>
        </p:spPr>
        <p:txBody>
          <a:bodyPr>
            <a:normAutofit lnSpcReduction="10000"/>
          </a:bodyPr>
          <a:lstStyle/>
          <a:p>
            <a:r>
              <a:rPr lang="en-GB" sz="2800" b="1" dirty="0">
                <a:solidFill>
                  <a:prstClr val="white"/>
                </a:solidFill>
              </a:rPr>
              <a:t>Al Jabir became the most influential chemist </a:t>
            </a:r>
            <a:r>
              <a:rPr lang="tr-TR" sz="2800" b="1" dirty="0">
                <a:solidFill>
                  <a:prstClr val="white"/>
                </a:solidFill>
              </a:rPr>
              <a:t>in</a:t>
            </a:r>
            <a:r>
              <a:rPr lang="en-GB" sz="2800" b="1" dirty="0">
                <a:solidFill>
                  <a:prstClr val="white"/>
                </a:solidFill>
              </a:rPr>
              <a:t> the world in </a:t>
            </a:r>
            <a:r>
              <a:rPr lang="tr-TR" sz="2800" b="1" dirty="0">
                <a:solidFill>
                  <a:prstClr val="white"/>
                </a:solidFill>
              </a:rPr>
              <a:t>the </a:t>
            </a:r>
            <a:r>
              <a:rPr lang="en-GB" sz="2800" b="1" dirty="0">
                <a:solidFill>
                  <a:prstClr val="white"/>
                </a:solidFill>
              </a:rPr>
              <a:t>Middle Ages</a:t>
            </a:r>
          </a:p>
          <a:p>
            <a:r>
              <a:rPr lang="en-GB" sz="2800" b="1" dirty="0">
                <a:solidFill>
                  <a:prstClr val="white"/>
                </a:solidFill>
              </a:rPr>
              <a:t>Historian of Chemistry M. </a:t>
            </a:r>
            <a:r>
              <a:rPr lang="tr-TR" sz="2800" b="1" dirty="0">
                <a:solidFill>
                  <a:prstClr val="white"/>
                </a:solidFill>
              </a:rPr>
              <a:t>Meyerhoff</a:t>
            </a:r>
            <a:r>
              <a:rPr lang="en-GB" sz="2800" b="1" dirty="0">
                <a:solidFill>
                  <a:prstClr val="white"/>
                </a:solidFill>
              </a:rPr>
              <a:t> said “</a:t>
            </a:r>
            <a:r>
              <a:rPr lang="en-GB" sz="2800" b="1" dirty="0">
                <a:solidFill>
                  <a:srgbClr val="FFFF00"/>
                </a:solidFill>
              </a:rPr>
              <a:t>Development of Chemistry in Europe is directly related to Al Jabir</a:t>
            </a:r>
            <a:r>
              <a:rPr lang="en-GB" sz="2800" b="1" dirty="0">
                <a:solidFill>
                  <a:prstClr val="white"/>
                </a:solidFill>
              </a:rPr>
              <a:t>”</a:t>
            </a:r>
          </a:p>
          <a:p>
            <a:r>
              <a:rPr lang="en-GB" sz="2800" b="1" dirty="0">
                <a:solidFill>
                  <a:prstClr val="white"/>
                </a:solidFill>
              </a:rPr>
              <a:t>His 70 books were translated </a:t>
            </a:r>
            <a:r>
              <a:rPr lang="tr-TR" sz="2800" b="1" dirty="0">
                <a:solidFill>
                  <a:prstClr val="white"/>
                </a:solidFill>
              </a:rPr>
              <a:t>into</a:t>
            </a:r>
            <a:r>
              <a:rPr lang="en-GB" sz="2800" b="1" dirty="0">
                <a:solidFill>
                  <a:prstClr val="white"/>
                </a:solidFill>
              </a:rPr>
              <a:t> Latin in Europe</a:t>
            </a:r>
          </a:p>
          <a:p>
            <a:r>
              <a:rPr lang="en-GB" sz="2800" b="1" dirty="0">
                <a:solidFill>
                  <a:prstClr val="white"/>
                </a:solidFill>
              </a:rPr>
              <a:t>Europeans learned </a:t>
            </a:r>
            <a:r>
              <a:rPr lang="tr-TR" sz="2800" b="1" dirty="0">
                <a:solidFill>
                  <a:prstClr val="white"/>
                </a:solidFill>
              </a:rPr>
              <a:t>the </a:t>
            </a:r>
            <a:r>
              <a:rPr lang="en-GB" sz="2800" b="1" dirty="0">
                <a:solidFill>
                  <a:prstClr val="white"/>
                </a:solidFill>
              </a:rPr>
              <a:t>use of </a:t>
            </a:r>
            <a:r>
              <a:rPr lang="en-GB" sz="2800" b="1" u="sng" dirty="0">
                <a:solidFill>
                  <a:prstClr val="white"/>
                </a:solidFill>
              </a:rPr>
              <a:t>distillation and extraction</a:t>
            </a:r>
            <a:r>
              <a:rPr lang="en-GB" sz="2800" b="1" dirty="0">
                <a:solidFill>
                  <a:prstClr val="white"/>
                </a:solidFill>
              </a:rPr>
              <a:t> for perfume production mostly from his books</a:t>
            </a:r>
            <a:endParaRPr lang="en-GB" dirty="0"/>
          </a:p>
        </p:txBody>
      </p:sp>
      <p:sp>
        <p:nvSpPr>
          <p:cNvPr id="4" name="Date Placeholder 3">
            <a:extLst>
              <a:ext uri="{FF2B5EF4-FFF2-40B4-BE49-F238E27FC236}">
                <a16:creationId xmlns:a16="http://schemas.microsoft.com/office/drawing/2014/main" id="{3C605B0C-9644-4E70-8FC5-40546AB3756C}"/>
              </a:ext>
            </a:extLst>
          </p:cNvPr>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943A8519-740C-431F-9292-47A1BFD44F76}"/>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58</a:t>
            </a:fld>
            <a:endParaRPr lang="tr-TR">
              <a:solidFill>
                <a:prstClr val="white">
                  <a:shade val="50000"/>
                </a:prstClr>
              </a:solidFill>
            </a:endParaRPr>
          </a:p>
        </p:txBody>
      </p:sp>
      <p:pic>
        <p:nvPicPr>
          <p:cNvPr id="6" name="Kayıtlı Ses">
            <a:hlinkClick r:id="" action="ppaction://media"/>
            <a:extLst>
              <a:ext uri="{FF2B5EF4-FFF2-40B4-BE49-F238E27FC236}">
                <a16:creationId xmlns:a16="http://schemas.microsoft.com/office/drawing/2014/main" id="{68D731DF-E9F1-4BB3-9416-00DD6F05230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028384" y="908720"/>
            <a:ext cx="609600" cy="609600"/>
          </a:xfrm>
          <a:prstGeom prst="rect">
            <a:avLst/>
          </a:prstGeom>
        </p:spPr>
      </p:pic>
    </p:spTree>
    <p:extLst>
      <p:ext uri="{BB962C8B-B14F-4D97-AF65-F5344CB8AC3E}">
        <p14:creationId xmlns:p14="http://schemas.microsoft.com/office/powerpoint/2010/main" val="85472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250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95563-FA0D-42B8-946B-D774D05C7B8B}"/>
              </a:ext>
            </a:extLst>
          </p:cNvPr>
          <p:cNvSpPr>
            <a:spLocks noGrp="1"/>
          </p:cNvSpPr>
          <p:nvPr>
            <p:ph type="title"/>
          </p:nvPr>
        </p:nvSpPr>
        <p:spPr>
          <a:xfrm>
            <a:off x="611560" y="332656"/>
            <a:ext cx="8424936" cy="924475"/>
          </a:xfrm>
        </p:spPr>
        <p:txBody>
          <a:bodyPr/>
          <a:lstStyle/>
          <a:p>
            <a:r>
              <a:rPr lang="en-GB" b="1" dirty="0">
                <a:solidFill>
                  <a:srgbClr val="FFFF00"/>
                </a:solidFill>
              </a:rPr>
              <a:t>Perfume from </a:t>
            </a:r>
            <a:r>
              <a:rPr lang="tr-TR" b="1" dirty="0">
                <a:solidFill>
                  <a:srgbClr val="FFFF00"/>
                </a:solidFill>
              </a:rPr>
              <a:t>European</a:t>
            </a:r>
            <a:r>
              <a:rPr lang="en-GB" b="1" dirty="0">
                <a:solidFill>
                  <a:srgbClr val="FFFF00"/>
                </a:solidFill>
              </a:rPr>
              <a:t> chemists</a:t>
            </a:r>
            <a:endParaRPr lang="en-GB" dirty="0"/>
          </a:p>
        </p:txBody>
      </p:sp>
      <p:sp>
        <p:nvSpPr>
          <p:cNvPr id="3" name="Content Placeholder 2">
            <a:extLst>
              <a:ext uri="{FF2B5EF4-FFF2-40B4-BE49-F238E27FC236}">
                <a16:creationId xmlns:a16="http://schemas.microsoft.com/office/drawing/2014/main" id="{C122E09E-4E2A-4D21-9B8A-E37C86795D51}"/>
              </a:ext>
            </a:extLst>
          </p:cNvPr>
          <p:cNvSpPr>
            <a:spLocks noGrp="1"/>
          </p:cNvSpPr>
          <p:nvPr>
            <p:ph idx="1"/>
          </p:nvPr>
        </p:nvSpPr>
        <p:spPr>
          <a:xfrm>
            <a:off x="539552" y="1340768"/>
            <a:ext cx="8208912" cy="5112568"/>
          </a:xfrm>
        </p:spPr>
        <p:txBody>
          <a:bodyPr>
            <a:normAutofit lnSpcReduction="10000"/>
          </a:bodyPr>
          <a:lstStyle/>
          <a:p>
            <a:r>
              <a:rPr lang="en-GB" sz="2800" b="1" dirty="0"/>
              <a:t>Italian priests learned secrets of  perfume making from books of Abbasid chemists</a:t>
            </a:r>
          </a:p>
          <a:p>
            <a:r>
              <a:rPr lang="en-GB" sz="2800" b="1" dirty="0"/>
              <a:t>Priests started to produce perfumes in 1200 in Italy</a:t>
            </a:r>
          </a:p>
          <a:p>
            <a:r>
              <a:rPr lang="en-GB" sz="2800" b="1" dirty="0"/>
              <a:t>Hungarians produced a perfume named “Hungarian Water” for Queen Elizabeth of Hungary </a:t>
            </a:r>
          </a:p>
          <a:p>
            <a:r>
              <a:rPr lang="en-GB" sz="2800" b="1" dirty="0"/>
              <a:t>Italian perfume experts in 1600’s started to produce perfumes from French flowers in France</a:t>
            </a:r>
          </a:p>
        </p:txBody>
      </p:sp>
      <p:sp>
        <p:nvSpPr>
          <p:cNvPr id="4" name="Date Placeholder 3">
            <a:extLst>
              <a:ext uri="{FF2B5EF4-FFF2-40B4-BE49-F238E27FC236}">
                <a16:creationId xmlns:a16="http://schemas.microsoft.com/office/drawing/2014/main" id="{3C605B0C-9644-4E70-8FC5-40546AB3756C}"/>
              </a:ext>
            </a:extLst>
          </p:cNvPr>
          <p:cNvSpPr>
            <a:spLocks noGrp="1"/>
          </p:cNvSpPr>
          <p:nvPr>
            <p:ph type="dt" sz="half" idx="10"/>
          </p:nvPr>
        </p:nvSpPr>
        <p:spPr/>
        <p:txBody>
          <a:bodyPr/>
          <a:lstStyle/>
          <a:p>
            <a:r>
              <a:rPr lang="en-US">
                <a:solidFill>
                  <a:prstClr val="white">
                    <a:shade val="50000"/>
                  </a:prstClr>
                </a:solidFill>
              </a:rPr>
              <a:t>OCTOBER 31, 2022</a:t>
            </a:r>
            <a:endParaRPr lang="tr-TR" dirty="0">
              <a:solidFill>
                <a:prstClr val="white">
                  <a:shade val="50000"/>
                </a:prstClr>
              </a:solidFill>
            </a:endParaRPr>
          </a:p>
        </p:txBody>
      </p:sp>
      <p:sp>
        <p:nvSpPr>
          <p:cNvPr id="5" name="Slide Number Placeholder 4">
            <a:extLst>
              <a:ext uri="{FF2B5EF4-FFF2-40B4-BE49-F238E27FC236}">
                <a16:creationId xmlns:a16="http://schemas.microsoft.com/office/drawing/2014/main" id="{943A8519-740C-431F-9292-47A1BFD44F76}"/>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59</a:t>
            </a:fld>
            <a:endParaRPr lang="tr-TR">
              <a:solidFill>
                <a:prstClr val="white">
                  <a:shade val="50000"/>
                </a:prstClr>
              </a:solidFill>
            </a:endParaRPr>
          </a:p>
        </p:txBody>
      </p:sp>
    </p:spTree>
    <p:extLst>
      <p:ext uri="{BB962C8B-B14F-4D97-AF65-F5344CB8AC3E}">
        <p14:creationId xmlns:p14="http://schemas.microsoft.com/office/powerpoint/2010/main" val="14741157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4C92E-0D56-4296-BDD0-289A8D06B695}"/>
              </a:ext>
            </a:extLst>
          </p:cNvPr>
          <p:cNvSpPr>
            <a:spLocks noGrp="1"/>
          </p:cNvSpPr>
          <p:nvPr>
            <p:ph type="title"/>
          </p:nvPr>
        </p:nvSpPr>
        <p:spPr>
          <a:xfrm>
            <a:off x="251520" y="260648"/>
            <a:ext cx="8748464" cy="1008112"/>
          </a:xfrm>
        </p:spPr>
        <p:txBody>
          <a:bodyPr/>
          <a:lstStyle/>
          <a:p>
            <a:r>
              <a:rPr lang="en-GB" b="1" dirty="0">
                <a:solidFill>
                  <a:srgbClr val="FFFF00"/>
                </a:solidFill>
              </a:rPr>
              <a:t>Ruins of an ancient fullery in Pompei</a:t>
            </a:r>
            <a:endParaRPr lang="tr-TR" b="1" dirty="0">
              <a:solidFill>
                <a:srgbClr val="FFFF00"/>
              </a:solidFill>
            </a:endParaRPr>
          </a:p>
        </p:txBody>
      </p:sp>
      <p:sp>
        <p:nvSpPr>
          <p:cNvPr id="4" name="Date Placeholder 3">
            <a:extLst>
              <a:ext uri="{FF2B5EF4-FFF2-40B4-BE49-F238E27FC236}">
                <a16:creationId xmlns:a16="http://schemas.microsoft.com/office/drawing/2014/main" id="{95B2C553-3BAC-46E6-A252-33AF4BD71E9D}"/>
              </a:ext>
            </a:extLst>
          </p:cNvPr>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E69AA818-C4FA-400F-9C6A-4045269B6EF9}"/>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6</a:t>
            </a:fld>
            <a:endParaRPr lang="tr-TR">
              <a:solidFill>
                <a:prstClr val="white">
                  <a:shade val="50000"/>
                </a:prstClr>
              </a:solidFill>
            </a:endParaRPr>
          </a:p>
        </p:txBody>
      </p:sp>
      <p:pic>
        <p:nvPicPr>
          <p:cNvPr id="29698" name="Picture 2" descr="Fuller House In Pompeii">
            <a:extLst>
              <a:ext uri="{FF2B5EF4-FFF2-40B4-BE49-F238E27FC236}">
                <a16:creationId xmlns:a16="http://schemas.microsoft.com/office/drawing/2014/main" id="{97644531-39DC-4E5E-8A83-0EE4EE5CA63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9107" y="1232366"/>
            <a:ext cx="8712968" cy="53329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454458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95563-FA0D-42B8-946B-D774D05C7B8B}"/>
              </a:ext>
            </a:extLst>
          </p:cNvPr>
          <p:cNvSpPr>
            <a:spLocks noGrp="1"/>
          </p:cNvSpPr>
          <p:nvPr>
            <p:ph type="title"/>
          </p:nvPr>
        </p:nvSpPr>
        <p:spPr>
          <a:xfrm>
            <a:off x="572658" y="260648"/>
            <a:ext cx="7815766" cy="924475"/>
          </a:xfrm>
        </p:spPr>
        <p:txBody>
          <a:bodyPr/>
          <a:lstStyle/>
          <a:p>
            <a:r>
              <a:rPr lang="en-GB" b="1" dirty="0">
                <a:solidFill>
                  <a:srgbClr val="FFFF00"/>
                </a:solidFill>
              </a:rPr>
              <a:t>Perfume from European chemists</a:t>
            </a:r>
            <a:endParaRPr lang="en-GB" dirty="0"/>
          </a:p>
        </p:txBody>
      </p:sp>
      <p:sp>
        <p:nvSpPr>
          <p:cNvPr id="3" name="Content Placeholder 2">
            <a:extLst>
              <a:ext uri="{FF2B5EF4-FFF2-40B4-BE49-F238E27FC236}">
                <a16:creationId xmlns:a16="http://schemas.microsoft.com/office/drawing/2014/main" id="{C122E09E-4E2A-4D21-9B8A-E37C86795D51}"/>
              </a:ext>
            </a:extLst>
          </p:cNvPr>
          <p:cNvSpPr>
            <a:spLocks noGrp="1"/>
          </p:cNvSpPr>
          <p:nvPr>
            <p:ph idx="1"/>
          </p:nvPr>
        </p:nvSpPr>
        <p:spPr>
          <a:xfrm>
            <a:off x="467544" y="1185123"/>
            <a:ext cx="8424936" cy="5328592"/>
          </a:xfrm>
        </p:spPr>
        <p:txBody>
          <a:bodyPr>
            <a:normAutofit lnSpcReduction="10000"/>
          </a:bodyPr>
          <a:lstStyle/>
          <a:p>
            <a:r>
              <a:rPr lang="en-GB" sz="2800" b="1" dirty="0"/>
              <a:t>France became </a:t>
            </a:r>
            <a:r>
              <a:rPr lang="tr-TR" sz="2800" b="1" dirty="0"/>
              <a:t>the </a:t>
            </a:r>
            <a:r>
              <a:rPr lang="en-GB" sz="2800" b="1" dirty="0"/>
              <a:t>center of perfume in Europe </a:t>
            </a:r>
            <a:r>
              <a:rPr lang="tr-TR" sz="2800" b="1" dirty="0"/>
              <a:t>with</a:t>
            </a:r>
            <a:r>
              <a:rPr lang="en-GB" sz="2800" b="1" dirty="0"/>
              <a:t> the help of Italian experts</a:t>
            </a:r>
          </a:p>
          <a:p>
            <a:r>
              <a:rPr lang="en-GB" sz="2800" b="1" dirty="0"/>
              <a:t>Italian barber G. P. Feminis who</a:t>
            </a:r>
            <a:r>
              <a:rPr lang="tr-TR" sz="2800" b="1" dirty="0"/>
              <a:t> </a:t>
            </a:r>
            <a:r>
              <a:rPr lang="en-GB" sz="2800" b="1" dirty="0"/>
              <a:t>was working in Cologne-Germany produced “Eau de Cologne” (</a:t>
            </a:r>
            <a:r>
              <a:rPr lang="en-GB" sz="2800" i="1" dirty="0">
                <a:solidFill>
                  <a:srgbClr val="FFFF00"/>
                </a:solidFill>
              </a:rPr>
              <a:t>Köln Suyu</a:t>
            </a:r>
            <a:r>
              <a:rPr lang="en-GB" sz="2800" b="1" dirty="0"/>
              <a:t>) in 1709</a:t>
            </a:r>
          </a:p>
          <a:p>
            <a:r>
              <a:rPr lang="en-GB" sz="2800" b="1" dirty="0"/>
              <a:t>It was made by dissolving </a:t>
            </a:r>
            <a:r>
              <a:rPr lang="tr-TR" sz="2800" b="1" dirty="0"/>
              <a:t>the </a:t>
            </a:r>
            <a:r>
              <a:rPr lang="en-GB" sz="2800" b="1" dirty="0"/>
              <a:t>essences of orange, lemon</a:t>
            </a:r>
            <a:r>
              <a:rPr lang="tr-TR" sz="2800" b="1" dirty="0"/>
              <a:t>,</a:t>
            </a:r>
            <a:r>
              <a:rPr lang="en-GB" sz="2800" b="1" dirty="0"/>
              <a:t> and bergamot in alcohol. It became </a:t>
            </a:r>
            <a:r>
              <a:rPr lang="tr-TR" sz="2800" b="1" dirty="0"/>
              <a:t>world-</a:t>
            </a:r>
            <a:r>
              <a:rPr lang="tr-TR" sz="2800" b="1" dirty="0" err="1"/>
              <a:t>famous</a:t>
            </a:r>
            <a:endParaRPr lang="en-GB" sz="2800" b="1" dirty="0"/>
          </a:p>
          <a:p>
            <a:r>
              <a:rPr lang="en-GB" sz="2800" b="1" dirty="0"/>
              <a:t>That’s how </a:t>
            </a:r>
            <a:r>
              <a:rPr lang="tr-TR" sz="2800" b="1" dirty="0"/>
              <a:t>the </a:t>
            </a:r>
            <a:r>
              <a:rPr lang="en-GB" sz="2800" b="1" dirty="0"/>
              <a:t>word “</a:t>
            </a:r>
            <a:r>
              <a:rPr lang="en-GB" sz="2800" i="1" dirty="0">
                <a:solidFill>
                  <a:srgbClr val="FFFF00"/>
                </a:solidFill>
              </a:rPr>
              <a:t>kolonya</a:t>
            </a:r>
            <a:r>
              <a:rPr lang="en-GB" sz="2800" b="1" dirty="0"/>
              <a:t>” is derived</a:t>
            </a:r>
          </a:p>
        </p:txBody>
      </p:sp>
      <p:sp>
        <p:nvSpPr>
          <p:cNvPr id="4" name="Date Placeholder 3">
            <a:extLst>
              <a:ext uri="{FF2B5EF4-FFF2-40B4-BE49-F238E27FC236}">
                <a16:creationId xmlns:a16="http://schemas.microsoft.com/office/drawing/2014/main" id="{3C605B0C-9644-4E70-8FC5-40546AB3756C}"/>
              </a:ext>
            </a:extLst>
          </p:cNvPr>
          <p:cNvSpPr>
            <a:spLocks noGrp="1"/>
          </p:cNvSpPr>
          <p:nvPr>
            <p:ph type="dt" sz="half" idx="10"/>
          </p:nvPr>
        </p:nvSpPr>
        <p:spPr/>
        <p:txBody>
          <a:bodyPr/>
          <a:lstStyle/>
          <a:p>
            <a:r>
              <a:rPr lang="en-US">
                <a:solidFill>
                  <a:prstClr val="white">
                    <a:shade val="50000"/>
                  </a:prstClr>
                </a:solidFill>
              </a:rPr>
              <a:t>OCTOBER 31, 2022</a:t>
            </a:r>
            <a:endParaRPr lang="tr-TR" dirty="0">
              <a:solidFill>
                <a:prstClr val="white">
                  <a:shade val="50000"/>
                </a:prstClr>
              </a:solidFill>
            </a:endParaRPr>
          </a:p>
        </p:txBody>
      </p:sp>
      <p:sp>
        <p:nvSpPr>
          <p:cNvPr id="5" name="Slide Number Placeholder 4">
            <a:extLst>
              <a:ext uri="{FF2B5EF4-FFF2-40B4-BE49-F238E27FC236}">
                <a16:creationId xmlns:a16="http://schemas.microsoft.com/office/drawing/2014/main" id="{943A8519-740C-431F-9292-47A1BFD44F76}"/>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60</a:t>
            </a:fld>
            <a:endParaRPr lang="tr-TR">
              <a:solidFill>
                <a:prstClr val="white">
                  <a:shade val="50000"/>
                </a:prstClr>
              </a:solidFill>
            </a:endParaRPr>
          </a:p>
        </p:txBody>
      </p:sp>
      <p:pic>
        <p:nvPicPr>
          <p:cNvPr id="6" name="Kayıtlı Ses">
            <a:hlinkClick r:id="" action="ppaction://media"/>
            <a:extLst>
              <a:ext uri="{FF2B5EF4-FFF2-40B4-BE49-F238E27FC236}">
                <a16:creationId xmlns:a16="http://schemas.microsoft.com/office/drawing/2014/main" id="{31F786A1-B2F0-4B5E-BB38-9DD5C592D43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282880" y="1700808"/>
            <a:ext cx="609600" cy="609600"/>
          </a:xfrm>
          <a:prstGeom prst="rect">
            <a:avLst/>
          </a:prstGeom>
        </p:spPr>
      </p:pic>
    </p:spTree>
    <p:extLst>
      <p:ext uri="{BB962C8B-B14F-4D97-AF65-F5344CB8AC3E}">
        <p14:creationId xmlns:p14="http://schemas.microsoft.com/office/powerpoint/2010/main" val="358821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969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D1191E9-96EC-4735-BAE4-E5F2B7EB0CAE}"/>
              </a:ext>
            </a:extLst>
          </p:cNvPr>
          <p:cNvSpPr>
            <a:spLocks noGrp="1"/>
          </p:cNvSpPr>
          <p:nvPr>
            <p:ph type="title"/>
          </p:nvPr>
        </p:nvSpPr>
        <p:spPr>
          <a:xfrm>
            <a:off x="323528" y="1196752"/>
            <a:ext cx="3744416" cy="5040560"/>
          </a:xfrm>
        </p:spPr>
        <p:txBody>
          <a:bodyPr/>
          <a:lstStyle/>
          <a:p>
            <a:r>
              <a:rPr lang="en-GB" b="1" dirty="0"/>
              <a:t>Eau de Cologne</a:t>
            </a:r>
            <a:br>
              <a:rPr lang="en-GB" b="1" dirty="0">
                <a:solidFill>
                  <a:srgbClr val="FFFF00"/>
                </a:solidFill>
              </a:rPr>
            </a:br>
            <a:r>
              <a:rPr lang="en-GB" b="1" dirty="0">
                <a:solidFill>
                  <a:srgbClr val="FFFF00"/>
                </a:solidFill>
              </a:rPr>
              <a:t>World’s </a:t>
            </a:r>
            <a:r>
              <a:rPr lang="tr-TR" b="1" dirty="0">
                <a:solidFill>
                  <a:srgbClr val="FFFF00"/>
                </a:solidFill>
              </a:rPr>
              <a:t>First</a:t>
            </a:r>
            <a:r>
              <a:rPr lang="en-GB" b="1" dirty="0">
                <a:solidFill>
                  <a:srgbClr val="FFFF00"/>
                </a:solidFill>
              </a:rPr>
              <a:t> </a:t>
            </a:r>
            <a:br>
              <a:rPr lang="en-GB" b="1" dirty="0">
                <a:solidFill>
                  <a:srgbClr val="FFFF00"/>
                </a:solidFill>
              </a:rPr>
            </a:br>
            <a:r>
              <a:rPr lang="en-GB" b="1" dirty="0">
                <a:solidFill>
                  <a:srgbClr val="FFFF00"/>
                </a:solidFill>
              </a:rPr>
              <a:t>“Cologne” </a:t>
            </a:r>
            <a:r>
              <a:rPr lang="tr-TR" b="1" dirty="0">
                <a:solidFill>
                  <a:srgbClr val="FFFF00"/>
                </a:solidFill>
              </a:rPr>
              <a:t>was </a:t>
            </a:r>
            <a:r>
              <a:rPr lang="en-GB" b="1" dirty="0">
                <a:solidFill>
                  <a:srgbClr val="FFFF00"/>
                </a:solidFill>
              </a:rPr>
              <a:t>produced in Germany in 1709</a:t>
            </a:r>
            <a:br>
              <a:rPr lang="tr-TR" b="1" dirty="0">
                <a:solidFill>
                  <a:srgbClr val="FFFF00"/>
                </a:solidFill>
              </a:rPr>
            </a:br>
            <a:r>
              <a:rPr lang="tr-TR" sz="2800" i="1" dirty="0"/>
              <a:t>P.S. The word «Kolonya» comes from Cologne</a:t>
            </a:r>
          </a:p>
        </p:txBody>
      </p:sp>
      <p:sp>
        <p:nvSpPr>
          <p:cNvPr id="4" name="Veri Yer Tutucusu 3">
            <a:extLst>
              <a:ext uri="{FF2B5EF4-FFF2-40B4-BE49-F238E27FC236}">
                <a16:creationId xmlns:a16="http://schemas.microsoft.com/office/drawing/2014/main" id="{CB734B6D-67FA-4D9A-AC2F-19557FA9ABDE}"/>
              </a:ext>
            </a:extLst>
          </p:cNvPr>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0AC2AD07-F9CB-4F8E-AF6C-285125FC9B1E}"/>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61</a:t>
            </a:fld>
            <a:endParaRPr lang="tr-TR">
              <a:solidFill>
                <a:prstClr val="white">
                  <a:shade val="50000"/>
                </a:prstClr>
              </a:solidFill>
            </a:endParaRPr>
          </a:p>
        </p:txBody>
      </p:sp>
      <p:pic>
        <p:nvPicPr>
          <p:cNvPr id="1026" name="Picture 2" descr="https://upload.wikimedia.org/wikipedia/commons/4/4b/1811-Rosoli-Flacon.jpg">
            <a:extLst>
              <a:ext uri="{FF2B5EF4-FFF2-40B4-BE49-F238E27FC236}">
                <a16:creationId xmlns:a16="http://schemas.microsoft.com/office/drawing/2014/main" id="{7B06BB6C-BB6F-47C9-A5C2-FBFC5E825C57}"/>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211960" y="332656"/>
            <a:ext cx="4752528" cy="6336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367132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95563-FA0D-42B8-946B-D774D05C7B8B}"/>
              </a:ext>
            </a:extLst>
          </p:cNvPr>
          <p:cNvSpPr>
            <a:spLocks noGrp="1"/>
          </p:cNvSpPr>
          <p:nvPr>
            <p:ph type="title"/>
          </p:nvPr>
        </p:nvSpPr>
        <p:spPr>
          <a:xfrm>
            <a:off x="572658" y="476672"/>
            <a:ext cx="7887774" cy="924475"/>
          </a:xfrm>
        </p:spPr>
        <p:txBody>
          <a:bodyPr/>
          <a:lstStyle/>
          <a:p>
            <a:r>
              <a:rPr lang="en-GB" b="1" dirty="0">
                <a:solidFill>
                  <a:srgbClr val="FFFF00"/>
                </a:solidFill>
              </a:rPr>
              <a:t>Perfume from </a:t>
            </a:r>
            <a:r>
              <a:rPr lang="tr-TR" b="1" dirty="0">
                <a:solidFill>
                  <a:srgbClr val="FFFF00"/>
                </a:solidFill>
              </a:rPr>
              <a:t>European</a:t>
            </a:r>
            <a:r>
              <a:rPr lang="en-GB" b="1" dirty="0">
                <a:solidFill>
                  <a:srgbClr val="FFFF00"/>
                </a:solidFill>
              </a:rPr>
              <a:t> chemists</a:t>
            </a:r>
            <a:endParaRPr lang="en-GB" dirty="0"/>
          </a:p>
        </p:txBody>
      </p:sp>
      <p:sp>
        <p:nvSpPr>
          <p:cNvPr id="3" name="Content Placeholder 2">
            <a:extLst>
              <a:ext uri="{FF2B5EF4-FFF2-40B4-BE49-F238E27FC236}">
                <a16:creationId xmlns:a16="http://schemas.microsoft.com/office/drawing/2014/main" id="{C122E09E-4E2A-4D21-9B8A-E37C86795D51}"/>
              </a:ext>
            </a:extLst>
          </p:cNvPr>
          <p:cNvSpPr>
            <a:spLocks noGrp="1"/>
          </p:cNvSpPr>
          <p:nvPr>
            <p:ph idx="1"/>
          </p:nvPr>
        </p:nvSpPr>
        <p:spPr>
          <a:xfrm>
            <a:off x="539552" y="1412776"/>
            <a:ext cx="8208912" cy="4968552"/>
          </a:xfrm>
        </p:spPr>
        <p:txBody>
          <a:bodyPr>
            <a:normAutofit/>
          </a:bodyPr>
          <a:lstStyle/>
          <a:p>
            <a:r>
              <a:rPr lang="en-GB" sz="2800" b="1" dirty="0"/>
              <a:t>Total perfume sales in the world is 34,</a:t>
            </a:r>
            <a:r>
              <a:rPr lang="tr-TR" sz="2800" b="1" dirty="0"/>
              <a:t>0</a:t>
            </a:r>
            <a:r>
              <a:rPr lang="en-GB" sz="2800" b="1" dirty="0"/>
              <a:t> billion US dollars</a:t>
            </a:r>
          </a:p>
          <a:p>
            <a:r>
              <a:rPr lang="en-GB" sz="2800" b="1" dirty="0"/>
              <a:t>It is estimated to reach 40.0 billion dollars in 2025</a:t>
            </a:r>
          </a:p>
          <a:p>
            <a:r>
              <a:rPr lang="en-GB" sz="2800" b="1" dirty="0"/>
              <a:t>France, Spain</a:t>
            </a:r>
            <a:r>
              <a:rPr lang="tr-TR" sz="2800" b="1" dirty="0"/>
              <a:t>,</a:t>
            </a:r>
            <a:r>
              <a:rPr lang="en-GB" sz="2800" b="1" dirty="0"/>
              <a:t> and Italy are the major perfume producers in the world</a:t>
            </a:r>
          </a:p>
          <a:p>
            <a:r>
              <a:rPr lang="en-GB" sz="2800" b="1" dirty="0"/>
              <a:t>In 2016 the amount of </a:t>
            </a:r>
            <a:r>
              <a:rPr lang="en-GB" sz="2800" b="1" u="sng" dirty="0"/>
              <a:t>rose oil</a:t>
            </a:r>
            <a:r>
              <a:rPr lang="en-GB" sz="2800" b="1" dirty="0"/>
              <a:t> export from </a:t>
            </a:r>
            <a:r>
              <a:rPr lang="en-GB" sz="2800" b="1" u="sng" dirty="0"/>
              <a:t>Isparta</a:t>
            </a:r>
            <a:r>
              <a:rPr lang="en-GB" sz="2800" b="1" dirty="0"/>
              <a:t> was 36 million US dollars</a:t>
            </a:r>
          </a:p>
        </p:txBody>
      </p:sp>
      <p:sp>
        <p:nvSpPr>
          <p:cNvPr id="4" name="Date Placeholder 3">
            <a:extLst>
              <a:ext uri="{FF2B5EF4-FFF2-40B4-BE49-F238E27FC236}">
                <a16:creationId xmlns:a16="http://schemas.microsoft.com/office/drawing/2014/main" id="{3C605B0C-9644-4E70-8FC5-40546AB3756C}"/>
              </a:ext>
            </a:extLst>
          </p:cNvPr>
          <p:cNvSpPr>
            <a:spLocks noGrp="1"/>
          </p:cNvSpPr>
          <p:nvPr>
            <p:ph type="dt" sz="half" idx="10"/>
          </p:nvPr>
        </p:nvSpPr>
        <p:spPr/>
        <p:txBody>
          <a:bodyPr/>
          <a:lstStyle/>
          <a:p>
            <a:r>
              <a:rPr lang="en-US">
                <a:solidFill>
                  <a:prstClr val="white">
                    <a:shade val="50000"/>
                  </a:prstClr>
                </a:solidFill>
              </a:rPr>
              <a:t>OCTOBER 31, 2022</a:t>
            </a:r>
            <a:endParaRPr lang="tr-TR" dirty="0">
              <a:solidFill>
                <a:prstClr val="white">
                  <a:shade val="50000"/>
                </a:prstClr>
              </a:solidFill>
            </a:endParaRPr>
          </a:p>
        </p:txBody>
      </p:sp>
      <p:sp>
        <p:nvSpPr>
          <p:cNvPr id="5" name="Slide Number Placeholder 4">
            <a:extLst>
              <a:ext uri="{FF2B5EF4-FFF2-40B4-BE49-F238E27FC236}">
                <a16:creationId xmlns:a16="http://schemas.microsoft.com/office/drawing/2014/main" id="{943A8519-740C-431F-9292-47A1BFD44F76}"/>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62</a:t>
            </a:fld>
            <a:endParaRPr lang="tr-TR">
              <a:solidFill>
                <a:prstClr val="white">
                  <a:shade val="50000"/>
                </a:prstClr>
              </a:solidFill>
            </a:endParaRPr>
          </a:p>
        </p:txBody>
      </p:sp>
    </p:spTree>
    <p:extLst>
      <p:ext uri="{BB962C8B-B14F-4D97-AF65-F5344CB8AC3E}">
        <p14:creationId xmlns:p14="http://schemas.microsoft.com/office/powerpoint/2010/main" val="292727159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5576" y="1214570"/>
            <a:ext cx="7200800" cy="3096344"/>
          </a:xfrm>
        </p:spPr>
        <p:txBody>
          <a:bodyPr/>
          <a:lstStyle/>
          <a:p>
            <a:br>
              <a:rPr lang="tr-TR" sz="3300" b="1" dirty="0">
                <a:solidFill>
                  <a:srgbClr val="FFFF00"/>
                </a:solidFill>
              </a:rPr>
            </a:br>
            <a:br>
              <a:rPr lang="tr-TR" sz="3300" b="1" dirty="0">
                <a:solidFill>
                  <a:srgbClr val="FFFF00"/>
                </a:solidFill>
              </a:rPr>
            </a:br>
            <a:br>
              <a:rPr lang="en-GB" sz="3300" b="1" dirty="0">
                <a:solidFill>
                  <a:srgbClr val="FFFF00"/>
                </a:solidFill>
              </a:rPr>
            </a:br>
            <a:br>
              <a:rPr lang="en-GB" sz="2700" b="1" dirty="0">
                <a:solidFill>
                  <a:srgbClr val="FFFF00"/>
                </a:solidFill>
              </a:rPr>
            </a:br>
            <a:br>
              <a:rPr lang="en-GB" sz="2700" b="1" dirty="0">
                <a:solidFill>
                  <a:srgbClr val="FFFF00"/>
                </a:solidFill>
              </a:rPr>
            </a:br>
            <a:br>
              <a:rPr lang="en-GB" sz="2700" b="1" dirty="0">
                <a:solidFill>
                  <a:srgbClr val="FFFF00"/>
                </a:solidFill>
              </a:rPr>
            </a:br>
            <a:br>
              <a:rPr lang="en-GB" sz="2700" b="1" dirty="0">
                <a:solidFill>
                  <a:srgbClr val="FFFF00"/>
                </a:solidFill>
              </a:rPr>
            </a:br>
            <a:br>
              <a:rPr lang="en-GB" sz="2700" b="1" dirty="0">
                <a:solidFill>
                  <a:srgbClr val="FFFF00"/>
                </a:solidFill>
              </a:rPr>
            </a:br>
            <a:br>
              <a:rPr lang="en-GB" sz="2700" b="1" dirty="0">
                <a:solidFill>
                  <a:srgbClr val="FFFF00"/>
                </a:solidFill>
              </a:rPr>
            </a:br>
            <a:br>
              <a:rPr lang="en-GB" sz="2700" b="1" dirty="0">
                <a:solidFill>
                  <a:srgbClr val="FFFF00"/>
                </a:solidFill>
              </a:rPr>
            </a:br>
            <a:br>
              <a:rPr lang="en-GB" sz="2700" b="1" dirty="0">
                <a:solidFill>
                  <a:srgbClr val="FFFF00"/>
                </a:solidFill>
              </a:rPr>
            </a:br>
            <a:br>
              <a:rPr lang="en-GB" sz="2700" b="1" dirty="0">
                <a:solidFill>
                  <a:srgbClr val="FFFF00"/>
                </a:solidFill>
              </a:rPr>
            </a:br>
            <a:br>
              <a:rPr lang="en-GB" sz="2700" b="1" dirty="0">
                <a:solidFill>
                  <a:srgbClr val="FFFF00"/>
                </a:solidFill>
              </a:rPr>
            </a:br>
            <a:r>
              <a:rPr lang="tr-TR" b="1" dirty="0"/>
              <a:t>END OF</a:t>
            </a:r>
            <a:br>
              <a:rPr lang="tr-TR" sz="2800" b="1" dirty="0">
                <a:solidFill>
                  <a:srgbClr val="FFFF00"/>
                </a:solidFill>
              </a:rPr>
            </a:br>
            <a:r>
              <a:rPr lang="en-GB" sz="2800" b="1" dirty="0"/>
              <a:t>CHEM 491</a:t>
            </a:r>
            <a:br>
              <a:rPr lang="en-GB" sz="2800" b="1" dirty="0">
                <a:solidFill>
                  <a:srgbClr val="FFFF00"/>
                </a:solidFill>
              </a:rPr>
            </a:br>
            <a:r>
              <a:rPr lang="en-GB" sz="2800" b="1" dirty="0">
                <a:solidFill>
                  <a:srgbClr val="FFFF00"/>
                </a:solidFill>
              </a:rPr>
              <a:t>SOAP &amp; PERFUME MAKING TECHNOLOGIES</a:t>
            </a:r>
            <a:br>
              <a:rPr lang="en-GB" sz="2800" b="1" dirty="0">
                <a:solidFill>
                  <a:srgbClr val="FFFF00"/>
                </a:solidFill>
              </a:rPr>
            </a:br>
            <a:r>
              <a:rPr lang="en-GB" sz="2800" b="1" dirty="0">
                <a:solidFill>
                  <a:srgbClr val="FFFF00"/>
                </a:solidFill>
              </a:rPr>
              <a:t>OF SUMERIAN CHEMISTS</a:t>
            </a:r>
            <a:br>
              <a:rPr lang="tr-TR" sz="2800" b="1" dirty="0">
                <a:solidFill>
                  <a:prstClr val="white"/>
                </a:solidFill>
              </a:rPr>
            </a:br>
            <a:r>
              <a:rPr lang="tr-TR" sz="2800" b="1" dirty="0"/>
              <a:t>OCTOBER 31, </a:t>
            </a:r>
            <a:r>
              <a:rPr lang="en-GB" sz="2800" b="1" dirty="0"/>
              <a:t>202</a:t>
            </a:r>
            <a:r>
              <a:rPr lang="tr-TR" sz="2800" b="1" dirty="0"/>
              <a:t>2</a:t>
            </a:r>
            <a:r>
              <a:rPr lang="en-GB" sz="2800" b="1" dirty="0"/>
              <a:t> </a:t>
            </a:r>
            <a:br>
              <a:rPr lang="en-GB" sz="2800" b="1" dirty="0"/>
            </a:br>
            <a:r>
              <a:rPr lang="en-GB" sz="2800" b="1" dirty="0"/>
              <a:t>LECTURE</a:t>
            </a:r>
            <a:endParaRPr lang="tr-TR" sz="2800" b="1" dirty="0"/>
          </a:p>
        </p:txBody>
      </p:sp>
      <p:sp>
        <p:nvSpPr>
          <p:cNvPr id="3" name="Subtitle 2"/>
          <p:cNvSpPr>
            <a:spLocks noGrp="1"/>
          </p:cNvSpPr>
          <p:nvPr>
            <p:ph type="subTitle" idx="1"/>
          </p:nvPr>
        </p:nvSpPr>
        <p:spPr>
          <a:xfrm>
            <a:off x="4253983" y="4328764"/>
            <a:ext cx="4316961" cy="1624263"/>
          </a:xfrm>
        </p:spPr>
        <p:txBody>
          <a:bodyPr>
            <a:normAutofit fontScale="77500" lnSpcReduction="20000"/>
          </a:bodyPr>
          <a:lstStyle/>
          <a:p>
            <a:pPr algn="r"/>
            <a:r>
              <a:rPr lang="tr-TR" sz="3100" b="1" dirty="0">
                <a:solidFill>
                  <a:schemeClr val="tx1"/>
                </a:solidFill>
              </a:rPr>
              <a:t>Prof. Dr. Ural AKBULUT  </a:t>
            </a:r>
          </a:p>
          <a:p>
            <a:pPr algn="r"/>
            <a:r>
              <a:rPr lang="en-GB" sz="3100" b="1" dirty="0">
                <a:solidFill>
                  <a:schemeClr val="tx1"/>
                </a:solidFill>
              </a:rPr>
              <a:t>METU</a:t>
            </a:r>
            <a:r>
              <a:rPr lang="tr-TR" sz="3100" b="1" dirty="0">
                <a:solidFill>
                  <a:schemeClr val="tx1"/>
                </a:solidFill>
              </a:rPr>
              <a:t> </a:t>
            </a:r>
            <a:r>
              <a:rPr lang="en-GB" sz="3100" b="1" dirty="0">
                <a:solidFill>
                  <a:schemeClr val="tx1"/>
                </a:solidFill>
              </a:rPr>
              <a:t>Chemistry </a:t>
            </a:r>
          </a:p>
          <a:p>
            <a:pPr algn="r"/>
            <a:r>
              <a:rPr lang="en-GB" sz="3100" b="1" dirty="0">
                <a:solidFill>
                  <a:schemeClr val="tx1"/>
                </a:solidFill>
              </a:rPr>
              <a:t>Department</a:t>
            </a:r>
            <a:endParaRPr lang="tr-TR" sz="3100" b="1" dirty="0">
              <a:solidFill>
                <a:schemeClr val="tx1"/>
              </a:solidFill>
            </a:endParaRPr>
          </a:p>
          <a:p>
            <a:endParaRPr lang="en-GB" sz="2400" b="1" dirty="0">
              <a:solidFill>
                <a:srgbClr val="FFFF00"/>
              </a:solidFill>
            </a:endParaRPr>
          </a:p>
          <a:p>
            <a:endParaRPr lang="en-GB" sz="2400" b="1" dirty="0">
              <a:solidFill>
                <a:srgbClr val="FFFF00"/>
              </a:solidFill>
            </a:endParaRPr>
          </a:p>
          <a:p>
            <a:endParaRPr lang="tr-TR" sz="2400" b="1" dirty="0">
              <a:solidFill>
                <a:srgbClr val="FFFF00"/>
              </a:solidFill>
            </a:endParaRPr>
          </a:p>
        </p:txBody>
      </p:sp>
      <p:sp>
        <p:nvSpPr>
          <p:cNvPr id="4" name="Date Placeholder 3"/>
          <p:cNvSpPr>
            <a:spLocks noGrp="1"/>
          </p:cNvSpPr>
          <p:nvPr>
            <p:ph type="dt" sz="half" idx="10"/>
          </p:nvPr>
        </p:nvSpPr>
        <p:spPr/>
        <p:txBody>
          <a:bodyPr/>
          <a:lstStyle/>
          <a:p>
            <a:r>
              <a:rPr lang="en-US">
                <a:solidFill>
                  <a:prstClr val="white">
                    <a:shade val="50000"/>
                  </a:prstClr>
                </a:solidFill>
              </a:rPr>
              <a:t>OCTOBER 31, 2022</a:t>
            </a:r>
            <a:endParaRPr lang="tr-TR" dirty="0">
              <a:solidFill>
                <a:prstClr val="white">
                  <a:shade val="50000"/>
                </a:prstClr>
              </a:solidFill>
            </a:endParaRPr>
          </a:p>
        </p:txBody>
      </p:sp>
      <p:sp>
        <p:nvSpPr>
          <p:cNvPr id="5" name="Slide Number Placeholder 4"/>
          <p:cNvSpPr>
            <a:spLocks noGrp="1"/>
          </p:cNvSpPr>
          <p:nvPr>
            <p:ph type="sldNum" sz="quarter" idx="12"/>
          </p:nvPr>
        </p:nvSpPr>
        <p:spPr/>
        <p:txBody>
          <a:bodyPr/>
          <a:lstStyle/>
          <a:p>
            <a:fld id="{83585796-D667-4CB2-BC00-3BF368760D37}" type="slidenum">
              <a:rPr lang="tr-TR" smtClean="0">
                <a:solidFill>
                  <a:prstClr val="white">
                    <a:shade val="50000"/>
                  </a:prstClr>
                </a:solidFill>
              </a:rPr>
              <a:pPr/>
              <a:t>63</a:t>
            </a:fld>
            <a:endParaRPr lang="tr-TR">
              <a:solidFill>
                <a:prstClr val="white">
                  <a:shade val="50000"/>
                </a:prstClr>
              </a:solidFill>
            </a:endParaRPr>
          </a:p>
        </p:txBody>
      </p:sp>
    </p:spTree>
    <p:extLst>
      <p:ext uri="{BB962C8B-B14F-4D97-AF65-F5344CB8AC3E}">
        <p14:creationId xmlns:p14="http://schemas.microsoft.com/office/powerpoint/2010/main" val="11053517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9375E-4F12-4298-8AD8-EFD66282BCB6}"/>
              </a:ext>
            </a:extLst>
          </p:cNvPr>
          <p:cNvSpPr>
            <a:spLocks noGrp="1"/>
          </p:cNvSpPr>
          <p:nvPr>
            <p:ph type="title"/>
          </p:nvPr>
        </p:nvSpPr>
        <p:spPr>
          <a:xfrm>
            <a:off x="323528" y="476672"/>
            <a:ext cx="5112568" cy="5832648"/>
          </a:xfrm>
        </p:spPr>
        <p:txBody>
          <a:bodyPr/>
          <a:lstStyle/>
          <a:p>
            <a:r>
              <a:rPr lang="en-GB" b="1" dirty="0">
                <a:solidFill>
                  <a:srgbClr val="FFFF00"/>
                </a:solidFill>
              </a:rPr>
              <a:t>Roman Emperor Nero </a:t>
            </a:r>
            <a:r>
              <a:rPr lang="en-GB" sz="2800" b="1" dirty="0"/>
              <a:t>(Ruled 54 A.D. 68 A.D.) He began taxing the owners of washing houses who earned money by </a:t>
            </a:r>
            <a:r>
              <a:rPr lang="en-GB" sz="2800" b="1" u="sng" dirty="0"/>
              <a:t>collecting urine on the streets</a:t>
            </a:r>
            <a:r>
              <a:rPr lang="en-GB" sz="2800" b="1" dirty="0"/>
              <a:t>. </a:t>
            </a:r>
            <a:r>
              <a:rPr lang="tr-TR" sz="2800" b="1" dirty="0"/>
              <a:t>The </a:t>
            </a:r>
            <a:r>
              <a:rPr lang="tr-TR" sz="2800" b="1" dirty="0" err="1"/>
              <a:t>tax</a:t>
            </a:r>
            <a:r>
              <a:rPr lang="en-GB" sz="2800" b="1" dirty="0"/>
              <a:t> was called “</a:t>
            </a:r>
            <a:r>
              <a:rPr lang="en-GB" sz="2800" b="1" dirty="0">
                <a:solidFill>
                  <a:srgbClr val="FFFF00"/>
                </a:solidFill>
              </a:rPr>
              <a:t>vectigal urinae</a:t>
            </a:r>
            <a:r>
              <a:rPr lang="en-GB" sz="2800" b="1" dirty="0"/>
              <a:t>”</a:t>
            </a:r>
            <a:br>
              <a:rPr lang="en-GB" sz="2800" b="1" dirty="0"/>
            </a:br>
            <a:r>
              <a:rPr lang="en-GB" sz="2800" b="1" dirty="0"/>
              <a:t>But he had to stop taxing soon due to complaints</a:t>
            </a:r>
            <a:endParaRPr lang="tr-TR" sz="2800" b="1" dirty="0"/>
          </a:p>
        </p:txBody>
      </p:sp>
      <p:sp>
        <p:nvSpPr>
          <p:cNvPr id="4" name="Date Placeholder 3">
            <a:extLst>
              <a:ext uri="{FF2B5EF4-FFF2-40B4-BE49-F238E27FC236}">
                <a16:creationId xmlns:a16="http://schemas.microsoft.com/office/drawing/2014/main" id="{33D140CA-D0FE-43FD-8B9C-ED4F693D13B6}"/>
              </a:ext>
            </a:extLst>
          </p:cNvPr>
          <p:cNvSpPr>
            <a:spLocks noGrp="1"/>
          </p:cNvSpPr>
          <p:nvPr>
            <p:ph type="dt" sz="half" idx="10"/>
          </p:nvPr>
        </p:nvSpPr>
        <p:spPr/>
        <p:txBody>
          <a:bodyPr/>
          <a:lstStyle/>
          <a:p>
            <a:r>
              <a:rPr lang="en-US">
                <a:solidFill>
                  <a:prstClr val="white">
                    <a:shade val="50000"/>
                  </a:prstClr>
                </a:solidFill>
              </a:rPr>
              <a:t>OCTOBER 31, 2022</a:t>
            </a:r>
            <a:endParaRPr lang="tr-TR" dirty="0">
              <a:solidFill>
                <a:prstClr val="white">
                  <a:shade val="50000"/>
                </a:prstClr>
              </a:solidFill>
            </a:endParaRPr>
          </a:p>
        </p:txBody>
      </p:sp>
      <p:sp>
        <p:nvSpPr>
          <p:cNvPr id="5" name="Slide Number Placeholder 4">
            <a:extLst>
              <a:ext uri="{FF2B5EF4-FFF2-40B4-BE49-F238E27FC236}">
                <a16:creationId xmlns:a16="http://schemas.microsoft.com/office/drawing/2014/main" id="{678200F6-6965-4C8B-964B-F58E1F9C9833}"/>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7</a:t>
            </a:fld>
            <a:endParaRPr lang="tr-TR">
              <a:solidFill>
                <a:prstClr val="white">
                  <a:shade val="50000"/>
                </a:prstClr>
              </a:solidFill>
            </a:endParaRPr>
          </a:p>
        </p:txBody>
      </p:sp>
      <p:pic>
        <p:nvPicPr>
          <p:cNvPr id="24578" name="Picture 2" descr="Male bust facing right">
            <a:extLst>
              <a:ext uri="{FF2B5EF4-FFF2-40B4-BE49-F238E27FC236}">
                <a16:creationId xmlns:a16="http://schemas.microsoft.com/office/drawing/2014/main" id="{7EA6C919-359E-4188-BD9D-0AB6C6534410}"/>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5364088" y="1103548"/>
            <a:ext cx="3613979" cy="5040560"/>
          </a:xfrm>
          <a:prstGeom prst="rect">
            <a:avLst/>
          </a:prstGeom>
          <a:noFill/>
          <a:extLst>
            <a:ext uri="{909E8E84-426E-40DD-AFC4-6F175D3DCCD1}">
              <a14:hiddenFill xmlns:a14="http://schemas.microsoft.com/office/drawing/2010/main">
                <a:solidFill>
                  <a:srgbClr val="FFFFFF"/>
                </a:solidFill>
              </a14:hiddenFill>
            </a:ext>
          </a:extLst>
        </p:spPr>
      </p:pic>
      <p:pic>
        <p:nvPicPr>
          <p:cNvPr id="3" name="Kayıtlı Ses">
            <a:hlinkClick r:id="" action="ppaction://media"/>
            <a:extLst>
              <a:ext uri="{FF2B5EF4-FFF2-40B4-BE49-F238E27FC236}">
                <a16:creationId xmlns:a16="http://schemas.microsoft.com/office/drawing/2014/main" id="{E55A611F-3430-4077-835A-D6202A0B963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452320" y="260648"/>
            <a:ext cx="681608" cy="681608"/>
          </a:xfrm>
          <a:prstGeom prst="rect">
            <a:avLst/>
          </a:prstGeom>
        </p:spPr>
      </p:pic>
    </p:spTree>
    <p:extLst>
      <p:ext uri="{BB962C8B-B14F-4D97-AF65-F5344CB8AC3E}">
        <p14:creationId xmlns:p14="http://schemas.microsoft.com/office/powerpoint/2010/main" val="471217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72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9375E-4F12-4298-8AD8-EFD66282BCB6}"/>
              </a:ext>
            </a:extLst>
          </p:cNvPr>
          <p:cNvSpPr>
            <a:spLocks noGrp="1"/>
          </p:cNvSpPr>
          <p:nvPr>
            <p:ph type="title"/>
          </p:nvPr>
        </p:nvSpPr>
        <p:spPr>
          <a:xfrm>
            <a:off x="395536" y="980728"/>
            <a:ext cx="4392488" cy="5400600"/>
          </a:xfrm>
        </p:spPr>
        <p:txBody>
          <a:bodyPr/>
          <a:lstStyle/>
          <a:p>
            <a:r>
              <a:rPr lang="en-GB" sz="3600" b="1" dirty="0">
                <a:solidFill>
                  <a:srgbClr val="FFFF00"/>
                </a:solidFill>
              </a:rPr>
              <a:t>Roman Emperor Vespasian </a:t>
            </a:r>
            <a:br>
              <a:rPr lang="en-GB" b="1" dirty="0">
                <a:solidFill>
                  <a:srgbClr val="FFFF00"/>
                </a:solidFill>
              </a:rPr>
            </a:br>
            <a:r>
              <a:rPr lang="en-GB" sz="2800" b="1" dirty="0"/>
              <a:t>(ruled: 69 A.D-79 A.D.)</a:t>
            </a:r>
            <a:br>
              <a:rPr lang="en-GB" sz="2800" b="1" dirty="0"/>
            </a:br>
            <a:r>
              <a:rPr lang="en-GB" sz="2800" b="1" dirty="0"/>
              <a:t>He started to tax the owners of washing houses, like Nero, for collecting human urine in 70 A.D.</a:t>
            </a:r>
            <a:br>
              <a:rPr lang="en-GB" sz="2800" b="1" dirty="0"/>
            </a:br>
            <a:endParaRPr lang="tr-TR" sz="2800" b="1" dirty="0"/>
          </a:p>
        </p:txBody>
      </p:sp>
      <p:sp>
        <p:nvSpPr>
          <p:cNvPr id="4" name="Date Placeholder 3">
            <a:extLst>
              <a:ext uri="{FF2B5EF4-FFF2-40B4-BE49-F238E27FC236}">
                <a16:creationId xmlns:a16="http://schemas.microsoft.com/office/drawing/2014/main" id="{33D140CA-D0FE-43FD-8B9C-ED4F693D13B6}"/>
              </a:ext>
            </a:extLst>
          </p:cNvPr>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678200F6-6965-4C8B-964B-F58E1F9C9833}"/>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8</a:t>
            </a:fld>
            <a:endParaRPr lang="tr-TR">
              <a:solidFill>
                <a:prstClr val="white">
                  <a:shade val="50000"/>
                </a:prstClr>
              </a:solidFill>
            </a:endParaRPr>
          </a:p>
        </p:txBody>
      </p:sp>
      <p:pic>
        <p:nvPicPr>
          <p:cNvPr id="16388" name="Picture 4" descr="Front view of a bust. He is balding and wears a Roman tunic.">
            <a:extLst>
              <a:ext uri="{FF2B5EF4-FFF2-40B4-BE49-F238E27FC236}">
                <a16:creationId xmlns:a16="http://schemas.microsoft.com/office/drawing/2014/main" id="{D526128A-3EB9-43EC-9F2F-6836DE20FF07}"/>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4932040" y="1124744"/>
            <a:ext cx="4032447" cy="5002626"/>
          </a:xfrm>
          <a:prstGeom prst="rect">
            <a:avLst/>
          </a:prstGeom>
          <a:noFill/>
          <a:extLst>
            <a:ext uri="{909E8E84-426E-40DD-AFC4-6F175D3DCCD1}">
              <a14:hiddenFill xmlns:a14="http://schemas.microsoft.com/office/drawing/2010/main">
                <a:solidFill>
                  <a:srgbClr val="FFFFFF"/>
                </a:solidFill>
              </a14:hiddenFill>
            </a:ext>
          </a:extLst>
        </p:spPr>
      </p:pic>
      <p:pic>
        <p:nvPicPr>
          <p:cNvPr id="3" name="Kayıtlı Ses">
            <a:hlinkClick r:id="" action="ppaction://media"/>
            <a:extLst>
              <a:ext uri="{FF2B5EF4-FFF2-40B4-BE49-F238E27FC236}">
                <a16:creationId xmlns:a16="http://schemas.microsoft.com/office/drawing/2014/main" id="{7ACE84AF-C2F7-48DE-A9F5-863D1F98D92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812360" y="332656"/>
            <a:ext cx="609600" cy="609600"/>
          </a:xfrm>
          <a:prstGeom prst="rect">
            <a:avLst/>
          </a:prstGeom>
        </p:spPr>
      </p:pic>
    </p:spTree>
    <p:extLst>
      <p:ext uri="{BB962C8B-B14F-4D97-AF65-F5344CB8AC3E}">
        <p14:creationId xmlns:p14="http://schemas.microsoft.com/office/powerpoint/2010/main" val="3708452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90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F9227-BCDB-41C1-84F8-4EAB73F7E8F6}"/>
              </a:ext>
            </a:extLst>
          </p:cNvPr>
          <p:cNvSpPr>
            <a:spLocks noGrp="1"/>
          </p:cNvSpPr>
          <p:nvPr>
            <p:ph type="title"/>
          </p:nvPr>
        </p:nvSpPr>
        <p:spPr>
          <a:xfrm>
            <a:off x="827584" y="260648"/>
            <a:ext cx="7704856" cy="1224136"/>
          </a:xfrm>
        </p:spPr>
        <p:txBody>
          <a:bodyPr/>
          <a:lstStyle/>
          <a:p>
            <a:r>
              <a:rPr lang="en-GB" b="1" dirty="0">
                <a:solidFill>
                  <a:srgbClr val="FFFF00"/>
                </a:solidFill>
              </a:rPr>
              <a:t>Human urine collectors had to pay tax in Roman Empire</a:t>
            </a:r>
            <a:endParaRPr lang="tr-TR" b="1" dirty="0">
              <a:solidFill>
                <a:srgbClr val="FFFF00"/>
              </a:solidFill>
            </a:endParaRPr>
          </a:p>
        </p:txBody>
      </p:sp>
      <p:sp>
        <p:nvSpPr>
          <p:cNvPr id="3" name="Content Placeholder 2">
            <a:extLst>
              <a:ext uri="{FF2B5EF4-FFF2-40B4-BE49-F238E27FC236}">
                <a16:creationId xmlns:a16="http://schemas.microsoft.com/office/drawing/2014/main" id="{A4116088-CAA2-4136-A743-2D8323D93428}"/>
              </a:ext>
            </a:extLst>
          </p:cNvPr>
          <p:cNvSpPr>
            <a:spLocks noGrp="1"/>
          </p:cNvSpPr>
          <p:nvPr>
            <p:ph idx="1"/>
          </p:nvPr>
        </p:nvSpPr>
        <p:spPr>
          <a:xfrm>
            <a:off x="539552" y="1556792"/>
            <a:ext cx="8208912" cy="5112568"/>
          </a:xfrm>
        </p:spPr>
        <p:txBody>
          <a:bodyPr>
            <a:noAutofit/>
          </a:bodyPr>
          <a:lstStyle/>
          <a:p>
            <a:r>
              <a:rPr lang="en-GB" sz="2800" b="1" dirty="0"/>
              <a:t>Vespasian was </a:t>
            </a:r>
            <a:r>
              <a:rPr lang="tr-TR" sz="2800" b="1" dirty="0"/>
              <a:t>criticized</a:t>
            </a:r>
            <a:r>
              <a:rPr lang="en-GB" sz="2800" b="1" dirty="0"/>
              <a:t> by some senators and by his son Titus, for taxing urine collect</a:t>
            </a:r>
            <a:r>
              <a:rPr lang="tr-TR" sz="2800" b="1" dirty="0" err="1"/>
              <a:t>ors</a:t>
            </a:r>
            <a:endParaRPr lang="en-GB" sz="2800" b="1" dirty="0"/>
          </a:p>
          <a:p>
            <a:r>
              <a:rPr lang="en-GB" sz="2800" b="1" dirty="0"/>
              <a:t>He answered his son “</a:t>
            </a:r>
            <a:r>
              <a:rPr lang="en-GB" sz="2800" b="1" dirty="0">
                <a:solidFill>
                  <a:srgbClr val="FFFF00"/>
                </a:solidFill>
              </a:rPr>
              <a:t>smell this Money, it does not stink, even though it comes from urine</a:t>
            </a:r>
            <a:r>
              <a:rPr lang="en-GB" sz="2800" b="1" dirty="0"/>
              <a:t>”, </a:t>
            </a:r>
            <a:r>
              <a:rPr lang="tr-TR" sz="2800" b="1" dirty="0"/>
              <a:t>and </a:t>
            </a:r>
            <a:r>
              <a:rPr lang="en-GB" sz="2800" b="1" dirty="0"/>
              <a:t>“</a:t>
            </a:r>
            <a:r>
              <a:rPr lang="en-GB" sz="2800" b="1" u="sng" dirty="0">
                <a:solidFill>
                  <a:srgbClr val="FFFF00"/>
                </a:solidFill>
              </a:rPr>
              <a:t>money does not stink</a:t>
            </a:r>
            <a:r>
              <a:rPr lang="en-GB" sz="2800" b="1" dirty="0"/>
              <a:t>”</a:t>
            </a:r>
          </a:p>
          <a:p>
            <a:r>
              <a:rPr lang="en-GB" sz="2800" b="1" dirty="0"/>
              <a:t>“</a:t>
            </a:r>
            <a:r>
              <a:rPr lang="en-GB" sz="2800" b="1" dirty="0">
                <a:solidFill>
                  <a:srgbClr val="FFFF00"/>
                </a:solidFill>
              </a:rPr>
              <a:t>Pecunia </a:t>
            </a:r>
            <a:r>
              <a:rPr lang="tr-TR" sz="2800" b="1" dirty="0">
                <a:solidFill>
                  <a:srgbClr val="FFFF00"/>
                </a:solidFill>
              </a:rPr>
              <a:t>Non-Olet</a:t>
            </a:r>
            <a:r>
              <a:rPr lang="en-GB" sz="2800" b="1" dirty="0"/>
              <a:t>” world famous expression of that Emperor, means “</a:t>
            </a:r>
            <a:r>
              <a:rPr lang="en-GB" sz="2800" b="1" u="sng" dirty="0"/>
              <a:t>money does not stink</a:t>
            </a:r>
            <a:r>
              <a:rPr lang="en-GB" sz="2800" b="1" dirty="0"/>
              <a:t>” in Latin</a:t>
            </a:r>
          </a:p>
          <a:p>
            <a:endParaRPr lang="en-GB" sz="2800" b="1" dirty="0"/>
          </a:p>
        </p:txBody>
      </p:sp>
      <p:sp>
        <p:nvSpPr>
          <p:cNvPr id="4" name="Date Placeholder 3">
            <a:extLst>
              <a:ext uri="{FF2B5EF4-FFF2-40B4-BE49-F238E27FC236}">
                <a16:creationId xmlns:a16="http://schemas.microsoft.com/office/drawing/2014/main" id="{8693999E-8217-40C2-A78A-802BB3FAB372}"/>
              </a:ext>
            </a:extLst>
          </p:cNvPr>
          <p:cNvSpPr>
            <a:spLocks noGrp="1"/>
          </p:cNvSpPr>
          <p:nvPr>
            <p:ph type="dt" sz="half" idx="10"/>
          </p:nvPr>
        </p:nvSpPr>
        <p:spPr/>
        <p:txBody>
          <a:bodyPr/>
          <a:lstStyle/>
          <a:p>
            <a:r>
              <a:rPr lang="en-US">
                <a:solidFill>
                  <a:prstClr val="white">
                    <a:shade val="50000"/>
                  </a:prstClr>
                </a:solidFill>
              </a:rPr>
              <a:t>OCTOBER 31,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B12D3396-FA76-4AF4-8923-38598E00DD84}"/>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9</a:t>
            </a:fld>
            <a:endParaRPr lang="tr-TR">
              <a:solidFill>
                <a:prstClr val="white">
                  <a:shade val="50000"/>
                </a:prstClr>
              </a:solidFill>
            </a:endParaRPr>
          </a:p>
        </p:txBody>
      </p:sp>
      <p:pic>
        <p:nvPicPr>
          <p:cNvPr id="6" name="Kayıtlı Ses">
            <a:hlinkClick r:id="" action="ppaction://media"/>
            <a:extLst>
              <a:ext uri="{FF2B5EF4-FFF2-40B4-BE49-F238E27FC236}">
                <a16:creationId xmlns:a16="http://schemas.microsoft.com/office/drawing/2014/main" id="{CD5891E3-F8D2-4170-9C2C-634C2616D85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668344" y="908720"/>
            <a:ext cx="609600" cy="609600"/>
          </a:xfrm>
          <a:prstGeom prst="rect">
            <a:avLst/>
          </a:prstGeom>
        </p:spPr>
      </p:pic>
    </p:spTree>
    <p:extLst>
      <p:ext uri="{BB962C8B-B14F-4D97-AF65-F5344CB8AC3E}">
        <p14:creationId xmlns:p14="http://schemas.microsoft.com/office/powerpoint/2010/main" val="263923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756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theme/theme1.xml><?xml version="1.0" encoding="utf-8"?>
<a:theme xmlns:a="http://schemas.openxmlformats.org/drawingml/2006/main" name="Autumn">
  <a:themeElements>
    <a:clrScheme name="Autumn">
      <a:dk1>
        <a:sysClr val="windowText" lastClr="000000"/>
      </a:dk1>
      <a:lt1>
        <a:sysClr val="window" lastClr="FFFFFF"/>
      </a:lt1>
      <a:dk2>
        <a:srgbClr val="B01F0F"/>
      </a:dk2>
      <a:lt2>
        <a:srgbClr val="FF9000"/>
      </a:lt2>
      <a:accent1>
        <a:srgbClr val="ED4600"/>
      </a:accent1>
      <a:accent2>
        <a:srgbClr val="C4D73F"/>
      </a:accent2>
      <a:accent3>
        <a:srgbClr val="FFCE2D"/>
      </a:accent3>
      <a:accent4>
        <a:srgbClr val="FFA600"/>
      </a:accent4>
      <a:accent5>
        <a:srgbClr val="ED5E00"/>
      </a:accent5>
      <a:accent6>
        <a:srgbClr val="C62D03"/>
      </a:accent6>
      <a:hlink>
        <a:srgbClr val="408080"/>
      </a:hlink>
      <a:folHlink>
        <a:srgbClr val="5EAEAE"/>
      </a:folHlink>
    </a:clrScheme>
    <a:fontScheme name="Autumn">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tumn">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98000"/>
                <a:shade val="100000"/>
                <a:hueMod val="108000"/>
                <a:satMod val="130000"/>
                <a:lumMod val="108000"/>
              </a:schemeClr>
            </a:gs>
            <a:gs pos="92000">
              <a:schemeClr val="phClr">
                <a:shade val="88000"/>
                <a:hueMod val="96000"/>
                <a:satMod val="120000"/>
                <a:lumMod val="74000"/>
              </a:schemeClr>
            </a:gs>
          </a:gsLst>
          <a:lin ang="5400000" scaled="1"/>
        </a:gradFill>
        <a:gradFill rotWithShape="1">
          <a:gsLst>
            <a:gs pos="0">
              <a:schemeClr val="phClr">
                <a:tint val="98000"/>
                <a:shade val="100000"/>
                <a:hueMod val="100000"/>
                <a:satMod val="130000"/>
                <a:lumMod val="112000"/>
              </a:schemeClr>
            </a:gs>
            <a:gs pos="100000">
              <a:schemeClr val="phClr">
                <a:shade val="84000"/>
                <a:hueMod val="96000"/>
                <a:satMod val="120000"/>
                <a:lumMod val="80000"/>
              </a:schemeClr>
            </a:gs>
          </a:gsLst>
          <a:path path="circle">
            <a:fillToRect l="50000" t="50000" r="100000" b="10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Sonbahar</Template>
  <TotalTime>100020</TotalTime>
  <Words>3362</Words>
  <Application>Microsoft Office PowerPoint</Application>
  <PresentationFormat>Ekran Gösterisi (4:3)</PresentationFormat>
  <Paragraphs>342</Paragraphs>
  <Slides>63</Slides>
  <Notes>2</Notes>
  <HiddenSlides>0</HiddenSlides>
  <MMClips>29</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63</vt:i4>
      </vt:variant>
    </vt:vector>
  </HeadingPairs>
  <TitlesOfParts>
    <vt:vector size="71" baseType="lpstr">
      <vt:lpstr>Arial</vt:lpstr>
      <vt:lpstr>Calibri</vt:lpstr>
      <vt:lpstr>Courier New</vt:lpstr>
      <vt:lpstr>Times New Roman</vt:lpstr>
      <vt:lpstr>Trebuchet MS</vt:lpstr>
      <vt:lpstr>Verdana</vt:lpstr>
      <vt:lpstr>Wingdings 2</vt:lpstr>
      <vt:lpstr>Autumn</vt:lpstr>
      <vt:lpstr>             CHEM 491 SOAP &amp; PERFUME MAKING TECHNOLOGIES OF SUMERIAN CHEMISTS OCTOBER 31, 2022  LECTURE</vt:lpstr>
      <vt:lpstr>Urine was used as a cleaning agent (soap) for thousands of years</vt:lpstr>
      <vt:lpstr>Urine was used as a cleaning agent (soap) for thousands of years</vt:lpstr>
      <vt:lpstr>Urine was used as a cleaning agent (soap) for thousands of years</vt:lpstr>
      <vt:lpstr>Urine was used as a cleaning agent (soap) for thousands of years</vt:lpstr>
      <vt:lpstr>Ruins of an ancient fullery in Pompei</vt:lpstr>
      <vt:lpstr>Roman Emperor Nero (Ruled 54 A.D. 68 A.D.) He began taxing the owners of washing houses who earned money by collecting urine on the streets. The tax was called “vectigal urinae” But he had to stop taxing soon due to complaints</vt:lpstr>
      <vt:lpstr>Roman Emperor Vespasian  (ruled: 69 A.D-79 A.D.) He started to tax the owners of washing houses, like Nero, for collecting human urine in 70 A.D. </vt:lpstr>
      <vt:lpstr>Human urine collectors had to pay tax in Roman Empire</vt:lpstr>
      <vt:lpstr>Human urine was used as soap and toothpaste in Roman Empire</vt:lpstr>
      <vt:lpstr>Sumerians used some plants and minerals as natural soaps</vt:lpstr>
      <vt:lpstr>Sumerians used some plants and minerals as natural soaps</vt:lpstr>
      <vt:lpstr>Soapworth (çöven otu) on the left roots of soapworth on the right</vt:lpstr>
      <vt:lpstr>Soap making procedures were documented by Sumerians</vt:lpstr>
      <vt:lpstr> Sumerian Tablet which  gives preparation  of the oldest soap (2500 B.C.)  “…boil uhulu ash with sesame oil…”   </vt:lpstr>
      <vt:lpstr>Sumerian Medicinal Tablet 2400 B.C. Explains soap making for medicinal uses  University of (Pennsylvania Museum of Archaeology and Anthropology)</vt:lpstr>
      <vt:lpstr>Sumerians used soap for cleansing and as medicine</vt:lpstr>
      <vt:lpstr>Sumerians used soap for cleansing and as medicine</vt:lpstr>
      <vt:lpstr>Sumerians used soap for cleansing and as medicine</vt:lpstr>
      <vt:lpstr>Sumerians used sulfur soap for as medicine</vt:lpstr>
      <vt:lpstr>Ancient Egyptians made soap similar to Sumerian methods</vt:lpstr>
      <vt:lpstr>A page from Ancient Egyptian’s Eber Papyrus (1550 B.C.)</vt:lpstr>
      <vt:lpstr>Sumerians used sulfur soap as eye medicine</vt:lpstr>
      <vt:lpstr>Sumerian and modern soaps works with same mechanism</vt:lpstr>
      <vt:lpstr> Ph OF SOLUTIONS VERSUS CLEANING LEVELS OF DIRT  </vt:lpstr>
      <vt:lpstr>Strength of textiles to acidic and basic cleaners</vt:lpstr>
      <vt:lpstr>We still make soap similar to Sumerians</vt:lpstr>
      <vt:lpstr>Structure of a triglyceride (oil) used to make soap</vt:lpstr>
      <vt:lpstr>The saponification (oil + sodium hydroxide) reaction produces soap and glycerine</vt:lpstr>
      <vt:lpstr>Fatty acids present in olive oil</vt:lpstr>
      <vt:lpstr>Percent of Fatty acids in animalmmtriglycerols</vt:lpstr>
      <vt:lpstr>The saponification reactions of oils produce soap and glycerine</vt:lpstr>
      <vt:lpstr>Esterification and saponification reactions (That is an equilibrium reaction)</vt:lpstr>
      <vt:lpstr>Sodium laurate salt is soap. One end (left) is polar which likes water. The other end (right) is non-polar (aliphatic hydrocarbon) which likes oils and fats</vt:lpstr>
      <vt:lpstr>Soap molecules have nonpolar tails (the tail is oil-based) and polar heads (sodium salt of carboxylic acid)</vt:lpstr>
      <vt:lpstr>The head of the soap molecule is sodium salt (charged-polar) tail is a nonpolar hydrocarbon. Nonpolar tails of soap molecules surround oil particles (dirt) Polar heads of soap molecules move towards polar water molecules</vt:lpstr>
      <vt:lpstr>Dirt (oil particles) is surrounded by soap molecules and is isolated in the micelles. All micelles are surrounded by water molecules. So when you keep your hands under running water all dirt goes away with soap</vt:lpstr>
      <vt:lpstr>Soap attacks the coronavirus by disrupting the lipid bilayer membrane of the virus, much like soap and water remove dirt from a surface (Coronavirus structure showing proteins embedded in bilayer lipid membrane)</vt:lpstr>
      <vt:lpstr>Soap kills Coronavirus easily</vt:lpstr>
      <vt:lpstr>PowerPoint Sunusu</vt:lpstr>
      <vt:lpstr>How do sanitizers destroy bacteria and Coronavirus?</vt:lpstr>
      <vt:lpstr>PowerPoint Sunusu</vt:lpstr>
      <vt:lpstr>Hand sanitizer formula (official recommendation)</vt:lpstr>
      <vt:lpstr>Discovery of detergents</vt:lpstr>
      <vt:lpstr>Nicolas Leblanc discovered the production of soda (Na₂CO₃) from salt (NaCl) in 1791 and soda became cheaper.  When soda dissolves in water the solution becomes basic (pH=11) It cleans dirty textiles even in hard water easily   </vt:lpstr>
      <vt:lpstr>Detergents (surfactants) are sodium salts of sulfonates. They work well in hard water </vt:lpstr>
      <vt:lpstr>Perfumes from Sumerian chemists</vt:lpstr>
      <vt:lpstr>Perfumes from Sumerian chemists</vt:lpstr>
      <vt:lpstr>Perfumes from Sumerian chemists</vt:lpstr>
      <vt:lpstr>Perfumes from Sumerian chemists</vt:lpstr>
      <vt:lpstr>Babylonian tablet about perfume  </vt:lpstr>
      <vt:lpstr>1. Tapputi: She is the first perfume maker known by name 2. The first mention of still in a written document (Babylonia: 1200 B.C.)</vt:lpstr>
      <vt:lpstr>Perfumes from another Sumerian chemist</vt:lpstr>
      <vt:lpstr>Ancient Egyptian women wore cone-shaped beeswax containing perfumes on their heads. Wax slowly melted and their hair was perfumed continuously</vt:lpstr>
      <vt:lpstr>  Perfumes of Abbasid chemists</vt:lpstr>
      <vt:lpstr>Perfumes of Abbasid chemists</vt:lpstr>
      <vt:lpstr>Al Jabir’s bust in front of the METU Chemistry Department Ankara, TR</vt:lpstr>
      <vt:lpstr>Perfumes of Abbasid chemists</vt:lpstr>
      <vt:lpstr>Perfume from European chemists</vt:lpstr>
      <vt:lpstr>Perfume from European chemists</vt:lpstr>
      <vt:lpstr>Eau de Cologne World’s First  “Cologne” was produced in Germany in 1709 P.S. The word «Kolonya» comes from Cologne</vt:lpstr>
      <vt:lpstr>Perfume from European chemists</vt:lpstr>
      <vt:lpstr>             END OF CHEM 491 SOAP &amp; PERFUME MAKING TECHNOLOGIES OF SUMERIAN CHEMISTS OCTOBER 31, 2022  LECTURE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ÜNİVERSİTE SIRALAMA SİSTEMLERİ VE TÜRK ÜNİVERSİTELERİNİN DURUMU</dc:title>
  <dc:creator>Ural Akbulut</dc:creator>
  <cp:lastModifiedBy>Ural Akbulut</cp:lastModifiedBy>
  <cp:revision>702</cp:revision>
  <dcterms:created xsi:type="dcterms:W3CDTF">2013-10-20T12:02:44Z</dcterms:created>
  <dcterms:modified xsi:type="dcterms:W3CDTF">2022-11-01T08:14:19Z</dcterms:modified>
</cp:coreProperties>
</file>