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50"/>
  </p:notesMasterIdLst>
  <p:sldIdLst>
    <p:sldId id="259" r:id="rId2"/>
    <p:sldId id="440" r:id="rId3"/>
    <p:sldId id="265" r:id="rId4"/>
    <p:sldId id="511" r:id="rId5"/>
    <p:sldId id="443" r:id="rId6"/>
    <p:sldId id="513" r:id="rId7"/>
    <p:sldId id="514" r:id="rId8"/>
    <p:sldId id="515" r:id="rId9"/>
    <p:sldId id="452" r:id="rId10"/>
    <p:sldId id="502" r:id="rId11"/>
    <p:sldId id="503" r:id="rId12"/>
    <p:sldId id="505" r:id="rId13"/>
    <p:sldId id="530" r:id="rId14"/>
    <p:sldId id="516" r:id="rId15"/>
    <p:sldId id="518" r:id="rId16"/>
    <p:sldId id="531" r:id="rId17"/>
    <p:sldId id="517" r:id="rId18"/>
    <p:sldId id="519" r:id="rId19"/>
    <p:sldId id="539" r:id="rId20"/>
    <p:sldId id="506" r:id="rId21"/>
    <p:sldId id="540" r:id="rId22"/>
    <p:sldId id="528" r:id="rId23"/>
    <p:sldId id="507" r:id="rId24"/>
    <p:sldId id="523" r:id="rId25"/>
    <p:sldId id="524" r:id="rId26"/>
    <p:sldId id="508" r:id="rId27"/>
    <p:sldId id="527" r:id="rId28"/>
    <p:sldId id="529" r:id="rId29"/>
    <p:sldId id="533" r:id="rId30"/>
    <p:sldId id="534" r:id="rId31"/>
    <p:sldId id="532" r:id="rId32"/>
    <p:sldId id="510" r:id="rId33"/>
    <p:sldId id="512" r:id="rId34"/>
    <p:sldId id="498" r:id="rId35"/>
    <p:sldId id="535" r:id="rId36"/>
    <p:sldId id="536" r:id="rId37"/>
    <p:sldId id="537" r:id="rId38"/>
    <p:sldId id="538" r:id="rId39"/>
    <p:sldId id="469" r:id="rId40"/>
    <p:sldId id="470" r:id="rId41"/>
    <p:sldId id="486" r:id="rId42"/>
    <p:sldId id="488" r:id="rId43"/>
    <p:sldId id="478" r:id="rId44"/>
    <p:sldId id="485" r:id="rId45"/>
    <p:sldId id="484" r:id="rId46"/>
    <p:sldId id="456" r:id="rId47"/>
    <p:sldId id="270" r:id="rId48"/>
    <p:sldId id="329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74" autoAdjust="0"/>
    <p:restoredTop sz="82047" autoAdjust="0"/>
  </p:normalViewPr>
  <p:slideViewPr>
    <p:cSldViewPr snapToGrid="0">
      <p:cViewPr varScale="1">
        <p:scale>
          <a:sx n="92" d="100"/>
          <a:sy n="92" d="100"/>
        </p:scale>
        <p:origin x="24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Volta </a:t>
            </a:r>
            <a:r>
              <a:rPr lang="en-US" dirty="0" err="1" smtClean="0"/>
              <a:t>nın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pili </a:t>
            </a:r>
            <a:r>
              <a:rPr lang="en-US" dirty="0" err="1" smtClean="0"/>
              <a:t>keşfettiği</a:t>
            </a:r>
            <a:r>
              <a:rPr lang="en-US" dirty="0" smtClean="0"/>
              <a:t> </a:t>
            </a:r>
            <a:r>
              <a:rPr lang="en-US" dirty="0" err="1" smtClean="0"/>
              <a:t>tartışılıyor</a:t>
            </a:r>
            <a:r>
              <a:rPr lang="en-US" dirty="0" smtClean="0"/>
              <a:t>. </a:t>
            </a:r>
            <a:r>
              <a:rPr lang="en-US" dirty="0" err="1" smtClean="0"/>
              <a:t>İngilizce</a:t>
            </a:r>
            <a:r>
              <a:rPr lang="en-US" dirty="0" smtClean="0"/>
              <a:t>: https://www.youtube.com/watch?v=xG6W8A3JYFA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Pil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çalışıyor</a:t>
            </a:r>
            <a:r>
              <a:rPr lang="en-US" dirty="0" smtClean="0"/>
              <a:t>? https://www.youtube.com/watch?v=ZW2UtuTzJvw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425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Pillerin hepsi 1.5 v </a:t>
            </a:r>
            <a:r>
              <a:rPr lang="en-US" dirty="0" smtClean="0"/>
              <a:t>(PP3 </a:t>
            </a:r>
            <a:r>
              <a:rPr lang="en-US" dirty="0" err="1" smtClean="0"/>
              <a:t>dışında</a:t>
            </a:r>
            <a:r>
              <a:rPr lang="en-US" dirty="0" smtClean="0"/>
              <a:t>) </a:t>
            </a:r>
            <a:r>
              <a:rPr lang="tr-TR" dirty="0" smtClean="0"/>
              <a:t>ve farklı boyutlarda ve daha</a:t>
            </a:r>
            <a:r>
              <a:rPr lang="tr-TR" baseline="0" dirty="0" smtClean="0"/>
              <a:t> sonra büyük pillerin farkı nedir diye sorarız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429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arttığını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6232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smtClean="0"/>
              <a:t>yada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parallel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arttığını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30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4464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R</a:t>
            </a:r>
            <a:r>
              <a:rPr lang="en-US" baseline="-25000" dirty="0" err="1" smtClean="0"/>
              <a:t>eş</a:t>
            </a:r>
            <a:r>
              <a:rPr lang="en-US" dirty="0" smtClean="0"/>
              <a:t> = r</a:t>
            </a:r>
            <a:r>
              <a:rPr lang="en-US" baseline="-25000" dirty="0" smtClean="0"/>
              <a:t>1</a:t>
            </a:r>
            <a:r>
              <a:rPr lang="en-US" dirty="0" smtClean="0"/>
              <a:t>+r</a:t>
            </a:r>
            <a:r>
              <a:rPr lang="en-US" baseline="-25000" dirty="0" smtClean="0"/>
              <a:t>2</a:t>
            </a:r>
            <a:r>
              <a:rPr lang="en-US" dirty="0" smtClean="0"/>
              <a:t>+….+</a:t>
            </a:r>
            <a:r>
              <a:rPr lang="en-US" dirty="0" err="1" smtClean="0"/>
              <a:t>r</a:t>
            </a:r>
            <a:r>
              <a:rPr lang="en-US" baseline="-25000" dirty="0" err="1" smtClean="0"/>
              <a:t>n</a:t>
            </a:r>
            <a:endParaRPr lang="en-US" baseline="-25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arttığını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gözlemlemesi</a:t>
            </a:r>
            <a:r>
              <a:rPr lang="en-US" baseline="0" dirty="0" smtClean="0"/>
              <a:t> </a:t>
            </a:r>
            <a:r>
              <a:rPr lang="en-US" baseline="0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pil</a:t>
            </a:r>
            <a:r>
              <a:rPr lang="en-US" dirty="0" smtClean="0"/>
              <a:t> de </a:t>
            </a:r>
            <a:r>
              <a:rPr lang="en-US" dirty="0" err="1" smtClean="0"/>
              <a:t>kullanılamaz</a:t>
            </a:r>
            <a:r>
              <a:rPr lang="en-US" dirty="0" smtClean="0"/>
              <a:t> hale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diğeri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boşalır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İki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çünkü</a:t>
            </a:r>
            <a:r>
              <a:rPr lang="en-US" baseline="0" dirty="0" smtClean="0"/>
              <a:t> her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katı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fazla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geçer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parelel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değişmediği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pillerden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çekildiğinin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gözlemlenmesi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parelel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değişmediği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pillerden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çekildiğinin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gözlemlenmesi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değiller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1735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noProof="0" dirty="0" smtClean="0"/>
              <a:t>Basitten</a:t>
            </a:r>
            <a:r>
              <a:rPr lang="tr-TR" baseline="0" noProof="0" dirty="0" smtClean="0"/>
              <a:t> karmaşığa doğru giden denemeler yapalım.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baseline="0" noProof="0" dirty="0" smtClean="0"/>
              <a:t>Akım aynı ise </a:t>
            </a:r>
            <a:r>
              <a:rPr lang="tr-TR" baseline="0" noProof="0" dirty="0" smtClean="0"/>
              <a:t>seri</a:t>
            </a:r>
            <a:r>
              <a:rPr lang="en-US" baseline="0" noProof="0" dirty="0" smtClean="0"/>
              <a:t>,</a:t>
            </a:r>
            <a:r>
              <a:rPr lang="tr-TR" baseline="0" noProof="0" dirty="0" smtClean="0"/>
              <a:t> </a:t>
            </a:r>
            <a:r>
              <a:rPr lang="tr-TR" baseline="0" noProof="0" dirty="0" smtClean="0"/>
              <a:t>bölünüyor ise paralel bağlı. Güç kaynağı yoksa veya hangi iki nokta arası denmemişse karar veremeyeceğimizi söyleyelim.</a:t>
            </a:r>
            <a:endParaRPr lang="tr-TR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7307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Seri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471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enerjiye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duyduğumuzda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, </a:t>
            </a:r>
            <a:r>
              <a:rPr lang="en-US" dirty="0" err="1" smtClean="0"/>
              <a:t>değiştirilmesi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sık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değiştirilmesin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istediğimiz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yerlerde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ise</a:t>
            </a:r>
            <a:r>
              <a:rPr lang="en-US" baseline="0" dirty="0" smtClean="0"/>
              <a:t> parallel </a:t>
            </a:r>
            <a:r>
              <a:rPr lang="en-US" baseline="0" dirty="0" err="1" smtClean="0"/>
              <a:t>bağlarız</a:t>
            </a:r>
            <a:r>
              <a:rPr lang="en-US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tr-TR" dirty="0" smtClean="0"/>
              <a:t>yüksek</a:t>
            </a:r>
            <a:r>
              <a:rPr lang="tr-TR" baseline="0" dirty="0" smtClean="0"/>
              <a:t> akımı neden isteyelim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baseline="0" dirty="0" smtClean="0"/>
              <a:t>Neden </a:t>
            </a:r>
            <a:r>
              <a:rPr lang="tr-TR" baseline="0" dirty="0" err="1" smtClean="0"/>
              <a:t>parelel</a:t>
            </a:r>
            <a:r>
              <a:rPr lang="tr-TR" baseline="0" dirty="0" smtClean="0"/>
              <a:t> bağlayarak zamanı uzatmak yerine pili değiştir </a:t>
            </a:r>
            <a:r>
              <a:rPr lang="tr-TR" baseline="0" dirty="0" err="1" smtClean="0"/>
              <a:t>miyoru</a:t>
            </a:r>
            <a:r>
              <a:rPr lang="en-US" baseline="0" dirty="0" smtClean="0"/>
              <a:t>z</a:t>
            </a:r>
            <a:endParaRPr lang="en-US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9850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9850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3903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7809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03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2155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4464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Dirençler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parlaklık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orantılı</a:t>
            </a:r>
            <a:r>
              <a:rPr lang="en-US" dirty="0" smtClean="0"/>
              <a:t>.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kavramını</a:t>
            </a:r>
            <a:r>
              <a:rPr lang="en-US" dirty="0" smtClean="0"/>
              <a:t> </a:t>
            </a:r>
            <a:r>
              <a:rPr lang="en-US" dirty="0" err="1" smtClean="0"/>
              <a:t>bilmelerine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yok.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önümüzdeki</a:t>
            </a:r>
            <a:r>
              <a:rPr lang="en-US" dirty="0" smtClean="0"/>
              <a:t> </a:t>
            </a:r>
            <a:r>
              <a:rPr lang="en-US" dirty="0" err="1" smtClean="0"/>
              <a:t>haftanın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1426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Kirchoff</a:t>
            </a:r>
            <a:r>
              <a:rPr lang="en-US" dirty="0" smtClean="0"/>
              <a:t> </a:t>
            </a:r>
            <a:r>
              <a:rPr lang="en-US" dirty="0" err="1" smtClean="0"/>
              <a:t>kullanmadan</a:t>
            </a:r>
            <a:r>
              <a:rPr lang="en-US" dirty="0" smtClean="0"/>
              <a:t> </a:t>
            </a:r>
            <a:r>
              <a:rPr lang="en-US" dirty="0" err="1" smtClean="0"/>
              <a:t>çözülmeli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656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9461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5995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4829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Kirchoff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potansiyel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çözülmeli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79056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Volta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galvaninin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arkadaşlığı</a:t>
            </a:r>
            <a:endParaRPr lang="en-US" baseline="0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aseline="0" dirty="0" smtClean="0"/>
              <a:t>Galvani</a:t>
            </a:r>
            <a:r>
              <a:rPr lang="tr-TR" baseline="0" dirty="0" smtClean="0"/>
              <a:t> tıp alanında volta ise fizik alanında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baseline="0" dirty="0" err="1" smtClean="0"/>
              <a:t>Galvaninin</a:t>
            </a:r>
            <a:r>
              <a:rPr lang="tr-TR" baseline="0" dirty="0" smtClean="0"/>
              <a:t> keşfi     </a:t>
            </a:r>
            <a:endParaRPr lang="en-US" baseline="0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Bu bolümler öğretmen tarafından</a:t>
            </a:r>
            <a:r>
              <a:rPr lang="tr-TR" baseline="0" dirty="0" smtClean="0"/>
              <a:t> anlatılmalıdır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1.05-1:45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dakikaları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8zNSzbjRL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q7gGY285_E&amp;list=LLpCQ8_3fQMBLNxhL9Y7Ei6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W2UtuTzJvw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www.youtube.com/watch?v=o8zNSzbjRLI" TargetMode="Externa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4FpbaMW5sk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www.youtube.com/watch?v=XmOmBfa00JM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hyperlink" Target="https://www.youtube.com/watch?v=Lq7gGY285_E&amp;list=LLpCQ8_3fQMBLNxhL9Y7Ei6g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en-GB" sz="3600" b="1" smtClean="0"/>
              <a:t>ÜRETEÇLERİN </a:t>
            </a:r>
            <a:r>
              <a:rPr lang="en-GB" sz="3600" b="1" smtClean="0"/>
              <a:t>BAĞLANMASI</a:t>
            </a:r>
            <a:endParaRPr lang="tr-TR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dirty="0" smtClean="0"/>
              <a:t>Mehmet </a:t>
            </a:r>
            <a:r>
              <a:rPr lang="en-US" dirty="0" err="1" smtClean="0"/>
              <a:t>Mutlu</a:t>
            </a:r>
            <a:endParaRPr lang="en-US" dirty="0" smtClean="0"/>
          </a:p>
          <a:p>
            <a:pPr algn="r"/>
            <a:r>
              <a:rPr lang="en-US" dirty="0" err="1" smtClean="0"/>
              <a:t>Doktora</a:t>
            </a:r>
            <a:r>
              <a:rPr lang="en-US" dirty="0" smtClean="0"/>
              <a:t> </a:t>
            </a:r>
            <a:r>
              <a:rPr lang="en-US" dirty="0" err="1" smtClean="0"/>
              <a:t>Öğrencisi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İcad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3074" name="Picture 2" descr="Image result for galvani experimen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2" y="1447483"/>
            <a:ext cx="3756959" cy="32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134251" y="1661160"/>
            <a:ext cx="40577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Galvani</a:t>
            </a:r>
            <a:r>
              <a:rPr lang="tr-TR" dirty="0" smtClean="0"/>
              <a:t> kurbağa bacağının hareketini o dönem için gizemli bir olay olan elektriğe ve bu elektriğin kurbağa bacağında birikmesine bağlamıştır. </a:t>
            </a:r>
          </a:p>
          <a:p>
            <a:endParaRPr lang="tr-TR" dirty="0" smtClean="0"/>
          </a:p>
          <a:p>
            <a:r>
              <a:rPr lang="tr-TR" dirty="0" smtClean="0"/>
              <a:t>Bu nedenle hayvansal elektrik kavramını ortaya atmıştır.</a:t>
            </a:r>
            <a:endParaRPr lang="tr-TR" dirty="0"/>
          </a:p>
        </p:txBody>
      </p:sp>
      <p:pic>
        <p:nvPicPr>
          <p:cNvPr id="1026" name="Picture 2" descr="Image result for play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2" y="3894882"/>
            <a:ext cx="836981" cy="8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sp>
        <p:nvSpPr>
          <p:cNvPr id="2" name="Rectangle 1"/>
          <p:cNvSpPr/>
          <p:nvPr/>
        </p:nvSpPr>
        <p:spPr>
          <a:xfrm>
            <a:off x="3879052" y="5094727"/>
            <a:ext cx="229261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1.05-1:45 </a:t>
            </a:r>
            <a:r>
              <a:rPr lang="en-US" dirty="0" err="1"/>
              <a:t>dakikaları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7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İcad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45280" y="4614204"/>
            <a:ext cx="6781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Volta ise bu hareketin kaynağının elektrik olduğunu kabul etmekle beraber bu elektriğin kaynağını farklı metaller arasındaki etkileşim olarak görmüştür ve aynı metaller kullanıldığında bu hareketin olmadığını göstererek </a:t>
            </a:r>
            <a:r>
              <a:rPr lang="tr-TR" dirty="0" err="1" smtClean="0"/>
              <a:t>Galvaninin</a:t>
            </a:r>
            <a:r>
              <a:rPr lang="tr-TR" dirty="0" smtClean="0"/>
              <a:t> görüşünün yanlışlığını kanıtlamıştır. </a:t>
            </a:r>
            <a:endParaRPr lang="tr-TR" dirty="0"/>
          </a:p>
        </p:txBody>
      </p:sp>
      <p:pic>
        <p:nvPicPr>
          <p:cNvPr id="6" name="Picture 2" descr="Image result for galvani experi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59" y="1220666"/>
            <a:ext cx="3756959" cy="32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6007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İcad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02879" y="2633917"/>
            <a:ext cx="43891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Volta ayrıca keşfetmiş olduğu elektrik kaynağının iletken bir sıvı yardımıyla devamlı bir akış sağladığını </a:t>
            </a:r>
            <a:r>
              <a:rPr lang="en-US" dirty="0" smtClean="0"/>
              <a:t>f</a:t>
            </a:r>
            <a:r>
              <a:rPr lang="tr-TR" dirty="0" err="1" smtClean="0"/>
              <a:t>arketmiştir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metalleri birleştirerek ilk pili icat etmiştir. </a:t>
            </a:r>
          </a:p>
        </p:txBody>
      </p:sp>
      <p:pic>
        <p:nvPicPr>
          <p:cNvPr id="5122" name="Picture 2" descr="Image result for volta pili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620" y="1791970"/>
            <a:ext cx="3810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play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620" y="4345889"/>
            <a:ext cx="836981" cy="8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58497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Çalışıyor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  <a:endParaRPr lang="tr-TR" sz="28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907070" y="6032700"/>
            <a:ext cx="815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Asitler elektronlar ile etkileşirken </a:t>
            </a:r>
            <a:r>
              <a:rPr lang="tr-TR" dirty="0" err="1" smtClean="0"/>
              <a:t>ionlar</a:t>
            </a:r>
            <a:r>
              <a:rPr lang="tr-TR" dirty="0" smtClean="0"/>
              <a:t> (pozitif yüklü) bazlar ile etkileşiyor. </a:t>
            </a:r>
            <a:endParaRPr lang="tr-TR" dirty="0"/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424" y="1660358"/>
            <a:ext cx="8286090" cy="42832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5137" y="2658979"/>
            <a:ext cx="840295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Çinko</a:t>
            </a:r>
            <a:endParaRPr lang="tr-TR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805732" y="2634915"/>
            <a:ext cx="1991251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Manganez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Oksit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7466" y="3028311"/>
            <a:ext cx="241284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Potasyum</a:t>
            </a:r>
            <a:r>
              <a:rPr lang="en-US" b="1" dirty="0" smtClean="0"/>
              <a:t>   </a:t>
            </a:r>
            <a:r>
              <a:rPr lang="en-US" b="1" dirty="0" err="1" smtClean="0"/>
              <a:t>Hidroksit</a:t>
            </a:r>
            <a:endParaRPr lang="tr-TR" b="1" dirty="0"/>
          </a:p>
        </p:txBody>
      </p:sp>
      <p:sp>
        <p:nvSpPr>
          <p:cNvPr id="12" name="Rectangle 11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pic>
        <p:nvPicPr>
          <p:cNvPr id="9" name="Picture 2" descr="Image result for play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070" y="5106618"/>
            <a:ext cx="836981" cy="8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8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Pili Kullanarak Bağladığımız Lambanın Daha Parlak Olmasını Sağlarız? </a:t>
            </a:r>
          </a:p>
        </p:txBody>
      </p:sp>
      <p:pic>
        <p:nvPicPr>
          <p:cNvPr id="5122" name="Picture 2" descr="C:\Users\Dell\Desktop\aid1299257-v4-728px-Change-the-Batteries-in-Your-Smoke-Detector-Step-1-Version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522" y="2209800"/>
            <a:ext cx="5623877" cy="421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25313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tr-TR" sz="2800" b="1" dirty="0" smtClean="0"/>
              <a:t>in gösterdiği potansiyel fark devreye bağlandığında değişir mi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026" name="Picture 2" descr="https://mobile.donanimhaber.com/store/85/b9/35/85b935bac99e6413c047a36f0d4084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793" y="1988158"/>
            <a:ext cx="7543095" cy="40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91346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tr-TR" sz="2800" b="1" dirty="0" smtClean="0"/>
              <a:t>in gösterdiği potansiyel fark devreye bağlandığında değişir mi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1266" name="Picture 2" descr="Image result for measuring potential difference of batter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0" b="12000"/>
          <a:stretch/>
        </p:blipFill>
        <p:spPr bwMode="auto">
          <a:xfrm>
            <a:off x="4531614" y="1813560"/>
            <a:ext cx="4762500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984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tr-TR" sz="2800" b="1" dirty="0" smtClean="0"/>
              <a:t>i devrede nasıl gösteririz  </a:t>
            </a:r>
          </a:p>
        </p:txBody>
      </p:sp>
      <p:pic>
        <p:nvPicPr>
          <p:cNvPr id="10244" name="Picture 4" descr="Image result for battery with internal resistan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0"/>
          <a:stretch/>
        </p:blipFill>
        <p:spPr bwMode="auto">
          <a:xfrm>
            <a:off x="4771475" y="2094249"/>
            <a:ext cx="2495207" cy="213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228" y="2217062"/>
            <a:ext cx="1695450" cy="1590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1475" y="5008602"/>
            <a:ext cx="69374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Pillerin kapalı elektrik devresine bağlanmadan ölçülen potansiyel farkı </a:t>
            </a:r>
            <a:r>
              <a:rPr lang="tr-TR" dirty="0" smtClean="0"/>
              <a:t>…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dirty="0" smtClean="0"/>
              <a:t>… </a:t>
            </a:r>
            <a:r>
              <a:rPr lang="tr-TR" dirty="0"/>
              <a:t>sembolü ile gösterilirken devreye bağlandıktan sonraki potansiyel farkı </a:t>
            </a:r>
            <a:r>
              <a:rPr lang="tr-TR" dirty="0" smtClean="0"/>
              <a:t>…</a:t>
            </a:r>
            <a:r>
              <a:rPr lang="tr-TR" dirty="0"/>
              <a:t>V</a:t>
            </a:r>
            <a:r>
              <a:rPr lang="tr-TR" dirty="0" smtClean="0"/>
              <a:t>.. </a:t>
            </a:r>
            <a:r>
              <a:rPr lang="tr-TR" dirty="0"/>
              <a:t>sembolü ile gösterilir.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551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0300" y="613292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P</a:t>
            </a:r>
            <a:r>
              <a:rPr lang="tr-TR" sz="2800" b="1" dirty="0" smtClean="0"/>
              <a:t>iller neden tükenir</a:t>
            </a:r>
            <a:r>
              <a:rPr lang="en-GB" sz="2800" b="1" dirty="0" smtClean="0"/>
              <a:t>? </a:t>
            </a:r>
            <a:r>
              <a:rPr lang="en-GB" sz="2800" b="1" dirty="0" err="1" smtClean="0"/>
              <a:t>Eski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ile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yeni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arasındaki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fark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3314" name="Picture 2" descr="Image result for tükenmiş p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855" y="1752917"/>
            <a:ext cx="3200082" cy="320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3147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şematik gösterim pillerin seri bağlanması örneğidir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7170" name="Picture 2" descr="C:\Users\Dell\Desktop\ind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543" y="1937703"/>
            <a:ext cx="234315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ell\Desktop\indir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280" y="3580743"/>
            <a:ext cx="197167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3137" y="2082082"/>
            <a:ext cx="2486025" cy="36385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32594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1399" y="148169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Ne Öğreneceğiz: KAZANIMLAR</a:t>
            </a:r>
          </a:p>
        </p:txBody>
      </p:sp>
      <p:sp>
        <p:nvSpPr>
          <p:cNvPr id="6" name="Rectangle 5"/>
          <p:cNvSpPr/>
          <p:nvPr/>
        </p:nvSpPr>
        <p:spPr>
          <a:xfrm>
            <a:off x="1191399" y="2673387"/>
            <a:ext cx="1028127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 ELEKTRİK DEVRELERİ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10.1.2.2</a:t>
            </a:r>
            <a:r>
              <a:rPr lang="tr-TR" b="1" dirty="0"/>
              <a:t>. Üreteçlerin seri ve paralel bağlanma gerekçelerini açıklar.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Öğrencilerin deney veya simülasyonlarla üreteçlerin bağlanma şekillerini incelemeleri ve tükenme sürelerini karşılaştırmaları sağlanır. Üreteçlerin ters bağlanması da dikkate alınır.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Elektromotor kuvvetleri farklı üreteçlerin paralele bağlanmasına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c) Üreteçlerin iç dirençleri örneklerle açıklanır, iç dirençler ile ilgili matematiksel hesaplamalara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ç) Öğrencilerin üretecin keşfi üzerine deneyler yapan bilim insanları </a:t>
            </a:r>
            <a:r>
              <a:rPr lang="tr-TR" i="1" dirty="0" err="1"/>
              <a:t>Galvani</a:t>
            </a:r>
            <a:r>
              <a:rPr lang="tr-TR" i="1" dirty="0"/>
              <a:t> ve Volta’nın bakış açıları arasındaki farkı tartışmaları sağlanır.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d) </a:t>
            </a:r>
            <a:r>
              <a:rPr lang="tr-TR" i="1" dirty="0" err="1"/>
              <a:t>Kirchhoff</a:t>
            </a:r>
            <a:r>
              <a:rPr lang="tr-TR" i="1" dirty="0"/>
              <a:t> Kanunlarına girilmez.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Seri </a:t>
            </a:r>
            <a:r>
              <a:rPr lang="en-GB" sz="2800" b="1" dirty="0" err="1" smtClean="0"/>
              <a:t>Bağlarsak</a:t>
            </a:r>
            <a:r>
              <a:rPr lang="en-GB" sz="2800" b="1" dirty="0" smtClean="0"/>
              <a:t> Ne </a:t>
            </a:r>
            <a:r>
              <a:rPr lang="en-GB" sz="2800" b="1" dirty="0" err="1" smtClean="0"/>
              <a:t>Olur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sp>
        <p:nvSpPr>
          <p:cNvPr id="3" name="Rectangle 2"/>
          <p:cNvSpPr/>
          <p:nvPr/>
        </p:nvSpPr>
        <p:spPr>
          <a:xfrm>
            <a:off x="4383491" y="6083780"/>
            <a:ext cx="6001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https://www.youtube.com/watch?v=u4FpbaMW5sk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4042" y="1651798"/>
            <a:ext cx="7767361" cy="41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9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Seri </a:t>
            </a:r>
            <a:r>
              <a:rPr lang="en-GB" sz="2800" b="1" dirty="0" err="1" smtClean="0"/>
              <a:t>Bağlarsak</a:t>
            </a:r>
            <a:r>
              <a:rPr lang="en-GB" sz="2800" b="1" dirty="0" smtClean="0"/>
              <a:t> Ne </a:t>
            </a:r>
            <a:r>
              <a:rPr lang="en-GB" sz="2800" b="1" dirty="0" err="1" smtClean="0"/>
              <a:t>Olur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6148" name="Picture 4" descr="Image result for üreteçlerin seri bağlanm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255" y="1193642"/>
            <a:ext cx="5331070" cy="186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üreteçlerin seri bağlanmas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37" b="73489"/>
          <a:stretch/>
        </p:blipFill>
        <p:spPr bwMode="auto">
          <a:xfrm>
            <a:off x="5017525" y="3169454"/>
            <a:ext cx="4964529" cy="184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017525" y="5312509"/>
            <a:ext cx="65149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Devreye bağlı seri pillerin her birinden aynı akım çekilir.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Daha yüksek akım elde edilir.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10274156" y="1869897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Deneyelim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57564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Seri </a:t>
            </a:r>
            <a:r>
              <a:rPr lang="en-GB" sz="2800" b="1" dirty="0" err="1" smtClean="0"/>
              <a:t>Olarak</a:t>
            </a:r>
            <a:r>
              <a:rPr lang="tr-TR" sz="2800" b="1" dirty="0"/>
              <a:t> </a:t>
            </a:r>
            <a:r>
              <a:rPr lang="tr-TR" sz="2800" b="1" dirty="0" smtClean="0"/>
              <a:t>ikiden fazla bağlarsak ne olur?  </a:t>
            </a:r>
          </a:p>
        </p:txBody>
      </p:sp>
      <p:pic>
        <p:nvPicPr>
          <p:cNvPr id="9218" name="Picture 2" descr="Image result for pillerin paralel bağlanm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135" y="1890712"/>
            <a:ext cx="5181600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47087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Seri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larak</a:t>
            </a:r>
            <a:r>
              <a:rPr lang="en-GB" sz="2800" b="1" dirty="0" smtClean="0"/>
              <a:t> </a:t>
            </a:r>
            <a:r>
              <a:rPr lang="en-GB" sz="2800" b="1" dirty="0" err="1"/>
              <a:t>T</a:t>
            </a:r>
            <a:r>
              <a:rPr lang="en-GB" sz="2800" b="1" dirty="0" err="1" smtClean="0"/>
              <a:t>ers</a:t>
            </a:r>
            <a:r>
              <a:rPr lang="en-GB" sz="2800" b="1" dirty="0" smtClean="0"/>
              <a:t> </a:t>
            </a:r>
            <a:r>
              <a:rPr lang="en-GB" sz="2800" b="1" dirty="0" err="1"/>
              <a:t>B</a:t>
            </a:r>
            <a:r>
              <a:rPr lang="en-GB" sz="2800" b="1" dirty="0" err="1" smtClean="0"/>
              <a:t>ağlarsak</a:t>
            </a:r>
            <a:r>
              <a:rPr lang="en-GB" sz="2800" b="1" dirty="0" smtClean="0"/>
              <a:t> Ne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7170" name="Picture 2" descr="Image result for üreteçlerin seri bağlanması ter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7"/>
          <a:stretch/>
        </p:blipFill>
        <p:spPr bwMode="auto">
          <a:xfrm>
            <a:off x="5774049" y="1071723"/>
            <a:ext cx="5362575" cy="138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57061" y="3032387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Eğer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&gt; 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57061" y="4068423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Eğer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4657061" y="5104459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Eğer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937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Bitmiş pil ile normal bir pili seri bağlarsak ne olur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5362" name="Picture 2" descr="Image result for pillerin bağlanmas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46" b="16528"/>
          <a:stretch/>
        </p:blipFill>
        <p:spPr bwMode="auto">
          <a:xfrm>
            <a:off x="6184481" y="1828482"/>
            <a:ext cx="3899540" cy="30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3447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Bir pil mi iki pil mi daha önce tükenir?  </a:t>
            </a:r>
          </a:p>
        </p:txBody>
      </p:sp>
      <p:pic>
        <p:nvPicPr>
          <p:cNvPr id="17410" name="Picture 2" descr="Image result for pillerin bağlanm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614" y="2423160"/>
            <a:ext cx="6209792" cy="291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99900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Parelel</a:t>
            </a:r>
            <a:r>
              <a:rPr lang="en-GB" sz="2800" b="1" dirty="0" smtClean="0"/>
              <a:t>  </a:t>
            </a:r>
            <a:r>
              <a:rPr lang="en-GB" sz="2800" b="1" dirty="0" err="1"/>
              <a:t>B</a:t>
            </a:r>
            <a:r>
              <a:rPr lang="en-GB" sz="2800" b="1" dirty="0" err="1" smtClean="0"/>
              <a:t>ağlarsak</a:t>
            </a:r>
            <a:r>
              <a:rPr lang="en-GB" sz="2800" b="1" dirty="0" smtClean="0"/>
              <a:t> Ne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519" y="1543458"/>
            <a:ext cx="4938285" cy="39165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0785" y="5987290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Deneyelim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878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Parelel</a:t>
            </a:r>
            <a:r>
              <a:rPr lang="en-GB" sz="2800" b="1" dirty="0" smtClean="0"/>
              <a:t>  </a:t>
            </a:r>
            <a:r>
              <a:rPr lang="en-GB" sz="2800" b="1" dirty="0" err="1"/>
              <a:t>B</a:t>
            </a:r>
            <a:r>
              <a:rPr lang="en-GB" sz="2800" b="1" dirty="0" err="1" smtClean="0"/>
              <a:t>ağlarsak</a:t>
            </a:r>
            <a:r>
              <a:rPr lang="en-GB" sz="2800" b="1" dirty="0" smtClean="0"/>
              <a:t> Ne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3" name="Picture 2" descr="C:\Users\Dell\Desktop\paralel-bagli-uretecl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614" y="1016197"/>
            <a:ext cx="4181475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67811" y="3666901"/>
            <a:ext cx="85328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Devreden akım geçebilmesi için                               olmalıdır.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Bu durum gerçekleşmezse devreden akım geçmez ve bağlı aletler çalışmaz</a:t>
            </a:r>
            <a:r>
              <a:rPr lang="en-US" dirty="0" smtClean="0"/>
              <a:t>.</a:t>
            </a: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Pillerden eşit akım çekilir</a:t>
            </a:r>
            <a:r>
              <a:rPr lang="en-US" dirty="0" smtClean="0"/>
              <a:t>.</a:t>
            </a: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Pillerden çekilen akımın toplamı ana koldaki akıma eşittir</a:t>
            </a:r>
            <a:r>
              <a:rPr lang="en-US" dirty="0" smtClean="0"/>
              <a:t>.</a:t>
            </a: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Pillerden daha az akım çekileceğinden dolayı pillerin tükenmesi daha uzun sürer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8196" name="Picture 4" descr="Image result for üreteçlerin paralel bağlanmas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17" t="47867" r="12690" b="46447"/>
          <a:stretch/>
        </p:blipFill>
        <p:spPr bwMode="auto">
          <a:xfrm>
            <a:off x="7821549" y="3719945"/>
            <a:ext cx="1783080" cy="30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92587" y="1926050"/>
            <a:ext cx="1641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r/2 = r/n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656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 piller seri mi paralel mi bağlı?  </a:t>
            </a:r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41" y="1972569"/>
            <a:ext cx="3631019" cy="363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7398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 piller seri mi paralel mi bağlı?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614" y="2775208"/>
            <a:ext cx="6315075" cy="7334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42451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283443" y="1443507"/>
            <a:ext cx="5579510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Geçen hafta </a:t>
            </a:r>
            <a:r>
              <a:rPr lang="tr-TR" sz="1500" dirty="0"/>
              <a:t>n</a:t>
            </a:r>
            <a:r>
              <a:rPr lang="tr-TR" sz="1500" dirty="0" smtClean="0"/>
              <a:t>eler </a:t>
            </a:r>
            <a:r>
              <a:rPr lang="tr-TR" sz="1500" dirty="0"/>
              <a:t>ö</a:t>
            </a:r>
            <a:r>
              <a:rPr lang="tr-TR" sz="1500" dirty="0" smtClean="0"/>
              <a:t>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Pillerin nasıl bağlandığını anlama yolları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 nasıl icat edilmiştir?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Pillerin genel özellikleri</a:t>
            </a:r>
            <a:endParaRPr lang="en-US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 seri bağlarsak ne olur?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 paralel bağlarsak ne olur?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Neden pilleri seri ya</a:t>
            </a:r>
            <a:r>
              <a:rPr lang="en-US" sz="1500" dirty="0" smtClean="0"/>
              <a:t> </a:t>
            </a:r>
            <a:r>
              <a:rPr lang="tr-TR" sz="1500" dirty="0" smtClean="0"/>
              <a:t>da paralel bağlarız?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Örnekler </a:t>
            </a:r>
            <a:endParaRPr lang="en-US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/>
              <a:t>Pillerin nasıl bağlandığını anlama yolları</a:t>
            </a:r>
            <a:endParaRPr lang="tr-TR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Soru Çözümü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Önümüzdeki Hafta Neler Öğreneceğiz?</a:t>
            </a:r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546139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Pilleri bağlayıp seri mi paralel mi bakalım?  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35909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Aynı sayıdaki pilleri nasıl bağlarsam aynı lamba daha parlak ya</a:t>
            </a:r>
            <a:r>
              <a:rPr lang="en-US" sz="2800" b="1" dirty="0" smtClean="0"/>
              <a:t>n</a:t>
            </a:r>
            <a:r>
              <a:rPr lang="tr-TR" sz="2800" b="1" dirty="0" smtClean="0"/>
              <a:t>ar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026" name="Picture 2" descr="Image result for amp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08" y="2107247"/>
            <a:ext cx="2767997" cy="368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05819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40014" y="835572"/>
            <a:ext cx="6269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Neden</a:t>
            </a:r>
            <a:r>
              <a:rPr lang="tr-TR" sz="2000" b="1" dirty="0"/>
              <a:t> </a:t>
            </a:r>
            <a:r>
              <a:rPr lang="tr-TR" sz="2000" b="1" dirty="0" smtClean="0"/>
              <a:t>pilleri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bağlarız? </a:t>
            </a:r>
            <a:endParaRPr lang="en-US" sz="2000" b="1" dirty="0"/>
          </a:p>
        </p:txBody>
      </p:sp>
      <p:sp>
        <p:nvSpPr>
          <p:cNvPr id="5" name="AutoShape 2" descr="Image result for flashligh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flashligh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2" name="Picture 6" descr="Image result for flashlig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855" y="246189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177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5854" y="840509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18434" name="Picture 2" descr="Image result for üreteçlerin bağlanması ornek sorul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r="3284" b="50000"/>
          <a:stretch/>
        </p:blipFill>
        <p:spPr bwMode="auto">
          <a:xfrm>
            <a:off x="5535296" y="1637414"/>
            <a:ext cx="4799552" cy="208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Image result for üreteçlerin bağlanması ornek sorul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556560" y="4015902"/>
            <a:ext cx="4962525" cy="24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Örnekler 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6941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5854" y="840509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14338" name="Picture 2" descr="Image result for pillerin bağlanması örne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3" b="43672"/>
          <a:stretch/>
        </p:blipFill>
        <p:spPr bwMode="auto">
          <a:xfrm>
            <a:off x="5672453" y="1389149"/>
            <a:ext cx="5095875" cy="403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Örnekler 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55138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1026" name="Picture 2" descr="C:\Users\Dell\Desktop\aa-battery-corros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62" y="2527935"/>
            <a:ext cx="53340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893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2050" name="Picture 2" descr="C:\Users\Dell\Desktop\tc-158sd-battery-compartmen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50" y="2387600"/>
            <a:ext cx="6310824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68731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3074" name="Picture 2" descr="C:\Users\Dell\Desktop\bigtrak-with-battery-cover-off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829" y="2179320"/>
            <a:ext cx="4850522" cy="372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27681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4098" name="Picture 2" descr="C:\Users\Dell\Desktop\FHEL043GW8983NG.MEDIU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" t="22904" b="14387"/>
          <a:stretch/>
        </p:blipFill>
        <p:spPr bwMode="auto">
          <a:xfrm>
            <a:off x="4251960" y="2329380"/>
            <a:ext cx="7381558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98200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</a:p>
        </p:txBody>
      </p:sp>
      <p:pic>
        <p:nvPicPr>
          <p:cNvPr id="11" name="Picture 2" descr="Image result for galvani experimen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593" y="1363980"/>
            <a:ext cx="1958412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 result for volta pili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668" y="1315821"/>
            <a:ext cx="1937708" cy="172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battery with internal resistanc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0"/>
          <a:stretch/>
        </p:blipFill>
        <p:spPr bwMode="auto">
          <a:xfrm>
            <a:off x="4430593" y="4530973"/>
            <a:ext cx="2133896" cy="182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Dell\Desktop\indir (1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867" y="3937468"/>
            <a:ext cx="1318708" cy="15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pic>
        <p:nvPicPr>
          <p:cNvPr id="19" name="Picture 6" descr="Image result for üreteçlerin seri bağlanması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r="26767" b="73489"/>
          <a:stretch/>
        </p:blipFill>
        <p:spPr bwMode="auto">
          <a:xfrm>
            <a:off x="6997401" y="3937468"/>
            <a:ext cx="2827553" cy="21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257867" y="5444563"/>
            <a:ext cx="1641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r/2 = r/n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56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90175" y="365572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Geçen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Hafta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Neler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Öğrendik</a:t>
            </a:r>
            <a:endParaRPr lang="tr-TR" sz="28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842" y="1058833"/>
            <a:ext cx="2049553" cy="1555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283" y="868255"/>
            <a:ext cx="3281058" cy="1093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6948" y="3320096"/>
            <a:ext cx="4086247" cy="27129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283" y="1836582"/>
            <a:ext cx="5439325" cy="2160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4337" y="4190955"/>
            <a:ext cx="3639627" cy="222523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Geçen hafta </a:t>
            </a:r>
            <a:r>
              <a:rPr lang="tr-TR" sz="1200" b="1" dirty="0">
                <a:solidFill>
                  <a:srgbClr val="FF0000"/>
                </a:solidFill>
              </a:rPr>
              <a:t>n</a:t>
            </a:r>
            <a:r>
              <a:rPr lang="tr-TR" sz="1200" b="1" dirty="0" smtClean="0">
                <a:solidFill>
                  <a:srgbClr val="FF0000"/>
                </a:solidFill>
              </a:rPr>
              <a:t>eler </a:t>
            </a:r>
            <a:r>
              <a:rPr lang="tr-TR" sz="1200" b="1" dirty="0">
                <a:solidFill>
                  <a:srgbClr val="FF0000"/>
                </a:solidFill>
              </a:rPr>
              <a:t>ö</a:t>
            </a:r>
            <a:r>
              <a:rPr lang="tr-TR" sz="1200" b="1" dirty="0" smtClean="0">
                <a:solidFill>
                  <a:srgbClr val="FF0000"/>
                </a:solidFill>
              </a:rPr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23116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11266" name="Picture 2" descr="C:\Users\mehmet mutlu\Desktop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254" y="1016197"/>
            <a:ext cx="3952875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7150477" y="578435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21551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mehmet mutlu\Desktop\Cap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254" y="1193642"/>
            <a:ext cx="4665345" cy="496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378958" y="4287253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0588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13315" name="Picture 3" descr="C:\Users\mehmet mutlu\Desktop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352" y="1234762"/>
            <a:ext cx="61341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6355115" y="4279940"/>
            <a:ext cx="1236532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8581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14338" name="Picture 2" descr="C:\Users\mehmet mutlu\Desktop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12" y="1016197"/>
            <a:ext cx="6029325" cy="53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5500236" y="5641581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94114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112" y="0"/>
            <a:ext cx="4365452" cy="69278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9430838" y="5177589"/>
            <a:ext cx="1967264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959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2770" name="Picture 2" descr="http://www.lysmat.com/ossmat/snv/konulara_gore/fiz/elek_akimi/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007" y="1867852"/>
            <a:ext cx="5091343" cy="393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7275042" y="514550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93798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3920726" y="2079025"/>
            <a:ext cx="804404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 ELEKTRİK DEVRELERİ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10.1.2.2</a:t>
            </a:r>
            <a:r>
              <a:rPr lang="tr-TR" b="1" dirty="0"/>
              <a:t>. Üreteçlerin seri ve paralel bağlanma gerekçelerini açıklar.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Öğrencilerin deney veya simülasyonlarla üreteçlerin bağlanma şekillerini incelemeleri ve tükenme sürelerini karşılaştırmaları sağlanır. Üreteçlerin ters bağlanması da dikkate alınır.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Elektromotor kuvvetleri farklı üreteçlerin paralele bağlanmasına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c) Üreteçlerin iç dirençleri örneklerle açıklanır, iç dirençler ile ilgili matematiksel hesaplamalara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ç) Öğrencilerin üretecin keşfi üzerine deneyler yapan bilim insanları </a:t>
            </a:r>
            <a:r>
              <a:rPr lang="tr-TR" i="1" dirty="0" err="1"/>
              <a:t>Galvani</a:t>
            </a:r>
            <a:r>
              <a:rPr lang="tr-TR" i="1" dirty="0"/>
              <a:t> ve Volta’nın bakış açıları arasındaki farkı tartışmaları sağlanır.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d) </a:t>
            </a:r>
            <a:r>
              <a:rPr lang="tr-TR" i="1" dirty="0" err="1"/>
              <a:t>Kirchhoff</a:t>
            </a:r>
            <a:r>
              <a:rPr lang="tr-TR" i="1" dirty="0"/>
              <a:t> Kanunlarına girilmez.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4536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4267198" y="1850572"/>
            <a:ext cx="7583425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 ELEKTRİK DEVRELERİ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10.1.2.3</a:t>
            </a:r>
            <a:r>
              <a:rPr lang="tr-TR" b="1" dirty="0"/>
              <a:t>. Elektrik enerjisi ve elektriksel güç kavramlarını ilişkilendirir.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Elektrik enerjisi ve elektriksel güç ilişkisi ile mekanik enerji ve mekanik güç ilişkisi arasındaki benzerliğe değinilir.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Bir direncin birim zamanda harcadığı elektrik enerjisi ile ilgili hesaplamalar dışında matematiksel hesaplamalara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c) Öğrencilerin ısı, iş, mekanik enerji ve elektrik enerjisinin birbirine dönüşümünü açıklamaları sağlanır.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ç) Lamba parlaklıklarının karşılaştırılması sağlanır. </a:t>
            </a:r>
            <a:endParaRPr lang="en-US" i="1" dirty="0" smtClean="0"/>
          </a:p>
          <a:p>
            <a:endParaRPr lang="tr-TR" dirty="0"/>
          </a:p>
          <a:p>
            <a:pPr marL="282575" indent="-282575"/>
            <a:r>
              <a:rPr lang="tr-TR" b="1" dirty="0"/>
              <a:t>10.1.2.4. Elektrik akımının oluşturabileceği tehlikelere karşı alınması gereken sağlık ve güvenlik önlemlerini açıklar.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ya</a:t>
            </a:r>
            <a:r>
              <a:rPr lang="en-US" sz="1200" dirty="0" smtClean="0"/>
              <a:t> </a:t>
            </a:r>
            <a:r>
              <a:rPr lang="tr-TR" sz="1200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Önümüzdeki Hafta Neler Öğreneceğiz?</a:t>
            </a:r>
            <a:endParaRPr lang="tr-T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1026" name="Picture 2" descr="C:\Users\Dell\Desktop\aa-battery-corros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62" y="2527935"/>
            <a:ext cx="53340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6953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2050" name="Picture 2" descr="C:\Users\Dell\Desktop\tc-158sd-battery-compartmen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50" y="2387600"/>
            <a:ext cx="6310824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74362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3074" name="Picture 2" descr="C:\Users\Dell\Desktop\bigtrak-with-battery-cover-off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829" y="2179320"/>
            <a:ext cx="4850522" cy="372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03212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paralel  bağlı olduğunu nasıl  anlarız?</a:t>
            </a:r>
            <a:endParaRPr lang="en-US" sz="2000" b="1" dirty="0"/>
          </a:p>
        </p:txBody>
      </p:sp>
      <p:pic>
        <p:nvPicPr>
          <p:cNvPr id="4098" name="Picture 2" descr="C:\Users\Dell\Desktop\FHEL043GW8983NG.MEDIU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" t="22904" b="14387"/>
          <a:stretch/>
        </p:blipFill>
        <p:spPr bwMode="auto">
          <a:xfrm>
            <a:off x="4251960" y="2329380"/>
            <a:ext cx="7381558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74543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İca</a:t>
            </a:r>
            <a:r>
              <a:rPr lang="tr-TR" sz="2800" b="1" dirty="0" smtClean="0"/>
              <a:t>t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3" name="AutoShape 2" descr="Image result for galvani vs vol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Image result for galvani vs volt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Image result for galvani vs vol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722" y="1437482"/>
            <a:ext cx="6568165" cy="427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31647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19606</TotalTime>
  <Words>3756</Words>
  <Application>Microsoft Office PowerPoint</Application>
  <PresentationFormat>Widescreen</PresentationFormat>
  <Paragraphs>770</Paragraphs>
  <Slides>48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Century Gothic</vt:lpstr>
      <vt:lpstr>Courier New</vt:lpstr>
      <vt:lpstr>Wingdings</vt:lpstr>
      <vt:lpstr>Vapor Trail</vt:lpstr>
      <vt:lpstr>ÜRETEÇLERİN BAĞLANMASI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714</cp:revision>
  <dcterms:created xsi:type="dcterms:W3CDTF">2016-04-01T12:40:28Z</dcterms:created>
  <dcterms:modified xsi:type="dcterms:W3CDTF">2019-10-26T11:00:25Z</dcterms:modified>
</cp:coreProperties>
</file>