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8" r:id="rId2"/>
    <p:sldId id="555" r:id="rId3"/>
    <p:sldId id="557" r:id="rId4"/>
    <p:sldId id="558" r:id="rId5"/>
    <p:sldId id="355" r:id="rId6"/>
    <p:sldId id="354" r:id="rId7"/>
    <p:sldId id="358" r:id="rId8"/>
    <p:sldId id="359" r:id="rId9"/>
    <p:sldId id="361" r:id="rId10"/>
    <p:sldId id="360" r:id="rId11"/>
    <p:sldId id="357" r:id="rId12"/>
    <p:sldId id="391" r:id="rId13"/>
    <p:sldId id="392" r:id="rId14"/>
    <p:sldId id="390" r:id="rId15"/>
    <p:sldId id="362" r:id="rId16"/>
    <p:sldId id="356" r:id="rId17"/>
    <p:sldId id="371" r:id="rId18"/>
    <p:sldId id="363" r:id="rId19"/>
    <p:sldId id="367" r:id="rId20"/>
    <p:sldId id="366" r:id="rId21"/>
    <p:sldId id="446" r:id="rId22"/>
    <p:sldId id="472" r:id="rId23"/>
    <p:sldId id="475" r:id="rId24"/>
    <p:sldId id="476" r:id="rId25"/>
    <p:sldId id="473" r:id="rId26"/>
    <p:sldId id="474" r:id="rId27"/>
    <p:sldId id="477" r:id="rId28"/>
    <p:sldId id="559" r:id="rId29"/>
    <p:sldId id="471" r:id="rId30"/>
    <p:sldId id="480" r:id="rId31"/>
    <p:sldId id="521" r:id="rId32"/>
    <p:sldId id="482" r:id="rId33"/>
    <p:sldId id="484" r:id="rId34"/>
    <p:sldId id="483" r:id="rId35"/>
    <p:sldId id="486" r:id="rId36"/>
    <p:sldId id="487" r:id="rId37"/>
    <p:sldId id="492" r:id="rId38"/>
    <p:sldId id="488" r:id="rId39"/>
    <p:sldId id="485" r:id="rId40"/>
    <p:sldId id="490" r:id="rId41"/>
    <p:sldId id="470" r:id="rId42"/>
    <p:sldId id="469" r:id="rId43"/>
    <p:sldId id="500" r:id="rId44"/>
    <p:sldId id="493" r:id="rId45"/>
    <p:sldId id="494" r:id="rId46"/>
    <p:sldId id="449" r:id="rId47"/>
    <p:sldId id="501" r:id="rId48"/>
    <p:sldId id="502" r:id="rId49"/>
    <p:sldId id="507" r:id="rId50"/>
    <p:sldId id="495" r:id="rId51"/>
    <p:sldId id="448" r:id="rId52"/>
    <p:sldId id="504" r:id="rId53"/>
    <p:sldId id="462" r:id="rId54"/>
    <p:sldId id="514" r:id="rId55"/>
    <p:sldId id="517" r:id="rId56"/>
    <p:sldId id="519" r:id="rId57"/>
    <p:sldId id="520" r:id="rId58"/>
    <p:sldId id="459" r:id="rId59"/>
    <p:sldId id="466" r:id="rId60"/>
    <p:sldId id="465" r:id="rId61"/>
    <p:sldId id="56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82" d="100"/>
          <a:sy n="82" d="100"/>
        </p:scale>
        <p:origin x="64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6AEE6-2665-45A3-994C-3CC7746C30D3}"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EFBFD-795E-4B5C-B8E9-5A87CA1A44E1}" type="slidenum">
              <a:rPr lang="en-US" smtClean="0"/>
              <a:t>‹#›</a:t>
            </a:fld>
            <a:endParaRPr lang="en-US"/>
          </a:p>
        </p:txBody>
      </p:sp>
    </p:spTree>
    <p:extLst>
      <p:ext uri="{BB962C8B-B14F-4D97-AF65-F5344CB8AC3E}">
        <p14:creationId xmlns:p14="http://schemas.microsoft.com/office/powerpoint/2010/main" val="15612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4EFBFD-795E-4B5C-B8E9-5A87CA1A44E1}" type="slidenum">
              <a:rPr lang="en-US" smtClean="0"/>
              <a:t>1</a:t>
            </a:fld>
            <a:endParaRPr lang="en-US"/>
          </a:p>
        </p:txBody>
      </p:sp>
    </p:spTree>
    <p:extLst>
      <p:ext uri="{BB962C8B-B14F-4D97-AF65-F5344CB8AC3E}">
        <p14:creationId xmlns:p14="http://schemas.microsoft.com/office/powerpoint/2010/main" val="400483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4EFBFD-795E-4B5C-B8E9-5A87CA1A44E1}" type="slidenum">
              <a:rPr lang="en-US" smtClean="0"/>
              <a:t>61</a:t>
            </a:fld>
            <a:endParaRPr lang="en-US"/>
          </a:p>
        </p:txBody>
      </p:sp>
    </p:spTree>
    <p:extLst>
      <p:ext uri="{BB962C8B-B14F-4D97-AF65-F5344CB8AC3E}">
        <p14:creationId xmlns:p14="http://schemas.microsoft.com/office/powerpoint/2010/main" val="2162511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6"/>
            <a:ext cx="9489573" cy="1470025"/>
          </a:xfrm>
        </p:spPr>
        <p:txBody>
          <a:bodyPr anchor="b"/>
          <a:lstStyle>
            <a:lvl1pPr>
              <a:defRPr sz="4000"/>
            </a:lvl1pPr>
          </a:lstStyle>
          <a:p>
            <a:r>
              <a:rPr lang="tr-TR"/>
              <a:t>Asıl başlık stili için tıklatın</a:t>
            </a:r>
            <a:endParaRPr lang="en-US"/>
          </a:p>
        </p:txBody>
      </p:sp>
      <p:sp>
        <p:nvSpPr>
          <p:cNvPr id="3" name="Subtitle 2"/>
          <p:cNvSpPr>
            <a:spLocks noGrp="1"/>
          </p:cNvSpPr>
          <p:nvPr>
            <p:ph type="subTitle" idx="1"/>
          </p:nvPr>
        </p:nvSpPr>
        <p:spPr>
          <a:xfrm>
            <a:off x="1345923" y="4777380"/>
            <a:ext cx="9489573"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03732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05253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345923" y="675724"/>
            <a:ext cx="7290076" cy="518532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23439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683169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tr-TR"/>
              <a:t>Asıl başlık stili için tıklatın</a:t>
            </a:r>
            <a:endParaRPr lang="en-US"/>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29355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5"/>
            <a:ext cx="9497440" cy="924475"/>
          </a:xfrm>
        </p:spPr>
        <p:txBody>
          <a:bodyPr/>
          <a:lstStyle/>
          <a:p>
            <a:r>
              <a:rPr lang="tr-TR"/>
              <a:t>Asıl başlık stili için tıklatın</a:t>
            </a:r>
            <a:endParaRPr lang="en-US"/>
          </a:p>
        </p:txBody>
      </p:sp>
      <p:sp>
        <p:nvSpPr>
          <p:cNvPr id="3" name="Content Placeholder 2"/>
          <p:cNvSpPr>
            <a:spLocks noGrp="1"/>
          </p:cNvSpPr>
          <p:nvPr>
            <p:ph sz="half" idx="1"/>
          </p:nvPr>
        </p:nvSpPr>
        <p:spPr>
          <a:xfrm>
            <a:off x="1345924"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217708" y="1809749"/>
            <a:ext cx="4625656"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63676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797633" y="1812927"/>
            <a:ext cx="417666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345924" y="2389190"/>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645437" y="1812927"/>
            <a:ext cx="420063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217707" y="2389190"/>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8" name="Footer Placeholder 7"/>
          <p:cNvSpPr>
            <a:spLocks noGrp="1"/>
          </p:cNvSpPr>
          <p:nvPr>
            <p:ph type="ftr" sz="quarter" idx="11"/>
          </p:nvPr>
        </p:nvSpPr>
        <p:spPr/>
        <p:txBody>
          <a:bodyPr/>
          <a:lstStyle/>
          <a:p>
            <a:endParaRPr lang="tr-TR">
              <a:solidFill>
                <a:prstClr val="white">
                  <a:shade val="50000"/>
                </a:prstClr>
              </a:solidFill>
            </a:endParaRPr>
          </a:p>
        </p:txBody>
      </p:sp>
      <p:sp>
        <p:nvSpPr>
          <p:cNvPr id="9" name="Slide Number Placeholder 8"/>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566489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4" name="Footer Placeholder 3"/>
          <p:cNvSpPr>
            <a:spLocks noGrp="1"/>
          </p:cNvSpPr>
          <p:nvPr>
            <p:ph type="ftr" sz="quarter" idx="11"/>
          </p:nvPr>
        </p:nvSpPr>
        <p:spPr/>
        <p:txBody>
          <a:bodyPr/>
          <a:lstStyle/>
          <a:p>
            <a:endParaRPr lang="tr-TR">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64761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3" name="Footer Placeholder 2"/>
          <p:cNvSpPr>
            <a:spLocks noGrp="1"/>
          </p:cNvSpPr>
          <p:nvPr>
            <p:ph type="ftr" sz="quarter" idx="11"/>
          </p:nvPr>
        </p:nvSpPr>
        <p:spPr/>
        <p:txBody>
          <a:bodyPr/>
          <a:lstStyle/>
          <a:p>
            <a:endParaRPr lang="tr-TR">
              <a:solidFill>
                <a:prstClr val="white">
                  <a:shade val="50000"/>
                </a:prstClr>
              </a:solidFill>
            </a:endParaRPr>
          </a:p>
        </p:txBody>
      </p:sp>
      <p:sp>
        <p:nvSpPr>
          <p:cNvPr id="4" name="Slide Number Placeholder 3"/>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86730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8"/>
            <a:ext cx="3547533" cy="1185861"/>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5136873" y="446088"/>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03917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345924" y="1387058"/>
            <a:ext cx="4641849" cy="1113254"/>
          </a:xfrm>
        </p:spPr>
        <p:txBody>
          <a:bodyPr anchor="b">
            <a:normAutofit/>
          </a:bodyPr>
          <a:lstStyle>
            <a:lvl1pPr algn="l">
              <a:defRPr sz="2400" b="0"/>
            </a:lvl1pPr>
          </a:lstStyle>
          <a:p>
            <a:r>
              <a:rPr lang="tr-TR"/>
              <a:t>Asıl başlık stili için tıklatın</a:t>
            </a:r>
            <a:endParaRPr lang="en-US"/>
          </a:p>
        </p:txBody>
      </p:sp>
      <p:sp>
        <p:nvSpPr>
          <p:cNvPr id="4" name="Text Placeholder 3"/>
          <p:cNvSpPr>
            <a:spLocks noGrp="1"/>
          </p:cNvSpPr>
          <p:nvPr>
            <p:ph type="body" sz="half" idx="2"/>
          </p:nvPr>
        </p:nvSpPr>
        <p:spPr>
          <a:xfrm>
            <a:off x="1345924" y="2500312"/>
            <a:ext cx="4641849"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
        <p:nvSpPr>
          <p:cNvPr id="32" name="Oval 31"/>
          <p:cNvSpPr/>
          <p:nvPr/>
        </p:nvSpPr>
        <p:spPr>
          <a:xfrm>
            <a:off x="7305663" y="1436862"/>
            <a:ext cx="1448871"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3" name="Oval 32"/>
          <p:cNvSpPr/>
          <p:nvPr/>
        </p:nvSpPr>
        <p:spPr>
          <a:xfrm>
            <a:off x="7534056" y="1411792"/>
            <a:ext cx="1107153"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9" name="Oval 28"/>
          <p:cNvSpPr/>
          <p:nvPr/>
        </p:nvSpPr>
        <p:spPr>
          <a:xfrm>
            <a:off x="7008245" y="1894454"/>
            <a:ext cx="803152"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1" name="Oval 30"/>
          <p:cNvSpPr/>
          <p:nvPr/>
        </p:nvSpPr>
        <p:spPr>
          <a:xfrm>
            <a:off x="7232193" y="1811313"/>
            <a:ext cx="652784"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28" name="Oval 27"/>
          <p:cNvSpPr/>
          <p:nvPr/>
        </p:nvSpPr>
        <p:spPr>
          <a:xfrm>
            <a:off x="6291683" y="2083427"/>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0" name="Oval 29"/>
          <p:cNvSpPr/>
          <p:nvPr/>
        </p:nvSpPr>
        <p:spPr>
          <a:xfrm>
            <a:off x="8176122" y="993076"/>
            <a:ext cx="342135"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4" name="Oval 33"/>
          <p:cNvSpPr/>
          <p:nvPr/>
        </p:nvSpPr>
        <p:spPr>
          <a:xfrm>
            <a:off x="6746129" y="1894454"/>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35" name="Oval 34"/>
          <p:cNvSpPr/>
          <p:nvPr/>
        </p:nvSpPr>
        <p:spPr>
          <a:xfrm>
            <a:off x="8198402" y="1060594"/>
            <a:ext cx="263252"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8" name="Picture Placeholder 17"/>
          <p:cNvSpPr>
            <a:spLocks noGrp="1"/>
          </p:cNvSpPr>
          <p:nvPr>
            <p:ph type="pic" sz="quarter" idx="14"/>
          </p:nvPr>
        </p:nvSpPr>
        <p:spPr>
          <a:xfrm>
            <a:off x="6502400" y="1600200"/>
            <a:ext cx="4572000" cy="3429000"/>
          </a:xfrm>
          <a:prstGeom prst="ellipse">
            <a:avLst/>
          </a:prstGeom>
          <a:ln w="76200">
            <a:solidFill>
              <a:schemeClr val="tx2">
                <a:lumMod val="75000"/>
              </a:schemeClr>
            </a:solidFill>
          </a:ln>
        </p:spPr>
        <p:txBody>
          <a:bodyPr/>
          <a:lstStyle/>
          <a:p>
            <a:r>
              <a:rPr lang="tr-TR"/>
              <a:t>Resim eklemek için simgeyi tıklatın</a:t>
            </a:r>
            <a:endParaRPr lang="en-US"/>
          </a:p>
        </p:txBody>
      </p:sp>
    </p:spTree>
    <p:extLst>
      <p:ext uri="{BB962C8B-B14F-4D97-AF65-F5344CB8AC3E}">
        <p14:creationId xmlns:p14="http://schemas.microsoft.com/office/powerpoint/2010/main" val="245799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5923" y="675725"/>
            <a:ext cx="9500151" cy="924475"/>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8583125" y="5951811"/>
            <a:ext cx="2844800" cy="365125"/>
          </a:xfrm>
          <a:prstGeom prst="rect">
            <a:avLst/>
          </a:prstGeom>
        </p:spPr>
        <p:txBody>
          <a:bodyPr vert="horz" lIns="91440" tIns="45720" rIns="91440" bIns="45720" rtlCol="0" anchor="b"/>
          <a:lstStyle>
            <a:lvl1pPr algn="r">
              <a:defRPr sz="900">
                <a:solidFill>
                  <a:schemeClr val="tx2"/>
                </a:solidFill>
              </a:defRPr>
            </a:lvl1pPr>
          </a:lstStyle>
          <a:p>
            <a:r>
              <a:rPr lang="en-US">
                <a:solidFill>
                  <a:prstClr val="white">
                    <a:shade val="50000"/>
                  </a:prstClr>
                </a:solidFill>
              </a:rPr>
              <a:t>OCTOBER 24,2022</a:t>
            </a:r>
            <a:endParaRPr lang="tr-TR">
              <a:solidFill>
                <a:prstClr val="white">
                  <a:shade val="50000"/>
                </a:prstClr>
              </a:solidFill>
            </a:endParaRPr>
          </a:p>
        </p:txBody>
      </p:sp>
      <p:sp>
        <p:nvSpPr>
          <p:cNvPr id="5" name="Footer Placeholder 4"/>
          <p:cNvSpPr>
            <a:spLocks noGrp="1"/>
          </p:cNvSpPr>
          <p:nvPr>
            <p:ph type="ftr" sz="quarter" idx="3"/>
          </p:nvPr>
        </p:nvSpPr>
        <p:spPr>
          <a:xfrm>
            <a:off x="1574594" y="5951811"/>
            <a:ext cx="7008532" cy="365125"/>
          </a:xfrm>
          <a:prstGeom prst="rect">
            <a:avLst/>
          </a:prstGeom>
        </p:spPr>
        <p:txBody>
          <a:bodyPr vert="horz" lIns="91440" tIns="45720" rIns="91440" bIns="45720" rtlCol="0" anchor="b"/>
          <a:lstStyle>
            <a:lvl1pPr algn="l">
              <a:defRPr sz="900">
                <a:solidFill>
                  <a:schemeClr val="tx2"/>
                </a:solidFill>
              </a:defRPr>
            </a:lvl1pPr>
          </a:lstStyle>
          <a:p>
            <a:endParaRPr lang="tr-TR">
              <a:solidFill>
                <a:prstClr val="white">
                  <a:shade val="50000"/>
                </a:prstClr>
              </a:solidFill>
            </a:endParaRPr>
          </a:p>
        </p:txBody>
      </p:sp>
      <p:sp>
        <p:nvSpPr>
          <p:cNvPr id="6" name="Slide Number Placeholder 5"/>
          <p:cNvSpPr>
            <a:spLocks noGrp="1"/>
          </p:cNvSpPr>
          <p:nvPr>
            <p:ph type="sldNum" sz="quarter" idx="4"/>
          </p:nvPr>
        </p:nvSpPr>
        <p:spPr>
          <a:xfrm>
            <a:off x="763545" y="5951811"/>
            <a:ext cx="811049" cy="365125"/>
          </a:xfrm>
          <a:prstGeom prst="rect">
            <a:avLst/>
          </a:prstGeom>
        </p:spPr>
        <p:txBody>
          <a:bodyPr vert="horz" lIns="91440" tIns="45720" rIns="91440" bIns="45720" rtlCol="0" anchor="b"/>
          <a:lstStyle>
            <a:lvl1pPr algn="l">
              <a:defRPr sz="1800">
                <a:solidFill>
                  <a:schemeClr val="tx2"/>
                </a:solidFill>
              </a:defRPr>
            </a:lvl1p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grpSp>
        <p:nvGrpSpPr>
          <p:cNvPr id="61" name="Group 60"/>
          <p:cNvGrpSpPr/>
          <p:nvPr/>
        </p:nvGrpSpPr>
        <p:grpSpPr>
          <a:xfrm>
            <a:off x="-44793" y="1"/>
            <a:ext cx="12236793"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prstClr val="white"/>
                  </a:solidFill>
                </a:endParaRPr>
              </a:p>
            </p:txBody>
          </p:sp>
        </p:grpSp>
      </p:grpSp>
    </p:spTree>
    <p:extLst>
      <p:ext uri="{BB962C8B-B14F-4D97-AF65-F5344CB8AC3E}">
        <p14:creationId xmlns:p14="http://schemas.microsoft.com/office/powerpoint/2010/main" val="2374689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Q8WiTp0hA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k1rsfZ_WGm4"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4594" y="709604"/>
            <a:ext cx="6682998" cy="3171451"/>
          </a:xfrm>
        </p:spPr>
        <p:txBody>
          <a:bodyPr/>
          <a:lstStyle/>
          <a:p>
            <a:br>
              <a:rPr lang="tr-TR" sz="4400" b="1" dirty="0">
                <a:solidFill>
                  <a:srgbClr val="FFFF00"/>
                </a:solidFill>
              </a:rPr>
            </a:br>
            <a:br>
              <a:rPr lang="tr-TR" sz="4400" b="1" dirty="0">
                <a:solidFill>
                  <a:srgbClr val="FFFF00"/>
                </a:solidFill>
              </a:rPr>
            </a:br>
            <a:br>
              <a:rPr lang="en-GB" sz="44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200" b="1" dirty="0">
                <a:solidFill>
                  <a:srgbClr val="FFFF00"/>
                </a:solidFill>
              </a:rPr>
            </a:br>
            <a:r>
              <a:rPr lang="en-GB" sz="3200" b="1" dirty="0"/>
              <a:t>CHEM 491 </a:t>
            </a:r>
            <a:br>
              <a:rPr lang="en-GB" sz="3200" b="1" dirty="0">
                <a:solidFill>
                  <a:srgbClr val="FFFF00"/>
                </a:solidFill>
              </a:rPr>
            </a:br>
            <a:r>
              <a:rPr lang="tr-TR" sz="3200" b="1" dirty="0">
                <a:solidFill>
                  <a:srgbClr val="FFFF00"/>
                </a:solidFill>
              </a:rPr>
              <a:t>SUBLIMATION, </a:t>
            </a:r>
            <a:r>
              <a:rPr lang="en-GB" sz="3200" b="1" dirty="0">
                <a:solidFill>
                  <a:srgbClr val="FFFF00"/>
                </a:solidFill>
              </a:rPr>
              <a:t>DYES &amp; TEXTILE DYEING </a:t>
            </a:r>
            <a:br>
              <a:rPr lang="en-GB" sz="3200" b="1" dirty="0">
                <a:solidFill>
                  <a:srgbClr val="FFFF00"/>
                </a:solidFill>
              </a:rPr>
            </a:br>
            <a:r>
              <a:rPr lang="en-GB" sz="3200" b="1" dirty="0">
                <a:solidFill>
                  <a:srgbClr val="FFFF00"/>
                </a:solidFill>
              </a:rPr>
              <a:t>TECHNOLOGIES OF </a:t>
            </a:r>
            <a:br>
              <a:rPr lang="en-GB" sz="3200" b="1" dirty="0">
                <a:solidFill>
                  <a:srgbClr val="FFFF00"/>
                </a:solidFill>
              </a:rPr>
            </a:br>
            <a:r>
              <a:rPr lang="en-GB" sz="3200" b="1" dirty="0">
                <a:solidFill>
                  <a:srgbClr val="FFFF00"/>
                </a:solidFill>
              </a:rPr>
              <a:t>SUMERIAN CHEMISTS</a:t>
            </a:r>
            <a:br>
              <a:rPr lang="tr-TR" sz="3200" b="1" dirty="0">
                <a:solidFill>
                  <a:prstClr val="white"/>
                </a:solidFill>
              </a:rPr>
            </a:br>
            <a:r>
              <a:rPr lang="tr-TR" sz="2800" b="1" dirty="0"/>
              <a:t>OCTO</a:t>
            </a:r>
            <a:r>
              <a:rPr lang="en-GB" sz="2800" b="1" dirty="0"/>
              <a:t>BER</a:t>
            </a:r>
            <a:r>
              <a:rPr lang="tr-TR" sz="2800" b="1" dirty="0"/>
              <a:t> 24, 2022 LECTURE</a:t>
            </a:r>
          </a:p>
        </p:txBody>
      </p:sp>
      <p:sp>
        <p:nvSpPr>
          <p:cNvPr id="3" name="Subtitle 2"/>
          <p:cNvSpPr>
            <a:spLocks noGrp="1"/>
          </p:cNvSpPr>
          <p:nvPr>
            <p:ph type="subTitle" idx="1"/>
          </p:nvPr>
        </p:nvSpPr>
        <p:spPr>
          <a:xfrm>
            <a:off x="6270171" y="4562670"/>
            <a:ext cx="4838168" cy="1491778"/>
          </a:xfrm>
        </p:spPr>
        <p:txBody>
          <a:bodyPr>
            <a:normAutofit/>
          </a:bodyPr>
          <a:lstStyle/>
          <a:p>
            <a:pPr algn="r"/>
            <a:r>
              <a:rPr lang="tr-TR" b="1" dirty="0">
                <a:solidFill>
                  <a:schemeClr val="tx1"/>
                </a:solidFill>
              </a:rPr>
              <a:t>Prof. Dr. Ural AKBULUT  </a:t>
            </a:r>
          </a:p>
          <a:p>
            <a:pPr algn="r"/>
            <a:r>
              <a:rPr lang="tr-TR" b="1" dirty="0">
                <a:solidFill>
                  <a:schemeClr val="tx1"/>
                </a:solidFill>
              </a:rPr>
              <a:t>METU CHEMISTRY </a:t>
            </a:r>
          </a:p>
          <a:p>
            <a:pPr algn="r"/>
            <a:r>
              <a:rPr lang="tr-TR" b="1" dirty="0">
                <a:solidFill>
                  <a:schemeClr val="tx1"/>
                </a:solidFill>
              </a:rPr>
              <a:t>DEPARTMENT</a:t>
            </a:r>
            <a:endParaRPr lang="en-GB" b="1" dirty="0">
              <a:solidFill>
                <a:srgbClr val="FFFF00"/>
              </a:solidFill>
            </a:endParaRPr>
          </a:p>
          <a:p>
            <a:endParaRPr lang="en-GB" sz="3200" b="1" dirty="0">
              <a:solidFill>
                <a:srgbClr val="FFFF00"/>
              </a:solidFill>
            </a:endParaRPr>
          </a:p>
          <a:p>
            <a:endParaRPr lang="tr-TR" sz="3200" b="1" dirty="0">
              <a:solidFill>
                <a:srgbClr val="FFFF00"/>
              </a:solidFill>
            </a:endParaRPr>
          </a:p>
        </p:txBody>
      </p:sp>
      <p:sp>
        <p:nvSpPr>
          <p:cNvPr id="4" name="Date Placeholder 3"/>
          <p:cNvSpPr>
            <a:spLocks noGrp="1"/>
          </p:cNvSpPr>
          <p:nvPr>
            <p:ph type="dt" sz="half" idx="10"/>
          </p:nvPr>
        </p:nvSpPr>
        <p:spPr>
          <a:xfrm>
            <a:off x="8583125" y="5951811"/>
            <a:ext cx="2844800" cy="365125"/>
          </a:xfrm>
        </p:spPr>
        <p:txBody>
          <a:bodyPr/>
          <a:lstStyle/>
          <a:p>
            <a:r>
              <a:rPr lang="en-US" dirty="0">
                <a:solidFill>
                  <a:prstClr val="white">
                    <a:shade val="50000"/>
                  </a:prstClr>
                </a:solidFill>
              </a:rPr>
              <a:t>OCTOBER 24,2022</a:t>
            </a:r>
            <a:endParaRPr lang="tr-TR"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1</a:t>
            </a:fld>
            <a:endParaRPr lang="tr-TR">
              <a:solidFill>
                <a:prstClr val="white">
                  <a:shade val="50000"/>
                </a:prstClr>
              </a:solidFill>
            </a:endParaRPr>
          </a:p>
        </p:txBody>
      </p:sp>
    </p:spTree>
    <p:extLst>
      <p:ext uri="{BB962C8B-B14F-4D97-AF65-F5344CB8AC3E}">
        <p14:creationId xmlns:p14="http://schemas.microsoft.com/office/powerpoint/2010/main" val="822333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3D00-5A05-4F38-8B14-40076C652B8B}"/>
              </a:ext>
            </a:extLst>
          </p:cNvPr>
          <p:cNvSpPr>
            <a:spLocks noGrp="1"/>
          </p:cNvSpPr>
          <p:nvPr>
            <p:ph type="title"/>
          </p:nvPr>
        </p:nvSpPr>
        <p:spPr>
          <a:xfrm>
            <a:off x="1250302" y="560310"/>
            <a:ext cx="9013371" cy="924475"/>
          </a:xfrm>
        </p:spPr>
        <p:txBody>
          <a:bodyPr/>
          <a:lstStyle/>
          <a:p>
            <a:r>
              <a:rPr lang="en-GB" sz="3600" b="1" dirty="0">
                <a:solidFill>
                  <a:srgbClr val="FFFF00"/>
                </a:solidFill>
              </a:rPr>
              <a:t>Science flourished by Abbasid and Umayyad scientists</a:t>
            </a:r>
          </a:p>
        </p:txBody>
      </p:sp>
      <p:sp>
        <p:nvSpPr>
          <p:cNvPr id="3" name="Content Placeholder 2">
            <a:extLst>
              <a:ext uri="{FF2B5EF4-FFF2-40B4-BE49-F238E27FC236}">
                <a16:creationId xmlns:a16="http://schemas.microsoft.com/office/drawing/2014/main" id="{25EFC948-CB14-401D-93D7-381B34050135}"/>
              </a:ext>
            </a:extLst>
          </p:cNvPr>
          <p:cNvSpPr>
            <a:spLocks noGrp="1"/>
          </p:cNvSpPr>
          <p:nvPr>
            <p:ph idx="1"/>
          </p:nvPr>
        </p:nvSpPr>
        <p:spPr>
          <a:xfrm>
            <a:off x="914400" y="1662067"/>
            <a:ext cx="10300996" cy="4832151"/>
          </a:xfrm>
        </p:spPr>
        <p:txBody>
          <a:bodyPr>
            <a:normAutofit/>
          </a:bodyPr>
          <a:lstStyle/>
          <a:p>
            <a:r>
              <a:rPr lang="en-GB" sz="3200" b="1" dirty="0"/>
              <a:t>The </a:t>
            </a:r>
            <a:r>
              <a:rPr lang="tr-TR" sz="3200" b="1" dirty="0"/>
              <a:t>wrong </a:t>
            </a:r>
            <a:r>
              <a:rPr lang="en-GB" sz="3200" b="1" dirty="0"/>
              <a:t>idea of </a:t>
            </a:r>
            <a:r>
              <a:rPr lang="en-GB" sz="3200" b="1" u="sng" dirty="0"/>
              <a:t>crystal spheres </a:t>
            </a:r>
            <a:r>
              <a:rPr lang="en-GB" sz="3200" b="1" dirty="0"/>
              <a:t>surrounding Earth was </a:t>
            </a:r>
            <a:r>
              <a:rPr lang="en-GB" sz="3200" b="1" u="sng" dirty="0"/>
              <a:t>first proposed by Babylonians</a:t>
            </a:r>
            <a:r>
              <a:rPr lang="en-GB" sz="3200" b="1" dirty="0"/>
              <a:t> long before Aristotle </a:t>
            </a:r>
          </a:p>
          <a:p>
            <a:r>
              <a:rPr lang="en-GB" sz="3200" b="1" dirty="0"/>
              <a:t>During the time of Abbasids and Umayyads (</a:t>
            </a:r>
            <a:r>
              <a:rPr lang="en-GB" sz="3200" i="1" dirty="0">
                <a:solidFill>
                  <a:srgbClr val="FFFF00"/>
                </a:solidFill>
              </a:rPr>
              <a:t>Abbasi ve Emeviler</a:t>
            </a:r>
            <a:r>
              <a:rPr lang="en-GB" sz="3200" b="1" dirty="0"/>
              <a:t>)  Chemists like </a:t>
            </a:r>
            <a:r>
              <a:rPr lang="en-GB" sz="3200" b="1" dirty="0">
                <a:solidFill>
                  <a:srgbClr val="FFFF00"/>
                </a:solidFill>
              </a:rPr>
              <a:t>Al Jabir </a:t>
            </a:r>
            <a:r>
              <a:rPr lang="en-GB" sz="3200" b="1" dirty="0"/>
              <a:t>(</a:t>
            </a:r>
            <a:r>
              <a:rPr lang="en-GB" sz="3200" i="1" dirty="0"/>
              <a:t>El Cabir</a:t>
            </a:r>
            <a:r>
              <a:rPr lang="en-GB" sz="3200" b="1" dirty="0"/>
              <a:t>), Doctors like </a:t>
            </a:r>
            <a:r>
              <a:rPr lang="en-GB" sz="3200" b="1" dirty="0">
                <a:solidFill>
                  <a:srgbClr val="FFFF00"/>
                </a:solidFill>
              </a:rPr>
              <a:t>Avicenna</a:t>
            </a:r>
            <a:r>
              <a:rPr lang="en-GB" sz="3200" b="1" dirty="0"/>
              <a:t> (</a:t>
            </a:r>
            <a:r>
              <a:rPr lang="en-GB" sz="3200" i="1" dirty="0"/>
              <a:t>İbn-Sina</a:t>
            </a:r>
            <a:r>
              <a:rPr lang="en-GB" sz="3200" b="1" dirty="0"/>
              <a:t>) and Mathematicians like </a:t>
            </a:r>
            <a:r>
              <a:rPr lang="en-GB" sz="3200" b="1" dirty="0">
                <a:solidFill>
                  <a:srgbClr val="FFFF00"/>
                </a:solidFill>
              </a:rPr>
              <a:t>Al Khwarizmi  </a:t>
            </a:r>
            <a:r>
              <a:rPr lang="en-GB" sz="3200" b="1" dirty="0"/>
              <a:t>(</a:t>
            </a:r>
            <a:r>
              <a:rPr lang="en-GB" sz="3200" i="1" dirty="0"/>
              <a:t>El Harezmi</a:t>
            </a:r>
            <a:r>
              <a:rPr lang="en-GB" sz="3200" b="1" dirty="0"/>
              <a:t>) scientific studies flourished</a:t>
            </a:r>
          </a:p>
        </p:txBody>
      </p:sp>
      <p:sp>
        <p:nvSpPr>
          <p:cNvPr id="4" name="Date Placeholder 3">
            <a:extLst>
              <a:ext uri="{FF2B5EF4-FFF2-40B4-BE49-F238E27FC236}">
                <a16:creationId xmlns:a16="http://schemas.microsoft.com/office/drawing/2014/main" id="{0BE26027-EF15-4110-B96B-468AE0DCFC42}"/>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5BA19EE9-0955-4A66-9C39-A88B7AA9FA6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10</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3FE9C962-9E95-4A51-9BDE-60E0E9CFD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0968" y="541064"/>
            <a:ext cx="808856" cy="808856"/>
          </a:xfrm>
          <a:prstGeom prst="rect">
            <a:avLst/>
          </a:prstGeom>
        </p:spPr>
      </p:pic>
    </p:spTree>
    <p:extLst>
      <p:ext uri="{BB962C8B-B14F-4D97-AF65-F5344CB8AC3E}">
        <p14:creationId xmlns:p14="http://schemas.microsoft.com/office/powerpoint/2010/main" val="179395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5756-3E6E-40D3-93D2-8AF7379A2922}"/>
              </a:ext>
            </a:extLst>
          </p:cNvPr>
          <p:cNvSpPr>
            <a:spLocks noGrp="1"/>
          </p:cNvSpPr>
          <p:nvPr>
            <p:ph type="title"/>
          </p:nvPr>
        </p:nvSpPr>
        <p:spPr>
          <a:xfrm>
            <a:off x="646935" y="676672"/>
            <a:ext cx="5197037" cy="5832648"/>
          </a:xfrm>
        </p:spPr>
        <p:txBody>
          <a:bodyPr/>
          <a:lstStyle/>
          <a:p>
            <a:r>
              <a:rPr lang="en-GB" sz="4000" b="1" dirty="0">
                <a:solidFill>
                  <a:srgbClr val="FFFF00"/>
                </a:solidFill>
              </a:rPr>
              <a:t>Jabir ibn Hayyan (721-815)</a:t>
            </a:r>
            <a:br>
              <a:rPr lang="en-GB" sz="4000" b="1" u="sng" dirty="0">
                <a:solidFill>
                  <a:srgbClr val="FFFF00"/>
                </a:solidFill>
              </a:rPr>
            </a:br>
            <a:r>
              <a:rPr lang="en-GB" b="1" u="sng" dirty="0"/>
              <a:t>Al Jabir’s bust </a:t>
            </a:r>
            <a:r>
              <a:rPr lang="en-GB" b="1" dirty="0"/>
              <a:t>in front of Chemistry Building of METU-Ankara</a:t>
            </a:r>
          </a:p>
        </p:txBody>
      </p:sp>
      <p:sp>
        <p:nvSpPr>
          <p:cNvPr id="3" name="Content Placeholder 2">
            <a:extLst>
              <a:ext uri="{FF2B5EF4-FFF2-40B4-BE49-F238E27FC236}">
                <a16:creationId xmlns:a16="http://schemas.microsoft.com/office/drawing/2014/main" id="{259C4E57-179F-4AF9-90F8-39434DED209D}"/>
              </a:ext>
            </a:extLst>
          </p:cNvPr>
          <p:cNvSpPr>
            <a:spLocks noGrp="1"/>
          </p:cNvSpPr>
          <p:nvPr>
            <p:ph idx="1"/>
          </p:nvPr>
        </p:nvSpPr>
        <p:spPr>
          <a:xfrm>
            <a:off x="6168008" y="1772816"/>
            <a:ext cx="4032448" cy="4273035"/>
          </a:xfrm>
        </p:spPr>
        <p:txBody>
          <a:bodyPr/>
          <a:lstStyle/>
          <a:p>
            <a:endParaRPr lang="en-GB" dirty="0"/>
          </a:p>
        </p:txBody>
      </p:sp>
      <p:sp>
        <p:nvSpPr>
          <p:cNvPr id="4" name="Date Placeholder 3">
            <a:extLst>
              <a:ext uri="{FF2B5EF4-FFF2-40B4-BE49-F238E27FC236}">
                <a16:creationId xmlns:a16="http://schemas.microsoft.com/office/drawing/2014/main" id="{78589E04-4185-49EA-95AC-D4897A5978D3}"/>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7408DEBC-20EB-4715-B3C7-13E85CB03B3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11</a:t>
            </a:fld>
            <a:endParaRPr lang="tr-TR">
              <a:solidFill>
                <a:prstClr val="white">
                  <a:shade val="50000"/>
                </a:prstClr>
              </a:solidFill>
            </a:endParaRPr>
          </a:p>
        </p:txBody>
      </p:sp>
      <p:pic>
        <p:nvPicPr>
          <p:cNvPr id="2050" name="Picture 2" descr="CABİR 11">
            <a:extLst>
              <a:ext uri="{FF2B5EF4-FFF2-40B4-BE49-F238E27FC236}">
                <a16:creationId xmlns:a16="http://schemas.microsoft.com/office/drawing/2014/main" id="{B55EC2A9-F4DF-4B7A-926A-FA3F3EC0CE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4" y="1000969"/>
            <a:ext cx="5038057" cy="585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265DC319-0DCB-4982-BF48-7D97D360CE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7453" y="201229"/>
            <a:ext cx="609600" cy="609600"/>
          </a:xfrm>
          <a:prstGeom prst="rect">
            <a:avLst/>
          </a:prstGeom>
        </p:spPr>
      </p:pic>
    </p:spTree>
    <p:extLst>
      <p:ext uri="{BB962C8B-B14F-4D97-AF65-F5344CB8AC3E}">
        <p14:creationId xmlns:p14="http://schemas.microsoft.com/office/powerpoint/2010/main" val="15994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105F-7C30-4C37-B7E1-903D548C6904}"/>
              </a:ext>
            </a:extLst>
          </p:cNvPr>
          <p:cNvSpPr>
            <a:spLocks noGrp="1"/>
          </p:cNvSpPr>
          <p:nvPr>
            <p:ph type="title"/>
          </p:nvPr>
        </p:nvSpPr>
        <p:spPr>
          <a:xfrm>
            <a:off x="643812" y="675724"/>
            <a:ext cx="5308172" cy="5633596"/>
          </a:xfrm>
        </p:spPr>
        <p:txBody>
          <a:bodyPr/>
          <a:lstStyle/>
          <a:p>
            <a:r>
              <a:rPr lang="en-GB" sz="4000" b="1" dirty="0">
                <a:solidFill>
                  <a:srgbClr val="FFFF00"/>
                </a:solidFill>
              </a:rPr>
              <a:t>Alembics</a:t>
            </a:r>
            <a:r>
              <a:rPr lang="en-GB" b="1" dirty="0"/>
              <a:t> (Arabic word=al ambik)</a:t>
            </a:r>
            <a:br>
              <a:rPr lang="en-GB" b="1" dirty="0"/>
            </a:br>
            <a:r>
              <a:rPr lang="en-GB" b="1" dirty="0"/>
              <a:t>Drawings </a:t>
            </a:r>
            <a:r>
              <a:rPr lang="tr-TR" b="1" dirty="0"/>
              <a:t>are </a:t>
            </a:r>
            <a:r>
              <a:rPr lang="en-GB" b="1" dirty="0"/>
              <a:t>from an alchemical book (1606)</a:t>
            </a:r>
          </a:p>
        </p:txBody>
      </p:sp>
      <p:sp>
        <p:nvSpPr>
          <p:cNvPr id="4" name="Date Placeholder 3">
            <a:extLst>
              <a:ext uri="{FF2B5EF4-FFF2-40B4-BE49-F238E27FC236}">
                <a16:creationId xmlns:a16="http://schemas.microsoft.com/office/drawing/2014/main" id="{B18F1008-C746-408A-8DF3-1CF502F74B9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CA564A5-D70A-458B-8196-9475B738227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12</a:t>
            </a:fld>
            <a:endParaRPr lang="tr-TR">
              <a:solidFill>
                <a:prstClr val="white">
                  <a:shade val="50000"/>
                </a:prstClr>
              </a:solidFill>
            </a:endParaRPr>
          </a:p>
        </p:txBody>
      </p:sp>
      <p:pic>
        <p:nvPicPr>
          <p:cNvPr id="6146" name="Picture 2" descr="Alembics from a 1606 alchemy book">
            <a:extLst>
              <a:ext uri="{FF2B5EF4-FFF2-40B4-BE49-F238E27FC236}">
                <a16:creationId xmlns:a16="http://schemas.microsoft.com/office/drawing/2014/main" id="{ECEB5E6E-B70A-4C86-A5B1-D0D3A9FB491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40018" y="541064"/>
            <a:ext cx="4602153" cy="600123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9FA643C7-6BB8-42E9-9582-91B618882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136" y="459430"/>
            <a:ext cx="936104" cy="936104"/>
          </a:xfrm>
          <a:prstGeom prst="rect">
            <a:avLst/>
          </a:prstGeom>
        </p:spPr>
      </p:pic>
    </p:spTree>
    <p:extLst>
      <p:ext uri="{BB962C8B-B14F-4D97-AF65-F5344CB8AC3E}">
        <p14:creationId xmlns:p14="http://schemas.microsoft.com/office/powerpoint/2010/main" val="285475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1C21-7163-4561-B30F-C95FB3F64CE5}"/>
              </a:ext>
            </a:extLst>
          </p:cNvPr>
          <p:cNvSpPr>
            <a:spLocks noGrp="1"/>
          </p:cNvSpPr>
          <p:nvPr>
            <p:ph type="title"/>
          </p:nvPr>
        </p:nvSpPr>
        <p:spPr>
          <a:xfrm>
            <a:off x="886408" y="260648"/>
            <a:ext cx="8882744" cy="1080120"/>
          </a:xfrm>
        </p:spPr>
        <p:txBody>
          <a:bodyPr/>
          <a:lstStyle/>
          <a:p>
            <a:r>
              <a:rPr lang="en-GB" sz="3600" b="1" dirty="0">
                <a:solidFill>
                  <a:srgbClr val="FFFF00"/>
                </a:solidFill>
              </a:rPr>
              <a:t>Distillation apparatus (Alembic) From a European Alchemy book</a:t>
            </a:r>
          </a:p>
        </p:txBody>
      </p:sp>
      <p:sp>
        <p:nvSpPr>
          <p:cNvPr id="4" name="Date Placeholder 3">
            <a:extLst>
              <a:ext uri="{FF2B5EF4-FFF2-40B4-BE49-F238E27FC236}">
                <a16:creationId xmlns:a16="http://schemas.microsoft.com/office/drawing/2014/main" id="{6D3CBA0E-7D9B-4D5C-A7E2-5207A3A87823}"/>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40B3F90-F81E-43A6-AC8F-FC4E536ABD5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13</a:t>
            </a:fld>
            <a:endParaRPr lang="tr-TR">
              <a:solidFill>
                <a:prstClr val="white">
                  <a:shade val="50000"/>
                </a:prstClr>
              </a:solidFill>
            </a:endParaRPr>
          </a:p>
        </p:txBody>
      </p:sp>
      <p:pic>
        <p:nvPicPr>
          <p:cNvPr id="7170" name="Picture 2" descr="Picture of an alembic from a medieval manuscript">
            <a:extLst>
              <a:ext uri="{FF2B5EF4-FFF2-40B4-BE49-F238E27FC236}">
                <a16:creationId xmlns:a16="http://schemas.microsoft.com/office/drawing/2014/main" id="{4A7537B9-BDC5-4CF8-BC29-92580B91FD9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12917" y="1525014"/>
            <a:ext cx="5766165" cy="514519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57A3CA7-A0E9-4403-85C4-F0F03828C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3755" y="387896"/>
            <a:ext cx="979904" cy="979904"/>
          </a:xfrm>
          <a:prstGeom prst="rect">
            <a:avLst/>
          </a:prstGeom>
        </p:spPr>
      </p:pic>
    </p:spTree>
    <p:extLst>
      <p:ext uri="{BB962C8B-B14F-4D97-AF65-F5344CB8AC3E}">
        <p14:creationId xmlns:p14="http://schemas.microsoft.com/office/powerpoint/2010/main" val="40769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595B-82E2-4939-A103-8F3BC4C08C46}"/>
              </a:ext>
            </a:extLst>
          </p:cNvPr>
          <p:cNvSpPr>
            <a:spLocks noGrp="1"/>
          </p:cNvSpPr>
          <p:nvPr>
            <p:ph type="title"/>
          </p:nvPr>
        </p:nvSpPr>
        <p:spPr>
          <a:xfrm>
            <a:off x="1101013" y="332656"/>
            <a:ext cx="4634948" cy="6048672"/>
          </a:xfrm>
        </p:spPr>
        <p:txBody>
          <a:bodyPr/>
          <a:lstStyle/>
          <a:p>
            <a:r>
              <a:rPr lang="en-GB" sz="3600" b="1" dirty="0">
                <a:solidFill>
                  <a:srgbClr val="FFFF00"/>
                </a:solidFill>
              </a:rPr>
              <a:t>Arabic</a:t>
            </a:r>
            <a:br>
              <a:rPr lang="en-GB" sz="3600" b="1" dirty="0">
                <a:solidFill>
                  <a:srgbClr val="FFFF00"/>
                </a:solidFill>
              </a:rPr>
            </a:br>
            <a:r>
              <a:rPr lang="en-GB" sz="3600" b="1" dirty="0">
                <a:solidFill>
                  <a:srgbClr val="FFFF00"/>
                </a:solidFill>
              </a:rPr>
              <a:t>Distillation</a:t>
            </a:r>
            <a:br>
              <a:rPr lang="en-GB" sz="3600" b="1" dirty="0">
                <a:solidFill>
                  <a:srgbClr val="FFFF00"/>
                </a:solidFill>
              </a:rPr>
            </a:br>
            <a:r>
              <a:rPr lang="en-GB" sz="3600" b="1" dirty="0">
                <a:solidFill>
                  <a:srgbClr val="FFFF00"/>
                </a:solidFill>
              </a:rPr>
              <a:t>apparatus-Replica</a:t>
            </a:r>
            <a:br>
              <a:rPr lang="en-GB" sz="3600" b="1" dirty="0">
                <a:solidFill>
                  <a:srgbClr val="FFFF00"/>
                </a:solidFill>
              </a:rPr>
            </a:br>
            <a:r>
              <a:rPr lang="en-GB" sz="3600" b="1" dirty="0">
                <a:solidFill>
                  <a:srgbClr val="FFFF00"/>
                </a:solidFill>
              </a:rPr>
              <a:t>(Pelican type</a:t>
            </a:r>
            <a:r>
              <a:rPr lang="tr-TR" sz="3600" b="1" dirty="0">
                <a:solidFill>
                  <a:srgbClr val="FFFF00"/>
                </a:solidFill>
              </a:rPr>
              <a:t>-</a:t>
            </a:r>
            <a:r>
              <a:rPr lang="en-GB" sz="3600" b="1" dirty="0">
                <a:solidFill>
                  <a:srgbClr val="FFFF00"/>
                </a:solidFill>
              </a:rPr>
              <a:t>air cooled)</a:t>
            </a:r>
            <a:br>
              <a:rPr lang="en-GB" sz="3600" b="1" dirty="0">
                <a:solidFill>
                  <a:srgbClr val="FFFF00"/>
                </a:solidFill>
              </a:rPr>
            </a:br>
            <a:br>
              <a:rPr lang="en-GB" sz="3600" b="1" dirty="0">
                <a:solidFill>
                  <a:srgbClr val="FFFF00"/>
                </a:solidFill>
              </a:rPr>
            </a:br>
            <a:r>
              <a:rPr lang="en-GB" sz="3600" b="1" dirty="0"/>
              <a:t>METU Science </a:t>
            </a:r>
            <a:br>
              <a:rPr lang="en-GB" sz="3600" b="1" dirty="0"/>
            </a:br>
            <a:r>
              <a:rPr lang="en-GB" sz="3600" b="1" dirty="0"/>
              <a:t>and Technology</a:t>
            </a:r>
            <a:br>
              <a:rPr lang="en-GB" sz="3600" b="1" dirty="0"/>
            </a:br>
            <a:r>
              <a:rPr lang="en-GB" sz="3600" b="1" dirty="0"/>
              <a:t>Museum</a:t>
            </a:r>
          </a:p>
        </p:txBody>
      </p:sp>
      <p:sp>
        <p:nvSpPr>
          <p:cNvPr id="3" name="Content Placeholder 2">
            <a:extLst>
              <a:ext uri="{FF2B5EF4-FFF2-40B4-BE49-F238E27FC236}">
                <a16:creationId xmlns:a16="http://schemas.microsoft.com/office/drawing/2014/main" id="{C9F222E1-13D0-4E3E-9A98-FDD1F08BB605}"/>
              </a:ext>
            </a:extLst>
          </p:cNvPr>
          <p:cNvSpPr>
            <a:spLocks noGrp="1"/>
          </p:cNvSpPr>
          <p:nvPr>
            <p:ph idx="1"/>
          </p:nvPr>
        </p:nvSpPr>
        <p:spPr>
          <a:xfrm>
            <a:off x="6096000" y="764706"/>
            <a:ext cx="4248472" cy="5544615"/>
          </a:xfrm>
        </p:spPr>
        <p:txBody>
          <a:bodyPr/>
          <a:lstStyle/>
          <a:p>
            <a:endParaRPr lang="en-GB" dirty="0"/>
          </a:p>
        </p:txBody>
      </p:sp>
      <p:sp>
        <p:nvSpPr>
          <p:cNvPr id="4" name="Date Placeholder 3">
            <a:extLst>
              <a:ext uri="{FF2B5EF4-FFF2-40B4-BE49-F238E27FC236}">
                <a16:creationId xmlns:a16="http://schemas.microsoft.com/office/drawing/2014/main" id="{67E2C6D3-8D63-43B6-97FB-C68BA40ED32C}"/>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CA22E01-7F44-45BE-9F32-EE18DA3B76C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14</a:t>
            </a:fld>
            <a:endParaRPr lang="tr-TR">
              <a:solidFill>
                <a:prstClr val="white">
                  <a:shade val="50000"/>
                </a:prstClr>
              </a:solidFill>
            </a:endParaRPr>
          </a:p>
        </p:txBody>
      </p:sp>
      <p:pic>
        <p:nvPicPr>
          <p:cNvPr id="6" name="Picture 2">
            <a:extLst>
              <a:ext uri="{FF2B5EF4-FFF2-40B4-BE49-F238E27FC236}">
                <a16:creationId xmlns:a16="http://schemas.microsoft.com/office/drawing/2014/main" id="{23624C2F-D481-475D-B961-8223BD225E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4000"/>
                    </a14:imgEffect>
                  </a14:imgLayer>
                </a14:imgProps>
              </a:ext>
              <a:ext uri="{28A0092B-C50C-407E-A947-70E740481C1C}">
                <a14:useLocalDpi xmlns:a14="http://schemas.microsoft.com/office/drawing/2010/main" val="0"/>
              </a:ext>
            </a:extLst>
          </a:blip>
          <a:srcRect/>
          <a:stretch>
            <a:fillRect/>
          </a:stretch>
        </p:blipFill>
        <p:spPr bwMode="auto">
          <a:xfrm>
            <a:off x="5951984" y="260648"/>
            <a:ext cx="446449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corded Sound">
            <a:hlinkClick r:id="" action="ppaction://media"/>
            <a:extLst>
              <a:ext uri="{FF2B5EF4-FFF2-40B4-BE49-F238E27FC236}">
                <a16:creationId xmlns:a16="http://schemas.microsoft.com/office/drawing/2014/main" id="{B57B8FBB-93A1-468E-9520-830BF5FF42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2787" y="503337"/>
            <a:ext cx="858932" cy="858932"/>
          </a:xfrm>
          <a:prstGeom prst="rect">
            <a:avLst/>
          </a:prstGeom>
        </p:spPr>
      </p:pic>
    </p:spTree>
    <p:extLst>
      <p:ext uri="{BB962C8B-B14F-4D97-AF65-F5344CB8AC3E}">
        <p14:creationId xmlns:p14="http://schemas.microsoft.com/office/powerpoint/2010/main" val="2884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646F2-87BF-442B-A233-17E203931D0B}"/>
              </a:ext>
            </a:extLst>
          </p:cNvPr>
          <p:cNvSpPr>
            <a:spLocks noGrp="1"/>
          </p:cNvSpPr>
          <p:nvPr>
            <p:ph type="title"/>
          </p:nvPr>
        </p:nvSpPr>
        <p:spPr>
          <a:xfrm>
            <a:off x="1101012" y="184666"/>
            <a:ext cx="8593494" cy="1364215"/>
          </a:xfrm>
        </p:spPr>
        <p:txBody>
          <a:bodyPr/>
          <a:lstStyle/>
          <a:p>
            <a:r>
              <a:rPr lang="en-GB" sz="3600" b="1" dirty="0">
                <a:solidFill>
                  <a:srgbClr val="FFFF00"/>
                </a:solidFill>
              </a:rPr>
              <a:t>Alchemical laboratory (METU Science &amp; Technology Museum)</a:t>
            </a:r>
          </a:p>
        </p:txBody>
      </p:sp>
      <p:sp>
        <p:nvSpPr>
          <p:cNvPr id="4" name="Date Placeholder 3">
            <a:extLst>
              <a:ext uri="{FF2B5EF4-FFF2-40B4-BE49-F238E27FC236}">
                <a16:creationId xmlns:a16="http://schemas.microsoft.com/office/drawing/2014/main" id="{62C45CC3-0A4A-42E6-9BED-01C897A0A853}"/>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1FB763AA-4333-4A59-86C8-87F96681A36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15</a:t>
            </a:fld>
            <a:endParaRPr lang="tr-TR">
              <a:solidFill>
                <a:prstClr val="white">
                  <a:shade val="50000"/>
                </a:prstClr>
              </a:solidFill>
            </a:endParaRPr>
          </a:p>
        </p:txBody>
      </p:sp>
      <p:sp>
        <p:nvSpPr>
          <p:cNvPr id="6" name="Rectangle 2">
            <a:extLst>
              <a:ext uri="{FF2B5EF4-FFF2-40B4-BE49-F238E27FC236}">
                <a16:creationId xmlns:a16="http://schemas.microsoft.com/office/drawing/2014/main" id="{522A817D-BBF4-4D04-982A-7CA96D88F6B1}"/>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Object 6">
            <a:extLst>
              <a:ext uri="{FF2B5EF4-FFF2-40B4-BE49-F238E27FC236}">
                <a16:creationId xmlns:a16="http://schemas.microsoft.com/office/drawing/2014/main" id="{E9F1AFF3-F2EF-459C-AD18-7C35462A6DBE}"/>
              </a:ext>
            </a:extLst>
          </p:cNvPr>
          <p:cNvGraphicFramePr>
            <a:graphicFrameLocks noChangeAspect="1"/>
          </p:cNvGraphicFramePr>
          <p:nvPr>
            <p:extLst>
              <p:ext uri="{D42A27DB-BD31-4B8C-83A1-F6EECF244321}">
                <p14:modId xmlns:p14="http://schemas.microsoft.com/office/powerpoint/2010/main" val="3706770016"/>
              </p:ext>
            </p:extLst>
          </p:nvPr>
        </p:nvGraphicFramePr>
        <p:xfrm>
          <a:off x="1169069" y="1703283"/>
          <a:ext cx="9064401" cy="4855055"/>
        </p:xfrm>
        <a:graphic>
          <a:graphicData uri="http://schemas.openxmlformats.org/presentationml/2006/ole">
            <mc:AlternateContent xmlns:mc="http://schemas.openxmlformats.org/markup-compatibility/2006">
              <mc:Choice xmlns:v="urn:schemas-microsoft-com:vml" Requires="v">
                <p:oleObj spid="_x0000_s1060" r:id="rId5" imgW="14753599" imgH="9876376" progId="MSPhotoEd.3">
                  <p:embed/>
                </p:oleObj>
              </mc:Choice>
              <mc:Fallback>
                <p:oleObj r:id="rId5" imgW="14753599" imgH="9876376" progId="MSPhotoEd.3">
                  <p:embed/>
                  <p:pic>
                    <p:nvPicPr>
                      <p:cNvPr id="7" name="Object 6">
                        <a:extLst>
                          <a:ext uri="{FF2B5EF4-FFF2-40B4-BE49-F238E27FC236}">
                            <a16:creationId xmlns:a16="http://schemas.microsoft.com/office/drawing/2014/main" id="{E9F1AFF3-F2EF-459C-AD18-7C35462A6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9069" y="1703283"/>
                        <a:ext cx="9064401" cy="4855055"/>
                      </a:xfrm>
                      <a:prstGeom prst="rect">
                        <a:avLst/>
                      </a:prstGeom>
                      <a:noFill/>
                    </p:spPr>
                  </p:pic>
                </p:oleObj>
              </mc:Fallback>
            </mc:AlternateContent>
          </a:graphicData>
        </a:graphic>
      </p:graphicFrame>
      <p:pic>
        <p:nvPicPr>
          <p:cNvPr id="8" name="Recorded Sound">
            <a:hlinkClick r:id="" action="ppaction://media"/>
            <a:extLst>
              <a:ext uri="{FF2B5EF4-FFF2-40B4-BE49-F238E27FC236}">
                <a16:creationId xmlns:a16="http://schemas.microsoft.com/office/drawing/2014/main" id="{5B7C501F-F8B1-4999-87EF-72AAC34391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713322" y="541063"/>
            <a:ext cx="1007817" cy="1007817"/>
          </a:xfrm>
          <a:prstGeom prst="rect">
            <a:avLst/>
          </a:prstGeom>
        </p:spPr>
      </p:pic>
    </p:spTree>
    <p:extLst>
      <p:ext uri="{BB962C8B-B14F-4D97-AF65-F5344CB8AC3E}">
        <p14:creationId xmlns:p14="http://schemas.microsoft.com/office/powerpoint/2010/main" val="135986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8D26-5001-4167-AE59-61F9B73A351F}"/>
              </a:ext>
            </a:extLst>
          </p:cNvPr>
          <p:cNvSpPr>
            <a:spLocks noGrp="1"/>
          </p:cNvSpPr>
          <p:nvPr>
            <p:ph type="title"/>
          </p:nvPr>
        </p:nvSpPr>
        <p:spPr>
          <a:xfrm>
            <a:off x="1268963" y="497878"/>
            <a:ext cx="8532551" cy="1123527"/>
          </a:xfrm>
        </p:spPr>
        <p:txBody>
          <a:bodyPr/>
          <a:lstStyle/>
          <a:p>
            <a:r>
              <a:rPr lang="en-GB" sz="3600" b="1" dirty="0">
                <a:solidFill>
                  <a:srgbClr val="FFFF00"/>
                </a:solidFill>
              </a:rPr>
              <a:t>Al Jabir taught </a:t>
            </a:r>
            <a:r>
              <a:rPr lang="tr-TR" sz="3600" b="1" dirty="0">
                <a:solidFill>
                  <a:srgbClr val="FFFF00"/>
                </a:solidFill>
              </a:rPr>
              <a:t>experimental </a:t>
            </a:r>
            <a:r>
              <a:rPr lang="en-GB" sz="3600" b="1" dirty="0">
                <a:solidFill>
                  <a:srgbClr val="FFFF00"/>
                </a:solidFill>
              </a:rPr>
              <a:t>Chemistry to Europeans</a:t>
            </a:r>
          </a:p>
        </p:txBody>
      </p:sp>
      <p:sp>
        <p:nvSpPr>
          <p:cNvPr id="3" name="Content Placeholder 2">
            <a:extLst>
              <a:ext uri="{FF2B5EF4-FFF2-40B4-BE49-F238E27FC236}">
                <a16:creationId xmlns:a16="http://schemas.microsoft.com/office/drawing/2014/main" id="{85FA6819-3EAA-4162-BA9B-211276149DE4}"/>
              </a:ext>
            </a:extLst>
          </p:cNvPr>
          <p:cNvSpPr>
            <a:spLocks noGrp="1"/>
          </p:cNvSpPr>
          <p:nvPr>
            <p:ph idx="1"/>
          </p:nvPr>
        </p:nvSpPr>
        <p:spPr>
          <a:xfrm>
            <a:off x="858415" y="1679603"/>
            <a:ext cx="10569509" cy="4680520"/>
          </a:xfrm>
        </p:spPr>
        <p:txBody>
          <a:bodyPr>
            <a:normAutofit/>
          </a:bodyPr>
          <a:lstStyle/>
          <a:p>
            <a:r>
              <a:rPr lang="en-GB" sz="3200" b="1" dirty="0"/>
              <a:t>Al Jabir is considered to be the Father of Chemistry</a:t>
            </a:r>
          </a:p>
          <a:p>
            <a:r>
              <a:rPr lang="en-GB" sz="3200" b="1" dirty="0"/>
              <a:t>He was the chemist of Harun al-Rashid</a:t>
            </a:r>
          </a:p>
          <a:p>
            <a:r>
              <a:rPr lang="en-GB" sz="3200" b="1" dirty="0"/>
              <a:t>He wrote hundreds of books </a:t>
            </a:r>
          </a:p>
          <a:p>
            <a:r>
              <a:rPr lang="en-GB" sz="3200" b="1" dirty="0"/>
              <a:t>Many of his books were translated into Latin such as; Kitab al-Zuhra (Book of Venus) and the Kitab Al-Ahjar (Book of Stones) etc.</a:t>
            </a:r>
          </a:p>
        </p:txBody>
      </p:sp>
      <p:sp>
        <p:nvSpPr>
          <p:cNvPr id="4" name="Date Placeholder 3">
            <a:extLst>
              <a:ext uri="{FF2B5EF4-FFF2-40B4-BE49-F238E27FC236}">
                <a16:creationId xmlns:a16="http://schemas.microsoft.com/office/drawing/2014/main" id="{D441E43F-69A7-4878-8E60-A4B8E35C0863}"/>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8A0FE22-2CD2-45CA-8C31-06C3F7E4015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16</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3AED68D2-96A9-403E-87DA-A05BF1FD9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3294" y="627593"/>
            <a:ext cx="864096" cy="864096"/>
          </a:xfrm>
          <a:prstGeom prst="rect">
            <a:avLst/>
          </a:prstGeom>
        </p:spPr>
      </p:pic>
    </p:spTree>
    <p:extLst>
      <p:ext uri="{BB962C8B-B14F-4D97-AF65-F5344CB8AC3E}">
        <p14:creationId xmlns:p14="http://schemas.microsoft.com/office/powerpoint/2010/main" val="405828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996" y="844328"/>
            <a:ext cx="5193973" cy="5472608"/>
          </a:xfrm>
        </p:spPr>
        <p:txBody>
          <a:bodyPr>
            <a:normAutofit/>
          </a:bodyPr>
          <a:lstStyle/>
          <a:p>
            <a:r>
              <a:rPr lang="en-GB" sz="3600" b="1" dirty="0">
                <a:solidFill>
                  <a:srgbClr val="FFFF00"/>
                </a:solidFill>
              </a:rPr>
              <a:t>Latin </a:t>
            </a:r>
            <a:br>
              <a:rPr lang="en-GB" sz="3600" b="1" dirty="0">
                <a:solidFill>
                  <a:srgbClr val="FFFF00"/>
                </a:solidFill>
              </a:rPr>
            </a:br>
            <a:r>
              <a:rPr lang="en-GB" sz="3600" b="1" dirty="0">
                <a:solidFill>
                  <a:srgbClr val="FFFF00"/>
                </a:solidFill>
              </a:rPr>
              <a:t>Translation</a:t>
            </a:r>
            <a:br>
              <a:rPr lang="en-GB" sz="3600" b="1" dirty="0">
                <a:solidFill>
                  <a:srgbClr val="FFFF00"/>
                </a:solidFill>
              </a:rPr>
            </a:br>
            <a:r>
              <a:rPr lang="en-GB" sz="3600" b="1" dirty="0">
                <a:solidFill>
                  <a:srgbClr val="FFFF00"/>
                </a:solidFill>
              </a:rPr>
              <a:t>of A</a:t>
            </a:r>
            <a:r>
              <a:rPr lang="tr-TR" sz="3600" b="1" dirty="0">
                <a:solidFill>
                  <a:srgbClr val="FFFF00"/>
                </a:solidFill>
              </a:rPr>
              <a:t>l </a:t>
            </a:r>
            <a:r>
              <a:rPr lang="en-GB" sz="3600" b="1" dirty="0">
                <a:solidFill>
                  <a:srgbClr val="FFFF00"/>
                </a:solidFill>
              </a:rPr>
              <a:t>J</a:t>
            </a:r>
            <a:r>
              <a:rPr lang="tr-TR" sz="3600" b="1" dirty="0">
                <a:solidFill>
                  <a:srgbClr val="FFFF00"/>
                </a:solidFill>
              </a:rPr>
              <a:t>abir’</a:t>
            </a:r>
            <a:r>
              <a:rPr lang="en-GB" sz="3600" b="1" dirty="0">
                <a:solidFill>
                  <a:srgbClr val="FFFF00"/>
                </a:solidFill>
              </a:rPr>
              <a:t>s</a:t>
            </a:r>
            <a:r>
              <a:rPr lang="tr-TR" sz="3600" b="1" dirty="0">
                <a:solidFill>
                  <a:srgbClr val="FFFF00"/>
                </a:solidFill>
              </a:rPr>
              <a:t> </a:t>
            </a:r>
            <a:br>
              <a:rPr lang="tr-TR" sz="3600" b="1" dirty="0">
                <a:solidFill>
                  <a:srgbClr val="FFFF00"/>
                </a:solidFill>
              </a:rPr>
            </a:br>
            <a:r>
              <a:rPr lang="tr-TR" sz="3600" b="1" dirty="0">
                <a:solidFill>
                  <a:srgbClr val="FFFF00"/>
                </a:solidFill>
              </a:rPr>
              <a:t>(</a:t>
            </a:r>
            <a:r>
              <a:rPr lang="tr-TR" sz="3600" i="1" dirty="0"/>
              <a:t>Gebri Arabis</a:t>
            </a:r>
            <a:r>
              <a:rPr lang="tr-TR" sz="3600" b="1" dirty="0">
                <a:solidFill>
                  <a:srgbClr val="FFFF00"/>
                </a:solidFill>
              </a:rPr>
              <a:t>) </a:t>
            </a:r>
            <a:br>
              <a:rPr lang="tr-TR" sz="3600" b="1" dirty="0">
                <a:solidFill>
                  <a:srgbClr val="FFFF00"/>
                </a:solidFill>
              </a:rPr>
            </a:br>
            <a:r>
              <a:rPr lang="en-GB" sz="3600" b="1" dirty="0">
                <a:solidFill>
                  <a:srgbClr val="FFFF00"/>
                </a:solidFill>
              </a:rPr>
              <a:t>book named “Alchemy”</a:t>
            </a:r>
            <a:r>
              <a:rPr lang="tr-TR" sz="3600" b="1" dirty="0">
                <a:solidFill>
                  <a:srgbClr val="FFFF00"/>
                </a:solidFill>
              </a:rPr>
              <a:t> </a:t>
            </a:r>
            <a:br>
              <a:rPr lang="tr-TR" sz="3600" b="1" dirty="0">
                <a:solidFill>
                  <a:srgbClr val="FFFF00"/>
                </a:solidFill>
              </a:rPr>
            </a:br>
            <a:r>
              <a:rPr lang="tr-TR" sz="3600" b="1" dirty="0">
                <a:solidFill>
                  <a:srgbClr val="FFFF00"/>
                </a:solidFill>
              </a:rPr>
              <a:t>(</a:t>
            </a:r>
            <a:r>
              <a:rPr lang="en-GB" sz="3600" b="1" dirty="0"/>
              <a:t>Translation </a:t>
            </a:r>
            <a:br>
              <a:rPr lang="en-GB" sz="3600" b="1" dirty="0"/>
            </a:br>
            <a:r>
              <a:rPr lang="en-GB" sz="3600" b="1" dirty="0"/>
              <a:t>date: </a:t>
            </a:r>
            <a:r>
              <a:rPr lang="tr-TR" sz="3600" b="1" dirty="0"/>
              <a:t>1545</a:t>
            </a:r>
            <a:r>
              <a:rPr lang="tr-TR" sz="3600" b="1" dirty="0">
                <a:solidFill>
                  <a:srgbClr val="FFFF00"/>
                </a:solidFill>
              </a:rPr>
              <a:t>)</a:t>
            </a:r>
            <a:br>
              <a:rPr lang="tr-TR" dirty="0">
                <a:effectLst/>
              </a:rPr>
            </a:br>
            <a:endParaRPr lang="tr-TR" dirty="0"/>
          </a:p>
        </p:txBody>
      </p:sp>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523723" y="221826"/>
            <a:ext cx="4665306" cy="641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83585796-D667-4CB2-BC00-3BF368760D37}" type="slidenum">
              <a:rPr lang="tr-TR" smtClean="0"/>
              <a:t>17</a:t>
            </a:fld>
            <a:endParaRPr lang="tr-TR"/>
          </a:p>
        </p:txBody>
      </p:sp>
      <p:sp>
        <p:nvSpPr>
          <p:cNvPr id="3" name="Date Placeholder 2"/>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pic>
        <p:nvPicPr>
          <p:cNvPr id="5" name="Recorded Sound">
            <a:hlinkClick r:id="" action="ppaction://media"/>
            <a:extLst>
              <a:ext uri="{FF2B5EF4-FFF2-40B4-BE49-F238E27FC236}">
                <a16:creationId xmlns:a16="http://schemas.microsoft.com/office/drawing/2014/main" id="{F494C710-AF80-40EB-8108-CAEA4556C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5763" y="541064"/>
            <a:ext cx="833426" cy="833426"/>
          </a:xfrm>
          <a:prstGeom prst="rect">
            <a:avLst/>
          </a:prstGeom>
        </p:spPr>
      </p:pic>
    </p:spTree>
    <p:extLst>
      <p:ext uri="{BB962C8B-B14F-4D97-AF65-F5344CB8AC3E}">
        <p14:creationId xmlns:p14="http://schemas.microsoft.com/office/powerpoint/2010/main" val="19793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3147-996A-4191-BCD9-EE47A9E60986}"/>
              </a:ext>
            </a:extLst>
          </p:cNvPr>
          <p:cNvSpPr>
            <a:spLocks noGrp="1"/>
          </p:cNvSpPr>
          <p:nvPr>
            <p:ph type="title"/>
          </p:nvPr>
        </p:nvSpPr>
        <p:spPr>
          <a:xfrm>
            <a:off x="1323382" y="381541"/>
            <a:ext cx="8305810" cy="1195535"/>
          </a:xfrm>
        </p:spPr>
        <p:txBody>
          <a:bodyPr/>
          <a:lstStyle/>
          <a:p>
            <a:r>
              <a:rPr lang="en-GB" sz="3600" b="1" dirty="0">
                <a:solidFill>
                  <a:srgbClr val="FFFF00"/>
                </a:solidFill>
              </a:rPr>
              <a:t>Al Jabir taught Chemistry to</a:t>
            </a:r>
            <a:r>
              <a:rPr lang="tr-TR" sz="3600" b="1" dirty="0">
                <a:solidFill>
                  <a:srgbClr val="FFFF00"/>
                </a:solidFill>
              </a:rPr>
              <a:t> </a:t>
            </a:r>
            <a:r>
              <a:rPr lang="en-GB" sz="3600" b="1" dirty="0">
                <a:solidFill>
                  <a:srgbClr val="FFFF00"/>
                </a:solidFill>
              </a:rPr>
              <a:t>Europeans</a:t>
            </a:r>
            <a:endParaRPr lang="en-GB" dirty="0"/>
          </a:p>
        </p:txBody>
      </p:sp>
      <p:sp>
        <p:nvSpPr>
          <p:cNvPr id="3" name="Content Placeholder 2">
            <a:extLst>
              <a:ext uri="{FF2B5EF4-FFF2-40B4-BE49-F238E27FC236}">
                <a16:creationId xmlns:a16="http://schemas.microsoft.com/office/drawing/2014/main" id="{BA9B1944-20ED-4AE1-A395-B6345D163FE6}"/>
              </a:ext>
            </a:extLst>
          </p:cNvPr>
          <p:cNvSpPr>
            <a:spLocks noGrp="1"/>
          </p:cNvSpPr>
          <p:nvPr>
            <p:ph idx="1"/>
          </p:nvPr>
        </p:nvSpPr>
        <p:spPr>
          <a:xfrm>
            <a:off x="979713" y="1628800"/>
            <a:ext cx="10300997" cy="4752528"/>
          </a:xfrm>
        </p:spPr>
        <p:txBody>
          <a:bodyPr>
            <a:normAutofit/>
          </a:bodyPr>
          <a:lstStyle/>
          <a:p>
            <a:r>
              <a:rPr lang="tr-TR" sz="2800" b="1" dirty="0"/>
              <a:t>Al </a:t>
            </a:r>
            <a:r>
              <a:rPr lang="tr-TR" sz="2800" b="1" dirty="0" err="1"/>
              <a:t>Jabir’s</a:t>
            </a:r>
            <a:r>
              <a:rPr lang="en-GB" sz="2800" b="1" dirty="0"/>
              <a:t> books were the most popular books in Europe for 800 years</a:t>
            </a:r>
          </a:p>
          <a:p>
            <a:r>
              <a:rPr lang="en-GB" sz="2800" b="1" dirty="0"/>
              <a:t>Alchemists believed that Jabir had discovered the secrets of </a:t>
            </a:r>
            <a:r>
              <a:rPr lang="en-GB" sz="2800" b="1" u="sng" dirty="0">
                <a:solidFill>
                  <a:srgbClr val="FFFF00"/>
                </a:solidFill>
              </a:rPr>
              <a:t>converting  lead to gold</a:t>
            </a:r>
            <a:r>
              <a:rPr lang="en-GB" sz="2800" b="1" dirty="0"/>
              <a:t> and discovered </a:t>
            </a:r>
            <a:r>
              <a:rPr lang="en-GB" sz="2800" b="1" u="sng" dirty="0">
                <a:solidFill>
                  <a:srgbClr val="FFFF00"/>
                </a:solidFill>
              </a:rPr>
              <a:t>philosopher’s stone</a:t>
            </a:r>
            <a:r>
              <a:rPr lang="en-GB" sz="2800" b="1" dirty="0">
                <a:solidFill>
                  <a:srgbClr val="FFFF00"/>
                </a:solidFill>
              </a:rPr>
              <a:t> (</a:t>
            </a:r>
            <a:r>
              <a:rPr lang="en-GB" sz="2800" i="1" dirty="0"/>
              <a:t>ölümsüzlük iksiri</a:t>
            </a:r>
            <a:r>
              <a:rPr lang="en-GB" sz="2800" b="1" dirty="0">
                <a:solidFill>
                  <a:srgbClr val="FFFF00"/>
                </a:solidFill>
              </a:rPr>
              <a:t>)</a:t>
            </a:r>
          </a:p>
          <a:p>
            <a:r>
              <a:rPr lang="en-GB" sz="2800" b="1" dirty="0"/>
              <a:t>For hundreds of years many alchemists visited Bagdad, to find Jabir’s unknown books to learn secrets of converting Pb to gold and </a:t>
            </a:r>
            <a:r>
              <a:rPr lang="tr-TR" sz="2800" b="1" dirty="0"/>
              <a:t>the </a:t>
            </a:r>
            <a:r>
              <a:rPr lang="en-GB" sz="2800" b="1" dirty="0"/>
              <a:t>philosopher’s stone</a:t>
            </a:r>
          </a:p>
        </p:txBody>
      </p:sp>
      <p:sp>
        <p:nvSpPr>
          <p:cNvPr id="4" name="Date Placeholder 3">
            <a:extLst>
              <a:ext uri="{FF2B5EF4-FFF2-40B4-BE49-F238E27FC236}">
                <a16:creationId xmlns:a16="http://schemas.microsoft.com/office/drawing/2014/main" id="{6F105008-3F2D-437F-8CD8-550DA1880B7B}"/>
              </a:ext>
            </a:extLst>
          </p:cNvPr>
          <p:cNvSpPr>
            <a:spLocks noGrp="1"/>
          </p:cNvSpPr>
          <p:nvPr>
            <p:ph type="dt" sz="half" idx="10"/>
          </p:nvPr>
        </p:nvSpPr>
        <p:spPr>
          <a:xfrm>
            <a:off x="9797143" y="5951811"/>
            <a:ext cx="1630782" cy="365125"/>
          </a:xfrm>
        </p:spPr>
        <p:txBody>
          <a:bodyPr/>
          <a:lstStyle/>
          <a:p>
            <a:r>
              <a:rPr lang="en-US" dirty="0">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F942D170-FFEC-4EB1-B948-06732BE996C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18</a:t>
            </a:fld>
            <a:endParaRPr lang="tr-TR" dirty="0">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EE61298A-4A49-47EA-B111-8CA0B94063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5837" y="404665"/>
            <a:ext cx="792088" cy="792088"/>
          </a:xfrm>
          <a:prstGeom prst="rect">
            <a:avLst/>
          </a:prstGeom>
        </p:spPr>
      </p:pic>
    </p:spTree>
    <p:extLst>
      <p:ext uri="{BB962C8B-B14F-4D97-AF65-F5344CB8AC3E}">
        <p14:creationId xmlns:p14="http://schemas.microsoft.com/office/powerpoint/2010/main" val="181384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3147-996A-4191-BCD9-EE47A9E60986}"/>
              </a:ext>
            </a:extLst>
          </p:cNvPr>
          <p:cNvSpPr>
            <a:spLocks noGrp="1"/>
          </p:cNvSpPr>
          <p:nvPr>
            <p:ph type="title"/>
          </p:nvPr>
        </p:nvSpPr>
        <p:spPr>
          <a:xfrm>
            <a:off x="1169069" y="481034"/>
            <a:ext cx="8615062" cy="1195535"/>
          </a:xfrm>
        </p:spPr>
        <p:txBody>
          <a:bodyPr/>
          <a:lstStyle/>
          <a:p>
            <a:r>
              <a:rPr lang="en-GB" sz="3600" b="1" dirty="0">
                <a:solidFill>
                  <a:srgbClr val="FFFF00"/>
                </a:solidFill>
              </a:rPr>
              <a:t>Al Jabir taught Chemistry to Europeans</a:t>
            </a:r>
            <a:endParaRPr lang="en-GB" sz="3600" dirty="0"/>
          </a:p>
        </p:txBody>
      </p:sp>
      <p:sp>
        <p:nvSpPr>
          <p:cNvPr id="3" name="Content Placeholder 2">
            <a:extLst>
              <a:ext uri="{FF2B5EF4-FFF2-40B4-BE49-F238E27FC236}">
                <a16:creationId xmlns:a16="http://schemas.microsoft.com/office/drawing/2014/main" id="{BA9B1944-20ED-4AE1-A395-B6345D163FE6}"/>
              </a:ext>
            </a:extLst>
          </p:cNvPr>
          <p:cNvSpPr>
            <a:spLocks noGrp="1"/>
          </p:cNvSpPr>
          <p:nvPr>
            <p:ph idx="1"/>
          </p:nvPr>
        </p:nvSpPr>
        <p:spPr>
          <a:xfrm>
            <a:off x="763546" y="1436914"/>
            <a:ext cx="10759760" cy="5547658"/>
          </a:xfrm>
        </p:spPr>
        <p:txBody>
          <a:bodyPr>
            <a:normAutofit/>
          </a:bodyPr>
          <a:lstStyle/>
          <a:p>
            <a:r>
              <a:rPr lang="en-GB" sz="2800" b="1" dirty="0"/>
              <a:t>Al Jabir carried out many chemical experiments and explained; production of </a:t>
            </a:r>
            <a:r>
              <a:rPr lang="en-GB" sz="2800" b="1" dirty="0">
                <a:solidFill>
                  <a:srgbClr val="FFFF00"/>
                </a:solidFill>
              </a:rPr>
              <a:t>sulfuric acid</a:t>
            </a:r>
            <a:r>
              <a:rPr lang="en-GB" sz="2800" b="1" dirty="0"/>
              <a:t>, </a:t>
            </a:r>
            <a:r>
              <a:rPr lang="en-GB" sz="2800" b="1" dirty="0">
                <a:solidFill>
                  <a:srgbClr val="FFFF00"/>
                </a:solidFill>
              </a:rPr>
              <a:t>hydrochloric acid </a:t>
            </a:r>
            <a:r>
              <a:rPr lang="en-GB" sz="2800" b="1" dirty="0"/>
              <a:t>and </a:t>
            </a:r>
            <a:r>
              <a:rPr lang="en-GB" sz="2800" b="1" dirty="0">
                <a:solidFill>
                  <a:srgbClr val="FFFF00"/>
                </a:solidFill>
              </a:rPr>
              <a:t>aqua regia </a:t>
            </a:r>
            <a:r>
              <a:rPr lang="en-GB" sz="2800" b="1" dirty="0"/>
              <a:t>(</a:t>
            </a:r>
            <a:r>
              <a:rPr lang="en-GB" sz="2800" i="1" dirty="0"/>
              <a:t>which dissolves gold metal</a:t>
            </a:r>
            <a:r>
              <a:rPr lang="en-GB" sz="2800" b="1" dirty="0"/>
              <a:t>)</a:t>
            </a:r>
          </a:p>
          <a:p>
            <a:r>
              <a:rPr lang="en-GB" sz="3200" b="1" dirty="0"/>
              <a:t>He said </a:t>
            </a:r>
            <a:r>
              <a:rPr lang="tr-TR" sz="3200" b="1" dirty="0"/>
              <a:t>«</a:t>
            </a:r>
            <a:r>
              <a:rPr lang="en-GB" sz="3200" b="1" u="sng" dirty="0"/>
              <a:t>without experiments and practise you can not be expert in science</a:t>
            </a:r>
            <a:r>
              <a:rPr lang="tr-TR" sz="3200" b="1" dirty="0"/>
              <a:t>»</a:t>
            </a:r>
            <a:endParaRPr lang="en-GB" sz="3200" b="1" dirty="0"/>
          </a:p>
          <a:p>
            <a:r>
              <a:rPr lang="en-GB" sz="2800" b="1" dirty="0"/>
              <a:t>He classified elements as </a:t>
            </a:r>
            <a:r>
              <a:rPr lang="en-GB" sz="2800" b="1" dirty="0">
                <a:solidFill>
                  <a:srgbClr val="FFFF00"/>
                </a:solidFill>
              </a:rPr>
              <a:t>metals</a:t>
            </a:r>
            <a:r>
              <a:rPr lang="en-GB" sz="2800" b="1" dirty="0"/>
              <a:t> and </a:t>
            </a:r>
            <a:r>
              <a:rPr lang="en-GB" sz="2800" b="1" dirty="0">
                <a:solidFill>
                  <a:srgbClr val="FFFF00"/>
                </a:solidFill>
              </a:rPr>
              <a:t>non metals</a:t>
            </a:r>
          </a:p>
          <a:p>
            <a:r>
              <a:rPr lang="en-GB" sz="2800" b="1" u="sng" dirty="0">
                <a:solidFill>
                  <a:srgbClr val="FFFF00"/>
                </a:solidFill>
              </a:rPr>
              <a:t>He invented Arabic distillation apparatus</a:t>
            </a:r>
          </a:p>
          <a:p>
            <a:endParaRPr lang="en-GB" sz="2800" b="1" dirty="0"/>
          </a:p>
        </p:txBody>
      </p:sp>
      <p:sp>
        <p:nvSpPr>
          <p:cNvPr id="4" name="Date Placeholder 3">
            <a:extLst>
              <a:ext uri="{FF2B5EF4-FFF2-40B4-BE49-F238E27FC236}">
                <a16:creationId xmlns:a16="http://schemas.microsoft.com/office/drawing/2014/main" id="{6F105008-3F2D-437F-8CD8-550DA1880B7B}"/>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942D170-FFEC-4EB1-B948-06732BE996C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19</a:t>
            </a:fld>
            <a:endParaRPr lang="tr-TR" dirty="0">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86109308-39D8-4013-8F62-6E22CCFBE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1683" y="720688"/>
            <a:ext cx="830592" cy="830592"/>
          </a:xfrm>
          <a:prstGeom prst="rect">
            <a:avLst/>
          </a:prstGeom>
        </p:spPr>
      </p:pic>
    </p:spTree>
    <p:extLst>
      <p:ext uri="{BB962C8B-B14F-4D97-AF65-F5344CB8AC3E}">
        <p14:creationId xmlns:p14="http://schemas.microsoft.com/office/powerpoint/2010/main" val="21758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5BC3-44B8-42B6-A7B5-418B84AC3233}"/>
              </a:ext>
            </a:extLst>
          </p:cNvPr>
          <p:cNvSpPr>
            <a:spLocks noGrp="1"/>
          </p:cNvSpPr>
          <p:nvPr>
            <p:ph type="title"/>
          </p:nvPr>
        </p:nvSpPr>
        <p:spPr>
          <a:xfrm>
            <a:off x="1445517" y="334544"/>
            <a:ext cx="8155683" cy="1670789"/>
          </a:xfrm>
        </p:spPr>
        <p:txBody>
          <a:bodyPr/>
          <a:lstStyle/>
          <a:p>
            <a:r>
              <a:rPr lang="en-GB" sz="3600" b="1" dirty="0">
                <a:solidFill>
                  <a:srgbClr val="FFFF00"/>
                </a:solidFill>
              </a:rPr>
              <a:t>Sublimation apparatus</a:t>
            </a:r>
            <a:br>
              <a:rPr lang="en-GB" sz="2400" b="1" dirty="0">
                <a:solidFill>
                  <a:srgbClr val="FFFF00"/>
                </a:solidFill>
              </a:rPr>
            </a:br>
            <a:r>
              <a:rPr lang="en-GB" b="1" dirty="0"/>
              <a:t>Left: Sumerian 1000 B.C.</a:t>
            </a:r>
            <a:br>
              <a:rPr lang="en-GB" b="1" dirty="0"/>
            </a:br>
            <a:r>
              <a:rPr lang="en-GB" b="1" dirty="0"/>
              <a:t>Right: Arabic 1300 A.D. (copper)</a:t>
            </a:r>
          </a:p>
        </p:txBody>
      </p:sp>
      <p:sp>
        <p:nvSpPr>
          <p:cNvPr id="4" name="Date Placeholder 3">
            <a:extLst>
              <a:ext uri="{FF2B5EF4-FFF2-40B4-BE49-F238E27FC236}">
                <a16:creationId xmlns:a16="http://schemas.microsoft.com/office/drawing/2014/main" id="{687C1D8A-DEC3-44AD-B761-F6379CB2B10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D20ADB0-F001-47F8-8224-1BD0B3EA659D}"/>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a:t>
            </a:fld>
            <a:endParaRPr lang="tr-TR">
              <a:solidFill>
                <a:prstClr val="white">
                  <a:shade val="50000"/>
                </a:prstClr>
              </a:solidFill>
            </a:endParaRPr>
          </a:p>
        </p:txBody>
      </p:sp>
      <p:pic>
        <p:nvPicPr>
          <p:cNvPr id="9218" name="Picture 2" descr="EVIDENCES OF ANCIENT DISTILLATION, SUBLIMATION AND EXTRACTION IN MESOPOTAMIA">
            <a:extLst>
              <a:ext uri="{FF2B5EF4-FFF2-40B4-BE49-F238E27FC236}">
                <a16:creationId xmlns:a16="http://schemas.microsoft.com/office/drawing/2014/main" id="{D04B9342-5225-462A-9A4B-2C55BB6ABD9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86220" y="2204864"/>
            <a:ext cx="9068273" cy="431160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18A4B0D-80F2-4564-AC2C-461E2036F6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6883" y="560338"/>
            <a:ext cx="904568" cy="904568"/>
          </a:xfrm>
          <a:prstGeom prst="rect">
            <a:avLst/>
          </a:prstGeom>
        </p:spPr>
      </p:pic>
    </p:spTree>
    <p:extLst>
      <p:ext uri="{BB962C8B-B14F-4D97-AF65-F5344CB8AC3E}">
        <p14:creationId xmlns:p14="http://schemas.microsoft.com/office/powerpoint/2010/main" val="35185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B2B9-6B98-4597-9076-3BA95E4CEB7F}"/>
              </a:ext>
            </a:extLst>
          </p:cNvPr>
          <p:cNvSpPr>
            <a:spLocks noGrp="1"/>
          </p:cNvSpPr>
          <p:nvPr>
            <p:ph type="title"/>
          </p:nvPr>
        </p:nvSpPr>
        <p:spPr>
          <a:xfrm>
            <a:off x="1268963" y="459905"/>
            <a:ext cx="9451910" cy="924475"/>
          </a:xfrm>
        </p:spPr>
        <p:txBody>
          <a:bodyPr/>
          <a:lstStyle/>
          <a:p>
            <a:r>
              <a:rPr lang="en-GB" b="1" dirty="0">
                <a:solidFill>
                  <a:srgbClr val="FFFF00"/>
                </a:solidFill>
              </a:rPr>
              <a:t>Al Jabir taught Chemistry to Europeans</a:t>
            </a:r>
            <a:endParaRPr lang="en-GB" dirty="0"/>
          </a:p>
        </p:txBody>
      </p:sp>
      <p:sp>
        <p:nvSpPr>
          <p:cNvPr id="3" name="Content Placeholder 2">
            <a:extLst>
              <a:ext uri="{FF2B5EF4-FFF2-40B4-BE49-F238E27FC236}">
                <a16:creationId xmlns:a16="http://schemas.microsoft.com/office/drawing/2014/main" id="{F437645F-520A-4CE5-B4C0-C8C22C045445}"/>
              </a:ext>
            </a:extLst>
          </p:cNvPr>
          <p:cNvSpPr>
            <a:spLocks noGrp="1"/>
          </p:cNvSpPr>
          <p:nvPr>
            <p:ph idx="1"/>
          </p:nvPr>
        </p:nvSpPr>
        <p:spPr>
          <a:xfrm>
            <a:off x="1129004" y="1384380"/>
            <a:ext cx="10086392" cy="5277677"/>
          </a:xfrm>
        </p:spPr>
        <p:txBody>
          <a:bodyPr>
            <a:normAutofit fontScale="77500" lnSpcReduction="20000"/>
          </a:bodyPr>
          <a:lstStyle/>
          <a:p>
            <a:endParaRPr lang="en-GB" sz="2800" b="1" dirty="0"/>
          </a:p>
          <a:p>
            <a:r>
              <a:rPr lang="en-GB" sz="4100" b="1" dirty="0"/>
              <a:t>He also discovered </a:t>
            </a:r>
            <a:r>
              <a:rPr lang="en-GB" sz="4100" b="1" dirty="0">
                <a:solidFill>
                  <a:srgbClr val="FFFF00"/>
                </a:solidFill>
              </a:rPr>
              <a:t>citric acid</a:t>
            </a:r>
            <a:r>
              <a:rPr lang="en-GB" sz="4100" b="1" dirty="0"/>
              <a:t>, </a:t>
            </a:r>
            <a:r>
              <a:rPr lang="en-GB" sz="4100" b="1" dirty="0">
                <a:solidFill>
                  <a:srgbClr val="FFFF00"/>
                </a:solidFill>
              </a:rPr>
              <a:t>acetic acid</a:t>
            </a:r>
            <a:r>
              <a:rPr lang="en-GB" sz="4100" b="1" dirty="0"/>
              <a:t> and </a:t>
            </a:r>
            <a:r>
              <a:rPr lang="en-GB" sz="4100" b="1" dirty="0">
                <a:solidFill>
                  <a:srgbClr val="FFFF00"/>
                </a:solidFill>
              </a:rPr>
              <a:t>tartaric acid</a:t>
            </a:r>
          </a:p>
          <a:p>
            <a:r>
              <a:rPr lang="en-GB" sz="4100" b="1" dirty="0"/>
              <a:t>He leaded the conversion of </a:t>
            </a:r>
            <a:r>
              <a:rPr lang="en-GB" sz="4100" b="1" dirty="0">
                <a:solidFill>
                  <a:srgbClr val="FFFF00"/>
                </a:solidFill>
              </a:rPr>
              <a:t>Alchemy to </a:t>
            </a:r>
            <a:r>
              <a:rPr lang="en-GB" sz="4100" b="1" u="sng" dirty="0">
                <a:solidFill>
                  <a:srgbClr val="FFFF00"/>
                </a:solidFill>
              </a:rPr>
              <a:t>modern Chemistry</a:t>
            </a:r>
          </a:p>
          <a:p>
            <a:r>
              <a:rPr lang="en-GB" sz="4100" b="1" dirty="0"/>
              <a:t>Historian of Chemistry</a:t>
            </a:r>
            <a:r>
              <a:rPr lang="tr-TR" sz="4100" b="1" dirty="0"/>
              <a:t>,</a:t>
            </a:r>
            <a:r>
              <a:rPr lang="en-GB" sz="4100" b="1" dirty="0"/>
              <a:t> </a:t>
            </a:r>
            <a:r>
              <a:rPr lang="en-GB" sz="4100" b="1" u="sng" dirty="0"/>
              <a:t>Erick J. Holmyard</a:t>
            </a:r>
            <a:r>
              <a:rPr lang="en-GB" sz="4100" b="1" dirty="0"/>
              <a:t> said </a:t>
            </a:r>
            <a:r>
              <a:rPr lang="en-GB" sz="4100" b="1" dirty="0">
                <a:solidFill>
                  <a:srgbClr val="FFFF00"/>
                </a:solidFill>
              </a:rPr>
              <a:t>“Jabir’s role in Chemistry is equal to that of </a:t>
            </a:r>
            <a:r>
              <a:rPr lang="en-GB" sz="4100" b="1" u="sng" dirty="0">
                <a:solidFill>
                  <a:srgbClr val="FFFF00"/>
                </a:solidFill>
              </a:rPr>
              <a:t>R. Boyle and A. Lavoisier</a:t>
            </a:r>
            <a:r>
              <a:rPr lang="en-GB" sz="4100" b="1" dirty="0">
                <a:solidFill>
                  <a:srgbClr val="FFFF00"/>
                </a:solidFill>
              </a:rPr>
              <a:t>” </a:t>
            </a:r>
          </a:p>
          <a:p>
            <a:r>
              <a:rPr lang="en-GB" sz="4100" b="1" dirty="0"/>
              <a:t> Max Mayerhof  said </a:t>
            </a:r>
            <a:r>
              <a:rPr lang="en-GB" sz="4100" b="1" dirty="0">
                <a:solidFill>
                  <a:srgbClr val="FFFF00"/>
                </a:solidFill>
              </a:rPr>
              <a:t>“His influence may be traced throughout the whole history of European Chemistry”</a:t>
            </a:r>
          </a:p>
          <a:p>
            <a:endParaRPr lang="en-GB" sz="2800" b="1" dirty="0"/>
          </a:p>
          <a:p>
            <a:endParaRPr lang="en-GB" sz="2800" b="1" dirty="0"/>
          </a:p>
        </p:txBody>
      </p:sp>
      <p:sp>
        <p:nvSpPr>
          <p:cNvPr id="4" name="Date Placeholder 3">
            <a:extLst>
              <a:ext uri="{FF2B5EF4-FFF2-40B4-BE49-F238E27FC236}">
                <a16:creationId xmlns:a16="http://schemas.microsoft.com/office/drawing/2014/main" id="{E028797E-4750-47D8-A425-B7112B4C3EEB}"/>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9FD8F808-E5E4-486A-A8CD-91F595B3A26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20</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7900E4C4-FED8-43F7-A164-006550EFDA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7083" y="541064"/>
            <a:ext cx="924474" cy="924474"/>
          </a:xfrm>
          <a:prstGeom prst="rect">
            <a:avLst/>
          </a:prstGeom>
        </p:spPr>
      </p:pic>
    </p:spTree>
    <p:extLst>
      <p:ext uri="{BB962C8B-B14F-4D97-AF65-F5344CB8AC3E}">
        <p14:creationId xmlns:p14="http://schemas.microsoft.com/office/powerpoint/2010/main" val="90762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0F6-C032-4AAF-BE61-85A4125B1C4B}"/>
              </a:ext>
            </a:extLst>
          </p:cNvPr>
          <p:cNvSpPr>
            <a:spLocks noGrp="1"/>
          </p:cNvSpPr>
          <p:nvPr>
            <p:ph type="title"/>
          </p:nvPr>
        </p:nvSpPr>
        <p:spPr>
          <a:xfrm>
            <a:off x="1302139" y="382039"/>
            <a:ext cx="10889861" cy="998891"/>
          </a:xfrm>
        </p:spPr>
        <p:txBody>
          <a:bodyPr/>
          <a:lstStyle/>
          <a:p>
            <a:r>
              <a:rPr lang="tr-TR" b="1" u="sng" dirty="0"/>
              <a:t>Let’s get back to Sumerians</a:t>
            </a:r>
            <a:br>
              <a:rPr lang="tr-TR" b="1" dirty="0">
                <a:solidFill>
                  <a:srgbClr val="FFFF00"/>
                </a:solidFill>
              </a:rPr>
            </a:br>
            <a:r>
              <a:rPr lang="en-GB" b="1" dirty="0">
                <a:solidFill>
                  <a:srgbClr val="FFFF00"/>
                </a:solidFill>
              </a:rPr>
              <a:t>Sumerians dyed Wool, cotton and linen </a:t>
            </a:r>
            <a:r>
              <a:rPr lang="tr-TR" b="1" dirty="0">
                <a:solidFill>
                  <a:srgbClr val="FFFF00"/>
                </a:solidFill>
              </a:rPr>
              <a:t>(*)</a:t>
            </a:r>
            <a:endParaRPr lang="en-GB" b="1" dirty="0">
              <a:solidFill>
                <a:srgbClr val="FFFF00"/>
              </a:solidFill>
            </a:endParaRPr>
          </a:p>
        </p:txBody>
      </p:sp>
      <p:sp>
        <p:nvSpPr>
          <p:cNvPr id="3" name="Content Placeholder 2">
            <a:extLst>
              <a:ext uri="{FF2B5EF4-FFF2-40B4-BE49-F238E27FC236}">
                <a16:creationId xmlns:a16="http://schemas.microsoft.com/office/drawing/2014/main" id="{6C5C92DE-BE04-484D-AA48-E83914EA185D}"/>
              </a:ext>
            </a:extLst>
          </p:cNvPr>
          <p:cNvSpPr>
            <a:spLocks noGrp="1"/>
          </p:cNvSpPr>
          <p:nvPr>
            <p:ph idx="1"/>
          </p:nvPr>
        </p:nvSpPr>
        <p:spPr>
          <a:xfrm>
            <a:off x="923730" y="1539955"/>
            <a:ext cx="10566400" cy="4786200"/>
          </a:xfrm>
        </p:spPr>
        <p:txBody>
          <a:bodyPr>
            <a:normAutofit/>
          </a:bodyPr>
          <a:lstStyle/>
          <a:p>
            <a:r>
              <a:rPr lang="en-GB" sz="2800" b="1" dirty="0"/>
              <a:t>Many Sumerian clay tablets were found in Mesopotamia related to wool, cotton and linen (</a:t>
            </a:r>
            <a:r>
              <a:rPr lang="en-GB" sz="2800" i="1" dirty="0">
                <a:solidFill>
                  <a:srgbClr val="FFFF00"/>
                </a:solidFill>
              </a:rPr>
              <a:t>keten</a:t>
            </a:r>
            <a:r>
              <a:rPr lang="en-GB" sz="2800" b="1" dirty="0"/>
              <a:t>)</a:t>
            </a:r>
            <a:r>
              <a:rPr lang="tr-TR" sz="2800" b="1" dirty="0"/>
              <a:t> dying</a:t>
            </a:r>
            <a:endParaRPr lang="en-GB" sz="2800" b="1" dirty="0"/>
          </a:p>
          <a:p>
            <a:r>
              <a:rPr lang="en-GB" sz="2800" b="1" dirty="0"/>
              <a:t>Sumerians invented how to use various plants, bugs etc. to obtain natural </a:t>
            </a:r>
            <a:r>
              <a:rPr lang="en-GB" sz="2800" b="1" u="sng" dirty="0"/>
              <a:t>dyes</a:t>
            </a:r>
            <a:r>
              <a:rPr lang="en-GB" sz="2800" b="1" dirty="0"/>
              <a:t> for textiles</a:t>
            </a:r>
          </a:p>
          <a:p>
            <a:r>
              <a:rPr lang="en-GB" sz="2800" b="1" dirty="0"/>
              <a:t>One out of 6 clay tablets found in Sumerian city Nippur was related to </a:t>
            </a:r>
            <a:r>
              <a:rPr lang="en-GB" sz="2800" b="1" u="sng" dirty="0"/>
              <a:t>wool</a:t>
            </a:r>
            <a:r>
              <a:rPr lang="en-GB" sz="2800" b="1" dirty="0"/>
              <a:t> and clothing</a:t>
            </a:r>
          </a:p>
          <a:p>
            <a:r>
              <a:rPr lang="en-GB" sz="2800" b="1" dirty="0"/>
              <a:t>Most common textiles were made out of wool </a:t>
            </a:r>
          </a:p>
          <a:p>
            <a:pPr marL="0" indent="0">
              <a:buNone/>
            </a:pPr>
            <a:r>
              <a:rPr lang="tr-TR" sz="2000" i="1" dirty="0">
                <a:solidFill>
                  <a:srgbClr val="FFFF00"/>
                </a:solidFill>
              </a:rPr>
              <a:t>(*)Remember that </a:t>
            </a:r>
            <a:r>
              <a:rPr lang="tr-TR" sz="2000" i="1" u="sng" dirty="0">
                <a:solidFill>
                  <a:srgbClr val="FFFF00"/>
                </a:solidFill>
              </a:rPr>
              <a:t>d</a:t>
            </a:r>
            <a:r>
              <a:rPr lang="en-GB" sz="2000" i="1" u="sng" dirty="0">
                <a:solidFill>
                  <a:srgbClr val="FFFF00"/>
                </a:solidFill>
              </a:rPr>
              <a:t>ye</a:t>
            </a:r>
            <a:r>
              <a:rPr lang="tr-TR" sz="2000" i="1" u="sng" dirty="0">
                <a:solidFill>
                  <a:srgbClr val="FFFF00"/>
                </a:solidFill>
              </a:rPr>
              <a:t>s</a:t>
            </a:r>
            <a:r>
              <a:rPr lang="en-GB" sz="2000" i="1" dirty="0">
                <a:solidFill>
                  <a:srgbClr val="FFFF00"/>
                </a:solidFill>
              </a:rPr>
              <a:t> and </a:t>
            </a:r>
            <a:r>
              <a:rPr lang="en-GB" sz="2000" i="1" u="sng" dirty="0">
                <a:solidFill>
                  <a:srgbClr val="FFFF00"/>
                </a:solidFill>
              </a:rPr>
              <a:t>pigments</a:t>
            </a:r>
            <a:r>
              <a:rPr lang="en-GB" sz="2000" i="1" dirty="0">
                <a:solidFill>
                  <a:srgbClr val="FFFF00"/>
                </a:solidFill>
              </a:rPr>
              <a:t> are not the same</a:t>
            </a:r>
            <a:r>
              <a:rPr lang="tr-TR" sz="2000" i="1" dirty="0">
                <a:solidFill>
                  <a:srgbClr val="FFFF00"/>
                </a:solidFill>
              </a:rPr>
              <a:t>)</a:t>
            </a:r>
            <a:r>
              <a:rPr lang="en-GB" sz="2000" i="1" dirty="0">
                <a:solidFill>
                  <a:srgbClr val="FFFF00"/>
                </a:solidFill>
              </a:rPr>
              <a:t> </a:t>
            </a:r>
          </a:p>
        </p:txBody>
      </p:sp>
      <p:sp>
        <p:nvSpPr>
          <p:cNvPr id="4" name="Date Placeholder 3">
            <a:extLst>
              <a:ext uri="{FF2B5EF4-FFF2-40B4-BE49-F238E27FC236}">
                <a16:creationId xmlns:a16="http://schemas.microsoft.com/office/drawing/2014/main" id="{224897CB-B55A-4BE0-A191-E0662CCA97F5}"/>
              </a:ext>
            </a:extLst>
          </p:cNvPr>
          <p:cNvSpPr>
            <a:spLocks noGrp="1"/>
          </p:cNvSpPr>
          <p:nvPr>
            <p:ph type="dt" sz="half" idx="10"/>
          </p:nvPr>
        </p:nvSpPr>
        <p:spPr>
          <a:xfrm>
            <a:off x="9209313" y="6110836"/>
            <a:ext cx="2439437" cy="365125"/>
          </a:xfrm>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3481116-EDE9-4709-AB29-B2B2CEB30788}"/>
              </a:ext>
            </a:extLst>
          </p:cNvPr>
          <p:cNvSpPr>
            <a:spLocks noGrp="1"/>
          </p:cNvSpPr>
          <p:nvPr>
            <p:ph type="sldNum" sz="quarter" idx="12"/>
          </p:nvPr>
        </p:nvSpPr>
        <p:spPr>
          <a:xfrm>
            <a:off x="460830" y="6185483"/>
            <a:ext cx="528216" cy="365125"/>
          </a:xfrm>
        </p:spPr>
        <p:txBody>
          <a:bodyPr/>
          <a:lstStyle/>
          <a:p>
            <a:fld id="{83585796-D667-4CB2-BC00-3BF368760D37}" type="slidenum">
              <a:rPr lang="tr-TR" smtClean="0">
                <a:solidFill>
                  <a:prstClr val="white">
                    <a:shade val="50000"/>
                  </a:prstClr>
                </a:solidFill>
              </a:rPr>
              <a:pPr/>
              <a:t>21</a:t>
            </a:fld>
            <a:endParaRPr lang="tr-TR" dirty="0">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85F111B0-B1F2-4DA9-A0DB-6C1C3FD99C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8848" y="161989"/>
            <a:ext cx="862563" cy="862563"/>
          </a:xfrm>
          <a:prstGeom prst="rect">
            <a:avLst/>
          </a:prstGeom>
        </p:spPr>
      </p:pic>
    </p:spTree>
    <p:extLst>
      <p:ext uri="{BB962C8B-B14F-4D97-AF65-F5344CB8AC3E}">
        <p14:creationId xmlns:p14="http://schemas.microsoft.com/office/powerpoint/2010/main" val="240570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0F6-C032-4AAF-BE61-85A4125B1C4B}"/>
              </a:ext>
            </a:extLst>
          </p:cNvPr>
          <p:cNvSpPr>
            <a:spLocks noGrp="1"/>
          </p:cNvSpPr>
          <p:nvPr>
            <p:ph type="title"/>
          </p:nvPr>
        </p:nvSpPr>
        <p:spPr>
          <a:xfrm>
            <a:off x="970844" y="370925"/>
            <a:ext cx="10814756" cy="1051475"/>
          </a:xfrm>
        </p:spPr>
        <p:txBody>
          <a:bodyPr/>
          <a:lstStyle/>
          <a:p>
            <a:r>
              <a:rPr lang="en-GB" b="1" dirty="0">
                <a:solidFill>
                  <a:srgbClr val="FFFF00"/>
                </a:solidFill>
              </a:rPr>
              <a:t>Sumerians dyed wool, cotton, linen (</a:t>
            </a:r>
            <a:r>
              <a:rPr lang="en-GB" i="1" dirty="0"/>
              <a:t>keten</a:t>
            </a:r>
            <a:r>
              <a:rPr lang="en-GB" b="1" dirty="0">
                <a:solidFill>
                  <a:srgbClr val="FFFF00"/>
                </a:solidFill>
              </a:rPr>
              <a:t>) and weaved textiles</a:t>
            </a:r>
          </a:p>
        </p:txBody>
      </p:sp>
      <p:sp>
        <p:nvSpPr>
          <p:cNvPr id="3" name="Content Placeholder 2">
            <a:extLst>
              <a:ext uri="{FF2B5EF4-FFF2-40B4-BE49-F238E27FC236}">
                <a16:creationId xmlns:a16="http://schemas.microsoft.com/office/drawing/2014/main" id="{6C5C92DE-BE04-484D-AA48-E83914EA185D}"/>
              </a:ext>
            </a:extLst>
          </p:cNvPr>
          <p:cNvSpPr>
            <a:spLocks noGrp="1"/>
          </p:cNvSpPr>
          <p:nvPr>
            <p:ph idx="1"/>
          </p:nvPr>
        </p:nvSpPr>
        <p:spPr>
          <a:xfrm>
            <a:off x="598311" y="1670755"/>
            <a:ext cx="10938933" cy="4967111"/>
          </a:xfrm>
        </p:spPr>
        <p:txBody>
          <a:bodyPr>
            <a:normAutofit/>
          </a:bodyPr>
          <a:lstStyle/>
          <a:p>
            <a:r>
              <a:rPr lang="en-GB" sz="2800" b="1" dirty="0"/>
              <a:t>In a Sumerian commercial contract it says </a:t>
            </a:r>
          </a:p>
          <a:p>
            <a:pPr marL="0" indent="0">
              <a:buNone/>
            </a:pPr>
            <a:r>
              <a:rPr lang="en-GB" sz="2800" b="1" dirty="0"/>
              <a:t>“If the man violates the contract his punishment will be to </a:t>
            </a:r>
            <a:r>
              <a:rPr lang="en-GB" sz="2800" b="1" u="sng" dirty="0"/>
              <a:t>eat 1 mina </a:t>
            </a:r>
            <a:r>
              <a:rPr lang="en-GB" sz="2800" b="1" dirty="0"/>
              <a:t>of carded wool (</a:t>
            </a:r>
            <a:r>
              <a:rPr lang="en-GB" sz="2800" i="1" dirty="0">
                <a:solidFill>
                  <a:srgbClr val="FFFF00"/>
                </a:solidFill>
              </a:rPr>
              <a:t>taranmış yün</a:t>
            </a:r>
            <a:r>
              <a:rPr lang="en-GB" sz="2800" b="1" dirty="0"/>
              <a:t>)”</a:t>
            </a:r>
          </a:p>
          <a:p>
            <a:r>
              <a:rPr lang="en-GB" sz="2800" b="1" dirty="0"/>
              <a:t> Weaving (</a:t>
            </a:r>
            <a:r>
              <a:rPr lang="en-GB" sz="2800" i="1" dirty="0">
                <a:solidFill>
                  <a:srgbClr val="FFFF00"/>
                </a:solidFill>
              </a:rPr>
              <a:t>dokumacılık</a:t>
            </a:r>
            <a:r>
              <a:rPr lang="en-GB" sz="2800" b="1" dirty="0"/>
              <a:t>) was an important business in Mesopotamia</a:t>
            </a:r>
          </a:p>
          <a:p>
            <a:r>
              <a:rPr lang="en-GB" sz="2800" b="1" dirty="0"/>
              <a:t>There were very large weaving buildings called </a:t>
            </a:r>
            <a:r>
              <a:rPr lang="en-GB" sz="2800" b="1" dirty="0">
                <a:solidFill>
                  <a:srgbClr val="FFFF00"/>
                </a:solidFill>
              </a:rPr>
              <a:t>E.US.BAR </a:t>
            </a:r>
            <a:r>
              <a:rPr lang="en-GB" sz="2800" b="1" dirty="0"/>
              <a:t>where weavers were directed by a master weaver</a:t>
            </a:r>
          </a:p>
          <a:p>
            <a:r>
              <a:rPr lang="en-GB" sz="2800" b="1" dirty="0"/>
              <a:t>Women span (</a:t>
            </a:r>
            <a:r>
              <a:rPr lang="en-GB" sz="2800" i="1" dirty="0">
                <a:solidFill>
                  <a:srgbClr val="FFFF00"/>
                </a:solidFill>
              </a:rPr>
              <a:t>ip eğirmek</a:t>
            </a:r>
            <a:r>
              <a:rPr lang="en-GB" sz="2800" b="1" dirty="0"/>
              <a:t>) and weaved wool at home </a:t>
            </a:r>
          </a:p>
          <a:p>
            <a:endParaRPr lang="en-GB" sz="2800" b="1" dirty="0"/>
          </a:p>
        </p:txBody>
      </p:sp>
      <p:sp>
        <p:nvSpPr>
          <p:cNvPr id="4" name="Date Placeholder 3">
            <a:extLst>
              <a:ext uri="{FF2B5EF4-FFF2-40B4-BE49-F238E27FC236}">
                <a16:creationId xmlns:a16="http://schemas.microsoft.com/office/drawing/2014/main" id="{224897CB-B55A-4BE0-A191-E0662CCA97F5}"/>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3481116-EDE9-4709-AB29-B2B2CEB3078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22</a:t>
            </a:fld>
            <a:endParaRPr lang="tr-TR">
              <a:solidFill>
                <a:prstClr val="white">
                  <a:shade val="50000"/>
                </a:prstClr>
              </a:solidFill>
            </a:endParaRPr>
          </a:p>
        </p:txBody>
      </p:sp>
      <p:pic>
        <p:nvPicPr>
          <p:cNvPr id="7" name="Recorded Sound">
            <a:hlinkClick r:id="" action="ppaction://media"/>
            <a:extLst>
              <a:ext uri="{FF2B5EF4-FFF2-40B4-BE49-F238E27FC236}">
                <a16:creationId xmlns:a16="http://schemas.microsoft.com/office/drawing/2014/main" id="{E59B02E7-31A8-4CEF-A1F9-6CE525D2C1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74220" y="1061155"/>
            <a:ext cx="863024" cy="863024"/>
          </a:xfrm>
          <a:prstGeom prst="rect">
            <a:avLst/>
          </a:prstGeom>
        </p:spPr>
      </p:pic>
    </p:spTree>
    <p:extLst>
      <p:ext uri="{BB962C8B-B14F-4D97-AF65-F5344CB8AC3E}">
        <p14:creationId xmlns:p14="http://schemas.microsoft.com/office/powerpoint/2010/main" val="366885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0F6-C032-4AAF-BE61-85A4125B1C4B}"/>
              </a:ext>
            </a:extLst>
          </p:cNvPr>
          <p:cNvSpPr>
            <a:spLocks noGrp="1"/>
          </p:cNvSpPr>
          <p:nvPr>
            <p:ph type="title"/>
          </p:nvPr>
        </p:nvSpPr>
        <p:spPr>
          <a:xfrm>
            <a:off x="970844" y="370925"/>
            <a:ext cx="10814756" cy="1051475"/>
          </a:xfrm>
        </p:spPr>
        <p:txBody>
          <a:bodyPr/>
          <a:lstStyle/>
          <a:p>
            <a:r>
              <a:rPr lang="en-GB" b="1" dirty="0">
                <a:solidFill>
                  <a:srgbClr val="FFFF00"/>
                </a:solidFill>
              </a:rPr>
              <a:t>Sumerians dyed wool, cotton, linen and weaved textiles</a:t>
            </a:r>
          </a:p>
        </p:txBody>
      </p:sp>
      <p:sp>
        <p:nvSpPr>
          <p:cNvPr id="3" name="Content Placeholder 2">
            <a:extLst>
              <a:ext uri="{FF2B5EF4-FFF2-40B4-BE49-F238E27FC236}">
                <a16:creationId xmlns:a16="http://schemas.microsoft.com/office/drawing/2014/main" id="{6C5C92DE-BE04-484D-AA48-E83914EA185D}"/>
              </a:ext>
            </a:extLst>
          </p:cNvPr>
          <p:cNvSpPr>
            <a:spLocks noGrp="1"/>
          </p:cNvSpPr>
          <p:nvPr>
            <p:ph idx="1"/>
          </p:nvPr>
        </p:nvSpPr>
        <p:spPr>
          <a:xfrm>
            <a:off x="763545" y="1624102"/>
            <a:ext cx="10747713" cy="4967111"/>
          </a:xfrm>
        </p:spPr>
        <p:txBody>
          <a:bodyPr>
            <a:normAutofit/>
          </a:bodyPr>
          <a:lstStyle/>
          <a:p>
            <a:r>
              <a:rPr lang="en-GB" sz="2800" b="1" dirty="0"/>
              <a:t>Sumerians used wool for rope making, caulking and weaving sails for boats</a:t>
            </a:r>
          </a:p>
          <a:p>
            <a:r>
              <a:rPr lang="en-GB" sz="2800" b="1" dirty="0"/>
              <a:t>They liked bright colors, mainly blue and red</a:t>
            </a:r>
          </a:p>
          <a:p>
            <a:r>
              <a:rPr lang="en-GB" sz="2800" b="1" dirty="0"/>
              <a:t>In a clay tablet found in Cappadocia it says “</a:t>
            </a:r>
            <a:r>
              <a:rPr lang="en-GB" sz="2800" b="1" dirty="0">
                <a:solidFill>
                  <a:srgbClr val="FFFF00"/>
                </a:solidFill>
              </a:rPr>
              <a:t>63 brightly colored garments for the servant boys</a:t>
            </a:r>
            <a:r>
              <a:rPr lang="en-GB" sz="2800" b="1" dirty="0"/>
              <a:t>”</a:t>
            </a:r>
          </a:p>
          <a:p>
            <a:r>
              <a:rPr lang="en-GB" sz="2800" b="1" dirty="0"/>
              <a:t>Sumerians did not clearly distinguish colors. There was no sharp distinction between “</a:t>
            </a:r>
            <a:r>
              <a:rPr lang="en-GB" sz="2800" b="1" u="sng" dirty="0"/>
              <a:t>yellow and green</a:t>
            </a:r>
            <a:r>
              <a:rPr lang="en-GB" sz="2800" b="1" dirty="0"/>
              <a:t>”</a:t>
            </a:r>
            <a:r>
              <a:rPr lang="tr-TR" sz="2800" b="1" dirty="0"/>
              <a:t> ,</a:t>
            </a:r>
            <a:r>
              <a:rPr lang="en-GB" sz="2800" b="1" dirty="0"/>
              <a:t> “</a:t>
            </a:r>
            <a:r>
              <a:rPr lang="en-GB" sz="2800" b="1" u="sng" dirty="0"/>
              <a:t>red, purple and blue</a:t>
            </a:r>
            <a:r>
              <a:rPr lang="en-GB" sz="2800" b="1" dirty="0"/>
              <a:t>”</a:t>
            </a:r>
            <a:r>
              <a:rPr lang="tr-TR" sz="2800" b="1" dirty="0"/>
              <a:t> ,</a:t>
            </a:r>
            <a:r>
              <a:rPr lang="en-GB" sz="2800" b="1" dirty="0"/>
              <a:t> “</a:t>
            </a:r>
            <a:r>
              <a:rPr lang="en-GB" sz="2800" b="1" u="sng" dirty="0"/>
              <a:t>deep yellow and red</a:t>
            </a:r>
            <a:r>
              <a:rPr lang="en-GB" sz="2800" b="1" dirty="0"/>
              <a:t>”</a:t>
            </a:r>
          </a:p>
          <a:p>
            <a:endParaRPr lang="en-GB" sz="2800" b="1" dirty="0"/>
          </a:p>
        </p:txBody>
      </p:sp>
      <p:sp>
        <p:nvSpPr>
          <p:cNvPr id="4" name="Date Placeholder 3">
            <a:extLst>
              <a:ext uri="{FF2B5EF4-FFF2-40B4-BE49-F238E27FC236}">
                <a16:creationId xmlns:a16="http://schemas.microsoft.com/office/drawing/2014/main" id="{224897CB-B55A-4BE0-A191-E0662CCA97F5}"/>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43481116-EDE9-4709-AB29-B2B2CEB3078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23</a:t>
            </a:fld>
            <a:endParaRPr lang="tr-TR">
              <a:solidFill>
                <a:prstClr val="white">
                  <a:shade val="50000"/>
                </a:prstClr>
              </a:solidFill>
            </a:endParaRPr>
          </a:p>
        </p:txBody>
      </p:sp>
      <p:pic>
        <p:nvPicPr>
          <p:cNvPr id="7" name="Recorded Sound">
            <a:hlinkClick r:id="" action="ppaction://media"/>
            <a:extLst>
              <a:ext uri="{FF2B5EF4-FFF2-40B4-BE49-F238E27FC236}">
                <a16:creationId xmlns:a16="http://schemas.microsoft.com/office/drawing/2014/main" id="{E3A9C1DD-A658-403B-A86E-590330B47D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8865" y="435833"/>
            <a:ext cx="933119" cy="933119"/>
          </a:xfrm>
          <a:prstGeom prst="rect">
            <a:avLst/>
          </a:prstGeom>
        </p:spPr>
      </p:pic>
    </p:spTree>
    <p:extLst>
      <p:ext uri="{BB962C8B-B14F-4D97-AF65-F5344CB8AC3E}">
        <p14:creationId xmlns:p14="http://schemas.microsoft.com/office/powerpoint/2010/main" val="380024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0F6-C032-4AAF-BE61-85A4125B1C4B}"/>
              </a:ext>
            </a:extLst>
          </p:cNvPr>
          <p:cNvSpPr>
            <a:spLocks noGrp="1"/>
          </p:cNvSpPr>
          <p:nvPr>
            <p:ph type="title"/>
          </p:nvPr>
        </p:nvSpPr>
        <p:spPr>
          <a:xfrm>
            <a:off x="891822" y="370925"/>
            <a:ext cx="10893778" cy="1051475"/>
          </a:xfrm>
        </p:spPr>
        <p:txBody>
          <a:bodyPr/>
          <a:lstStyle/>
          <a:p>
            <a:r>
              <a:rPr lang="en-GB" b="1" dirty="0">
                <a:solidFill>
                  <a:srgbClr val="FFFF00"/>
                </a:solidFill>
              </a:rPr>
              <a:t>Sumerians used wool with their </a:t>
            </a:r>
            <a:r>
              <a:rPr lang="en-GB" b="1" u="sng" dirty="0">
                <a:solidFill>
                  <a:srgbClr val="FFFF00"/>
                </a:solidFill>
              </a:rPr>
              <a:t>natural colors </a:t>
            </a:r>
            <a:r>
              <a:rPr lang="en-GB" b="1" dirty="0">
                <a:solidFill>
                  <a:srgbClr val="FFFF00"/>
                </a:solidFill>
              </a:rPr>
              <a:t>Dyed wool was expensive but more popular</a:t>
            </a:r>
          </a:p>
        </p:txBody>
      </p:sp>
      <p:sp>
        <p:nvSpPr>
          <p:cNvPr id="3" name="Content Placeholder 2">
            <a:extLst>
              <a:ext uri="{FF2B5EF4-FFF2-40B4-BE49-F238E27FC236}">
                <a16:creationId xmlns:a16="http://schemas.microsoft.com/office/drawing/2014/main" id="{6C5C92DE-BE04-484D-AA48-E83914EA185D}"/>
              </a:ext>
            </a:extLst>
          </p:cNvPr>
          <p:cNvSpPr>
            <a:spLocks noGrp="1"/>
          </p:cNvSpPr>
          <p:nvPr>
            <p:ph idx="1"/>
          </p:nvPr>
        </p:nvSpPr>
        <p:spPr>
          <a:xfrm>
            <a:off x="666044" y="1704622"/>
            <a:ext cx="10690578" cy="4910667"/>
          </a:xfrm>
        </p:spPr>
        <p:txBody>
          <a:bodyPr>
            <a:normAutofit lnSpcReduction="10000"/>
          </a:bodyPr>
          <a:lstStyle/>
          <a:p>
            <a:r>
              <a:rPr lang="en-GB" sz="2800" b="1" dirty="0"/>
              <a:t>White, brown and black wools were mostly used </a:t>
            </a:r>
            <a:r>
              <a:rPr lang="tr-TR" sz="2800" b="1" dirty="0"/>
              <a:t>for </a:t>
            </a:r>
            <a:r>
              <a:rPr lang="en-GB" sz="2800" b="1" dirty="0"/>
              <a:t>textiles. Because they were natural colors of wool. Dyed textiles were expensive </a:t>
            </a:r>
          </a:p>
          <a:p>
            <a:r>
              <a:rPr lang="en-GB" sz="2800" b="1" dirty="0"/>
              <a:t>Sumerian women mixed white and black wool to obtained grey wool</a:t>
            </a:r>
            <a:r>
              <a:rPr lang="tr-TR" sz="2800" b="1" dirty="0"/>
              <a:t> (they had no grey dye)</a:t>
            </a:r>
            <a:endParaRPr lang="en-GB" sz="2800" b="1" dirty="0"/>
          </a:p>
          <a:p>
            <a:r>
              <a:rPr lang="en-GB" sz="2800" b="1" dirty="0"/>
              <a:t>White wool and cotton were dyed black by using </a:t>
            </a:r>
            <a:r>
              <a:rPr lang="en-GB" sz="2800" b="1" u="sng" dirty="0"/>
              <a:t>iron sulphates </a:t>
            </a:r>
            <a:r>
              <a:rPr lang="en-GB" sz="2800" b="1" dirty="0"/>
              <a:t>minerals (</a:t>
            </a:r>
            <a:r>
              <a:rPr lang="en-GB" sz="2800" b="1" dirty="0">
                <a:solidFill>
                  <a:srgbClr val="FFFF00"/>
                </a:solidFill>
              </a:rPr>
              <a:t>as mordant</a:t>
            </a:r>
            <a:r>
              <a:rPr lang="en-GB" sz="2800" b="1" dirty="0"/>
              <a:t>) and cassia bark (</a:t>
            </a:r>
            <a:r>
              <a:rPr lang="en-GB" sz="2800" i="1" dirty="0">
                <a:solidFill>
                  <a:srgbClr val="FFFF00"/>
                </a:solidFill>
              </a:rPr>
              <a:t>sinemaki otu veya Çin tarçın</a:t>
            </a:r>
            <a:r>
              <a:rPr lang="en-GB" sz="2800" dirty="0">
                <a:solidFill>
                  <a:srgbClr val="FFFF00"/>
                </a:solidFill>
              </a:rPr>
              <a:t>ı</a:t>
            </a:r>
            <a:r>
              <a:rPr lang="en-GB" sz="2800" b="1" dirty="0"/>
              <a:t>)</a:t>
            </a:r>
          </a:p>
          <a:p>
            <a:r>
              <a:rPr lang="en-GB" sz="2800" b="1" dirty="0"/>
              <a:t>Wool or cotton were dyed in the form of textile or thread. Cotton was called </a:t>
            </a:r>
            <a:r>
              <a:rPr lang="en-GB" sz="2800" b="1" u="sng" dirty="0"/>
              <a:t>tree wool</a:t>
            </a:r>
          </a:p>
          <a:p>
            <a:pPr marL="0" indent="0">
              <a:buNone/>
            </a:pPr>
            <a:endParaRPr lang="en-GB" sz="2800" b="1" dirty="0"/>
          </a:p>
        </p:txBody>
      </p:sp>
      <p:sp>
        <p:nvSpPr>
          <p:cNvPr id="4" name="Date Placeholder 3">
            <a:extLst>
              <a:ext uri="{FF2B5EF4-FFF2-40B4-BE49-F238E27FC236}">
                <a16:creationId xmlns:a16="http://schemas.microsoft.com/office/drawing/2014/main" id="{224897CB-B55A-4BE0-A191-E0662CCA97F5}"/>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43481116-EDE9-4709-AB29-B2B2CEB3078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24</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4224876F-7530-49AE-A2F8-2F740B9DB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0354" y="1269020"/>
            <a:ext cx="871203" cy="871203"/>
          </a:xfrm>
          <a:prstGeom prst="rect">
            <a:avLst/>
          </a:prstGeom>
        </p:spPr>
      </p:pic>
    </p:spTree>
    <p:extLst>
      <p:ext uri="{BB962C8B-B14F-4D97-AF65-F5344CB8AC3E}">
        <p14:creationId xmlns:p14="http://schemas.microsoft.com/office/powerpoint/2010/main" val="3448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0329-DE1F-4A6A-8EB8-CF110654FC02}"/>
              </a:ext>
            </a:extLst>
          </p:cNvPr>
          <p:cNvSpPr>
            <a:spLocks noGrp="1"/>
          </p:cNvSpPr>
          <p:nvPr>
            <p:ph type="title"/>
          </p:nvPr>
        </p:nvSpPr>
        <p:spPr>
          <a:xfrm>
            <a:off x="756355" y="382213"/>
            <a:ext cx="11063111" cy="1401431"/>
          </a:xfrm>
        </p:spPr>
        <p:txBody>
          <a:bodyPr/>
          <a:lstStyle/>
          <a:p>
            <a:r>
              <a:rPr lang="en-GB" sz="2800" b="1" dirty="0">
                <a:solidFill>
                  <a:srgbClr val="FFFF00"/>
                </a:solidFill>
              </a:rPr>
              <a:t>Sumerian soldiers wearing wool uniforms 2500 B.C.</a:t>
            </a:r>
            <a:br>
              <a:rPr lang="en-GB" sz="2800" b="1" dirty="0">
                <a:solidFill>
                  <a:srgbClr val="FFFF00"/>
                </a:solidFill>
              </a:rPr>
            </a:br>
            <a:r>
              <a:rPr lang="en-GB" sz="2800" b="1" dirty="0">
                <a:solidFill>
                  <a:srgbClr val="FFFF00"/>
                </a:solidFill>
              </a:rPr>
              <a:t>(</a:t>
            </a:r>
            <a:r>
              <a:rPr lang="en-GB" sz="2800" i="1" dirty="0"/>
              <a:t>picture is from a decorated box in British Museum</a:t>
            </a:r>
            <a:r>
              <a:rPr lang="en-GB" sz="2800" b="1" dirty="0">
                <a:solidFill>
                  <a:srgbClr val="FFFF00"/>
                </a:solidFill>
              </a:rPr>
              <a:t>)</a:t>
            </a:r>
            <a:br>
              <a:rPr lang="en-GB" sz="2800" b="1" dirty="0">
                <a:solidFill>
                  <a:srgbClr val="FFFF00"/>
                </a:solidFill>
              </a:rPr>
            </a:br>
            <a:r>
              <a:rPr lang="en-GB" sz="2800" b="1" dirty="0">
                <a:solidFill>
                  <a:srgbClr val="FFFF00"/>
                </a:solidFill>
              </a:rPr>
              <a:t>Can you follow the </a:t>
            </a:r>
            <a:r>
              <a:rPr lang="en-GB" sz="2800" b="1" u="sng" dirty="0">
                <a:solidFill>
                  <a:srgbClr val="FFFF00"/>
                </a:solidFill>
              </a:rPr>
              <a:t>story told</a:t>
            </a:r>
            <a:r>
              <a:rPr lang="en-GB" sz="2800" b="1" dirty="0">
                <a:solidFill>
                  <a:srgbClr val="FFFF00"/>
                </a:solidFill>
              </a:rPr>
              <a:t> by the pictures?</a:t>
            </a:r>
          </a:p>
        </p:txBody>
      </p:sp>
      <p:sp>
        <p:nvSpPr>
          <p:cNvPr id="4" name="Date Placeholder 3">
            <a:extLst>
              <a:ext uri="{FF2B5EF4-FFF2-40B4-BE49-F238E27FC236}">
                <a16:creationId xmlns:a16="http://schemas.microsoft.com/office/drawing/2014/main" id="{FA0A6BAA-7C5C-47D1-9FC2-83BEC8C1B102}"/>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149760C4-FBC1-4DF0-ADE2-42C5C12A7D1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25</a:t>
            </a:fld>
            <a:endParaRPr lang="tr-TR">
              <a:solidFill>
                <a:prstClr val="white">
                  <a:shade val="50000"/>
                </a:prstClr>
              </a:solidFill>
            </a:endParaRPr>
          </a:p>
        </p:txBody>
      </p:sp>
      <p:pic>
        <p:nvPicPr>
          <p:cNvPr id="18436" name="Picture 4" descr="https://upload.wikimedia.org/wikipedia/commons/thumb/f/f9/Standard_of_Ur_-_War.jpg/1024px-Standard_of_Ur_-_War.jpg">
            <a:extLst>
              <a:ext uri="{FF2B5EF4-FFF2-40B4-BE49-F238E27FC236}">
                <a16:creationId xmlns:a16="http://schemas.microsoft.com/office/drawing/2014/main" id="{D5C878DB-6598-4688-9D0B-E85E6A14137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66045" y="1823156"/>
            <a:ext cx="10927643" cy="478084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30FE116C-C402-432D-9C91-0038FE1F8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7682" y="853636"/>
            <a:ext cx="821784" cy="821784"/>
          </a:xfrm>
          <a:prstGeom prst="rect">
            <a:avLst/>
          </a:prstGeom>
        </p:spPr>
      </p:pic>
    </p:spTree>
    <p:extLst>
      <p:ext uri="{BB962C8B-B14F-4D97-AF65-F5344CB8AC3E}">
        <p14:creationId xmlns:p14="http://schemas.microsoft.com/office/powerpoint/2010/main" val="34903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2EDF-855A-42B6-A105-BAB502A5F299}"/>
              </a:ext>
            </a:extLst>
          </p:cNvPr>
          <p:cNvSpPr>
            <a:spLocks noGrp="1"/>
          </p:cNvSpPr>
          <p:nvPr>
            <p:ph type="title"/>
          </p:nvPr>
        </p:nvSpPr>
        <p:spPr>
          <a:xfrm>
            <a:off x="1241778" y="969236"/>
            <a:ext cx="4357511" cy="5138051"/>
          </a:xfrm>
        </p:spPr>
        <p:txBody>
          <a:bodyPr/>
          <a:lstStyle/>
          <a:p>
            <a:r>
              <a:rPr lang="en-GB" b="1" dirty="0"/>
              <a:t>Sumerian women playing harp.</a:t>
            </a:r>
            <a:br>
              <a:rPr lang="en-GB" b="1" dirty="0"/>
            </a:br>
            <a:r>
              <a:rPr lang="en-GB" b="1" dirty="0"/>
              <a:t>She is wearing a well designed </a:t>
            </a:r>
            <a:r>
              <a:rPr lang="en-GB" b="1" u="sng" dirty="0"/>
              <a:t>wool dress </a:t>
            </a:r>
            <a:r>
              <a:rPr lang="en-GB" b="1" dirty="0"/>
              <a:t>and jewels which shows that she is from </a:t>
            </a:r>
            <a:r>
              <a:rPr lang="tr-TR" b="1" dirty="0"/>
              <a:t>the </a:t>
            </a:r>
            <a:r>
              <a:rPr lang="en-GB" b="1" dirty="0"/>
              <a:t>royal family </a:t>
            </a:r>
            <a:br>
              <a:rPr lang="en-GB" b="1" dirty="0"/>
            </a:br>
            <a:r>
              <a:rPr lang="en-GB" b="1" dirty="0"/>
              <a:t>(2000 B.C.)</a:t>
            </a:r>
          </a:p>
        </p:txBody>
      </p:sp>
      <p:sp>
        <p:nvSpPr>
          <p:cNvPr id="4" name="Date Placeholder 3">
            <a:extLst>
              <a:ext uri="{FF2B5EF4-FFF2-40B4-BE49-F238E27FC236}">
                <a16:creationId xmlns:a16="http://schemas.microsoft.com/office/drawing/2014/main" id="{6509E4EB-56D2-430D-93E7-F856EE8C4CA1}"/>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AA6CECE-894D-454C-AA21-69E083B94FD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26</a:t>
            </a:fld>
            <a:endParaRPr lang="tr-TR">
              <a:solidFill>
                <a:prstClr val="white">
                  <a:shade val="50000"/>
                </a:prstClr>
              </a:solidFill>
            </a:endParaRPr>
          </a:p>
        </p:txBody>
      </p:sp>
      <p:pic>
        <p:nvPicPr>
          <p:cNvPr id="19458" name="Picture 2" descr="http://sumerianshakespeare.com/mediac/450_0/media/9e52fba4c8055a72ffff8245ffffe415.jpg">
            <a:extLst>
              <a:ext uri="{FF2B5EF4-FFF2-40B4-BE49-F238E27FC236}">
                <a16:creationId xmlns:a16="http://schemas.microsoft.com/office/drawing/2014/main" id="{1DC751F1-6839-4DF3-8DD2-8FB32ACDBB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7436" y="78012"/>
            <a:ext cx="4391377" cy="670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98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0F6-C032-4AAF-BE61-85A4125B1C4B}"/>
              </a:ext>
            </a:extLst>
          </p:cNvPr>
          <p:cNvSpPr>
            <a:spLocks noGrp="1"/>
          </p:cNvSpPr>
          <p:nvPr>
            <p:ph type="title"/>
          </p:nvPr>
        </p:nvSpPr>
        <p:spPr>
          <a:xfrm>
            <a:off x="1072445" y="370925"/>
            <a:ext cx="8948634" cy="1051475"/>
          </a:xfrm>
        </p:spPr>
        <p:txBody>
          <a:bodyPr/>
          <a:lstStyle/>
          <a:p>
            <a:r>
              <a:rPr lang="en-GB" b="1" dirty="0">
                <a:solidFill>
                  <a:srgbClr val="FFFF00"/>
                </a:solidFill>
              </a:rPr>
              <a:t>Sumerians used </a:t>
            </a:r>
            <a:r>
              <a:rPr lang="en-GB" b="1" u="sng" dirty="0">
                <a:solidFill>
                  <a:srgbClr val="FFFF00"/>
                </a:solidFill>
              </a:rPr>
              <a:t>indigofera plant</a:t>
            </a:r>
            <a:r>
              <a:rPr lang="en-GB" b="1" dirty="0">
                <a:solidFill>
                  <a:srgbClr val="FFFF00"/>
                </a:solidFill>
              </a:rPr>
              <a:t> for dyeing textile</a:t>
            </a:r>
            <a:r>
              <a:rPr lang="tr-TR" b="1" dirty="0">
                <a:solidFill>
                  <a:srgbClr val="FFFF00"/>
                </a:solidFill>
              </a:rPr>
              <a:t>s</a:t>
            </a:r>
            <a:r>
              <a:rPr lang="en-GB" b="1" dirty="0">
                <a:solidFill>
                  <a:srgbClr val="FFFF00"/>
                </a:solidFill>
              </a:rPr>
              <a:t> blue</a:t>
            </a:r>
          </a:p>
        </p:txBody>
      </p:sp>
      <p:sp>
        <p:nvSpPr>
          <p:cNvPr id="3" name="Content Placeholder 2">
            <a:extLst>
              <a:ext uri="{FF2B5EF4-FFF2-40B4-BE49-F238E27FC236}">
                <a16:creationId xmlns:a16="http://schemas.microsoft.com/office/drawing/2014/main" id="{6C5C92DE-BE04-484D-AA48-E83914EA185D}"/>
              </a:ext>
            </a:extLst>
          </p:cNvPr>
          <p:cNvSpPr>
            <a:spLocks noGrp="1"/>
          </p:cNvSpPr>
          <p:nvPr>
            <p:ph idx="1"/>
          </p:nvPr>
        </p:nvSpPr>
        <p:spPr>
          <a:xfrm>
            <a:off x="835378" y="1501423"/>
            <a:ext cx="10713155" cy="5136444"/>
          </a:xfrm>
        </p:spPr>
        <p:txBody>
          <a:bodyPr>
            <a:normAutofit lnSpcReduction="10000"/>
          </a:bodyPr>
          <a:lstStyle/>
          <a:p>
            <a:endParaRPr lang="en-GB" sz="2800" b="1" dirty="0"/>
          </a:p>
          <a:p>
            <a:r>
              <a:rPr lang="en-GB" sz="2800" b="1" u="sng" dirty="0"/>
              <a:t>BLUE</a:t>
            </a:r>
            <a:r>
              <a:rPr lang="en-GB" sz="2800" b="1" dirty="0"/>
              <a:t> was very popular color for suits and dresses</a:t>
            </a:r>
          </a:p>
          <a:p>
            <a:r>
              <a:rPr lang="en-GB" sz="2800" b="1" dirty="0"/>
              <a:t>A document lists important materials as: “</a:t>
            </a:r>
            <a:r>
              <a:rPr lang="en-GB" sz="2800" b="1" dirty="0">
                <a:solidFill>
                  <a:srgbClr val="FFFF00"/>
                </a:solidFill>
              </a:rPr>
              <a:t>Silver, gold, tin, horses, cattle, sheep, </a:t>
            </a:r>
            <a:r>
              <a:rPr lang="en-GB" sz="2800" b="1" u="sng" dirty="0">
                <a:solidFill>
                  <a:srgbClr val="FFFF00"/>
                </a:solidFill>
              </a:rPr>
              <a:t>blue wool and linen garments</a:t>
            </a:r>
            <a:r>
              <a:rPr lang="en-GB" sz="2800" b="1" dirty="0"/>
              <a:t>” </a:t>
            </a:r>
          </a:p>
          <a:p>
            <a:r>
              <a:rPr lang="en-GB" sz="2800" b="1" dirty="0"/>
              <a:t>Sumerians used indigo blue (like we do today) </a:t>
            </a:r>
          </a:p>
          <a:p>
            <a:r>
              <a:rPr lang="en-GB" sz="2800" b="1" dirty="0"/>
              <a:t>They called indigofera plant as “</a:t>
            </a:r>
            <a:r>
              <a:rPr lang="en-GB" sz="2800" b="1" i="1" dirty="0">
                <a:solidFill>
                  <a:srgbClr val="FFFF00"/>
                </a:solidFill>
              </a:rPr>
              <a:t>sam lalangu</a:t>
            </a:r>
            <a:r>
              <a:rPr lang="en-GB" sz="2800" b="1" dirty="0"/>
              <a:t>”</a:t>
            </a:r>
          </a:p>
          <a:p>
            <a:r>
              <a:rPr lang="en-GB" sz="2800" b="1" dirty="0"/>
              <a:t>Indigofera was used together with a basic compound such as lime (</a:t>
            </a:r>
            <a:r>
              <a:rPr lang="en-GB" sz="2800" i="1" dirty="0">
                <a:solidFill>
                  <a:srgbClr val="FFFF00"/>
                </a:solidFill>
              </a:rPr>
              <a:t>kireç</a:t>
            </a:r>
            <a:r>
              <a:rPr lang="en-GB" sz="2800" b="1" dirty="0"/>
              <a:t>), soda in the form of uhulu ash which is rich in soda (</a:t>
            </a:r>
            <a:r>
              <a:rPr lang="en-GB" sz="2800" i="1" dirty="0">
                <a:solidFill>
                  <a:srgbClr val="FFFF00"/>
                </a:solidFill>
              </a:rPr>
              <a:t>sodyum karbonat</a:t>
            </a:r>
            <a:r>
              <a:rPr lang="en-GB" sz="2800" b="1" dirty="0"/>
              <a:t>) </a:t>
            </a:r>
          </a:p>
          <a:p>
            <a:endParaRPr lang="en-GB" sz="2800" b="1" dirty="0"/>
          </a:p>
          <a:p>
            <a:endParaRPr lang="en-GB" sz="2800" b="1" dirty="0"/>
          </a:p>
        </p:txBody>
      </p:sp>
      <p:sp>
        <p:nvSpPr>
          <p:cNvPr id="4" name="Date Placeholder 3">
            <a:extLst>
              <a:ext uri="{FF2B5EF4-FFF2-40B4-BE49-F238E27FC236}">
                <a16:creationId xmlns:a16="http://schemas.microsoft.com/office/drawing/2014/main" id="{224897CB-B55A-4BE0-A191-E0662CCA97F5}"/>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43481116-EDE9-4709-AB29-B2B2CEB3078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D3163398-BC75-4A1E-A4E6-1FDD6432B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1103" y="531622"/>
            <a:ext cx="796903" cy="796903"/>
          </a:xfrm>
          <a:prstGeom prst="rect">
            <a:avLst/>
          </a:prstGeom>
        </p:spPr>
      </p:pic>
    </p:spTree>
    <p:extLst>
      <p:ext uri="{BB962C8B-B14F-4D97-AF65-F5344CB8AC3E}">
        <p14:creationId xmlns:p14="http://schemas.microsoft.com/office/powerpoint/2010/main" val="245956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10F6-C032-4AAF-BE61-85A4125B1C4B}"/>
              </a:ext>
            </a:extLst>
          </p:cNvPr>
          <p:cNvSpPr>
            <a:spLocks noGrp="1"/>
          </p:cNvSpPr>
          <p:nvPr>
            <p:ph type="title"/>
          </p:nvPr>
        </p:nvSpPr>
        <p:spPr>
          <a:xfrm>
            <a:off x="1072445" y="370925"/>
            <a:ext cx="8948634" cy="1051475"/>
          </a:xfrm>
        </p:spPr>
        <p:txBody>
          <a:bodyPr/>
          <a:lstStyle/>
          <a:p>
            <a:r>
              <a:rPr lang="en-GB" b="1" dirty="0">
                <a:solidFill>
                  <a:srgbClr val="FFFF00"/>
                </a:solidFill>
              </a:rPr>
              <a:t>Sumerians used </a:t>
            </a:r>
            <a:r>
              <a:rPr lang="en-GB" b="1" u="sng" dirty="0">
                <a:solidFill>
                  <a:srgbClr val="FFFF00"/>
                </a:solidFill>
              </a:rPr>
              <a:t>indigofera plant</a:t>
            </a:r>
            <a:r>
              <a:rPr lang="en-GB" b="1" dirty="0">
                <a:solidFill>
                  <a:srgbClr val="FFFF00"/>
                </a:solidFill>
              </a:rPr>
              <a:t> for dyeing textile</a:t>
            </a:r>
            <a:r>
              <a:rPr lang="tr-TR" b="1" dirty="0">
                <a:solidFill>
                  <a:srgbClr val="FFFF00"/>
                </a:solidFill>
              </a:rPr>
              <a:t>s</a:t>
            </a:r>
            <a:r>
              <a:rPr lang="en-GB" b="1" dirty="0">
                <a:solidFill>
                  <a:srgbClr val="FFFF00"/>
                </a:solidFill>
              </a:rPr>
              <a:t> blue</a:t>
            </a:r>
          </a:p>
        </p:txBody>
      </p:sp>
      <p:sp>
        <p:nvSpPr>
          <p:cNvPr id="3" name="Content Placeholder 2">
            <a:extLst>
              <a:ext uri="{FF2B5EF4-FFF2-40B4-BE49-F238E27FC236}">
                <a16:creationId xmlns:a16="http://schemas.microsoft.com/office/drawing/2014/main" id="{6C5C92DE-BE04-484D-AA48-E83914EA185D}"/>
              </a:ext>
            </a:extLst>
          </p:cNvPr>
          <p:cNvSpPr>
            <a:spLocks noGrp="1"/>
          </p:cNvSpPr>
          <p:nvPr>
            <p:ph idx="1"/>
          </p:nvPr>
        </p:nvSpPr>
        <p:spPr>
          <a:xfrm>
            <a:off x="835378" y="1501423"/>
            <a:ext cx="10713155" cy="4442177"/>
          </a:xfrm>
        </p:spPr>
        <p:txBody>
          <a:bodyPr>
            <a:normAutofit/>
          </a:bodyPr>
          <a:lstStyle/>
          <a:p>
            <a:r>
              <a:rPr lang="en-GB" sz="2800" b="1" dirty="0"/>
              <a:t>In an ancient dyeing plant; used around 700 B.C. in Palestine, archaeologists found containers which contained lime and ash. </a:t>
            </a:r>
            <a:r>
              <a:rPr lang="en-GB" sz="2800" b="1" u="sng" dirty="0"/>
              <a:t>It shows that they knew the role of basic solutions in dying</a:t>
            </a:r>
            <a:r>
              <a:rPr lang="tr-TR" sz="2800" b="1" u="sng" dirty="0"/>
              <a:t>.</a:t>
            </a:r>
            <a:endParaRPr lang="en-GB" sz="2800" b="1" u="sng" dirty="0"/>
          </a:p>
          <a:p>
            <a:pPr marL="0" indent="0">
              <a:buNone/>
            </a:pPr>
            <a:r>
              <a:rPr lang="en-GB" sz="2800" b="1" dirty="0">
                <a:solidFill>
                  <a:srgbClr val="FFFF00"/>
                </a:solidFill>
              </a:rPr>
              <a:t>   Structure of Indigo dye</a:t>
            </a:r>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224897CB-B55A-4BE0-A191-E0662CCA97F5}"/>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43481116-EDE9-4709-AB29-B2B2CEB3078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28</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D3163398-BC75-4A1E-A4E6-1FDD6432B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1103" y="531622"/>
            <a:ext cx="796903" cy="796903"/>
          </a:xfrm>
          <a:prstGeom prst="rect">
            <a:avLst/>
          </a:prstGeom>
        </p:spPr>
      </p:pic>
      <p:pic>
        <p:nvPicPr>
          <p:cNvPr id="7" name="Picture 5">
            <a:extLst>
              <a:ext uri="{FF2B5EF4-FFF2-40B4-BE49-F238E27FC236}">
                <a16:creationId xmlns:a16="http://schemas.microsoft.com/office/drawing/2014/main" id="{8B6CFC9D-A59C-44D3-865E-9F81AA044E5B}"/>
              </a:ext>
            </a:extLst>
          </p:cNvPr>
          <p:cNvPicPr>
            <a:picLocks noChangeAspect="1"/>
          </p:cNvPicPr>
          <p:nvPr/>
        </p:nvPicPr>
        <p:blipFill>
          <a:blip r:embed="rId5"/>
          <a:stretch>
            <a:fillRect/>
          </a:stretch>
        </p:blipFill>
        <p:spPr>
          <a:xfrm>
            <a:off x="6242180" y="3603245"/>
            <a:ext cx="5685312" cy="2967805"/>
          </a:xfrm>
          <a:prstGeom prst="rect">
            <a:avLst/>
          </a:prstGeom>
        </p:spPr>
      </p:pic>
    </p:spTree>
    <p:extLst>
      <p:ext uri="{BB962C8B-B14F-4D97-AF65-F5344CB8AC3E}">
        <p14:creationId xmlns:p14="http://schemas.microsoft.com/office/powerpoint/2010/main" val="22495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4E24-0B7E-4804-BF94-546D5275FDA7}"/>
              </a:ext>
            </a:extLst>
          </p:cNvPr>
          <p:cNvSpPr>
            <a:spLocks noGrp="1"/>
          </p:cNvSpPr>
          <p:nvPr>
            <p:ph type="title"/>
          </p:nvPr>
        </p:nvSpPr>
        <p:spPr>
          <a:xfrm>
            <a:off x="677333" y="1016000"/>
            <a:ext cx="5102577" cy="5226756"/>
          </a:xfrm>
        </p:spPr>
        <p:txBody>
          <a:bodyPr/>
          <a:lstStyle/>
          <a:p>
            <a:r>
              <a:rPr lang="en-GB" b="1" dirty="0">
                <a:solidFill>
                  <a:srgbClr val="FFFF00"/>
                </a:solidFill>
              </a:rPr>
              <a:t>Indigofera tinctoria </a:t>
            </a:r>
            <a:br>
              <a:rPr lang="en-GB" b="1" dirty="0">
                <a:solidFill>
                  <a:srgbClr val="FFFF00"/>
                </a:solidFill>
              </a:rPr>
            </a:br>
            <a:r>
              <a:rPr lang="en-GB" b="1" dirty="0">
                <a:solidFill>
                  <a:srgbClr val="FFFF00"/>
                </a:solidFill>
              </a:rPr>
              <a:t>The plant contains indigo (blue dye)</a:t>
            </a:r>
            <a:br>
              <a:rPr lang="en-GB" b="1" dirty="0">
                <a:solidFill>
                  <a:srgbClr val="FFFF00"/>
                </a:solidFill>
              </a:rPr>
            </a:br>
            <a:br>
              <a:rPr lang="en-GB" b="1" dirty="0">
                <a:solidFill>
                  <a:srgbClr val="FFFF00"/>
                </a:solidFill>
              </a:rPr>
            </a:br>
            <a:r>
              <a:rPr lang="en-GB" b="1" dirty="0">
                <a:solidFill>
                  <a:srgbClr val="FFFF00"/>
                </a:solidFill>
              </a:rPr>
              <a:t>“</a:t>
            </a:r>
            <a:r>
              <a:rPr lang="en-GB" b="1" i="1" dirty="0"/>
              <a:t>Do you know which type of </a:t>
            </a:r>
            <a:r>
              <a:rPr lang="en-GB" b="1" i="1" u="sng" dirty="0"/>
              <a:t>organic</a:t>
            </a:r>
            <a:r>
              <a:rPr lang="en-GB" b="1" i="1" dirty="0"/>
              <a:t> compounds and which type of </a:t>
            </a:r>
            <a:r>
              <a:rPr lang="en-GB" b="1" i="1" u="sng" dirty="0"/>
              <a:t>inorganic</a:t>
            </a:r>
            <a:r>
              <a:rPr lang="en-GB" b="1" i="1" dirty="0"/>
              <a:t> compounds are </a:t>
            </a:r>
            <a:r>
              <a:rPr lang="en-GB" b="1" i="1" u="sng" dirty="0"/>
              <a:t>colored? </a:t>
            </a:r>
            <a:r>
              <a:rPr lang="en-GB" b="1" i="1" dirty="0"/>
              <a:t>Why?</a:t>
            </a:r>
            <a:r>
              <a:rPr lang="en-GB" b="1" i="1" dirty="0">
                <a:solidFill>
                  <a:srgbClr val="FFFF00"/>
                </a:solidFill>
              </a:rPr>
              <a:t>”</a:t>
            </a:r>
            <a:br>
              <a:rPr lang="en-GB" b="1" dirty="0">
                <a:solidFill>
                  <a:srgbClr val="FFFF00"/>
                </a:solidFill>
              </a:rPr>
            </a:br>
            <a:endParaRPr lang="en-GB" b="1" dirty="0">
              <a:solidFill>
                <a:srgbClr val="FFFF00"/>
              </a:solidFill>
            </a:endParaRPr>
          </a:p>
        </p:txBody>
      </p:sp>
      <p:sp>
        <p:nvSpPr>
          <p:cNvPr id="4" name="Date Placeholder 3">
            <a:extLst>
              <a:ext uri="{FF2B5EF4-FFF2-40B4-BE49-F238E27FC236}">
                <a16:creationId xmlns:a16="http://schemas.microsoft.com/office/drawing/2014/main" id="{5F4ACFDD-201A-42D1-8B6B-2AB7C4C1EDC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75E3F6C-98D4-48B2-BCA4-614472B1CF4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29</a:t>
            </a:fld>
            <a:endParaRPr lang="tr-TR">
              <a:solidFill>
                <a:prstClr val="white">
                  <a:shade val="50000"/>
                </a:prstClr>
              </a:solidFill>
            </a:endParaRPr>
          </a:p>
        </p:txBody>
      </p:sp>
      <p:pic>
        <p:nvPicPr>
          <p:cNvPr id="20482" name="Picture 2" descr="Indigofera tinctoria1.jpg">
            <a:extLst>
              <a:ext uri="{FF2B5EF4-FFF2-40B4-BE49-F238E27FC236}">
                <a16:creationId xmlns:a16="http://schemas.microsoft.com/office/drawing/2014/main" id="{DAE8B8C0-D498-44BB-A25C-5DCC819830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7161" y="1433689"/>
            <a:ext cx="5691833" cy="42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92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1B25-7498-4406-B7CF-828E92D5777E}"/>
              </a:ext>
            </a:extLst>
          </p:cNvPr>
          <p:cNvSpPr>
            <a:spLocks noGrp="1"/>
          </p:cNvSpPr>
          <p:nvPr>
            <p:ph type="title"/>
          </p:nvPr>
        </p:nvSpPr>
        <p:spPr>
          <a:xfrm>
            <a:off x="1169068" y="539970"/>
            <a:ext cx="9123407" cy="864096"/>
          </a:xfrm>
        </p:spPr>
        <p:txBody>
          <a:bodyPr/>
          <a:lstStyle/>
          <a:p>
            <a:r>
              <a:rPr lang="en-GB" sz="3600" b="1" dirty="0">
                <a:solidFill>
                  <a:srgbClr val="FFFF00"/>
                </a:solidFill>
              </a:rPr>
              <a:t>Sumerian sublimation </a:t>
            </a:r>
            <a:r>
              <a:rPr lang="tr-TR" sz="3600" b="1" dirty="0">
                <a:solidFill>
                  <a:srgbClr val="FFFF00"/>
                </a:solidFill>
              </a:rPr>
              <a:t>method</a:t>
            </a:r>
            <a:endParaRPr lang="en-GB" sz="3600" dirty="0"/>
          </a:p>
        </p:txBody>
      </p:sp>
      <p:sp>
        <p:nvSpPr>
          <p:cNvPr id="3" name="Content Placeholder 2">
            <a:extLst>
              <a:ext uri="{FF2B5EF4-FFF2-40B4-BE49-F238E27FC236}">
                <a16:creationId xmlns:a16="http://schemas.microsoft.com/office/drawing/2014/main" id="{F8447FB6-CD1A-4BAB-8724-022851BB0CA2}"/>
              </a:ext>
            </a:extLst>
          </p:cNvPr>
          <p:cNvSpPr>
            <a:spLocks noGrp="1"/>
          </p:cNvSpPr>
          <p:nvPr>
            <p:ph idx="1"/>
          </p:nvPr>
        </p:nvSpPr>
        <p:spPr>
          <a:xfrm>
            <a:off x="998377" y="1404066"/>
            <a:ext cx="10089096" cy="4977263"/>
          </a:xfrm>
        </p:spPr>
        <p:txBody>
          <a:bodyPr>
            <a:noAutofit/>
          </a:bodyPr>
          <a:lstStyle/>
          <a:p>
            <a:r>
              <a:rPr lang="en-GB" sz="2800" b="1" dirty="0"/>
              <a:t>Sumerians developed sublimation technique</a:t>
            </a:r>
          </a:p>
          <a:p>
            <a:r>
              <a:rPr lang="en-GB" sz="2800" b="1" dirty="0"/>
              <a:t>They used a sublimation apparatus similar to their distillation apparatus</a:t>
            </a:r>
          </a:p>
          <a:p>
            <a:r>
              <a:rPr lang="tr-TR" sz="2800" b="1" dirty="0"/>
              <a:t>T</a:t>
            </a:r>
            <a:r>
              <a:rPr lang="en-GB" sz="2800" b="1" dirty="0"/>
              <a:t>hey heated the impure solid</a:t>
            </a:r>
            <a:r>
              <a:rPr lang="tr-TR" sz="2800" b="1" dirty="0"/>
              <a:t> compound</a:t>
            </a:r>
            <a:r>
              <a:rPr lang="en-GB" sz="2800" b="1" dirty="0"/>
              <a:t> </a:t>
            </a:r>
            <a:endParaRPr lang="tr-TR" sz="2800" b="1" dirty="0"/>
          </a:p>
          <a:p>
            <a:r>
              <a:rPr lang="tr-TR" sz="2800" b="1" dirty="0"/>
              <a:t>Compound slowly</a:t>
            </a:r>
            <a:r>
              <a:rPr lang="en-GB" sz="2800" b="1" dirty="0"/>
              <a:t> evaporate</a:t>
            </a:r>
            <a:r>
              <a:rPr lang="tr-TR" sz="2800" b="1" dirty="0"/>
              <a:t>d</a:t>
            </a:r>
            <a:r>
              <a:rPr lang="en-GB" sz="2800" b="1" dirty="0"/>
              <a:t> and crystallized on the inner layer of the lid of the apparatus as a purified solid</a:t>
            </a:r>
            <a:r>
              <a:rPr lang="tr-TR" sz="2800" b="1" dirty="0"/>
              <a:t> compound</a:t>
            </a:r>
            <a:endParaRPr lang="en-GB" sz="2800" b="1" dirty="0"/>
          </a:p>
          <a:p>
            <a:r>
              <a:rPr lang="en-GB" sz="2800" b="1" dirty="0"/>
              <a:t>Later the Arab chemists invented copper made sublimation apparatus</a:t>
            </a:r>
          </a:p>
        </p:txBody>
      </p:sp>
      <p:sp>
        <p:nvSpPr>
          <p:cNvPr id="4" name="Date Placeholder 3">
            <a:extLst>
              <a:ext uri="{FF2B5EF4-FFF2-40B4-BE49-F238E27FC236}">
                <a16:creationId xmlns:a16="http://schemas.microsoft.com/office/drawing/2014/main" id="{58CB4D39-EE4E-406E-918E-5A87AA6233E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53F602C-FD86-4933-9C39-886E49A40E1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B8C002B1-0C95-47E4-9434-4198A32E3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1347" y="476670"/>
            <a:ext cx="932251" cy="932251"/>
          </a:xfrm>
          <a:prstGeom prst="rect">
            <a:avLst/>
          </a:prstGeom>
        </p:spPr>
      </p:pic>
    </p:spTree>
    <p:extLst>
      <p:ext uri="{BB962C8B-B14F-4D97-AF65-F5344CB8AC3E}">
        <p14:creationId xmlns:p14="http://schemas.microsoft.com/office/powerpoint/2010/main" val="373327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B254-6D09-4324-B781-B45CFDE8A032}"/>
              </a:ext>
            </a:extLst>
          </p:cNvPr>
          <p:cNvSpPr>
            <a:spLocks noGrp="1"/>
          </p:cNvSpPr>
          <p:nvPr>
            <p:ph type="title"/>
          </p:nvPr>
        </p:nvSpPr>
        <p:spPr>
          <a:xfrm>
            <a:off x="439838" y="682906"/>
            <a:ext cx="6265761" cy="5382228"/>
          </a:xfrm>
        </p:spPr>
        <p:txBody>
          <a:bodyPr/>
          <a:lstStyle/>
          <a:p>
            <a:r>
              <a:rPr lang="en-GB" b="1" dirty="0"/>
              <a:t>Isatis tinctoria plant </a:t>
            </a:r>
            <a:r>
              <a:rPr lang="en-GB" dirty="0"/>
              <a:t>(</a:t>
            </a:r>
            <a:r>
              <a:rPr lang="en-GB" i="1" dirty="0">
                <a:solidFill>
                  <a:srgbClr val="FFFF00"/>
                </a:solidFill>
              </a:rPr>
              <a:t>çivit otu</a:t>
            </a:r>
            <a:r>
              <a:rPr lang="en-GB" dirty="0"/>
              <a:t>) </a:t>
            </a:r>
            <a:br>
              <a:rPr lang="en-GB" dirty="0"/>
            </a:br>
            <a:r>
              <a:rPr lang="en-GB" b="1" dirty="0"/>
              <a:t>It was another source of blue dye for Sumerians</a:t>
            </a:r>
            <a:br>
              <a:rPr lang="en-GB" b="1" dirty="0"/>
            </a:br>
            <a:r>
              <a:rPr lang="en-GB" b="1" dirty="0"/>
              <a:t>It is used today also but it gives a pale blue color to textiles</a:t>
            </a:r>
            <a:br>
              <a:rPr lang="en-GB" b="1" dirty="0"/>
            </a:br>
            <a:r>
              <a:rPr lang="en-GB" sz="2800" i="1" dirty="0">
                <a:solidFill>
                  <a:srgbClr val="FFFF00"/>
                </a:solidFill>
              </a:rPr>
              <a:t>It was used in Turkey during washing white bed sheets and clothes. </a:t>
            </a:r>
            <a:r>
              <a:rPr lang="en-GB" sz="2800" u="sng" dirty="0">
                <a:solidFill>
                  <a:srgbClr val="FFFF00"/>
                </a:solidFill>
              </a:rPr>
              <a:t>Why do you think it was used</a:t>
            </a:r>
            <a:r>
              <a:rPr lang="en-GB" sz="2800" dirty="0">
                <a:solidFill>
                  <a:srgbClr val="FFFF00"/>
                </a:solidFill>
              </a:rPr>
              <a:t>?</a:t>
            </a:r>
          </a:p>
        </p:txBody>
      </p:sp>
      <p:sp>
        <p:nvSpPr>
          <p:cNvPr id="4" name="Date Placeholder 3">
            <a:extLst>
              <a:ext uri="{FF2B5EF4-FFF2-40B4-BE49-F238E27FC236}">
                <a16:creationId xmlns:a16="http://schemas.microsoft.com/office/drawing/2014/main" id="{07339ABD-7CEC-464C-AE86-FF7EBDDF7B44}"/>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00662DE4-6B68-48EC-B22A-F0DD9938F9F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30</a:t>
            </a:fld>
            <a:endParaRPr lang="tr-TR">
              <a:solidFill>
                <a:prstClr val="white">
                  <a:shade val="50000"/>
                </a:prstClr>
              </a:solidFill>
            </a:endParaRPr>
          </a:p>
        </p:txBody>
      </p:sp>
      <p:pic>
        <p:nvPicPr>
          <p:cNvPr id="26626" name="Picture 2" descr="Isatis tinctoria02.JPG">
            <a:extLst>
              <a:ext uri="{FF2B5EF4-FFF2-40B4-BE49-F238E27FC236}">
                <a16:creationId xmlns:a16="http://schemas.microsoft.com/office/drawing/2014/main" id="{1E566C7D-492D-4E7E-A6B4-4EBFD191EA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14747" y="1314941"/>
            <a:ext cx="5293030" cy="4365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3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CF20-06A7-42E9-808F-7E3D507109D5}"/>
              </a:ext>
            </a:extLst>
          </p:cNvPr>
          <p:cNvSpPr>
            <a:spLocks noGrp="1"/>
          </p:cNvSpPr>
          <p:nvPr>
            <p:ph type="title"/>
          </p:nvPr>
        </p:nvSpPr>
        <p:spPr>
          <a:xfrm>
            <a:off x="632177" y="722488"/>
            <a:ext cx="6445956" cy="5904089"/>
          </a:xfrm>
        </p:spPr>
        <p:txBody>
          <a:bodyPr/>
          <a:lstStyle/>
          <a:p>
            <a:r>
              <a:rPr lang="en-GB" b="1" dirty="0">
                <a:solidFill>
                  <a:srgbClr val="FFFF00"/>
                </a:solidFill>
              </a:rPr>
              <a:t>Extract of isatis tinctoria the blue dye (</a:t>
            </a:r>
            <a:r>
              <a:rPr lang="en-GB" i="1" dirty="0"/>
              <a:t>çivit</a:t>
            </a:r>
            <a:r>
              <a:rPr lang="en-GB" b="1" dirty="0">
                <a:solidFill>
                  <a:srgbClr val="FFFF00"/>
                </a:solidFill>
              </a:rPr>
              <a:t>)</a:t>
            </a:r>
            <a:r>
              <a:rPr lang="en-GB" b="1" dirty="0"/>
              <a:t> </a:t>
            </a:r>
            <a:br>
              <a:rPr lang="en-GB" b="1" dirty="0"/>
            </a:br>
            <a:r>
              <a:rPr lang="en-GB" b="1" dirty="0"/>
              <a:t>It is still being sold. They add the powder into the softener division of washing machines (for white fabrics)</a:t>
            </a:r>
            <a:br>
              <a:rPr lang="en-GB" b="1" dirty="0"/>
            </a:br>
            <a:r>
              <a:rPr lang="en-GB" b="1" dirty="0"/>
              <a:t>“</a:t>
            </a:r>
            <a:r>
              <a:rPr lang="en-GB" i="1" dirty="0">
                <a:solidFill>
                  <a:srgbClr val="FFFF00"/>
                </a:solidFill>
              </a:rPr>
              <a:t>Around 300 B.C. German </a:t>
            </a:r>
            <a:r>
              <a:rPr lang="en-GB" i="1" u="sng" dirty="0">
                <a:solidFill>
                  <a:srgbClr val="FFFF00"/>
                </a:solidFill>
              </a:rPr>
              <a:t>soldiers dyed their faces </a:t>
            </a:r>
            <a:r>
              <a:rPr lang="en-GB" i="1" dirty="0">
                <a:solidFill>
                  <a:srgbClr val="FFFF00"/>
                </a:solidFill>
              </a:rPr>
              <a:t>blue to scare the enemies</a:t>
            </a:r>
            <a:r>
              <a:rPr lang="en-GB" b="1" dirty="0"/>
              <a:t>”</a:t>
            </a:r>
            <a:br>
              <a:rPr lang="en-GB" dirty="0"/>
            </a:br>
            <a:endParaRPr lang="en-GB" dirty="0"/>
          </a:p>
        </p:txBody>
      </p:sp>
      <p:sp>
        <p:nvSpPr>
          <p:cNvPr id="4" name="Date Placeholder 3">
            <a:extLst>
              <a:ext uri="{FF2B5EF4-FFF2-40B4-BE49-F238E27FC236}">
                <a16:creationId xmlns:a16="http://schemas.microsoft.com/office/drawing/2014/main" id="{56D95034-3210-4FBA-978E-8505FA049555}"/>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4DAE78D4-2DA0-440E-A989-45AD81DECC2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31</a:t>
            </a:fld>
            <a:endParaRPr lang="tr-TR">
              <a:solidFill>
                <a:prstClr val="white">
                  <a:shade val="50000"/>
                </a:prstClr>
              </a:solidFill>
            </a:endParaRPr>
          </a:p>
        </p:txBody>
      </p:sp>
      <p:pic>
        <p:nvPicPr>
          <p:cNvPr id="43010" name="Picture 2" descr="Akın Çamaşır Çiviti 50 G">
            <a:extLst>
              <a:ext uri="{FF2B5EF4-FFF2-40B4-BE49-F238E27FC236}">
                <a16:creationId xmlns:a16="http://schemas.microsoft.com/office/drawing/2014/main" id="{F3D8228D-8CD8-41C3-A18A-79463D94E92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292623" y="1377596"/>
            <a:ext cx="4701910" cy="470191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AA859D02-62FA-4B81-8CC0-C4887DB58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9616" y="347132"/>
            <a:ext cx="851852" cy="851852"/>
          </a:xfrm>
          <a:prstGeom prst="rect">
            <a:avLst/>
          </a:prstGeom>
        </p:spPr>
      </p:pic>
    </p:spTree>
    <p:extLst>
      <p:ext uri="{BB962C8B-B14F-4D97-AF65-F5344CB8AC3E}">
        <p14:creationId xmlns:p14="http://schemas.microsoft.com/office/powerpoint/2010/main" val="18710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226C-88BE-4204-B0E4-F4C6CBF4BCE0}"/>
              </a:ext>
            </a:extLst>
          </p:cNvPr>
          <p:cNvSpPr>
            <a:spLocks noGrp="1"/>
          </p:cNvSpPr>
          <p:nvPr>
            <p:ph type="title"/>
          </p:nvPr>
        </p:nvSpPr>
        <p:spPr>
          <a:xfrm>
            <a:off x="1061157" y="474134"/>
            <a:ext cx="9911644" cy="1038578"/>
          </a:xfrm>
        </p:spPr>
        <p:txBody>
          <a:bodyPr/>
          <a:lstStyle/>
          <a:p>
            <a:r>
              <a:rPr lang="en-GB" sz="3600" b="1" dirty="0">
                <a:solidFill>
                  <a:srgbClr val="FFFF00"/>
                </a:solidFill>
              </a:rPr>
              <a:t>Yellow dye sources of Sumerians</a:t>
            </a:r>
          </a:p>
        </p:txBody>
      </p:sp>
      <p:sp>
        <p:nvSpPr>
          <p:cNvPr id="3" name="Content Placeholder 2">
            <a:extLst>
              <a:ext uri="{FF2B5EF4-FFF2-40B4-BE49-F238E27FC236}">
                <a16:creationId xmlns:a16="http://schemas.microsoft.com/office/drawing/2014/main" id="{C0AE1483-10AC-423A-9D72-295B594982D7}"/>
              </a:ext>
            </a:extLst>
          </p:cNvPr>
          <p:cNvSpPr>
            <a:spLocks noGrp="1"/>
          </p:cNvSpPr>
          <p:nvPr>
            <p:ph idx="1"/>
          </p:nvPr>
        </p:nvSpPr>
        <p:spPr>
          <a:xfrm>
            <a:off x="699910" y="1614310"/>
            <a:ext cx="10631705" cy="4944533"/>
          </a:xfrm>
        </p:spPr>
        <p:txBody>
          <a:bodyPr>
            <a:normAutofit lnSpcReduction="10000"/>
          </a:bodyPr>
          <a:lstStyle/>
          <a:p>
            <a:r>
              <a:rPr lang="en-GB" sz="2800" b="1" dirty="0"/>
              <a:t>Sumerian chemists used saffron flower (</a:t>
            </a:r>
            <a:r>
              <a:rPr lang="en-GB" sz="2800" b="1" u="sng" dirty="0"/>
              <a:t>Curcuma Langa </a:t>
            </a:r>
            <a:r>
              <a:rPr lang="en-GB" sz="2800" b="1" dirty="0"/>
              <a:t>in Latin) as the main source of yellow dye </a:t>
            </a:r>
          </a:p>
          <a:p>
            <a:r>
              <a:rPr lang="en-GB" sz="2800" b="1" dirty="0"/>
              <a:t>Saffron was named as </a:t>
            </a:r>
            <a:r>
              <a:rPr lang="en-GB" sz="2800" b="1" dirty="0">
                <a:solidFill>
                  <a:srgbClr val="FFFF00"/>
                </a:solidFill>
              </a:rPr>
              <a:t>HAR.SAG.SAR </a:t>
            </a:r>
            <a:r>
              <a:rPr lang="en-GB" sz="2800" b="1" dirty="0"/>
              <a:t>by Sumerians</a:t>
            </a:r>
          </a:p>
          <a:p>
            <a:r>
              <a:rPr lang="en-GB" sz="2800" b="1" dirty="0"/>
              <a:t>Saffron is very expensive (</a:t>
            </a:r>
            <a:r>
              <a:rPr lang="tr-TR" sz="2800" b="1" dirty="0"/>
              <a:t>6</a:t>
            </a:r>
            <a:r>
              <a:rPr lang="en-GB" sz="2800" b="1" dirty="0"/>
              <a:t>0-70</a:t>
            </a:r>
            <a:r>
              <a:rPr lang="tr-TR" sz="2800" b="1" dirty="0"/>
              <a:t>,</a:t>
            </a:r>
            <a:r>
              <a:rPr lang="en-GB" sz="2800" b="1" dirty="0"/>
              <a:t>000 lira/kg)</a:t>
            </a:r>
          </a:p>
          <a:p>
            <a:r>
              <a:rPr lang="en-GB" sz="2800" b="1" dirty="0"/>
              <a:t>Saffron is the stigmas (</a:t>
            </a:r>
            <a:r>
              <a:rPr lang="en-GB" sz="2800" i="1" dirty="0">
                <a:solidFill>
                  <a:srgbClr val="FFFF00"/>
                </a:solidFill>
              </a:rPr>
              <a:t>dişi organ-tepecik</a:t>
            </a:r>
            <a:r>
              <a:rPr lang="en-GB" sz="2800" b="1" dirty="0"/>
              <a:t>) in the center of </a:t>
            </a:r>
            <a:r>
              <a:rPr lang="en-GB" sz="2800" b="1" u="sng" dirty="0"/>
              <a:t>flowers</a:t>
            </a:r>
            <a:r>
              <a:rPr lang="en-GB" sz="2800" b="1" dirty="0"/>
              <a:t> known as “saffron crocus” (</a:t>
            </a:r>
            <a:r>
              <a:rPr lang="en-GB" sz="2800" i="1" dirty="0">
                <a:solidFill>
                  <a:srgbClr val="FFFF00"/>
                </a:solidFill>
              </a:rPr>
              <a:t>safran çiçeği</a:t>
            </a:r>
            <a:r>
              <a:rPr lang="en-GB" sz="2800" b="1" dirty="0"/>
              <a:t>) </a:t>
            </a:r>
          </a:p>
          <a:p>
            <a:r>
              <a:rPr lang="en-GB" sz="2800" b="1" dirty="0"/>
              <a:t>Three  compounds in saffron are isolated and used as ingredients of modern medicines</a:t>
            </a:r>
          </a:p>
          <a:p>
            <a:endParaRPr lang="en-GB" sz="2800" b="1" dirty="0"/>
          </a:p>
        </p:txBody>
      </p:sp>
      <p:sp>
        <p:nvSpPr>
          <p:cNvPr id="4" name="Date Placeholder 3">
            <a:extLst>
              <a:ext uri="{FF2B5EF4-FFF2-40B4-BE49-F238E27FC236}">
                <a16:creationId xmlns:a16="http://schemas.microsoft.com/office/drawing/2014/main" id="{9196311F-3E27-49ED-9201-9A912A54F84B}"/>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4E6BA4A-D1B9-4787-8E7F-AD74A9CF42C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32</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2AA9ADE9-BD49-4650-960C-7000C96B2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5678" y="516466"/>
            <a:ext cx="855937" cy="855937"/>
          </a:xfrm>
          <a:prstGeom prst="rect">
            <a:avLst/>
          </a:prstGeom>
        </p:spPr>
      </p:pic>
    </p:spTree>
    <p:extLst>
      <p:ext uri="{BB962C8B-B14F-4D97-AF65-F5344CB8AC3E}">
        <p14:creationId xmlns:p14="http://schemas.microsoft.com/office/powerpoint/2010/main" val="36105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4047-7F27-40D5-8ADB-C51507C76512}"/>
              </a:ext>
            </a:extLst>
          </p:cNvPr>
          <p:cNvSpPr>
            <a:spLocks noGrp="1"/>
          </p:cNvSpPr>
          <p:nvPr>
            <p:ph type="title"/>
          </p:nvPr>
        </p:nvSpPr>
        <p:spPr>
          <a:xfrm>
            <a:off x="503853" y="829964"/>
            <a:ext cx="6946814" cy="5565422"/>
          </a:xfrm>
        </p:spPr>
        <p:txBody>
          <a:bodyPr/>
          <a:lstStyle/>
          <a:p>
            <a:br>
              <a:rPr lang="en-GB" sz="2800" b="1" dirty="0"/>
            </a:br>
            <a:br>
              <a:rPr lang="en-GB" sz="2800" b="1" dirty="0"/>
            </a:br>
            <a:br>
              <a:rPr lang="en-GB" sz="2800" b="1" dirty="0"/>
            </a:br>
            <a:r>
              <a:rPr lang="en-GB" sz="2800" b="1" dirty="0"/>
              <a:t>Saffron is obtained from the flower named “saffron crocus”</a:t>
            </a:r>
            <a:br>
              <a:rPr lang="en-GB" sz="2800" b="1" dirty="0"/>
            </a:br>
            <a:r>
              <a:rPr lang="en-GB" sz="2800" b="1" dirty="0"/>
              <a:t>The </a:t>
            </a:r>
            <a:r>
              <a:rPr lang="en-GB" sz="2800" b="1" u="sng" dirty="0"/>
              <a:t>red stigmas</a:t>
            </a:r>
            <a:r>
              <a:rPr lang="en-GB" sz="2800" b="1" dirty="0"/>
              <a:t> seen in the picture of the flower (upper picture) are the main source of natural yellow dye</a:t>
            </a:r>
            <a:br>
              <a:rPr lang="en-GB" sz="2800" b="1" dirty="0"/>
            </a:br>
            <a:r>
              <a:rPr lang="en-GB" sz="2800" b="1" u="sng" dirty="0"/>
              <a:t>Red stigmas</a:t>
            </a:r>
            <a:r>
              <a:rPr lang="en-GB" sz="2800" b="1" dirty="0"/>
              <a:t> called saffron are seen in the picture below</a:t>
            </a:r>
            <a:br>
              <a:rPr lang="en-GB" sz="2800" b="1" dirty="0"/>
            </a:br>
            <a:r>
              <a:rPr lang="en-GB" sz="2800" b="1" u="sng" dirty="0"/>
              <a:t>1 gram saffron contains 152 stigmas</a:t>
            </a:r>
            <a:br>
              <a:rPr lang="en-GB" sz="2800" b="1" dirty="0"/>
            </a:br>
            <a:r>
              <a:rPr lang="en-GB" sz="2800" b="1" dirty="0"/>
              <a:t>It was</a:t>
            </a:r>
            <a:r>
              <a:rPr lang="tr-TR" sz="2800" b="1" dirty="0"/>
              <a:t> </a:t>
            </a:r>
            <a:r>
              <a:rPr lang="en-GB" sz="2800" b="1" dirty="0"/>
              <a:t>being used as a condiment in cooking</a:t>
            </a:r>
            <a:r>
              <a:rPr lang="tr-TR" sz="2800" b="1" dirty="0"/>
              <a:t>. (</a:t>
            </a:r>
            <a:r>
              <a:rPr lang="tr-TR" sz="2800" i="1" dirty="0"/>
              <a:t>We also do</a:t>
            </a:r>
            <a:r>
              <a:rPr lang="tr-TR" sz="2800" b="1" dirty="0"/>
              <a:t>)</a:t>
            </a:r>
            <a:br>
              <a:rPr lang="en-GB" sz="2800" b="1" dirty="0"/>
            </a:br>
            <a:r>
              <a:rPr lang="en-GB" sz="2800" b="1" dirty="0"/>
              <a:t> </a:t>
            </a:r>
            <a:r>
              <a:rPr lang="en-GB" dirty="0"/>
              <a:t> </a:t>
            </a:r>
            <a:br>
              <a:rPr lang="en-GB" dirty="0"/>
            </a:br>
            <a:br>
              <a:rPr lang="en-GB" dirty="0"/>
            </a:br>
            <a:br>
              <a:rPr lang="en-GB" dirty="0"/>
            </a:br>
            <a:endParaRPr lang="en-GB" dirty="0"/>
          </a:p>
        </p:txBody>
      </p:sp>
      <p:sp>
        <p:nvSpPr>
          <p:cNvPr id="4" name="Date Placeholder 3">
            <a:extLst>
              <a:ext uri="{FF2B5EF4-FFF2-40B4-BE49-F238E27FC236}">
                <a16:creationId xmlns:a16="http://schemas.microsoft.com/office/drawing/2014/main" id="{BF440B5F-FF06-43B2-B68E-3B645DDAAF1D}"/>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7CC11D4-0DC6-41C1-B974-C84BD18F91C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33</a:t>
            </a:fld>
            <a:endParaRPr lang="tr-TR">
              <a:solidFill>
                <a:prstClr val="white">
                  <a:shade val="50000"/>
                </a:prstClr>
              </a:solidFill>
            </a:endParaRPr>
          </a:p>
        </p:txBody>
      </p:sp>
      <p:pic>
        <p:nvPicPr>
          <p:cNvPr id="27652" name="Picture 4" descr="https://upload.wikimedia.org/wikipedia/commons/thumb/1/17/Saffron8.jpg/220px-Saffron8.jpg">
            <a:extLst>
              <a:ext uri="{FF2B5EF4-FFF2-40B4-BE49-F238E27FC236}">
                <a16:creationId xmlns:a16="http://schemas.microsoft.com/office/drawing/2014/main" id="{D3C177CB-3758-47F2-BFEA-4199D26985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5157" y="454818"/>
            <a:ext cx="3851156" cy="2888367"/>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s://upload.wikimedia.org/wikipedia/commons/thumb/7/79/Iran_saffron_threads.jpg/170px-Iran_saffron_threads.jpg">
            <a:extLst>
              <a:ext uri="{FF2B5EF4-FFF2-40B4-BE49-F238E27FC236}">
                <a16:creationId xmlns:a16="http://schemas.microsoft.com/office/drawing/2014/main" id="{4E35C65A-6897-41FA-BDD8-14AB13DE2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156" y="3404000"/>
            <a:ext cx="3850042" cy="317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39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8AFE-7E65-4629-8D28-7EAB5C886BE9}"/>
              </a:ext>
            </a:extLst>
          </p:cNvPr>
          <p:cNvSpPr>
            <a:spLocks noGrp="1"/>
          </p:cNvSpPr>
          <p:nvPr>
            <p:ph type="title"/>
          </p:nvPr>
        </p:nvSpPr>
        <p:spPr>
          <a:xfrm>
            <a:off x="1378651" y="663804"/>
            <a:ext cx="8857030" cy="1003106"/>
          </a:xfrm>
        </p:spPr>
        <p:txBody>
          <a:bodyPr/>
          <a:lstStyle/>
          <a:p>
            <a:r>
              <a:rPr lang="en-GB" sz="3600" b="1" dirty="0">
                <a:solidFill>
                  <a:srgbClr val="FFFF00"/>
                </a:solidFill>
              </a:rPr>
              <a:t>Sumerians used turmeric as</a:t>
            </a:r>
            <a:r>
              <a:rPr lang="tr-TR" sz="3600" b="1" dirty="0">
                <a:solidFill>
                  <a:srgbClr val="FFFF00"/>
                </a:solidFill>
              </a:rPr>
              <a:t> another source of</a:t>
            </a:r>
            <a:r>
              <a:rPr lang="en-GB" sz="3600" b="1" dirty="0">
                <a:solidFill>
                  <a:srgbClr val="FFFF00"/>
                </a:solidFill>
              </a:rPr>
              <a:t> yellow dye</a:t>
            </a:r>
          </a:p>
        </p:txBody>
      </p:sp>
      <p:sp>
        <p:nvSpPr>
          <p:cNvPr id="3" name="Content Placeholder 2">
            <a:extLst>
              <a:ext uri="{FF2B5EF4-FFF2-40B4-BE49-F238E27FC236}">
                <a16:creationId xmlns:a16="http://schemas.microsoft.com/office/drawing/2014/main" id="{D7A69898-CF0E-4276-8582-FCB84E8BCE1A}"/>
              </a:ext>
            </a:extLst>
          </p:cNvPr>
          <p:cNvSpPr>
            <a:spLocks noGrp="1"/>
          </p:cNvSpPr>
          <p:nvPr>
            <p:ph idx="1"/>
          </p:nvPr>
        </p:nvSpPr>
        <p:spPr>
          <a:xfrm>
            <a:off x="1253067" y="1614311"/>
            <a:ext cx="9629422" cy="4741333"/>
          </a:xfrm>
        </p:spPr>
        <p:txBody>
          <a:bodyPr>
            <a:normAutofit/>
          </a:bodyPr>
          <a:lstStyle/>
          <a:p>
            <a:r>
              <a:rPr lang="en-GB" sz="2800" b="1" dirty="0"/>
              <a:t>Turmeric (</a:t>
            </a:r>
            <a:r>
              <a:rPr lang="en-GB" sz="2800" i="1" dirty="0">
                <a:solidFill>
                  <a:srgbClr val="FFFF00"/>
                </a:solidFill>
              </a:rPr>
              <a:t>Zerdeçal, Hint safranı</a:t>
            </a:r>
            <a:r>
              <a:rPr lang="en-GB" sz="2800" b="1" dirty="0"/>
              <a:t>) was used by Sumerians as another source of yellow dye</a:t>
            </a:r>
          </a:p>
          <a:p>
            <a:r>
              <a:rPr lang="tr-TR" sz="2800" b="1" dirty="0"/>
              <a:t>It</a:t>
            </a:r>
            <a:r>
              <a:rPr lang="en-GB" sz="2800" b="1" dirty="0"/>
              <a:t> was used as </a:t>
            </a:r>
            <a:r>
              <a:rPr lang="tr-TR" sz="2800" b="1" dirty="0"/>
              <a:t>condiment and </a:t>
            </a:r>
            <a:r>
              <a:rPr lang="en-GB" sz="2800" b="1" dirty="0"/>
              <a:t>medicine  </a:t>
            </a:r>
          </a:p>
          <a:p>
            <a:r>
              <a:rPr lang="tr-TR" sz="2800" b="1" dirty="0"/>
              <a:t>We also use it</a:t>
            </a:r>
            <a:r>
              <a:rPr lang="en-GB" sz="2800" b="1" dirty="0"/>
              <a:t> as </a:t>
            </a:r>
            <a:r>
              <a:rPr lang="tr-TR" sz="2800" b="1" dirty="0"/>
              <a:t>condiment and </a:t>
            </a:r>
            <a:r>
              <a:rPr lang="en-GB" sz="2800" b="1" dirty="0"/>
              <a:t>yellow dye</a:t>
            </a:r>
          </a:p>
          <a:p>
            <a:r>
              <a:rPr lang="en-GB" sz="2800" b="1" dirty="0"/>
              <a:t>Some chemicals in turmeric are isolated and used as ingredients of some medicines</a:t>
            </a:r>
          </a:p>
          <a:p>
            <a:r>
              <a:rPr lang="en-GB" sz="2800" b="1" dirty="0"/>
              <a:t>It’s solution was used in the past by chemists to see if a solution is acidic or basic</a:t>
            </a:r>
          </a:p>
        </p:txBody>
      </p:sp>
      <p:sp>
        <p:nvSpPr>
          <p:cNvPr id="4" name="Date Placeholder 3">
            <a:extLst>
              <a:ext uri="{FF2B5EF4-FFF2-40B4-BE49-F238E27FC236}">
                <a16:creationId xmlns:a16="http://schemas.microsoft.com/office/drawing/2014/main" id="{8E6B50C4-657D-47D4-A0BA-2F40F5805364}"/>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C1DD547-1E5E-428A-9A3A-ACA97FC6FA5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34</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82091ACD-D86A-4F09-AC31-E5D1676B9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7099" y="798685"/>
            <a:ext cx="815626" cy="815626"/>
          </a:xfrm>
          <a:prstGeom prst="rect">
            <a:avLst/>
          </a:prstGeom>
        </p:spPr>
      </p:pic>
    </p:spTree>
    <p:extLst>
      <p:ext uri="{BB962C8B-B14F-4D97-AF65-F5344CB8AC3E}">
        <p14:creationId xmlns:p14="http://schemas.microsoft.com/office/powerpoint/2010/main" val="25743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151B-7D9D-41ED-B2E2-B9ACD597B1FD}"/>
              </a:ext>
            </a:extLst>
          </p:cNvPr>
          <p:cNvSpPr>
            <a:spLocks noGrp="1"/>
          </p:cNvSpPr>
          <p:nvPr>
            <p:ph type="title"/>
          </p:nvPr>
        </p:nvSpPr>
        <p:spPr>
          <a:xfrm>
            <a:off x="699913" y="874083"/>
            <a:ext cx="7464372" cy="5159022"/>
          </a:xfrm>
        </p:spPr>
        <p:txBody>
          <a:bodyPr/>
          <a:lstStyle/>
          <a:p>
            <a:r>
              <a:rPr lang="en-GB" b="1" u="sng" dirty="0">
                <a:solidFill>
                  <a:srgbClr val="FFFF00"/>
                </a:solidFill>
              </a:rPr>
              <a:t>Turmeric</a:t>
            </a:r>
            <a:r>
              <a:rPr lang="en-GB" b="1" dirty="0">
                <a:solidFill>
                  <a:srgbClr val="FFFF00"/>
                </a:solidFill>
              </a:rPr>
              <a:t> </a:t>
            </a:r>
            <a:r>
              <a:rPr lang="tr-TR" b="1" dirty="0"/>
              <a:t>(</a:t>
            </a:r>
            <a:r>
              <a:rPr lang="tr-TR" sz="2800" b="1" u="sng" dirty="0"/>
              <a:t>source of </a:t>
            </a:r>
            <a:r>
              <a:rPr lang="en-GB" sz="2800" b="1" u="sng" dirty="0"/>
              <a:t>yellow dye</a:t>
            </a:r>
            <a:r>
              <a:rPr lang="tr-TR" b="1" dirty="0"/>
              <a:t>)</a:t>
            </a:r>
            <a:br>
              <a:rPr lang="en-GB" b="1" u="sng" dirty="0">
                <a:solidFill>
                  <a:srgbClr val="FFFF00"/>
                </a:solidFill>
              </a:rPr>
            </a:br>
            <a:r>
              <a:rPr lang="en-GB" b="1" dirty="0"/>
              <a:t>Turmeric is a plant (picture below) </a:t>
            </a:r>
            <a:br>
              <a:rPr lang="en-GB" b="1" dirty="0"/>
            </a:br>
            <a:r>
              <a:rPr lang="en-GB" b="1" dirty="0"/>
              <a:t>Its Latin name is Curcuma langa</a:t>
            </a:r>
            <a:br>
              <a:rPr lang="en-GB" b="1" dirty="0"/>
            </a:br>
            <a:r>
              <a:rPr lang="en-GB" b="1" dirty="0"/>
              <a:t>Its roots are dried and powdered to be used as condiment (</a:t>
            </a:r>
            <a:r>
              <a:rPr lang="en-GB" i="1" dirty="0">
                <a:solidFill>
                  <a:srgbClr val="FFFF00"/>
                </a:solidFill>
              </a:rPr>
              <a:t>tatlandırıcı baharat</a:t>
            </a:r>
            <a:r>
              <a:rPr lang="en-GB" b="1" dirty="0"/>
              <a:t>) for cooking and as yellow dye (picture above)</a:t>
            </a:r>
          </a:p>
        </p:txBody>
      </p:sp>
      <p:sp>
        <p:nvSpPr>
          <p:cNvPr id="4" name="Date Placeholder 3">
            <a:extLst>
              <a:ext uri="{FF2B5EF4-FFF2-40B4-BE49-F238E27FC236}">
                <a16:creationId xmlns:a16="http://schemas.microsoft.com/office/drawing/2014/main" id="{425A05D1-E5E4-4B34-B0FC-3FBD8C568A37}"/>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00DC999-C7DD-49AC-85E2-2E11E0DCD59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35</a:t>
            </a:fld>
            <a:endParaRPr lang="tr-TR">
              <a:solidFill>
                <a:prstClr val="white">
                  <a:shade val="50000"/>
                </a:prstClr>
              </a:solidFill>
            </a:endParaRPr>
          </a:p>
        </p:txBody>
      </p:sp>
      <p:pic>
        <p:nvPicPr>
          <p:cNvPr id="30722" name="Picture 2" descr="https://upload.wikimedia.org/wikipedia/commons/thumb/2/2e/Curcuma_longa_-_K%C3%B6hler%E2%80%93s_Medizinal-Pflanzen-199.jpg/220px-Curcuma_longa_-_K%C3%B6hler%E2%80%93s_Medizinal-Pflanzen-199.jpg">
            <a:extLst>
              <a:ext uri="{FF2B5EF4-FFF2-40B4-BE49-F238E27FC236}">
                <a16:creationId xmlns:a16="http://schemas.microsoft.com/office/drawing/2014/main" id="{C3077490-6BF3-4E90-ACEB-9DEB9CA73F3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252177" y="2575438"/>
            <a:ext cx="3239910" cy="394679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Photograph of knobby brown rhizome and orange powder">
            <a:extLst>
              <a:ext uri="{FF2B5EF4-FFF2-40B4-BE49-F238E27FC236}">
                <a16:creationId xmlns:a16="http://schemas.microsoft.com/office/drawing/2014/main" id="{68E62D59-3429-4D7B-B23E-B9764A3D7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0888" y="496711"/>
            <a:ext cx="3273779" cy="1964268"/>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09109266-4B17-43A0-88D7-766003BBC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5241" y="1907132"/>
            <a:ext cx="845054" cy="845054"/>
          </a:xfrm>
          <a:prstGeom prst="rect">
            <a:avLst/>
          </a:prstGeom>
        </p:spPr>
      </p:pic>
    </p:spTree>
    <p:extLst>
      <p:ext uri="{BB962C8B-B14F-4D97-AF65-F5344CB8AC3E}">
        <p14:creationId xmlns:p14="http://schemas.microsoft.com/office/powerpoint/2010/main" val="40623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5B87-706F-4E3A-8D7A-F11EEE942BC0}"/>
              </a:ext>
            </a:extLst>
          </p:cNvPr>
          <p:cNvSpPr>
            <a:spLocks noGrp="1"/>
          </p:cNvSpPr>
          <p:nvPr>
            <p:ph type="title"/>
          </p:nvPr>
        </p:nvSpPr>
        <p:spPr>
          <a:xfrm>
            <a:off x="1230489" y="675725"/>
            <a:ext cx="9615585" cy="924475"/>
          </a:xfrm>
        </p:spPr>
        <p:txBody>
          <a:bodyPr/>
          <a:lstStyle/>
          <a:p>
            <a:r>
              <a:rPr lang="en-GB" sz="3600" b="1" dirty="0">
                <a:solidFill>
                  <a:srgbClr val="FFFF00"/>
                </a:solidFill>
              </a:rPr>
              <a:t>Red dye sources of Sumerians</a:t>
            </a:r>
          </a:p>
        </p:txBody>
      </p:sp>
      <p:sp>
        <p:nvSpPr>
          <p:cNvPr id="3" name="Content Placeholder 2">
            <a:extLst>
              <a:ext uri="{FF2B5EF4-FFF2-40B4-BE49-F238E27FC236}">
                <a16:creationId xmlns:a16="http://schemas.microsoft.com/office/drawing/2014/main" id="{E28D0B2E-B984-44B2-B702-1B06A75EB0D2}"/>
              </a:ext>
            </a:extLst>
          </p:cNvPr>
          <p:cNvSpPr>
            <a:spLocks noGrp="1"/>
          </p:cNvSpPr>
          <p:nvPr>
            <p:ph idx="1"/>
          </p:nvPr>
        </p:nvSpPr>
        <p:spPr>
          <a:xfrm>
            <a:off x="948268" y="1569156"/>
            <a:ext cx="10182576" cy="5000977"/>
          </a:xfrm>
        </p:spPr>
        <p:txBody>
          <a:bodyPr>
            <a:normAutofit/>
          </a:bodyPr>
          <a:lstStyle/>
          <a:p>
            <a:r>
              <a:rPr lang="en-GB" sz="2800" b="1" dirty="0"/>
              <a:t>Red dye was very popular color among Sumerians next to most expensive purple dye</a:t>
            </a:r>
          </a:p>
          <a:p>
            <a:r>
              <a:rPr lang="en-GB" sz="2800" b="1" dirty="0"/>
              <a:t>One source of red dye of Sumerians was “kermes” </a:t>
            </a:r>
          </a:p>
          <a:p>
            <a:r>
              <a:rPr lang="en-GB" sz="2800" b="1" dirty="0"/>
              <a:t>Kermes is a red dye derived from the dried bodies of the </a:t>
            </a:r>
            <a:r>
              <a:rPr lang="en-GB" sz="2800" b="1" u="sng" dirty="0"/>
              <a:t>females of a scale insect </a:t>
            </a:r>
          </a:p>
          <a:p>
            <a:r>
              <a:rPr lang="en-GB" sz="2800" b="1" dirty="0"/>
              <a:t>The Kermes insects suck up the sap of Kermes oak (</a:t>
            </a:r>
            <a:r>
              <a:rPr lang="en-GB" sz="2800" i="1" dirty="0">
                <a:solidFill>
                  <a:srgbClr val="FFFF00"/>
                </a:solidFill>
              </a:rPr>
              <a:t>Kermes meşesi</a:t>
            </a:r>
            <a:r>
              <a:rPr lang="en-GB" sz="2800" b="1" dirty="0"/>
              <a:t>) which grows in Mediterranean countries (</a:t>
            </a:r>
            <a:r>
              <a:rPr lang="en-GB" sz="2800" i="1" dirty="0">
                <a:solidFill>
                  <a:srgbClr val="FFFF00"/>
                </a:solidFill>
              </a:rPr>
              <a:t>grows in Turkey too</a:t>
            </a:r>
            <a:r>
              <a:rPr lang="en-GB" sz="2800" b="1" dirty="0"/>
              <a:t>)</a:t>
            </a:r>
          </a:p>
          <a:p>
            <a:endParaRPr lang="en-GB" sz="2800" b="1" dirty="0"/>
          </a:p>
        </p:txBody>
      </p:sp>
      <p:sp>
        <p:nvSpPr>
          <p:cNvPr id="4" name="Date Placeholder 3">
            <a:extLst>
              <a:ext uri="{FF2B5EF4-FFF2-40B4-BE49-F238E27FC236}">
                <a16:creationId xmlns:a16="http://schemas.microsoft.com/office/drawing/2014/main" id="{E09DEB0F-8E9D-4A52-9C5D-039F25AC561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EA91B45-CDBD-433E-B3F9-C7F330B55EE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36</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6074112F-52C2-451D-9C60-67DBDB0AC6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1956" y="674512"/>
            <a:ext cx="609600" cy="609600"/>
          </a:xfrm>
          <a:prstGeom prst="rect">
            <a:avLst/>
          </a:prstGeom>
        </p:spPr>
      </p:pic>
    </p:spTree>
    <p:extLst>
      <p:ext uri="{BB962C8B-B14F-4D97-AF65-F5344CB8AC3E}">
        <p14:creationId xmlns:p14="http://schemas.microsoft.com/office/powerpoint/2010/main" val="24212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5B87-706F-4E3A-8D7A-F11EEE942BC0}"/>
              </a:ext>
            </a:extLst>
          </p:cNvPr>
          <p:cNvSpPr>
            <a:spLocks noGrp="1"/>
          </p:cNvSpPr>
          <p:nvPr>
            <p:ph type="title"/>
          </p:nvPr>
        </p:nvSpPr>
        <p:spPr>
          <a:xfrm>
            <a:off x="1230489" y="675725"/>
            <a:ext cx="9615585" cy="924475"/>
          </a:xfrm>
        </p:spPr>
        <p:txBody>
          <a:bodyPr/>
          <a:lstStyle/>
          <a:p>
            <a:r>
              <a:rPr lang="en-GB" b="1" dirty="0">
                <a:solidFill>
                  <a:srgbClr val="FFFF00"/>
                </a:solidFill>
              </a:rPr>
              <a:t>Red dye sources of Sumerians</a:t>
            </a:r>
          </a:p>
        </p:txBody>
      </p:sp>
      <p:sp>
        <p:nvSpPr>
          <p:cNvPr id="3" name="Content Placeholder 2">
            <a:extLst>
              <a:ext uri="{FF2B5EF4-FFF2-40B4-BE49-F238E27FC236}">
                <a16:creationId xmlns:a16="http://schemas.microsoft.com/office/drawing/2014/main" id="{E28D0B2E-B984-44B2-B702-1B06A75EB0D2}"/>
              </a:ext>
            </a:extLst>
          </p:cNvPr>
          <p:cNvSpPr>
            <a:spLocks noGrp="1"/>
          </p:cNvSpPr>
          <p:nvPr>
            <p:ph idx="1"/>
          </p:nvPr>
        </p:nvSpPr>
        <p:spPr>
          <a:xfrm>
            <a:off x="948268" y="1569156"/>
            <a:ext cx="10182576" cy="5000977"/>
          </a:xfrm>
        </p:spPr>
        <p:txBody>
          <a:bodyPr>
            <a:normAutofit/>
          </a:bodyPr>
          <a:lstStyle/>
          <a:p>
            <a:r>
              <a:rPr lang="en-GB" sz="2800" b="1" dirty="0"/>
              <a:t>Red dyed suits were very prestigious. The army commanders, priests and royal family members used to wear </a:t>
            </a:r>
            <a:r>
              <a:rPr lang="tr-TR" sz="2800" b="1" dirty="0"/>
              <a:t>red </a:t>
            </a:r>
            <a:r>
              <a:rPr lang="tr-TR" sz="2800" b="1" dirty="0" err="1"/>
              <a:t>garments</a:t>
            </a:r>
            <a:endParaRPr lang="en-GB" sz="2800" b="1" dirty="0"/>
          </a:p>
          <a:p>
            <a:r>
              <a:rPr lang="en-GB" sz="2800" b="1" dirty="0"/>
              <a:t>Since red color resembles the color of </a:t>
            </a:r>
            <a:r>
              <a:rPr lang="en-GB" sz="2800" b="1" dirty="0" err="1"/>
              <a:t>bloo</a:t>
            </a:r>
            <a:r>
              <a:rPr lang="tr-TR" sz="2800" b="1" dirty="0"/>
              <a:t>d,</a:t>
            </a:r>
            <a:r>
              <a:rPr lang="en-GB" sz="2800" b="1" dirty="0"/>
              <a:t> it was considered to be a respectable color</a:t>
            </a:r>
          </a:p>
          <a:p>
            <a:r>
              <a:rPr lang="en-GB" sz="2800" b="1" dirty="0"/>
              <a:t>Generals and high level religious authorities used to wear red cloak (</a:t>
            </a:r>
            <a:r>
              <a:rPr lang="en-GB" sz="2800" i="1" dirty="0">
                <a:solidFill>
                  <a:srgbClr val="FFFF00"/>
                </a:solidFill>
              </a:rPr>
              <a:t>pelerin</a:t>
            </a:r>
            <a:r>
              <a:rPr lang="en-GB" sz="2800" b="1" dirty="0"/>
              <a:t>) </a:t>
            </a:r>
          </a:p>
          <a:p>
            <a:r>
              <a:rPr lang="en-GB" sz="2800" b="1" dirty="0"/>
              <a:t>The generals of Turkish army wear a small red fabric on their collar </a:t>
            </a:r>
          </a:p>
          <a:p>
            <a:endParaRPr lang="en-GB" sz="2800" b="1" dirty="0"/>
          </a:p>
        </p:txBody>
      </p:sp>
      <p:sp>
        <p:nvSpPr>
          <p:cNvPr id="4" name="Date Placeholder 3">
            <a:extLst>
              <a:ext uri="{FF2B5EF4-FFF2-40B4-BE49-F238E27FC236}">
                <a16:creationId xmlns:a16="http://schemas.microsoft.com/office/drawing/2014/main" id="{E09DEB0F-8E9D-4A52-9C5D-039F25AC561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EA91B45-CDBD-433E-B3F9-C7F330B55EE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99153FC8-2749-4C26-8B05-61524FCC93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2267" y="595489"/>
            <a:ext cx="609600" cy="609600"/>
          </a:xfrm>
          <a:prstGeom prst="rect">
            <a:avLst/>
          </a:prstGeom>
        </p:spPr>
      </p:pic>
    </p:spTree>
    <p:extLst>
      <p:ext uri="{BB962C8B-B14F-4D97-AF65-F5344CB8AC3E}">
        <p14:creationId xmlns:p14="http://schemas.microsoft.com/office/powerpoint/2010/main" val="597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5B87-706F-4E3A-8D7A-F11EEE942BC0}"/>
              </a:ext>
            </a:extLst>
          </p:cNvPr>
          <p:cNvSpPr>
            <a:spLocks noGrp="1"/>
          </p:cNvSpPr>
          <p:nvPr>
            <p:ph type="title"/>
          </p:nvPr>
        </p:nvSpPr>
        <p:spPr>
          <a:xfrm>
            <a:off x="970844" y="607992"/>
            <a:ext cx="10021985" cy="924475"/>
          </a:xfrm>
        </p:spPr>
        <p:txBody>
          <a:bodyPr/>
          <a:lstStyle/>
          <a:p>
            <a:r>
              <a:rPr lang="en-GB" b="1" dirty="0">
                <a:solidFill>
                  <a:srgbClr val="FFFF00"/>
                </a:solidFill>
              </a:rPr>
              <a:t>Red dye sources of Sumerians</a:t>
            </a:r>
          </a:p>
        </p:txBody>
      </p:sp>
      <p:sp>
        <p:nvSpPr>
          <p:cNvPr id="3" name="Content Placeholder 2">
            <a:extLst>
              <a:ext uri="{FF2B5EF4-FFF2-40B4-BE49-F238E27FC236}">
                <a16:creationId xmlns:a16="http://schemas.microsoft.com/office/drawing/2014/main" id="{E28D0B2E-B984-44B2-B702-1B06A75EB0D2}"/>
              </a:ext>
            </a:extLst>
          </p:cNvPr>
          <p:cNvSpPr>
            <a:spLocks noGrp="1"/>
          </p:cNvSpPr>
          <p:nvPr>
            <p:ph idx="1"/>
          </p:nvPr>
        </p:nvSpPr>
        <p:spPr>
          <a:xfrm>
            <a:off x="1061156" y="1670755"/>
            <a:ext cx="5858934" cy="4504267"/>
          </a:xfrm>
        </p:spPr>
        <p:txBody>
          <a:bodyPr>
            <a:normAutofit/>
          </a:bodyPr>
          <a:lstStyle/>
          <a:p>
            <a:pPr marL="0" indent="0">
              <a:buNone/>
            </a:pPr>
            <a:endParaRPr lang="en-GB" sz="2800" b="1" dirty="0"/>
          </a:p>
          <a:p>
            <a:pPr marL="0" indent="0">
              <a:buNone/>
            </a:pPr>
            <a:r>
              <a:rPr lang="en-GB" sz="2800" b="1" dirty="0"/>
              <a:t>Scale insects live on </a:t>
            </a:r>
          </a:p>
          <a:p>
            <a:pPr marL="0" indent="0">
              <a:buNone/>
            </a:pPr>
            <a:r>
              <a:rPr lang="en-GB" sz="2800" b="1" dirty="0"/>
              <a:t>surface of plants, stick their </a:t>
            </a:r>
          </a:p>
          <a:p>
            <a:pPr marL="0" indent="0">
              <a:buNone/>
            </a:pPr>
            <a:r>
              <a:rPr lang="en-GB" sz="2800" b="1" dirty="0"/>
              <a:t>mouthparts inside, and </a:t>
            </a:r>
          </a:p>
          <a:p>
            <a:pPr marL="0" indent="0">
              <a:buNone/>
            </a:pPr>
            <a:r>
              <a:rPr lang="en-GB" sz="2800" b="1" dirty="0"/>
              <a:t>suck up the plant sap</a:t>
            </a:r>
          </a:p>
          <a:p>
            <a:pPr marL="0" indent="0">
              <a:buNone/>
            </a:pPr>
            <a:r>
              <a:rPr lang="en-GB" sz="2800" b="1" dirty="0"/>
              <a:t>There are many types</a:t>
            </a:r>
          </a:p>
          <a:p>
            <a:pPr marL="0" indent="0">
              <a:buNone/>
            </a:pPr>
            <a:r>
              <a:rPr lang="en-GB" sz="2800" b="1" dirty="0"/>
              <a:t>of them</a:t>
            </a:r>
          </a:p>
          <a:p>
            <a:endParaRPr lang="en-GB" sz="2800" b="1" dirty="0"/>
          </a:p>
          <a:p>
            <a:endParaRPr lang="en-GB" sz="2800" b="1" dirty="0"/>
          </a:p>
        </p:txBody>
      </p:sp>
      <p:sp>
        <p:nvSpPr>
          <p:cNvPr id="4" name="Date Placeholder 3">
            <a:extLst>
              <a:ext uri="{FF2B5EF4-FFF2-40B4-BE49-F238E27FC236}">
                <a16:creationId xmlns:a16="http://schemas.microsoft.com/office/drawing/2014/main" id="{E09DEB0F-8E9D-4A52-9C5D-039F25AC561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EA91B45-CDBD-433E-B3F9-C7F330B55EE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38</a:t>
            </a:fld>
            <a:endParaRPr lang="tr-TR">
              <a:solidFill>
                <a:prstClr val="white">
                  <a:shade val="50000"/>
                </a:prstClr>
              </a:solidFill>
            </a:endParaRPr>
          </a:p>
        </p:txBody>
      </p:sp>
      <p:pic>
        <p:nvPicPr>
          <p:cNvPr id="31746" name="Picture 2" descr="Scale insect.jpg">
            <a:extLst>
              <a:ext uri="{FF2B5EF4-FFF2-40B4-BE49-F238E27FC236}">
                <a16:creationId xmlns:a16="http://schemas.microsoft.com/office/drawing/2014/main" id="{BBA4008B-0B3E-4213-ABF0-DF64E0208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660" y="1595063"/>
            <a:ext cx="4607071" cy="491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78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14325-AE49-481D-BD1D-42150C9B22CF}"/>
              </a:ext>
            </a:extLst>
          </p:cNvPr>
          <p:cNvSpPr>
            <a:spLocks noGrp="1"/>
          </p:cNvSpPr>
          <p:nvPr>
            <p:ph type="title"/>
          </p:nvPr>
        </p:nvSpPr>
        <p:spPr>
          <a:xfrm>
            <a:off x="1557867" y="675725"/>
            <a:ext cx="5441244" cy="5804097"/>
          </a:xfrm>
        </p:spPr>
        <p:txBody>
          <a:bodyPr/>
          <a:lstStyle/>
          <a:p>
            <a:r>
              <a:rPr lang="en-GB" sz="3600" b="1" dirty="0">
                <a:solidFill>
                  <a:srgbClr val="FFFF00"/>
                </a:solidFill>
              </a:rPr>
              <a:t>Red dye sources of Sumerians</a:t>
            </a:r>
            <a:br>
              <a:rPr lang="en-GB" b="1" dirty="0"/>
            </a:br>
            <a:br>
              <a:rPr lang="en-GB" b="1" dirty="0"/>
            </a:br>
            <a:r>
              <a:rPr lang="en-GB" b="1" dirty="0"/>
              <a:t>Kermes oak (</a:t>
            </a:r>
            <a:r>
              <a:rPr lang="en-GB" i="1" dirty="0">
                <a:solidFill>
                  <a:srgbClr val="FFFF00"/>
                </a:solidFill>
              </a:rPr>
              <a:t>kermes meşesi</a:t>
            </a:r>
            <a:r>
              <a:rPr lang="en-GB" b="1" dirty="0"/>
              <a:t>) on which scale insect kermes lives.</a:t>
            </a:r>
            <a:br>
              <a:rPr lang="en-GB" b="1" dirty="0"/>
            </a:br>
            <a:r>
              <a:rPr lang="en-GB" b="1" u="sng" dirty="0"/>
              <a:t>Females</a:t>
            </a:r>
            <a:r>
              <a:rPr lang="en-GB" b="1" dirty="0"/>
              <a:t> are source of red dye</a:t>
            </a:r>
          </a:p>
        </p:txBody>
      </p:sp>
      <p:sp>
        <p:nvSpPr>
          <p:cNvPr id="4" name="Date Placeholder 3">
            <a:extLst>
              <a:ext uri="{FF2B5EF4-FFF2-40B4-BE49-F238E27FC236}">
                <a16:creationId xmlns:a16="http://schemas.microsoft.com/office/drawing/2014/main" id="{F2AEAF4E-76CA-414C-BA6F-0926AE400A92}"/>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451D89E-5BBE-4EE2-B0AE-491E59B0141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39</a:t>
            </a:fld>
            <a:endParaRPr lang="tr-TR">
              <a:solidFill>
                <a:prstClr val="white">
                  <a:shade val="50000"/>
                </a:prstClr>
              </a:solidFill>
            </a:endParaRPr>
          </a:p>
        </p:txBody>
      </p:sp>
      <p:pic>
        <p:nvPicPr>
          <p:cNvPr id="32770" name="Picture 2" descr="Kermes oak (Quercus coccifera) trees, Kritsa, Crete, Greece #15366766">
            <a:extLst>
              <a:ext uri="{FF2B5EF4-FFF2-40B4-BE49-F238E27FC236}">
                <a16:creationId xmlns:a16="http://schemas.microsoft.com/office/drawing/2014/main" id="{6BC11C84-1AC5-4F44-A446-90822D371C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06885" y="322174"/>
            <a:ext cx="4262626" cy="644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8323-8928-465F-B75A-C01419D1F802}"/>
              </a:ext>
            </a:extLst>
          </p:cNvPr>
          <p:cNvSpPr>
            <a:spLocks noGrp="1"/>
          </p:cNvSpPr>
          <p:nvPr>
            <p:ph type="title"/>
          </p:nvPr>
        </p:nvSpPr>
        <p:spPr>
          <a:xfrm>
            <a:off x="1429070" y="449829"/>
            <a:ext cx="8208912" cy="924475"/>
          </a:xfrm>
        </p:spPr>
        <p:txBody>
          <a:bodyPr/>
          <a:lstStyle/>
          <a:p>
            <a:r>
              <a:rPr lang="en-GB" sz="3600" b="1" dirty="0">
                <a:solidFill>
                  <a:srgbClr val="FFFF00"/>
                </a:solidFill>
              </a:rPr>
              <a:t>Sumerian sublimation</a:t>
            </a:r>
            <a:r>
              <a:rPr lang="tr-TR" sz="3600" b="1" dirty="0">
                <a:solidFill>
                  <a:srgbClr val="FFFF00"/>
                </a:solidFill>
              </a:rPr>
              <a:t> method</a:t>
            </a:r>
            <a:endParaRPr lang="en-GB" sz="3600" dirty="0"/>
          </a:p>
        </p:txBody>
      </p:sp>
      <p:sp>
        <p:nvSpPr>
          <p:cNvPr id="3" name="Content Placeholder 2">
            <a:extLst>
              <a:ext uri="{FF2B5EF4-FFF2-40B4-BE49-F238E27FC236}">
                <a16:creationId xmlns:a16="http://schemas.microsoft.com/office/drawing/2014/main" id="{83DF2543-0DCD-42F3-BEBC-7414F66E75B5}"/>
              </a:ext>
            </a:extLst>
          </p:cNvPr>
          <p:cNvSpPr>
            <a:spLocks noGrp="1"/>
          </p:cNvSpPr>
          <p:nvPr>
            <p:ph idx="1"/>
          </p:nvPr>
        </p:nvSpPr>
        <p:spPr>
          <a:xfrm>
            <a:off x="1054360" y="1374305"/>
            <a:ext cx="10189029" cy="5033866"/>
          </a:xfrm>
        </p:spPr>
        <p:txBody>
          <a:bodyPr>
            <a:normAutofit fontScale="92500" lnSpcReduction="10000"/>
          </a:bodyPr>
          <a:lstStyle/>
          <a:p>
            <a:r>
              <a:rPr lang="tr-TR" sz="3000" b="1" dirty="0"/>
              <a:t>Sumerian sublimation </a:t>
            </a:r>
            <a:r>
              <a:rPr lang="en-GB" sz="3000" b="1" dirty="0"/>
              <a:t>apparatus, and the Sumerian words prove that they knew </a:t>
            </a:r>
            <a:r>
              <a:rPr lang="tr-TR" sz="3000" b="1" dirty="0"/>
              <a:t>the basic principle of </a:t>
            </a:r>
            <a:r>
              <a:rPr lang="en-GB" sz="3000" b="1" dirty="0"/>
              <a:t>sublimation</a:t>
            </a:r>
          </a:p>
          <a:p>
            <a:r>
              <a:rPr lang="en-GB" sz="3000" b="1" dirty="0"/>
              <a:t>They knew that zinc metal (</a:t>
            </a:r>
            <a:r>
              <a:rPr lang="en-GB" sz="3000" b="1" dirty="0">
                <a:solidFill>
                  <a:srgbClr val="FFFF00"/>
                </a:solidFill>
              </a:rPr>
              <a:t>SU.HE</a:t>
            </a:r>
            <a:r>
              <a:rPr lang="en-GB" sz="3000" b="1" dirty="0"/>
              <a:t>)</a:t>
            </a:r>
            <a:r>
              <a:rPr lang="en-GB" sz="3000" b="1" dirty="0">
                <a:solidFill>
                  <a:srgbClr val="FFFF00"/>
                </a:solidFill>
              </a:rPr>
              <a:t> </a:t>
            </a:r>
            <a:r>
              <a:rPr lang="en-GB" sz="3000" b="1" dirty="0"/>
              <a:t>and zinc oxide (</a:t>
            </a:r>
            <a:r>
              <a:rPr lang="en-GB" sz="3000" b="1" dirty="0">
                <a:solidFill>
                  <a:srgbClr val="FFFF00"/>
                </a:solidFill>
              </a:rPr>
              <a:t>KU.HE</a:t>
            </a:r>
            <a:r>
              <a:rPr lang="en-GB" sz="3000" b="1" dirty="0"/>
              <a:t>)</a:t>
            </a:r>
            <a:r>
              <a:rPr lang="en-GB" sz="3000" b="1" dirty="0">
                <a:solidFill>
                  <a:srgbClr val="FFFF00"/>
                </a:solidFill>
              </a:rPr>
              <a:t> </a:t>
            </a:r>
            <a:r>
              <a:rPr lang="en-GB" sz="3000" b="1" dirty="0"/>
              <a:t>were related. They knew that zinc oxide evaporated and accumulated at upper part of kiln (</a:t>
            </a:r>
            <a:r>
              <a:rPr lang="en-GB" sz="3000" i="1" dirty="0">
                <a:solidFill>
                  <a:srgbClr val="FFFF00"/>
                </a:solidFill>
              </a:rPr>
              <a:t>fırın</a:t>
            </a:r>
            <a:r>
              <a:rPr lang="en-GB" sz="3000" b="1" dirty="0"/>
              <a:t>) when Zn metal was heated</a:t>
            </a:r>
          </a:p>
          <a:p>
            <a:r>
              <a:rPr lang="en-GB" sz="3000" b="1" dirty="0"/>
              <a:t>They knew that soot IM.KAL (</a:t>
            </a:r>
            <a:r>
              <a:rPr lang="en-GB" sz="3000" i="1" dirty="0">
                <a:solidFill>
                  <a:srgbClr val="FFFF00"/>
                </a:solidFill>
              </a:rPr>
              <a:t>is, kurum</a:t>
            </a:r>
            <a:r>
              <a:rPr lang="en-GB" sz="3000" b="1" dirty="0"/>
              <a:t>) when heated, white crystals (</a:t>
            </a:r>
            <a:r>
              <a:rPr lang="en-GB" sz="3000" i="1" dirty="0"/>
              <a:t>ammonium chloride</a:t>
            </a:r>
            <a:r>
              <a:rPr lang="tr-TR" sz="3000" i="1" dirty="0"/>
              <a:t>-</a:t>
            </a:r>
            <a:r>
              <a:rPr lang="tr-TR" sz="3000" i="1" dirty="0">
                <a:solidFill>
                  <a:srgbClr val="FFFF00"/>
                </a:solidFill>
              </a:rPr>
              <a:t>nışadır</a:t>
            </a:r>
            <a:r>
              <a:rPr lang="en-GB" sz="3000" b="1" dirty="0"/>
              <a:t>) accumulated at upper parts of the kiln</a:t>
            </a:r>
            <a:endParaRPr lang="en-GB" sz="2800" b="1" dirty="0"/>
          </a:p>
        </p:txBody>
      </p:sp>
      <p:sp>
        <p:nvSpPr>
          <p:cNvPr id="4" name="Date Placeholder 3">
            <a:extLst>
              <a:ext uri="{FF2B5EF4-FFF2-40B4-BE49-F238E27FC236}">
                <a16:creationId xmlns:a16="http://schemas.microsoft.com/office/drawing/2014/main" id="{4CE514E7-2C52-43C9-82CB-FC520150DFF3}"/>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2955254A-5FF5-470A-8521-E95B03B8301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3F85D4E5-19D3-4B1A-B1DE-10499767B3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14384" y="672659"/>
            <a:ext cx="1023256" cy="1023256"/>
          </a:xfrm>
          <a:prstGeom prst="rect">
            <a:avLst/>
          </a:prstGeom>
        </p:spPr>
      </p:pic>
    </p:spTree>
    <p:extLst>
      <p:ext uri="{BB962C8B-B14F-4D97-AF65-F5344CB8AC3E}">
        <p14:creationId xmlns:p14="http://schemas.microsoft.com/office/powerpoint/2010/main" val="36807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B99D-7E91-4DDD-AF1E-454B0D5B2502}"/>
              </a:ext>
            </a:extLst>
          </p:cNvPr>
          <p:cNvSpPr>
            <a:spLocks noGrp="1"/>
          </p:cNvSpPr>
          <p:nvPr>
            <p:ph type="title"/>
          </p:nvPr>
        </p:nvSpPr>
        <p:spPr>
          <a:xfrm>
            <a:off x="1061157" y="675725"/>
            <a:ext cx="9784918" cy="924475"/>
          </a:xfrm>
        </p:spPr>
        <p:txBody>
          <a:bodyPr/>
          <a:lstStyle/>
          <a:p>
            <a:r>
              <a:rPr lang="en-GB" b="1" dirty="0">
                <a:solidFill>
                  <a:srgbClr val="FFFF00"/>
                </a:solidFill>
              </a:rPr>
              <a:t>Red dye sources of Sumerians</a:t>
            </a:r>
          </a:p>
        </p:txBody>
      </p:sp>
      <p:sp>
        <p:nvSpPr>
          <p:cNvPr id="3" name="Content Placeholder 2">
            <a:extLst>
              <a:ext uri="{FF2B5EF4-FFF2-40B4-BE49-F238E27FC236}">
                <a16:creationId xmlns:a16="http://schemas.microsoft.com/office/drawing/2014/main" id="{A8F756E6-1C37-4A1E-8D4D-1157CF062FD2}"/>
              </a:ext>
            </a:extLst>
          </p:cNvPr>
          <p:cNvSpPr>
            <a:spLocks noGrp="1"/>
          </p:cNvSpPr>
          <p:nvPr>
            <p:ph idx="1"/>
          </p:nvPr>
        </p:nvSpPr>
        <p:spPr>
          <a:xfrm>
            <a:off x="1049868" y="1670756"/>
            <a:ext cx="10329332" cy="4526844"/>
          </a:xfrm>
        </p:spPr>
        <p:txBody>
          <a:bodyPr>
            <a:normAutofit lnSpcReduction="10000"/>
          </a:bodyPr>
          <a:lstStyle/>
          <a:p>
            <a:pPr marL="0" indent="0">
              <a:buNone/>
            </a:pPr>
            <a:r>
              <a:rPr lang="en-GB" sz="2800" b="1" dirty="0"/>
              <a:t>A clay tablet shows Sumerians used kermes insect as source of red dye as seen below:</a:t>
            </a:r>
          </a:p>
          <a:p>
            <a:pPr marL="0" indent="0">
              <a:buNone/>
            </a:pPr>
            <a:r>
              <a:rPr lang="en-GB" sz="2800" b="1" dirty="0"/>
              <a:t>“</a:t>
            </a:r>
            <a:r>
              <a:rPr lang="en-GB" sz="2800" b="1" i="1" dirty="0">
                <a:solidFill>
                  <a:srgbClr val="FFFF00"/>
                </a:solidFill>
              </a:rPr>
              <a:t>One woman of the palace for five talents of copper Ili-ittiya the merchant took. On the arrival of his caravan for five talents of copper (the equivalent) in cedar, cypress, tamarisk myrtle wood …. In blue and red wool and rouge (</a:t>
            </a:r>
            <a:r>
              <a:rPr lang="en-GB" sz="2800" i="1" dirty="0">
                <a:solidFill>
                  <a:schemeClr val="tx1">
                    <a:lumMod val="95000"/>
                  </a:schemeClr>
                </a:solidFill>
              </a:rPr>
              <a:t>allık</a:t>
            </a:r>
            <a:r>
              <a:rPr lang="en-GB" sz="2800" b="1" i="1" dirty="0">
                <a:solidFill>
                  <a:srgbClr val="FFFF00"/>
                </a:solidFill>
              </a:rPr>
              <a:t>) extracted from worms (</a:t>
            </a:r>
            <a:r>
              <a:rPr lang="en-GB" sz="2800" i="1" dirty="0">
                <a:solidFill>
                  <a:srgbClr val="FFFF00"/>
                </a:solidFill>
              </a:rPr>
              <a:t>kermes</a:t>
            </a:r>
            <a:r>
              <a:rPr lang="en-GB" sz="2800" b="1" i="1" dirty="0">
                <a:solidFill>
                  <a:srgbClr val="FFFF00"/>
                </a:solidFill>
              </a:rPr>
              <a:t>) Ili-ittiya in the palace to Taya deliver. </a:t>
            </a:r>
          </a:p>
          <a:p>
            <a:pPr marL="0" indent="0">
              <a:buNone/>
            </a:pPr>
            <a:r>
              <a:rPr lang="en-GB" sz="2800" b="1" i="1" dirty="0">
                <a:solidFill>
                  <a:srgbClr val="FFFF00"/>
                </a:solidFill>
              </a:rPr>
              <a:t>Seal of Ili-ittiya, the merchant</a:t>
            </a:r>
            <a:r>
              <a:rPr lang="en-GB" sz="2800" b="1" dirty="0"/>
              <a:t>”</a:t>
            </a:r>
          </a:p>
        </p:txBody>
      </p:sp>
      <p:sp>
        <p:nvSpPr>
          <p:cNvPr id="4" name="Date Placeholder 3">
            <a:extLst>
              <a:ext uri="{FF2B5EF4-FFF2-40B4-BE49-F238E27FC236}">
                <a16:creationId xmlns:a16="http://schemas.microsoft.com/office/drawing/2014/main" id="{12B5B928-8FA0-4517-9C5A-9D2EE71C451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6256B60-ED00-475B-8060-760C49EE2AF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40</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4CFE59CC-B8A0-451A-A0A5-D09B95D04D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14844" y="753533"/>
            <a:ext cx="609600" cy="609600"/>
          </a:xfrm>
          <a:prstGeom prst="rect">
            <a:avLst/>
          </a:prstGeom>
        </p:spPr>
      </p:pic>
    </p:spTree>
    <p:extLst>
      <p:ext uri="{BB962C8B-B14F-4D97-AF65-F5344CB8AC3E}">
        <p14:creationId xmlns:p14="http://schemas.microsoft.com/office/powerpoint/2010/main" val="25487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EE3B-100D-4EAF-8F63-E0ABECA82471}"/>
              </a:ext>
            </a:extLst>
          </p:cNvPr>
          <p:cNvSpPr>
            <a:spLocks noGrp="1"/>
          </p:cNvSpPr>
          <p:nvPr>
            <p:ph type="title"/>
          </p:nvPr>
        </p:nvSpPr>
        <p:spPr>
          <a:xfrm>
            <a:off x="587022" y="485422"/>
            <a:ext cx="6366934" cy="5937956"/>
          </a:xfrm>
        </p:spPr>
        <p:txBody>
          <a:bodyPr/>
          <a:lstStyle/>
          <a:p>
            <a:r>
              <a:rPr lang="en-GB" b="1" dirty="0"/>
              <a:t>“Cochineals” is an insect which is one of the oldest source of natural red dye. </a:t>
            </a:r>
            <a:r>
              <a:rPr lang="en-GB" b="1" u="sng" dirty="0"/>
              <a:t>Its not known if Sumerians used it</a:t>
            </a:r>
            <a:r>
              <a:rPr lang="en-GB" b="1" dirty="0"/>
              <a:t>. It is being used for food, lipsticks and textile. Dried cochineals contain 17-24% carminic acid</a:t>
            </a:r>
            <a:br>
              <a:rPr lang="en-GB" b="1" dirty="0">
                <a:solidFill>
                  <a:srgbClr val="FFFF00"/>
                </a:solidFill>
              </a:rPr>
            </a:br>
            <a:r>
              <a:rPr lang="en-GB" i="1" dirty="0">
                <a:solidFill>
                  <a:srgbClr val="FFFF00"/>
                </a:solidFill>
              </a:rPr>
              <a:t>Female (left) male (right)</a:t>
            </a:r>
          </a:p>
        </p:txBody>
      </p:sp>
      <p:sp>
        <p:nvSpPr>
          <p:cNvPr id="3" name="Content Placeholder 2">
            <a:extLst>
              <a:ext uri="{FF2B5EF4-FFF2-40B4-BE49-F238E27FC236}">
                <a16:creationId xmlns:a16="http://schemas.microsoft.com/office/drawing/2014/main" id="{0E116DA3-9142-4827-875A-EE90D8D82867}"/>
              </a:ext>
            </a:extLst>
          </p:cNvPr>
          <p:cNvSpPr>
            <a:spLocks noGrp="1"/>
          </p:cNvSpPr>
          <p:nvPr>
            <p:ph idx="1"/>
          </p:nvPr>
        </p:nvSpPr>
        <p:spPr>
          <a:xfrm>
            <a:off x="8195732" y="3014133"/>
            <a:ext cx="1388535" cy="2415823"/>
          </a:xfrm>
        </p:spPr>
        <p:txBody>
          <a:bodyPr/>
          <a:lstStyle/>
          <a:p>
            <a:endParaRPr lang="en-GB" dirty="0"/>
          </a:p>
        </p:txBody>
      </p:sp>
      <p:sp>
        <p:nvSpPr>
          <p:cNvPr id="4" name="Date Placeholder 3">
            <a:extLst>
              <a:ext uri="{FF2B5EF4-FFF2-40B4-BE49-F238E27FC236}">
                <a16:creationId xmlns:a16="http://schemas.microsoft.com/office/drawing/2014/main" id="{58B5A162-942F-4266-BDA8-DF5120889A8B}"/>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86A0F4A-F454-48B9-BDCC-99FD59C3E0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41</a:t>
            </a:fld>
            <a:endParaRPr lang="tr-TR">
              <a:solidFill>
                <a:prstClr val="white">
                  <a:shade val="50000"/>
                </a:prstClr>
              </a:solidFill>
            </a:endParaRPr>
          </a:p>
        </p:txBody>
      </p:sp>
      <p:pic>
        <p:nvPicPr>
          <p:cNvPr id="17411" name="Picture 3" descr="250px-Cochineal_drawing">
            <a:extLst>
              <a:ext uri="{FF2B5EF4-FFF2-40B4-BE49-F238E27FC236}">
                <a16:creationId xmlns:a16="http://schemas.microsoft.com/office/drawing/2014/main" id="{9314477B-3DA8-4144-BE94-A0B61E348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044" y="442887"/>
            <a:ext cx="4283312" cy="592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8C28A395-23BC-41E8-9CF1-7C3AA9A977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0893" y="278710"/>
            <a:ext cx="882261" cy="882261"/>
          </a:xfrm>
          <a:prstGeom prst="rect">
            <a:avLst/>
          </a:prstGeom>
        </p:spPr>
      </p:pic>
    </p:spTree>
    <p:extLst>
      <p:ext uri="{BB962C8B-B14F-4D97-AF65-F5344CB8AC3E}">
        <p14:creationId xmlns:p14="http://schemas.microsoft.com/office/powerpoint/2010/main" val="26116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FA96-E5A9-4295-9435-767C18118A0A}"/>
              </a:ext>
            </a:extLst>
          </p:cNvPr>
          <p:cNvSpPr>
            <a:spLocks noGrp="1"/>
          </p:cNvSpPr>
          <p:nvPr>
            <p:ph type="title"/>
          </p:nvPr>
        </p:nvSpPr>
        <p:spPr>
          <a:xfrm>
            <a:off x="884912" y="813491"/>
            <a:ext cx="9886518" cy="2404533"/>
          </a:xfrm>
        </p:spPr>
        <p:txBody>
          <a:bodyPr/>
          <a:lstStyle/>
          <a:p>
            <a:r>
              <a:rPr lang="en-GB" b="1" dirty="0"/>
              <a:t>Carminic acid (source of red dye) produced by females Cochineals (</a:t>
            </a:r>
            <a:r>
              <a:rPr lang="en-GB" i="1" dirty="0">
                <a:solidFill>
                  <a:srgbClr val="FFFF00"/>
                </a:solidFill>
              </a:rPr>
              <a:t>koşnil</a:t>
            </a:r>
            <a:r>
              <a:rPr lang="en-GB" b="1" dirty="0"/>
              <a:t>).</a:t>
            </a:r>
            <a:br>
              <a:rPr lang="en-GB" b="1" dirty="0"/>
            </a:br>
            <a:r>
              <a:rPr lang="en-GB" b="1" dirty="0"/>
              <a:t>Its used as food dye. “Bacardi” the alcoholic drink is colored by Cochineals-red dye</a:t>
            </a:r>
          </a:p>
        </p:txBody>
      </p:sp>
      <p:sp>
        <p:nvSpPr>
          <p:cNvPr id="4" name="Date Placeholder 3">
            <a:extLst>
              <a:ext uri="{FF2B5EF4-FFF2-40B4-BE49-F238E27FC236}">
                <a16:creationId xmlns:a16="http://schemas.microsoft.com/office/drawing/2014/main" id="{A1A39876-E10C-47E7-9957-B9C7FCFCE7D0}"/>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1F96AF2-1519-48CE-BA0D-CD8751DFD96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42</a:t>
            </a:fld>
            <a:endParaRPr lang="tr-TR">
              <a:solidFill>
                <a:prstClr val="white">
                  <a:shade val="50000"/>
                </a:prstClr>
              </a:solidFill>
            </a:endParaRPr>
          </a:p>
        </p:txBody>
      </p:sp>
      <p:pic>
        <p:nvPicPr>
          <p:cNvPr id="9" name="Picture 2" descr="file">
            <a:extLst>
              <a:ext uri="{FF2B5EF4-FFF2-40B4-BE49-F238E27FC236}">
                <a16:creationId xmlns:a16="http://schemas.microsoft.com/office/drawing/2014/main" id="{31D7E1AE-6D03-4D8A-A457-F6AFFCED2B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73643" y="2892620"/>
            <a:ext cx="5253116" cy="378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049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5B87-706F-4E3A-8D7A-F11EEE942BC0}"/>
              </a:ext>
            </a:extLst>
          </p:cNvPr>
          <p:cNvSpPr>
            <a:spLocks noGrp="1"/>
          </p:cNvSpPr>
          <p:nvPr>
            <p:ph type="title"/>
          </p:nvPr>
        </p:nvSpPr>
        <p:spPr>
          <a:xfrm>
            <a:off x="1162756" y="348347"/>
            <a:ext cx="9256888" cy="924475"/>
          </a:xfrm>
        </p:spPr>
        <p:txBody>
          <a:bodyPr/>
          <a:lstStyle/>
          <a:p>
            <a:r>
              <a:rPr lang="en-GB" sz="3600" b="1" dirty="0">
                <a:solidFill>
                  <a:srgbClr val="FFFF00"/>
                </a:solidFill>
              </a:rPr>
              <a:t>World famous red dye </a:t>
            </a:r>
            <a:r>
              <a:rPr lang="en-GB" sz="3600" b="1" u="sng" dirty="0">
                <a:solidFill>
                  <a:srgbClr val="FFFF00"/>
                </a:solidFill>
              </a:rPr>
              <a:t>from Turkey </a:t>
            </a:r>
          </a:p>
        </p:txBody>
      </p:sp>
      <p:sp>
        <p:nvSpPr>
          <p:cNvPr id="3" name="Content Placeholder 2">
            <a:extLst>
              <a:ext uri="{FF2B5EF4-FFF2-40B4-BE49-F238E27FC236}">
                <a16:creationId xmlns:a16="http://schemas.microsoft.com/office/drawing/2014/main" id="{E28D0B2E-B984-44B2-B702-1B06A75EB0D2}"/>
              </a:ext>
            </a:extLst>
          </p:cNvPr>
          <p:cNvSpPr>
            <a:spLocks noGrp="1"/>
          </p:cNvSpPr>
          <p:nvPr>
            <p:ph idx="1"/>
          </p:nvPr>
        </p:nvSpPr>
        <p:spPr>
          <a:xfrm>
            <a:off x="1004712" y="1205090"/>
            <a:ext cx="10182576" cy="5260622"/>
          </a:xfrm>
        </p:spPr>
        <p:txBody>
          <a:bodyPr>
            <a:normAutofit/>
          </a:bodyPr>
          <a:lstStyle/>
          <a:p>
            <a:r>
              <a:rPr lang="en-GB" sz="2800" b="1" dirty="0"/>
              <a:t>Natural red dye obtained from “</a:t>
            </a:r>
            <a:r>
              <a:rPr lang="en-GB" sz="2800" b="1" dirty="0">
                <a:solidFill>
                  <a:srgbClr val="FFFF00"/>
                </a:solidFill>
              </a:rPr>
              <a:t>madder</a:t>
            </a:r>
            <a:r>
              <a:rPr lang="en-GB" sz="2800" b="1" dirty="0"/>
              <a:t>” which is a plant (</a:t>
            </a:r>
            <a:r>
              <a:rPr lang="en-GB" sz="2800" i="1" dirty="0">
                <a:solidFill>
                  <a:srgbClr val="FFFF00"/>
                </a:solidFill>
              </a:rPr>
              <a:t>bir çalı türü</a:t>
            </a:r>
            <a:r>
              <a:rPr lang="en-GB" sz="2800" b="1" dirty="0"/>
              <a:t>) which grows in Turkey. It is a well known source of red dye (</a:t>
            </a:r>
            <a:r>
              <a:rPr lang="en-GB" sz="2800" i="1" dirty="0">
                <a:solidFill>
                  <a:srgbClr val="FFFF00"/>
                </a:solidFill>
              </a:rPr>
              <a:t>We do not known if Sumerians used it</a:t>
            </a:r>
            <a:r>
              <a:rPr lang="en-GB" sz="2800" b="1" dirty="0"/>
              <a:t>)</a:t>
            </a:r>
          </a:p>
          <a:p>
            <a:r>
              <a:rPr lang="en-GB" sz="2800" b="1" dirty="0"/>
              <a:t>Red dye was produced from “</a:t>
            </a:r>
            <a:r>
              <a:rPr lang="en-GB" sz="2800" b="1" dirty="0">
                <a:solidFill>
                  <a:srgbClr val="FFFF00"/>
                </a:solidFill>
              </a:rPr>
              <a:t>madder</a:t>
            </a:r>
            <a:r>
              <a:rPr lang="en-GB" sz="2800" b="1" dirty="0"/>
              <a:t>” and being used for centuries in Turkey</a:t>
            </a:r>
          </a:p>
          <a:p>
            <a:r>
              <a:rPr lang="en-GB" sz="2800" b="1" dirty="0"/>
              <a:t>Once it was very famous in the world. It is still known as “Turk</a:t>
            </a:r>
            <a:r>
              <a:rPr lang="tr-TR" sz="2800" b="1" dirty="0"/>
              <a:t>ey</a:t>
            </a:r>
            <a:r>
              <a:rPr lang="en-GB" sz="2800" b="1" dirty="0"/>
              <a:t> Red” in the world</a:t>
            </a:r>
          </a:p>
          <a:p>
            <a:r>
              <a:rPr lang="en-GB" sz="2800" b="1" dirty="0"/>
              <a:t>Madder is called “</a:t>
            </a:r>
            <a:r>
              <a:rPr lang="en-GB" sz="2800" i="1" dirty="0">
                <a:solidFill>
                  <a:srgbClr val="FFFF00"/>
                </a:solidFill>
              </a:rPr>
              <a:t>kök boya</a:t>
            </a:r>
            <a:r>
              <a:rPr lang="en-GB" sz="2800" b="1" dirty="0"/>
              <a:t>”, “</a:t>
            </a:r>
            <a:r>
              <a:rPr lang="en-GB" sz="2800" i="1" dirty="0">
                <a:solidFill>
                  <a:srgbClr val="FFFF00"/>
                </a:solidFill>
              </a:rPr>
              <a:t>kızıl kök</a:t>
            </a:r>
            <a:r>
              <a:rPr lang="en-GB" sz="2800" b="1" dirty="0"/>
              <a:t>”, “</a:t>
            </a:r>
            <a:r>
              <a:rPr lang="en-GB" sz="2800" i="1" dirty="0">
                <a:solidFill>
                  <a:srgbClr val="FFFF00"/>
                </a:solidFill>
              </a:rPr>
              <a:t>dil kanatan</a:t>
            </a:r>
            <a:r>
              <a:rPr lang="en-GB" sz="2800" b="1" dirty="0"/>
              <a:t>” etc. in Turkish</a:t>
            </a:r>
          </a:p>
        </p:txBody>
      </p:sp>
      <p:sp>
        <p:nvSpPr>
          <p:cNvPr id="4" name="Date Placeholder 3">
            <a:extLst>
              <a:ext uri="{FF2B5EF4-FFF2-40B4-BE49-F238E27FC236}">
                <a16:creationId xmlns:a16="http://schemas.microsoft.com/office/drawing/2014/main" id="{E09DEB0F-8E9D-4A52-9C5D-039F25AC561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EA91B45-CDBD-433E-B3F9-C7F330B55EE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43</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768A0F2C-C53D-43E4-9CF0-0C7697180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3710" y="541064"/>
            <a:ext cx="847155" cy="847155"/>
          </a:xfrm>
          <a:prstGeom prst="rect">
            <a:avLst/>
          </a:prstGeom>
        </p:spPr>
      </p:pic>
    </p:spTree>
    <p:extLst>
      <p:ext uri="{BB962C8B-B14F-4D97-AF65-F5344CB8AC3E}">
        <p14:creationId xmlns:p14="http://schemas.microsoft.com/office/powerpoint/2010/main" val="38057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B99D-7E91-4DDD-AF1E-454B0D5B2502}"/>
              </a:ext>
            </a:extLst>
          </p:cNvPr>
          <p:cNvSpPr>
            <a:spLocks noGrp="1"/>
          </p:cNvSpPr>
          <p:nvPr>
            <p:ph type="title"/>
          </p:nvPr>
        </p:nvSpPr>
        <p:spPr>
          <a:xfrm>
            <a:off x="1147665" y="416080"/>
            <a:ext cx="9720988" cy="924475"/>
          </a:xfrm>
        </p:spPr>
        <p:txBody>
          <a:bodyPr/>
          <a:lstStyle/>
          <a:p>
            <a:r>
              <a:rPr lang="tr-TR" sz="3600" b="1" dirty="0">
                <a:solidFill>
                  <a:srgbClr val="FFFF00"/>
                </a:solidFill>
              </a:rPr>
              <a:t>Source of Sumerian </a:t>
            </a:r>
            <a:r>
              <a:rPr lang="en-GB" sz="3600" b="1" dirty="0">
                <a:solidFill>
                  <a:srgbClr val="FFFF00"/>
                </a:solidFill>
              </a:rPr>
              <a:t>Purple dye </a:t>
            </a:r>
          </a:p>
        </p:txBody>
      </p:sp>
      <p:sp>
        <p:nvSpPr>
          <p:cNvPr id="3" name="Content Placeholder 2">
            <a:extLst>
              <a:ext uri="{FF2B5EF4-FFF2-40B4-BE49-F238E27FC236}">
                <a16:creationId xmlns:a16="http://schemas.microsoft.com/office/drawing/2014/main" id="{A8F756E6-1C37-4A1E-8D4D-1157CF062FD2}"/>
              </a:ext>
            </a:extLst>
          </p:cNvPr>
          <p:cNvSpPr>
            <a:spLocks noGrp="1"/>
          </p:cNvSpPr>
          <p:nvPr>
            <p:ph idx="1"/>
          </p:nvPr>
        </p:nvSpPr>
        <p:spPr>
          <a:xfrm>
            <a:off x="824090" y="1253068"/>
            <a:ext cx="10430932" cy="4921954"/>
          </a:xfrm>
        </p:spPr>
        <p:txBody>
          <a:bodyPr>
            <a:normAutofit/>
          </a:bodyPr>
          <a:lstStyle/>
          <a:p>
            <a:r>
              <a:rPr lang="en-GB" sz="2800" b="1" dirty="0">
                <a:solidFill>
                  <a:schemeClr val="tx1">
                    <a:lumMod val="95000"/>
                  </a:schemeClr>
                </a:solidFill>
              </a:rPr>
              <a:t>Purple dye was the most expensive dye </a:t>
            </a:r>
            <a:r>
              <a:rPr lang="tr-TR" sz="2800" b="1" dirty="0">
                <a:solidFill>
                  <a:schemeClr val="tx1">
                    <a:lumMod val="95000"/>
                  </a:schemeClr>
                </a:solidFill>
              </a:rPr>
              <a:t>for Sumerians and Hitites.</a:t>
            </a:r>
            <a:r>
              <a:rPr lang="en-GB" sz="2800" b="1" dirty="0">
                <a:solidFill>
                  <a:schemeClr val="tx1">
                    <a:lumMod val="95000"/>
                  </a:schemeClr>
                </a:solidFill>
              </a:rPr>
              <a:t> </a:t>
            </a:r>
            <a:r>
              <a:rPr lang="tr-TR" sz="2800" b="1" dirty="0">
                <a:solidFill>
                  <a:schemeClr val="tx1">
                    <a:lumMod val="95000"/>
                  </a:schemeClr>
                </a:solidFill>
              </a:rPr>
              <a:t>B</a:t>
            </a:r>
            <a:r>
              <a:rPr lang="en-GB" sz="2800" b="1" dirty="0">
                <a:solidFill>
                  <a:schemeClr val="tx1">
                    <a:lumMod val="95000"/>
                  </a:schemeClr>
                </a:solidFill>
              </a:rPr>
              <a:t>ecause it was difficult to produce in large amounts</a:t>
            </a:r>
          </a:p>
          <a:p>
            <a:r>
              <a:rPr lang="en-GB" sz="2800" b="1" dirty="0">
                <a:solidFill>
                  <a:schemeClr val="tx1">
                    <a:lumMod val="95000"/>
                  </a:schemeClr>
                </a:solidFill>
              </a:rPr>
              <a:t>It was used only by kings and royal family  </a:t>
            </a:r>
            <a:r>
              <a:rPr lang="tr-TR" sz="2800" b="1" dirty="0">
                <a:solidFill>
                  <a:schemeClr val="tx1">
                    <a:lumMod val="95000"/>
                  </a:schemeClr>
                </a:solidFill>
              </a:rPr>
              <a:t>m</a:t>
            </a:r>
            <a:r>
              <a:rPr lang="en-GB" sz="2800" b="1" dirty="0">
                <a:solidFill>
                  <a:schemeClr val="tx1">
                    <a:lumMod val="95000"/>
                  </a:schemeClr>
                </a:solidFill>
              </a:rPr>
              <a:t>embers. Ordinary people were not permitted to wear purple dyed garments</a:t>
            </a:r>
          </a:p>
          <a:p>
            <a:r>
              <a:rPr lang="en-GB" sz="2800" b="1" dirty="0">
                <a:solidFill>
                  <a:schemeClr val="tx1">
                    <a:lumMod val="95000"/>
                  </a:schemeClr>
                </a:solidFill>
              </a:rPr>
              <a:t>Purple dye was known by Sumerians since 1800 B.C. and was named </a:t>
            </a:r>
            <a:r>
              <a:rPr lang="en-GB" sz="2800" b="1" dirty="0">
                <a:solidFill>
                  <a:srgbClr val="FFFF00"/>
                </a:solidFill>
              </a:rPr>
              <a:t>SIG.ZA.GIN.NA</a:t>
            </a:r>
          </a:p>
          <a:p>
            <a:r>
              <a:rPr lang="en-GB" sz="2800" b="1" dirty="0"/>
              <a:t>Purple dye was obtained from Murex brandaris (</a:t>
            </a:r>
            <a:r>
              <a:rPr lang="en-GB" sz="2800" i="1" dirty="0"/>
              <a:t>or from Murex trunculus which has a pale dye</a:t>
            </a:r>
            <a:r>
              <a:rPr lang="en-GB" sz="2800" b="1" dirty="0"/>
              <a:t>)</a:t>
            </a:r>
          </a:p>
        </p:txBody>
      </p:sp>
      <p:sp>
        <p:nvSpPr>
          <p:cNvPr id="4" name="Date Placeholder 3">
            <a:extLst>
              <a:ext uri="{FF2B5EF4-FFF2-40B4-BE49-F238E27FC236}">
                <a16:creationId xmlns:a16="http://schemas.microsoft.com/office/drawing/2014/main" id="{12B5B928-8FA0-4517-9C5A-9D2EE71C451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6256B60-ED00-475B-8060-760C49EE2AF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44</a:t>
            </a:fld>
            <a:endParaRPr lang="tr-TR">
              <a:solidFill>
                <a:prstClr val="white">
                  <a:shade val="50000"/>
                </a:prstClr>
              </a:solidFill>
            </a:endParaRPr>
          </a:p>
        </p:txBody>
      </p:sp>
    </p:spTree>
    <p:extLst>
      <p:ext uri="{BB962C8B-B14F-4D97-AF65-F5344CB8AC3E}">
        <p14:creationId xmlns:p14="http://schemas.microsoft.com/office/powerpoint/2010/main" val="2340030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B99D-7E91-4DDD-AF1E-454B0D5B2502}"/>
              </a:ext>
            </a:extLst>
          </p:cNvPr>
          <p:cNvSpPr>
            <a:spLocks noGrp="1"/>
          </p:cNvSpPr>
          <p:nvPr>
            <p:ph type="title"/>
          </p:nvPr>
        </p:nvSpPr>
        <p:spPr>
          <a:xfrm>
            <a:off x="1368502" y="416080"/>
            <a:ext cx="8615254" cy="924475"/>
          </a:xfrm>
        </p:spPr>
        <p:txBody>
          <a:bodyPr/>
          <a:lstStyle/>
          <a:p>
            <a:r>
              <a:rPr lang="en-GB" sz="3600" b="1" dirty="0">
                <a:solidFill>
                  <a:srgbClr val="FFFF00"/>
                </a:solidFill>
              </a:rPr>
              <a:t>Purple dye source of Sumerians</a:t>
            </a:r>
          </a:p>
        </p:txBody>
      </p:sp>
      <p:sp>
        <p:nvSpPr>
          <p:cNvPr id="3" name="Content Placeholder 2">
            <a:extLst>
              <a:ext uri="{FF2B5EF4-FFF2-40B4-BE49-F238E27FC236}">
                <a16:creationId xmlns:a16="http://schemas.microsoft.com/office/drawing/2014/main" id="{A8F756E6-1C37-4A1E-8D4D-1157CF062FD2}"/>
              </a:ext>
            </a:extLst>
          </p:cNvPr>
          <p:cNvSpPr>
            <a:spLocks noGrp="1"/>
          </p:cNvSpPr>
          <p:nvPr>
            <p:ph idx="1"/>
          </p:nvPr>
        </p:nvSpPr>
        <p:spPr>
          <a:xfrm>
            <a:off x="1032932" y="1576409"/>
            <a:ext cx="10171288" cy="4865511"/>
          </a:xfrm>
        </p:spPr>
        <p:txBody>
          <a:bodyPr>
            <a:normAutofit/>
          </a:bodyPr>
          <a:lstStyle/>
          <a:p>
            <a:r>
              <a:rPr lang="en-GB" sz="2800" b="1" dirty="0"/>
              <a:t>Sumerians </a:t>
            </a:r>
            <a:r>
              <a:rPr lang="tr-TR" sz="2800" b="1" dirty="0"/>
              <a:t>and Hittites </a:t>
            </a:r>
            <a:r>
              <a:rPr lang="en-GB" sz="2800" b="1" dirty="0"/>
              <a:t>obtained purple dye from a sea snail named Murex brandaris which was found in Mediterranean and Aegean seas</a:t>
            </a:r>
          </a:p>
          <a:p>
            <a:r>
              <a:rPr lang="en-GB" sz="2800" b="1" dirty="0"/>
              <a:t>The Latin name of those snails was </a:t>
            </a:r>
            <a:r>
              <a:rPr lang="tr-TR" sz="2800" b="1" dirty="0"/>
              <a:t>later </a:t>
            </a:r>
            <a:r>
              <a:rPr lang="en-GB" sz="2800" b="1" dirty="0"/>
              <a:t>changed into Bolinus brandaris </a:t>
            </a:r>
          </a:p>
          <a:p>
            <a:r>
              <a:rPr lang="en-GB" sz="2800" b="1" dirty="0"/>
              <a:t>Also the name of Murex trunculus was changed and became Bolinus trunculus</a:t>
            </a:r>
          </a:p>
          <a:p>
            <a:r>
              <a:rPr lang="en-GB" sz="2800" b="1" dirty="0"/>
              <a:t>However both names are being used in various books  </a:t>
            </a:r>
          </a:p>
          <a:p>
            <a:endParaRPr lang="en-GB" sz="2800" b="1" dirty="0"/>
          </a:p>
        </p:txBody>
      </p:sp>
      <p:sp>
        <p:nvSpPr>
          <p:cNvPr id="4" name="Date Placeholder 3">
            <a:extLst>
              <a:ext uri="{FF2B5EF4-FFF2-40B4-BE49-F238E27FC236}">
                <a16:creationId xmlns:a16="http://schemas.microsoft.com/office/drawing/2014/main" id="{12B5B928-8FA0-4517-9C5A-9D2EE71C451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6256B60-ED00-475B-8060-760C49EE2AF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45</a:t>
            </a:fld>
            <a:endParaRPr lang="tr-TR">
              <a:solidFill>
                <a:prstClr val="white">
                  <a:shade val="50000"/>
                </a:prstClr>
              </a:solidFill>
            </a:endParaRPr>
          </a:p>
        </p:txBody>
      </p:sp>
    </p:spTree>
    <p:extLst>
      <p:ext uri="{BB962C8B-B14F-4D97-AF65-F5344CB8AC3E}">
        <p14:creationId xmlns:p14="http://schemas.microsoft.com/office/powerpoint/2010/main" val="390347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F0A-7B25-4C50-872E-65E52216C84C}"/>
              </a:ext>
            </a:extLst>
          </p:cNvPr>
          <p:cNvSpPr>
            <a:spLocks noGrp="1"/>
          </p:cNvSpPr>
          <p:nvPr>
            <p:ph type="title"/>
          </p:nvPr>
        </p:nvSpPr>
        <p:spPr>
          <a:xfrm>
            <a:off x="531846" y="619280"/>
            <a:ext cx="5451266" cy="5646053"/>
          </a:xfrm>
        </p:spPr>
        <p:txBody>
          <a:bodyPr/>
          <a:lstStyle/>
          <a:p>
            <a:r>
              <a:rPr lang="en-GB" b="1" dirty="0"/>
              <a:t>The sea snail named Murex brandaris (</a:t>
            </a:r>
            <a:r>
              <a:rPr lang="en-GB" i="1" dirty="0">
                <a:solidFill>
                  <a:srgbClr val="FFFF00"/>
                </a:solidFill>
              </a:rPr>
              <a:t>or Bolinus brandaris</a:t>
            </a:r>
            <a:r>
              <a:rPr lang="en-GB" b="1" dirty="0"/>
              <a:t>) in Latin was the source of purple dye of Sumerians</a:t>
            </a:r>
            <a:r>
              <a:rPr lang="tr-TR" b="1" dirty="0"/>
              <a:t> and Hittites </a:t>
            </a:r>
            <a:br>
              <a:rPr lang="en-GB" b="1" dirty="0"/>
            </a:br>
            <a:r>
              <a:rPr lang="en-GB" b="1" dirty="0"/>
              <a:t>About 12</a:t>
            </a:r>
            <a:r>
              <a:rPr lang="tr-TR" b="1" dirty="0"/>
              <a:t>,000</a:t>
            </a:r>
            <a:r>
              <a:rPr lang="en-GB" b="1" dirty="0"/>
              <a:t> sea snails were used to obtain 1.5 grams of purple dye</a:t>
            </a:r>
          </a:p>
        </p:txBody>
      </p:sp>
      <p:sp>
        <p:nvSpPr>
          <p:cNvPr id="3" name="Content Placeholder 2">
            <a:extLst>
              <a:ext uri="{FF2B5EF4-FFF2-40B4-BE49-F238E27FC236}">
                <a16:creationId xmlns:a16="http://schemas.microsoft.com/office/drawing/2014/main" id="{F7151A07-1753-4E2A-8C14-575348508593}"/>
              </a:ext>
            </a:extLst>
          </p:cNvPr>
          <p:cNvSpPr>
            <a:spLocks noGrp="1"/>
          </p:cNvSpPr>
          <p:nvPr>
            <p:ph idx="1"/>
          </p:nvPr>
        </p:nvSpPr>
        <p:spPr>
          <a:xfrm>
            <a:off x="6863645" y="1422399"/>
            <a:ext cx="4188178" cy="4120445"/>
          </a:xfrm>
        </p:spPr>
        <p:txBody>
          <a:bodyPr/>
          <a:lstStyle/>
          <a:p>
            <a:endParaRPr lang="en-GB" dirty="0"/>
          </a:p>
        </p:txBody>
      </p:sp>
      <p:sp>
        <p:nvSpPr>
          <p:cNvPr id="4" name="Date Placeholder 3">
            <a:extLst>
              <a:ext uri="{FF2B5EF4-FFF2-40B4-BE49-F238E27FC236}">
                <a16:creationId xmlns:a16="http://schemas.microsoft.com/office/drawing/2014/main" id="{64EA7E46-FDEA-47C8-8855-5EAB9379A131}"/>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7454B332-DB9E-44BF-A3D9-2BE234315B7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46</a:t>
            </a:fld>
            <a:endParaRPr lang="tr-TR">
              <a:solidFill>
                <a:prstClr val="white">
                  <a:shade val="50000"/>
                </a:prstClr>
              </a:solidFill>
            </a:endParaRPr>
          </a:p>
        </p:txBody>
      </p:sp>
      <p:pic>
        <p:nvPicPr>
          <p:cNvPr id="3074" name="Picture 2" descr="File:Haustellum brandaris 000.jpg">
            <a:extLst>
              <a:ext uri="{FF2B5EF4-FFF2-40B4-BE49-F238E27FC236}">
                <a16:creationId xmlns:a16="http://schemas.microsoft.com/office/drawing/2014/main" id="{39FB74B0-E4E0-4F5B-BBAD-2BB09D8BF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372" y="463987"/>
            <a:ext cx="5519784" cy="604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298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F026-19C3-40FD-9DE0-599C7A113CDA}"/>
              </a:ext>
            </a:extLst>
          </p:cNvPr>
          <p:cNvSpPr>
            <a:spLocks noGrp="1"/>
          </p:cNvSpPr>
          <p:nvPr>
            <p:ph type="title"/>
          </p:nvPr>
        </p:nvSpPr>
        <p:spPr>
          <a:xfrm>
            <a:off x="982133" y="426762"/>
            <a:ext cx="9674578" cy="924475"/>
          </a:xfrm>
        </p:spPr>
        <p:txBody>
          <a:bodyPr/>
          <a:lstStyle/>
          <a:p>
            <a:r>
              <a:rPr lang="en-GB" b="1" dirty="0">
                <a:solidFill>
                  <a:srgbClr val="FFFF00"/>
                </a:solidFill>
              </a:rPr>
              <a:t>Purple dye production </a:t>
            </a:r>
            <a:r>
              <a:rPr lang="tr-TR" b="1" dirty="0">
                <a:solidFill>
                  <a:srgbClr val="FFFF00"/>
                </a:solidFill>
              </a:rPr>
              <a:t>method of </a:t>
            </a:r>
            <a:r>
              <a:rPr lang="en-GB" b="1" dirty="0">
                <a:solidFill>
                  <a:srgbClr val="FFFF00"/>
                </a:solidFill>
              </a:rPr>
              <a:t>Sumerians from sea snail</a:t>
            </a:r>
          </a:p>
        </p:txBody>
      </p:sp>
      <p:sp>
        <p:nvSpPr>
          <p:cNvPr id="3" name="Content Placeholder 2">
            <a:extLst>
              <a:ext uri="{FF2B5EF4-FFF2-40B4-BE49-F238E27FC236}">
                <a16:creationId xmlns:a16="http://schemas.microsoft.com/office/drawing/2014/main" id="{26B31962-1FCD-4C3C-B733-924B09B70D93}"/>
              </a:ext>
            </a:extLst>
          </p:cNvPr>
          <p:cNvSpPr>
            <a:spLocks noGrp="1"/>
          </p:cNvSpPr>
          <p:nvPr>
            <p:ph idx="1"/>
          </p:nvPr>
        </p:nvSpPr>
        <p:spPr>
          <a:xfrm>
            <a:off x="578498" y="1278294"/>
            <a:ext cx="10958747" cy="5393439"/>
          </a:xfrm>
        </p:spPr>
        <p:txBody>
          <a:bodyPr>
            <a:normAutofit fontScale="85000" lnSpcReduction="20000"/>
          </a:bodyPr>
          <a:lstStyle/>
          <a:p>
            <a:endParaRPr lang="en-GB" sz="2800" b="1" dirty="0"/>
          </a:p>
          <a:p>
            <a:r>
              <a:rPr lang="en-GB" sz="3600" b="1" dirty="0"/>
              <a:t>The purple dye was found in a gland (</a:t>
            </a:r>
            <a:r>
              <a:rPr lang="en-GB" sz="3600" i="1" dirty="0">
                <a:solidFill>
                  <a:srgbClr val="FFFF00"/>
                </a:solidFill>
              </a:rPr>
              <a:t>bez</a:t>
            </a:r>
            <a:r>
              <a:rPr lang="en-GB" sz="3600" b="1" dirty="0"/>
              <a:t>) in the </a:t>
            </a:r>
            <a:r>
              <a:rPr lang="en-GB" sz="3600" b="1" u="sng" dirty="0"/>
              <a:t>shape of a sack (</a:t>
            </a:r>
            <a:r>
              <a:rPr lang="en-GB" sz="3600" i="1" u="sng" dirty="0">
                <a:solidFill>
                  <a:srgbClr val="FFFF00"/>
                </a:solidFill>
              </a:rPr>
              <a:t>kesecik</a:t>
            </a:r>
            <a:r>
              <a:rPr lang="en-GB" sz="3600" b="1" u="sng" dirty="0"/>
              <a:t>) at the back of the head of Murex brandaris</a:t>
            </a:r>
          </a:p>
          <a:p>
            <a:r>
              <a:rPr lang="en-GB" sz="4100" b="1" dirty="0"/>
              <a:t>The liquid in the gland is creamy and smells like garlic</a:t>
            </a:r>
          </a:p>
          <a:p>
            <a:r>
              <a:rPr lang="en-GB" sz="4100" b="1" dirty="0"/>
              <a:t>When applied to a fabric and exposed to sun light its color first turns to green then to red and then to deep purple</a:t>
            </a:r>
          </a:p>
          <a:p>
            <a:r>
              <a:rPr lang="en-GB" sz="4100" b="1" dirty="0"/>
              <a:t>After washing the fabric the color turns into lilac (</a:t>
            </a:r>
            <a:r>
              <a:rPr lang="en-GB" sz="4100" i="1" dirty="0">
                <a:solidFill>
                  <a:srgbClr val="FFFF00"/>
                </a:solidFill>
              </a:rPr>
              <a:t>leylak rengi</a:t>
            </a:r>
            <a:r>
              <a:rPr lang="en-GB" sz="4100" b="1" dirty="0"/>
              <a:t>)</a:t>
            </a:r>
            <a:endParaRPr lang="en-GB" sz="2800" b="1" dirty="0"/>
          </a:p>
          <a:p>
            <a:endParaRPr lang="en-GB" sz="2800" b="1" dirty="0"/>
          </a:p>
        </p:txBody>
      </p:sp>
      <p:sp>
        <p:nvSpPr>
          <p:cNvPr id="4" name="Date Placeholder 3">
            <a:extLst>
              <a:ext uri="{FF2B5EF4-FFF2-40B4-BE49-F238E27FC236}">
                <a16:creationId xmlns:a16="http://schemas.microsoft.com/office/drawing/2014/main" id="{BA917529-3A9C-474D-BB63-78336E59C77D}"/>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DFC70E5-F445-4792-90A2-DBD85F62B9F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E266980C-3F15-461E-BAED-B75DA48E7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6310" y="541063"/>
            <a:ext cx="900001" cy="900001"/>
          </a:xfrm>
          <a:prstGeom prst="rect">
            <a:avLst/>
          </a:prstGeom>
        </p:spPr>
      </p:pic>
    </p:spTree>
    <p:extLst>
      <p:ext uri="{BB962C8B-B14F-4D97-AF65-F5344CB8AC3E}">
        <p14:creationId xmlns:p14="http://schemas.microsoft.com/office/powerpoint/2010/main" val="21214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F026-19C3-40FD-9DE0-599C7A113CDA}"/>
              </a:ext>
            </a:extLst>
          </p:cNvPr>
          <p:cNvSpPr>
            <a:spLocks noGrp="1"/>
          </p:cNvSpPr>
          <p:nvPr>
            <p:ph type="title"/>
          </p:nvPr>
        </p:nvSpPr>
        <p:spPr>
          <a:xfrm>
            <a:off x="1117600" y="325769"/>
            <a:ext cx="9674578" cy="924475"/>
          </a:xfrm>
        </p:spPr>
        <p:txBody>
          <a:bodyPr/>
          <a:lstStyle/>
          <a:p>
            <a:r>
              <a:rPr lang="en-GB" b="1" dirty="0">
                <a:solidFill>
                  <a:srgbClr val="FFFF00"/>
                </a:solidFill>
              </a:rPr>
              <a:t>Purple dye production Sumerians from sea snail</a:t>
            </a:r>
          </a:p>
        </p:txBody>
      </p:sp>
      <p:sp>
        <p:nvSpPr>
          <p:cNvPr id="3" name="Content Placeholder 2">
            <a:extLst>
              <a:ext uri="{FF2B5EF4-FFF2-40B4-BE49-F238E27FC236}">
                <a16:creationId xmlns:a16="http://schemas.microsoft.com/office/drawing/2014/main" id="{26B31962-1FCD-4C3C-B733-924B09B70D93}"/>
              </a:ext>
            </a:extLst>
          </p:cNvPr>
          <p:cNvSpPr>
            <a:spLocks noGrp="1"/>
          </p:cNvSpPr>
          <p:nvPr>
            <p:ph idx="1"/>
          </p:nvPr>
        </p:nvSpPr>
        <p:spPr>
          <a:xfrm>
            <a:off x="767645" y="1405466"/>
            <a:ext cx="10961512" cy="5452534"/>
          </a:xfrm>
        </p:spPr>
        <p:txBody>
          <a:bodyPr>
            <a:normAutofit fontScale="92500" lnSpcReduction="10000"/>
          </a:bodyPr>
          <a:lstStyle/>
          <a:p>
            <a:endParaRPr lang="en-GB" sz="2800" b="1" dirty="0"/>
          </a:p>
          <a:p>
            <a:r>
              <a:rPr lang="en-GB" sz="3000" b="1" dirty="0"/>
              <a:t>To prepare a solution for dyeing a fabric</a:t>
            </a:r>
            <a:r>
              <a:rPr lang="tr-TR" sz="3000" b="1" dirty="0"/>
              <a:t>,</a:t>
            </a:r>
            <a:r>
              <a:rPr lang="en-GB" sz="3000" b="1" dirty="0"/>
              <a:t> Sumerians first </a:t>
            </a:r>
            <a:r>
              <a:rPr lang="en-GB" sz="3000" b="1" u="sng" dirty="0"/>
              <a:t>salted the glands</a:t>
            </a:r>
            <a:r>
              <a:rPr lang="en-GB" sz="3000" b="1" dirty="0"/>
              <a:t> of thousands of Murex brandaris </a:t>
            </a:r>
          </a:p>
          <a:p>
            <a:r>
              <a:rPr lang="en-GB" sz="3000" b="1" dirty="0"/>
              <a:t>They cooked the salted glands for 1-2 hours then put the mixture under the sun until its color reached to desired deepness</a:t>
            </a:r>
          </a:p>
          <a:p>
            <a:r>
              <a:rPr lang="en-GB" sz="3000" b="1" dirty="0"/>
              <a:t>Then they added th</a:t>
            </a:r>
            <a:r>
              <a:rPr lang="tr-TR" sz="3000" b="1" dirty="0"/>
              <a:t>at</a:t>
            </a:r>
            <a:r>
              <a:rPr lang="en-GB" sz="3000" b="1" dirty="0"/>
              <a:t> dye into a container which </a:t>
            </a:r>
            <a:r>
              <a:rPr lang="tr-TR" sz="3000" b="1" dirty="0" err="1"/>
              <a:t>wa</a:t>
            </a:r>
            <a:r>
              <a:rPr lang="en-GB" sz="3000" b="1" dirty="0"/>
              <a:t>s half filled with water</a:t>
            </a:r>
          </a:p>
          <a:p>
            <a:r>
              <a:rPr lang="en-GB" sz="3000" b="1" dirty="0"/>
              <a:t>They placed the fabric into the solution and heated them together until color reached to desired deepness </a:t>
            </a:r>
          </a:p>
          <a:p>
            <a:endParaRPr lang="en-GB" sz="2800" b="1" dirty="0"/>
          </a:p>
          <a:p>
            <a:endParaRPr lang="en-GB" sz="2800" b="1" dirty="0"/>
          </a:p>
        </p:txBody>
      </p:sp>
      <p:sp>
        <p:nvSpPr>
          <p:cNvPr id="4" name="Date Placeholder 3">
            <a:extLst>
              <a:ext uri="{FF2B5EF4-FFF2-40B4-BE49-F238E27FC236}">
                <a16:creationId xmlns:a16="http://schemas.microsoft.com/office/drawing/2014/main" id="{BA917529-3A9C-474D-BB63-78336E59C77D}"/>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DFC70E5-F445-4792-90A2-DBD85F62B9F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48</a:t>
            </a:fld>
            <a:endParaRPr lang="tr-TR">
              <a:solidFill>
                <a:prstClr val="white">
                  <a:shade val="50000"/>
                </a:prstClr>
              </a:solidFill>
            </a:endParaRPr>
          </a:p>
        </p:txBody>
      </p:sp>
    </p:spTree>
    <p:extLst>
      <p:ext uri="{BB962C8B-B14F-4D97-AF65-F5344CB8AC3E}">
        <p14:creationId xmlns:p14="http://schemas.microsoft.com/office/powerpoint/2010/main" val="446824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53A1-1F0F-43AD-B181-5531661FB581}"/>
              </a:ext>
            </a:extLst>
          </p:cNvPr>
          <p:cNvSpPr>
            <a:spLocks noGrp="1"/>
          </p:cNvSpPr>
          <p:nvPr>
            <p:ph type="title"/>
          </p:nvPr>
        </p:nvSpPr>
        <p:spPr>
          <a:xfrm>
            <a:off x="982134" y="404792"/>
            <a:ext cx="10216445" cy="924475"/>
          </a:xfrm>
        </p:spPr>
        <p:txBody>
          <a:bodyPr/>
          <a:lstStyle/>
          <a:p>
            <a:r>
              <a:rPr lang="en-GB" b="1" dirty="0">
                <a:solidFill>
                  <a:srgbClr val="FFFF00"/>
                </a:solidFill>
              </a:rPr>
              <a:t>Alexander the Great had a purple garment</a:t>
            </a:r>
          </a:p>
        </p:txBody>
      </p:sp>
      <p:sp>
        <p:nvSpPr>
          <p:cNvPr id="3" name="Content Placeholder 2">
            <a:extLst>
              <a:ext uri="{FF2B5EF4-FFF2-40B4-BE49-F238E27FC236}">
                <a16:creationId xmlns:a16="http://schemas.microsoft.com/office/drawing/2014/main" id="{3E767221-ABBA-4B7F-8642-A11586E62FE7}"/>
              </a:ext>
            </a:extLst>
          </p:cNvPr>
          <p:cNvSpPr>
            <a:spLocks noGrp="1"/>
          </p:cNvSpPr>
          <p:nvPr>
            <p:ph idx="1"/>
          </p:nvPr>
        </p:nvSpPr>
        <p:spPr>
          <a:xfrm>
            <a:off x="767644" y="1185334"/>
            <a:ext cx="10428386" cy="5238044"/>
          </a:xfrm>
        </p:spPr>
        <p:txBody>
          <a:bodyPr>
            <a:normAutofit/>
          </a:bodyPr>
          <a:lstStyle/>
          <a:p>
            <a:r>
              <a:rPr lang="en-GB" sz="2800" b="1" dirty="0"/>
              <a:t>When Alexander the Great invaded Persia in 330 B.C. he was given a purple garment, from the palace, which was owned by Persian emperors</a:t>
            </a:r>
          </a:p>
          <a:p>
            <a:r>
              <a:rPr lang="en-GB" sz="2800" b="1" dirty="0"/>
              <a:t>Alexander the Great wore the 150 years old purple garment while he stayed in Persepolis (the capital of Persia)</a:t>
            </a:r>
          </a:p>
          <a:p>
            <a:r>
              <a:rPr lang="en-GB" sz="2800" b="1" dirty="0"/>
              <a:t>The Roman Emperors used to wear purple garments</a:t>
            </a:r>
          </a:p>
          <a:p>
            <a:r>
              <a:rPr lang="en-GB" sz="2800" b="1" dirty="0"/>
              <a:t>Emperor Justinian and his wife Theodora also used to wear purple garments</a:t>
            </a:r>
          </a:p>
        </p:txBody>
      </p:sp>
      <p:sp>
        <p:nvSpPr>
          <p:cNvPr id="4" name="Date Placeholder 3">
            <a:extLst>
              <a:ext uri="{FF2B5EF4-FFF2-40B4-BE49-F238E27FC236}">
                <a16:creationId xmlns:a16="http://schemas.microsoft.com/office/drawing/2014/main" id="{E2101583-0C11-448F-8FEB-8FBACF82E451}"/>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75F29F97-13A3-484B-8C4B-9E834BB68DF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49</a:t>
            </a:fld>
            <a:endParaRPr lang="tr-TR">
              <a:solidFill>
                <a:prstClr val="white">
                  <a:shade val="50000"/>
                </a:prstClr>
              </a:solidFill>
            </a:endParaRPr>
          </a:p>
        </p:txBody>
      </p:sp>
    </p:spTree>
    <p:extLst>
      <p:ext uri="{BB962C8B-B14F-4D97-AF65-F5344CB8AC3E}">
        <p14:creationId xmlns:p14="http://schemas.microsoft.com/office/powerpoint/2010/main" val="244893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EA57-6838-43FB-91EC-7D0403E23524}"/>
              </a:ext>
            </a:extLst>
          </p:cNvPr>
          <p:cNvSpPr>
            <a:spLocks noGrp="1"/>
          </p:cNvSpPr>
          <p:nvPr>
            <p:ph type="title"/>
          </p:nvPr>
        </p:nvSpPr>
        <p:spPr>
          <a:xfrm>
            <a:off x="1406353" y="533254"/>
            <a:ext cx="8280920" cy="924475"/>
          </a:xfrm>
        </p:spPr>
        <p:txBody>
          <a:bodyPr/>
          <a:lstStyle/>
          <a:p>
            <a:r>
              <a:rPr lang="en-GB" sz="3600" b="1" u="sng" dirty="0">
                <a:solidFill>
                  <a:srgbClr val="FFFF00"/>
                </a:solidFill>
              </a:rPr>
              <a:t>No chemistry after Sumerians</a:t>
            </a:r>
          </a:p>
        </p:txBody>
      </p:sp>
      <p:sp>
        <p:nvSpPr>
          <p:cNvPr id="3" name="Content Placeholder 2">
            <a:extLst>
              <a:ext uri="{FF2B5EF4-FFF2-40B4-BE49-F238E27FC236}">
                <a16:creationId xmlns:a16="http://schemas.microsoft.com/office/drawing/2014/main" id="{65A31CFC-01B9-4027-8FBA-7CD376C8DB6C}"/>
              </a:ext>
            </a:extLst>
          </p:cNvPr>
          <p:cNvSpPr>
            <a:spLocks noGrp="1"/>
          </p:cNvSpPr>
          <p:nvPr>
            <p:ph idx="1"/>
          </p:nvPr>
        </p:nvSpPr>
        <p:spPr>
          <a:xfrm>
            <a:off x="942392" y="1296124"/>
            <a:ext cx="10338317" cy="5009849"/>
          </a:xfrm>
        </p:spPr>
        <p:txBody>
          <a:bodyPr>
            <a:noAutofit/>
          </a:bodyPr>
          <a:lstStyle/>
          <a:p>
            <a:r>
              <a:rPr lang="en-GB" sz="3200" b="1" dirty="0"/>
              <a:t>After Sumerian civilization ended</a:t>
            </a:r>
            <a:r>
              <a:rPr lang="tr-TR" sz="3200" b="1" dirty="0"/>
              <a:t>,</a:t>
            </a:r>
            <a:r>
              <a:rPr lang="en-GB" sz="3200" b="1" dirty="0"/>
              <a:t> most of </a:t>
            </a:r>
            <a:r>
              <a:rPr lang="tr-TR" sz="3200" b="1" dirty="0"/>
              <a:t>the </a:t>
            </a:r>
            <a:r>
              <a:rPr lang="en-GB" sz="3200" b="1" dirty="0"/>
              <a:t>chemical technologies disappeared</a:t>
            </a:r>
          </a:p>
          <a:p>
            <a:r>
              <a:rPr lang="en-GB" sz="3200" b="1" dirty="0"/>
              <a:t>Around Mesopotamia and Anatolia a dark era shadowed most of </a:t>
            </a:r>
            <a:r>
              <a:rPr lang="tr-TR" sz="3200" b="1" dirty="0"/>
              <a:t>the </a:t>
            </a:r>
            <a:r>
              <a:rPr lang="en-GB" sz="3200" b="1" dirty="0"/>
              <a:t>scientific discoveries of Sumerians and Hittites</a:t>
            </a:r>
          </a:p>
          <a:p>
            <a:r>
              <a:rPr lang="en-GB" sz="3200" b="1" dirty="0"/>
              <a:t>Distillation, extraction and sublimation apparatus along with most of chemical technologies were forgotten for centuries</a:t>
            </a:r>
          </a:p>
        </p:txBody>
      </p:sp>
      <p:sp>
        <p:nvSpPr>
          <p:cNvPr id="4" name="Date Placeholder 3">
            <a:extLst>
              <a:ext uri="{FF2B5EF4-FFF2-40B4-BE49-F238E27FC236}">
                <a16:creationId xmlns:a16="http://schemas.microsoft.com/office/drawing/2014/main" id="{B4783C72-5FD1-4716-BB0B-9AFE2AA3D1AB}"/>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5F705AA4-1978-4F5F-9624-56DB06D1609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12420510-0B7D-4FAC-973A-AB61B58064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9616" y="404665"/>
            <a:ext cx="609600" cy="609600"/>
          </a:xfrm>
          <a:prstGeom prst="rect">
            <a:avLst/>
          </a:prstGeom>
        </p:spPr>
      </p:pic>
    </p:spTree>
    <p:extLst>
      <p:ext uri="{BB962C8B-B14F-4D97-AF65-F5344CB8AC3E}">
        <p14:creationId xmlns:p14="http://schemas.microsoft.com/office/powerpoint/2010/main" val="397840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27F6-4DA5-45A3-B0AE-AB5A6A9A3609}"/>
              </a:ext>
            </a:extLst>
          </p:cNvPr>
          <p:cNvSpPr>
            <a:spLocks noGrp="1"/>
          </p:cNvSpPr>
          <p:nvPr>
            <p:ph type="title"/>
          </p:nvPr>
        </p:nvSpPr>
        <p:spPr/>
        <p:txBody>
          <a:bodyPr/>
          <a:lstStyle/>
          <a:p>
            <a:r>
              <a:rPr lang="en-GB" b="1" dirty="0">
                <a:solidFill>
                  <a:srgbClr val="FFFF00"/>
                </a:solidFill>
              </a:rPr>
              <a:t>6,6-dibromo indigo (natural purple dye)</a:t>
            </a:r>
          </a:p>
        </p:txBody>
      </p:sp>
      <p:sp>
        <p:nvSpPr>
          <p:cNvPr id="4" name="Date Placeholder 3">
            <a:extLst>
              <a:ext uri="{FF2B5EF4-FFF2-40B4-BE49-F238E27FC236}">
                <a16:creationId xmlns:a16="http://schemas.microsoft.com/office/drawing/2014/main" id="{7B8E6955-A768-42D1-8D75-90051803432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064FB84B-6656-494B-A96B-F13ECE4AA8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50</a:t>
            </a:fld>
            <a:endParaRPr lang="tr-TR">
              <a:solidFill>
                <a:prstClr val="white">
                  <a:shade val="50000"/>
                </a:prstClr>
              </a:solidFill>
            </a:endParaRPr>
          </a:p>
        </p:txBody>
      </p:sp>
      <p:pic>
        <p:nvPicPr>
          <p:cNvPr id="33794" name="Picture 2" descr="Molecules | Free Full-Text | A Simple, Safe and Efficient Synthesis of  Tyrian Purple (6,6′-Dibromoindigo)">
            <a:extLst>
              <a:ext uri="{FF2B5EF4-FFF2-40B4-BE49-F238E27FC236}">
                <a16:creationId xmlns:a16="http://schemas.microsoft.com/office/drawing/2014/main" id="{77566607-C449-4B68-A545-F4FEF4016B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4355" y="2404384"/>
            <a:ext cx="7383290" cy="330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303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A582-ADB0-44D3-BC33-BD62A9981B59}"/>
              </a:ext>
            </a:extLst>
          </p:cNvPr>
          <p:cNvSpPr>
            <a:spLocks noGrp="1"/>
          </p:cNvSpPr>
          <p:nvPr>
            <p:ph type="title"/>
          </p:nvPr>
        </p:nvSpPr>
        <p:spPr>
          <a:xfrm>
            <a:off x="752435" y="893495"/>
            <a:ext cx="5678311" cy="5736650"/>
          </a:xfrm>
        </p:spPr>
        <p:txBody>
          <a:bodyPr/>
          <a:lstStyle/>
          <a:p>
            <a:r>
              <a:rPr lang="en-GB" b="1" dirty="0"/>
              <a:t>The clay tablet (600 B.C.) which explains how Sumerians </a:t>
            </a:r>
            <a:r>
              <a:rPr lang="tr-TR" b="1" dirty="0"/>
              <a:t>obtain</a:t>
            </a:r>
            <a:r>
              <a:rPr lang="en-GB" b="1" dirty="0"/>
              <a:t>ed </a:t>
            </a:r>
            <a:r>
              <a:rPr lang="tr-TR" b="1" dirty="0"/>
              <a:t>purple dye from </a:t>
            </a:r>
            <a:r>
              <a:rPr lang="en-GB" b="1" dirty="0"/>
              <a:t>Murex brandaris (snails)</a:t>
            </a:r>
            <a:br>
              <a:rPr lang="en-GB" b="1" dirty="0"/>
            </a:br>
            <a:r>
              <a:rPr lang="en-GB" b="1" dirty="0"/>
              <a:t>This tablet is a  copy of original Sumerian tablet written long before (1500 B.C.)</a:t>
            </a:r>
            <a:br>
              <a:rPr lang="en-GB" dirty="0"/>
            </a:br>
            <a:endParaRPr lang="en-GB" dirty="0"/>
          </a:p>
        </p:txBody>
      </p:sp>
      <p:sp>
        <p:nvSpPr>
          <p:cNvPr id="3" name="Content Placeholder 2">
            <a:extLst>
              <a:ext uri="{FF2B5EF4-FFF2-40B4-BE49-F238E27FC236}">
                <a16:creationId xmlns:a16="http://schemas.microsoft.com/office/drawing/2014/main" id="{8B5FC333-2E98-444C-A7C2-F5FAA06F7130}"/>
              </a:ext>
            </a:extLst>
          </p:cNvPr>
          <p:cNvSpPr>
            <a:spLocks noGrp="1"/>
          </p:cNvSpPr>
          <p:nvPr>
            <p:ph idx="1"/>
          </p:nvPr>
        </p:nvSpPr>
        <p:spPr>
          <a:xfrm>
            <a:off x="7257327" y="1967696"/>
            <a:ext cx="3069457" cy="3439547"/>
          </a:xfrm>
        </p:spPr>
        <p:txBody>
          <a:bodyPr/>
          <a:lstStyle/>
          <a:p>
            <a:endParaRPr lang="en-GB" dirty="0"/>
          </a:p>
        </p:txBody>
      </p:sp>
      <p:sp>
        <p:nvSpPr>
          <p:cNvPr id="4" name="Date Placeholder 3">
            <a:extLst>
              <a:ext uri="{FF2B5EF4-FFF2-40B4-BE49-F238E27FC236}">
                <a16:creationId xmlns:a16="http://schemas.microsoft.com/office/drawing/2014/main" id="{19C392A3-5F37-4349-AB89-4FA7505CFBFB}"/>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36A1C64-F2B3-4570-A3FC-F47AF926821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51</a:t>
            </a:fld>
            <a:endParaRPr lang="tr-TR">
              <a:solidFill>
                <a:prstClr val="white">
                  <a:shade val="50000"/>
                </a:prstClr>
              </a:solidFill>
            </a:endParaRPr>
          </a:p>
        </p:txBody>
      </p:sp>
      <p:pic>
        <p:nvPicPr>
          <p:cNvPr id="4098" name="Picture 2" descr="File:Cuneiform tablet BM62788.jpg">
            <a:extLst>
              <a:ext uri="{FF2B5EF4-FFF2-40B4-BE49-F238E27FC236}">
                <a16:creationId xmlns:a16="http://schemas.microsoft.com/office/drawing/2014/main" id="{A9DFD91E-285D-40E0-80FC-D2BB88DEC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746" y="382555"/>
            <a:ext cx="5465785" cy="635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10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1E6D-47C8-4B0A-A80B-BF7A859236E9}"/>
              </a:ext>
            </a:extLst>
          </p:cNvPr>
          <p:cNvSpPr>
            <a:spLocks noGrp="1"/>
          </p:cNvSpPr>
          <p:nvPr>
            <p:ph type="title"/>
          </p:nvPr>
        </p:nvSpPr>
        <p:spPr>
          <a:xfrm>
            <a:off x="948267" y="382215"/>
            <a:ext cx="9897807" cy="1107918"/>
          </a:xfrm>
        </p:spPr>
        <p:txBody>
          <a:bodyPr/>
          <a:lstStyle/>
          <a:p>
            <a:r>
              <a:rPr lang="en-GB" sz="3600" b="1" dirty="0">
                <a:solidFill>
                  <a:srgbClr val="FFFF00"/>
                </a:solidFill>
              </a:rPr>
              <a:t>Secrets of purple dye was lost around 1100 A.D. </a:t>
            </a:r>
          </a:p>
        </p:txBody>
      </p:sp>
      <p:sp>
        <p:nvSpPr>
          <p:cNvPr id="3" name="Content Placeholder 2">
            <a:extLst>
              <a:ext uri="{FF2B5EF4-FFF2-40B4-BE49-F238E27FC236}">
                <a16:creationId xmlns:a16="http://schemas.microsoft.com/office/drawing/2014/main" id="{32679D04-7AFA-43A0-A19C-BC4CA82A72DC}"/>
              </a:ext>
            </a:extLst>
          </p:cNvPr>
          <p:cNvSpPr>
            <a:spLocks noGrp="1"/>
          </p:cNvSpPr>
          <p:nvPr>
            <p:ph idx="1"/>
          </p:nvPr>
        </p:nvSpPr>
        <p:spPr>
          <a:xfrm>
            <a:off x="824090" y="1547717"/>
            <a:ext cx="10408354" cy="4695039"/>
          </a:xfrm>
        </p:spPr>
        <p:txBody>
          <a:bodyPr>
            <a:noAutofit/>
          </a:bodyPr>
          <a:lstStyle/>
          <a:p>
            <a:r>
              <a:rPr lang="en-GB" sz="2800" b="1" dirty="0">
                <a:solidFill>
                  <a:prstClr val="white"/>
                </a:solidFill>
                <a:ea typeface="+mj-ea"/>
              </a:rPr>
              <a:t>The kings of neighbouring countries learned the secrets of purple dye from Sumerians</a:t>
            </a:r>
          </a:p>
          <a:p>
            <a:r>
              <a:rPr lang="en-GB" sz="2800" b="1" dirty="0">
                <a:solidFill>
                  <a:prstClr val="white"/>
                </a:solidFill>
                <a:ea typeface="+mj-ea"/>
              </a:rPr>
              <a:t>Roman emperors banned the public to learn secrets of purple dye </a:t>
            </a:r>
          </a:p>
          <a:p>
            <a:r>
              <a:rPr lang="en-GB" sz="2800" b="1" dirty="0">
                <a:solidFill>
                  <a:prstClr val="white"/>
                </a:solidFill>
                <a:ea typeface="+mj-ea"/>
              </a:rPr>
              <a:t>Around 1100 A.D. Eastern Roman Emperor (in İstanbul) was in war and the secret of purple dye was lost and forgotten for 500 years</a:t>
            </a:r>
          </a:p>
          <a:p>
            <a:r>
              <a:rPr lang="en-GB" sz="2800" b="1" dirty="0">
                <a:solidFill>
                  <a:prstClr val="white"/>
                </a:solidFill>
                <a:ea typeface="+mj-ea"/>
              </a:rPr>
              <a:t>Secret of Sumerian purple dye was rediscovered in England in 1683 by John Edmonds</a:t>
            </a:r>
            <a:endParaRPr lang="en-GB" sz="2800" dirty="0"/>
          </a:p>
        </p:txBody>
      </p:sp>
      <p:sp>
        <p:nvSpPr>
          <p:cNvPr id="4" name="Date Placeholder 3">
            <a:extLst>
              <a:ext uri="{FF2B5EF4-FFF2-40B4-BE49-F238E27FC236}">
                <a16:creationId xmlns:a16="http://schemas.microsoft.com/office/drawing/2014/main" id="{600CA799-86FC-4CAB-BEE7-8479C9C53D98}"/>
              </a:ext>
            </a:extLst>
          </p:cNvPr>
          <p:cNvSpPr>
            <a:spLocks noGrp="1"/>
          </p:cNvSpPr>
          <p:nvPr>
            <p:ph type="dt" sz="half" idx="10"/>
          </p:nvPr>
        </p:nvSpPr>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35A8F44F-57AE-4283-AB22-F9244EB9024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52</a:t>
            </a:fld>
            <a:endParaRPr lang="tr-TR">
              <a:solidFill>
                <a:prstClr val="white">
                  <a:shade val="50000"/>
                </a:prstClr>
              </a:solidFill>
            </a:endParaRPr>
          </a:p>
        </p:txBody>
      </p:sp>
    </p:spTree>
    <p:extLst>
      <p:ext uri="{BB962C8B-B14F-4D97-AF65-F5344CB8AC3E}">
        <p14:creationId xmlns:p14="http://schemas.microsoft.com/office/powerpoint/2010/main" val="2943431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1FEE-017C-44BF-A4D4-26442A5429E1}"/>
              </a:ext>
            </a:extLst>
          </p:cNvPr>
          <p:cNvSpPr>
            <a:spLocks noGrp="1"/>
          </p:cNvSpPr>
          <p:nvPr>
            <p:ph type="title"/>
          </p:nvPr>
        </p:nvSpPr>
        <p:spPr>
          <a:xfrm>
            <a:off x="778933" y="675725"/>
            <a:ext cx="5768623" cy="5770231"/>
          </a:xfrm>
        </p:spPr>
        <p:txBody>
          <a:bodyPr/>
          <a:lstStyle/>
          <a:p>
            <a:pPr marL="457200" indent="-457200">
              <a:buFont typeface="Arial" panose="020B0604020202020204" pitchFamily="34" charset="0"/>
              <a:buChar char="•"/>
            </a:pPr>
            <a:r>
              <a:rPr lang="en-GB" b="1" dirty="0"/>
              <a:t>Sir William Henri Perkin</a:t>
            </a:r>
            <a:br>
              <a:rPr lang="en-GB" b="1" dirty="0"/>
            </a:br>
            <a:r>
              <a:rPr lang="en-GB" b="1" dirty="0"/>
              <a:t>(1838-1907) </a:t>
            </a:r>
            <a:br>
              <a:rPr lang="en-GB" b="1" dirty="0"/>
            </a:br>
            <a:r>
              <a:rPr lang="en-GB" b="1" dirty="0"/>
              <a:t>British chemist </a:t>
            </a:r>
            <a:br>
              <a:rPr lang="en-GB" b="1" dirty="0"/>
            </a:br>
            <a:r>
              <a:rPr lang="en-GB" b="1" dirty="0"/>
              <a:t>(</a:t>
            </a:r>
            <a:r>
              <a:rPr lang="en-GB" b="1" dirty="0">
                <a:solidFill>
                  <a:srgbClr val="FFFF00"/>
                </a:solidFill>
              </a:rPr>
              <a:t>Invented synthetic purple dye in 1856</a:t>
            </a:r>
            <a:r>
              <a:rPr lang="en-GB" b="1" dirty="0"/>
              <a:t>)</a:t>
            </a:r>
            <a:br>
              <a:rPr lang="en-GB" b="1" dirty="0"/>
            </a:br>
            <a:br>
              <a:rPr lang="en-GB" b="1" dirty="0"/>
            </a:br>
            <a:r>
              <a:rPr lang="en-GB" b="1" dirty="0"/>
              <a:t>Holding a piece of cloth dyed with his synthetic purple dye</a:t>
            </a:r>
          </a:p>
        </p:txBody>
      </p:sp>
      <p:sp>
        <p:nvSpPr>
          <p:cNvPr id="4" name="Date Placeholder 3">
            <a:extLst>
              <a:ext uri="{FF2B5EF4-FFF2-40B4-BE49-F238E27FC236}">
                <a16:creationId xmlns:a16="http://schemas.microsoft.com/office/drawing/2014/main" id="{442D6CFC-EB96-4EFE-940B-04C04436E96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17FCF5B-F9D1-42AB-A25B-E1347BC88F0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53</a:t>
            </a:fld>
            <a:endParaRPr lang="tr-TR">
              <a:solidFill>
                <a:prstClr val="white">
                  <a:shade val="50000"/>
                </a:prstClr>
              </a:solidFill>
            </a:endParaRPr>
          </a:p>
        </p:txBody>
      </p:sp>
      <p:pic>
        <p:nvPicPr>
          <p:cNvPr id="15362" name="Picture 2" descr="NPG 1892; Sir William Henry Perkin - Portrait - National Portrait Gallery">
            <a:extLst>
              <a:ext uri="{FF2B5EF4-FFF2-40B4-BE49-F238E27FC236}">
                <a16:creationId xmlns:a16="http://schemas.microsoft.com/office/drawing/2014/main" id="{65F9AB1A-7049-4A1D-94D8-61BF350CD97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29778" y="305046"/>
            <a:ext cx="4775199" cy="6420437"/>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0F3CB4FC-DC95-4B6B-9932-9FBA4B285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3246" y="412044"/>
            <a:ext cx="964337" cy="964337"/>
          </a:xfrm>
          <a:prstGeom prst="rect">
            <a:avLst/>
          </a:prstGeom>
        </p:spPr>
      </p:pic>
    </p:spTree>
    <p:extLst>
      <p:ext uri="{BB962C8B-B14F-4D97-AF65-F5344CB8AC3E}">
        <p14:creationId xmlns:p14="http://schemas.microsoft.com/office/powerpoint/2010/main" val="196124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BF16-659F-4FAD-9EC7-8AEADA36DC45}"/>
              </a:ext>
            </a:extLst>
          </p:cNvPr>
          <p:cNvSpPr>
            <a:spLocks noGrp="1"/>
          </p:cNvSpPr>
          <p:nvPr>
            <p:ph type="title"/>
          </p:nvPr>
        </p:nvSpPr>
        <p:spPr>
          <a:xfrm>
            <a:off x="922347" y="541064"/>
            <a:ext cx="9083178" cy="924475"/>
          </a:xfrm>
        </p:spPr>
        <p:txBody>
          <a:bodyPr/>
          <a:lstStyle/>
          <a:p>
            <a:r>
              <a:rPr lang="en-GB" sz="3600" b="1" dirty="0">
                <a:solidFill>
                  <a:srgbClr val="FFFF00"/>
                </a:solidFill>
              </a:rPr>
              <a:t>W. H. Perkin was the first chemist becoming a millionaire</a:t>
            </a:r>
          </a:p>
        </p:txBody>
      </p:sp>
      <p:sp>
        <p:nvSpPr>
          <p:cNvPr id="3" name="Content Placeholder 2">
            <a:extLst>
              <a:ext uri="{FF2B5EF4-FFF2-40B4-BE49-F238E27FC236}">
                <a16:creationId xmlns:a16="http://schemas.microsoft.com/office/drawing/2014/main" id="{B48FEC75-2DB5-4788-A8B5-187739FE9A0D}"/>
              </a:ext>
            </a:extLst>
          </p:cNvPr>
          <p:cNvSpPr>
            <a:spLocks noGrp="1"/>
          </p:cNvSpPr>
          <p:nvPr>
            <p:ph idx="1"/>
          </p:nvPr>
        </p:nvSpPr>
        <p:spPr>
          <a:xfrm>
            <a:off x="763545" y="1567543"/>
            <a:ext cx="10690577" cy="5019869"/>
          </a:xfrm>
        </p:spPr>
        <p:txBody>
          <a:bodyPr>
            <a:normAutofit fontScale="55000" lnSpcReduction="20000"/>
          </a:bodyPr>
          <a:lstStyle/>
          <a:p>
            <a:endParaRPr lang="en-GB" sz="2800" b="1" dirty="0"/>
          </a:p>
          <a:p>
            <a:endParaRPr lang="en-GB" sz="2800" b="1" dirty="0"/>
          </a:p>
          <a:p>
            <a:r>
              <a:rPr lang="en-GB" sz="5100" b="1" dirty="0"/>
              <a:t>At the age of 15 William H. Perkin was planning to enter Chemistry department but his father said “</a:t>
            </a:r>
            <a:r>
              <a:rPr lang="en-GB" sz="5100" b="1" u="sng" dirty="0"/>
              <a:t>chemists can not win enough money they need</a:t>
            </a:r>
            <a:r>
              <a:rPr lang="en-GB" sz="5100" b="1" dirty="0"/>
              <a:t>” </a:t>
            </a:r>
          </a:p>
          <a:p>
            <a:r>
              <a:rPr lang="en-GB" sz="5100" b="1" dirty="0"/>
              <a:t>But Perkin enrolled to Royal College of Chemistry (London) in 1853 </a:t>
            </a:r>
          </a:p>
          <a:p>
            <a:r>
              <a:rPr lang="en-GB" sz="5100" b="1" dirty="0"/>
              <a:t>Famous German Chemist A. W. von Hoffman was in London to help to development of Chemistry laboratories </a:t>
            </a:r>
          </a:p>
          <a:p>
            <a:r>
              <a:rPr lang="en-GB" sz="5100" b="1" dirty="0"/>
              <a:t>Perkin took Hoffman’s Chemistry course and later became his assistant in 1856</a:t>
            </a:r>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2492342D-EABA-433C-8498-693A6176B62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9032EE4-BFEE-4D91-8714-9EC4F72DA65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54</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04795B41-F7D5-49C2-8832-98566668C1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1616" y="621234"/>
            <a:ext cx="946309" cy="946309"/>
          </a:xfrm>
          <a:prstGeom prst="rect">
            <a:avLst/>
          </a:prstGeom>
        </p:spPr>
      </p:pic>
    </p:spTree>
    <p:extLst>
      <p:ext uri="{BB962C8B-B14F-4D97-AF65-F5344CB8AC3E}">
        <p14:creationId xmlns:p14="http://schemas.microsoft.com/office/powerpoint/2010/main" val="24263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BF16-659F-4FAD-9EC7-8AEADA36DC45}"/>
              </a:ext>
            </a:extLst>
          </p:cNvPr>
          <p:cNvSpPr>
            <a:spLocks noGrp="1"/>
          </p:cNvSpPr>
          <p:nvPr>
            <p:ph type="title"/>
          </p:nvPr>
        </p:nvSpPr>
        <p:spPr>
          <a:xfrm>
            <a:off x="846667" y="359636"/>
            <a:ext cx="10216444" cy="949875"/>
          </a:xfrm>
        </p:spPr>
        <p:txBody>
          <a:bodyPr/>
          <a:lstStyle/>
          <a:p>
            <a:r>
              <a:rPr lang="en-GB" b="1" dirty="0">
                <a:solidFill>
                  <a:srgbClr val="FFFF00"/>
                </a:solidFill>
              </a:rPr>
              <a:t>W. H. Perkin was the first chemist to               become a millionaire</a:t>
            </a:r>
          </a:p>
        </p:txBody>
      </p:sp>
      <p:sp>
        <p:nvSpPr>
          <p:cNvPr id="3" name="Content Placeholder 2">
            <a:extLst>
              <a:ext uri="{FF2B5EF4-FFF2-40B4-BE49-F238E27FC236}">
                <a16:creationId xmlns:a16="http://schemas.microsoft.com/office/drawing/2014/main" id="{B48FEC75-2DB5-4788-A8B5-187739FE9A0D}"/>
              </a:ext>
            </a:extLst>
          </p:cNvPr>
          <p:cNvSpPr>
            <a:spLocks noGrp="1"/>
          </p:cNvSpPr>
          <p:nvPr>
            <p:ph idx="1"/>
          </p:nvPr>
        </p:nvSpPr>
        <p:spPr>
          <a:xfrm>
            <a:off x="496710" y="1382889"/>
            <a:ext cx="10972801" cy="5475111"/>
          </a:xfrm>
        </p:spPr>
        <p:txBody>
          <a:bodyPr>
            <a:normAutofit fontScale="62500" lnSpcReduction="20000"/>
          </a:bodyPr>
          <a:lstStyle/>
          <a:p>
            <a:pPr marL="0" indent="0">
              <a:buNone/>
            </a:pPr>
            <a:endParaRPr lang="en-GB" sz="2800" b="1" dirty="0"/>
          </a:p>
          <a:p>
            <a:endParaRPr lang="en-GB" sz="4500" b="1" dirty="0"/>
          </a:p>
          <a:p>
            <a:r>
              <a:rPr lang="en-GB" sz="4500" b="1" dirty="0"/>
              <a:t>Hoffman asked Perkin to synthesize quinin from coal tar ingredients </a:t>
            </a:r>
          </a:p>
          <a:p>
            <a:r>
              <a:rPr lang="en-GB" sz="4500" b="1" dirty="0"/>
              <a:t>Perkin carried out some of his experiments at home</a:t>
            </a:r>
          </a:p>
          <a:p>
            <a:r>
              <a:rPr lang="en-GB" sz="4500" b="1" dirty="0"/>
              <a:t>When he was working on reactions of aniline he obtained a strange material and decided to extract some of it with alcohol</a:t>
            </a:r>
          </a:p>
          <a:p>
            <a:r>
              <a:rPr lang="en-GB" sz="4500" b="1" dirty="0"/>
              <a:t>The alcohol solution was purple colored</a:t>
            </a:r>
          </a:p>
          <a:p>
            <a:r>
              <a:rPr lang="en-GB" sz="4500" b="1" dirty="0"/>
              <a:t>He placed small silk fabrics into purple solution to see if they could be dyed. The fabrics were dyed</a:t>
            </a:r>
          </a:p>
          <a:p>
            <a:r>
              <a:rPr lang="en-GB" sz="4500" b="1" dirty="0"/>
              <a:t>He accidentally had invented synthetic purple dye</a:t>
            </a:r>
          </a:p>
          <a:p>
            <a:endParaRPr lang="en-GB" sz="2800" b="1" dirty="0"/>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2492342D-EABA-433C-8498-693A6176B62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9032EE4-BFEE-4D91-8714-9EC4F72DA65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55</a:t>
            </a:fld>
            <a:endParaRPr lang="tr-TR">
              <a:solidFill>
                <a:prstClr val="white">
                  <a:shade val="50000"/>
                </a:prstClr>
              </a:solidFill>
            </a:endParaRPr>
          </a:p>
        </p:txBody>
      </p:sp>
    </p:spTree>
    <p:extLst>
      <p:ext uri="{BB962C8B-B14F-4D97-AF65-F5344CB8AC3E}">
        <p14:creationId xmlns:p14="http://schemas.microsoft.com/office/powerpoint/2010/main" val="2274278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C0CA-26AB-49CD-AE07-424074AE33A0}"/>
              </a:ext>
            </a:extLst>
          </p:cNvPr>
          <p:cNvSpPr>
            <a:spLocks noGrp="1"/>
          </p:cNvSpPr>
          <p:nvPr>
            <p:ph type="title"/>
          </p:nvPr>
        </p:nvSpPr>
        <p:spPr>
          <a:xfrm>
            <a:off x="457431" y="93191"/>
            <a:ext cx="11074399" cy="1851378"/>
          </a:xfrm>
        </p:spPr>
        <p:txBody>
          <a:bodyPr/>
          <a:lstStyle/>
          <a:p>
            <a:r>
              <a:rPr lang="en-GB" b="1" dirty="0">
                <a:solidFill>
                  <a:srgbClr val="FFFF00"/>
                </a:solidFill>
              </a:rPr>
              <a:t>Structures of 3 synthetic purple dyes of Perkin named “Mauveine” A, B and C</a:t>
            </a:r>
            <a:br>
              <a:rPr lang="en-GB" b="1" dirty="0">
                <a:solidFill>
                  <a:srgbClr val="FFFF00"/>
                </a:solidFill>
              </a:rPr>
            </a:br>
            <a:r>
              <a:rPr lang="en-GB" b="1" dirty="0">
                <a:solidFill>
                  <a:srgbClr val="FFFF00"/>
                </a:solidFill>
              </a:rPr>
              <a:t>obtained from aniline+o-toluidine+p-toluidine</a:t>
            </a:r>
          </a:p>
        </p:txBody>
      </p:sp>
      <p:sp>
        <p:nvSpPr>
          <p:cNvPr id="4" name="Date Placeholder 3">
            <a:extLst>
              <a:ext uri="{FF2B5EF4-FFF2-40B4-BE49-F238E27FC236}">
                <a16:creationId xmlns:a16="http://schemas.microsoft.com/office/drawing/2014/main" id="{EE25DB73-B576-4581-B848-9C2110FC4413}"/>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248D7C2C-B2AD-426D-AAFC-52DA57D4D757}"/>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56</a:t>
            </a:fld>
            <a:endParaRPr lang="tr-TR">
              <a:solidFill>
                <a:prstClr val="white">
                  <a:shade val="50000"/>
                </a:prstClr>
              </a:solidFill>
            </a:endParaRPr>
          </a:p>
        </p:txBody>
      </p:sp>
      <p:pic>
        <p:nvPicPr>
          <p:cNvPr id="39938" name="Picture 2" descr="Reconstructing the historical synthesis of mauveine from Perkin and Caro:  procedure and details | Scientific Reports">
            <a:extLst>
              <a:ext uri="{FF2B5EF4-FFF2-40B4-BE49-F238E27FC236}">
                <a16:creationId xmlns:a16="http://schemas.microsoft.com/office/drawing/2014/main" id="{2C76FFAB-DC5E-49FF-85CC-6CB8B6457A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5592" y="1944569"/>
            <a:ext cx="8042142" cy="48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80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BF16-659F-4FAD-9EC7-8AEADA36DC45}"/>
              </a:ext>
            </a:extLst>
          </p:cNvPr>
          <p:cNvSpPr>
            <a:spLocks noGrp="1"/>
          </p:cNvSpPr>
          <p:nvPr>
            <p:ph type="title"/>
          </p:nvPr>
        </p:nvSpPr>
        <p:spPr>
          <a:xfrm>
            <a:off x="903112" y="517680"/>
            <a:ext cx="10216444" cy="949875"/>
          </a:xfrm>
        </p:spPr>
        <p:txBody>
          <a:bodyPr/>
          <a:lstStyle/>
          <a:p>
            <a:r>
              <a:rPr lang="en-GB" b="1" dirty="0">
                <a:solidFill>
                  <a:srgbClr val="FFFF00"/>
                </a:solidFill>
              </a:rPr>
              <a:t>W. H. Perkin was the </a:t>
            </a:r>
            <a:r>
              <a:rPr lang="en-GB" b="1" u="sng" dirty="0">
                <a:solidFill>
                  <a:srgbClr val="FFFF00"/>
                </a:solidFill>
              </a:rPr>
              <a:t>first chemist to               become a millionaire</a:t>
            </a:r>
          </a:p>
        </p:txBody>
      </p:sp>
      <p:sp>
        <p:nvSpPr>
          <p:cNvPr id="3" name="Content Placeholder 2">
            <a:extLst>
              <a:ext uri="{FF2B5EF4-FFF2-40B4-BE49-F238E27FC236}">
                <a16:creationId xmlns:a16="http://schemas.microsoft.com/office/drawing/2014/main" id="{B48FEC75-2DB5-4788-A8B5-187739FE9A0D}"/>
              </a:ext>
            </a:extLst>
          </p:cNvPr>
          <p:cNvSpPr>
            <a:spLocks noGrp="1"/>
          </p:cNvSpPr>
          <p:nvPr>
            <p:ph idx="1"/>
          </p:nvPr>
        </p:nvSpPr>
        <p:spPr>
          <a:xfrm>
            <a:off x="382210" y="1708423"/>
            <a:ext cx="6531774" cy="4809067"/>
          </a:xfrm>
        </p:spPr>
        <p:txBody>
          <a:bodyPr>
            <a:normAutofit fontScale="70000" lnSpcReduction="20000"/>
          </a:bodyPr>
          <a:lstStyle/>
          <a:p>
            <a:pPr marL="0" indent="0">
              <a:buNone/>
            </a:pPr>
            <a:endParaRPr lang="en-GB" sz="2800" b="1" dirty="0"/>
          </a:p>
          <a:p>
            <a:endParaRPr lang="en-GB" sz="2800" b="1" dirty="0"/>
          </a:p>
          <a:p>
            <a:r>
              <a:rPr lang="en-GB" sz="4100" b="1" dirty="0"/>
              <a:t>Perkin later synthesized             </a:t>
            </a:r>
            <a:r>
              <a:rPr lang="en-GB" sz="4100" b="1" dirty="0">
                <a:solidFill>
                  <a:srgbClr val="FFFF00"/>
                </a:solidFill>
              </a:rPr>
              <a:t>alizarin</a:t>
            </a:r>
            <a:r>
              <a:rPr lang="en-GB" sz="4100" b="1" dirty="0"/>
              <a:t> which is the red                    dye in madder roots (</a:t>
            </a:r>
            <a:r>
              <a:rPr lang="en-GB" sz="4100" b="1" dirty="0">
                <a:solidFill>
                  <a:srgbClr val="FFFF00"/>
                </a:solidFill>
              </a:rPr>
              <a:t>Turkey red</a:t>
            </a:r>
            <a:r>
              <a:rPr lang="en-GB" sz="4100" b="1" dirty="0"/>
              <a:t>)</a:t>
            </a:r>
          </a:p>
          <a:p>
            <a:r>
              <a:rPr lang="en-GB" sz="4100" b="1" dirty="0"/>
              <a:t>He became the leader of synthetic dye market </a:t>
            </a:r>
          </a:p>
          <a:p>
            <a:r>
              <a:rPr lang="en-GB" sz="4100" b="1" u="sng" dirty="0"/>
              <a:t>He was the first person to become a millionaire with chemistry knowledge</a:t>
            </a:r>
            <a:endParaRPr lang="en-GB" sz="2800" b="1" u="sng" dirty="0"/>
          </a:p>
          <a:p>
            <a:endParaRPr lang="en-GB" sz="2800" b="1" dirty="0"/>
          </a:p>
          <a:p>
            <a:endParaRPr lang="en-GB" sz="2800" b="1" dirty="0"/>
          </a:p>
          <a:p>
            <a:endParaRPr lang="en-GB" sz="2800" b="1" dirty="0"/>
          </a:p>
        </p:txBody>
      </p:sp>
      <p:sp>
        <p:nvSpPr>
          <p:cNvPr id="4" name="Date Placeholder 3">
            <a:extLst>
              <a:ext uri="{FF2B5EF4-FFF2-40B4-BE49-F238E27FC236}">
                <a16:creationId xmlns:a16="http://schemas.microsoft.com/office/drawing/2014/main" id="{2492342D-EABA-433C-8498-693A6176B62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9032EE4-BFEE-4D91-8714-9EC4F72DA65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57</a:t>
            </a:fld>
            <a:endParaRPr lang="tr-TR">
              <a:solidFill>
                <a:prstClr val="white">
                  <a:shade val="50000"/>
                </a:prstClr>
              </a:solidFill>
            </a:endParaRPr>
          </a:p>
        </p:txBody>
      </p:sp>
      <p:pic>
        <p:nvPicPr>
          <p:cNvPr id="41988" name="Picture 4" descr="File:Alizarin chemical structure.png - Wikimedia Commons">
            <a:extLst>
              <a:ext uri="{FF2B5EF4-FFF2-40B4-BE49-F238E27FC236}">
                <a16:creationId xmlns:a16="http://schemas.microsoft.com/office/drawing/2014/main" id="{78B92910-ABE3-4FFB-98F0-E7B255A63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024" y="2152905"/>
            <a:ext cx="5278016" cy="3981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34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22F7-5F9C-4959-B235-D30E34A87AFF}"/>
              </a:ext>
            </a:extLst>
          </p:cNvPr>
          <p:cNvSpPr>
            <a:spLocks noGrp="1"/>
          </p:cNvSpPr>
          <p:nvPr>
            <p:ph type="title"/>
          </p:nvPr>
        </p:nvSpPr>
        <p:spPr>
          <a:xfrm>
            <a:off x="349956" y="675725"/>
            <a:ext cx="6073422" cy="5657342"/>
          </a:xfrm>
        </p:spPr>
        <p:txBody>
          <a:bodyPr/>
          <a:lstStyle/>
          <a:p>
            <a:r>
              <a:rPr lang="en-GB" b="1" dirty="0"/>
              <a:t>French Empress Eugenie (1826-1920) (</a:t>
            </a:r>
            <a:r>
              <a:rPr lang="en-GB" i="1" dirty="0"/>
              <a:t>wife of Napoleon III</a:t>
            </a:r>
            <a:r>
              <a:rPr lang="en-GB" b="1" dirty="0"/>
              <a:t>) wearing her purple dress dyed with Perkin’s synthetic purple dye named </a:t>
            </a:r>
            <a:r>
              <a:rPr lang="en-GB" b="1" u="sng" dirty="0"/>
              <a:t>Mauveine</a:t>
            </a:r>
            <a:br>
              <a:rPr lang="en-GB" b="1" dirty="0"/>
            </a:br>
            <a:r>
              <a:rPr lang="en-GB" b="1" dirty="0"/>
              <a:t>(</a:t>
            </a:r>
            <a:r>
              <a:rPr lang="en-GB" b="1" i="1" dirty="0">
                <a:solidFill>
                  <a:srgbClr val="FFFF00"/>
                </a:solidFill>
              </a:rPr>
              <a:t>Eugenie</a:t>
            </a:r>
            <a:r>
              <a:rPr lang="en-GB" i="1" dirty="0">
                <a:solidFill>
                  <a:srgbClr val="FFFF00"/>
                </a:solidFill>
              </a:rPr>
              <a:t> came to İstanbul, visited Dolmabahçe Sarayı in </a:t>
            </a:r>
            <a:r>
              <a:rPr lang="en-GB" i="1" u="sng" dirty="0">
                <a:solidFill>
                  <a:srgbClr val="FFFF00"/>
                </a:solidFill>
              </a:rPr>
              <a:t>1868</a:t>
            </a:r>
            <a:r>
              <a:rPr lang="en-GB" i="1" dirty="0">
                <a:solidFill>
                  <a:srgbClr val="FFFF00"/>
                </a:solidFill>
              </a:rPr>
              <a:t> and met Sultan Abdülaziz</a:t>
            </a:r>
            <a:r>
              <a:rPr lang="en-GB" b="1" dirty="0"/>
              <a:t>)</a:t>
            </a:r>
            <a:br>
              <a:rPr lang="en-GB" dirty="0"/>
            </a:br>
            <a:endParaRPr lang="en-GB" dirty="0"/>
          </a:p>
        </p:txBody>
      </p:sp>
      <p:sp>
        <p:nvSpPr>
          <p:cNvPr id="3" name="Content Placeholder 2">
            <a:extLst>
              <a:ext uri="{FF2B5EF4-FFF2-40B4-BE49-F238E27FC236}">
                <a16:creationId xmlns:a16="http://schemas.microsoft.com/office/drawing/2014/main" id="{650FC8F6-29BA-45CF-9737-D4FBE6C22CFD}"/>
              </a:ext>
            </a:extLst>
          </p:cNvPr>
          <p:cNvSpPr>
            <a:spLocks noGrp="1"/>
          </p:cNvSpPr>
          <p:nvPr>
            <p:ph idx="1"/>
          </p:nvPr>
        </p:nvSpPr>
        <p:spPr>
          <a:xfrm>
            <a:off x="7552267" y="2191183"/>
            <a:ext cx="2506134" cy="3825795"/>
          </a:xfrm>
        </p:spPr>
        <p:txBody>
          <a:bodyPr/>
          <a:lstStyle/>
          <a:p>
            <a:endParaRPr lang="en-GB" dirty="0"/>
          </a:p>
        </p:txBody>
      </p:sp>
      <p:sp>
        <p:nvSpPr>
          <p:cNvPr id="4" name="Date Placeholder 3">
            <a:extLst>
              <a:ext uri="{FF2B5EF4-FFF2-40B4-BE49-F238E27FC236}">
                <a16:creationId xmlns:a16="http://schemas.microsoft.com/office/drawing/2014/main" id="{9E05CB2B-4807-4067-B95D-8805E6C8FAF3}"/>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53999B7C-FD0E-4415-8CA0-0190DD4F8AB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58</a:t>
            </a:fld>
            <a:endParaRPr lang="tr-TR">
              <a:solidFill>
                <a:prstClr val="white">
                  <a:shade val="50000"/>
                </a:prstClr>
              </a:solidFill>
            </a:endParaRPr>
          </a:p>
        </p:txBody>
      </p:sp>
      <p:pic>
        <p:nvPicPr>
          <p:cNvPr id="12290" name="Picture 2" descr="Portrait_of_Empress_Eugenie_(1854)">
            <a:extLst>
              <a:ext uri="{FF2B5EF4-FFF2-40B4-BE49-F238E27FC236}">
                <a16:creationId xmlns:a16="http://schemas.microsoft.com/office/drawing/2014/main" id="{15A39BEE-9381-4AC5-B047-DCDF8DD04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179" y="263675"/>
            <a:ext cx="4572000" cy="620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000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5EF1-A703-46BD-84E4-825536E084B4}"/>
              </a:ext>
            </a:extLst>
          </p:cNvPr>
          <p:cNvSpPr>
            <a:spLocks noGrp="1"/>
          </p:cNvSpPr>
          <p:nvPr>
            <p:ph type="title"/>
          </p:nvPr>
        </p:nvSpPr>
        <p:spPr/>
        <p:txBody>
          <a:bodyPr/>
          <a:lstStyle/>
          <a:p>
            <a:r>
              <a:rPr lang="en-GB" sz="3600" b="1" dirty="0">
                <a:solidFill>
                  <a:srgbClr val="FFFF00"/>
                </a:solidFill>
              </a:rPr>
              <a:t>Making soap at home</a:t>
            </a:r>
          </a:p>
        </p:txBody>
      </p:sp>
      <p:sp>
        <p:nvSpPr>
          <p:cNvPr id="3" name="Content Placeholder 2">
            <a:extLst>
              <a:ext uri="{FF2B5EF4-FFF2-40B4-BE49-F238E27FC236}">
                <a16:creationId xmlns:a16="http://schemas.microsoft.com/office/drawing/2014/main" id="{E2D1A290-C650-4494-9279-A90C537DA816}"/>
              </a:ext>
            </a:extLst>
          </p:cNvPr>
          <p:cNvSpPr>
            <a:spLocks noGrp="1"/>
          </p:cNvSpPr>
          <p:nvPr>
            <p:ph idx="1"/>
          </p:nvPr>
        </p:nvSpPr>
        <p:spPr>
          <a:xfrm>
            <a:off x="1345924" y="1807361"/>
            <a:ext cx="9500149" cy="4051437"/>
          </a:xfrm>
        </p:spPr>
        <p:txBody>
          <a:bodyPr/>
          <a:lstStyle/>
          <a:p>
            <a:r>
              <a:rPr lang="en-GB" sz="2400" dirty="0">
                <a:hlinkClick r:id="rId2"/>
              </a:rPr>
              <a:t>https://www.youtube.com/watch?v=-Q8WiTp0hAA</a:t>
            </a:r>
            <a:endParaRPr lang="en-GB" sz="2400" dirty="0"/>
          </a:p>
          <a:p>
            <a:r>
              <a:rPr lang="en-GB" sz="2800" b="1" dirty="0">
                <a:solidFill>
                  <a:srgbClr val="FFFF00"/>
                </a:solidFill>
              </a:rPr>
              <a:t>Please watch the video which shows how to make soap at home step by step (address is given above)</a:t>
            </a:r>
          </a:p>
          <a:p>
            <a:r>
              <a:rPr lang="en-GB" sz="3200" b="1" dirty="0"/>
              <a:t>Next week we will talk about Sumerian soap making</a:t>
            </a:r>
            <a:r>
              <a:rPr lang="tr-TR" sz="3200" b="1" dirty="0"/>
              <a:t> technologies</a:t>
            </a:r>
            <a:endParaRPr lang="en-GB" sz="3200" b="1" dirty="0"/>
          </a:p>
        </p:txBody>
      </p:sp>
      <p:sp>
        <p:nvSpPr>
          <p:cNvPr id="4" name="Date Placeholder 3">
            <a:extLst>
              <a:ext uri="{FF2B5EF4-FFF2-40B4-BE49-F238E27FC236}">
                <a16:creationId xmlns:a16="http://schemas.microsoft.com/office/drawing/2014/main" id="{61BD72D7-A49B-4261-9A94-1070B662A85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A67DA96-DB58-4462-A5F9-2DDEDC15758D}"/>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59</a:t>
            </a:fld>
            <a:endParaRPr lang="tr-TR">
              <a:solidFill>
                <a:prstClr val="white">
                  <a:shade val="50000"/>
                </a:prstClr>
              </a:solidFill>
            </a:endParaRPr>
          </a:p>
        </p:txBody>
      </p:sp>
    </p:spTree>
    <p:extLst>
      <p:ext uri="{BB962C8B-B14F-4D97-AF65-F5344CB8AC3E}">
        <p14:creationId xmlns:p14="http://schemas.microsoft.com/office/powerpoint/2010/main" val="404898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D2AE-8C73-4296-B55C-9B348ADA916B}"/>
              </a:ext>
            </a:extLst>
          </p:cNvPr>
          <p:cNvSpPr>
            <a:spLocks noGrp="1"/>
          </p:cNvSpPr>
          <p:nvPr>
            <p:ph type="title"/>
          </p:nvPr>
        </p:nvSpPr>
        <p:spPr>
          <a:xfrm>
            <a:off x="1574594" y="445486"/>
            <a:ext cx="8455814" cy="1274633"/>
          </a:xfrm>
        </p:spPr>
        <p:txBody>
          <a:bodyPr/>
          <a:lstStyle/>
          <a:p>
            <a:r>
              <a:rPr lang="en-GB" sz="3600" b="1" dirty="0">
                <a:solidFill>
                  <a:srgbClr val="FFFF00"/>
                </a:solidFill>
              </a:rPr>
              <a:t>No chemistry after Sumerians</a:t>
            </a:r>
            <a:endParaRPr lang="en-GB" sz="3600" dirty="0"/>
          </a:p>
        </p:txBody>
      </p:sp>
      <p:sp>
        <p:nvSpPr>
          <p:cNvPr id="3" name="Content Placeholder 2">
            <a:extLst>
              <a:ext uri="{FF2B5EF4-FFF2-40B4-BE49-F238E27FC236}">
                <a16:creationId xmlns:a16="http://schemas.microsoft.com/office/drawing/2014/main" id="{0F29C42A-98EA-4A41-BCCE-50E1EB94093B}"/>
              </a:ext>
            </a:extLst>
          </p:cNvPr>
          <p:cNvSpPr>
            <a:spLocks noGrp="1"/>
          </p:cNvSpPr>
          <p:nvPr>
            <p:ph idx="1"/>
          </p:nvPr>
        </p:nvSpPr>
        <p:spPr>
          <a:xfrm>
            <a:off x="1169069" y="1465539"/>
            <a:ext cx="10338319" cy="4739952"/>
          </a:xfrm>
        </p:spPr>
        <p:txBody>
          <a:bodyPr>
            <a:noAutofit/>
          </a:bodyPr>
          <a:lstStyle/>
          <a:p>
            <a:pPr>
              <a:buClr>
                <a:srgbClr val="FF9000"/>
              </a:buClr>
            </a:pPr>
            <a:r>
              <a:rPr lang="en-GB" sz="3200" b="1" dirty="0">
                <a:solidFill>
                  <a:prstClr val="white"/>
                </a:solidFill>
              </a:rPr>
              <a:t>Greek philosophers like Plato, Socrates and Aristotle did not believe in experiments</a:t>
            </a:r>
          </a:p>
          <a:p>
            <a:pPr lvl="0">
              <a:buClr>
                <a:srgbClr val="FF9000"/>
              </a:buClr>
            </a:pPr>
            <a:r>
              <a:rPr lang="en-GB" sz="3200" b="1" dirty="0">
                <a:solidFill>
                  <a:prstClr val="white"/>
                </a:solidFill>
              </a:rPr>
              <a:t>Aristotle believed that men could find answers of all questions related to earth and universe by philosophical discussions </a:t>
            </a:r>
          </a:p>
          <a:p>
            <a:pPr lvl="0">
              <a:buClr>
                <a:srgbClr val="FF9000"/>
              </a:buClr>
            </a:pPr>
            <a:r>
              <a:rPr lang="en-GB" sz="3200" b="1" dirty="0">
                <a:solidFill>
                  <a:prstClr val="white"/>
                </a:solidFill>
              </a:rPr>
              <a:t>Aristotle’s ideas were accepted by all Europeans, Egyptians, Anatolians etc.</a:t>
            </a:r>
            <a:endParaRPr lang="en-GB" sz="3200" dirty="0"/>
          </a:p>
        </p:txBody>
      </p:sp>
      <p:sp>
        <p:nvSpPr>
          <p:cNvPr id="4" name="Date Placeholder 3">
            <a:extLst>
              <a:ext uri="{FF2B5EF4-FFF2-40B4-BE49-F238E27FC236}">
                <a16:creationId xmlns:a16="http://schemas.microsoft.com/office/drawing/2014/main" id="{0DFC6CFF-DFC5-4BB7-9CB7-3A76C853BB3F}"/>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A0981E84-A030-40D0-A5BF-319128C86A3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39082415-86A8-45FE-8A3B-7F0FAEC0EC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20131" y="541064"/>
            <a:ext cx="924475" cy="924475"/>
          </a:xfrm>
          <a:prstGeom prst="rect">
            <a:avLst/>
          </a:prstGeom>
        </p:spPr>
      </p:pic>
    </p:spTree>
    <p:extLst>
      <p:ext uri="{BB962C8B-B14F-4D97-AF65-F5344CB8AC3E}">
        <p14:creationId xmlns:p14="http://schemas.microsoft.com/office/powerpoint/2010/main" val="5379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FE02-0216-42D3-B880-605764EFC396}"/>
              </a:ext>
            </a:extLst>
          </p:cNvPr>
          <p:cNvSpPr>
            <a:spLocks noGrp="1"/>
          </p:cNvSpPr>
          <p:nvPr>
            <p:ph type="title"/>
          </p:nvPr>
        </p:nvSpPr>
        <p:spPr>
          <a:xfrm>
            <a:off x="1243052" y="983881"/>
            <a:ext cx="9705896" cy="1069622"/>
          </a:xfrm>
        </p:spPr>
        <p:txBody>
          <a:bodyPr/>
          <a:lstStyle/>
          <a:p>
            <a:r>
              <a:rPr lang="en-GB" sz="3600" b="1" dirty="0">
                <a:solidFill>
                  <a:srgbClr val="FFFF00"/>
                </a:solidFill>
              </a:rPr>
              <a:t>Modern soap production in factories</a:t>
            </a:r>
          </a:p>
        </p:txBody>
      </p:sp>
      <p:sp>
        <p:nvSpPr>
          <p:cNvPr id="3" name="Content Placeholder 2">
            <a:extLst>
              <a:ext uri="{FF2B5EF4-FFF2-40B4-BE49-F238E27FC236}">
                <a16:creationId xmlns:a16="http://schemas.microsoft.com/office/drawing/2014/main" id="{CE81C2E8-2164-450F-8A30-6DFE576B67FB}"/>
              </a:ext>
            </a:extLst>
          </p:cNvPr>
          <p:cNvSpPr>
            <a:spLocks noGrp="1"/>
          </p:cNvSpPr>
          <p:nvPr>
            <p:ph idx="1"/>
          </p:nvPr>
        </p:nvSpPr>
        <p:spPr>
          <a:xfrm>
            <a:off x="1345924" y="1807361"/>
            <a:ext cx="9863943" cy="4220906"/>
          </a:xfrm>
        </p:spPr>
        <p:txBody>
          <a:bodyPr/>
          <a:lstStyle/>
          <a:p>
            <a:r>
              <a:rPr lang="en-GB" sz="2400" dirty="0">
                <a:hlinkClick r:id="rId2"/>
              </a:rPr>
              <a:t>https://www.youtube.com/watch?v=k1rsfZ_WGm4</a:t>
            </a:r>
            <a:endParaRPr lang="en-GB" sz="2400" dirty="0"/>
          </a:p>
          <a:p>
            <a:r>
              <a:rPr lang="en-GB" sz="2800" b="1" dirty="0">
                <a:solidFill>
                  <a:srgbClr val="FFFF00"/>
                </a:solidFill>
              </a:rPr>
              <a:t>Watch the video which shows how modern soap factories work (video address is above)</a:t>
            </a:r>
          </a:p>
        </p:txBody>
      </p:sp>
      <p:sp>
        <p:nvSpPr>
          <p:cNvPr id="4" name="Date Placeholder 3">
            <a:extLst>
              <a:ext uri="{FF2B5EF4-FFF2-40B4-BE49-F238E27FC236}">
                <a16:creationId xmlns:a16="http://schemas.microsoft.com/office/drawing/2014/main" id="{A6046827-2308-42D5-85E9-9D0FEE6A60D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0FE699D-23DA-4A1D-81FA-6C830BDBBC25}"/>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60</a:t>
            </a:fld>
            <a:endParaRPr lang="tr-TR">
              <a:solidFill>
                <a:prstClr val="white">
                  <a:shade val="50000"/>
                </a:prstClr>
              </a:solidFill>
            </a:endParaRPr>
          </a:p>
        </p:txBody>
      </p:sp>
    </p:spTree>
    <p:extLst>
      <p:ext uri="{BB962C8B-B14F-4D97-AF65-F5344CB8AC3E}">
        <p14:creationId xmlns:p14="http://schemas.microsoft.com/office/powerpoint/2010/main" val="3829907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8254" y="847297"/>
            <a:ext cx="6965657" cy="3351478"/>
          </a:xfrm>
        </p:spPr>
        <p:txBody>
          <a:bodyPr/>
          <a:lstStyle/>
          <a:p>
            <a:br>
              <a:rPr lang="tr-TR" sz="4400" b="1" dirty="0">
                <a:solidFill>
                  <a:srgbClr val="FFFF00"/>
                </a:solidFill>
              </a:rPr>
            </a:br>
            <a:br>
              <a:rPr lang="tr-TR" sz="4400" b="1" dirty="0">
                <a:solidFill>
                  <a:srgbClr val="FFFF00"/>
                </a:solidFill>
              </a:rPr>
            </a:br>
            <a:br>
              <a:rPr lang="en-GB" sz="44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600" b="1" dirty="0">
                <a:solidFill>
                  <a:srgbClr val="FFFF00"/>
                </a:solidFill>
              </a:rPr>
            </a:br>
            <a:br>
              <a:rPr lang="en-GB" sz="3200" b="1" dirty="0">
                <a:solidFill>
                  <a:srgbClr val="FFFF00"/>
                </a:solidFill>
              </a:rPr>
            </a:br>
            <a:r>
              <a:rPr lang="tr-TR" sz="4400" b="1" dirty="0"/>
              <a:t>END OF</a:t>
            </a:r>
            <a:br>
              <a:rPr lang="tr-TR" sz="3200" b="1" dirty="0">
                <a:solidFill>
                  <a:srgbClr val="FFFF00"/>
                </a:solidFill>
              </a:rPr>
            </a:br>
            <a:r>
              <a:rPr lang="en-GB" sz="2800" b="1" dirty="0"/>
              <a:t>CHEM 491 </a:t>
            </a:r>
            <a:br>
              <a:rPr lang="en-GB" sz="2800" b="1" dirty="0">
                <a:solidFill>
                  <a:srgbClr val="FFFF00"/>
                </a:solidFill>
              </a:rPr>
            </a:br>
            <a:r>
              <a:rPr lang="tr-TR" sz="2800" b="1" dirty="0">
                <a:solidFill>
                  <a:srgbClr val="FFFF00"/>
                </a:solidFill>
              </a:rPr>
              <a:t>SUBLIMATION, </a:t>
            </a:r>
            <a:r>
              <a:rPr lang="en-GB" sz="2800" b="1" dirty="0">
                <a:solidFill>
                  <a:srgbClr val="FFFF00"/>
                </a:solidFill>
              </a:rPr>
              <a:t>DYES &amp; TEXTILE DYEING </a:t>
            </a:r>
            <a:br>
              <a:rPr lang="en-GB" sz="2800" b="1" dirty="0">
                <a:solidFill>
                  <a:srgbClr val="FFFF00"/>
                </a:solidFill>
              </a:rPr>
            </a:br>
            <a:r>
              <a:rPr lang="en-GB" sz="2800" b="1" dirty="0">
                <a:solidFill>
                  <a:srgbClr val="FFFF00"/>
                </a:solidFill>
              </a:rPr>
              <a:t>TECHNOLOGIES OF </a:t>
            </a:r>
            <a:br>
              <a:rPr lang="en-GB" sz="2800" b="1" dirty="0">
                <a:solidFill>
                  <a:srgbClr val="FFFF00"/>
                </a:solidFill>
              </a:rPr>
            </a:br>
            <a:r>
              <a:rPr lang="en-GB" sz="2800" b="1" dirty="0">
                <a:solidFill>
                  <a:srgbClr val="FFFF00"/>
                </a:solidFill>
              </a:rPr>
              <a:t>SUMERIAN CHEMISTS</a:t>
            </a:r>
            <a:br>
              <a:rPr lang="tr-TR" sz="2800" b="1" dirty="0">
                <a:solidFill>
                  <a:prstClr val="white"/>
                </a:solidFill>
              </a:rPr>
            </a:br>
            <a:r>
              <a:rPr lang="tr-TR" sz="2800" b="1" dirty="0"/>
              <a:t>OCTO</a:t>
            </a:r>
            <a:r>
              <a:rPr lang="en-GB" sz="2800" b="1" dirty="0"/>
              <a:t>BER</a:t>
            </a:r>
            <a:r>
              <a:rPr lang="tr-TR" sz="2800" b="1" dirty="0"/>
              <a:t> 24, 2022 LECTURE</a:t>
            </a:r>
          </a:p>
        </p:txBody>
      </p:sp>
      <p:sp>
        <p:nvSpPr>
          <p:cNvPr id="3" name="Subtitle 2"/>
          <p:cNvSpPr>
            <a:spLocks noGrp="1"/>
          </p:cNvSpPr>
          <p:nvPr>
            <p:ph type="subTitle" idx="1"/>
          </p:nvPr>
        </p:nvSpPr>
        <p:spPr>
          <a:xfrm>
            <a:off x="6596743" y="4870579"/>
            <a:ext cx="4838168" cy="1444549"/>
          </a:xfrm>
        </p:spPr>
        <p:txBody>
          <a:bodyPr>
            <a:normAutofit/>
          </a:bodyPr>
          <a:lstStyle/>
          <a:p>
            <a:pPr algn="r"/>
            <a:r>
              <a:rPr lang="tr-TR" sz="2400" b="1" dirty="0">
                <a:solidFill>
                  <a:schemeClr val="tx1"/>
                </a:solidFill>
              </a:rPr>
              <a:t>Prof. Dr. Ural AKBULUT  </a:t>
            </a:r>
          </a:p>
          <a:p>
            <a:pPr algn="r"/>
            <a:r>
              <a:rPr lang="tr-TR" sz="2400" b="1" dirty="0">
                <a:solidFill>
                  <a:schemeClr val="tx1"/>
                </a:solidFill>
              </a:rPr>
              <a:t>October 24, 2022</a:t>
            </a:r>
          </a:p>
          <a:p>
            <a:endParaRPr lang="en-GB" sz="3200" b="1" dirty="0">
              <a:solidFill>
                <a:srgbClr val="FFFF00"/>
              </a:solidFill>
            </a:endParaRPr>
          </a:p>
          <a:p>
            <a:endParaRPr lang="en-GB" sz="3200" b="1" dirty="0">
              <a:solidFill>
                <a:srgbClr val="FFFF00"/>
              </a:solidFill>
            </a:endParaRPr>
          </a:p>
          <a:p>
            <a:endParaRPr lang="tr-TR" sz="3200" b="1" dirty="0">
              <a:solidFill>
                <a:srgbClr val="FFFF00"/>
              </a:solidFill>
            </a:endParaRPr>
          </a:p>
        </p:txBody>
      </p:sp>
      <p:sp>
        <p:nvSpPr>
          <p:cNvPr id="4" name="Date Placeholder 3"/>
          <p:cNvSpPr>
            <a:spLocks noGrp="1"/>
          </p:cNvSpPr>
          <p:nvPr>
            <p:ph type="dt" sz="half" idx="10"/>
          </p:nvPr>
        </p:nvSpPr>
        <p:spPr>
          <a:xfrm>
            <a:off x="8583125" y="5951811"/>
            <a:ext cx="2844800" cy="365125"/>
          </a:xfrm>
        </p:spPr>
        <p:txBody>
          <a:bodyPr/>
          <a:lstStyle/>
          <a:p>
            <a:r>
              <a:rPr lang="en-US">
                <a:solidFill>
                  <a:prstClr val="white">
                    <a:shade val="50000"/>
                  </a:prstClr>
                </a:solidFill>
              </a:rPr>
              <a:t>OCTOBER 24,2022</a:t>
            </a:r>
            <a:endParaRPr lang="tr-TR"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61</a:t>
            </a:fld>
            <a:endParaRPr lang="tr-TR">
              <a:solidFill>
                <a:prstClr val="white">
                  <a:shade val="50000"/>
                </a:prstClr>
              </a:solidFill>
            </a:endParaRPr>
          </a:p>
        </p:txBody>
      </p:sp>
    </p:spTree>
    <p:extLst>
      <p:ext uri="{BB962C8B-B14F-4D97-AF65-F5344CB8AC3E}">
        <p14:creationId xmlns:p14="http://schemas.microsoft.com/office/powerpoint/2010/main" val="405453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F57F-4552-459F-B648-73514368F652}"/>
              </a:ext>
            </a:extLst>
          </p:cNvPr>
          <p:cNvSpPr>
            <a:spLocks noGrp="1"/>
          </p:cNvSpPr>
          <p:nvPr>
            <p:ph type="title"/>
          </p:nvPr>
        </p:nvSpPr>
        <p:spPr>
          <a:xfrm>
            <a:off x="1306287" y="404665"/>
            <a:ext cx="8724122" cy="1008112"/>
          </a:xfrm>
        </p:spPr>
        <p:txBody>
          <a:bodyPr/>
          <a:lstStyle/>
          <a:p>
            <a:r>
              <a:rPr lang="en-GB" sz="3600" b="1" dirty="0">
                <a:solidFill>
                  <a:srgbClr val="FFFF00"/>
                </a:solidFill>
              </a:rPr>
              <a:t>No chemistry after Sumerians</a:t>
            </a:r>
            <a:endParaRPr lang="en-GB" sz="3600" dirty="0"/>
          </a:p>
        </p:txBody>
      </p:sp>
      <p:sp>
        <p:nvSpPr>
          <p:cNvPr id="3" name="Content Placeholder 2">
            <a:extLst>
              <a:ext uri="{FF2B5EF4-FFF2-40B4-BE49-F238E27FC236}">
                <a16:creationId xmlns:a16="http://schemas.microsoft.com/office/drawing/2014/main" id="{4C4C486F-65F5-458B-A8A0-B858C6200AA1}"/>
              </a:ext>
            </a:extLst>
          </p:cNvPr>
          <p:cNvSpPr>
            <a:spLocks noGrp="1"/>
          </p:cNvSpPr>
          <p:nvPr>
            <p:ph idx="1"/>
          </p:nvPr>
        </p:nvSpPr>
        <p:spPr>
          <a:xfrm>
            <a:off x="905069" y="1196753"/>
            <a:ext cx="10058400" cy="5256583"/>
          </a:xfrm>
        </p:spPr>
        <p:txBody>
          <a:bodyPr>
            <a:normAutofit/>
          </a:bodyPr>
          <a:lstStyle/>
          <a:p>
            <a:r>
              <a:rPr lang="en-GB" sz="2800" b="1" dirty="0"/>
              <a:t>Later Aristotle’s books and most of his </a:t>
            </a:r>
            <a:r>
              <a:rPr lang="en-GB" sz="2800" b="1" u="sng" dirty="0"/>
              <a:t>unscientific</a:t>
            </a:r>
            <a:r>
              <a:rPr lang="en-GB" sz="2800" b="1" dirty="0"/>
              <a:t> proposals were accepted by almost all nations in the world</a:t>
            </a:r>
          </a:p>
          <a:p>
            <a:r>
              <a:rPr lang="en-GB" sz="2800" b="1" dirty="0"/>
              <a:t>His ideas like; world being the center of universe, everything on earth being formed by four elements “</a:t>
            </a:r>
            <a:r>
              <a:rPr lang="en-GB" sz="2800" b="1" dirty="0">
                <a:solidFill>
                  <a:srgbClr val="FFFF00"/>
                </a:solidFill>
              </a:rPr>
              <a:t>water</a:t>
            </a:r>
            <a:r>
              <a:rPr lang="en-GB" sz="2800" b="1" dirty="0"/>
              <a:t>, </a:t>
            </a:r>
            <a:r>
              <a:rPr lang="en-GB" sz="2800" b="1" dirty="0">
                <a:solidFill>
                  <a:srgbClr val="FFFF00"/>
                </a:solidFill>
              </a:rPr>
              <a:t>earth</a:t>
            </a:r>
            <a:r>
              <a:rPr lang="en-GB" sz="2800" b="1" dirty="0"/>
              <a:t> (soil), </a:t>
            </a:r>
            <a:r>
              <a:rPr lang="en-GB" sz="2800" b="1" dirty="0">
                <a:solidFill>
                  <a:srgbClr val="FFFF00"/>
                </a:solidFill>
              </a:rPr>
              <a:t>air</a:t>
            </a:r>
            <a:r>
              <a:rPr lang="en-GB" sz="2800" b="1" dirty="0"/>
              <a:t> and </a:t>
            </a:r>
            <a:r>
              <a:rPr lang="en-GB" sz="2800" b="1" dirty="0">
                <a:solidFill>
                  <a:srgbClr val="FFFF00"/>
                </a:solidFill>
              </a:rPr>
              <a:t>fire</a:t>
            </a:r>
            <a:r>
              <a:rPr lang="en-GB" sz="2800" b="1" dirty="0"/>
              <a:t>”, no vacuum in universe, Earth being surrounded by  many crystal spheres etc.</a:t>
            </a:r>
          </a:p>
          <a:p>
            <a:r>
              <a:rPr lang="en-GB" sz="2800" b="1" dirty="0"/>
              <a:t>People believed him </a:t>
            </a:r>
            <a:r>
              <a:rPr lang="tr-TR" sz="2800" b="1" dirty="0" err="1"/>
              <a:t>almost</a:t>
            </a:r>
            <a:r>
              <a:rPr lang="tr-TR" sz="2800" b="1" dirty="0"/>
              <a:t> </a:t>
            </a:r>
            <a:r>
              <a:rPr lang="en-GB" sz="2800" b="1" dirty="0"/>
              <a:t>for 2000 years</a:t>
            </a:r>
          </a:p>
        </p:txBody>
      </p:sp>
      <p:sp>
        <p:nvSpPr>
          <p:cNvPr id="4" name="Date Placeholder 3">
            <a:extLst>
              <a:ext uri="{FF2B5EF4-FFF2-40B4-BE49-F238E27FC236}">
                <a16:creationId xmlns:a16="http://schemas.microsoft.com/office/drawing/2014/main" id="{1731ACCA-903D-4B65-B2F0-13C5F10D46F9}"/>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8568A406-4946-44F0-974F-9B94BA30B8B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7</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0D43E8AB-A941-4E9B-B0A9-C4BDF66E4D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46138" y="404665"/>
            <a:ext cx="1008112" cy="1008112"/>
          </a:xfrm>
          <a:prstGeom prst="rect">
            <a:avLst/>
          </a:prstGeom>
        </p:spPr>
      </p:pic>
    </p:spTree>
    <p:extLst>
      <p:ext uri="{BB962C8B-B14F-4D97-AF65-F5344CB8AC3E}">
        <p14:creationId xmlns:p14="http://schemas.microsoft.com/office/powerpoint/2010/main" val="22350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035A6-B56D-4881-87CD-8E6E0A0CE56A}"/>
              </a:ext>
            </a:extLst>
          </p:cNvPr>
          <p:cNvSpPr>
            <a:spLocks noGrp="1"/>
          </p:cNvSpPr>
          <p:nvPr>
            <p:ph type="title"/>
          </p:nvPr>
        </p:nvSpPr>
        <p:spPr>
          <a:xfrm>
            <a:off x="1415143" y="692698"/>
            <a:ext cx="8136294" cy="969640"/>
          </a:xfrm>
        </p:spPr>
        <p:txBody>
          <a:bodyPr/>
          <a:lstStyle/>
          <a:p>
            <a:r>
              <a:rPr lang="en-GB" sz="3600" b="1" dirty="0">
                <a:solidFill>
                  <a:srgbClr val="FFFF00"/>
                </a:solidFill>
              </a:rPr>
              <a:t>No chemistry after Sumerians</a:t>
            </a:r>
            <a:endParaRPr lang="en-GB" sz="3600" dirty="0"/>
          </a:p>
        </p:txBody>
      </p:sp>
      <p:sp>
        <p:nvSpPr>
          <p:cNvPr id="3" name="Content Placeholder 2">
            <a:extLst>
              <a:ext uri="{FF2B5EF4-FFF2-40B4-BE49-F238E27FC236}">
                <a16:creationId xmlns:a16="http://schemas.microsoft.com/office/drawing/2014/main" id="{8C67C414-7E70-42FC-920B-EC4F0AC06D73}"/>
              </a:ext>
            </a:extLst>
          </p:cNvPr>
          <p:cNvSpPr>
            <a:spLocks noGrp="1"/>
          </p:cNvSpPr>
          <p:nvPr>
            <p:ph idx="1"/>
          </p:nvPr>
        </p:nvSpPr>
        <p:spPr>
          <a:xfrm>
            <a:off x="847520" y="1662338"/>
            <a:ext cx="9929337" cy="4747793"/>
          </a:xfrm>
        </p:spPr>
        <p:txBody>
          <a:bodyPr>
            <a:noAutofit/>
          </a:bodyPr>
          <a:lstStyle/>
          <a:p>
            <a:r>
              <a:rPr lang="en-GB" sz="3200" b="1" dirty="0"/>
              <a:t>Because of Aristotle’s books</a:t>
            </a:r>
            <a:r>
              <a:rPr lang="tr-TR" sz="3200" b="1" dirty="0"/>
              <a:t>,</a:t>
            </a:r>
            <a:r>
              <a:rPr lang="en-GB" sz="3200" b="1" dirty="0"/>
              <a:t> people in all countries did not carry out any scientific experiment</a:t>
            </a:r>
          </a:p>
          <a:p>
            <a:r>
              <a:rPr lang="en-GB" sz="3200" b="1" dirty="0"/>
              <a:t>His books, pressure of P</a:t>
            </a:r>
            <a:r>
              <a:rPr lang="tr-TR" sz="3200" b="1" dirty="0"/>
              <a:t>opes</a:t>
            </a:r>
            <a:r>
              <a:rPr lang="en-GB" sz="3200" b="1" dirty="0"/>
              <a:t> </a:t>
            </a:r>
            <a:r>
              <a:rPr lang="tr-TR" sz="3200" b="1" dirty="0"/>
              <a:t>(</a:t>
            </a:r>
            <a:r>
              <a:rPr lang="tr-TR" sz="3200" i="1" dirty="0">
                <a:solidFill>
                  <a:srgbClr val="FFFF00"/>
                </a:solidFill>
              </a:rPr>
              <a:t>papa</a:t>
            </a:r>
            <a:r>
              <a:rPr lang="tr-TR" sz="3200" b="1" dirty="0"/>
              <a:t>) </a:t>
            </a:r>
            <a:r>
              <a:rPr lang="en-GB" sz="3200" b="1" dirty="0"/>
              <a:t>and churches forced Europe and many countries to live in Dark Ages</a:t>
            </a:r>
          </a:p>
          <a:p>
            <a:r>
              <a:rPr lang="en-GB" sz="3200" b="1" dirty="0"/>
              <a:t>Studies and experiments on Chemistry, Physics Pharmacy and Medicine disappeared for centuries </a:t>
            </a:r>
          </a:p>
        </p:txBody>
      </p:sp>
      <p:sp>
        <p:nvSpPr>
          <p:cNvPr id="4" name="Date Placeholder 3">
            <a:extLst>
              <a:ext uri="{FF2B5EF4-FFF2-40B4-BE49-F238E27FC236}">
                <a16:creationId xmlns:a16="http://schemas.microsoft.com/office/drawing/2014/main" id="{CAB4306B-7709-43D7-B6D3-7CCD15D22B06}"/>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F2E546BE-1172-4DC3-9F6B-A59B6B16F14A}"/>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8</a:t>
            </a:fld>
            <a:endParaRPr lang="tr-TR">
              <a:solidFill>
                <a:prstClr val="white">
                  <a:shade val="50000"/>
                </a:prstClr>
              </a:solidFill>
            </a:endParaRPr>
          </a:p>
        </p:txBody>
      </p:sp>
      <p:pic>
        <p:nvPicPr>
          <p:cNvPr id="6" name="Recorded Sound">
            <a:hlinkClick r:id="" action="ppaction://media"/>
            <a:extLst>
              <a:ext uri="{FF2B5EF4-FFF2-40B4-BE49-F238E27FC236}">
                <a16:creationId xmlns:a16="http://schemas.microsoft.com/office/drawing/2014/main" id="{E16C847F-77F9-43DC-92F6-7746216783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7893" y="692698"/>
            <a:ext cx="969640" cy="969640"/>
          </a:xfrm>
          <a:prstGeom prst="rect">
            <a:avLst/>
          </a:prstGeom>
        </p:spPr>
      </p:pic>
    </p:spTree>
    <p:extLst>
      <p:ext uri="{BB962C8B-B14F-4D97-AF65-F5344CB8AC3E}">
        <p14:creationId xmlns:p14="http://schemas.microsoft.com/office/powerpoint/2010/main" val="321822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DA97-3237-46F0-AD99-D3624545C61B}"/>
              </a:ext>
            </a:extLst>
          </p:cNvPr>
          <p:cNvSpPr>
            <a:spLocks noGrp="1"/>
          </p:cNvSpPr>
          <p:nvPr>
            <p:ph type="title"/>
          </p:nvPr>
        </p:nvSpPr>
        <p:spPr>
          <a:xfrm>
            <a:off x="867747" y="404664"/>
            <a:ext cx="6100431" cy="6120680"/>
          </a:xfrm>
        </p:spPr>
        <p:txBody>
          <a:bodyPr/>
          <a:lstStyle/>
          <a:p>
            <a:br>
              <a:rPr lang="en-GB" dirty="0"/>
            </a:br>
            <a:br>
              <a:rPr lang="en-GB" sz="3600" dirty="0"/>
            </a:br>
            <a:r>
              <a:rPr lang="en-GB" sz="3600" b="1" dirty="0">
                <a:solidFill>
                  <a:srgbClr val="FFFF00"/>
                </a:solidFill>
              </a:rPr>
              <a:t>Aristotle’s </a:t>
            </a:r>
            <a:r>
              <a:rPr lang="en-GB" sz="3600" b="1" u="sng" dirty="0">
                <a:solidFill>
                  <a:srgbClr val="FFFF00"/>
                </a:solidFill>
              </a:rPr>
              <a:t>4 elements</a:t>
            </a:r>
            <a:r>
              <a:rPr lang="en-GB" sz="3600" b="1" dirty="0">
                <a:solidFill>
                  <a:srgbClr val="FFFF00"/>
                </a:solidFill>
              </a:rPr>
              <a:t> (</a:t>
            </a:r>
            <a:r>
              <a:rPr lang="en-GB" sz="3600" b="1" dirty="0"/>
              <a:t>left</a:t>
            </a:r>
            <a:r>
              <a:rPr lang="en-GB" sz="3600" b="1" dirty="0">
                <a:solidFill>
                  <a:srgbClr val="FFFF00"/>
                </a:solidFill>
              </a:rPr>
              <a:t>) and </a:t>
            </a:r>
            <a:r>
              <a:rPr lang="en-GB" sz="3600" b="1" u="sng" dirty="0">
                <a:solidFill>
                  <a:srgbClr val="FFFF00"/>
                </a:solidFill>
              </a:rPr>
              <a:t>Crystal spheres </a:t>
            </a:r>
            <a:r>
              <a:rPr lang="en-GB" sz="3600" b="1" dirty="0">
                <a:solidFill>
                  <a:srgbClr val="FFFF00"/>
                </a:solidFill>
              </a:rPr>
              <a:t>(</a:t>
            </a:r>
            <a:r>
              <a:rPr lang="en-GB" sz="3600" i="1" dirty="0"/>
              <a:t>cam küreler</a:t>
            </a:r>
            <a:r>
              <a:rPr lang="en-GB" sz="3600" b="1" dirty="0">
                <a:solidFill>
                  <a:srgbClr val="FFFF00"/>
                </a:solidFill>
              </a:rPr>
              <a:t>) around Earth (right)</a:t>
            </a:r>
            <a:br>
              <a:rPr lang="en-GB" sz="3600" dirty="0"/>
            </a:br>
            <a:br>
              <a:rPr lang="en-GB" dirty="0"/>
            </a:br>
            <a:br>
              <a:rPr lang="en-GB" dirty="0"/>
            </a:br>
            <a:br>
              <a:rPr lang="en-GB" dirty="0"/>
            </a:br>
            <a:br>
              <a:rPr lang="en-GB" dirty="0"/>
            </a:br>
            <a:br>
              <a:rPr lang="en-GB" dirty="0"/>
            </a:br>
            <a:br>
              <a:rPr lang="en-GB" dirty="0"/>
            </a:br>
            <a:br>
              <a:rPr lang="en-GB" dirty="0"/>
            </a:br>
            <a:br>
              <a:rPr lang="en-GB" dirty="0"/>
            </a:br>
            <a:endParaRPr lang="en-GB" dirty="0"/>
          </a:p>
        </p:txBody>
      </p:sp>
      <p:sp>
        <p:nvSpPr>
          <p:cNvPr id="4" name="Date Placeholder 3">
            <a:extLst>
              <a:ext uri="{FF2B5EF4-FFF2-40B4-BE49-F238E27FC236}">
                <a16:creationId xmlns:a16="http://schemas.microsoft.com/office/drawing/2014/main" id="{29E8B2B1-B58D-441C-8AA1-42A20FCCA9D0}"/>
              </a:ext>
            </a:extLst>
          </p:cNvPr>
          <p:cNvSpPr>
            <a:spLocks noGrp="1"/>
          </p:cNvSpPr>
          <p:nvPr>
            <p:ph type="dt" sz="half" idx="10"/>
          </p:nvPr>
        </p:nvSpPr>
        <p:spPr/>
        <p:txBody>
          <a:bodyPr/>
          <a:lstStyle/>
          <a:p>
            <a:r>
              <a:rPr lang="en-US">
                <a:solidFill>
                  <a:prstClr val="white">
                    <a:shade val="50000"/>
                  </a:prstClr>
                </a:solidFill>
              </a:rPr>
              <a:t>OCTOBER 24,2022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58DBFE63-DAE3-414D-8C5F-14EA1FE64E4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9</a:t>
            </a:fld>
            <a:endParaRPr lang="tr-TR">
              <a:solidFill>
                <a:prstClr val="white">
                  <a:shade val="50000"/>
                </a:prstClr>
              </a:solidFill>
            </a:endParaRPr>
          </a:p>
        </p:txBody>
      </p:sp>
      <p:pic>
        <p:nvPicPr>
          <p:cNvPr id="1028" name="Picture 4" descr="https://upload.wikimedia.org/wikipedia/commons/thumb/3/3a/Ptolemaicsystem-small.png/400px-Ptolemaicsystem-small.png">
            <a:extLst>
              <a:ext uri="{FF2B5EF4-FFF2-40B4-BE49-F238E27FC236}">
                <a16:creationId xmlns:a16="http://schemas.microsoft.com/office/drawing/2014/main" id="{511A12CC-A879-4105-87A2-F7446376456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12262" y="2157346"/>
            <a:ext cx="4251093" cy="43679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Page 1">
            <a:extLst>
              <a:ext uri="{FF2B5EF4-FFF2-40B4-BE49-F238E27FC236}">
                <a16:creationId xmlns:a16="http://schemas.microsoft.com/office/drawing/2014/main" id="{D5582EA8-535B-4441-8165-A73B50A16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259" y="3054159"/>
            <a:ext cx="3996919" cy="347118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6D7FF6C4-DE3F-494A-8925-DD068109A8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70571" y="412506"/>
            <a:ext cx="964435" cy="964435"/>
          </a:xfrm>
          <a:prstGeom prst="rect">
            <a:avLst/>
          </a:prstGeom>
        </p:spPr>
      </p:pic>
    </p:spTree>
    <p:extLst>
      <p:ext uri="{BB962C8B-B14F-4D97-AF65-F5344CB8AC3E}">
        <p14:creationId xmlns:p14="http://schemas.microsoft.com/office/powerpoint/2010/main" val="147347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58574</TotalTime>
  <Words>3559</Words>
  <Application>Microsoft Office PowerPoint</Application>
  <PresentationFormat>Geniş ekran</PresentationFormat>
  <Paragraphs>342</Paragraphs>
  <Slides>61</Slides>
  <Notes>2</Notes>
  <HiddenSlides>0</HiddenSlides>
  <MMClips>38</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61</vt:i4>
      </vt:variant>
    </vt:vector>
  </HeadingPairs>
  <TitlesOfParts>
    <vt:vector size="69" baseType="lpstr">
      <vt:lpstr>Arial</vt:lpstr>
      <vt:lpstr>Calibri</vt:lpstr>
      <vt:lpstr>Courier New</vt:lpstr>
      <vt:lpstr>Trebuchet MS</vt:lpstr>
      <vt:lpstr>Verdana</vt:lpstr>
      <vt:lpstr>Wingdings 2</vt:lpstr>
      <vt:lpstr>Autumn</vt:lpstr>
      <vt:lpstr>MSPhotoEd.3</vt:lpstr>
      <vt:lpstr>               CHEM 491  SUBLIMATION, DYES &amp; TEXTILE DYEING  TECHNOLOGIES OF  SUMERIAN CHEMISTS OCTOBER 24, 2022 LECTURE</vt:lpstr>
      <vt:lpstr>Sublimation apparatus Left: Sumerian 1000 B.C. Right: Arabic 1300 A.D. (copper)</vt:lpstr>
      <vt:lpstr>Sumerian sublimation method</vt:lpstr>
      <vt:lpstr>Sumerian sublimation method</vt:lpstr>
      <vt:lpstr>No chemistry after Sumerians</vt:lpstr>
      <vt:lpstr>No chemistry after Sumerians</vt:lpstr>
      <vt:lpstr>No chemistry after Sumerians</vt:lpstr>
      <vt:lpstr>No chemistry after Sumerians</vt:lpstr>
      <vt:lpstr>  Aristotle’s 4 elements (left) and Crystal spheres (cam küreler) around Earth (right)         </vt:lpstr>
      <vt:lpstr>Science flourished by Abbasid and Umayyad scientists</vt:lpstr>
      <vt:lpstr>Jabir ibn Hayyan (721-815) Al Jabir’s bust in front of Chemistry Building of METU-Ankara</vt:lpstr>
      <vt:lpstr>Alembics (Arabic word=al ambik) Drawings are from an alchemical book (1606)</vt:lpstr>
      <vt:lpstr>Distillation apparatus (Alembic) From a European Alchemy book</vt:lpstr>
      <vt:lpstr>Arabic Distillation apparatus-Replica (Pelican type-air cooled)  METU Science  and Technology Museum</vt:lpstr>
      <vt:lpstr>Alchemical laboratory (METU Science &amp; Technology Museum)</vt:lpstr>
      <vt:lpstr>Al Jabir taught experimental Chemistry to Europeans</vt:lpstr>
      <vt:lpstr>Latin  Translation of Al Jabir’s  (Gebri Arabis)  book named “Alchemy”  (Translation  date: 1545) </vt:lpstr>
      <vt:lpstr>Al Jabir taught Chemistry to Europeans</vt:lpstr>
      <vt:lpstr>Al Jabir taught Chemistry to Europeans</vt:lpstr>
      <vt:lpstr>Al Jabir taught Chemistry to Europeans</vt:lpstr>
      <vt:lpstr>Let’s get back to Sumerians Sumerians dyed Wool, cotton and linen (*)</vt:lpstr>
      <vt:lpstr>Sumerians dyed wool, cotton, linen (keten) and weaved textiles</vt:lpstr>
      <vt:lpstr>Sumerians dyed wool, cotton, linen and weaved textiles</vt:lpstr>
      <vt:lpstr>Sumerians used wool with their natural colors Dyed wool was expensive but more popular</vt:lpstr>
      <vt:lpstr>Sumerian soldiers wearing wool uniforms 2500 B.C. (picture is from a decorated box in British Museum) Can you follow the story told by the pictures?</vt:lpstr>
      <vt:lpstr>Sumerian women playing harp. She is wearing a well designed wool dress and jewels which shows that she is from the royal family  (2000 B.C.)</vt:lpstr>
      <vt:lpstr>Sumerians used indigofera plant for dyeing textiles blue</vt:lpstr>
      <vt:lpstr>Sumerians used indigofera plant for dyeing textiles blue</vt:lpstr>
      <vt:lpstr>Indigofera tinctoria  The plant contains indigo (blue dye)  “Do you know which type of organic compounds and which type of inorganic compounds are colored? Why?” </vt:lpstr>
      <vt:lpstr>Isatis tinctoria plant (çivit otu)  It was another source of blue dye for Sumerians It is used today also but it gives a pale blue color to textiles It was used in Turkey during washing white bed sheets and clothes. Why do you think it was used?</vt:lpstr>
      <vt:lpstr>Extract of isatis tinctoria the blue dye (çivit)  It is still being sold. They add the powder into the softener division of washing machines (for white fabrics) “Around 300 B.C. German soldiers dyed their faces blue to scare the enemies” </vt:lpstr>
      <vt:lpstr>Yellow dye sources of Sumerians</vt:lpstr>
      <vt:lpstr>   Saffron is obtained from the flower named “saffron crocus” The red stigmas seen in the picture of the flower (upper picture) are the main source of natural yellow dye Red stigmas called saffron are seen in the picture below 1 gram saffron contains 152 stigmas It was being used as a condiment in cooking. (We also do)      </vt:lpstr>
      <vt:lpstr>Sumerians used turmeric as another source of yellow dye</vt:lpstr>
      <vt:lpstr>Turmeric (source of yellow dye) Turmeric is a plant (picture below)  Its Latin name is Curcuma langa Its roots are dried and powdered to be used as condiment (tatlandırıcı baharat) for cooking and as yellow dye (picture above)</vt:lpstr>
      <vt:lpstr>Red dye sources of Sumerians</vt:lpstr>
      <vt:lpstr>Red dye sources of Sumerians</vt:lpstr>
      <vt:lpstr>Red dye sources of Sumerians</vt:lpstr>
      <vt:lpstr>Red dye sources of Sumerians  Kermes oak (kermes meşesi) on which scale insect kermes lives. Females are source of red dye</vt:lpstr>
      <vt:lpstr>Red dye sources of Sumerians</vt:lpstr>
      <vt:lpstr>“Cochineals” is an insect which is one of the oldest source of natural red dye. Its not known if Sumerians used it. It is being used for food, lipsticks and textile. Dried cochineals contain 17-24% carminic acid Female (left) male (right)</vt:lpstr>
      <vt:lpstr>Carminic acid (source of red dye) produced by females Cochineals (koşnil). Its used as food dye. “Bacardi” the alcoholic drink is colored by Cochineals-red dye</vt:lpstr>
      <vt:lpstr>World famous red dye from Turkey </vt:lpstr>
      <vt:lpstr>Source of Sumerian Purple dye </vt:lpstr>
      <vt:lpstr>Purple dye source of Sumerians</vt:lpstr>
      <vt:lpstr>The sea snail named Murex brandaris (or Bolinus brandaris) in Latin was the source of purple dye of Sumerians and Hittites  About 12,000 sea snails were used to obtain 1.5 grams of purple dye</vt:lpstr>
      <vt:lpstr>Purple dye production method of Sumerians from sea snail</vt:lpstr>
      <vt:lpstr>Purple dye production Sumerians from sea snail</vt:lpstr>
      <vt:lpstr>Alexander the Great had a purple garment</vt:lpstr>
      <vt:lpstr>6,6-dibromo indigo (natural purple dye)</vt:lpstr>
      <vt:lpstr>The clay tablet (600 B.C.) which explains how Sumerians obtained purple dye from Murex brandaris (snails) This tablet is a  copy of original Sumerian tablet written long before (1500 B.C.) </vt:lpstr>
      <vt:lpstr>Secrets of purple dye was lost around 1100 A.D. </vt:lpstr>
      <vt:lpstr>Sir William Henri Perkin (1838-1907)  British chemist  (Invented synthetic purple dye in 1856)  Holding a piece of cloth dyed with his synthetic purple dye</vt:lpstr>
      <vt:lpstr>W. H. Perkin was the first chemist becoming a millionaire</vt:lpstr>
      <vt:lpstr>W. H. Perkin was the first chemist to               become a millionaire</vt:lpstr>
      <vt:lpstr>Structures of 3 synthetic purple dyes of Perkin named “Mauveine” A, B and C obtained from aniline+o-toluidine+p-toluidine</vt:lpstr>
      <vt:lpstr>W. H. Perkin was the first chemist to               become a millionaire</vt:lpstr>
      <vt:lpstr>French Empress Eugenie (1826-1920) (wife of Napoleon III) wearing her purple dress dyed with Perkin’s synthetic purple dye named Mauveine (Eugenie came to İstanbul, visited Dolmabahçe Sarayı in 1868 and met Sultan Abdülaziz) </vt:lpstr>
      <vt:lpstr>Making soap at home</vt:lpstr>
      <vt:lpstr>Modern soap production in factories</vt:lpstr>
      <vt:lpstr>               END OF CHEM 491  SUBLIMATION, DYES &amp; TEXTILE DYEING  TECHNOLOGIES OF  SUMERIAN CHEMISTS OCTOBER 24, 2022 LECTURE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NEOLİTİK DÖNEMDEN GÜNÜMÜZE MİMAR İŞVEREN İLİŞKİSİ</dc:title>
  <dc:creator>akbulut</dc:creator>
  <cp:lastModifiedBy>Ural Akbulut</cp:lastModifiedBy>
  <cp:revision>325</cp:revision>
  <dcterms:created xsi:type="dcterms:W3CDTF">2018-03-22T17:26:23Z</dcterms:created>
  <dcterms:modified xsi:type="dcterms:W3CDTF">2022-11-07T11:01:40Z</dcterms:modified>
</cp:coreProperties>
</file>